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1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6"/>
  </p:notesMasterIdLst>
  <p:handoutMasterIdLst>
    <p:handoutMasterId r:id="rId87"/>
  </p:handoutMasterIdLst>
  <p:sldIdLst>
    <p:sldId id="351" r:id="rId2"/>
    <p:sldId id="256" r:id="rId3"/>
    <p:sldId id="289" r:id="rId4"/>
    <p:sldId id="294" r:id="rId5"/>
    <p:sldId id="322" r:id="rId6"/>
    <p:sldId id="291" r:id="rId7"/>
    <p:sldId id="392" r:id="rId8"/>
    <p:sldId id="436" r:id="rId9"/>
    <p:sldId id="437" r:id="rId10"/>
    <p:sldId id="361" r:id="rId11"/>
    <p:sldId id="323" r:id="rId12"/>
    <p:sldId id="347" r:id="rId13"/>
    <p:sldId id="301" r:id="rId14"/>
    <p:sldId id="298" r:id="rId15"/>
    <p:sldId id="394" r:id="rId16"/>
    <p:sldId id="302" r:id="rId17"/>
    <p:sldId id="393" r:id="rId18"/>
    <p:sldId id="293" r:id="rId19"/>
    <p:sldId id="396" r:id="rId20"/>
    <p:sldId id="397" r:id="rId21"/>
    <p:sldId id="438" r:id="rId22"/>
    <p:sldId id="398" r:id="rId23"/>
    <p:sldId id="348" r:id="rId24"/>
    <p:sldId id="399" r:id="rId25"/>
    <p:sldId id="307" r:id="rId26"/>
    <p:sldId id="400" r:id="rId27"/>
    <p:sldId id="353" r:id="rId28"/>
    <p:sldId id="354" r:id="rId29"/>
    <p:sldId id="401" r:id="rId30"/>
    <p:sldId id="402" r:id="rId31"/>
    <p:sldId id="356" r:id="rId32"/>
    <p:sldId id="403" r:id="rId33"/>
    <p:sldId id="359" r:id="rId34"/>
    <p:sldId id="405" r:id="rId35"/>
    <p:sldId id="360" r:id="rId36"/>
    <p:sldId id="349" r:id="rId37"/>
    <p:sldId id="350" r:id="rId38"/>
    <p:sldId id="352" r:id="rId39"/>
    <p:sldId id="327" r:id="rId40"/>
    <p:sldId id="406" r:id="rId41"/>
    <p:sldId id="409" r:id="rId42"/>
    <p:sldId id="407" r:id="rId43"/>
    <p:sldId id="426" r:id="rId44"/>
    <p:sldId id="410" r:id="rId45"/>
    <p:sldId id="411" r:id="rId46"/>
    <p:sldId id="412" r:id="rId47"/>
    <p:sldId id="413" r:id="rId48"/>
    <p:sldId id="414" r:id="rId49"/>
    <p:sldId id="415" r:id="rId50"/>
    <p:sldId id="418" r:id="rId51"/>
    <p:sldId id="416" r:id="rId52"/>
    <p:sldId id="311" r:id="rId53"/>
    <p:sldId id="371" r:id="rId54"/>
    <p:sldId id="373" r:id="rId55"/>
    <p:sldId id="374" r:id="rId56"/>
    <p:sldId id="376" r:id="rId57"/>
    <p:sldId id="377" r:id="rId58"/>
    <p:sldId id="379" r:id="rId59"/>
    <p:sldId id="380" r:id="rId60"/>
    <p:sldId id="385" r:id="rId61"/>
    <p:sldId id="387" r:id="rId62"/>
    <p:sldId id="424" r:id="rId63"/>
    <p:sldId id="420" r:id="rId64"/>
    <p:sldId id="316" r:id="rId65"/>
    <p:sldId id="421" r:id="rId66"/>
    <p:sldId id="422" r:id="rId67"/>
    <p:sldId id="423" r:id="rId68"/>
    <p:sldId id="332" r:id="rId69"/>
    <p:sldId id="425" r:id="rId70"/>
    <p:sldId id="274" r:id="rId71"/>
    <p:sldId id="428" r:id="rId72"/>
    <p:sldId id="334" r:id="rId73"/>
    <p:sldId id="337" r:id="rId74"/>
    <p:sldId id="338" r:id="rId75"/>
    <p:sldId id="341" r:id="rId76"/>
    <p:sldId id="339" r:id="rId77"/>
    <p:sldId id="429" r:id="rId78"/>
    <p:sldId id="430" r:id="rId79"/>
    <p:sldId id="431" r:id="rId80"/>
    <p:sldId id="432" r:id="rId81"/>
    <p:sldId id="433" r:id="rId82"/>
    <p:sldId id="434" r:id="rId83"/>
    <p:sldId id="435" r:id="rId84"/>
    <p:sldId id="321" r:id="rId8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ohsen Amini" initials="MA" lastIdx="9" clrIdx="0"/>
  <p:cmAuthor id="1" name="Xiangbo Li" initials="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268" autoAdjust="0"/>
  </p:normalViewPr>
  <p:slideViewPr>
    <p:cSldViewPr snapToGrid="0" snapToObjects="1">
      <p:cViewPr>
        <p:scale>
          <a:sx n="100" d="100"/>
          <a:sy n="100" d="100"/>
        </p:scale>
        <p:origin x="-2152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presProps" Target="presProps.xml"/><Relationship Id="rId91" Type="http://schemas.openxmlformats.org/officeDocument/2006/relationships/viewProps" Target="viewProps.xml"/><Relationship Id="rId92" Type="http://schemas.openxmlformats.org/officeDocument/2006/relationships/theme" Target="theme/theme1.xml"/><Relationship Id="rId93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notesMaster" Target="notesMasters/notesMaster1.xml"/><Relationship Id="rId87" Type="http://schemas.openxmlformats.org/officeDocument/2006/relationships/handoutMaster" Target="handoutMasters/handoutMaster1.xml"/><Relationship Id="rId88" Type="http://schemas.openxmlformats.org/officeDocument/2006/relationships/printerSettings" Target="printerSettings/printerSettings1.bin"/><Relationship Id="rId89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A82253-EB6C-2B4E-9B0F-3A680A3C7D27}" type="datetimeFigureOut">
              <a:rPr lang="en-US" smtClean="0"/>
              <a:pPr/>
              <a:t>11/17/16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7B23E1-9E44-424E-BA09-B43236A45E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5985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464402-8192-7B44-9E34-7110591F2F5E}" type="datetimeFigureOut">
              <a:rPr lang="en-US" smtClean="0"/>
              <a:pPr/>
              <a:t>11/17/16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933613-28B2-514D-9ADA-EAEF489F8F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5304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200+</a:t>
            </a:r>
            <a:r>
              <a:rPr lang="en-US" baseline="0" dirty="0" smtClean="0"/>
              <a:t> devices,  millions subscribers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33613-28B2-514D-9ADA-EAEF489F8F6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72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200+</a:t>
            </a:r>
            <a:r>
              <a:rPr lang="en-US" baseline="0" dirty="0" smtClean="0"/>
              <a:t> devices,  millions subscribers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33613-28B2-514D-9ADA-EAEF489F8F6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72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33613-28B2-514D-9ADA-EAEF489F8F6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875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33613-28B2-514D-9ADA-EAEF489F8F6F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875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33613-28B2-514D-9ADA-EAEF489F8F6F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8754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have</a:t>
            </a:r>
            <a:r>
              <a:rPr lang="en-US" baseline="0" dirty="0" smtClean="0"/>
              <a:t> run all transcoding operations on Amazon EC2 to get the real transcoding data, and then we use these data to simulate on </a:t>
            </a:r>
            <a:r>
              <a:rPr lang="en-US" baseline="0" dirty="0" err="1" smtClean="0"/>
              <a:t>CloudSim</a:t>
            </a:r>
            <a:r>
              <a:rPr lang="en-US" baseline="0" dirty="0" smtClean="0"/>
              <a:t>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Our</a:t>
            </a:r>
            <a:r>
              <a:rPr lang="en-US" baseline="0" dirty="0" smtClean="0"/>
              <a:t> dynamic system keeps the </a:t>
            </a:r>
            <a:r>
              <a:rPr lang="en-US" baseline="0" dirty="0" err="1" smtClean="0"/>
              <a:t>QoS</a:t>
            </a:r>
            <a:r>
              <a:rPr lang="en-US" baseline="0" dirty="0" smtClean="0"/>
              <a:t> violation constantly low and stable in compare with static method</a:t>
            </a:r>
          </a:p>
          <a:p>
            <a:r>
              <a:rPr lang="en-US" baseline="0" dirty="0" smtClean="0"/>
              <a:t>Our method save cost when the system is not oversubscribed.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33613-28B2-514D-9ADA-EAEF489F8F6F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0799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correlation between cost and </a:t>
            </a:r>
            <a:r>
              <a:rPr lang="en-US" baseline="0" dirty="0" err="1" smtClean="0"/>
              <a:t>QoS</a:t>
            </a:r>
            <a:r>
              <a:rPr lang="en-US" baseline="0" dirty="0" smtClean="0"/>
              <a:t> is not linear, that means at some point with our system, streaming service provider can pay low price to get good </a:t>
            </a:r>
            <a:r>
              <a:rPr lang="en-US" baseline="0" dirty="0" err="1" smtClean="0"/>
              <a:t>QoS</a:t>
            </a:r>
            <a:r>
              <a:rPr lang="en-US" baseline="0" dirty="0" smtClean="0"/>
              <a:t>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33613-28B2-514D-9ADA-EAEF489F8F6F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56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 smtClean="0"/>
              <a:t>The incurred cost has significantly reduced (up to ~80% when the system is not oversubscribed) regardless of the mapping heuristic applied. </a:t>
            </a:r>
          </a:p>
          <a:p>
            <a:pPr lvl="1"/>
            <a:r>
              <a:rPr lang="en-US" dirty="0" smtClean="0"/>
              <a:t>Startup delay has in general increased (mainly in a) but it is more stable in compare with figure a in static. This is because the EM adapt itself to the workload intensity to satisfy </a:t>
            </a:r>
            <a:r>
              <a:rPr lang="en-US" dirty="0" err="1" smtClean="0"/>
              <a:t>QoS</a:t>
            </a:r>
            <a:r>
              <a:rPr lang="en-US" dirty="0" smtClean="0"/>
              <a:t> demands. However, in (d) even the startup delay is in a lower range. </a:t>
            </a:r>
          </a:p>
          <a:p>
            <a:pPr lvl="1"/>
            <a:r>
              <a:rPr lang="en-US" dirty="0" smtClean="0"/>
              <a:t>Similarly, </a:t>
            </a:r>
            <a:r>
              <a:rPr lang="en-US" dirty="0" err="1" smtClean="0"/>
              <a:t>dmr</a:t>
            </a:r>
            <a:r>
              <a:rPr lang="en-US" dirty="0" smtClean="0"/>
              <a:t> has become more stable and low when we utility based mapping heuristics are used. 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Why MSDUT and MMUUT perform better DMR than MSD and MMU?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The reason is not virtual queue base on old experiment. The reason is not heuristic nature because of static experiment e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33613-28B2-514D-9ADA-EAEF489F8F6F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4195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have</a:t>
            </a:r>
            <a:r>
              <a:rPr lang="en-US" baseline="0" dirty="0" smtClean="0"/>
              <a:t> run all transcoding operations on Amazon EC2 to get the real transcoding data, and then we use these data to simulate on </a:t>
            </a:r>
            <a:r>
              <a:rPr lang="en-US" baseline="0" dirty="0" err="1" smtClean="0"/>
              <a:t>CloudSim</a:t>
            </a:r>
            <a:r>
              <a:rPr lang="en-US" baseline="0" dirty="0" smtClean="0"/>
              <a:t>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Our</a:t>
            </a:r>
            <a:r>
              <a:rPr lang="en-US" baseline="0" dirty="0" smtClean="0"/>
              <a:t> dynamic system keeps the </a:t>
            </a:r>
            <a:r>
              <a:rPr lang="en-US" baseline="0" dirty="0" err="1" smtClean="0"/>
              <a:t>QoS</a:t>
            </a:r>
            <a:r>
              <a:rPr lang="en-US" baseline="0" dirty="0" smtClean="0"/>
              <a:t> violation constantly low and stable in compare with static method</a:t>
            </a:r>
          </a:p>
          <a:p>
            <a:r>
              <a:rPr lang="en-US" baseline="0" dirty="0" smtClean="0"/>
              <a:t>Our method save cost when the system is not oversubscribed.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33613-28B2-514D-9ADA-EAEF489F8F6F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079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C2D65-4FBB-9F42-93B7-B4F1DE92A188}" type="datetime1">
              <a:rPr lang="en-US" smtClean="0"/>
              <a:pPr/>
              <a:t>11/17/16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645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31F7-52CE-6346-A8CE-85CDF32AA2F1}" type="datetime1">
              <a:rPr lang="en-US" smtClean="0"/>
              <a:pPr/>
              <a:t>11/17/16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332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39737-CD2B-D64F-9B1B-0E81B2533C5B}" type="datetime1">
              <a:rPr lang="en-US" smtClean="0"/>
              <a:pPr/>
              <a:t>11/17/16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469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92E05-C643-0849-A218-287E5A42D803}" type="datetime1">
              <a:rPr lang="en-US" smtClean="0"/>
              <a:pPr/>
              <a:t>11/17/16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271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5612C-5BC0-BD4D-8E37-8F76B95097DE}" type="datetime1">
              <a:rPr lang="en-US" smtClean="0"/>
              <a:pPr/>
              <a:t>11/17/16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952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5572F-7935-974F-9B71-8D6C99C98867}" type="datetime1">
              <a:rPr lang="en-US" smtClean="0"/>
              <a:pPr/>
              <a:t>11/17/16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531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2DB8D-A2FF-E840-8A95-940BF3E19FB4}" type="datetime1">
              <a:rPr lang="en-US" smtClean="0"/>
              <a:pPr/>
              <a:t>11/17/16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084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13118-D62A-0A4E-BF4E-9DC768A356DC}" type="datetime1">
              <a:rPr lang="en-US" smtClean="0"/>
              <a:pPr/>
              <a:t>11/17/16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450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453AF-F432-4B42-B85D-BABE9880B473}" type="datetime1">
              <a:rPr lang="en-US" smtClean="0"/>
              <a:pPr/>
              <a:t>11/17/16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847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D990F-8099-904E-A80A-9B53A937433E}" type="datetime1">
              <a:rPr lang="en-US" smtClean="0"/>
              <a:pPr/>
              <a:t>11/17/16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591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3B98E-642E-294A-A949-587C5A62ABD5}" type="datetime1">
              <a:rPr lang="en-US" smtClean="0"/>
              <a:pPr/>
              <a:t>11/17/16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428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92FC1-77BA-B64B-AD7E-3243E94318D4}" type="datetime1">
              <a:rPr lang="en-US" smtClean="0"/>
              <a:pPr/>
              <a:t>11/17/16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34535-3569-3943-AAC3-BE6AAE3B0E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968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Relationship Id="rId3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20" Type="http://schemas.openxmlformats.org/officeDocument/2006/relationships/image" Target="../media/image24.png"/><Relationship Id="rId21" Type="http://schemas.openxmlformats.org/officeDocument/2006/relationships/image" Target="../media/image25.png"/><Relationship Id="rId22" Type="http://schemas.openxmlformats.org/officeDocument/2006/relationships/image" Target="../media/image26.png"/><Relationship Id="rId23" Type="http://schemas.openxmlformats.org/officeDocument/2006/relationships/image" Target="../media/image27.png"/><Relationship Id="rId24" Type="http://schemas.openxmlformats.org/officeDocument/2006/relationships/image" Target="../media/image28.jpeg"/><Relationship Id="rId10" Type="http://schemas.openxmlformats.org/officeDocument/2006/relationships/image" Target="../media/image14.png"/><Relationship Id="rId11" Type="http://schemas.openxmlformats.org/officeDocument/2006/relationships/image" Target="../media/image15.png"/><Relationship Id="rId12" Type="http://schemas.openxmlformats.org/officeDocument/2006/relationships/image" Target="../media/image16.jpeg"/><Relationship Id="rId13" Type="http://schemas.openxmlformats.org/officeDocument/2006/relationships/image" Target="../media/image17.png"/><Relationship Id="rId14" Type="http://schemas.openxmlformats.org/officeDocument/2006/relationships/image" Target="../media/image18.png"/><Relationship Id="rId15" Type="http://schemas.openxmlformats.org/officeDocument/2006/relationships/image" Target="../media/image19.png"/><Relationship Id="rId16" Type="http://schemas.openxmlformats.org/officeDocument/2006/relationships/image" Target="../media/image20.png"/><Relationship Id="rId17" Type="http://schemas.openxmlformats.org/officeDocument/2006/relationships/image" Target="../media/image21.png"/><Relationship Id="rId18" Type="http://schemas.openxmlformats.org/officeDocument/2006/relationships/image" Target="../media/image22.png"/><Relationship Id="rId19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jpeg"/><Relationship Id="rId8" Type="http://schemas.openxmlformats.org/officeDocument/2006/relationships/image" Target="../media/image1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gif"/><Relationship Id="rId3" Type="http://schemas.openxmlformats.org/officeDocument/2006/relationships/image" Target="../media/image72.gi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0.png"/><Relationship Id="rId6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20" Type="http://schemas.openxmlformats.org/officeDocument/2006/relationships/image" Target="../media/image24.png"/><Relationship Id="rId21" Type="http://schemas.openxmlformats.org/officeDocument/2006/relationships/image" Target="../media/image25.png"/><Relationship Id="rId22" Type="http://schemas.openxmlformats.org/officeDocument/2006/relationships/image" Target="../media/image26.png"/><Relationship Id="rId23" Type="http://schemas.openxmlformats.org/officeDocument/2006/relationships/image" Target="../media/image27.png"/><Relationship Id="rId24" Type="http://schemas.openxmlformats.org/officeDocument/2006/relationships/image" Target="../media/image28.jpeg"/><Relationship Id="rId10" Type="http://schemas.openxmlformats.org/officeDocument/2006/relationships/image" Target="../media/image14.png"/><Relationship Id="rId11" Type="http://schemas.openxmlformats.org/officeDocument/2006/relationships/image" Target="../media/image15.png"/><Relationship Id="rId12" Type="http://schemas.openxmlformats.org/officeDocument/2006/relationships/image" Target="../media/image16.jpeg"/><Relationship Id="rId13" Type="http://schemas.openxmlformats.org/officeDocument/2006/relationships/image" Target="../media/image17.png"/><Relationship Id="rId14" Type="http://schemas.openxmlformats.org/officeDocument/2006/relationships/image" Target="../media/image18.png"/><Relationship Id="rId15" Type="http://schemas.openxmlformats.org/officeDocument/2006/relationships/image" Target="../media/image19.png"/><Relationship Id="rId16" Type="http://schemas.openxmlformats.org/officeDocument/2006/relationships/image" Target="../media/image20.png"/><Relationship Id="rId17" Type="http://schemas.openxmlformats.org/officeDocument/2006/relationships/image" Target="../media/image21.png"/><Relationship Id="rId18" Type="http://schemas.openxmlformats.org/officeDocument/2006/relationships/image" Target="../media/image22.png"/><Relationship Id="rId19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jpeg"/><Relationship Id="rId8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83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6" Type="http://schemas.openxmlformats.org/officeDocument/2006/relationships/image" Target="../media/image90.png"/><Relationship Id="rId7" Type="http://schemas.openxmlformats.org/officeDocument/2006/relationships/image" Target="../media/image91.png"/><Relationship Id="rId8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6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7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jpeg"/><Relationship Id="rId5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106.jpg"/><Relationship Id="rId5" Type="http://schemas.openxmlformats.org/officeDocument/2006/relationships/image" Target="../media/image107.png"/><Relationship Id="rId6" Type="http://schemas.openxmlformats.org/officeDocument/2006/relationships/image" Target="../media/image108.png"/><Relationship Id="rId7" Type="http://schemas.openxmlformats.org/officeDocument/2006/relationships/image" Target="../media/image109.png"/><Relationship Id="rId8" Type="http://schemas.openxmlformats.org/officeDocument/2006/relationships/image" Target="../media/image110.png"/><Relationship Id="rId9" Type="http://schemas.openxmlformats.org/officeDocument/2006/relationships/image" Target="../media/image111.png"/><Relationship Id="rId10" Type="http://schemas.openxmlformats.org/officeDocument/2006/relationships/image" Target="../media/image11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4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3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5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8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9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0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3.png"/><Relationship Id="rId12" Type="http://schemas.openxmlformats.org/officeDocument/2006/relationships/image" Target="../media/image23.png"/><Relationship Id="rId13" Type="http://schemas.openxmlformats.org/officeDocument/2006/relationships/image" Target="../media/image24.png"/><Relationship Id="rId14" Type="http://schemas.openxmlformats.org/officeDocument/2006/relationships/image" Target="../media/image25.png"/><Relationship Id="rId15" Type="http://schemas.openxmlformats.org/officeDocument/2006/relationships/image" Target="../media/image26.png"/><Relationship Id="rId16" Type="http://schemas.openxmlformats.org/officeDocument/2006/relationships/image" Target="../media/image27.png"/><Relationship Id="rId17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9" Type="http://schemas.openxmlformats.org/officeDocument/2006/relationships/image" Target="../media/image41.png"/><Relationship Id="rId10" Type="http://schemas.openxmlformats.org/officeDocument/2006/relationships/image" Target="../media/image42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1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4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3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6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20" Type="http://schemas.openxmlformats.org/officeDocument/2006/relationships/image" Target="../media/image24.png"/><Relationship Id="rId21" Type="http://schemas.openxmlformats.org/officeDocument/2006/relationships/image" Target="../media/image25.png"/><Relationship Id="rId22" Type="http://schemas.openxmlformats.org/officeDocument/2006/relationships/image" Target="../media/image26.png"/><Relationship Id="rId23" Type="http://schemas.openxmlformats.org/officeDocument/2006/relationships/image" Target="../media/image27.png"/><Relationship Id="rId24" Type="http://schemas.openxmlformats.org/officeDocument/2006/relationships/image" Target="../media/image28.jpeg"/><Relationship Id="rId10" Type="http://schemas.openxmlformats.org/officeDocument/2006/relationships/image" Target="../media/image14.png"/><Relationship Id="rId11" Type="http://schemas.openxmlformats.org/officeDocument/2006/relationships/image" Target="../media/image15.png"/><Relationship Id="rId12" Type="http://schemas.openxmlformats.org/officeDocument/2006/relationships/image" Target="../media/image16.jpeg"/><Relationship Id="rId13" Type="http://schemas.openxmlformats.org/officeDocument/2006/relationships/image" Target="../media/image17.png"/><Relationship Id="rId14" Type="http://schemas.openxmlformats.org/officeDocument/2006/relationships/image" Target="../media/image18.png"/><Relationship Id="rId15" Type="http://schemas.openxmlformats.org/officeDocument/2006/relationships/image" Target="../media/image19.png"/><Relationship Id="rId16" Type="http://schemas.openxmlformats.org/officeDocument/2006/relationships/image" Target="../media/image20.png"/><Relationship Id="rId17" Type="http://schemas.openxmlformats.org/officeDocument/2006/relationships/image" Target="../media/image21.png"/><Relationship Id="rId18" Type="http://schemas.openxmlformats.org/officeDocument/2006/relationships/image" Target="../media/image22.png"/><Relationship Id="rId19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jpeg"/><Relationship Id="rId8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4" name="Netflix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05911" y="1"/>
            <a:ext cx="10261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337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3" name="Picture 2" descr="ap_98689025238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00" y="119254"/>
            <a:ext cx="3920161" cy="2207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351" y="2326794"/>
            <a:ext cx="3805548" cy="2343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9227" y="4605315"/>
            <a:ext cx="4004773" cy="2252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Bent-Up Arrow 9"/>
          <p:cNvSpPr/>
          <p:nvPr/>
        </p:nvSpPr>
        <p:spPr>
          <a:xfrm rot="5400000">
            <a:off x="1376559" y="2553997"/>
            <a:ext cx="1001372" cy="546967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Bent-Up Arrow 10"/>
          <p:cNvSpPr/>
          <p:nvPr/>
        </p:nvSpPr>
        <p:spPr>
          <a:xfrm rot="5400000">
            <a:off x="4365058" y="5024073"/>
            <a:ext cx="1001372" cy="546967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Bent-Up Arrow 11"/>
          <p:cNvSpPr/>
          <p:nvPr/>
        </p:nvSpPr>
        <p:spPr>
          <a:xfrm rot="16200000">
            <a:off x="5954357" y="3729168"/>
            <a:ext cx="1001372" cy="546967"/>
          </a:xfrm>
          <a:prstGeom prst="bentUp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Bent-Up Arrow 12"/>
          <p:cNvSpPr/>
          <p:nvPr/>
        </p:nvSpPr>
        <p:spPr>
          <a:xfrm rot="16200000">
            <a:off x="3818090" y="1552624"/>
            <a:ext cx="1001372" cy="546967"/>
          </a:xfrm>
          <a:prstGeom prst="bentUp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000" y="0"/>
            <a:ext cx="3919292" cy="2301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126000" y="2327694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Client </a:t>
            </a:r>
            <a:r>
              <a:rPr lang="en-US" altLang="zh-CN" dirty="0" err="1" smtClean="0"/>
              <a:t>Reqest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359885" y="4630905"/>
            <a:ext cx="3232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Content Delivery Network (CDN)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801117" y="6356350"/>
            <a:ext cx="1448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Netflix Server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753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Netflix Solution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§"/>
            </a:pPr>
            <a:r>
              <a:rPr lang="en-US" dirty="0" smtClean="0"/>
              <a:t>4 formats supported </a:t>
            </a:r>
          </a:p>
          <a:p>
            <a:pPr lvl="1"/>
            <a:r>
              <a:rPr lang="en-US" sz="2400" dirty="0" smtClean="0"/>
              <a:t>1 VC, 3 H.264</a:t>
            </a:r>
          </a:p>
          <a:p>
            <a:pPr lvl="1"/>
            <a:r>
              <a:rPr lang="en-US" sz="2400" dirty="0" smtClean="0"/>
              <a:t>Multiple bit rate per format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394240" y="3074584"/>
            <a:ext cx="4582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40-50 versions of the original video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10018" y="6125517"/>
            <a:ext cx="3743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Several petabytes of storage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240" y="3672176"/>
            <a:ext cx="4561500" cy="2336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4189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278" y="196814"/>
            <a:ext cx="8735438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cs typeface="Arial" pitchFamily="34" charset="0"/>
              </a:rPr>
              <a:t>Long Tail Property of Video Streaming</a:t>
            </a:r>
            <a:endParaRPr lang="en-US" dirty="0"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084446" y="2087875"/>
            <a:ext cx="6621002" cy="3557951"/>
            <a:chOff x="1131944" y="1344791"/>
            <a:chExt cx="6621002" cy="3557951"/>
          </a:xfrm>
        </p:grpSpPr>
        <p:pic>
          <p:nvPicPr>
            <p:cNvPr id="5" name="Picture 4" descr="Long_tail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1944" y="1344791"/>
              <a:ext cx="6621002" cy="3557951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210117" y="1828797"/>
              <a:ext cx="1498060" cy="10700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421711" y="2853986"/>
            <a:ext cx="1913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Trendy videos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rot="10800000" flipV="1">
            <a:off x="1849396" y="3315650"/>
            <a:ext cx="1478604" cy="73483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psy-gangnam-style-white-3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0679" y="2111281"/>
            <a:ext cx="1267758" cy="240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506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174" y="28518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Why not transcode them </a:t>
            </a:r>
            <a:r>
              <a:rPr lang="en-US" b="1" dirty="0"/>
              <a:t>on-demand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998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946060" cy="4525963"/>
          </a:xfrm>
        </p:spPr>
        <p:txBody>
          <a:bodyPr vert="horz">
            <a:normAutofit/>
          </a:bodyPr>
          <a:lstStyle/>
          <a:p>
            <a:pPr marL="388620" indent="-57150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 smtClean="0">
                <a:solidFill>
                  <a:schemeClr val="bg1">
                    <a:lumMod val="85000"/>
                  </a:schemeClr>
                </a:solidFill>
              </a:rPr>
              <a:t>What is Video Transcoding?</a:t>
            </a:r>
          </a:p>
          <a:p>
            <a:pPr marL="388620" indent="-57150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 smtClean="0">
                <a:solidFill>
                  <a:schemeClr val="bg1">
                    <a:lumMod val="85000"/>
                  </a:schemeClr>
                </a:solidFill>
              </a:rPr>
              <a:t>Why “</a:t>
            </a:r>
            <a:r>
              <a:rPr lang="en-US" sz="2600" b="1" i="1" dirty="0" smtClean="0">
                <a:solidFill>
                  <a:schemeClr val="bg1">
                    <a:lumMod val="85000"/>
                  </a:schemeClr>
                </a:solidFill>
              </a:rPr>
              <a:t>on-demand</a:t>
            </a:r>
            <a:r>
              <a:rPr lang="en-US" sz="2600" dirty="0" smtClean="0">
                <a:solidFill>
                  <a:schemeClr val="bg1">
                    <a:lumMod val="85000"/>
                  </a:schemeClr>
                </a:solidFill>
              </a:rPr>
              <a:t>” video transcoding?</a:t>
            </a:r>
          </a:p>
          <a:p>
            <a:pPr marL="388620" indent="-54864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 smtClean="0"/>
              <a:t>What are the challenges in on-demand video transcoding?</a:t>
            </a:r>
          </a:p>
          <a:p>
            <a:pPr marL="388620" indent="-54864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 smtClean="0">
                <a:solidFill>
                  <a:srgbClr val="D9D9D9"/>
                </a:solidFill>
              </a:rPr>
              <a:t>What have already been done by others?</a:t>
            </a:r>
          </a:p>
          <a:p>
            <a:pPr marL="388620" indent="-54864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 smtClean="0">
                <a:solidFill>
                  <a:srgbClr val="D9D9D9"/>
                </a:solidFill>
              </a:rPr>
              <a:t>What aspects does my thesis focus on?</a:t>
            </a:r>
          </a:p>
          <a:p>
            <a:pPr marL="388620" indent="-54864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 smtClean="0">
                <a:solidFill>
                  <a:srgbClr val="D9D9D9"/>
                </a:solidFill>
              </a:rPr>
              <a:t>What are the future directions?</a:t>
            </a:r>
          </a:p>
        </p:txBody>
      </p:sp>
    </p:spTree>
    <p:extLst>
      <p:ext uri="{BB962C8B-B14F-4D97-AF65-F5344CB8AC3E}">
        <p14:creationId xmlns:p14="http://schemas.microsoft.com/office/powerpoint/2010/main" val="627636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703" y="1234499"/>
            <a:ext cx="7032181" cy="395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332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53266"/>
          <a:stretch/>
        </p:blipFill>
        <p:spPr>
          <a:xfrm>
            <a:off x="4671796" y="1417638"/>
            <a:ext cx="4015004" cy="4627173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Video Transcoding is Time-Consuming 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3388677"/>
            <a:ext cx="396775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800" dirty="0" smtClean="0"/>
              <a:t> It takes </a:t>
            </a:r>
            <a:r>
              <a:rPr lang="en-US" sz="2400" b="1" dirty="0" smtClean="0"/>
              <a:t>days</a:t>
            </a:r>
            <a:r>
              <a:rPr lang="en-US" sz="2400" dirty="0" smtClean="0"/>
              <a:t> to transcode</a:t>
            </a:r>
          </a:p>
          <a:p>
            <a:endParaRPr lang="en-US" sz="2400" dirty="0" smtClean="0"/>
          </a:p>
          <a:p>
            <a:pPr marL="342900" indent="-342900">
              <a:buFont typeface="Wingdings" charset="2"/>
              <a:buChar char="§"/>
            </a:pPr>
            <a:endParaRPr lang="en-US" sz="2400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4952" y="1229201"/>
            <a:ext cx="4489535" cy="524761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" y="3388677"/>
            <a:ext cx="409599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800" dirty="0" smtClean="0"/>
              <a:t> </a:t>
            </a:r>
            <a:r>
              <a:rPr lang="en-US" sz="2400" dirty="0" smtClean="0"/>
              <a:t>It only takes </a:t>
            </a:r>
            <a:r>
              <a:rPr lang="en-US" sz="2400" b="1" dirty="0" smtClean="0"/>
              <a:t>hours/minutes</a:t>
            </a:r>
          </a:p>
          <a:p>
            <a:pPr marL="342900" indent="-342900">
              <a:buFont typeface="Wingdings" charset="2"/>
              <a:buChar char="§"/>
            </a:pPr>
            <a:endParaRPr lang="en-US" sz="2400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4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425361"/>
            <a:ext cx="8326263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Virtual Machines are Heterogeneous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400606" y="1805498"/>
            <a:ext cx="36337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800000"/>
                </a:solidFill>
              </a:rPr>
              <a:t>Compute-Optimized</a:t>
            </a:r>
            <a:endParaRPr lang="en-US" sz="3200" b="1" dirty="0">
              <a:solidFill>
                <a:srgbClr val="8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11022" y="2842147"/>
            <a:ext cx="2309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3"/>
                </a:solidFill>
              </a:rPr>
              <a:t>General Purpose</a:t>
            </a:r>
            <a:endParaRPr lang="en-US" sz="2400" b="1" dirty="0">
              <a:solidFill>
                <a:schemeClr val="accent3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05953" y="3577670"/>
            <a:ext cx="1698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Micro Instances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50724" y="3936914"/>
            <a:ext cx="353273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Memory-Optimized</a:t>
            </a:r>
            <a:endParaRPr lang="en-US" sz="32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21058" y="4706871"/>
            <a:ext cx="2979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5"/>
                </a:solidFill>
              </a:rPr>
              <a:t>Storage-Optimized</a:t>
            </a:r>
            <a:endParaRPr lang="en-US" sz="2800" b="1" dirty="0">
              <a:solidFill>
                <a:schemeClr val="accent5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3457" y="5421879"/>
            <a:ext cx="29307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GPU Instances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724" y="5581830"/>
            <a:ext cx="3653690" cy="109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611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724" y="224178"/>
            <a:ext cx="8956378" cy="1143000"/>
          </a:xfrm>
        </p:spPr>
        <p:txBody>
          <a:bodyPr>
            <a:normAutofit/>
          </a:bodyPr>
          <a:lstStyle/>
          <a:p>
            <a:r>
              <a:rPr lang="en-US" sz="3800" dirty="0" smtClean="0"/>
              <a:t>On-Demand Video Transcoding </a:t>
            </a:r>
            <a:r>
              <a:rPr lang="en-US" sz="3800" b="1" dirty="0" smtClean="0">
                <a:solidFill>
                  <a:srgbClr val="FF0000"/>
                </a:solidFill>
              </a:rPr>
              <a:t>Challenges</a:t>
            </a:r>
            <a:endParaRPr lang="en-US" sz="38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941" y="1485880"/>
            <a:ext cx="9067377" cy="1665907"/>
          </a:xfrm>
        </p:spPr>
        <p:txBody>
          <a:bodyPr/>
          <a:lstStyle/>
          <a:p>
            <a:pPr>
              <a:buFont typeface="Wingdings" charset="2"/>
              <a:buChar char="v"/>
            </a:pPr>
            <a:r>
              <a:rPr lang="en-US" dirty="0" smtClean="0"/>
              <a:t> Improve Quality of Service (</a:t>
            </a:r>
            <a:r>
              <a:rPr lang="en-US" dirty="0" err="1" smtClean="0"/>
              <a:t>QoS</a:t>
            </a:r>
            <a:r>
              <a:rPr lang="en-US" dirty="0" smtClean="0"/>
              <a:t>)?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878102" y="506411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7941" y="2202088"/>
            <a:ext cx="4349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Wingdings" charset="2"/>
              <a:buChar char="§"/>
            </a:pPr>
            <a:r>
              <a:rPr lang="en-US" sz="2800" dirty="0"/>
              <a:t>S</a:t>
            </a:r>
            <a:r>
              <a:rPr lang="en-US" sz="2800" dirty="0" smtClean="0"/>
              <a:t>tartup delay </a:t>
            </a:r>
          </a:p>
          <a:p>
            <a:pPr lvl="1">
              <a:lnSpc>
                <a:spcPct val="50000"/>
              </a:lnSpc>
            </a:pPr>
            <a:endParaRPr lang="en-US" sz="2800" dirty="0" smtClean="0"/>
          </a:p>
          <a:p>
            <a:pPr marL="800100" lvl="1" indent="-342900">
              <a:buFont typeface="Wingdings" charset="2"/>
              <a:buChar char="§"/>
            </a:pPr>
            <a:r>
              <a:rPr lang="en-US" sz="2800" dirty="0" smtClean="0"/>
              <a:t>Deadline miss rate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7941" y="4367988"/>
            <a:ext cx="564770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en-US" sz="3200" dirty="0" smtClean="0"/>
              <a:t> Minimize </a:t>
            </a:r>
            <a:r>
              <a:rPr lang="en-US" sz="3200" dirty="0"/>
              <a:t>C</a:t>
            </a:r>
            <a:r>
              <a:rPr lang="en-US" sz="3200" dirty="0" smtClean="0"/>
              <a:t>loud </a:t>
            </a:r>
            <a:r>
              <a:rPr lang="en-US" sz="3200" dirty="0"/>
              <a:t>R</a:t>
            </a:r>
            <a:r>
              <a:rPr lang="en-US" sz="3200" dirty="0" smtClean="0"/>
              <a:t>esource </a:t>
            </a:r>
            <a:r>
              <a:rPr lang="en-US" sz="3200" dirty="0"/>
              <a:t>C</a:t>
            </a:r>
            <a:r>
              <a:rPr lang="en-US" sz="3200" dirty="0" smtClean="0"/>
              <a:t>ost</a:t>
            </a:r>
            <a:endParaRPr lang="en-US" sz="3200" dirty="0"/>
          </a:p>
        </p:txBody>
      </p:sp>
      <p:pic>
        <p:nvPicPr>
          <p:cNvPr id="9" name="Picture 8" descr="reduced-cos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701" y="4702628"/>
            <a:ext cx="3419677" cy="2106521"/>
          </a:xfrm>
          <a:prstGeom prst="rect">
            <a:avLst/>
          </a:prstGeom>
        </p:spPr>
      </p:pic>
      <p:pic>
        <p:nvPicPr>
          <p:cNvPr id="11" name="Picture 10" descr="kids-watching-movie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989" y="2055373"/>
            <a:ext cx="3938389" cy="2231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307941" y="5085034"/>
            <a:ext cx="4349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Wingdings" charset="2"/>
              <a:buChar char="§"/>
            </a:pPr>
            <a:r>
              <a:rPr lang="en-US" sz="2800" dirty="0" smtClean="0"/>
              <a:t>Computing cost</a:t>
            </a:r>
          </a:p>
          <a:p>
            <a:pPr lvl="1">
              <a:lnSpc>
                <a:spcPct val="50000"/>
              </a:lnSpc>
            </a:pPr>
            <a:endParaRPr lang="en-US" sz="2800" dirty="0" smtClean="0"/>
          </a:p>
          <a:p>
            <a:pPr marL="800100" lvl="1" indent="-342900">
              <a:buFont typeface="Wingdings" charset="2"/>
              <a:buChar char="§"/>
            </a:pPr>
            <a:r>
              <a:rPr lang="en-US" sz="2800" dirty="0" smtClean="0"/>
              <a:t>Storage cost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201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8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946060" cy="4525963"/>
          </a:xfrm>
        </p:spPr>
        <p:txBody>
          <a:bodyPr vert="horz">
            <a:normAutofit/>
          </a:bodyPr>
          <a:lstStyle/>
          <a:p>
            <a:pPr marL="388620" indent="-54864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 smtClean="0">
                <a:solidFill>
                  <a:schemeClr val="bg1">
                    <a:lumMod val="85000"/>
                  </a:schemeClr>
                </a:solidFill>
              </a:rPr>
              <a:t>What is Video Transcoding?</a:t>
            </a:r>
          </a:p>
          <a:p>
            <a:pPr marL="388620" indent="-54864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 smtClean="0">
                <a:solidFill>
                  <a:schemeClr val="bg1">
                    <a:lumMod val="85000"/>
                  </a:schemeClr>
                </a:solidFill>
              </a:rPr>
              <a:t>Why “</a:t>
            </a:r>
            <a:r>
              <a:rPr lang="en-US" sz="2600" b="1" i="1" dirty="0" smtClean="0">
                <a:solidFill>
                  <a:schemeClr val="bg1">
                    <a:lumMod val="85000"/>
                  </a:schemeClr>
                </a:solidFill>
              </a:rPr>
              <a:t>on-demand</a:t>
            </a:r>
            <a:r>
              <a:rPr lang="en-US" sz="2600" dirty="0" smtClean="0">
                <a:solidFill>
                  <a:schemeClr val="bg1">
                    <a:lumMod val="85000"/>
                  </a:schemeClr>
                </a:solidFill>
              </a:rPr>
              <a:t>” video transcoding?</a:t>
            </a:r>
          </a:p>
          <a:p>
            <a:pPr marL="388620" indent="-54864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 smtClean="0">
                <a:solidFill>
                  <a:schemeClr val="bg1">
                    <a:lumMod val="85000"/>
                  </a:schemeClr>
                </a:solidFill>
              </a:rPr>
              <a:t>What are the challenges in on-demand video transcoding?</a:t>
            </a:r>
          </a:p>
          <a:p>
            <a:pPr marL="388620" indent="-54864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 smtClean="0"/>
              <a:t>  What have already been done by others?</a:t>
            </a:r>
          </a:p>
          <a:p>
            <a:pPr marL="388620" indent="-54864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 smtClean="0">
                <a:solidFill>
                  <a:srgbClr val="D9D9D9"/>
                </a:solidFill>
              </a:rPr>
              <a:t>   What aspects does my thesis focus on?</a:t>
            </a:r>
          </a:p>
          <a:p>
            <a:pPr marL="388620" indent="-54864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 smtClean="0">
                <a:solidFill>
                  <a:srgbClr val="D9D9D9"/>
                </a:solidFill>
              </a:rPr>
              <a:t>   What are the future directions?</a:t>
            </a:r>
          </a:p>
        </p:txBody>
      </p:sp>
    </p:spTree>
    <p:extLst>
      <p:ext uri="{BB962C8B-B14F-4D97-AF65-F5344CB8AC3E}">
        <p14:creationId xmlns:p14="http://schemas.microsoft.com/office/powerpoint/2010/main" val="129094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5070" y="1072983"/>
            <a:ext cx="8330094" cy="1470025"/>
          </a:xfrm>
        </p:spPr>
        <p:txBody>
          <a:bodyPr>
            <a:noAutofit/>
          </a:bodyPr>
          <a:lstStyle/>
          <a:p>
            <a:r>
              <a:rPr lang="en-US" sz="3600" dirty="0" smtClean="0"/>
              <a:t>High Performance On-Demand </a:t>
            </a:r>
            <a:br>
              <a:rPr lang="en-US" sz="3600" dirty="0" smtClean="0"/>
            </a:br>
            <a:r>
              <a:rPr lang="en-US" sz="3600" dirty="0" smtClean="0"/>
              <a:t>Video Transcoding Using Cloud Services</a:t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75651" y="2832100"/>
            <a:ext cx="9448800" cy="1468120"/>
          </a:xfrm>
        </p:spPr>
        <p:txBody>
          <a:bodyPr/>
          <a:lstStyle/>
          <a:p>
            <a:r>
              <a:rPr lang="en-US" sz="2400" dirty="0" smtClean="0">
                <a:solidFill>
                  <a:schemeClr val="tx1"/>
                </a:solidFill>
              </a:rPr>
              <a:t>Xiangbo Li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Dr. </a:t>
            </a:r>
            <a:r>
              <a:rPr lang="en-US" sz="2400" dirty="0" err="1" smtClean="0">
                <a:solidFill>
                  <a:schemeClr val="tx1"/>
                </a:solidFill>
              </a:rPr>
              <a:t>Magdy</a:t>
            </a:r>
            <a:r>
              <a:rPr lang="en-US" sz="2400" dirty="0" smtClean="0">
                <a:solidFill>
                  <a:schemeClr val="tx1"/>
                </a:solidFill>
              </a:rPr>
              <a:t> A. </a:t>
            </a:r>
            <a:r>
              <a:rPr lang="en-US" sz="2400" dirty="0" err="1" smtClean="0">
                <a:solidFill>
                  <a:schemeClr val="tx1"/>
                </a:solidFill>
              </a:rPr>
              <a:t>Bayoumi</a:t>
            </a:r>
            <a:r>
              <a:rPr lang="en-US" sz="2400" dirty="0" smtClean="0">
                <a:solidFill>
                  <a:schemeClr val="tx1"/>
                </a:solidFill>
              </a:rPr>
              <a:t> (Advisor)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Dr. Mohsen A. </a:t>
            </a:r>
            <a:r>
              <a:rPr lang="en-US" sz="2400" dirty="0" err="1" smtClean="0">
                <a:solidFill>
                  <a:schemeClr val="tx1"/>
                </a:solidFill>
              </a:rPr>
              <a:t>Salehi</a:t>
            </a:r>
            <a:r>
              <a:rPr lang="en-US" sz="2400" dirty="0" smtClean="0">
                <a:solidFill>
                  <a:schemeClr val="tx1"/>
                </a:solidFill>
              </a:rPr>
              <a:t> (Co-Advisor)</a:t>
            </a:r>
          </a:p>
          <a:p>
            <a:endParaRPr lang="en-US" sz="2400" dirty="0" smtClean="0"/>
          </a:p>
          <a:p>
            <a:endParaRPr lang="en-US" dirty="0"/>
          </a:p>
        </p:txBody>
      </p:sp>
      <p:pic>
        <p:nvPicPr>
          <p:cNvPr id="6" name="Picture 5" descr="ull-fluer-words-right-white-b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44" y="5207944"/>
            <a:ext cx="3201544" cy="12466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2640" y="356616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80782" y="4892288"/>
            <a:ext cx="2873069" cy="18291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2883" y="4996183"/>
            <a:ext cx="1551611" cy="155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474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326075" y="6226560"/>
            <a:ext cx="2133600" cy="365125"/>
          </a:xfrm>
        </p:spPr>
        <p:txBody>
          <a:bodyPr/>
          <a:lstStyle/>
          <a:p>
            <a:fld id="{68934535-3569-3943-AAC3-BE6AAE3B0EEA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3777647" y="509887"/>
            <a:ext cx="3272419" cy="44962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Video Transcoding  on the Cloud</a:t>
            </a:r>
            <a:endParaRPr lang="en-US" sz="1200" dirty="0"/>
          </a:p>
        </p:txBody>
      </p:sp>
      <p:cxnSp>
        <p:nvCxnSpPr>
          <p:cNvPr id="6" name="Straight Connector 5"/>
          <p:cNvCxnSpPr>
            <a:stCxn id="4" idx="2"/>
          </p:cNvCxnSpPr>
          <p:nvPr/>
        </p:nvCxnSpPr>
        <p:spPr>
          <a:xfrm>
            <a:off x="5413857" y="959516"/>
            <a:ext cx="0" cy="58869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777647" y="1548207"/>
            <a:ext cx="366177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3777647" y="1548207"/>
            <a:ext cx="0" cy="5098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2748643" y="2085341"/>
            <a:ext cx="2076549" cy="41774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Video On Demand  (VOD)</a:t>
            </a:r>
            <a:endParaRPr lang="en-US" sz="1200" dirty="0"/>
          </a:p>
        </p:txBody>
      </p:sp>
      <p:sp>
        <p:nvSpPr>
          <p:cNvPr id="22" name="Rounded Rectangle 21"/>
          <p:cNvSpPr/>
          <p:nvPr/>
        </p:nvSpPr>
        <p:spPr>
          <a:xfrm>
            <a:off x="6377409" y="2098114"/>
            <a:ext cx="1965306" cy="40497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Live Streaming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7420878" y="1548207"/>
            <a:ext cx="0" cy="5098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791275" y="2503088"/>
            <a:ext cx="0" cy="3418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010532" y="2838638"/>
            <a:ext cx="4149305" cy="1967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2010532" y="2837505"/>
            <a:ext cx="0" cy="5098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6159837" y="2858311"/>
            <a:ext cx="0" cy="5098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1038988" y="3347393"/>
            <a:ext cx="1965306" cy="43459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Pre-Transcoding</a:t>
            </a:r>
            <a:endParaRPr lang="en-US" sz="1200" dirty="0"/>
          </a:p>
        </p:txBody>
      </p:sp>
      <p:sp>
        <p:nvSpPr>
          <p:cNvPr id="33" name="Rounded Rectangle 32"/>
          <p:cNvSpPr/>
          <p:nvPr/>
        </p:nvSpPr>
        <p:spPr>
          <a:xfrm>
            <a:off x="4797663" y="3388439"/>
            <a:ext cx="2706929" cy="41898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On-Demand Video Transcoding</a:t>
            </a:r>
            <a:endParaRPr lang="en-US" sz="1200" dirty="0"/>
          </a:p>
        </p:txBody>
      </p:sp>
      <p:cxnSp>
        <p:nvCxnSpPr>
          <p:cNvPr id="34" name="Straight Connector 33"/>
          <p:cNvCxnSpPr/>
          <p:nvPr/>
        </p:nvCxnSpPr>
        <p:spPr>
          <a:xfrm>
            <a:off x="2021641" y="3807427"/>
            <a:ext cx="0" cy="3772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35305" y="4168985"/>
            <a:ext cx="252320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735305" y="4168985"/>
            <a:ext cx="0" cy="5098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3258510" y="4168985"/>
            <a:ext cx="0" cy="5098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37"/>
          <p:cNvSpPr/>
          <p:nvPr/>
        </p:nvSpPr>
        <p:spPr>
          <a:xfrm>
            <a:off x="199309" y="4669708"/>
            <a:ext cx="1121707" cy="6422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Video Segmentation</a:t>
            </a:r>
          </a:p>
          <a:p>
            <a:pPr algn="ctr"/>
            <a:r>
              <a:rPr lang="en-US" sz="1200" dirty="0" smtClean="0"/>
              <a:t>[1][2]</a:t>
            </a:r>
            <a:endParaRPr lang="en-US" sz="1200" dirty="0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2015728" y="4184696"/>
            <a:ext cx="0" cy="5098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ounded Rectangle 40"/>
          <p:cNvSpPr/>
          <p:nvPr/>
        </p:nvSpPr>
        <p:spPr>
          <a:xfrm>
            <a:off x="1509937" y="4691754"/>
            <a:ext cx="1011581" cy="62025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dirty="0" smtClean="0"/>
          </a:p>
          <a:p>
            <a:pPr algn="ctr"/>
            <a:r>
              <a:rPr lang="en-US" sz="1200" dirty="0" smtClean="0"/>
              <a:t>Load Balance</a:t>
            </a:r>
          </a:p>
          <a:p>
            <a:pPr algn="ctr"/>
            <a:r>
              <a:rPr lang="en-US" sz="1200" dirty="0" smtClean="0"/>
              <a:t>[3][4]</a:t>
            </a:r>
          </a:p>
          <a:p>
            <a:pPr algn="ctr"/>
            <a:endParaRPr lang="en-US" sz="1200" dirty="0"/>
          </a:p>
        </p:txBody>
      </p:sp>
      <p:sp>
        <p:nvSpPr>
          <p:cNvPr id="42" name="Rounded Rectangle 41"/>
          <p:cNvSpPr/>
          <p:nvPr/>
        </p:nvSpPr>
        <p:spPr>
          <a:xfrm>
            <a:off x="2748643" y="4678873"/>
            <a:ext cx="1103169" cy="63313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Resource Provisioning</a:t>
            </a:r>
          </a:p>
          <a:p>
            <a:pPr algn="ctr"/>
            <a:r>
              <a:rPr lang="en-US" sz="1200" dirty="0"/>
              <a:t>[4][6</a:t>
            </a:r>
            <a:r>
              <a:rPr lang="en-US" sz="1200" dirty="0" smtClean="0"/>
              <a:t>]</a:t>
            </a:r>
            <a:endParaRPr lang="en-US" sz="1200" dirty="0"/>
          </a:p>
        </p:txBody>
      </p:sp>
      <p:sp>
        <p:nvSpPr>
          <p:cNvPr id="53" name="Rounded Rectangle 52"/>
          <p:cNvSpPr/>
          <p:nvPr/>
        </p:nvSpPr>
        <p:spPr>
          <a:xfrm>
            <a:off x="4389485" y="4678873"/>
            <a:ext cx="1107804" cy="63313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Storage and Computation Trade-off [7]</a:t>
            </a:r>
            <a:endParaRPr lang="en-US" sz="1200" dirty="0"/>
          </a:p>
        </p:txBody>
      </p:sp>
      <p:cxnSp>
        <p:nvCxnSpPr>
          <p:cNvPr id="78" name="Straight Connector 77"/>
          <p:cNvCxnSpPr/>
          <p:nvPr/>
        </p:nvCxnSpPr>
        <p:spPr>
          <a:xfrm>
            <a:off x="6159837" y="3813761"/>
            <a:ext cx="0" cy="3772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4825192" y="4168985"/>
            <a:ext cx="2679400" cy="220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4833061" y="4184696"/>
            <a:ext cx="0" cy="5098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>
            <a:off x="7504592" y="4191030"/>
            <a:ext cx="0" cy="5098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>
            <a:off x="6159837" y="4168985"/>
            <a:ext cx="0" cy="5098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Rounded Rectangle 84"/>
          <p:cNvSpPr/>
          <p:nvPr/>
        </p:nvSpPr>
        <p:spPr>
          <a:xfrm>
            <a:off x="5598142" y="4700918"/>
            <a:ext cx="1107804" cy="61108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solidFill>
                  <a:srgbClr val="FF0000"/>
                </a:solidFill>
              </a:rPr>
              <a:t>QoS</a:t>
            </a:r>
            <a:r>
              <a:rPr lang="en-US" sz="1200" dirty="0" smtClean="0">
                <a:solidFill>
                  <a:srgbClr val="FF0000"/>
                </a:solidFill>
              </a:rPr>
              <a:t> Violation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86" name="Rounded Rectangle 85"/>
          <p:cNvSpPr/>
          <p:nvPr/>
        </p:nvSpPr>
        <p:spPr>
          <a:xfrm>
            <a:off x="6799767" y="4678873"/>
            <a:ext cx="1242222" cy="63313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Resource Provisioning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94" name="Straight Connector 93"/>
          <p:cNvCxnSpPr/>
          <p:nvPr/>
        </p:nvCxnSpPr>
        <p:spPr>
          <a:xfrm>
            <a:off x="7434364" y="5301142"/>
            <a:ext cx="0" cy="37726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6234280" y="5656366"/>
            <a:ext cx="1988581" cy="1571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>
            <a:off x="6242643" y="5656366"/>
            <a:ext cx="0" cy="5098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>
            <a:off x="8222861" y="5672077"/>
            <a:ext cx="0" cy="5098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0" name="Rounded Rectangle 99"/>
          <p:cNvSpPr/>
          <p:nvPr/>
        </p:nvSpPr>
        <p:spPr>
          <a:xfrm>
            <a:off x="5497289" y="6188299"/>
            <a:ext cx="1622308" cy="39265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Homogeneous Cloud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01" name="Rounded Rectangle 100"/>
          <p:cNvSpPr/>
          <p:nvPr/>
        </p:nvSpPr>
        <p:spPr>
          <a:xfrm>
            <a:off x="7328176" y="6188299"/>
            <a:ext cx="1673293" cy="39265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Heterogeneous Cloud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912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 animBg="1"/>
      <p:bldP spid="22" grpId="0" animBg="1"/>
      <p:bldP spid="32" grpId="0" animBg="1"/>
      <p:bldP spid="33" grpId="0" animBg="1"/>
      <p:bldP spid="38" grpId="0" animBg="1"/>
      <p:bldP spid="41" grpId="0" animBg="1"/>
      <p:bldP spid="42" grpId="0" animBg="1"/>
      <p:bldP spid="53" grpId="0" animBg="1"/>
      <p:bldP spid="85" grpId="0" animBg="1"/>
      <p:bldP spid="86" grpId="0" animBg="1"/>
      <p:bldP spid="100" grpId="0" animBg="1"/>
      <p:bldP spid="10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326075" y="6226560"/>
            <a:ext cx="2133600" cy="365125"/>
          </a:xfrm>
        </p:spPr>
        <p:txBody>
          <a:bodyPr/>
          <a:lstStyle/>
          <a:p>
            <a:fld id="{68934535-3569-3943-AAC3-BE6AAE3B0EEA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3777647" y="509887"/>
            <a:ext cx="3272419" cy="449629"/>
          </a:xfrm>
          <a:prstGeom prst="roundRect">
            <a:avLst/>
          </a:prstGeom>
          <a:ln w="28575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Video Transcoding  on the Cloud</a:t>
            </a:r>
            <a:endParaRPr lang="en-US" sz="1200" b="1" dirty="0"/>
          </a:p>
        </p:txBody>
      </p:sp>
      <p:cxnSp>
        <p:nvCxnSpPr>
          <p:cNvPr id="6" name="Straight Connector 5"/>
          <p:cNvCxnSpPr>
            <a:stCxn id="4" idx="2"/>
          </p:cNvCxnSpPr>
          <p:nvPr/>
        </p:nvCxnSpPr>
        <p:spPr>
          <a:xfrm>
            <a:off x="5413857" y="959516"/>
            <a:ext cx="0" cy="588691"/>
          </a:xfrm>
          <a:prstGeom prst="line">
            <a:avLst/>
          </a:prstGeom>
          <a:ln w="28575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777647" y="1548207"/>
            <a:ext cx="3661772" cy="0"/>
          </a:xfrm>
          <a:prstGeom prst="line">
            <a:avLst/>
          </a:prstGeom>
          <a:ln w="28575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3777647" y="1548207"/>
            <a:ext cx="0" cy="509888"/>
          </a:xfrm>
          <a:prstGeom prst="straightConnector1">
            <a:avLst/>
          </a:prstGeom>
          <a:ln w="28575" cmpd="sng"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21" name="Rounded Rectangle 20"/>
          <p:cNvSpPr/>
          <p:nvPr/>
        </p:nvSpPr>
        <p:spPr>
          <a:xfrm>
            <a:off x="2748643" y="2085341"/>
            <a:ext cx="2076549" cy="417748"/>
          </a:xfrm>
          <a:prstGeom prst="roundRect">
            <a:avLst/>
          </a:prstGeom>
          <a:ln w="28575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Video On Demand  (VOD)</a:t>
            </a:r>
            <a:endParaRPr lang="en-US" sz="1200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6377409" y="2098114"/>
            <a:ext cx="1965306" cy="40497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Live Streaming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7420878" y="1548207"/>
            <a:ext cx="0" cy="509888"/>
          </a:xfrm>
          <a:prstGeom prst="straightConnector1">
            <a:avLst/>
          </a:prstGeom>
          <a:ln w="28575" cmpd="sng"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791275" y="2503088"/>
            <a:ext cx="0" cy="341884"/>
          </a:xfrm>
          <a:prstGeom prst="line">
            <a:avLst/>
          </a:prstGeom>
          <a:ln w="28575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010532" y="2838638"/>
            <a:ext cx="4149305" cy="19673"/>
          </a:xfrm>
          <a:prstGeom prst="line">
            <a:avLst/>
          </a:prstGeom>
          <a:ln w="28575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2010532" y="2837505"/>
            <a:ext cx="0" cy="509888"/>
          </a:xfrm>
          <a:prstGeom prst="straightConnector1">
            <a:avLst/>
          </a:prstGeom>
          <a:ln w="28575" cmpd="sng"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6159837" y="2858311"/>
            <a:ext cx="0" cy="509888"/>
          </a:xfrm>
          <a:prstGeom prst="straightConnector1">
            <a:avLst/>
          </a:prstGeom>
          <a:ln w="28575" cmpd="sng"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32" name="Rounded Rectangle 31"/>
          <p:cNvSpPr/>
          <p:nvPr/>
        </p:nvSpPr>
        <p:spPr>
          <a:xfrm>
            <a:off x="1038988" y="3347393"/>
            <a:ext cx="1965306" cy="434591"/>
          </a:xfrm>
          <a:prstGeom prst="roundRect">
            <a:avLst/>
          </a:prstGeom>
          <a:ln w="28575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Pre-Transcoding</a:t>
            </a:r>
            <a:endParaRPr lang="en-US" sz="1200" b="1" dirty="0"/>
          </a:p>
        </p:txBody>
      </p:sp>
      <p:sp>
        <p:nvSpPr>
          <p:cNvPr id="33" name="Rounded Rectangle 32"/>
          <p:cNvSpPr/>
          <p:nvPr/>
        </p:nvSpPr>
        <p:spPr>
          <a:xfrm>
            <a:off x="4797663" y="3388439"/>
            <a:ext cx="2706929" cy="418988"/>
          </a:xfrm>
          <a:prstGeom prst="roundRect">
            <a:avLst/>
          </a:prstGeom>
          <a:ln w="28575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On-Demand Video Transcoding</a:t>
            </a:r>
            <a:endParaRPr lang="en-US" sz="1200" b="1" dirty="0"/>
          </a:p>
        </p:txBody>
      </p:sp>
      <p:cxnSp>
        <p:nvCxnSpPr>
          <p:cNvPr id="34" name="Straight Connector 33"/>
          <p:cNvCxnSpPr/>
          <p:nvPr/>
        </p:nvCxnSpPr>
        <p:spPr>
          <a:xfrm>
            <a:off x="2021641" y="3807427"/>
            <a:ext cx="0" cy="3772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35305" y="4168985"/>
            <a:ext cx="2523205" cy="0"/>
          </a:xfrm>
          <a:prstGeom prst="line">
            <a:avLst/>
          </a:prstGeom>
          <a:ln w="28575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735305" y="4168985"/>
            <a:ext cx="0" cy="509888"/>
          </a:xfrm>
          <a:prstGeom prst="straightConnector1">
            <a:avLst/>
          </a:prstGeom>
          <a:ln w="28575" cmpd="sng"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3258510" y="4168985"/>
            <a:ext cx="0" cy="509888"/>
          </a:xfrm>
          <a:prstGeom prst="straightConnector1">
            <a:avLst/>
          </a:prstGeom>
          <a:ln w="28575" cmpd="sng"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38" name="Rounded Rectangle 37"/>
          <p:cNvSpPr/>
          <p:nvPr/>
        </p:nvSpPr>
        <p:spPr>
          <a:xfrm>
            <a:off x="199309" y="4669708"/>
            <a:ext cx="1121707" cy="642295"/>
          </a:xfrm>
          <a:prstGeom prst="roundRect">
            <a:avLst/>
          </a:prstGeom>
          <a:ln w="28575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Video Segmentation</a:t>
            </a:r>
          </a:p>
          <a:p>
            <a:pPr algn="ctr"/>
            <a:r>
              <a:rPr lang="en-US" sz="1200" b="1" dirty="0" smtClean="0"/>
              <a:t>[1][2]</a:t>
            </a:r>
            <a:endParaRPr lang="en-US" sz="1200" b="1" dirty="0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2015728" y="4184696"/>
            <a:ext cx="0" cy="509888"/>
          </a:xfrm>
          <a:prstGeom prst="straightConnector1">
            <a:avLst/>
          </a:prstGeom>
          <a:ln w="28575" cmpd="sng"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41" name="Rounded Rectangle 40"/>
          <p:cNvSpPr/>
          <p:nvPr/>
        </p:nvSpPr>
        <p:spPr>
          <a:xfrm>
            <a:off x="1509937" y="4691754"/>
            <a:ext cx="1011581" cy="620250"/>
          </a:xfrm>
          <a:prstGeom prst="roundRect">
            <a:avLst/>
          </a:prstGeom>
          <a:ln w="28575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b="1" dirty="0" smtClean="0"/>
          </a:p>
          <a:p>
            <a:pPr algn="ctr"/>
            <a:r>
              <a:rPr lang="en-US" sz="1200" b="1" dirty="0" smtClean="0"/>
              <a:t>Load Balance</a:t>
            </a:r>
          </a:p>
          <a:p>
            <a:pPr algn="ctr"/>
            <a:r>
              <a:rPr lang="en-US" sz="1200" b="1" dirty="0" smtClean="0"/>
              <a:t>[3][4]</a:t>
            </a:r>
          </a:p>
          <a:p>
            <a:pPr algn="ctr"/>
            <a:endParaRPr lang="en-US" sz="1200" b="1" dirty="0"/>
          </a:p>
        </p:txBody>
      </p:sp>
      <p:sp>
        <p:nvSpPr>
          <p:cNvPr id="42" name="Rounded Rectangle 41"/>
          <p:cNvSpPr/>
          <p:nvPr/>
        </p:nvSpPr>
        <p:spPr>
          <a:xfrm>
            <a:off x="2748643" y="4678873"/>
            <a:ext cx="1103169" cy="633131"/>
          </a:xfrm>
          <a:prstGeom prst="roundRect">
            <a:avLst/>
          </a:prstGeom>
          <a:ln w="28575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Resource Provisioning</a:t>
            </a:r>
          </a:p>
          <a:p>
            <a:pPr algn="ctr"/>
            <a:r>
              <a:rPr lang="en-US" sz="1200" b="1" dirty="0"/>
              <a:t>[4][6</a:t>
            </a:r>
            <a:r>
              <a:rPr lang="en-US" sz="1200" b="1" dirty="0" smtClean="0"/>
              <a:t>]</a:t>
            </a:r>
            <a:endParaRPr lang="en-US" sz="1200" b="1" dirty="0"/>
          </a:p>
        </p:txBody>
      </p:sp>
      <p:sp>
        <p:nvSpPr>
          <p:cNvPr id="53" name="Rounded Rectangle 52"/>
          <p:cNvSpPr/>
          <p:nvPr/>
        </p:nvSpPr>
        <p:spPr>
          <a:xfrm>
            <a:off x="4389485" y="4678873"/>
            <a:ext cx="1107804" cy="633131"/>
          </a:xfrm>
          <a:prstGeom prst="roundRect">
            <a:avLst/>
          </a:prstGeom>
          <a:ln w="28575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Storage and Computation Trade-off [7]</a:t>
            </a:r>
            <a:endParaRPr lang="en-US" sz="1200" b="1" dirty="0"/>
          </a:p>
        </p:txBody>
      </p:sp>
      <p:cxnSp>
        <p:nvCxnSpPr>
          <p:cNvPr id="78" name="Straight Connector 77"/>
          <p:cNvCxnSpPr/>
          <p:nvPr/>
        </p:nvCxnSpPr>
        <p:spPr>
          <a:xfrm>
            <a:off x="6159837" y="3813761"/>
            <a:ext cx="0" cy="3772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4825192" y="4168985"/>
            <a:ext cx="2679400" cy="22045"/>
          </a:xfrm>
          <a:prstGeom prst="line">
            <a:avLst/>
          </a:prstGeom>
          <a:ln w="28575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4833061" y="4184696"/>
            <a:ext cx="0" cy="509888"/>
          </a:xfrm>
          <a:prstGeom prst="straightConnector1">
            <a:avLst/>
          </a:prstGeom>
          <a:ln w="28575" cmpd="sng"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81" name="Straight Arrow Connector 80"/>
          <p:cNvCxnSpPr/>
          <p:nvPr/>
        </p:nvCxnSpPr>
        <p:spPr>
          <a:xfrm>
            <a:off x="7504592" y="4191030"/>
            <a:ext cx="0" cy="509888"/>
          </a:xfrm>
          <a:prstGeom prst="straightConnector1">
            <a:avLst/>
          </a:prstGeom>
          <a:ln w="28575" cmpd="sng"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82" name="Straight Arrow Connector 81"/>
          <p:cNvCxnSpPr/>
          <p:nvPr/>
        </p:nvCxnSpPr>
        <p:spPr>
          <a:xfrm>
            <a:off x="6159837" y="4168985"/>
            <a:ext cx="0" cy="509888"/>
          </a:xfrm>
          <a:prstGeom prst="straightConnector1">
            <a:avLst/>
          </a:prstGeom>
          <a:ln w="28575" cmpd="sng"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85" name="Rounded Rectangle 84"/>
          <p:cNvSpPr/>
          <p:nvPr/>
        </p:nvSpPr>
        <p:spPr>
          <a:xfrm>
            <a:off x="5598142" y="4700918"/>
            <a:ext cx="1107804" cy="61108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solidFill>
                  <a:srgbClr val="FF0000"/>
                </a:solidFill>
              </a:rPr>
              <a:t>QoS</a:t>
            </a:r>
            <a:r>
              <a:rPr lang="en-US" sz="1200" dirty="0" smtClean="0">
                <a:solidFill>
                  <a:srgbClr val="FF0000"/>
                </a:solidFill>
              </a:rPr>
              <a:t> Violation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86" name="Rounded Rectangle 85"/>
          <p:cNvSpPr/>
          <p:nvPr/>
        </p:nvSpPr>
        <p:spPr>
          <a:xfrm>
            <a:off x="6799767" y="4678873"/>
            <a:ext cx="1242222" cy="63313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Resource Provisioning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94" name="Straight Connector 93"/>
          <p:cNvCxnSpPr/>
          <p:nvPr/>
        </p:nvCxnSpPr>
        <p:spPr>
          <a:xfrm>
            <a:off x="7434364" y="5301142"/>
            <a:ext cx="0" cy="37726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6234280" y="5656366"/>
            <a:ext cx="1988581" cy="1571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>
            <a:off x="6242643" y="5656366"/>
            <a:ext cx="0" cy="5098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>
            <a:off x="8222861" y="5672077"/>
            <a:ext cx="0" cy="5098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0" name="Rounded Rectangle 99"/>
          <p:cNvSpPr/>
          <p:nvPr/>
        </p:nvSpPr>
        <p:spPr>
          <a:xfrm>
            <a:off x="5497289" y="6188299"/>
            <a:ext cx="1622308" cy="39265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Homogeneous Cloud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01" name="Rounded Rectangle 100"/>
          <p:cNvSpPr/>
          <p:nvPr/>
        </p:nvSpPr>
        <p:spPr>
          <a:xfrm>
            <a:off x="7328176" y="6188299"/>
            <a:ext cx="1673293" cy="39265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Heterogeneous Cloud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455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 animBg="1"/>
      <p:bldP spid="22" grpId="0" animBg="1"/>
      <p:bldP spid="32" grpId="0" animBg="1"/>
      <p:bldP spid="33" grpId="0" animBg="1"/>
      <p:bldP spid="38" grpId="0" animBg="1"/>
      <p:bldP spid="41" grpId="0" animBg="1"/>
      <p:bldP spid="42" grpId="0" animBg="1"/>
      <p:bldP spid="53" grpId="0" animBg="1"/>
      <p:bldP spid="85" grpId="0" animBg="1"/>
      <p:bldP spid="86" grpId="0" animBg="1"/>
      <p:bldP spid="100" grpId="0" animBg="1"/>
      <p:bldP spid="10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946060" cy="4525963"/>
          </a:xfrm>
        </p:spPr>
        <p:txBody>
          <a:bodyPr vert="horz">
            <a:normAutofit/>
          </a:bodyPr>
          <a:lstStyle/>
          <a:p>
            <a:pPr marL="388620" indent="-54864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 smtClean="0">
                <a:solidFill>
                  <a:schemeClr val="bg1">
                    <a:lumMod val="85000"/>
                  </a:schemeClr>
                </a:solidFill>
              </a:rPr>
              <a:t>What is Video Transcoding?</a:t>
            </a:r>
          </a:p>
          <a:p>
            <a:pPr marL="388620" indent="-54864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 smtClean="0">
                <a:solidFill>
                  <a:schemeClr val="bg1">
                    <a:lumMod val="85000"/>
                  </a:schemeClr>
                </a:solidFill>
              </a:rPr>
              <a:t>Why “</a:t>
            </a:r>
            <a:r>
              <a:rPr lang="en-US" sz="2600" b="1" i="1" dirty="0" smtClean="0">
                <a:solidFill>
                  <a:schemeClr val="bg1">
                    <a:lumMod val="85000"/>
                  </a:schemeClr>
                </a:solidFill>
              </a:rPr>
              <a:t>on-demand</a:t>
            </a:r>
            <a:r>
              <a:rPr lang="en-US" sz="2600" dirty="0" smtClean="0">
                <a:solidFill>
                  <a:schemeClr val="bg1">
                    <a:lumMod val="85000"/>
                  </a:schemeClr>
                </a:solidFill>
              </a:rPr>
              <a:t>” video transcoding?</a:t>
            </a:r>
          </a:p>
          <a:p>
            <a:pPr marL="388620" indent="-54864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 smtClean="0">
                <a:solidFill>
                  <a:schemeClr val="bg1">
                    <a:lumMod val="85000"/>
                  </a:schemeClr>
                </a:solidFill>
              </a:rPr>
              <a:t>What are the challenges in on-demand video transcoding?</a:t>
            </a:r>
          </a:p>
          <a:p>
            <a:pPr marL="388620" indent="-54864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 smtClean="0">
                <a:solidFill>
                  <a:schemeClr val="bg1">
                    <a:lumMod val="85000"/>
                  </a:schemeClr>
                </a:solidFill>
              </a:rPr>
              <a:t>   What have already been done by others?</a:t>
            </a:r>
          </a:p>
          <a:p>
            <a:pPr marL="388620" indent="-54864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 smtClean="0"/>
              <a:t>   What aspects does my thesis focus on?</a:t>
            </a:r>
          </a:p>
          <a:p>
            <a:pPr marL="388620" indent="-54864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 smtClean="0">
                <a:solidFill>
                  <a:srgbClr val="D9D9D9"/>
                </a:solidFill>
              </a:rPr>
              <a:t>   What are the future directions?</a:t>
            </a:r>
          </a:p>
        </p:txBody>
      </p:sp>
    </p:spTree>
    <p:extLst>
      <p:ext uri="{BB962C8B-B14F-4D97-AF65-F5344CB8AC3E}">
        <p14:creationId xmlns:p14="http://schemas.microsoft.com/office/powerpoint/2010/main" val="3375807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indent="-514350">
              <a:lnSpc>
                <a:spcPct val="130000"/>
              </a:lnSpc>
            </a:pPr>
            <a:r>
              <a:rPr lang="en-US" dirty="0" smtClean="0"/>
              <a:t>Thesis Contributions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383955" cy="4845311"/>
          </a:xfrm>
        </p:spPr>
        <p:txBody>
          <a:bodyPr>
            <a:normAutofit fontScale="92500"/>
          </a:bodyPr>
          <a:lstStyle/>
          <a:p>
            <a:pPr marL="509778" indent="-514350">
              <a:lnSpc>
                <a:spcPct val="130000"/>
              </a:lnSpc>
              <a:spcAft>
                <a:spcPts val="10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2800" dirty="0" smtClean="0"/>
              <a:t>QoS-aware On-Demand Video Transcoding Using Homogeneous Cloud Services</a:t>
            </a:r>
          </a:p>
          <a:p>
            <a:pPr marL="509778" indent="-514350">
              <a:lnSpc>
                <a:spcPct val="130000"/>
              </a:lnSpc>
              <a:spcAft>
                <a:spcPts val="10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2800" dirty="0" smtClean="0"/>
              <a:t>Performance Analysis and Modeling of Video Transcoding Using Heterogeneous Cloud Services</a:t>
            </a:r>
          </a:p>
          <a:p>
            <a:pPr marL="514350" indent="-514350">
              <a:lnSpc>
                <a:spcPct val="130000"/>
              </a:lnSpc>
              <a:spcAft>
                <a:spcPts val="12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2800" dirty="0" smtClean="0"/>
              <a:t>Cost-Efficient On-Demand Video Transcoding Using Heterogeneous Cloud Services</a:t>
            </a:r>
          </a:p>
          <a:p>
            <a:pPr marL="514350" indent="-514350">
              <a:lnSpc>
                <a:spcPct val="13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en-US" sz="2800" dirty="0" smtClean="0"/>
              <a:t>Live Streaming Video Transcoding Using Cloud Services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604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64287" y="-128948"/>
            <a:ext cx="856665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CVSS: Cloud-based Video Streaming Service Architecture</a:t>
            </a:r>
            <a:endParaRPr lang="en-US" sz="2800" dirty="0"/>
          </a:p>
        </p:txBody>
      </p:sp>
      <p:pic>
        <p:nvPicPr>
          <p:cNvPr id="9" name="Picture 8" descr="architecture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938" y="870248"/>
            <a:ext cx="4721919" cy="598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450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347" y="3067307"/>
            <a:ext cx="8724114" cy="1143000"/>
          </a:xfrm>
        </p:spPr>
        <p:txBody>
          <a:bodyPr>
            <a:noAutofit/>
          </a:bodyPr>
          <a:lstStyle/>
          <a:p>
            <a:r>
              <a:rPr lang="en-US" sz="3600" dirty="0" err="1" smtClean="0">
                <a:solidFill>
                  <a:schemeClr val="accent6"/>
                </a:solidFill>
              </a:rPr>
              <a:t>QoS</a:t>
            </a:r>
            <a:r>
              <a:rPr lang="en-US" sz="3600" dirty="0" smtClean="0">
                <a:solidFill>
                  <a:schemeClr val="accent6"/>
                </a:solidFill>
              </a:rPr>
              <a:t>-Aware On</a:t>
            </a:r>
            <a:r>
              <a:rPr lang="en-US" sz="3600" dirty="0">
                <a:solidFill>
                  <a:schemeClr val="accent6"/>
                </a:solidFill>
              </a:rPr>
              <a:t>-Demand </a:t>
            </a:r>
            <a:r>
              <a:rPr lang="en-US" sz="3600" dirty="0" smtClean="0">
                <a:solidFill>
                  <a:schemeClr val="accent6"/>
                </a:solidFill>
              </a:rPr>
              <a:t>Video Transcoding</a:t>
            </a:r>
            <a:r>
              <a:rPr lang="en-US" sz="3600" dirty="0">
                <a:solidFill>
                  <a:schemeClr val="accent6"/>
                </a:solidFill>
              </a:rPr>
              <a:t> </a:t>
            </a:r>
            <a:r>
              <a:rPr lang="en-US" sz="3600" dirty="0" smtClean="0">
                <a:solidFill>
                  <a:schemeClr val="accent6"/>
                </a:solidFill>
              </a:rPr>
              <a:t>Using Homogeneous Cloud Services</a:t>
            </a:r>
            <a:endParaRPr lang="en-US" sz="3600" dirty="0">
              <a:solidFill>
                <a:schemeClr val="accent6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1785" y="4210307"/>
            <a:ext cx="266807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 </a:t>
            </a:r>
          </a:p>
          <a:p>
            <a:pPr marL="400050" indent="-400050">
              <a:lnSpc>
                <a:spcPct val="130000"/>
              </a:lnSpc>
              <a:buFont typeface="Wingdings" charset="2"/>
              <a:buChar char="§"/>
            </a:pPr>
            <a:endParaRPr lang="en-US" sz="1400" dirty="0">
              <a:solidFill>
                <a:srgbClr val="4F81BD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18592" y="144978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Contribution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502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3" name="Picture 2" descr="cloudtranscoding_cvss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35" y="0"/>
            <a:ext cx="5426242" cy="6858000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2071077" y="4630616"/>
            <a:ext cx="2139461" cy="113323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>
            <a:endCxn id="23" idx="4"/>
          </p:cNvCxnSpPr>
          <p:nvPr/>
        </p:nvCxnSpPr>
        <p:spPr>
          <a:xfrm flipH="1" flipV="1">
            <a:off x="686283" y="4318150"/>
            <a:ext cx="1387575" cy="7217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ounded Rectangular Callout 22"/>
          <p:cNvSpPr/>
          <p:nvPr/>
        </p:nvSpPr>
        <p:spPr>
          <a:xfrm>
            <a:off x="134789" y="3204307"/>
            <a:ext cx="1936288" cy="967155"/>
          </a:xfrm>
          <a:prstGeom prst="wedgeRoundRectCallout">
            <a:avLst>
              <a:gd name="adj1" fmla="val -21518"/>
              <a:gd name="adj2" fmla="val 65167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QoS</a:t>
            </a:r>
            <a:r>
              <a:rPr lang="en-US" sz="1600" dirty="0"/>
              <a:t>-Aware Scheduling Method</a:t>
            </a:r>
          </a:p>
        </p:txBody>
      </p:sp>
      <p:sp>
        <p:nvSpPr>
          <p:cNvPr id="25" name="Oval 24"/>
          <p:cNvSpPr/>
          <p:nvPr/>
        </p:nvSpPr>
        <p:spPr>
          <a:xfrm>
            <a:off x="2071076" y="2112892"/>
            <a:ext cx="1413828" cy="123285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/>
          <p:cNvCxnSpPr>
            <a:stCxn id="25" idx="2"/>
          </p:cNvCxnSpPr>
          <p:nvPr/>
        </p:nvCxnSpPr>
        <p:spPr>
          <a:xfrm flipH="1" flipV="1">
            <a:off x="1068260" y="1673698"/>
            <a:ext cx="1002816" cy="10556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ounded Rectangular Callout 26"/>
          <p:cNvSpPr/>
          <p:nvPr/>
        </p:nvSpPr>
        <p:spPr>
          <a:xfrm>
            <a:off x="367956" y="531602"/>
            <a:ext cx="2095693" cy="967155"/>
          </a:xfrm>
          <a:prstGeom prst="wedgeRoundRectCallout">
            <a:avLst>
              <a:gd name="adj1" fmla="val -21518"/>
              <a:gd name="adj2" fmla="val 65167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Video Segmentation and Transcoding Tool</a:t>
            </a:r>
            <a:endParaRPr lang="en-US" sz="1600" dirty="0"/>
          </a:p>
        </p:txBody>
      </p:sp>
      <p:sp>
        <p:nvSpPr>
          <p:cNvPr id="31" name="Oval 30"/>
          <p:cNvSpPr/>
          <p:nvPr/>
        </p:nvSpPr>
        <p:spPr>
          <a:xfrm>
            <a:off x="3761154" y="5763847"/>
            <a:ext cx="1475154" cy="849923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>
            <a:stCxn id="31" idx="6"/>
          </p:cNvCxnSpPr>
          <p:nvPr/>
        </p:nvCxnSpPr>
        <p:spPr>
          <a:xfrm flipV="1">
            <a:off x="5236308" y="5832232"/>
            <a:ext cx="2286000" cy="3565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ounded Rectangular Callout 32"/>
          <p:cNvSpPr/>
          <p:nvPr/>
        </p:nvSpPr>
        <p:spPr>
          <a:xfrm>
            <a:off x="6872465" y="4790161"/>
            <a:ext cx="2124649" cy="840154"/>
          </a:xfrm>
          <a:prstGeom prst="wedgeRoundRect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Dynamic cost-efficient provisioning policy </a:t>
            </a:r>
          </a:p>
        </p:txBody>
      </p:sp>
    </p:spTree>
    <p:extLst>
      <p:ext uri="{BB962C8B-B14F-4D97-AF65-F5344CB8AC3E}">
        <p14:creationId xmlns:p14="http://schemas.microsoft.com/office/powerpoint/2010/main" val="3231437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5" grpId="0" animBg="1"/>
      <p:bldP spid="27" grpId="0" animBg="1"/>
      <p:bldP spid="31" grpId="0" animBg="1"/>
      <p:bldP spid="3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4808"/>
            <a:ext cx="8229600" cy="1143000"/>
          </a:xfrm>
        </p:spPr>
        <p:txBody>
          <a:bodyPr/>
          <a:lstStyle/>
          <a:p>
            <a:r>
              <a:rPr lang="en-US" dirty="0" smtClean="0"/>
              <a:t>How to Segment Video?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857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Stream Architecture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856308" y="1748933"/>
            <a:ext cx="923636" cy="3001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dirty="0" err="1" smtClean="0"/>
              <a:t>Seq</a:t>
            </a:r>
            <a:r>
              <a:rPr lang="en-US" dirty="0" smtClean="0"/>
              <a:t> 1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779944" y="1748933"/>
            <a:ext cx="923636" cy="3001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dirty="0" err="1" smtClean="0"/>
              <a:t>Seq</a:t>
            </a:r>
            <a:r>
              <a:rPr lang="en-US" dirty="0" smtClean="0"/>
              <a:t> 2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703580" y="1751242"/>
            <a:ext cx="923636" cy="3001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dirty="0" err="1" smtClean="0"/>
              <a:t>Seq</a:t>
            </a:r>
            <a:r>
              <a:rPr lang="en-US" dirty="0" smtClean="0"/>
              <a:t> 3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627216" y="1751242"/>
            <a:ext cx="923636" cy="3001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dirty="0" err="1" smtClean="0"/>
              <a:t>Seq</a:t>
            </a:r>
            <a:r>
              <a:rPr lang="en-US" dirty="0" smtClean="0"/>
              <a:t> 4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550852" y="1751242"/>
            <a:ext cx="923636" cy="3001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dirty="0" err="1" smtClean="0"/>
              <a:t>Seq</a:t>
            </a:r>
            <a:r>
              <a:rPr lang="en-US" dirty="0" smtClean="0"/>
              <a:t> 5</a:t>
            </a:r>
            <a:endParaRPr lang="en-US" dirty="0"/>
          </a:p>
        </p:txBody>
      </p:sp>
      <p:pic>
        <p:nvPicPr>
          <p:cNvPr id="12" name="Picture 11" descr="video-produc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09774">
            <a:off x="6472616" y="1596635"/>
            <a:ext cx="736789" cy="73678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318125" y="2550125"/>
            <a:ext cx="1304637" cy="300182"/>
          </a:xfrm>
          <a:prstGeom prst="rect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dirty="0" err="1" smtClean="0"/>
              <a:t>Seq</a:t>
            </a:r>
            <a:r>
              <a:rPr lang="en-US" dirty="0" smtClean="0"/>
              <a:t> Header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622761" y="2547816"/>
            <a:ext cx="796637" cy="300182"/>
          </a:xfrm>
          <a:prstGeom prst="rect">
            <a:avLst/>
          </a:prstGeom>
          <a:solidFill>
            <a:srgbClr val="F7964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dirty="0" smtClean="0"/>
              <a:t>GOP 1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419398" y="2550125"/>
            <a:ext cx="773547" cy="300182"/>
          </a:xfrm>
          <a:prstGeom prst="rect">
            <a:avLst/>
          </a:prstGeom>
          <a:solidFill>
            <a:srgbClr val="F7964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dirty="0" smtClean="0"/>
              <a:t>GOP 2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192945" y="2550125"/>
            <a:ext cx="768929" cy="300182"/>
          </a:xfrm>
          <a:prstGeom prst="rect">
            <a:avLst/>
          </a:prstGeom>
          <a:solidFill>
            <a:srgbClr val="F7964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dirty="0" smtClean="0"/>
              <a:t>GOP 3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904149" y="2432424"/>
            <a:ext cx="460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…..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2318125" y="2051424"/>
            <a:ext cx="461819" cy="41332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703580" y="2051424"/>
            <a:ext cx="2570421" cy="381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2595217" y="3372161"/>
            <a:ext cx="1425863" cy="300182"/>
          </a:xfrm>
          <a:prstGeom prst="rect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dirty="0" smtClean="0"/>
              <a:t>GOP Header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4021079" y="3369852"/>
            <a:ext cx="398319" cy="300182"/>
          </a:xfrm>
          <a:prstGeom prst="rect">
            <a:avLst/>
          </a:prstGeom>
          <a:solidFill>
            <a:srgbClr val="4BACC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4428056" y="3372161"/>
            <a:ext cx="398319" cy="300182"/>
          </a:xfrm>
          <a:prstGeom prst="rect">
            <a:avLst/>
          </a:prstGeom>
          <a:solidFill>
            <a:srgbClr val="4BACC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dirty="0"/>
              <a:t>P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826375" y="3372161"/>
            <a:ext cx="398319" cy="300182"/>
          </a:xfrm>
          <a:prstGeom prst="rect">
            <a:avLst/>
          </a:prstGeom>
          <a:solidFill>
            <a:srgbClr val="4BACC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dirty="0"/>
              <a:t>P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224694" y="3372161"/>
            <a:ext cx="398319" cy="300182"/>
          </a:xfrm>
          <a:prstGeom prst="rect">
            <a:avLst/>
          </a:prstGeom>
          <a:solidFill>
            <a:srgbClr val="4BACC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dirty="0"/>
              <a:t>B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623013" y="3369852"/>
            <a:ext cx="398319" cy="300182"/>
          </a:xfrm>
          <a:prstGeom prst="rect">
            <a:avLst/>
          </a:prstGeom>
          <a:solidFill>
            <a:srgbClr val="4BACC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dirty="0"/>
              <a:t>P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998242" y="3231432"/>
            <a:ext cx="460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…..</a:t>
            </a:r>
            <a:endParaRPr lang="en-US" dirty="0"/>
          </a:p>
        </p:txBody>
      </p:sp>
      <p:cxnSp>
        <p:nvCxnSpPr>
          <p:cNvPr id="27" name="Straight Connector 26"/>
          <p:cNvCxnSpPr/>
          <p:nvPr/>
        </p:nvCxnSpPr>
        <p:spPr>
          <a:xfrm flipH="1">
            <a:off x="2595217" y="2850307"/>
            <a:ext cx="1027546" cy="41332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419398" y="2882634"/>
            <a:ext cx="1904320" cy="381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1251519"/>
              </p:ext>
            </p:extLst>
          </p:nvPr>
        </p:nvGraphicFramePr>
        <p:xfrm>
          <a:off x="3276396" y="4265837"/>
          <a:ext cx="2439776" cy="1951184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304972"/>
                <a:gridCol w="304972"/>
                <a:gridCol w="304972"/>
                <a:gridCol w="304972"/>
                <a:gridCol w="304972"/>
                <a:gridCol w="304972"/>
                <a:gridCol w="304972"/>
                <a:gridCol w="304972"/>
              </a:tblGrid>
              <a:tr h="243898"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</a:tr>
              <a:tr h="243898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</a:tr>
              <a:tr h="243898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</a:tr>
              <a:tr h="243898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</a:tr>
              <a:tr h="243898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</a:tr>
              <a:tr h="243898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</a:tr>
              <a:tr h="243898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</a:tr>
              <a:tr h="243898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7035" marR="47035" marT="23517" marB="23517"/>
                </a:tc>
              </a:tr>
            </a:tbl>
          </a:graphicData>
        </a:graphic>
      </p:graphicFrame>
      <p:cxnSp>
        <p:nvCxnSpPr>
          <p:cNvPr id="30" name="Straight Connector 29"/>
          <p:cNvCxnSpPr/>
          <p:nvPr/>
        </p:nvCxnSpPr>
        <p:spPr>
          <a:xfrm>
            <a:off x="4430961" y="3672343"/>
            <a:ext cx="1285211" cy="5011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3276396" y="3672343"/>
            <a:ext cx="744684" cy="5011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5550852" y="4646842"/>
            <a:ext cx="688110" cy="3270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912587" y="4973911"/>
            <a:ext cx="1445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Macroblock</a:t>
            </a:r>
            <a:r>
              <a:rPr lang="en-US" sz="1400" dirty="0" smtClean="0"/>
              <a:t> (MB)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98039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912" y="1229201"/>
            <a:ext cx="4722576" cy="52476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770" y="1229201"/>
            <a:ext cx="3852337" cy="47643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140000"/>
              </a:lnSpc>
              <a:buFont typeface="+mj-lt"/>
              <a:buAutoNum type="arabicPeriod"/>
            </a:pPr>
            <a:r>
              <a:rPr lang="en-US" sz="2800" dirty="0" smtClean="0"/>
              <a:t>Split Video into GOPs</a:t>
            </a:r>
          </a:p>
          <a:p>
            <a:pPr marL="514350" indent="-514350">
              <a:lnSpc>
                <a:spcPct val="140000"/>
              </a:lnSpc>
              <a:buFont typeface="+mj-lt"/>
              <a:buAutoNum type="arabicPeriod"/>
            </a:pPr>
            <a:r>
              <a:rPr lang="en-US" sz="2800" dirty="0" smtClean="0"/>
              <a:t>Perform Transcoding</a:t>
            </a:r>
          </a:p>
          <a:p>
            <a:pPr marL="514350" indent="-514350">
              <a:lnSpc>
                <a:spcPct val="140000"/>
              </a:lnSpc>
              <a:buFont typeface="+mj-lt"/>
              <a:buAutoNum type="arabicPeriod"/>
            </a:pPr>
            <a:r>
              <a:rPr lang="en-US" sz="2800" dirty="0" smtClean="0"/>
              <a:t>Obtain Metadata</a:t>
            </a:r>
          </a:p>
          <a:p>
            <a:pPr marL="800100" lvl="1" indent="-342900">
              <a:lnSpc>
                <a:spcPct val="140000"/>
              </a:lnSpc>
              <a:buFont typeface="Wingdings" charset="2"/>
              <a:buChar char="§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GOP transcoding time</a:t>
            </a:r>
          </a:p>
          <a:p>
            <a:pPr marL="800100" lvl="1" indent="-342900">
              <a:lnSpc>
                <a:spcPct val="140000"/>
              </a:lnSpc>
              <a:buFont typeface="Wingdings" charset="2"/>
              <a:buChar char="§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GOP presentation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time</a:t>
            </a:r>
          </a:p>
          <a:p>
            <a:pPr marL="800100" lvl="1" indent="-342900">
              <a:lnSpc>
                <a:spcPct val="140000"/>
              </a:lnSpc>
              <a:buFont typeface="Wingdings" charset="2"/>
              <a:buChar char="§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GOP frame number </a:t>
            </a:r>
          </a:p>
          <a:p>
            <a:pPr marL="800100" lvl="1" indent="-342900">
              <a:lnSpc>
                <a:spcPct val="140000"/>
              </a:lnSpc>
              <a:buFont typeface="Wingdings" charset="2"/>
              <a:buChar char="§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GOP input size</a:t>
            </a:r>
          </a:p>
          <a:p>
            <a:pPr marL="800100" lvl="1" indent="-342900">
              <a:lnSpc>
                <a:spcPct val="140000"/>
              </a:lnSpc>
              <a:buFont typeface="Wingdings" charset="2"/>
              <a:buChar char="§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GOP output size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70" y="5763854"/>
            <a:ext cx="2433656" cy="105331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85030" y="373261"/>
            <a:ext cx="8956378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/>
              <a:t>Video Segmentation and Transcoding Tool</a:t>
            </a:r>
          </a:p>
        </p:txBody>
      </p:sp>
    </p:spTree>
    <p:extLst>
      <p:ext uri="{BB962C8B-B14F-4D97-AF65-F5344CB8AC3E}">
        <p14:creationId xmlns:p14="http://schemas.microsoft.com/office/powerpoint/2010/main" val="1162447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946060" cy="4525963"/>
          </a:xfrm>
        </p:spPr>
        <p:txBody>
          <a:bodyPr vert="horz">
            <a:normAutofit/>
          </a:bodyPr>
          <a:lstStyle/>
          <a:p>
            <a:pPr marL="388620" indent="-57150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 smtClean="0"/>
              <a:t>What is Video Transcoding?</a:t>
            </a:r>
          </a:p>
          <a:p>
            <a:pPr marL="388620" indent="-57150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 smtClean="0"/>
              <a:t>Why “</a:t>
            </a:r>
            <a:r>
              <a:rPr lang="en-US" sz="2600" b="1" i="1" dirty="0" smtClean="0"/>
              <a:t>on-demand</a:t>
            </a:r>
            <a:r>
              <a:rPr lang="en-US" sz="2600" dirty="0" smtClean="0"/>
              <a:t>” video transcoding?</a:t>
            </a:r>
          </a:p>
          <a:p>
            <a:pPr marL="388620" indent="-57150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 smtClean="0"/>
              <a:t>What are the challenges in on-demand video transcoding?</a:t>
            </a:r>
          </a:p>
          <a:p>
            <a:pPr marL="388620" indent="-57150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 smtClean="0"/>
              <a:t>What have already been done by others?</a:t>
            </a:r>
          </a:p>
          <a:p>
            <a:pPr marL="388620" indent="-57150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 smtClean="0"/>
              <a:t>What aspects does my thesis focus on?</a:t>
            </a:r>
          </a:p>
          <a:p>
            <a:pPr marL="388620" indent="-57150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 smtClean="0"/>
              <a:t>What are the future directions?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92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724" y="417378"/>
            <a:ext cx="8956378" cy="1143000"/>
          </a:xfrm>
        </p:spPr>
        <p:txBody>
          <a:bodyPr>
            <a:normAutofit/>
          </a:bodyPr>
          <a:lstStyle/>
          <a:p>
            <a:r>
              <a:rPr lang="en-US" sz="3800" dirty="0" smtClean="0"/>
              <a:t>On-Demand Video Transcoding </a:t>
            </a:r>
            <a:r>
              <a:rPr lang="en-US" sz="3800" b="1" dirty="0" smtClean="0">
                <a:solidFill>
                  <a:srgbClr val="FF0000"/>
                </a:solidFill>
              </a:rPr>
              <a:t>Challenges</a:t>
            </a:r>
            <a:endParaRPr lang="en-US" sz="38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941" y="1811161"/>
            <a:ext cx="9067377" cy="1665907"/>
          </a:xfrm>
        </p:spPr>
        <p:txBody>
          <a:bodyPr/>
          <a:lstStyle/>
          <a:p>
            <a:pPr>
              <a:buFont typeface="Wingdings" charset="2"/>
              <a:buChar char="v"/>
            </a:pPr>
            <a:r>
              <a:rPr lang="en-US" dirty="0" smtClean="0"/>
              <a:t> Improve Quality of Service (</a:t>
            </a:r>
            <a:r>
              <a:rPr lang="en-US" dirty="0" err="1" smtClean="0"/>
              <a:t>QoS</a:t>
            </a:r>
            <a:r>
              <a:rPr lang="en-US" dirty="0" smtClean="0"/>
              <a:t>)?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78102" y="466099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7941" y="2496390"/>
            <a:ext cx="4349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Wingdings" charset="2"/>
              <a:buChar char="§"/>
            </a:pPr>
            <a:r>
              <a:rPr lang="en-US" sz="2800" dirty="0"/>
              <a:t>S</a:t>
            </a:r>
            <a:r>
              <a:rPr lang="en-US" sz="2800" dirty="0" smtClean="0"/>
              <a:t>tartup delay </a:t>
            </a:r>
          </a:p>
          <a:p>
            <a:pPr lvl="1">
              <a:lnSpc>
                <a:spcPct val="50000"/>
              </a:lnSpc>
            </a:pPr>
            <a:endParaRPr lang="en-US" sz="2800" dirty="0" smtClean="0"/>
          </a:p>
          <a:p>
            <a:pPr marL="800100" lvl="1" indent="-342900">
              <a:buFont typeface="Wingdings" charset="2"/>
              <a:buChar char="§"/>
            </a:pPr>
            <a:r>
              <a:rPr lang="en-US" sz="2800" dirty="0" smtClean="0"/>
              <a:t>Deadline miss rate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7941" y="4185204"/>
            <a:ext cx="564770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 Minimize </a:t>
            </a:r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C</a:t>
            </a: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loud </a:t>
            </a:r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R</a:t>
            </a: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esource </a:t>
            </a:r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C</a:t>
            </a: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ost</a:t>
            </a:r>
            <a:endParaRPr lang="en-US" sz="3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0341" y="4899740"/>
            <a:ext cx="4349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Wingdings" charset="2"/>
              <a:buChar char="§"/>
            </a:pPr>
            <a:r>
              <a:rPr lang="en-US" sz="2800" dirty="0" smtClean="0">
                <a:solidFill>
                  <a:srgbClr val="D9D9D9"/>
                </a:solidFill>
              </a:rPr>
              <a:t>Computing cost</a:t>
            </a:r>
          </a:p>
          <a:p>
            <a:pPr lvl="1">
              <a:lnSpc>
                <a:spcPct val="50000"/>
              </a:lnSpc>
            </a:pPr>
            <a:endParaRPr lang="en-US" sz="2800" dirty="0" smtClean="0">
              <a:solidFill>
                <a:srgbClr val="D9D9D9"/>
              </a:solidFill>
            </a:endParaRPr>
          </a:p>
          <a:p>
            <a:pPr marL="800100" lvl="1" indent="-342900">
              <a:buFont typeface="Wingdings" charset="2"/>
              <a:buChar char="§"/>
            </a:pPr>
            <a:r>
              <a:rPr lang="en-US" sz="2800" dirty="0" smtClean="0">
                <a:solidFill>
                  <a:srgbClr val="D9D9D9"/>
                </a:solidFill>
              </a:rPr>
              <a:t>Storage cost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949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7623547" y="1837139"/>
            <a:ext cx="1164492" cy="107461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VM1</a:t>
            </a:r>
            <a:endParaRPr lang="en-US" sz="1600" dirty="0"/>
          </a:p>
        </p:txBody>
      </p:sp>
      <p:sp>
        <p:nvSpPr>
          <p:cNvPr id="4" name="Rounded Rectangle 3"/>
          <p:cNvSpPr/>
          <p:nvPr/>
        </p:nvSpPr>
        <p:spPr>
          <a:xfrm>
            <a:off x="7623547" y="4800146"/>
            <a:ext cx="1164492" cy="107461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VM3</a:t>
            </a:r>
            <a:endParaRPr lang="en-US" sz="1600" dirty="0"/>
          </a:p>
        </p:txBody>
      </p:sp>
      <p:sp>
        <p:nvSpPr>
          <p:cNvPr id="5" name="Rounded Rectangle 4"/>
          <p:cNvSpPr/>
          <p:nvPr/>
        </p:nvSpPr>
        <p:spPr>
          <a:xfrm>
            <a:off x="7623547" y="3208822"/>
            <a:ext cx="1164492" cy="107461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VM2</a:t>
            </a:r>
            <a:endParaRPr lang="en-US" sz="1600" dirty="0"/>
          </a:p>
        </p:txBody>
      </p:sp>
      <p:sp>
        <p:nvSpPr>
          <p:cNvPr id="9" name="Rounded Rectangle 8"/>
          <p:cNvSpPr/>
          <p:nvPr/>
        </p:nvSpPr>
        <p:spPr>
          <a:xfrm>
            <a:off x="6471952" y="3582932"/>
            <a:ext cx="1151595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6471952" y="2137105"/>
            <a:ext cx="1151595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453663" y="5142118"/>
            <a:ext cx="1151595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gular Pentagon 15"/>
          <p:cNvSpPr/>
          <p:nvPr/>
        </p:nvSpPr>
        <p:spPr>
          <a:xfrm>
            <a:off x="7120000" y="5232972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umming Junction 20"/>
          <p:cNvSpPr/>
          <p:nvPr/>
        </p:nvSpPr>
        <p:spPr>
          <a:xfrm>
            <a:off x="4034320" y="3562339"/>
            <a:ext cx="612648" cy="612648"/>
          </a:xfrm>
          <a:prstGeom prst="flowChartSummingJunction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155953" y="2230890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633934" y="3680118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Elbow Connector 27"/>
          <p:cNvCxnSpPr>
            <a:stCxn id="21" idx="6"/>
            <a:endCxn id="12" idx="1"/>
          </p:cNvCxnSpPr>
          <p:nvPr/>
        </p:nvCxnSpPr>
        <p:spPr>
          <a:xfrm flipV="1">
            <a:off x="4646968" y="2415529"/>
            <a:ext cx="1824984" cy="1453134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>
            <a:stCxn id="21" idx="6"/>
            <a:endCxn id="15" idx="1"/>
          </p:cNvCxnSpPr>
          <p:nvPr/>
        </p:nvCxnSpPr>
        <p:spPr>
          <a:xfrm>
            <a:off x="4646968" y="3868663"/>
            <a:ext cx="1806695" cy="1551879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1" idx="6"/>
            <a:endCxn id="9" idx="1"/>
          </p:cNvCxnSpPr>
          <p:nvPr/>
        </p:nvCxnSpPr>
        <p:spPr>
          <a:xfrm flipV="1">
            <a:off x="4646968" y="3861356"/>
            <a:ext cx="1824984" cy="73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/>
          <p:cNvSpPr/>
          <p:nvPr/>
        </p:nvSpPr>
        <p:spPr>
          <a:xfrm>
            <a:off x="2052972" y="3037987"/>
            <a:ext cx="1957820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/>
          <p:cNvSpPr/>
          <p:nvPr/>
        </p:nvSpPr>
        <p:spPr>
          <a:xfrm>
            <a:off x="2828890" y="3138713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345681" y="2594404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</a:t>
            </a:r>
            <a:r>
              <a:rPr lang="en-US" baseline="-25000" dirty="0" smtClean="0"/>
              <a:t>4,0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2821003" y="2604172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</a:t>
            </a:r>
            <a:r>
              <a:rPr lang="en-US" baseline="-25000" dirty="0" smtClean="0"/>
              <a:t>4,1</a:t>
            </a:r>
            <a:endParaRPr lang="en-US" dirty="0"/>
          </a:p>
        </p:txBody>
      </p:sp>
      <p:sp>
        <p:nvSpPr>
          <p:cNvPr id="49" name="Left Brace 48"/>
          <p:cNvSpPr/>
          <p:nvPr/>
        </p:nvSpPr>
        <p:spPr>
          <a:xfrm rot="16200000">
            <a:off x="7497746" y="1876480"/>
            <a:ext cx="271179" cy="230940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7114611" y="3024156"/>
            <a:ext cx="50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15s</a:t>
            </a:r>
            <a:endParaRPr lang="en-US" dirty="0"/>
          </a:p>
        </p:txBody>
      </p:sp>
      <p:sp>
        <p:nvSpPr>
          <p:cNvPr id="51" name="Left Brace 50"/>
          <p:cNvSpPr/>
          <p:nvPr/>
        </p:nvSpPr>
        <p:spPr>
          <a:xfrm rot="16200000">
            <a:off x="7491066" y="3209518"/>
            <a:ext cx="271179" cy="230940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7234200" y="4444144"/>
            <a:ext cx="50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10s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7295378" y="6104138"/>
            <a:ext cx="50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0s</a:t>
            </a:r>
            <a:endParaRPr lang="en-US" dirty="0"/>
          </a:p>
        </p:txBody>
      </p:sp>
      <p:sp>
        <p:nvSpPr>
          <p:cNvPr id="55" name="Left Brace 54"/>
          <p:cNvSpPr/>
          <p:nvPr/>
        </p:nvSpPr>
        <p:spPr>
          <a:xfrm rot="16200000">
            <a:off x="7497746" y="4829449"/>
            <a:ext cx="271179" cy="230940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585904" y="1511870"/>
            <a:ext cx="1467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G</a:t>
            </a:r>
            <a:r>
              <a:rPr lang="en-US" sz="2400" baseline="-25000" dirty="0" err="1" smtClean="0"/>
              <a:t>video</a:t>
            </a:r>
            <a:r>
              <a:rPr lang="en-US" sz="2400" baseline="-25000" dirty="0" smtClean="0"/>
              <a:t>#,GOP#</a:t>
            </a:r>
            <a:endParaRPr lang="en-US" sz="2400" dirty="0"/>
          </a:p>
        </p:txBody>
      </p:sp>
      <p:sp>
        <p:nvSpPr>
          <p:cNvPr id="58" name="Rounded Rectangle 57"/>
          <p:cNvSpPr/>
          <p:nvPr/>
        </p:nvSpPr>
        <p:spPr>
          <a:xfrm>
            <a:off x="144024" y="3675938"/>
            <a:ext cx="3866768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Isosceles Triangle 58"/>
          <p:cNvSpPr/>
          <p:nvPr/>
        </p:nvSpPr>
        <p:spPr>
          <a:xfrm>
            <a:off x="1822485" y="3768747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Diamond 59"/>
          <p:cNvSpPr/>
          <p:nvPr/>
        </p:nvSpPr>
        <p:spPr>
          <a:xfrm>
            <a:off x="2359721" y="3768747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gular Pentagon 60"/>
          <p:cNvSpPr/>
          <p:nvPr/>
        </p:nvSpPr>
        <p:spPr>
          <a:xfrm>
            <a:off x="2890728" y="3773384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3483255" y="3768747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783040" y="3768747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3456702" y="4313885"/>
            <a:ext cx="52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</a:t>
            </a:r>
            <a:r>
              <a:rPr lang="en-US" baseline="-25000" dirty="0" smtClean="0"/>
              <a:t>1,8</a:t>
            </a:r>
            <a:endParaRPr lang="en-US" dirty="0"/>
          </a:p>
        </p:txBody>
      </p:sp>
      <p:sp>
        <p:nvSpPr>
          <p:cNvPr id="69" name="Rectangle 68"/>
          <p:cNvSpPr/>
          <p:nvPr/>
        </p:nvSpPr>
        <p:spPr>
          <a:xfrm>
            <a:off x="720656" y="4277198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</a:t>
            </a:r>
            <a:r>
              <a:rPr lang="en-US" baseline="-25000" dirty="0" smtClean="0"/>
              <a:t>1,9</a:t>
            </a:r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2900274" y="4313885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</a:t>
            </a:r>
            <a:r>
              <a:rPr lang="en-US" baseline="-25000" dirty="0" smtClean="0"/>
              <a:t>2,5</a:t>
            </a:r>
            <a:endParaRPr lang="en-US" dirty="0"/>
          </a:p>
        </p:txBody>
      </p:sp>
      <p:sp>
        <p:nvSpPr>
          <p:cNvPr id="72" name="Rectangle 71"/>
          <p:cNvSpPr/>
          <p:nvPr/>
        </p:nvSpPr>
        <p:spPr>
          <a:xfrm>
            <a:off x="1284514" y="4277198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</a:t>
            </a:r>
            <a:r>
              <a:rPr lang="en-US" baseline="-25000" dirty="0" smtClean="0"/>
              <a:t>2,6</a:t>
            </a:r>
            <a:endParaRPr lang="en-US" dirty="0"/>
          </a:p>
        </p:txBody>
      </p:sp>
      <p:sp>
        <p:nvSpPr>
          <p:cNvPr id="74" name="Rectangle 73"/>
          <p:cNvSpPr/>
          <p:nvPr/>
        </p:nvSpPr>
        <p:spPr>
          <a:xfrm>
            <a:off x="2303619" y="4308005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</a:t>
            </a:r>
            <a:r>
              <a:rPr lang="en-US" baseline="-25000" dirty="0" smtClean="0"/>
              <a:t>3,4</a:t>
            </a:r>
            <a:endParaRPr lang="en-US" dirty="0"/>
          </a:p>
        </p:txBody>
      </p:sp>
      <p:sp>
        <p:nvSpPr>
          <p:cNvPr id="76" name="Rectangle 75"/>
          <p:cNvSpPr/>
          <p:nvPr/>
        </p:nvSpPr>
        <p:spPr>
          <a:xfrm>
            <a:off x="1800018" y="4323880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</a:t>
            </a:r>
            <a:r>
              <a:rPr lang="en-US" baseline="-25000" dirty="0" smtClean="0"/>
              <a:t>4,4</a:t>
            </a:r>
            <a:endParaRPr lang="en-US" dirty="0"/>
          </a:p>
        </p:txBody>
      </p:sp>
      <p:sp>
        <p:nvSpPr>
          <p:cNvPr id="77" name="Rectangle 76"/>
          <p:cNvSpPr/>
          <p:nvPr/>
        </p:nvSpPr>
        <p:spPr>
          <a:xfrm>
            <a:off x="260073" y="3675938"/>
            <a:ext cx="460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…..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1547122" y="4818844"/>
            <a:ext cx="1396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Batch Queue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2045888" y="2118103"/>
            <a:ext cx="155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Startup Queue</a:t>
            </a:r>
            <a:endParaRPr lang="en-US" dirty="0"/>
          </a:p>
        </p:txBody>
      </p:sp>
      <p:sp>
        <p:nvSpPr>
          <p:cNvPr id="82" name="Rectangle 81"/>
          <p:cNvSpPr/>
          <p:nvPr/>
        </p:nvSpPr>
        <p:spPr>
          <a:xfrm>
            <a:off x="2206696" y="3081324"/>
            <a:ext cx="460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…..</a:t>
            </a:r>
          </a:p>
        </p:txBody>
      </p:sp>
      <p:sp>
        <p:nvSpPr>
          <p:cNvPr id="84" name="Isosceles Triangle 83"/>
          <p:cNvSpPr/>
          <p:nvPr/>
        </p:nvSpPr>
        <p:spPr>
          <a:xfrm>
            <a:off x="3430744" y="3127756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gular Pentagon 84"/>
          <p:cNvSpPr/>
          <p:nvPr/>
        </p:nvSpPr>
        <p:spPr>
          <a:xfrm>
            <a:off x="1287445" y="3767236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gular Pentagon 85"/>
          <p:cNvSpPr/>
          <p:nvPr/>
        </p:nvSpPr>
        <p:spPr>
          <a:xfrm>
            <a:off x="7140078" y="3680118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Diamond 87"/>
          <p:cNvSpPr/>
          <p:nvPr/>
        </p:nvSpPr>
        <p:spPr>
          <a:xfrm>
            <a:off x="6553200" y="5222715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Diamond 88"/>
          <p:cNvSpPr/>
          <p:nvPr/>
        </p:nvSpPr>
        <p:spPr>
          <a:xfrm>
            <a:off x="6633934" y="2230890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Title 1"/>
          <p:cNvSpPr txBox="1">
            <a:spLocks/>
          </p:cNvSpPr>
          <p:nvPr/>
        </p:nvSpPr>
        <p:spPr>
          <a:xfrm>
            <a:off x="457200" y="36887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QoS</a:t>
            </a:r>
            <a:r>
              <a:rPr lang="en-US" dirty="0" smtClean="0"/>
              <a:t>-Aware Scheduling Method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821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3403 C 0.0408 0.08287 0.08229 0.13172 0.11927 0.12431 C 0.15625 0.1169 0.18889 0.05348 0.2217 -0.00995 " pathEditMode="relative" ptsTypes="aaA">
                                      <p:cBhvr>
                                        <p:cTn id="2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275 -0.01597 C 0.19167 0.05024 0.16059 0.11644 0.12379 0.12061 C 0.08698 0.12477 0.04462 0.06713 0.00226 0.0095 " pathEditMode="relative" rAng="0" ptsTypes="aaA">
                                      <p:cBhvr>
                                        <p:cTn id="3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24" y="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7.40741E-7 C 0.05 -0.04583 0.10018 -0.0912 0.14497 -0.0787 C 0.18976 -0.06597 0.22917 0.00509 0.26893 0.07639 " pathEditMode="relative" rAng="0" ptsTypes="aaA">
                                      <p:cBhvr>
                                        <p:cTn id="57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38" y="-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38" grpId="0"/>
      <p:bldP spid="39" grpId="0"/>
      <p:bldP spid="49" grpId="0" animBg="1"/>
      <p:bldP spid="50" grpId="0"/>
      <p:bldP spid="51" grpId="0" animBg="1"/>
      <p:bldP spid="53" grpId="0"/>
      <p:bldP spid="54" grpId="0"/>
      <p:bldP spid="55" grpId="0" animBg="1"/>
      <p:bldP spid="62" grpId="0" animBg="1"/>
      <p:bldP spid="62" grpId="1" animBg="1"/>
      <p:bldP spid="79" grpId="0"/>
      <p:bldP spid="82" grpId="0"/>
      <p:bldP spid="84" grpId="0" animBg="1"/>
      <p:bldP spid="84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724" y="417378"/>
            <a:ext cx="8956378" cy="1143000"/>
          </a:xfrm>
        </p:spPr>
        <p:txBody>
          <a:bodyPr>
            <a:normAutofit/>
          </a:bodyPr>
          <a:lstStyle/>
          <a:p>
            <a:r>
              <a:rPr lang="en-US" sz="3800" dirty="0" smtClean="0"/>
              <a:t>On-Demand Video Transcoding </a:t>
            </a:r>
            <a:r>
              <a:rPr lang="en-US" sz="3800" b="1" dirty="0" smtClean="0">
                <a:solidFill>
                  <a:srgbClr val="FF0000"/>
                </a:solidFill>
              </a:rPr>
              <a:t>Challenges</a:t>
            </a:r>
            <a:endParaRPr lang="en-US" sz="38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941" y="1811161"/>
            <a:ext cx="9067377" cy="1665907"/>
          </a:xfrm>
        </p:spPr>
        <p:txBody>
          <a:bodyPr/>
          <a:lstStyle/>
          <a:p>
            <a:pPr>
              <a:buFont typeface="Wingdings" charset="2"/>
              <a:buChar char="v"/>
            </a:pPr>
            <a:r>
              <a:rPr lang="en-US" dirty="0" smtClean="0">
                <a:solidFill>
                  <a:srgbClr val="D9D9D9"/>
                </a:solidFill>
              </a:rPr>
              <a:t> Improve Quality of Service (</a:t>
            </a:r>
            <a:r>
              <a:rPr lang="en-US" dirty="0" err="1" smtClean="0">
                <a:solidFill>
                  <a:srgbClr val="D9D9D9"/>
                </a:solidFill>
              </a:rPr>
              <a:t>QoS</a:t>
            </a:r>
            <a:r>
              <a:rPr lang="en-US" dirty="0" smtClean="0">
                <a:solidFill>
                  <a:srgbClr val="D9D9D9"/>
                </a:solidFill>
              </a:rPr>
              <a:t>)?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78102" y="466099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7941" y="2496390"/>
            <a:ext cx="4349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Wingdings" charset="2"/>
              <a:buChar char="§"/>
            </a:pPr>
            <a:r>
              <a:rPr lang="en-US" sz="2800" dirty="0">
                <a:solidFill>
                  <a:srgbClr val="D9D9D9"/>
                </a:solidFill>
              </a:rPr>
              <a:t>S</a:t>
            </a:r>
            <a:r>
              <a:rPr lang="en-US" sz="2800" dirty="0" smtClean="0">
                <a:solidFill>
                  <a:srgbClr val="D9D9D9"/>
                </a:solidFill>
              </a:rPr>
              <a:t>tartup delay </a:t>
            </a:r>
          </a:p>
          <a:p>
            <a:pPr lvl="1">
              <a:lnSpc>
                <a:spcPct val="50000"/>
              </a:lnSpc>
            </a:pPr>
            <a:endParaRPr lang="en-US" sz="2800" dirty="0" smtClean="0">
              <a:solidFill>
                <a:srgbClr val="D9D9D9"/>
              </a:solidFill>
            </a:endParaRPr>
          </a:p>
          <a:p>
            <a:pPr marL="800100" lvl="1" indent="-342900">
              <a:buFont typeface="Wingdings" charset="2"/>
              <a:buChar char="§"/>
            </a:pPr>
            <a:r>
              <a:rPr lang="en-US" sz="2800" dirty="0" smtClean="0">
                <a:solidFill>
                  <a:srgbClr val="D9D9D9"/>
                </a:solidFill>
              </a:rPr>
              <a:t>Deadline miss rate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7941" y="4185204"/>
            <a:ext cx="564770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en-US" sz="3200" dirty="0" smtClean="0"/>
              <a:t> Minimize </a:t>
            </a:r>
            <a:r>
              <a:rPr lang="en-US" sz="3200" dirty="0"/>
              <a:t>C</a:t>
            </a:r>
            <a:r>
              <a:rPr lang="en-US" sz="3200" dirty="0" smtClean="0"/>
              <a:t>loud </a:t>
            </a:r>
            <a:r>
              <a:rPr lang="en-US" sz="3200" dirty="0"/>
              <a:t>R</a:t>
            </a:r>
            <a:r>
              <a:rPr lang="en-US" sz="3200" dirty="0" smtClean="0"/>
              <a:t>esource </a:t>
            </a:r>
            <a:r>
              <a:rPr lang="en-US" sz="3200" dirty="0"/>
              <a:t>C</a:t>
            </a:r>
            <a:r>
              <a:rPr lang="en-US" sz="3200" dirty="0" smtClean="0"/>
              <a:t>ost</a:t>
            </a:r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460341" y="4899740"/>
            <a:ext cx="4349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Wingdings" charset="2"/>
              <a:buChar char="§"/>
            </a:pPr>
            <a:r>
              <a:rPr lang="en-US" sz="2800" dirty="0" smtClean="0">
                <a:solidFill>
                  <a:srgbClr val="000000"/>
                </a:solidFill>
              </a:rPr>
              <a:t>Computing cost</a:t>
            </a:r>
          </a:p>
          <a:p>
            <a:pPr lvl="1">
              <a:lnSpc>
                <a:spcPct val="50000"/>
              </a:lnSpc>
            </a:pPr>
            <a:endParaRPr lang="en-US" sz="2800" dirty="0" smtClean="0">
              <a:solidFill>
                <a:srgbClr val="D9D9D9"/>
              </a:solidFill>
            </a:endParaRPr>
          </a:p>
          <a:p>
            <a:pPr marL="800100" lvl="1" indent="-342900">
              <a:buFont typeface="Wingdings" charset="2"/>
              <a:buChar char="§"/>
            </a:pPr>
            <a:r>
              <a:rPr lang="en-US" sz="2800" dirty="0" smtClean="0">
                <a:solidFill>
                  <a:srgbClr val="000000"/>
                </a:solidFill>
              </a:rPr>
              <a:t>Storage cost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997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" y="132398"/>
            <a:ext cx="8879840" cy="1036002"/>
          </a:xfrm>
        </p:spPr>
        <p:txBody>
          <a:bodyPr>
            <a:normAutofit/>
          </a:bodyPr>
          <a:lstStyle/>
          <a:p>
            <a:r>
              <a:rPr lang="en-US" sz="3800" dirty="0" smtClean="0"/>
              <a:t>Dynamic Cost-Efficient Provisioning </a:t>
            </a:r>
            <a:r>
              <a:rPr lang="en-US" sz="3800" dirty="0"/>
              <a:t>P</a:t>
            </a:r>
            <a:r>
              <a:rPr lang="en-US" sz="3800" dirty="0" smtClean="0"/>
              <a:t>olicy 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7991" y="1252200"/>
            <a:ext cx="4976009" cy="5187950"/>
          </a:xfrm>
          <a:prstGeom prst="rect">
            <a:avLst/>
          </a:prstGeom>
        </p:spPr>
      </p:pic>
      <p:cxnSp>
        <p:nvCxnSpPr>
          <p:cNvPr id="11" name="Straight Arrow Connector 10"/>
          <p:cNvCxnSpPr>
            <a:stCxn id="5" idx="1"/>
            <a:endCxn id="13" idx="4"/>
          </p:cNvCxnSpPr>
          <p:nvPr/>
        </p:nvCxnSpPr>
        <p:spPr>
          <a:xfrm flipH="1" flipV="1">
            <a:off x="2173960" y="3623840"/>
            <a:ext cx="2379647" cy="349336"/>
          </a:xfrm>
          <a:prstGeom prst="straightConnector1">
            <a:avLst/>
          </a:prstGeom>
          <a:ln>
            <a:solidFill>
              <a:srgbClr val="C0504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ounded Rectangular Callout 12"/>
          <p:cNvSpPr/>
          <p:nvPr/>
        </p:nvSpPr>
        <p:spPr>
          <a:xfrm>
            <a:off x="1379838" y="2509997"/>
            <a:ext cx="2788153" cy="967155"/>
          </a:xfrm>
          <a:prstGeom prst="wedgeRoundRectCallout">
            <a:avLst>
              <a:gd name="adj1" fmla="val -21518"/>
              <a:gd name="adj2" fmla="val 65167"/>
              <a:gd name="adj3" fmla="val 16667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Predict deadline </a:t>
            </a:r>
            <a:r>
              <a:rPr lang="en-US" sz="1600" dirty="0"/>
              <a:t>m</a:t>
            </a:r>
            <a:r>
              <a:rPr lang="en-US" sz="1600" dirty="0" smtClean="0"/>
              <a:t>iss rate</a:t>
            </a:r>
            <a:endParaRPr lang="en-US" sz="1600" dirty="0"/>
          </a:p>
        </p:txBody>
      </p:sp>
      <p:sp>
        <p:nvSpPr>
          <p:cNvPr id="5" name="Rounded Rectangle 4"/>
          <p:cNvSpPr/>
          <p:nvPr/>
        </p:nvSpPr>
        <p:spPr>
          <a:xfrm>
            <a:off x="4553607" y="3330464"/>
            <a:ext cx="4488793" cy="1285423"/>
          </a:xfrm>
          <a:prstGeom prst="roundRect">
            <a:avLst/>
          </a:prstGeom>
          <a:solidFill>
            <a:schemeClr val="lt1">
              <a:alpha val="0"/>
            </a:schemeClr>
          </a:solidFill>
          <a:ln w="38100" cmpd="sng">
            <a:solidFill>
              <a:srgbClr val="C0504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553607" y="4876924"/>
            <a:ext cx="4488793" cy="1285423"/>
          </a:xfrm>
          <a:prstGeom prst="roundRect">
            <a:avLst/>
          </a:prstGeom>
          <a:solidFill>
            <a:schemeClr val="lt1">
              <a:alpha val="0"/>
            </a:schemeClr>
          </a:solidFill>
          <a:ln w="38100" cmpd="sng">
            <a:solidFill>
              <a:srgbClr val="C0504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4429700" y="1936193"/>
            <a:ext cx="1982524" cy="480177"/>
          </a:xfrm>
          <a:prstGeom prst="roundRect">
            <a:avLst/>
          </a:prstGeom>
          <a:solidFill>
            <a:schemeClr val="lt1">
              <a:alpha val="0"/>
            </a:schemeClr>
          </a:solidFill>
          <a:ln w="38100" cmpd="sng">
            <a:solidFill>
              <a:srgbClr val="C0504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>
            <a:endCxn id="22" idx="4"/>
          </p:cNvCxnSpPr>
          <p:nvPr/>
        </p:nvCxnSpPr>
        <p:spPr>
          <a:xfrm flipH="1" flipV="1">
            <a:off x="1666546" y="2110779"/>
            <a:ext cx="2846172" cy="108576"/>
          </a:xfrm>
          <a:prstGeom prst="straightConnector1">
            <a:avLst/>
          </a:prstGeom>
          <a:ln>
            <a:solidFill>
              <a:srgbClr val="C0504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ounded Rectangular Callout 21"/>
          <p:cNvSpPr/>
          <p:nvPr/>
        </p:nvSpPr>
        <p:spPr>
          <a:xfrm>
            <a:off x="1043304" y="996936"/>
            <a:ext cx="2188197" cy="967155"/>
          </a:xfrm>
          <a:prstGeom prst="wedgeRoundRectCallout">
            <a:avLst>
              <a:gd name="adj1" fmla="val -21518"/>
              <a:gd name="adj2" fmla="val 65167"/>
              <a:gd name="adj3" fmla="val 16667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User define </a:t>
            </a:r>
            <a:r>
              <a:rPr lang="en-US" sz="1600" dirty="0" err="1" smtClean="0"/>
              <a:t>QoS</a:t>
            </a:r>
            <a:r>
              <a:rPr lang="en-US" sz="1600" dirty="0" smtClean="0"/>
              <a:t> violation tolerance </a:t>
            </a:r>
            <a:endParaRPr lang="en-US" sz="1600" dirty="0"/>
          </a:p>
        </p:txBody>
      </p:sp>
      <p:cxnSp>
        <p:nvCxnSpPr>
          <p:cNvPr id="27" name="Straight Arrow Connector 26"/>
          <p:cNvCxnSpPr>
            <a:endCxn id="28" idx="4"/>
          </p:cNvCxnSpPr>
          <p:nvPr/>
        </p:nvCxnSpPr>
        <p:spPr>
          <a:xfrm flipH="1" flipV="1">
            <a:off x="1030546" y="5432337"/>
            <a:ext cx="3482172" cy="283308"/>
          </a:xfrm>
          <a:prstGeom prst="straightConnector1">
            <a:avLst/>
          </a:prstGeom>
          <a:ln>
            <a:solidFill>
              <a:srgbClr val="C0504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ounded Rectangular Callout 27"/>
          <p:cNvSpPr/>
          <p:nvPr/>
        </p:nvSpPr>
        <p:spPr>
          <a:xfrm>
            <a:off x="236424" y="4142979"/>
            <a:ext cx="2788153" cy="1119555"/>
          </a:xfrm>
          <a:prstGeom prst="wedgeRoundRectCallout">
            <a:avLst>
              <a:gd name="adj1" fmla="val -21518"/>
              <a:gd name="adj2" fmla="val 65167"/>
              <a:gd name="adj3" fmla="val 16667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Allocate/</a:t>
            </a:r>
            <a:r>
              <a:rPr lang="en-US" sz="1600" dirty="0" err="1" smtClean="0"/>
              <a:t>Deallocate</a:t>
            </a:r>
            <a:r>
              <a:rPr lang="en-US" sz="1600" dirty="0" smtClean="0"/>
              <a:t> VMs based on predicted deadline miss rate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88465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 animBg="1"/>
      <p:bldP spid="16" grpId="0" animBg="1"/>
      <p:bldP spid="20" grpId="0" animBg="1"/>
      <p:bldP spid="22" grpId="0" animBg="1"/>
      <p:bldP spid="2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6780915" y="2783506"/>
            <a:ext cx="1957820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Isosceles Triangle 3"/>
          <p:cNvSpPr/>
          <p:nvPr/>
        </p:nvSpPr>
        <p:spPr>
          <a:xfrm>
            <a:off x="7556833" y="2884232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073624" y="2339923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</a:t>
            </a:r>
            <a:r>
              <a:rPr lang="en-US" baseline="-25000" dirty="0" smtClean="0"/>
              <a:t>4,0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548946" y="2349691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</a:t>
            </a:r>
            <a:r>
              <a:rPr lang="en-US" baseline="-25000" dirty="0" smtClean="0"/>
              <a:t>4,1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4871967" y="3421457"/>
            <a:ext cx="3866768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Isosceles Triangle 8"/>
          <p:cNvSpPr/>
          <p:nvPr/>
        </p:nvSpPr>
        <p:spPr>
          <a:xfrm>
            <a:off x="6550428" y="3514266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iamond 9"/>
          <p:cNvSpPr/>
          <p:nvPr/>
        </p:nvSpPr>
        <p:spPr>
          <a:xfrm>
            <a:off x="7087664" y="3514266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gular Pentagon 10"/>
          <p:cNvSpPr/>
          <p:nvPr/>
        </p:nvSpPr>
        <p:spPr>
          <a:xfrm>
            <a:off x="7618671" y="3518903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211198" y="3514266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510983" y="3514266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184645" y="4059404"/>
            <a:ext cx="52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</a:t>
            </a:r>
            <a:r>
              <a:rPr lang="en-US" baseline="-25000" dirty="0" smtClean="0"/>
              <a:t>1,8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448599" y="4022717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</a:t>
            </a:r>
            <a:r>
              <a:rPr lang="en-US" baseline="-25000" dirty="0" smtClean="0"/>
              <a:t>1,9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7628217" y="4059404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</a:t>
            </a:r>
            <a:r>
              <a:rPr lang="en-US" baseline="-25000" dirty="0" smtClean="0"/>
              <a:t>2,5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012457" y="4022717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</a:t>
            </a:r>
            <a:r>
              <a:rPr lang="en-US" baseline="-25000" dirty="0" smtClean="0"/>
              <a:t>2,6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031562" y="4053524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</a:t>
            </a:r>
            <a:r>
              <a:rPr lang="en-US" baseline="-25000" dirty="0" smtClean="0"/>
              <a:t>3,4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527961" y="4069399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</a:t>
            </a:r>
            <a:r>
              <a:rPr lang="en-US" baseline="-25000" dirty="0" smtClean="0"/>
              <a:t>4,4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988016" y="3421457"/>
            <a:ext cx="460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…..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275065" y="4564363"/>
            <a:ext cx="1396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Batch Queue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773831" y="1863622"/>
            <a:ext cx="155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Startup Queue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6934639" y="2826843"/>
            <a:ext cx="460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…..</a:t>
            </a:r>
          </a:p>
        </p:txBody>
      </p:sp>
      <p:sp>
        <p:nvSpPr>
          <p:cNvPr id="24" name="Isosceles Triangle 23"/>
          <p:cNvSpPr/>
          <p:nvPr/>
        </p:nvSpPr>
        <p:spPr>
          <a:xfrm>
            <a:off x="8158687" y="2873275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gular Pentagon 24"/>
          <p:cNvSpPr/>
          <p:nvPr/>
        </p:nvSpPr>
        <p:spPr>
          <a:xfrm>
            <a:off x="6015388" y="3512755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003" y="3314106"/>
            <a:ext cx="2880898" cy="112877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31075" y="1863622"/>
            <a:ext cx="5419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Remedial Provisioning Policy</a:t>
            </a:r>
            <a:endParaRPr lang="en-US" sz="2400" dirty="0"/>
          </a:p>
        </p:txBody>
      </p:sp>
      <p:sp>
        <p:nvSpPr>
          <p:cNvPr id="30" name="Rounded Rectangle 29"/>
          <p:cNvSpPr/>
          <p:nvPr/>
        </p:nvSpPr>
        <p:spPr>
          <a:xfrm>
            <a:off x="5459575" y="2789025"/>
            <a:ext cx="3269146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Isosceles Triangle 30"/>
          <p:cNvSpPr/>
          <p:nvPr/>
        </p:nvSpPr>
        <p:spPr>
          <a:xfrm>
            <a:off x="7546819" y="2903259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580571" y="2809520"/>
            <a:ext cx="460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…..</a:t>
            </a:r>
          </a:p>
        </p:txBody>
      </p:sp>
      <p:sp>
        <p:nvSpPr>
          <p:cNvPr id="33" name="Isosceles Triangle 32"/>
          <p:cNvSpPr/>
          <p:nvPr/>
        </p:nvSpPr>
        <p:spPr>
          <a:xfrm>
            <a:off x="8148673" y="2892302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iamond 33"/>
          <p:cNvSpPr/>
          <p:nvPr/>
        </p:nvSpPr>
        <p:spPr>
          <a:xfrm>
            <a:off x="7000607" y="2912376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gular Pentagon 34"/>
          <p:cNvSpPr/>
          <p:nvPr/>
        </p:nvSpPr>
        <p:spPr>
          <a:xfrm>
            <a:off x="6477182" y="2910973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6013696" y="2889938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6968003" y="2366193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</a:t>
            </a:r>
            <a:r>
              <a:rPr lang="en-US" baseline="-25000" dirty="0" smtClean="0"/>
              <a:t>5,0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6412085" y="2354527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</a:t>
            </a:r>
            <a:r>
              <a:rPr lang="en-US" baseline="-25000" dirty="0" smtClean="0"/>
              <a:t>6,0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5952504" y="2367946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</a:t>
            </a:r>
            <a:r>
              <a:rPr lang="en-US" baseline="-25000" dirty="0" smtClean="0"/>
              <a:t>7,0</a:t>
            </a:r>
            <a:endParaRPr lang="en-US" dirty="0"/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2154157" y="3029625"/>
            <a:ext cx="491485" cy="4287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618260" y="2660293"/>
            <a:ext cx="3490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Video number in the startup queue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2645642" y="4933695"/>
            <a:ext cx="3120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QoS</a:t>
            </a:r>
            <a:r>
              <a:rPr lang="en-US" dirty="0" smtClean="0"/>
              <a:t> violation upper </a:t>
            </a:r>
            <a:r>
              <a:rPr lang="en-US" dirty="0" err="1" smtClean="0"/>
              <a:t>thredshold</a:t>
            </a:r>
            <a:endParaRPr lang="en-US" dirty="0"/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2645642" y="4311878"/>
            <a:ext cx="634954" cy="6218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1618260" y="4311878"/>
            <a:ext cx="535897" cy="6218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357162" y="4958030"/>
            <a:ext cx="1637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Constant factor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069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 animBg="1"/>
      <p:bldP spid="31" grpId="0" animBg="1"/>
      <p:bldP spid="32" grpId="0"/>
      <p:bldP spid="33" grpId="0" animBg="1"/>
      <p:bldP spid="34" grpId="0" animBg="1"/>
      <p:bldP spid="35" grpId="0" animBg="1"/>
      <p:bldP spid="36" grpId="0" animBg="1"/>
      <p:bldP spid="37" grpId="0"/>
      <p:bldP spid="38" grpId="0"/>
      <p:bldP spid="39" grpId="0"/>
      <p:bldP spid="42" grpId="0"/>
      <p:bldP spid="43" grpId="0"/>
      <p:bldP spid="4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Setup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sz="2600" dirty="0"/>
              <a:t>We modeled our system based on </a:t>
            </a:r>
            <a:r>
              <a:rPr lang="en-US" sz="2600" dirty="0" smtClean="0"/>
              <a:t>the characteristics </a:t>
            </a:r>
            <a:r>
              <a:rPr lang="en-US" sz="2600" dirty="0"/>
              <a:t>of VMs in </a:t>
            </a:r>
            <a:r>
              <a:rPr lang="en-US" sz="2600" b="1" dirty="0"/>
              <a:t>Amazon EC2 </a:t>
            </a:r>
            <a:endParaRPr lang="en-US" sz="2600" b="1" dirty="0" smtClean="0"/>
          </a:p>
          <a:p>
            <a:pPr marL="0" indent="0">
              <a:buNone/>
            </a:pPr>
            <a:endParaRPr lang="en-US" sz="2600" dirty="0" smtClean="0"/>
          </a:p>
          <a:p>
            <a:r>
              <a:rPr lang="en-US" sz="2600" dirty="0" smtClean="0"/>
              <a:t>Using </a:t>
            </a:r>
            <a:r>
              <a:rPr lang="en-US" sz="2600" b="1" dirty="0" err="1" smtClean="0"/>
              <a:t>CloudSim</a:t>
            </a:r>
            <a:r>
              <a:rPr lang="en-US" sz="2600" b="1" dirty="0" smtClean="0"/>
              <a:t> </a:t>
            </a:r>
            <a:r>
              <a:rPr lang="en-US" sz="2600" dirty="0" smtClean="0"/>
              <a:t>to model our system and evaluate the performance of scheduling and resource provisioning policies.</a:t>
            </a:r>
          </a:p>
          <a:p>
            <a:pPr marL="0" indent="0">
              <a:buNone/>
            </a:pPr>
            <a:endParaRPr lang="en-US" sz="2600" dirty="0" smtClean="0"/>
          </a:p>
          <a:p>
            <a:r>
              <a:rPr lang="en-US" sz="2600" dirty="0"/>
              <a:t>W</a:t>
            </a:r>
            <a:r>
              <a:rPr lang="en-US" sz="2600" dirty="0" smtClean="0"/>
              <a:t>e </a:t>
            </a:r>
            <a:r>
              <a:rPr lang="en-US" sz="2600" dirty="0"/>
              <a:t>uniformly selected videos from the range of [10 , 600] seconds from a set of benchmark </a:t>
            </a:r>
            <a:r>
              <a:rPr lang="en-US" sz="2600" dirty="0" smtClean="0"/>
              <a:t>videos which can be downloaded from </a:t>
            </a:r>
            <a:r>
              <a:rPr lang="en-US" sz="2600" dirty="0"/>
              <a:t>https:</a:t>
            </a:r>
            <a:r>
              <a:rPr lang="en-US" sz="2600" dirty="0">
                <a:solidFill>
                  <a:srgbClr val="3366FF"/>
                </a:solidFill>
              </a:rPr>
              <a:t>//</a:t>
            </a:r>
            <a:r>
              <a:rPr lang="en-US" sz="2600" dirty="0" err="1">
                <a:solidFill>
                  <a:srgbClr val="3366FF"/>
                </a:solidFill>
              </a:rPr>
              <a:t>goo.gl</a:t>
            </a:r>
            <a:r>
              <a:rPr lang="en-US" sz="2600" dirty="0">
                <a:solidFill>
                  <a:srgbClr val="3366FF"/>
                </a:solidFill>
              </a:rPr>
              <a:t>/TE5iJ5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899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Performance </a:t>
            </a:r>
            <a:r>
              <a:rPr lang="en-US" dirty="0" smtClean="0"/>
              <a:t>Evaluation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4" name="Picture 3" descr="fvm_stq_st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67" y="2041770"/>
            <a:ext cx="4269821" cy="3218141"/>
          </a:xfrm>
          <a:prstGeom prst="rect">
            <a:avLst/>
          </a:prstGeom>
        </p:spPr>
      </p:pic>
      <p:pic>
        <p:nvPicPr>
          <p:cNvPr id="5" name="Picture 4" descr="fvm_stq_dm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494" y="2041770"/>
            <a:ext cx="4174021" cy="31459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8567" y="5617686"/>
            <a:ext cx="875702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Minimized startup delay without major impact on deadline miss rate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492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vm_vs_dynamic_cos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80" y="3299097"/>
            <a:ext cx="4721944" cy="3558903"/>
          </a:xfrm>
          <a:prstGeom prst="rect">
            <a:avLst/>
          </a:prstGeom>
        </p:spPr>
      </p:pic>
      <p:pic>
        <p:nvPicPr>
          <p:cNvPr id="6" name="Picture 5" descr="fvm_vs_dynamic_dm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363" y="977839"/>
            <a:ext cx="4572900" cy="344657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0" y="1685885"/>
            <a:ext cx="4929555" cy="1477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en-US" sz="2400" dirty="0" smtClean="0"/>
              <a:t>Our</a:t>
            </a:r>
            <a:r>
              <a:rPr lang="en-US" sz="2400" baseline="0" dirty="0" smtClean="0"/>
              <a:t> dynamic system keeps the </a:t>
            </a:r>
            <a:r>
              <a:rPr lang="en-US" sz="2400" baseline="0" dirty="0" err="1" smtClean="0"/>
              <a:t>QoS</a:t>
            </a:r>
            <a:endParaRPr lang="en-US" sz="2400" baseline="0" dirty="0" smtClean="0"/>
          </a:p>
          <a:p>
            <a:r>
              <a:rPr lang="en-US" sz="2400" baseline="0" dirty="0" smtClean="0"/>
              <a:t>     violation constantly low and Stable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</a:t>
            </a:r>
            <a:r>
              <a:rPr lang="en-US" sz="2400" baseline="0" dirty="0" smtClean="0"/>
              <a:t>in</a:t>
            </a:r>
            <a:r>
              <a:rPr lang="en-US" sz="2400" dirty="0" smtClean="0"/>
              <a:t> </a:t>
            </a:r>
            <a:r>
              <a:rPr lang="en-US" sz="2400" baseline="0" dirty="0" smtClean="0"/>
              <a:t>compare with static method.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330479" y="5091327"/>
            <a:ext cx="464772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sz="2400" baseline="0" dirty="0" smtClean="0"/>
              <a:t>Our method save the cost when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</a:t>
            </a:r>
            <a:r>
              <a:rPr lang="en-US" sz="2400" baseline="0" dirty="0" smtClean="0"/>
              <a:t>the system is not oversubscribed.</a:t>
            </a:r>
            <a:endParaRPr lang="en-US" sz="2400" dirty="0" smtClean="0"/>
          </a:p>
          <a:p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98563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Static vs. Dynamic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731602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10" name="Picture 9" descr="pareto_front_nobet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449" y="397322"/>
            <a:ext cx="6149776" cy="4635053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 rot="1663431">
            <a:off x="2432537" y="2828368"/>
            <a:ext cx="2392135" cy="1429884"/>
          </a:xfrm>
          <a:prstGeom prst="ellipse">
            <a:avLst/>
          </a:prstGeom>
          <a:solidFill>
            <a:schemeClr val="lt1">
              <a:alpha val="0"/>
            </a:schemeClr>
          </a:solidFill>
          <a:ln w="38100" cmpd="sng">
            <a:solidFill>
              <a:srgbClr val="008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70324" y="5509478"/>
            <a:ext cx="80248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At some point, streaming service providers can pay reasonable </a:t>
            </a:r>
          </a:p>
          <a:p>
            <a:r>
              <a:rPr lang="en-US" sz="2400" dirty="0" smtClean="0"/>
              <a:t>price to gain good </a:t>
            </a:r>
            <a:r>
              <a:rPr lang="en-US" sz="2400" dirty="0" err="1" smtClean="0"/>
              <a:t>QoS</a:t>
            </a:r>
            <a:r>
              <a:rPr lang="en-US" sz="2400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72100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4471"/>
            <a:ext cx="8229600" cy="4525963"/>
          </a:xfrm>
        </p:spPr>
        <p:txBody>
          <a:bodyPr>
            <a:normAutofit lnSpcReduction="10000"/>
          </a:bodyPr>
          <a:lstStyle/>
          <a:p>
            <a:pPr>
              <a:buFont typeface="+mj-lt"/>
              <a:buAutoNum type="arabicPeriod"/>
            </a:pPr>
            <a:endParaRPr lang="en-US" sz="1400" dirty="0"/>
          </a:p>
          <a:p>
            <a:pPr marL="400050" indent="-400050">
              <a:buFont typeface="+mj-lt"/>
              <a:buAutoNum type="arabicPeriod"/>
            </a:pPr>
            <a:r>
              <a:rPr lang="en-US" sz="1800" b="1" dirty="0"/>
              <a:t>Xiangbo Li</a:t>
            </a:r>
            <a:r>
              <a:rPr lang="en-US" sz="1800" dirty="0"/>
              <a:t>, Mohsen Amini Salehi, </a:t>
            </a:r>
            <a:r>
              <a:rPr lang="en-US" sz="1800" dirty="0" err="1" smtClean="0"/>
              <a:t>Magdy</a:t>
            </a:r>
            <a:r>
              <a:rPr lang="en-US" sz="1800" dirty="0"/>
              <a:t> </a:t>
            </a:r>
            <a:r>
              <a:rPr lang="en-US" sz="1800" dirty="0" err="1"/>
              <a:t>Bayoumi</a:t>
            </a:r>
            <a:r>
              <a:rPr lang="en-US" sz="1800" dirty="0"/>
              <a:t>, </a:t>
            </a:r>
            <a:r>
              <a:rPr lang="en-US" sz="1800" dirty="0" err="1"/>
              <a:t>Rajkumar</a:t>
            </a:r>
            <a:r>
              <a:rPr lang="en-US" sz="1800" dirty="0"/>
              <a:t> </a:t>
            </a:r>
            <a:r>
              <a:rPr lang="en-US" sz="1800" dirty="0" err="1"/>
              <a:t>Buyya</a:t>
            </a:r>
            <a:r>
              <a:rPr lang="en-US" sz="1800" dirty="0"/>
              <a:t>, “</a:t>
            </a:r>
            <a:r>
              <a:rPr lang="en-US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CVSS: A Cost-Efficient and QoS-Aware Video  Streaming Using Cloud Service</a:t>
            </a:r>
            <a:r>
              <a:rPr lang="en-US" sz="1800" i="1" dirty="0"/>
              <a:t>s”</a:t>
            </a:r>
            <a:r>
              <a:rPr lang="en-US" sz="1800" dirty="0"/>
              <a:t>,  </a:t>
            </a:r>
            <a:r>
              <a:rPr lang="en-US" sz="1800" dirty="0" smtClean="0"/>
              <a:t>in </a:t>
            </a:r>
            <a:r>
              <a:rPr lang="en-US" sz="1800" dirty="0"/>
              <a:t>the</a:t>
            </a:r>
            <a:r>
              <a:rPr lang="en-US" sz="1800" i="1" dirty="0"/>
              <a:t> </a:t>
            </a:r>
            <a:r>
              <a:rPr lang="en-US" sz="1800" b="1" i="1" dirty="0" smtClean="0"/>
              <a:t>IEEE/ACM Cluster Cloud Grid Conference </a:t>
            </a:r>
            <a:r>
              <a:rPr lang="en-US" sz="1800" i="1" dirty="0" smtClean="0"/>
              <a:t>(</a:t>
            </a:r>
            <a:r>
              <a:rPr lang="en-US" sz="1800" i="1" dirty="0" err="1" smtClean="0"/>
              <a:t>CCGrid</a:t>
            </a:r>
            <a:r>
              <a:rPr lang="en-US" sz="1800" i="1" dirty="0"/>
              <a:t> </a:t>
            </a:r>
            <a:r>
              <a:rPr lang="en-US" sz="1800" i="1" dirty="0" smtClean="0"/>
              <a:t>’16)</a:t>
            </a:r>
            <a:r>
              <a:rPr lang="en-US" sz="1800" dirty="0" smtClean="0"/>
              <a:t>, </a:t>
            </a:r>
            <a:r>
              <a:rPr lang="en-US" sz="1800" dirty="0"/>
              <a:t>Columbia, May 2016</a:t>
            </a:r>
            <a:r>
              <a:rPr lang="en-US" sz="1800" dirty="0" smtClean="0"/>
              <a:t>.</a:t>
            </a:r>
          </a:p>
          <a:p>
            <a:pPr marL="400050" indent="-400050">
              <a:buFont typeface="+mj-lt"/>
              <a:buAutoNum type="arabicPeriod"/>
            </a:pPr>
            <a:endParaRPr lang="en-US" sz="1800" dirty="0"/>
          </a:p>
          <a:p>
            <a:pPr marL="400050" indent="-400050">
              <a:buFont typeface="+mj-lt"/>
              <a:buAutoNum type="arabicPeriod"/>
            </a:pPr>
            <a:r>
              <a:rPr lang="en-US" sz="1800" b="1" dirty="0"/>
              <a:t>Xiangbo Li</a:t>
            </a:r>
            <a:r>
              <a:rPr lang="en-US" sz="1800" dirty="0"/>
              <a:t>, Mohsen Amini Salehi, </a:t>
            </a:r>
            <a:r>
              <a:rPr lang="en-US" sz="1800" dirty="0" err="1" smtClean="0"/>
              <a:t>Magdy</a:t>
            </a:r>
            <a:r>
              <a:rPr lang="en-US" sz="1800" dirty="0"/>
              <a:t> </a:t>
            </a:r>
            <a:r>
              <a:rPr lang="en-US" sz="1800" dirty="0" err="1" smtClean="0"/>
              <a:t>Bayoumi</a:t>
            </a:r>
            <a:r>
              <a:rPr lang="en-US" sz="1800" dirty="0"/>
              <a:t>,  “</a:t>
            </a:r>
            <a:r>
              <a:rPr lang="en-US" sz="1800" dirty="0">
                <a:solidFill>
                  <a:srgbClr val="558ED5"/>
                </a:solidFill>
              </a:rPr>
              <a:t>High Performance On-Demand Video Transcoding Using Cloud Services</a:t>
            </a:r>
            <a:r>
              <a:rPr lang="en-US" sz="1800" dirty="0"/>
              <a:t>”, in the</a:t>
            </a:r>
            <a:r>
              <a:rPr lang="en-US" sz="1800" i="1" dirty="0"/>
              <a:t> </a:t>
            </a:r>
            <a:r>
              <a:rPr lang="en-US" sz="1800" b="1" i="1" dirty="0"/>
              <a:t>IEEE/ACM Cluster Cloud Grid Conference </a:t>
            </a:r>
            <a:r>
              <a:rPr lang="en-US" sz="1800" i="1" dirty="0"/>
              <a:t>(</a:t>
            </a:r>
            <a:r>
              <a:rPr lang="en-US" sz="1800" i="1" dirty="0" err="1"/>
              <a:t>CCGrid</a:t>
            </a:r>
            <a:r>
              <a:rPr lang="en-US" sz="1800" i="1" dirty="0"/>
              <a:t> ’16)</a:t>
            </a:r>
            <a:r>
              <a:rPr lang="en-US" sz="1800" dirty="0"/>
              <a:t>, Columbia, May 2016.</a:t>
            </a:r>
            <a:endParaRPr lang="en-US" sz="1800" dirty="0" smtClean="0"/>
          </a:p>
          <a:p>
            <a:pPr marL="400050" indent="-400050">
              <a:buFont typeface="+mj-lt"/>
              <a:buAutoNum type="arabicPeriod"/>
            </a:pPr>
            <a:endParaRPr lang="en-US" sz="1800" dirty="0"/>
          </a:p>
          <a:p>
            <a:pPr marL="400050" indent="-400050">
              <a:buFont typeface="+mj-lt"/>
              <a:buAutoNum type="arabicPeriod"/>
            </a:pPr>
            <a:r>
              <a:rPr lang="en-US" sz="1800" b="1" dirty="0"/>
              <a:t>Xiangbo Li</a:t>
            </a:r>
            <a:r>
              <a:rPr lang="en-US" sz="1800" dirty="0"/>
              <a:t>, Mohsen Amini Salehi, </a:t>
            </a:r>
            <a:r>
              <a:rPr lang="en-US" sz="1800" dirty="0" err="1" smtClean="0"/>
              <a:t>Magdy</a:t>
            </a:r>
            <a:r>
              <a:rPr lang="en-US" sz="1800" dirty="0"/>
              <a:t> </a:t>
            </a:r>
            <a:r>
              <a:rPr lang="en-US" sz="1800" dirty="0" err="1"/>
              <a:t>Bayoumi</a:t>
            </a:r>
            <a:r>
              <a:rPr lang="en-US" sz="1800" dirty="0"/>
              <a:t>,  “</a:t>
            </a:r>
            <a:r>
              <a:rPr lang="en-US" sz="1800" dirty="0">
                <a:solidFill>
                  <a:srgbClr val="558ED5"/>
                </a:solidFill>
              </a:rPr>
              <a:t>High Performance On-Demand Video Transcoding Using Cloud Services</a:t>
            </a:r>
            <a:r>
              <a:rPr lang="en-US" sz="1800" dirty="0"/>
              <a:t>”, </a:t>
            </a:r>
            <a:r>
              <a:rPr lang="en-US" sz="1800" dirty="0" smtClean="0"/>
              <a:t>filed for </a:t>
            </a:r>
            <a:r>
              <a:rPr lang="en-US" sz="1800" b="1" i="1" dirty="0" smtClean="0"/>
              <a:t> Patent</a:t>
            </a:r>
            <a:r>
              <a:rPr lang="en-US" sz="1800" dirty="0" smtClean="0"/>
              <a:t>, Aug. 2016.</a:t>
            </a:r>
          </a:p>
          <a:p>
            <a:pPr marL="400050" indent="-400050">
              <a:buFont typeface="+mj-lt"/>
              <a:buAutoNum type="arabicPeriod"/>
            </a:pPr>
            <a:endParaRPr lang="en-US" sz="1800" dirty="0" smtClean="0"/>
          </a:p>
          <a:p>
            <a:pPr marL="400050" indent="-400050">
              <a:buFont typeface="+mj-lt"/>
              <a:buAutoNum type="arabicPeriod"/>
            </a:pPr>
            <a:r>
              <a:rPr lang="en-US" sz="1800" b="1" dirty="0" err="1" smtClean="0">
                <a:solidFill>
                  <a:srgbClr val="000000"/>
                </a:solidFill>
              </a:rPr>
              <a:t>Xiangbo</a:t>
            </a:r>
            <a:r>
              <a:rPr lang="en-US" sz="1800" b="1" dirty="0">
                <a:solidFill>
                  <a:srgbClr val="000000"/>
                </a:solidFill>
              </a:rPr>
              <a:t> Li</a:t>
            </a:r>
            <a:r>
              <a:rPr lang="en-US" sz="1800" dirty="0">
                <a:solidFill>
                  <a:srgbClr val="000000"/>
                </a:solidFill>
              </a:rPr>
              <a:t>, Mohsen Amini Salehi, </a:t>
            </a:r>
            <a:r>
              <a:rPr lang="en-US" sz="1800" dirty="0" err="1" smtClean="0">
                <a:solidFill>
                  <a:srgbClr val="000000"/>
                </a:solidFill>
              </a:rPr>
              <a:t>Magdy</a:t>
            </a:r>
            <a:r>
              <a:rPr lang="en-US" sz="1800" dirty="0">
                <a:solidFill>
                  <a:srgbClr val="000000"/>
                </a:solidFill>
              </a:rPr>
              <a:t> </a:t>
            </a:r>
            <a:r>
              <a:rPr lang="en-US" sz="1800" dirty="0" err="1">
                <a:solidFill>
                  <a:srgbClr val="000000"/>
                </a:solidFill>
              </a:rPr>
              <a:t>Bayoumi</a:t>
            </a:r>
            <a:r>
              <a:rPr lang="en-US" sz="1800" dirty="0">
                <a:solidFill>
                  <a:srgbClr val="000000"/>
                </a:solidFill>
              </a:rPr>
              <a:t>,</a:t>
            </a:r>
            <a:r>
              <a:rPr lang="en-US" sz="1800" dirty="0">
                <a:solidFill>
                  <a:srgbClr val="558ED5"/>
                </a:solidFill>
              </a:rPr>
              <a:t> “</a:t>
            </a:r>
            <a:r>
              <a:rPr lang="en-US" sz="1800" i="1" dirty="0">
                <a:solidFill>
                  <a:srgbClr val="558ED5"/>
                </a:solidFill>
              </a:rPr>
              <a:t>Cloud-Based Video Streaming for Energy- and Compute-Limited Thin Clients</a:t>
            </a:r>
            <a:r>
              <a:rPr lang="en-US" sz="1800" dirty="0">
                <a:solidFill>
                  <a:srgbClr val="558ED5"/>
                </a:solidFill>
              </a:rPr>
              <a:t>”</a:t>
            </a:r>
            <a:r>
              <a:rPr lang="en-US" sz="1800" dirty="0">
                <a:solidFill>
                  <a:srgbClr val="000000"/>
                </a:solidFill>
              </a:rPr>
              <a:t>, </a:t>
            </a:r>
            <a:r>
              <a:rPr lang="en-US" sz="1800" dirty="0" smtClean="0">
                <a:solidFill>
                  <a:srgbClr val="000000"/>
                </a:solidFill>
              </a:rPr>
              <a:t>in </a:t>
            </a:r>
            <a:r>
              <a:rPr lang="en-US" sz="1800" b="1" i="1" dirty="0">
                <a:solidFill>
                  <a:srgbClr val="000000"/>
                </a:solidFill>
              </a:rPr>
              <a:t>Stream2015 Workshop </a:t>
            </a:r>
            <a:r>
              <a:rPr lang="en-US" sz="1800" dirty="0">
                <a:solidFill>
                  <a:srgbClr val="000000"/>
                </a:solidFill>
              </a:rPr>
              <a:t>at Indiana University, Indianapolis, USA, Oct. 2015. </a:t>
            </a: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83249" y="5895330"/>
            <a:ext cx="6106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All experiment results are available in Appendix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45509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84095"/>
            <a:ext cx="8229600" cy="1143000"/>
          </a:xfrm>
        </p:spPr>
        <p:txBody>
          <a:bodyPr/>
          <a:lstStyle/>
          <a:p>
            <a:r>
              <a:rPr lang="en-US" dirty="0" smtClean="0"/>
              <a:t>Video Transcoding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05" r="1992" b="3900"/>
          <a:stretch/>
        </p:blipFill>
        <p:spPr>
          <a:xfrm>
            <a:off x="2315016" y="1106047"/>
            <a:ext cx="4521841" cy="4545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58669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2426" y="3067307"/>
            <a:ext cx="9535775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F79646"/>
                </a:solidFill>
              </a:rPr>
              <a:t>Performance Analysis and </a:t>
            </a:r>
            <a:r>
              <a:rPr lang="en-US" sz="3600" dirty="0" smtClean="0">
                <a:solidFill>
                  <a:srgbClr val="F79646"/>
                </a:solidFill>
              </a:rPr>
              <a:t>Modeling </a:t>
            </a:r>
            <a:r>
              <a:rPr lang="en-US" sz="3600" dirty="0">
                <a:solidFill>
                  <a:srgbClr val="F79646"/>
                </a:solidFill>
              </a:rPr>
              <a:t>of </a:t>
            </a:r>
            <a:r>
              <a:rPr lang="en-US" sz="3600" dirty="0" smtClean="0">
                <a:solidFill>
                  <a:srgbClr val="F79646"/>
                </a:solidFill>
              </a:rPr>
              <a:t/>
            </a:r>
            <a:br>
              <a:rPr lang="en-US" sz="3600" dirty="0" smtClean="0">
                <a:solidFill>
                  <a:srgbClr val="F79646"/>
                </a:solidFill>
              </a:rPr>
            </a:br>
            <a:r>
              <a:rPr lang="en-US" sz="3600" dirty="0" smtClean="0">
                <a:solidFill>
                  <a:srgbClr val="F79646"/>
                </a:solidFill>
              </a:rPr>
              <a:t>Video </a:t>
            </a:r>
            <a:r>
              <a:rPr lang="en-US" sz="3600" dirty="0">
                <a:solidFill>
                  <a:srgbClr val="F79646"/>
                </a:solidFill>
              </a:rPr>
              <a:t>Transcoding </a:t>
            </a:r>
            <a:r>
              <a:rPr lang="en-US" sz="3600" dirty="0" smtClean="0">
                <a:solidFill>
                  <a:srgbClr val="F79646"/>
                </a:solidFill>
              </a:rPr>
              <a:t>Using </a:t>
            </a:r>
            <a:r>
              <a:rPr lang="en-US" sz="3600" dirty="0">
                <a:solidFill>
                  <a:srgbClr val="F79646"/>
                </a:solidFill>
              </a:rPr>
              <a:t>Heterogeneous Cloud Services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1785" y="4210307"/>
            <a:ext cx="266807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 </a:t>
            </a:r>
          </a:p>
          <a:p>
            <a:pPr marL="400050" indent="-400050">
              <a:lnSpc>
                <a:spcPct val="130000"/>
              </a:lnSpc>
              <a:buFont typeface="Wingdings" charset="2"/>
              <a:buChar char="§"/>
            </a:pPr>
            <a:endParaRPr lang="en-US" sz="1400" dirty="0">
              <a:solidFill>
                <a:srgbClr val="4F81BD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18592" y="144978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Contribution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924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18" y="1536740"/>
            <a:ext cx="678485" cy="8077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969" y="4164369"/>
            <a:ext cx="730250" cy="8763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8979" y="1536740"/>
            <a:ext cx="681703" cy="8127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8979" y="2528436"/>
            <a:ext cx="682102" cy="83854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318" y="3222210"/>
            <a:ext cx="742901" cy="871220"/>
          </a:xfrm>
          <a:prstGeom prst="rect">
            <a:avLst/>
          </a:prstGeom>
        </p:spPr>
      </p:pic>
      <p:pic>
        <p:nvPicPr>
          <p:cNvPr id="17" name="Picture 16" descr="4k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69" y="2524452"/>
            <a:ext cx="802106" cy="609600"/>
          </a:xfrm>
          <a:prstGeom prst="rect">
            <a:avLst/>
          </a:prstGeom>
        </p:spPr>
      </p:pic>
      <p:pic>
        <p:nvPicPr>
          <p:cNvPr id="18" name="Picture 17" descr="hd-webcam-c615-icon-images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78" y="3436840"/>
            <a:ext cx="809897" cy="944880"/>
          </a:xfrm>
          <a:prstGeom prst="rect">
            <a:avLst/>
          </a:prstGeom>
        </p:spPr>
      </p:pic>
      <p:pic>
        <p:nvPicPr>
          <p:cNvPr id="20" name="Picture 19" descr="HD_720_P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69" y="5217199"/>
            <a:ext cx="743507" cy="596900"/>
          </a:xfrm>
          <a:prstGeom prst="rect">
            <a:avLst/>
          </a:prstGeom>
        </p:spPr>
      </p:pic>
      <p:pic>
        <p:nvPicPr>
          <p:cNvPr id="21" name="Picture 20" descr="mp4-icon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78" y="4393332"/>
            <a:ext cx="752747" cy="752747"/>
          </a:xfrm>
          <a:prstGeom prst="rect">
            <a:avLst/>
          </a:prstGeom>
        </p:spPr>
      </p:pic>
      <p:pic>
        <p:nvPicPr>
          <p:cNvPr id="22" name="Picture 21" descr="video_icon_240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968" y="5336579"/>
            <a:ext cx="832897" cy="732949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2558279" y="815076"/>
            <a:ext cx="0" cy="540797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streaming.jpg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275" y="2947710"/>
            <a:ext cx="1304345" cy="978259"/>
          </a:xfrm>
          <a:prstGeom prst="rect">
            <a:avLst/>
          </a:prstGeom>
        </p:spPr>
      </p:pic>
      <p:pic>
        <p:nvPicPr>
          <p:cNvPr id="27" name="Picture 26" descr="YouTube-logo-full_color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79" y="1284733"/>
            <a:ext cx="2207259" cy="137346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79484" y="739914"/>
            <a:ext cx="2038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Video Streams</a:t>
            </a:r>
            <a:endParaRPr lang="en-US" sz="24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2993115" y="717318"/>
            <a:ext cx="2771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Streaming Providers</a:t>
            </a:r>
            <a:endParaRPr lang="en-US" sz="2400" b="1" dirty="0"/>
          </a:p>
        </p:txBody>
      </p:sp>
      <p:pic>
        <p:nvPicPr>
          <p:cNvPr id="30" name="Picture 29" descr="netflix-logo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812" y="3209070"/>
            <a:ext cx="1313180" cy="73866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66558" y="3828862"/>
            <a:ext cx="1676400" cy="885093"/>
          </a:xfrm>
          <a:prstGeom prst="rect">
            <a:avLst/>
          </a:prstGeom>
        </p:spPr>
      </p:pic>
      <p:pic>
        <p:nvPicPr>
          <p:cNvPr id="32" name="Picture 31" descr="Vevo-logo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175" y="3921527"/>
            <a:ext cx="2214880" cy="147704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66048" y="5319073"/>
            <a:ext cx="1998980" cy="66223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117083" y="2349895"/>
            <a:ext cx="1296909" cy="616614"/>
          </a:xfrm>
          <a:prstGeom prst="rect">
            <a:avLst/>
          </a:prstGeom>
        </p:spPr>
      </p:pic>
      <p:cxnSp>
        <p:nvCxnSpPr>
          <p:cNvPr id="35" name="Straight Connector 34"/>
          <p:cNvCxnSpPr/>
          <p:nvPr/>
        </p:nvCxnSpPr>
        <p:spPr>
          <a:xfrm>
            <a:off x="6025378" y="827429"/>
            <a:ext cx="0" cy="540797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712344" y="771389"/>
            <a:ext cx="1971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Client</a:t>
            </a:r>
            <a:r>
              <a:rPr lang="zh-CN" altLang="en-US" sz="2400" b="1" dirty="0" smtClean="0"/>
              <a:t> </a:t>
            </a:r>
            <a:r>
              <a:rPr lang="en-US" altLang="zh-CN" sz="2400" b="1" dirty="0" smtClean="0"/>
              <a:t>Devices</a:t>
            </a:r>
            <a:endParaRPr lang="en-US" sz="2400" b="1" dirty="0"/>
          </a:p>
        </p:txBody>
      </p:sp>
      <p:pic>
        <p:nvPicPr>
          <p:cNvPr id="37" name="Picture 36" descr="streaming.jpg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435" y="2877854"/>
            <a:ext cx="1304345" cy="978259"/>
          </a:xfrm>
          <a:prstGeom prst="rect">
            <a:avLst/>
          </a:prstGeom>
        </p:spPr>
      </p:pic>
      <p:pic>
        <p:nvPicPr>
          <p:cNvPr id="39" name="Picture 38" descr="MiniDesk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780" y="2895949"/>
            <a:ext cx="2662014" cy="1497383"/>
          </a:xfrm>
          <a:prstGeom prst="rect">
            <a:avLst/>
          </a:prstGeom>
        </p:spPr>
      </p:pic>
      <p:pic>
        <p:nvPicPr>
          <p:cNvPr id="40" name="Picture 39" descr="MiniLapTop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654" y="4926132"/>
            <a:ext cx="1479945" cy="887967"/>
          </a:xfrm>
          <a:prstGeom prst="rect">
            <a:avLst/>
          </a:prstGeom>
        </p:spPr>
      </p:pic>
      <p:pic>
        <p:nvPicPr>
          <p:cNvPr id="41" name="Picture 40" descr="MiniPadMini_White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927" y="4416192"/>
            <a:ext cx="907767" cy="1167129"/>
          </a:xfrm>
          <a:prstGeom prst="rect">
            <a:avLst/>
          </a:prstGeom>
        </p:spPr>
      </p:pic>
      <p:pic>
        <p:nvPicPr>
          <p:cNvPr id="42" name="Picture 41" descr="i5Gtemplate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562092" y="3925969"/>
            <a:ext cx="1136159" cy="734082"/>
          </a:xfrm>
          <a:prstGeom prst="rect">
            <a:avLst/>
          </a:prstGeom>
        </p:spPr>
      </p:pic>
      <p:pic>
        <p:nvPicPr>
          <p:cNvPr id="43" name="Picture 42" descr="35004016_OVR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092" y="1596510"/>
            <a:ext cx="2278602" cy="1281344"/>
          </a:xfrm>
          <a:prstGeom prst="rect">
            <a:avLst/>
          </a:prstGeom>
        </p:spPr>
      </p:pic>
      <p:pic>
        <p:nvPicPr>
          <p:cNvPr id="44" name="Picture 43" descr="CNN-logo.jp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219" y="4807751"/>
            <a:ext cx="1453896" cy="676656"/>
          </a:xfrm>
          <a:prstGeom prst="rect">
            <a:avLst/>
          </a:prstGeom>
        </p:spPr>
      </p:pic>
      <p:sp>
        <p:nvSpPr>
          <p:cNvPr id="45" name="Slide Number Placeholder 4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89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425361"/>
            <a:ext cx="8326263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Amazon EC2 Instance - Families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400606" y="1805498"/>
            <a:ext cx="36337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800000"/>
                </a:solidFill>
              </a:rPr>
              <a:t>Compute-Optimized</a:t>
            </a:r>
            <a:endParaRPr lang="en-US" sz="3200" b="1" dirty="0">
              <a:solidFill>
                <a:srgbClr val="8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11022" y="2842147"/>
            <a:ext cx="2309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3"/>
                </a:solidFill>
              </a:rPr>
              <a:t>General Purpose</a:t>
            </a:r>
            <a:endParaRPr lang="en-US" sz="2400" b="1" dirty="0">
              <a:solidFill>
                <a:schemeClr val="accent3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05953" y="3577670"/>
            <a:ext cx="1698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Micro Instances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50724" y="3936914"/>
            <a:ext cx="353273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Memory-Optimized</a:t>
            </a:r>
            <a:endParaRPr lang="en-US" sz="32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21058" y="4706871"/>
            <a:ext cx="2979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5"/>
                </a:solidFill>
              </a:rPr>
              <a:t>Storage-Optimized</a:t>
            </a:r>
            <a:endParaRPr lang="en-US" sz="2800" b="1" dirty="0">
              <a:solidFill>
                <a:schemeClr val="accent5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3457" y="5421879"/>
            <a:ext cx="29307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GPU Instances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724" y="5581830"/>
            <a:ext cx="3653690" cy="109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333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2799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What’s the </a:t>
            </a:r>
            <a:r>
              <a:rPr lang="en-US" b="1" dirty="0" smtClean="0"/>
              <a:t>Affinity</a:t>
            </a:r>
            <a:r>
              <a:rPr lang="en-US" dirty="0" smtClean="0"/>
              <a:t> of Transcoding Performance on Heterogeneous VMs?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912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028351" y="5362439"/>
            <a:ext cx="485261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2400" dirty="0" smtClean="0"/>
              <a:t>Transcoding time follows a pattern</a:t>
            </a:r>
          </a:p>
          <a:p>
            <a:pPr marL="285750" indent="-285750">
              <a:buFont typeface="Wingdings" charset="2"/>
              <a:buChar char="§"/>
            </a:pPr>
            <a:endParaRPr lang="en-US" sz="2400" dirty="0" smtClean="0"/>
          </a:p>
          <a:p>
            <a:pPr marL="285750" indent="-285750">
              <a:buFont typeface="Wingdings" charset="2"/>
              <a:buChar char="§"/>
            </a:pPr>
            <a:r>
              <a:rPr lang="en-US" sz="2400" dirty="0" smtClean="0"/>
              <a:t>This pattern applies to all VM types</a:t>
            </a:r>
            <a:endParaRPr lang="en-US" sz="24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60537" y="169322"/>
            <a:ext cx="8326263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Transcoding Types</a:t>
            </a:r>
            <a:endParaRPr lang="en-US" sz="36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3773" y="881932"/>
            <a:ext cx="4690227" cy="35349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1932"/>
            <a:ext cx="4690228" cy="353499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35168" y="4528557"/>
            <a:ext cx="22042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CPU-Optimized Instance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6230182" y="4528557"/>
            <a:ext cx="1301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GPU Instance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10127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2769889"/>
            <a:ext cx="472437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400" dirty="0" smtClean="0"/>
              <a:t>In general, GPU is better</a:t>
            </a:r>
          </a:p>
          <a:p>
            <a:pPr marL="342900" indent="-342900">
              <a:buFont typeface="Wingdings" charset="2"/>
              <a:buChar char="§"/>
            </a:pPr>
            <a:endParaRPr lang="en-US" sz="2400" dirty="0" smtClean="0"/>
          </a:p>
          <a:p>
            <a:pPr marL="342900" indent="-342900">
              <a:buFont typeface="Wingdings" charset="2"/>
              <a:buChar char="§"/>
            </a:pPr>
            <a:r>
              <a:rPr lang="en-US" sz="2400" dirty="0"/>
              <a:t>T</a:t>
            </a:r>
            <a:r>
              <a:rPr lang="en-US" sz="2400" dirty="0" smtClean="0"/>
              <a:t>he difference is minor sometime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199" y="179564"/>
            <a:ext cx="8326263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VM Instance Types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1511750" y="4398196"/>
            <a:ext cx="114125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Why?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3" name="Picture 12" descr="mixed_code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007" y="1747744"/>
            <a:ext cx="4719959" cy="355740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256944" y="5478242"/>
            <a:ext cx="1954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Transcoding Codec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959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944450" y="2249389"/>
            <a:ext cx="41995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Small time difference for fast motion video</a:t>
            </a:r>
          </a:p>
          <a:p>
            <a:endParaRPr lang="en-US" dirty="0" smtClean="0"/>
          </a:p>
        </p:txBody>
      </p:sp>
      <p:pic>
        <p:nvPicPr>
          <p:cNvPr id="8" name="Picture 7" descr="fas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67" y="1442254"/>
            <a:ext cx="4680873" cy="1985159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360537" y="179564"/>
            <a:ext cx="8326263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Video Types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192258" y="5247396"/>
            <a:ext cx="42559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 </a:t>
            </a:r>
            <a:r>
              <a:rPr lang="en-US" dirty="0" smtClean="0"/>
              <a:t>time difference </a:t>
            </a:r>
            <a:r>
              <a:rPr lang="en-US" dirty="0"/>
              <a:t>on slow motion video </a:t>
            </a:r>
          </a:p>
          <a:p>
            <a:endParaRPr lang="en-US" dirty="0"/>
          </a:p>
        </p:txBody>
      </p:sp>
      <p:pic>
        <p:nvPicPr>
          <p:cNvPr id="12" name="Picture 11" descr="giphy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163" y="4269488"/>
            <a:ext cx="4612771" cy="195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051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3" name="Picture 2" descr="time_vs_frame_nu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03" y="301336"/>
            <a:ext cx="7342606" cy="3210791"/>
          </a:xfrm>
          <a:prstGeom prst="rect">
            <a:avLst/>
          </a:prstGeom>
        </p:spPr>
      </p:pic>
      <p:pic>
        <p:nvPicPr>
          <p:cNvPr id="4" name="Picture 3" descr="time_vs_gop_siz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03" y="3826903"/>
            <a:ext cx="7571800" cy="286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60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GOP Suitability Matrix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4" name="Picture 3" descr="delta-threshol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05" y="1539933"/>
            <a:ext cx="5007740" cy="27200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6965" y="4758322"/>
            <a:ext cx="3828707" cy="8888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8509" y="5647129"/>
            <a:ext cx="2800024" cy="981618"/>
          </a:xfrm>
          <a:prstGeom prst="rect">
            <a:avLst/>
          </a:prstGeom>
        </p:spPr>
      </p:pic>
      <p:pic>
        <p:nvPicPr>
          <p:cNvPr id="8" name="Picture 7" descr="mixed_codec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509" y="1258241"/>
            <a:ext cx="4314543" cy="32518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4254" y="4774197"/>
            <a:ext cx="2444208" cy="174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516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1167"/>
            <a:ext cx="4260246" cy="27529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163" y="1791167"/>
            <a:ext cx="4581837" cy="2924056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932068" y="2045177"/>
            <a:ext cx="542853" cy="2498939"/>
          </a:xfrm>
          <a:prstGeom prst="roundRect">
            <a:avLst/>
          </a:prstGeom>
          <a:solidFill>
            <a:schemeClr val="accent5">
              <a:alpha val="30000"/>
            </a:schemeClr>
          </a:solidFill>
          <a:ln w="38100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3546176" y="2045177"/>
            <a:ext cx="542853" cy="2498939"/>
          </a:xfrm>
          <a:prstGeom prst="roundRect">
            <a:avLst/>
          </a:prstGeom>
          <a:solidFill>
            <a:schemeClr val="accent6">
              <a:alpha val="37000"/>
            </a:schemeClr>
          </a:solidFill>
          <a:ln w="38100" cmpd="sng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447363" y="332165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Suitability Matrix</a:t>
            </a:r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5543602" y="2045177"/>
            <a:ext cx="542853" cy="2498939"/>
          </a:xfrm>
          <a:prstGeom prst="roundRect">
            <a:avLst/>
          </a:prstGeom>
          <a:solidFill>
            <a:schemeClr val="accent5">
              <a:alpha val="30000"/>
            </a:schemeClr>
          </a:solidFill>
          <a:ln w="38100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8318696" y="2045177"/>
            <a:ext cx="542853" cy="2498939"/>
          </a:xfrm>
          <a:prstGeom prst="roundRect">
            <a:avLst/>
          </a:prstGeom>
          <a:solidFill>
            <a:schemeClr val="accent6">
              <a:alpha val="37000"/>
            </a:schemeClr>
          </a:solidFill>
          <a:ln w="38100" cmpd="sng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5094" y="4805130"/>
            <a:ext cx="792417" cy="25857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8590" y="4860561"/>
            <a:ext cx="828216" cy="20314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507511" y="5644881"/>
            <a:ext cx="4570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The suitability of low cost m4.large increase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3071972" y="4962134"/>
            <a:ext cx="310161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005503" y="5005557"/>
            <a:ext cx="1059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Save cost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2507511" y="6080991"/>
            <a:ext cx="55451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The suitability </a:t>
            </a:r>
            <a:r>
              <a:rPr lang="en-US" dirty="0" smtClean="0"/>
              <a:t>of high performance </a:t>
            </a:r>
            <a:r>
              <a:rPr lang="en-US" dirty="0"/>
              <a:t>g2.xlarge decrease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226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  <p:bldP spid="19" grpId="0" animBg="1"/>
      <p:bldP spid="22" grpId="0"/>
      <p:bldP spid="25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18" y="1536740"/>
            <a:ext cx="678485" cy="8077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969" y="4164369"/>
            <a:ext cx="730250" cy="8763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8979" y="1536740"/>
            <a:ext cx="681703" cy="8127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8979" y="2528436"/>
            <a:ext cx="682102" cy="83854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318" y="3222210"/>
            <a:ext cx="742901" cy="871220"/>
          </a:xfrm>
          <a:prstGeom prst="rect">
            <a:avLst/>
          </a:prstGeom>
        </p:spPr>
      </p:pic>
      <p:pic>
        <p:nvPicPr>
          <p:cNvPr id="17" name="Picture 16" descr="4k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69" y="2524452"/>
            <a:ext cx="802106" cy="609600"/>
          </a:xfrm>
          <a:prstGeom prst="rect">
            <a:avLst/>
          </a:prstGeom>
        </p:spPr>
      </p:pic>
      <p:pic>
        <p:nvPicPr>
          <p:cNvPr id="18" name="Picture 17" descr="hd-webcam-c615-icon-images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78" y="3436840"/>
            <a:ext cx="809897" cy="944880"/>
          </a:xfrm>
          <a:prstGeom prst="rect">
            <a:avLst/>
          </a:prstGeom>
        </p:spPr>
      </p:pic>
      <p:pic>
        <p:nvPicPr>
          <p:cNvPr id="20" name="Picture 19" descr="HD_720_P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69" y="5217199"/>
            <a:ext cx="743507" cy="596900"/>
          </a:xfrm>
          <a:prstGeom prst="rect">
            <a:avLst/>
          </a:prstGeom>
        </p:spPr>
      </p:pic>
      <p:pic>
        <p:nvPicPr>
          <p:cNvPr id="21" name="Picture 20" descr="mp4-icon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78" y="4393332"/>
            <a:ext cx="752747" cy="752747"/>
          </a:xfrm>
          <a:prstGeom prst="rect">
            <a:avLst/>
          </a:prstGeom>
        </p:spPr>
      </p:pic>
      <p:pic>
        <p:nvPicPr>
          <p:cNvPr id="22" name="Picture 21" descr="video_icon_240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968" y="5336579"/>
            <a:ext cx="832897" cy="732949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2558279" y="815076"/>
            <a:ext cx="0" cy="540797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streaming.jpg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275" y="2947710"/>
            <a:ext cx="1304345" cy="978259"/>
          </a:xfrm>
          <a:prstGeom prst="rect">
            <a:avLst/>
          </a:prstGeom>
        </p:spPr>
      </p:pic>
      <p:pic>
        <p:nvPicPr>
          <p:cNvPr id="27" name="Picture 26" descr="YouTube-logo-full_color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79" y="1284733"/>
            <a:ext cx="2207259" cy="137346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79484" y="739914"/>
            <a:ext cx="2038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Video Streams</a:t>
            </a:r>
            <a:endParaRPr lang="en-US" sz="24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2993115" y="717318"/>
            <a:ext cx="2771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Streaming Providers</a:t>
            </a:r>
            <a:endParaRPr lang="en-US" sz="2400" b="1" dirty="0"/>
          </a:p>
        </p:txBody>
      </p:sp>
      <p:pic>
        <p:nvPicPr>
          <p:cNvPr id="30" name="Picture 29" descr="netflix-logo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812" y="3209070"/>
            <a:ext cx="1313180" cy="73866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66558" y="3828862"/>
            <a:ext cx="1676400" cy="885093"/>
          </a:xfrm>
          <a:prstGeom prst="rect">
            <a:avLst/>
          </a:prstGeom>
        </p:spPr>
      </p:pic>
      <p:pic>
        <p:nvPicPr>
          <p:cNvPr id="32" name="Picture 31" descr="Vevo-logo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175" y="3921527"/>
            <a:ext cx="2214880" cy="147704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66048" y="5319073"/>
            <a:ext cx="1998980" cy="66223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117083" y="2349895"/>
            <a:ext cx="1296909" cy="616614"/>
          </a:xfrm>
          <a:prstGeom prst="rect">
            <a:avLst/>
          </a:prstGeom>
        </p:spPr>
      </p:pic>
      <p:cxnSp>
        <p:nvCxnSpPr>
          <p:cNvPr id="35" name="Straight Connector 34"/>
          <p:cNvCxnSpPr/>
          <p:nvPr/>
        </p:nvCxnSpPr>
        <p:spPr>
          <a:xfrm>
            <a:off x="6025378" y="827429"/>
            <a:ext cx="0" cy="540797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712344" y="771389"/>
            <a:ext cx="1971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Client</a:t>
            </a:r>
            <a:r>
              <a:rPr lang="zh-CN" altLang="en-US" sz="2400" b="1" dirty="0" smtClean="0"/>
              <a:t> </a:t>
            </a:r>
            <a:r>
              <a:rPr lang="en-US" altLang="zh-CN" sz="2400" b="1" dirty="0" smtClean="0"/>
              <a:t>Devices</a:t>
            </a:r>
            <a:endParaRPr lang="en-US" sz="2400" b="1" dirty="0"/>
          </a:p>
        </p:txBody>
      </p:sp>
      <p:pic>
        <p:nvPicPr>
          <p:cNvPr id="37" name="Picture 36" descr="streaming.jpg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435" y="2877854"/>
            <a:ext cx="1304345" cy="978259"/>
          </a:xfrm>
          <a:prstGeom prst="rect">
            <a:avLst/>
          </a:prstGeom>
        </p:spPr>
      </p:pic>
      <p:pic>
        <p:nvPicPr>
          <p:cNvPr id="39" name="Picture 38" descr="MiniDesk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780" y="2895949"/>
            <a:ext cx="2662014" cy="1497383"/>
          </a:xfrm>
          <a:prstGeom prst="rect">
            <a:avLst/>
          </a:prstGeom>
        </p:spPr>
      </p:pic>
      <p:pic>
        <p:nvPicPr>
          <p:cNvPr id="40" name="Picture 39" descr="MiniLapTop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654" y="4926132"/>
            <a:ext cx="1479945" cy="887967"/>
          </a:xfrm>
          <a:prstGeom prst="rect">
            <a:avLst/>
          </a:prstGeom>
        </p:spPr>
      </p:pic>
      <p:pic>
        <p:nvPicPr>
          <p:cNvPr id="41" name="Picture 40" descr="MiniPadMini_White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927" y="4416192"/>
            <a:ext cx="907767" cy="1167129"/>
          </a:xfrm>
          <a:prstGeom prst="rect">
            <a:avLst/>
          </a:prstGeom>
        </p:spPr>
      </p:pic>
      <p:pic>
        <p:nvPicPr>
          <p:cNvPr id="42" name="Picture 41" descr="i5Gtemplate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562092" y="3925969"/>
            <a:ext cx="1136159" cy="734082"/>
          </a:xfrm>
          <a:prstGeom prst="rect">
            <a:avLst/>
          </a:prstGeom>
        </p:spPr>
      </p:pic>
      <p:pic>
        <p:nvPicPr>
          <p:cNvPr id="43" name="Picture 42" descr="35004016_OVR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092" y="1596510"/>
            <a:ext cx="2278602" cy="1281344"/>
          </a:xfrm>
          <a:prstGeom prst="rect">
            <a:avLst/>
          </a:prstGeom>
        </p:spPr>
      </p:pic>
      <p:pic>
        <p:nvPicPr>
          <p:cNvPr id="44" name="Picture 43" descr="CNN-logo.jp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219" y="4807751"/>
            <a:ext cx="1453896" cy="676656"/>
          </a:xfrm>
          <a:prstGeom prst="rect">
            <a:avLst/>
          </a:prstGeom>
        </p:spPr>
      </p:pic>
      <p:sp>
        <p:nvSpPr>
          <p:cNvPr id="45" name="Slide Number Placeholder 4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541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6" grpId="0"/>
      <p:bldP spid="4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4471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n-US" sz="1800" dirty="0"/>
          </a:p>
          <a:p>
            <a:pPr algn="just">
              <a:buFont typeface="+mj-lt"/>
              <a:buAutoNum type="arabicPeriod"/>
            </a:pPr>
            <a:endParaRPr lang="en-US" sz="1800" b="1" dirty="0" smtClean="0"/>
          </a:p>
          <a:p>
            <a:pPr algn="just">
              <a:buFont typeface="+mj-lt"/>
              <a:buAutoNum type="arabicPeriod"/>
            </a:pPr>
            <a:r>
              <a:rPr lang="en-US" sz="1800" b="1" dirty="0" err="1" smtClean="0"/>
              <a:t>Xiangbo</a:t>
            </a:r>
            <a:r>
              <a:rPr lang="en-US" sz="1800" b="1" dirty="0" smtClean="0"/>
              <a:t> Li</a:t>
            </a:r>
            <a:r>
              <a:rPr lang="en-US" sz="1800" dirty="0" smtClean="0"/>
              <a:t>, </a:t>
            </a:r>
            <a:r>
              <a:rPr lang="en-US" sz="1800" dirty="0" err="1" smtClean="0"/>
              <a:t>Yamini</a:t>
            </a:r>
            <a:r>
              <a:rPr lang="en-US" sz="1800" dirty="0" smtClean="0"/>
              <a:t> Joshi, Mahmoud K. </a:t>
            </a:r>
            <a:r>
              <a:rPr lang="en-US" sz="1800" dirty="0" err="1" smtClean="0"/>
              <a:t>Darwich</a:t>
            </a:r>
            <a:r>
              <a:rPr lang="en-US" sz="1800" dirty="0" smtClean="0"/>
              <a:t>, Brad </a:t>
            </a:r>
            <a:r>
              <a:rPr lang="en-US" sz="1800" dirty="0" err="1" smtClean="0"/>
              <a:t>Landreneau</a:t>
            </a:r>
            <a:r>
              <a:rPr lang="en-US" sz="1800" dirty="0" smtClean="0"/>
              <a:t>, Mohsen </a:t>
            </a:r>
            <a:r>
              <a:rPr lang="en-US" sz="1800" dirty="0" err="1" smtClean="0"/>
              <a:t>Amini</a:t>
            </a:r>
            <a:r>
              <a:rPr lang="en-US" sz="1800" dirty="0" smtClean="0"/>
              <a:t> </a:t>
            </a:r>
            <a:r>
              <a:rPr lang="en-US" sz="1800" dirty="0" err="1" smtClean="0"/>
              <a:t>Salehi</a:t>
            </a:r>
            <a:r>
              <a:rPr lang="en-US" sz="1800" dirty="0" smtClean="0"/>
              <a:t>, and </a:t>
            </a:r>
            <a:r>
              <a:rPr lang="en-US" sz="1800" dirty="0" err="1" smtClean="0"/>
              <a:t>Magdy</a:t>
            </a:r>
            <a:r>
              <a:rPr lang="en-US" sz="1800" dirty="0" smtClean="0"/>
              <a:t> </a:t>
            </a:r>
            <a:r>
              <a:rPr lang="en-US" sz="1800" dirty="0" err="1" smtClean="0"/>
              <a:t>Bayoumi</a:t>
            </a:r>
            <a:r>
              <a:rPr lang="en-US" sz="1800" dirty="0"/>
              <a:t>, “</a:t>
            </a:r>
            <a:r>
              <a:rPr lang="en-US" sz="1800" dirty="0">
                <a:solidFill>
                  <a:schemeClr val="accent1"/>
                </a:solidFill>
              </a:rPr>
              <a:t>Performance Analysis and Modeling of Video Transcoding Using Heterogeneous Cloud </a:t>
            </a:r>
            <a:r>
              <a:rPr lang="en-US" sz="1800" dirty="0" smtClean="0">
                <a:solidFill>
                  <a:schemeClr val="accent1"/>
                </a:solidFill>
              </a:rPr>
              <a:t>Services</a:t>
            </a:r>
            <a:r>
              <a:rPr lang="en-US" sz="1800" dirty="0" smtClean="0"/>
              <a:t>”, ready to submit to </a:t>
            </a:r>
            <a:r>
              <a:rPr lang="en-US" sz="1800" b="1" i="1" dirty="0" smtClean="0"/>
              <a:t>IEEE Transaction on Cloud Computing (TCC)</a:t>
            </a:r>
            <a:r>
              <a:rPr lang="en-US" sz="1800" b="1" dirty="0" smtClean="0"/>
              <a:t>,</a:t>
            </a:r>
            <a:r>
              <a:rPr lang="en-US" sz="1800" dirty="0" smtClean="0"/>
              <a:t> Oct. 2016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</a:rPr>
              <a:t> </a:t>
            </a: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85554" y="3897907"/>
            <a:ext cx="6106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All experiment results are available in Appendix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57370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347" y="3067307"/>
            <a:ext cx="8724114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F79646"/>
                </a:solidFill>
              </a:rPr>
              <a:t>Cost-Efficient On-Demand Video Transcoding Using Heterogeneous Cloud Services</a:t>
            </a:r>
            <a:br>
              <a:rPr lang="en-US" sz="3600" dirty="0">
                <a:solidFill>
                  <a:srgbClr val="F79646"/>
                </a:solidFill>
              </a:rPr>
            </a:br>
            <a:endParaRPr lang="en-US" sz="3600" dirty="0">
              <a:solidFill>
                <a:srgbClr val="F79646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1785" y="4210307"/>
            <a:ext cx="266807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 </a:t>
            </a:r>
          </a:p>
          <a:p>
            <a:pPr marL="400050" indent="-400050">
              <a:lnSpc>
                <a:spcPct val="130000"/>
              </a:lnSpc>
              <a:buFont typeface="Wingdings" charset="2"/>
              <a:buChar char="§"/>
            </a:pPr>
            <a:endParaRPr lang="en-US" sz="1400" dirty="0">
              <a:solidFill>
                <a:srgbClr val="4F81BD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18592" y="144978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Contribution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80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rchitecture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781" y="133140"/>
            <a:ext cx="5303200" cy="672485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071077" y="4650154"/>
            <a:ext cx="2139461" cy="113323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865077" y="4313614"/>
            <a:ext cx="957385" cy="1611923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638243" y="5840108"/>
            <a:ext cx="1475154" cy="849923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554274" y="4297619"/>
            <a:ext cx="1519583" cy="7423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ounded Rectangular Callout 9"/>
          <p:cNvSpPr/>
          <p:nvPr/>
        </p:nvSpPr>
        <p:spPr>
          <a:xfrm>
            <a:off x="0" y="3204307"/>
            <a:ext cx="1936288" cy="967155"/>
          </a:xfrm>
          <a:prstGeom prst="wedgeRoundRectCallout">
            <a:avLst>
              <a:gd name="adj1" fmla="val -21518"/>
              <a:gd name="adj2" fmla="val 65167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Utility Function Based Batch Scheduling Method</a:t>
            </a:r>
            <a:endParaRPr lang="en-US" sz="1600" dirty="0"/>
          </a:p>
        </p:txBody>
      </p:sp>
      <p:cxnSp>
        <p:nvCxnSpPr>
          <p:cNvPr id="19" name="Straight Arrow Connector 18"/>
          <p:cNvCxnSpPr>
            <a:stCxn id="6" idx="7"/>
          </p:cNvCxnSpPr>
          <p:nvPr/>
        </p:nvCxnSpPr>
        <p:spPr>
          <a:xfrm flipV="1">
            <a:off x="5682256" y="3424614"/>
            <a:ext cx="1825503" cy="11250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7" idx="6"/>
          </p:cNvCxnSpPr>
          <p:nvPr/>
        </p:nvCxnSpPr>
        <p:spPr>
          <a:xfrm flipV="1">
            <a:off x="5113397" y="5908493"/>
            <a:ext cx="2286000" cy="3565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ounded Rectangular Callout 21"/>
          <p:cNvSpPr/>
          <p:nvPr/>
        </p:nvSpPr>
        <p:spPr>
          <a:xfrm>
            <a:off x="7010981" y="2387716"/>
            <a:ext cx="1856153" cy="888999"/>
          </a:xfrm>
          <a:prstGeom prst="wedgeRoundRect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Heterogeneous Transcoding VMs</a:t>
            </a:r>
            <a:endParaRPr lang="en-US" sz="1600" dirty="0"/>
          </a:p>
        </p:txBody>
      </p:sp>
      <p:sp>
        <p:nvSpPr>
          <p:cNvPr id="23" name="Rounded Rectangular Callout 22"/>
          <p:cNvSpPr/>
          <p:nvPr/>
        </p:nvSpPr>
        <p:spPr>
          <a:xfrm>
            <a:off x="7010981" y="4943231"/>
            <a:ext cx="1856153" cy="840154"/>
          </a:xfrm>
          <a:prstGeom prst="wedgeRoundRect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Adaptive </a:t>
            </a:r>
          </a:p>
          <a:p>
            <a:pPr algn="ctr"/>
            <a:r>
              <a:rPr lang="en-US" sz="1600" dirty="0" smtClean="0"/>
              <a:t>Elastic Resource Provisioning Policy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36391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  <p:bldP spid="22" grpId="0" animBg="1"/>
      <p:bldP spid="2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53</a:t>
            </a:fld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130978" y="3394572"/>
            <a:ext cx="211363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1140248" y="2111146"/>
            <a:ext cx="0" cy="12834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140248" y="2875412"/>
            <a:ext cx="1019734" cy="0"/>
          </a:xfrm>
          <a:prstGeom prst="line">
            <a:avLst/>
          </a:prstGeom>
          <a:ln>
            <a:solidFill>
              <a:srgbClr val="C0504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150712" y="2875412"/>
            <a:ext cx="0" cy="519160"/>
          </a:xfrm>
          <a:prstGeom prst="line">
            <a:avLst/>
          </a:prstGeom>
          <a:ln>
            <a:solidFill>
              <a:srgbClr val="C0504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934196" y="3394572"/>
            <a:ext cx="211363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5943466" y="2111146"/>
            <a:ext cx="0" cy="12834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Freeform 22"/>
          <p:cNvSpPr/>
          <p:nvPr/>
        </p:nvSpPr>
        <p:spPr>
          <a:xfrm>
            <a:off x="6032094" y="2674762"/>
            <a:ext cx="1924921" cy="567410"/>
          </a:xfrm>
          <a:custGeom>
            <a:avLst/>
            <a:gdLst>
              <a:gd name="connsiteX0" fmla="*/ 0 w 2591813"/>
              <a:gd name="connsiteY0" fmla="*/ 0 h 763990"/>
              <a:gd name="connsiteX1" fmla="*/ 519137 w 2591813"/>
              <a:gd name="connsiteY1" fmla="*/ 611866 h 763990"/>
              <a:gd name="connsiteX2" fmla="*/ 2363929 w 2591813"/>
              <a:gd name="connsiteY2" fmla="*/ 750927 h 763990"/>
              <a:gd name="connsiteX3" fmla="*/ 2586416 w 2591813"/>
              <a:gd name="connsiteY3" fmla="*/ 760197 h 763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1813" h="763990">
                <a:moveTo>
                  <a:pt x="0" y="0"/>
                </a:moveTo>
                <a:cubicBezTo>
                  <a:pt x="62574" y="243356"/>
                  <a:pt x="125149" y="486712"/>
                  <a:pt x="519137" y="611866"/>
                </a:cubicBezTo>
                <a:cubicBezTo>
                  <a:pt x="913125" y="737021"/>
                  <a:pt x="2363929" y="750927"/>
                  <a:pt x="2363929" y="750927"/>
                </a:cubicBezTo>
                <a:cubicBezTo>
                  <a:pt x="2708476" y="775649"/>
                  <a:pt x="2549335" y="757107"/>
                  <a:pt x="2586416" y="760197"/>
                </a:cubicBezTo>
              </a:path>
            </a:pathLst>
          </a:cu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371348" y="4062063"/>
            <a:ext cx="155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Startup Queue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742818" y="3524362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GOP #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85406" y="270520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Priority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709985" y="3524362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GOP #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4960813" y="270520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Priority</a:t>
            </a:r>
            <a:endParaRPr lang="en-US" dirty="0"/>
          </a:p>
        </p:txBody>
      </p:sp>
      <p:sp>
        <p:nvSpPr>
          <p:cNvPr id="29" name="Right Arrow 28"/>
          <p:cNvSpPr/>
          <p:nvPr/>
        </p:nvSpPr>
        <p:spPr>
          <a:xfrm>
            <a:off x="3773015" y="2606563"/>
            <a:ext cx="834328" cy="26884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6155484" y="4070586"/>
            <a:ext cx="1619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Utility Function</a:t>
            </a:r>
            <a:endParaRPr lang="en-US" dirty="0"/>
          </a:p>
        </p:txBody>
      </p:sp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2801610"/>
              </p:ext>
            </p:extLst>
          </p:nvPr>
        </p:nvGraphicFramePr>
        <p:xfrm>
          <a:off x="7238201" y="4640861"/>
          <a:ext cx="1619250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8" name="Equation" r:id="rId3" imgW="723600" imgH="228600" progId="Equation.3">
                  <p:embed/>
                </p:oleObj>
              </mc:Choice>
              <mc:Fallback>
                <p:oleObj name="Equation" r:id="rId3" imgW="723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8201" y="4640861"/>
                        <a:ext cx="1619250" cy="517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Rectangle 31"/>
          <p:cNvSpPr/>
          <p:nvPr/>
        </p:nvSpPr>
        <p:spPr>
          <a:xfrm>
            <a:off x="4064001" y="5191731"/>
            <a:ext cx="49765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dirty="0" smtClean="0"/>
              <a:t>        where </a:t>
            </a:r>
            <a:r>
              <a:rPr lang="en-US" dirty="0"/>
              <a:t>alpha is constant factor,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smtClean="0"/>
              <a:t>the order 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       number of </a:t>
            </a:r>
            <a:r>
              <a:rPr lang="en-US" dirty="0"/>
              <a:t>the GOP in that video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899287" y="4776832"/>
            <a:ext cx="2088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GOP utility function:</a:t>
            </a:r>
            <a:endParaRPr lang="en-US" dirty="0"/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525585" y="665407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Why Remove Startup Queue?</a:t>
            </a:r>
            <a:endParaRPr lang="en-US" dirty="0"/>
          </a:p>
        </p:txBody>
      </p:sp>
      <p:sp>
        <p:nvSpPr>
          <p:cNvPr id="21" name="Rounded Rectangle 20"/>
          <p:cNvSpPr/>
          <p:nvPr/>
        </p:nvSpPr>
        <p:spPr>
          <a:xfrm>
            <a:off x="4114139" y="3032318"/>
            <a:ext cx="1957820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/>
          <p:cNvSpPr/>
          <p:nvPr/>
        </p:nvSpPr>
        <p:spPr>
          <a:xfrm>
            <a:off x="4890057" y="3133044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5406848" y="2588735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</a:t>
            </a:r>
            <a:r>
              <a:rPr lang="en-US" baseline="-25000" dirty="0" smtClean="0"/>
              <a:t>4,0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4882170" y="2598503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</a:t>
            </a:r>
            <a:r>
              <a:rPr lang="en-US" baseline="-25000" dirty="0" smtClean="0"/>
              <a:t>4,1</a:t>
            </a:r>
            <a:endParaRPr lang="en-US" dirty="0"/>
          </a:p>
        </p:txBody>
      </p:sp>
      <p:sp>
        <p:nvSpPr>
          <p:cNvPr id="38" name="Rounded Rectangle 37"/>
          <p:cNvSpPr/>
          <p:nvPr/>
        </p:nvSpPr>
        <p:spPr>
          <a:xfrm>
            <a:off x="2205191" y="3670269"/>
            <a:ext cx="3866768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Isosceles Triangle 38"/>
          <p:cNvSpPr/>
          <p:nvPr/>
        </p:nvSpPr>
        <p:spPr>
          <a:xfrm>
            <a:off x="3883652" y="3763078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Diamond 39"/>
          <p:cNvSpPr/>
          <p:nvPr/>
        </p:nvSpPr>
        <p:spPr>
          <a:xfrm>
            <a:off x="4420888" y="3763078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gular Pentagon 40"/>
          <p:cNvSpPr/>
          <p:nvPr/>
        </p:nvSpPr>
        <p:spPr>
          <a:xfrm>
            <a:off x="4951895" y="3767715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5544422" y="3763078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2844207" y="3763078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5517869" y="4308216"/>
            <a:ext cx="52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</a:t>
            </a:r>
            <a:r>
              <a:rPr lang="en-US" baseline="-25000" dirty="0" smtClean="0"/>
              <a:t>1,8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2781823" y="4271529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</a:t>
            </a:r>
            <a:r>
              <a:rPr lang="en-US" baseline="-25000" dirty="0" smtClean="0"/>
              <a:t>1,9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4961441" y="4308216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</a:t>
            </a:r>
            <a:r>
              <a:rPr lang="en-US" baseline="-25000" dirty="0" smtClean="0"/>
              <a:t>2,5</a:t>
            </a:r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3345681" y="4271529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</a:t>
            </a:r>
            <a:r>
              <a:rPr lang="en-US" baseline="-25000" dirty="0" smtClean="0"/>
              <a:t>2,6</a:t>
            </a:r>
            <a:endParaRPr lang="en-US" dirty="0"/>
          </a:p>
        </p:txBody>
      </p:sp>
      <p:sp>
        <p:nvSpPr>
          <p:cNvPr id="48" name="Rectangle 47"/>
          <p:cNvSpPr/>
          <p:nvPr/>
        </p:nvSpPr>
        <p:spPr>
          <a:xfrm>
            <a:off x="4364786" y="4302336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</a:t>
            </a:r>
            <a:r>
              <a:rPr lang="en-US" baseline="-25000" dirty="0" smtClean="0"/>
              <a:t>3,4</a:t>
            </a:r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3861185" y="4318211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</a:t>
            </a:r>
            <a:r>
              <a:rPr lang="en-US" baseline="-25000" dirty="0" smtClean="0"/>
              <a:t>4,4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2321240" y="3670269"/>
            <a:ext cx="460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…..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608289" y="4813175"/>
            <a:ext cx="1396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Batch Queue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107055" y="2112434"/>
            <a:ext cx="155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Startup Queue</a:t>
            </a:r>
            <a:endParaRPr lang="en-US" dirty="0"/>
          </a:p>
        </p:txBody>
      </p:sp>
      <p:sp>
        <p:nvSpPr>
          <p:cNvPr id="53" name="Rectangle 52"/>
          <p:cNvSpPr/>
          <p:nvPr/>
        </p:nvSpPr>
        <p:spPr>
          <a:xfrm>
            <a:off x="4267863" y="3075655"/>
            <a:ext cx="460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…..</a:t>
            </a:r>
          </a:p>
        </p:txBody>
      </p:sp>
      <p:sp>
        <p:nvSpPr>
          <p:cNvPr id="54" name="Isosceles Triangle 53"/>
          <p:cNvSpPr/>
          <p:nvPr/>
        </p:nvSpPr>
        <p:spPr>
          <a:xfrm>
            <a:off x="5491911" y="3122087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gular Pentagon 54"/>
          <p:cNvSpPr/>
          <p:nvPr/>
        </p:nvSpPr>
        <p:spPr>
          <a:xfrm>
            <a:off x="3348612" y="3761567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181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5" grpId="0"/>
      <p:bldP spid="26" grpId="0"/>
      <p:bldP spid="27" grpId="0"/>
      <p:bldP spid="28" grpId="0"/>
      <p:bldP spid="29" grpId="0" animBg="1"/>
      <p:bldP spid="30" grpId="0"/>
      <p:bldP spid="32" grpId="0"/>
      <p:bldP spid="33" grpId="0"/>
      <p:bldP spid="21" grpId="1" animBg="1"/>
      <p:bldP spid="22" grpId="1" animBg="1"/>
      <p:bldP spid="35" grpId="1"/>
      <p:bldP spid="36" grpId="1"/>
      <p:bldP spid="38" grpId="0" animBg="1"/>
      <p:bldP spid="39" grpId="0" animBg="1"/>
      <p:bldP spid="40" grpId="0" animBg="1"/>
      <p:bldP spid="41" grpId="0" animBg="1"/>
      <p:bldP spid="42" grpId="2" animBg="1"/>
      <p:bldP spid="43" grpId="0" animBg="1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1"/>
      <p:bldP spid="53" grpId="1"/>
      <p:bldP spid="54" grpId="2" animBg="1"/>
      <p:bldP spid="5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1328223" y="3265411"/>
            <a:ext cx="5353538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Isosceles Triangle 5"/>
          <p:cNvSpPr/>
          <p:nvPr/>
        </p:nvSpPr>
        <p:spPr>
          <a:xfrm>
            <a:off x="4493454" y="3358220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iamond 6"/>
          <p:cNvSpPr/>
          <p:nvPr/>
        </p:nvSpPr>
        <p:spPr>
          <a:xfrm>
            <a:off x="5607146" y="3358220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gular Pentagon 7"/>
          <p:cNvSpPr/>
          <p:nvPr/>
        </p:nvSpPr>
        <p:spPr>
          <a:xfrm>
            <a:off x="5069838" y="3358220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154224" y="3358220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iamond 10"/>
          <p:cNvSpPr/>
          <p:nvPr/>
        </p:nvSpPr>
        <p:spPr>
          <a:xfrm>
            <a:off x="3971777" y="3339656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3454009" y="3358220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920605" y="3358220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gular Pentagon 13"/>
          <p:cNvSpPr/>
          <p:nvPr/>
        </p:nvSpPr>
        <p:spPr>
          <a:xfrm>
            <a:off x="2359853" y="3358220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iamond 14"/>
          <p:cNvSpPr/>
          <p:nvPr/>
        </p:nvSpPr>
        <p:spPr>
          <a:xfrm>
            <a:off x="1832315" y="3358220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062391" y="2778849"/>
            <a:ext cx="52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</a:t>
            </a:r>
            <a:r>
              <a:rPr lang="en-US" baseline="-25000" dirty="0" smtClean="0"/>
              <a:t>1,8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387577" y="2778849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</a:t>
            </a:r>
            <a:r>
              <a:rPr lang="en-US" baseline="-25000" dirty="0" smtClean="0"/>
              <a:t>1,9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41402" y="2778849"/>
            <a:ext cx="6026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</a:t>
            </a:r>
            <a:r>
              <a:rPr lang="en-US" baseline="-25000" dirty="0" smtClean="0"/>
              <a:t>1,10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5512314" y="2778848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</a:t>
            </a:r>
            <a:r>
              <a:rPr lang="en-US" baseline="-25000" dirty="0" smtClean="0"/>
              <a:t>2,5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935560" y="2778849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</a:t>
            </a:r>
            <a:r>
              <a:rPr lang="en-US" baseline="-25000" dirty="0" smtClean="0"/>
              <a:t>2,6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832315" y="2778849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</a:t>
            </a:r>
            <a:r>
              <a:rPr lang="en-US" baseline="-25000" dirty="0" smtClean="0"/>
              <a:t>2,7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4987636" y="2778849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</a:t>
            </a:r>
            <a:r>
              <a:rPr lang="en-US" baseline="-25000" dirty="0" smtClean="0"/>
              <a:t>3,2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2316602" y="2778849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</a:t>
            </a:r>
            <a:r>
              <a:rPr lang="en-US" baseline="-25000" dirty="0" smtClean="0"/>
              <a:t>3,3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4493454" y="2778849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</a:t>
            </a:r>
            <a:r>
              <a:rPr lang="en-US" baseline="-25000" dirty="0" smtClean="0"/>
              <a:t>4,0</a:t>
            </a:r>
            <a:endParaRPr lang="en-US" dirty="0"/>
          </a:p>
        </p:txBody>
      </p:sp>
      <p:sp>
        <p:nvSpPr>
          <p:cNvPr id="26" name="Rounded Rectangle 25"/>
          <p:cNvSpPr/>
          <p:nvPr/>
        </p:nvSpPr>
        <p:spPr>
          <a:xfrm>
            <a:off x="4401623" y="4546156"/>
            <a:ext cx="2292642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212839" y="4636035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iamond 27"/>
          <p:cNvSpPr/>
          <p:nvPr/>
        </p:nvSpPr>
        <p:spPr>
          <a:xfrm>
            <a:off x="5632545" y="4636035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gular Pentagon 28"/>
          <p:cNvSpPr/>
          <p:nvPr/>
        </p:nvSpPr>
        <p:spPr>
          <a:xfrm>
            <a:off x="5099271" y="4656547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Isosceles Triangle 29"/>
          <p:cNvSpPr/>
          <p:nvPr/>
        </p:nvSpPr>
        <p:spPr>
          <a:xfrm>
            <a:off x="4548021" y="4636035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371732" y="3265411"/>
            <a:ext cx="460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…..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121007" y="4064480"/>
            <a:ext cx="52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</a:t>
            </a:r>
            <a:r>
              <a:rPr lang="en-US" baseline="-25000" dirty="0" smtClean="0"/>
              <a:t>1,8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5582651" y="4074248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</a:t>
            </a:r>
            <a:r>
              <a:rPr lang="en-US" baseline="-25000" dirty="0" smtClean="0"/>
              <a:t>2,5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5018132" y="4074248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</a:t>
            </a:r>
            <a:r>
              <a:rPr lang="en-US" baseline="-25000" dirty="0" smtClean="0"/>
              <a:t>3,2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4493454" y="4084016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</a:t>
            </a:r>
            <a:r>
              <a:rPr lang="en-US" baseline="-25000" dirty="0" smtClean="0"/>
              <a:t>4,0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6189392" y="5124655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5626684" y="5111848"/>
            <a:ext cx="476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0.5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5099271" y="5111848"/>
            <a:ext cx="479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0.8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4548021" y="5117709"/>
            <a:ext cx="476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1.0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6818532" y="4619426"/>
            <a:ext cx="1554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Priority Queue</a:t>
            </a:r>
            <a:endParaRPr lang="en-US" dirty="0"/>
          </a:p>
        </p:txBody>
      </p:sp>
      <p:cxnSp>
        <p:nvCxnSpPr>
          <p:cNvPr id="50" name="Elbow Connector 49"/>
          <p:cNvCxnSpPr/>
          <p:nvPr/>
        </p:nvCxnSpPr>
        <p:spPr>
          <a:xfrm>
            <a:off x="2637300" y="4064480"/>
            <a:ext cx="1514231" cy="851933"/>
          </a:xfrm>
          <a:prstGeom prst="bentConnector3">
            <a:avLst>
              <a:gd name="adj1" fmla="val -968"/>
            </a:avLst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6818532" y="3348449"/>
            <a:ext cx="1396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Batch Queue</a:t>
            </a:r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525585" y="665407"/>
            <a:ext cx="8229600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Utility Function Based </a:t>
            </a:r>
            <a:endParaRPr lang="en-US" dirty="0" smtClean="0"/>
          </a:p>
          <a:p>
            <a:r>
              <a:rPr lang="en-US" dirty="0" smtClean="0"/>
              <a:t>Batch </a:t>
            </a:r>
            <a:r>
              <a:rPr lang="en-US" dirty="0"/>
              <a:t>Scheduling Method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81904" y="2279147"/>
            <a:ext cx="12504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G</a:t>
            </a:r>
            <a:r>
              <a:rPr lang="en-US" sz="2000" baseline="-25000" dirty="0" err="1" smtClean="0"/>
              <a:t>video</a:t>
            </a:r>
            <a:r>
              <a:rPr lang="en-US" sz="2000" baseline="-25000" dirty="0" smtClean="0"/>
              <a:t>#,GOP#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22070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" grpId="0" animBg="1"/>
      <p:bldP spid="27" grpId="0" animBg="1"/>
      <p:bldP spid="28" grpId="0" animBg="1"/>
      <p:bldP spid="29" grpId="0" animBg="1"/>
      <p:bldP spid="30" grpId="0" animBg="1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6940625" y="251693"/>
            <a:ext cx="1164492" cy="107461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GPU</a:t>
            </a:r>
            <a:endParaRPr lang="en-US" sz="1600" dirty="0"/>
          </a:p>
        </p:txBody>
      </p:sp>
      <p:sp>
        <p:nvSpPr>
          <p:cNvPr id="4" name="Rounded Rectangle 3"/>
          <p:cNvSpPr/>
          <p:nvPr/>
        </p:nvSpPr>
        <p:spPr>
          <a:xfrm>
            <a:off x="6940625" y="3214700"/>
            <a:ext cx="1164492" cy="107461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Memory</a:t>
            </a:r>
          </a:p>
          <a:p>
            <a:pPr algn="ctr"/>
            <a:r>
              <a:rPr lang="en-US" sz="1600" dirty="0" smtClean="0"/>
              <a:t>Optimized</a:t>
            </a:r>
            <a:endParaRPr lang="en-US" sz="1600" dirty="0"/>
          </a:p>
        </p:txBody>
      </p:sp>
      <p:sp>
        <p:nvSpPr>
          <p:cNvPr id="5" name="Rounded Rectangle 4"/>
          <p:cNvSpPr/>
          <p:nvPr/>
        </p:nvSpPr>
        <p:spPr>
          <a:xfrm>
            <a:off x="6940625" y="1623376"/>
            <a:ext cx="1164492" cy="107461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CPU</a:t>
            </a:r>
          </a:p>
          <a:p>
            <a:pPr algn="ctr"/>
            <a:r>
              <a:rPr lang="en-US" sz="1600" dirty="0" smtClean="0"/>
              <a:t>Optimized</a:t>
            </a:r>
            <a:endParaRPr lang="en-US" sz="1600" dirty="0"/>
          </a:p>
        </p:txBody>
      </p:sp>
      <p:sp>
        <p:nvSpPr>
          <p:cNvPr id="9" name="Rounded Rectangle 8"/>
          <p:cNvSpPr/>
          <p:nvPr/>
        </p:nvSpPr>
        <p:spPr>
          <a:xfrm>
            <a:off x="5789030" y="1997486"/>
            <a:ext cx="1151595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5789030" y="551659"/>
            <a:ext cx="1151595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5770741" y="3556672"/>
            <a:ext cx="1151595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gular Pentagon 15"/>
          <p:cNvSpPr/>
          <p:nvPr/>
        </p:nvSpPr>
        <p:spPr>
          <a:xfrm>
            <a:off x="6437078" y="3647526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umming Junction 20"/>
          <p:cNvSpPr/>
          <p:nvPr/>
        </p:nvSpPr>
        <p:spPr>
          <a:xfrm>
            <a:off x="3351398" y="1976893"/>
            <a:ext cx="612648" cy="612648"/>
          </a:xfrm>
          <a:prstGeom prst="flowChartSummingJunction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473031" y="645444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951012" y="2094672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iamond 23"/>
          <p:cNvSpPr/>
          <p:nvPr/>
        </p:nvSpPr>
        <p:spPr>
          <a:xfrm>
            <a:off x="6437078" y="2113806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Diamond 24"/>
          <p:cNvSpPr/>
          <p:nvPr/>
        </p:nvSpPr>
        <p:spPr>
          <a:xfrm>
            <a:off x="5898256" y="3647526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5978112" y="645444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Elbow Connector 27"/>
          <p:cNvCxnSpPr>
            <a:stCxn id="21" idx="6"/>
            <a:endCxn id="12" idx="1"/>
          </p:cNvCxnSpPr>
          <p:nvPr/>
        </p:nvCxnSpPr>
        <p:spPr>
          <a:xfrm flipV="1">
            <a:off x="3964046" y="830083"/>
            <a:ext cx="1824984" cy="1453134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>
            <a:stCxn id="21" idx="6"/>
            <a:endCxn id="15" idx="1"/>
          </p:cNvCxnSpPr>
          <p:nvPr/>
        </p:nvCxnSpPr>
        <p:spPr>
          <a:xfrm>
            <a:off x="3964046" y="2283217"/>
            <a:ext cx="1806695" cy="1551879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1" idx="6"/>
            <a:endCxn id="9" idx="1"/>
          </p:cNvCxnSpPr>
          <p:nvPr/>
        </p:nvCxnSpPr>
        <p:spPr>
          <a:xfrm flipV="1">
            <a:off x="3964046" y="2275910"/>
            <a:ext cx="1824984" cy="73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630681" y="4591493"/>
            <a:ext cx="798167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MM: Minimum completion time, Minimum </a:t>
            </a:r>
            <a:r>
              <a:rPr lang="en-US" sz="2400" dirty="0"/>
              <a:t>c</a:t>
            </a:r>
            <a:r>
              <a:rPr lang="en-US" sz="2400" dirty="0" smtClean="0"/>
              <a:t>ompletion time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MSD: Minimum completion time, Shortest Deadline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MMU: Minimum completion time, Minimum utility</a:t>
            </a:r>
            <a:endParaRPr lang="en-US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2843659" y="5894684"/>
            <a:ext cx="3365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MMUT, MSDUT, MMUUT</a:t>
            </a:r>
            <a:endParaRPr lang="en-US" sz="2400" dirty="0"/>
          </a:p>
        </p:txBody>
      </p:sp>
      <p:sp>
        <p:nvSpPr>
          <p:cNvPr id="29" name="Rounded Rectangle 28"/>
          <p:cNvSpPr/>
          <p:nvPr/>
        </p:nvSpPr>
        <p:spPr>
          <a:xfrm>
            <a:off x="989117" y="2063003"/>
            <a:ext cx="2292642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800333" y="2152882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iamond 32"/>
          <p:cNvSpPr/>
          <p:nvPr/>
        </p:nvSpPr>
        <p:spPr>
          <a:xfrm>
            <a:off x="2220039" y="2152882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gular Pentagon 33"/>
          <p:cNvSpPr/>
          <p:nvPr/>
        </p:nvSpPr>
        <p:spPr>
          <a:xfrm>
            <a:off x="1686765" y="2173394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/>
          <p:cNvSpPr/>
          <p:nvPr/>
        </p:nvSpPr>
        <p:spPr>
          <a:xfrm>
            <a:off x="1135515" y="2152882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2708501" y="1581327"/>
            <a:ext cx="52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</a:t>
            </a:r>
            <a:r>
              <a:rPr lang="en-US" baseline="-25000" dirty="0" smtClean="0"/>
              <a:t>1,8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2170145" y="1591095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</a:t>
            </a:r>
            <a:r>
              <a:rPr lang="en-US" baseline="-25000" dirty="0" smtClean="0"/>
              <a:t>2,5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605626" y="1591095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</a:t>
            </a:r>
            <a:r>
              <a:rPr lang="en-US" baseline="-25000" dirty="0" smtClean="0"/>
              <a:t>3,2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1080948" y="1600863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</a:t>
            </a:r>
            <a:r>
              <a:rPr lang="en-US" baseline="-25000" dirty="0" smtClean="0"/>
              <a:t>4,0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2776886" y="2641502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214178" y="2628695"/>
            <a:ext cx="476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0.5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1686765" y="2628695"/>
            <a:ext cx="479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0.8</a:t>
            </a:r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1135515" y="2634556"/>
            <a:ext cx="476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1.0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31" idx="4"/>
          </p:cNvCxnSpPr>
          <p:nvPr/>
        </p:nvCxnSpPr>
        <p:spPr>
          <a:xfrm>
            <a:off x="2988878" y="2529972"/>
            <a:ext cx="292881" cy="8794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Left Brace 43"/>
          <p:cNvSpPr/>
          <p:nvPr/>
        </p:nvSpPr>
        <p:spPr>
          <a:xfrm>
            <a:off x="3351398" y="2846407"/>
            <a:ext cx="173975" cy="1102685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3525373" y="2864819"/>
            <a:ext cx="1035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GPU: 10s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3525373" y="3224796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CPU: 20s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3525373" y="3579760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Memory: 25s</a:t>
            </a:r>
            <a:endParaRPr lang="en-US" dirty="0"/>
          </a:p>
        </p:txBody>
      </p:sp>
      <p:sp>
        <p:nvSpPr>
          <p:cNvPr id="49" name="Left Brace 48"/>
          <p:cNvSpPr/>
          <p:nvPr/>
        </p:nvSpPr>
        <p:spPr>
          <a:xfrm rot="16200000">
            <a:off x="6814824" y="291034"/>
            <a:ext cx="271179" cy="230940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6431689" y="1438710"/>
            <a:ext cx="50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15s</a:t>
            </a:r>
            <a:endParaRPr lang="en-US" dirty="0"/>
          </a:p>
        </p:txBody>
      </p:sp>
      <p:sp>
        <p:nvSpPr>
          <p:cNvPr id="51" name="Left Brace 50"/>
          <p:cNvSpPr/>
          <p:nvPr/>
        </p:nvSpPr>
        <p:spPr>
          <a:xfrm rot="16200000">
            <a:off x="6808144" y="1624072"/>
            <a:ext cx="271179" cy="230940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6551278" y="2858698"/>
            <a:ext cx="50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10s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6612456" y="4406827"/>
            <a:ext cx="50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0s</a:t>
            </a:r>
            <a:endParaRPr lang="en-US" dirty="0"/>
          </a:p>
        </p:txBody>
      </p:sp>
      <p:sp>
        <p:nvSpPr>
          <p:cNvPr id="55" name="Left Brace 54"/>
          <p:cNvSpPr/>
          <p:nvPr/>
        </p:nvSpPr>
        <p:spPr>
          <a:xfrm rot="16200000">
            <a:off x="6814824" y="3144892"/>
            <a:ext cx="271179" cy="230940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5040923" y="157257"/>
            <a:ext cx="50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25s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4289132" y="182327"/>
            <a:ext cx="50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301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9.62963E-6 C -0.00243 -0.06852 -0.00486 -0.13681 0.03525 -0.17385 C 0.07535 -0.21088 0.20139 -0.21713 0.24045 -0.22223 " pathEditMode="relative" ptsTypes="aaA">
                                      <p:cBhvr>
                                        <p:cTn id="6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59259E-6 C 0.04583 -0.04838 0.09166 -0.09676 0.14097 -0.09977 C 0.19028 -0.10278 0.26996 -0.03194 0.29583 -0.01852 " pathEditMode="relative" rAng="0" ptsTypes="aaA">
                                      <p:cBhvr>
                                        <p:cTn id="7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92" y="-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7.40741E-7 C 0.03819 0.11343 0.07638 0.22686 0.13559 0.26227 C 0.19479 0.29769 0.27517 0.25487 0.35573 0.21227 " pathEditMode="relative" ptsTypes="aaA">
                                      <p:cBhvr>
                                        <p:cTn id="7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8.88889E-6 C 0.03837 -0.10416 0.07673 -0.2081 0.13559 -0.24629 C 0.19444 -0.28448 0.31649 -0.23217 0.3526 -0.22939 " pathEditMode="relative" ptsTypes="aaA">
                                      <p:cBhvr>
                                        <p:cTn id="7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1" grpId="0" animBg="1"/>
      <p:bldP spid="33" grpId="0" animBg="1"/>
      <p:bldP spid="34" grpId="0" animBg="1"/>
      <p:bldP spid="35" grpId="0" animBg="1"/>
      <p:bldP spid="44" grpId="0" animBg="1"/>
      <p:bldP spid="44" grpId="1" animBg="1"/>
      <p:bldP spid="46" grpId="0"/>
      <p:bldP spid="46" grpId="1"/>
      <p:bldP spid="47" grpId="0"/>
      <p:bldP spid="47" grpId="1"/>
      <p:bldP spid="48" grpId="0"/>
      <p:bldP spid="48" grpId="1"/>
      <p:bldP spid="49" grpId="0" animBg="1"/>
      <p:bldP spid="49" grpId="1" animBg="1"/>
      <p:bldP spid="50" grpId="0"/>
      <p:bldP spid="50" grpId="1"/>
      <p:bldP spid="51" grpId="0" animBg="1"/>
      <p:bldP spid="51" grpId="1" animBg="1"/>
      <p:bldP spid="53" grpId="0"/>
      <p:bldP spid="53" grpId="1"/>
      <p:bldP spid="54" grpId="0"/>
      <p:bldP spid="54" grpId="1"/>
      <p:bldP spid="55" grpId="0" animBg="1"/>
      <p:bldP spid="55" grpId="1" animBg="1"/>
      <p:bldP spid="56" grpId="0"/>
      <p:bldP spid="5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252" y="209743"/>
            <a:ext cx="8899496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Adaptive Elastic Resource Provisioning Policy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Allocation Policy</a:t>
            </a:r>
          </a:p>
          <a:p>
            <a:pPr lvl="1"/>
            <a:r>
              <a:rPr lang="en-US" dirty="0" smtClean="0"/>
              <a:t>When? </a:t>
            </a:r>
          </a:p>
          <a:p>
            <a:pPr lvl="1"/>
            <a:r>
              <a:rPr lang="en-US" dirty="0" smtClean="0"/>
              <a:t>Which type of VM?</a:t>
            </a:r>
          </a:p>
          <a:p>
            <a:pPr lvl="1"/>
            <a:r>
              <a:rPr lang="en-US" dirty="0" smtClean="0"/>
              <a:t>How many?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56</a:t>
            </a:fld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40554" y="5151733"/>
            <a:ext cx="384907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2372554" y="4311579"/>
            <a:ext cx="671" cy="1611923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70400" y="4626093"/>
            <a:ext cx="1222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Last Period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584785" y="4311579"/>
            <a:ext cx="0" cy="1611923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45168" y="5449929"/>
            <a:ext cx="172805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Deadline miss rate</a:t>
            </a:r>
          </a:p>
          <a:p>
            <a:r>
              <a:rPr lang="en-US" sz="1600" dirty="0" smtClean="0"/>
              <a:t>GPU: 20%</a:t>
            </a:r>
          </a:p>
          <a:p>
            <a:r>
              <a:rPr lang="en-US" sz="1600" dirty="0" smtClean="0"/>
              <a:t>CPU:  50%</a:t>
            </a:r>
          </a:p>
          <a:p>
            <a:r>
              <a:rPr lang="en-US" sz="1600" dirty="0" smtClean="0"/>
              <a:t>Memory:30%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2831708" y="4615375"/>
            <a:ext cx="805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Future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72645" y="5449929"/>
            <a:ext cx="232998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Portion in the bath queue</a:t>
            </a:r>
          </a:p>
          <a:p>
            <a:r>
              <a:rPr lang="en-US" sz="1600" dirty="0" smtClean="0"/>
              <a:t>GPU: 60%</a:t>
            </a:r>
          </a:p>
          <a:p>
            <a:r>
              <a:rPr lang="en-US" sz="1600" dirty="0" smtClean="0"/>
              <a:t>CPU:  20%</a:t>
            </a:r>
          </a:p>
          <a:p>
            <a:r>
              <a:rPr lang="en-US" sz="1600" dirty="0" smtClean="0"/>
              <a:t>Memory:20%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2630" y="1600200"/>
            <a:ext cx="4226856" cy="3797639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934122" y="2037390"/>
            <a:ext cx="2169427" cy="224907"/>
          </a:xfrm>
          <a:prstGeom prst="round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5589194" y="3539231"/>
            <a:ext cx="3432554" cy="641388"/>
          </a:xfrm>
          <a:prstGeom prst="round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5713485" y="4401186"/>
            <a:ext cx="1223334" cy="224907"/>
          </a:xfrm>
          <a:prstGeom prst="round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>
            <a:stCxn id="21" idx="1"/>
          </p:cNvCxnSpPr>
          <p:nvPr/>
        </p:nvCxnSpPr>
        <p:spPr>
          <a:xfrm flipH="1">
            <a:off x="4338853" y="3859925"/>
            <a:ext cx="1250341" cy="766168"/>
          </a:xfrm>
          <a:prstGeom prst="straightConnector1">
            <a:avLst/>
          </a:prstGeom>
          <a:ln>
            <a:solidFill>
              <a:srgbClr val="C0504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007354" y="4019623"/>
            <a:ext cx="11440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Current Time</a:t>
            </a:r>
            <a:endParaRPr lang="en-US" sz="1400" dirty="0"/>
          </a:p>
        </p:txBody>
      </p:sp>
      <p:sp>
        <p:nvSpPr>
          <p:cNvPr id="19" name="Rounded Rectangle 18"/>
          <p:cNvSpPr/>
          <p:nvPr/>
        </p:nvSpPr>
        <p:spPr>
          <a:xfrm>
            <a:off x="5086522" y="2979212"/>
            <a:ext cx="2169427" cy="320878"/>
          </a:xfrm>
          <a:prstGeom prst="round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229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  <p:bldP spid="9" grpId="0" animBg="1"/>
      <p:bldP spid="21" grpId="0" animBg="1"/>
      <p:bldP spid="22" grpId="0" animBg="1"/>
      <p:bldP spid="17" grpId="0"/>
      <p:bldP spid="1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60473"/>
            <a:ext cx="8229600" cy="6361002"/>
          </a:xfrm>
        </p:spPr>
        <p:txBody>
          <a:bodyPr>
            <a:normAutofit/>
          </a:bodyPr>
          <a:lstStyle/>
          <a:p>
            <a:r>
              <a:rPr lang="en-US" dirty="0" err="1" smtClean="0"/>
              <a:t>Deallocation</a:t>
            </a:r>
            <a:r>
              <a:rPr lang="en-US" dirty="0" smtClean="0"/>
              <a:t> Policy</a:t>
            </a:r>
          </a:p>
          <a:p>
            <a:pPr lvl="1"/>
            <a:r>
              <a:rPr lang="en-US" dirty="0" smtClean="0"/>
              <a:t>When?</a:t>
            </a:r>
          </a:p>
          <a:p>
            <a:pPr lvl="1"/>
            <a:r>
              <a:rPr lang="en-US" dirty="0" smtClean="0"/>
              <a:t>Which one?</a:t>
            </a:r>
          </a:p>
          <a:p>
            <a:pPr marL="1371600" lvl="2" indent="-457200">
              <a:buFont typeface="+mj-ea"/>
              <a:buAutoNum type="circleNumDbPlain"/>
            </a:pPr>
            <a:r>
              <a:rPr lang="en-US" dirty="0" smtClean="0"/>
              <a:t>Find the minimum utilization VMs </a:t>
            </a:r>
          </a:p>
          <a:p>
            <a:pPr marL="914400" lvl="2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</a:t>
            </a:r>
          </a:p>
          <a:p>
            <a:pPr marL="1371600" lvl="2" indent="-457200">
              <a:buFont typeface="+mj-ea"/>
              <a:buAutoNum type="circleNumDbPlain" startAt="2"/>
            </a:pPr>
            <a:r>
              <a:rPr lang="en-US" dirty="0" smtClean="0"/>
              <a:t>Find the lowest cost ones (least powerful ones)</a:t>
            </a:r>
          </a:p>
          <a:p>
            <a:pPr marL="914400" lvl="2" indent="0">
              <a:buNone/>
            </a:pPr>
            <a:endParaRPr lang="en-US" dirty="0" smtClean="0"/>
          </a:p>
          <a:p>
            <a:pPr marL="1371600" lvl="2" indent="-457200">
              <a:buFont typeface="+mj-ea"/>
              <a:buAutoNum type="circleNumDbPlain" startAt="3"/>
            </a:pPr>
            <a:r>
              <a:rPr lang="en-US" dirty="0" smtClean="0"/>
              <a:t>Find the minimum remaining time VM</a:t>
            </a:r>
          </a:p>
          <a:p>
            <a:pPr marL="1371600" lvl="2" indent="-457200">
              <a:buFont typeface="+mj-ea"/>
              <a:buAutoNum type="circleNumDbPlain" startAt="3"/>
            </a:pPr>
            <a:endParaRPr lang="en-US" dirty="0"/>
          </a:p>
          <a:p>
            <a:pPr marL="1371600" lvl="2" indent="-457200">
              <a:buFont typeface="+mj-ea"/>
              <a:buAutoNum type="circleNumDbPlain" startAt="3"/>
            </a:pPr>
            <a:r>
              <a:rPr lang="en-US" dirty="0"/>
              <a:t>I</a:t>
            </a:r>
            <a:r>
              <a:rPr lang="en-US" dirty="0" smtClean="0"/>
              <a:t>f T2’s minimum utilization &lt; 0.2</a:t>
            </a:r>
          </a:p>
          <a:p>
            <a:pPr marL="914400" lvl="2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          </a:t>
            </a:r>
            <a:r>
              <a:rPr lang="en-US" dirty="0" err="1" smtClean="0"/>
              <a:t>Deallocate</a:t>
            </a:r>
            <a:endParaRPr lang="en-US" dirty="0" smtClean="0"/>
          </a:p>
          <a:p>
            <a:pPr marL="914400" lvl="2" indent="0">
              <a:buNone/>
            </a:pPr>
            <a:r>
              <a:rPr lang="en-US" dirty="0" smtClean="0"/>
              <a:t>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2929417" y="2469888"/>
            <a:ext cx="2159982" cy="41718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T2, T2, C4, R3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3365122" y="3347578"/>
            <a:ext cx="1473979" cy="41718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T2, T2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3865718" y="4223778"/>
            <a:ext cx="648922" cy="41718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T2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941" y="1192383"/>
            <a:ext cx="5610188" cy="457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389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018" y="2653002"/>
            <a:ext cx="8229600" cy="1143000"/>
          </a:xfrm>
        </p:spPr>
        <p:txBody>
          <a:bodyPr/>
          <a:lstStyle/>
          <a:p>
            <a:r>
              <a:rPr lang="en-US" dirty="0" smtClean="0"/>
              <a:t>Performance</a:t>
            </a:r>
            <a:r>
              <a:rPr lang="zh-CN" altLang="en-US" dirty="0" smtClean="0"/>
              <a:t> </a:t>
            </a:r>
            <a:r>
              <a:rPr lang="en-US" altLang="zh-CN" dirty="0" smtClean="0"/>
              <a:t>Evaluation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152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2060"/>
            <a:ext cx="8229600" cy="1143000"/>
          </a:xfrm>
        </p:spPr>
        <p:txBody>
          <a:bodyPr/>
          <a:lstStyle/>
          <a:p>
            <a:r>
              <a:rPr lang="en-US" altLang="zh-CN" dirty="0" smtClean="0"/>
              <a:t>Early GOP Completion Time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1085" y="1884447"/>
            <a:ext cx="4338298" cy="35640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860" y="293660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/>
              <a:t>The impact of utility based scheduling on minimizing completion/buffer time of GOPs </a:t>
            </a:r>
            <a:r>
              <a:rPr lang="en-US" dirty="0" smtClean="0"/>
              <a:t>, especially those </a:t>
            </a:r>
            <a:r>
              <a:rPr lang="en-US" dirty="0"/>
              <a:t>in the beginning of the stream</a:t>
            </a:r>
          </a:p>
        </p:txBody>
      </p:sp>
    </p:spTree>
    <p:extLst>
      <p:ext uri="{BB962C8B-B14F-4D97-AF65-F5344CB8AC3E}">
        <p14:creationId xmlns:p14="http://schemas.microsoft.com/office/powerpoint/2010/main" val="4088873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0655"/>
            <a:ext cx="9144000" cy="5336267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57200" y="452691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Video Streaming Services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055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42455" y="274638"/>
            <a:ext cx="8809181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Scheduling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with</a:t>
            </a:r>
            <a:r>
              <a:rPr lang="zh-CN" altLang="en-US" dirty="0" smtClean="0"/>
              <a:t> </a:t>
            </a:r>
            <a:r>
              <a:rPr lang="en-US" altLang="zh-CN" dirty="0" smtClean="0"/>
              <a:t>Dynamic</a:t>
            </a:r>
            <a:r>
              <a:rPr lang="zh-CN" altLang="en-US" dirty="0" smtClean="0"/>
              <a:t> </a:t>
            </a:r>
            <a:r>
              <a:rPr lang="en-US" altLang="zh-CN" dirty="0" smtClean="0"/>
              <a:t>Provisioning</a:t>
            </a:r>
            <a:endParaRPr lang="en-US" dirty="0"/>
          </a:p>
        </p:txBody>
      </p:sp>
      <p:pic>
        <p:nvPicPr>
          <p:cNvPr id="3" name="Picture 2" descr="traditional_scheduling_dynamic_st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2088"/>
            <a:ext cx="3141026" cy="2367375"/>
          </a:xfrm>
          <a:prstGeom prst="rect">
            <a:avLst/>
          </a:prstGeom>
        </p:spPr>
      </p:pic>
      <p:pic>
        <p:nvPicPr>
          <p:cNvPr id="6" name="Picture 5" descr="traditional_scheduling_dynamic_dmr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445" y="1292088"/>
            <a:ext cx="3141026" cy="2367375"/>
          </a:xfrm>
          <a:prstGeom prst="rect">
            <a:avLst/>
          </a:prstGeom>
        </p:spPr>
      </p:pic>
      <p:pic>
        <p:nvPicPr>
          <p:cNvPr id="7" name="Picture 6" descr="traditional_scheduling_dynamic_cost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338" y="1292088"/>
            <a:ext cx="3048662" cy="2297761"/>
          </a:xfrm>
          <a:prstGeom prst="rect">
            <a:avLst/>
          </a:prstGeom>
        </p:spPr>
      </p:pic>
      <p:pic>
        <p:nvPicPr>
          <p:cNvPr id="8" name="Picture 7" descr="proposed_scheduling_dynamic_st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58" y="4108173"/>
            <a:ext cx="3179584" cy="2396435"/>
          </a:xfrm>
          <a:prstGeom prst="rect">
            <a:avLst/>
          </a:prstGeom>
        </p:spPr>
      </p:pic>
      <p:pic>
        <p:nvPicPr>
          <p:cNvPr id="9" name="Picture 8" descr="proposed_scheduling_dynamic_dmr.pn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445" y="4108173"/>
            <a:ext cx="3179583" cy="2396435"/>
          </a:xfrm>
          <a:prstGeom prst="rect">
            <a:avLst/>
          </a:prstGeom>
        </p:spPr>
      </p:pic>
      <p:pic>
        <p:nvPicPr>
          <p:cNvPr id="10" name="Picture 9" descr="proposed_scheduling_dynamic_cost.pn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338" y="4108172"/>
            <a:ext cx="3048661" cy="229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069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Static GPU vs. Dynamic Heterogeneous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012687"/>
            <a:ext cx="2133600" cy="365125"/>
          </a:xfrm>
        </p:spPr>
        <p:txBody>
          <a:bodyPr/>
          <a:lstStyle/>
          <a:p>
            <a:fld id="{68934535-3569-3943-AAC3-BE6AAE3B0EEA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31800" y="4437538"/>
            <a:ext cx="740459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Low and stable Startup time </a:t>
            </a:r>
          </a:p>
          <a:p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Low and </a:t>
            </a:r>
            <a:r>
              <a:rPr lang="en-US" sz="2400" dirty="0" smtClean="0"/>
              <a:t>stable deadline miss rate</a:t>
            </a:r>
          </a:p>
          <a:p>
            <a:pPr marL="285750" indent="-285750">
              <a:buFont typeface="Arial"/>
              <a:buChar char="•"/>
            </a:pP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Save up to 85% cost when system is not oversubscribed</a:t>
            </a:r>
            <a:endParaRPr lang="en-US" sz="2400" dirty="0"/>
          </a:p>
        </p:txBody>
      </p:sp>
      <p:pic>
        <p:nvPicPr>
          <p:cNvPr id="4" name="Picture 3" descr="heterogeneous_vs_static_homogeneous_st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348" y="1511641"/>
            <a:ext cx="3409682" cy="2569859"/>
          </a:xfrm>
          <a:prstGeom prst="rect">
            <a:avLst/>
          </a:prstGeom>
        </p:spPr>
      </p:pic>
      <p:pic>
        <p:nvPicPr>
          <p:cNvPr id="5" name="Picture 4" descr="heterogeneous_vs_static_homogeneous_dmr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133" y="1482219"/>
            <a:ext cx="3448719" cy="2599281"/>
          </a:xfrm>
          <a:prstGeom prst="rect">
            <a:avLst/>
          </a:prstGeom>
        </p:spPr>
      </p:pic>
      <p:pic>
        <p:nvPicPr>
          <p:cNvPr id="8" name="Picture 7" descr="heterogeneous_vs_static_homogeneous_cost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957" y="1511641"/>
            <a:ext cx="3287007" cy="247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815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4471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n-US" sz="1800" dirty="0"/>
          </a:p>
          <a:p>
            <a:pPr algn="just">
              <a:buFont typeface="+mj-lt"/>
              <a:buAutoNum type="arabicPeriod"/>
            </a:pPr>
            <a:endParaRPr lang="en-US" sz="1800" b="1" dirty="0" smtClean="0"/>
          </a:p>
          <a:p>
            <a:pPr algn="just">
              <a:buFont typeface="+mj-lt"/>
              <a:buAutoNum type="arabicPeriod"/>
            </a:pPr>
            <a:r>
              <a:rPr lang="en-US" sz="1800" b="1" dirty="0" err="1" smtClean="0"/>
              <a:t>Xiangbo</a:t>
            </a:r>
            <a:r>
              <a:rPr lang="en-US" sz="1800" b="1" dirty="0" smtClean="0"/>
              <a:t> Li</a:t>
            </a:r>
            <a:r>
              <a:rPr lang="en-US" sz="1800" dirty="0" smtClean="0"/>
              <a:t>, Mohsen Amini Salehi, </a:t>
            </a:r>
            <a:r>
              <a:rPr lang="en-US" sz="1800" dirty="0" err="1" smtClean="0"/>
              <a:t>Magdy</a:t>
            </a:r>
            <a:r>
              <a:rPr lang="en-US" sz="1800" dirty="0" smtClean="0"/>
              <a:t> </a:t>
            </a:r>
            <a:r>
              <a:rPr lang="en-US" sz="1800" dirty="0" err="1" smtClean="0"/>
              <a:t>Bayoumi</a:t>
            </a:r>
            <a:r>
              <a:rPr lang="en-US" sz="1800" dirty="0" smtClean="0"/>
              <a:t>, </a:t>
            </a:r>
            <a:r>
              <a:rPr lang="en-US" sz="1800" dirty="0" err="1" smtClean="0"/>
              <a:t>Nian</a:t>
            </a:r>
            <a:r>
              <a:rPr lang="en-US" sz="1800" dirty="0" smtClean="0"/>
              <a:t>-Feng </a:t>
            </a:r>
            <a:r>
              <a:rPr lang="en-US" sz="1800" dirty="0" err="1" smtClean="0"/>
              <a:t>Tzeng</a:t>
            </a:r>
            <a:r>
              <a:rPr lang="en-US" sz="1800" dirty="0" smtClean="0"/>
              <a:t> and </a:t>
            </a:r>
            <a:r>
              <a:rPr lang="en-US" sz="1800" dirty="0" err="1" smtClean="0"/>
              <a:t>Rajkumar</a:t>
            </a:r>
            <a:r>
              <a:rPr lang="en-US" sz="1800" dirty="0" smtClean="0"/>
              <a:t> </a:t>
            </a:r>
            <a:r>
              <a:rPr lang="en-US" sz="1800" dirty="0" err="1" smtClean="0"/>
              <a:t>Buyya</a:t>
            </a:r>
            <a:r>
              <a:rPr lang="en-US" sz="1800" dirty="0" smtClean="0"/>
              <a:t>, “</a:t>
            </a:r>
            <a:r>
              <a:rPr lang="en-US" sz="1800" dirty="0">
                <a:solidFill>
                  <a:schemeClr val="accent1"/>
                </a:solidFill>
              </a:rPr>
              <a:t>Cost-Efficient and Robust On-Demand </a:t>
            </a:r>
            <a:r>
              <a:rPr lang="en-US" sz="1800" dirty="0" smtClean="0">
                <a:solidFill>
                  <a:schemeClr val="accent1"/>
                </a:solidFill>
              </a:rPr>
              <a:t>Video Transcoding </a:t>
            </a:r>
            <a:r>
              <a:rPr lang="en-US" sz="1800" dirty="0">
                <a:solidFill>
                  <a:schemeClr val="accent1"/>
                </a:solidFill>
              </a:rPr>
              <a:t>Using Heterogeneous Cloud </a:t>
            </a:r>
            <a:r>
              <a:rPr lang="en-US" sz="1800" dirty="0" smtClean="0">
                <a:solidFill>
                  <a:schemeClr val="accent1"/>
                </a:solidFill>
              </a:rPr>
              <a:t>Services</a:t>
            </a:r>
            <a:r>
              <a:rPr lang="en-US" sz="1800" dirty="0" smtClean="0"/>
              <a:t>”, submitted to </a:t>
            </a:r>
            <a:r>
              <a:rPr lang="en-US" sz="1800" b="1" i="1" dirty="0" smtClean="0"/>
              <a:t>IEEE Transaction on Parallel and Distributed Systems (TPDS)</a:t>
            </a:r>
            <a:r>
              <a:rPr lang="en-US" sz="1800" dirty="0" smtClean="0"/>
              <a:t>,  Aug. 2016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</a:rPr>
              <a:t> </a:t>
            </a: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85554" y="3897907"/>
            <a:ext cx="6106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All experiment results are available in Appendix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47420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347" y="3067307"/>
            <a:ext cx="8724114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F79646"/>
                </a:solidFill>
              </a:rPr>
              <a:t>Live Streaming Video Transcoding </a:t>
            </a:r>
            <a:r>
              <a:rPr lang="en-US" sz="3600" dirty="0" smtClean="0">
                <a:solidFill>
                  <a:srgbClr val="F79646"/>
                </a:solidFill>
              </a:rPr>
              <a:t/>
            </a:r>
            <a:br>
              <a:rPr lang="en-US" sz="3600" dirty="0" smtClean="0">
                <a:solidFill>
                  <a:srgbClr val="F79646"/>
                </a:solidFill>
              </a:rPr>
            </a:br>
            <a:r>
              <a:rPr lang="en-US" sz="3600" dirty="0" smtClean="0">
                <a:solidFill>
                  <a:srgbClr val="F79646"/>
                </a:solidFill>
              </a:rPr>
              <a:t>Using </a:t>
            </a:r>
            <a:r>
              <a:rPr lang="en-US" sz="3600" dirty="0">
                <a:solidFill>
                  <a:srgbClr val="F79646"/>
                </a:solidFill>
              </a:rPr>
              <a:t>Cloud Services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1785" y="4210307"/>
            <a:ext cx="266807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 </a:t>
            </a:r>
          </a:p>
          <a:p>
            <a:pPr marL="400050" indent="-400050">
              <a:lnSpc>
                <a:spcPct val="130000"/>
              </a:lnSpc>
              <a:buFont typeface="Wingdings" charset="2"/>
              <a:buChar char="§"/>
            </a:pPr>
            <a:endParaRPr lang="en-US" sz="1400" dirty="0">
              <a:solidFill>
                <a:srgbClr val="4F81BD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18592" y="144978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Contribution 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822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Architecture for On-Demand </a:t>
            </a:r>
            <a:r>
              <a:rPr lang="en-US" dirty="0" smtClean="0"/>
              <a:t>Transcoding of Live-Stream Videos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64</a:t>
            </a:fld>
            <a:endParaRPr lang="en-US"/>
          </a:p>
        </p:txBody>
      </p:sp>
      <p:pic>
        <p:nvPicPr>
          <p:cNvPr id="4" name="Picture 3" descr="architectu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6013"/>
            <a:ext cx="9144000" cy="183597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262923" y="3458308"/>
            <a:ext cx="1006231" cy="99646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stCxn id="5" idx="0"/>
          </p:cNvCxnSpPr>
          <p:nvPr/>
        </p:nvCxnSpPr>
        <p:spPr>
          <a:xfrm flipV="1">
            <a:off x="3766039" y="2725615"/>
            <a:ext cx="825499" cy="7326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ounded Rectangular Callout 7"/>
          <p:cNvSpPr/>
          <p:nvPr/>
        </p:nvSpPr>
        <p:spPr>
          <a:xfrm>
            <a:off x="4103076" y="1631462"/>
            <a:ext cx="2266461" cy="996461"/>
          </a:xfrm>
          <a:prstGeom prst="wedgeRoundRect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Efficient transcoding time estimation model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4396153" y="3341077"/>
            <a:ext cx="1416539" cy="1191846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>
            <a:stCxn id="9" idx="4"/>
            <a:endCxn id="13" idx="4"/>
          </p:cNvCxnSpPr>
          <p:nvPr/>
        </p:nvCxnSpPr>
        <p:spPr>
          <a:xfrm flipH="1">
            <a:off x="4576984" y="4532923"/>
            <a:ext cx="527439" cy="7350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ounded Rectangular Callout 12"/>
          <p:cNvSpPr/>
          <p:nvPr/>
        </p:nvSpPr>
        <p:spPr>
          <a:xfrm>
            <a:off x="2364154" y="5431692"/>
            <a:ext cx="2461846" cy="924658"/>
          </a:xfrm>
          <a:prstGeom prst="wedgeRoundRectCallout">
            <a:avLst>
              <a:gd name="adj1" fmla="val 39885"/>
              <a:gd name="adj2" fmla="val -67701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Drop those GOPs who missed their deadline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580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Transcoding Time Prediction Model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65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263" y="3174404"/>
            <a:ext cx="2783169" cy="105674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780915" y="2883049"/>
            <a:ext cx="1957820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/>
          <p:cNvSpPr/>
          <p:nvPr/>
        </p:nvSpPr>
        <p:spPr>
          <a:xfrm>
            <a:off x="7556833" y="2983775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073624" y="2439466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</a:t>
            </a:r>
            <a:r>
              <a:rPr lang="en-US" baseline="-25000" dirty="0" smtClean="0"/>
              <a:t>4,0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548946" y="2449234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</a:t>
            </a:r>
            <a:r>
              <a:rPr lang="en-US" baseline="-25000" dirty="0" smtClean="0"/>
              <a:t>4,1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4871967" y="3521000"/>
            <a:ext cx="3866768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Isosceles Triangle 10"/>
          <p:cNvSpPr/>
          <p:nvPr/>
        </p:nvSpPr>
        <p:spPr>
          <a:xfrm>
            <a:off x="6550428" y="3613809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iamond 11"/>
          <p:cNvSpPr/>
          <p:nvPr/>
        </p:nvSpPr>
        <p:spPr>
          <a:xfrm>
            <a:off x="7087664" y="3613809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gular Pentagon 12"/>
          <p:cNvSpPr/>
          <p:nvPr/>
        </p:nvSpPr>
        <p:spPr>
          <a:xfrm>
            <a:off x="7618671" y="3618446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211198" y="3613809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510983" y="3613809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8184645" y="4158947"/>
            <a:ext cx="52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</a:t>
            </a:r>
            <a:r>
              <a:rPr lang="en-US" baseline="-25000" dirty="0" smtClean="0"/>
              <a:t>1,8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5448599" y="4122260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</a:t>
            </a:r>
            <a:r>
              <a:rPr lang="en-US" baseline="-25000" dirty="0" smtClean="0"/>
              <a:t>1,9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628217" y="4158947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</a:t>
            </a:r>
            <a:r>
              <a:rPr lang="en-US" baseline="-25000" dirty="0" smtClean="0"/>
              <a:t>2,5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012457" y="4122260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</a:t>
            </a:r>
            <a:r>
              <a:rPr lang="en-US" baseline="-25000" dirty="0" smtClean="0"/>
              <a:t>2,6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7031562" y="4153067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</a:t>
            </a:r>
            <a:r>
              <a:rPr lang="en-US" baseline="-25000" dirty="0" smtClean="0"/>
              <a:t>3,4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6527961" y="4168942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</a:t>
            </a:r>
            <a:r>
              <a:rPr lang="en-US" baseline="-25000" dirty="0" smtClean="0"/>
              <a:t>4,4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4988016" y="3521000"/>
            <a:ext cx="460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…..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75065" y="4663906"/>
            <a:ext cx="1396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Batch Queue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773831" y="1963165"/>
            <a:ext cx="155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Startup Queue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6934639" y="2926386"/>
            <a:ext cx="460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…..</a:t>
            </a:r>
          </a:p>
        </p:txBody>
      </p:sp>
      <p:sp>
        <p:nvSpPr>
          <p:cNvPr id="26" name="Isosceles Triangle 25"/>
          <p:cNvSpPr/>
          <p:nvPr/>
        </p:nvSpPr>
        <p:spPr>
          <a:xfrm>
            <a:off x="8158687" y="2972818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gular Pentagon 26"/>
          <p:cNvSpPr/>
          <p:nvPr/>
        </p:nvSpPr>
        <p:spPr>
          <a:xfrm>
            <a:off x="6015388" y="3612298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1283136" y="4231148"/>
            <a:ext cx="780466" cy="11930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61410" y="5424220"/>
            <a:ext cx="2682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Average previous GOP size</a:t>
            </a:r>
            <a:endParaRPr lang="en-US" dirty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2768830" y="3966682"/>
            <a:ext cx="575150" cy="5249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2453535" y="4617753"/>
            <a:ext cx="3057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Average GOP transcoding time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3343980" y="2449234"/>
            <a:ext cx="1961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Standard deviation</a:t>
            </a:r>
            <a:endParaRPr lang="en-US" dirty="0"/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3490206" y="2884546"/>
            <a:ext cx="292452" cy="6488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2062992" y="2449234"/>
            <a:ext cx="199032" cy="8015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062992" y="1963165"/>
            <a:ext cx="1774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Current GOP size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135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6" grpId="0"/>
      <p:bldP spid="37" grpId="0"/>
      <p:bldP spid="4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66</a:t>
            </a:fld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7623547" y="1837139"/>
            <a:ext cx="1164492" cy="107461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VM1</a:t>
            </a:r>
            <a:endParaRPr lang="en-US" sz="1600" dirty="0"/>
          </a:p>
        </p:txBody>
      </p:sp>
      <p:sp>
        <p:nvSpPr>
          <p:cNvPr id="4" name="Rounded Rectangle 3"/>
          <p:cNvSpPr/>
          <p:nvPr/>
        </p:nvSpPr>
        <p:spPr>
          <a:xfrm>
            <a:off x="7623547" y="4800146"/>
            <a:ext cx="1164492" cy="107461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VM3</a:t>
            </a:r>
            <a:endParaRPr lang="en-US" sz="1600" dirty="0"/>
          </a:p>
        </p:txBody>
      </p:sp>
      <p:sp>
        <p:nvSpPr>
          <p:cNvPr id="5" name="Rounded Rectangle 4"/>
          <p:cNvSpPr/>
          <p:nvPr/>
        </p:nvSpPr>
        <p:spPr>
          <a:xfrm>
            <a:off x="7623547" y="3208822"/>
            <a:ext cx="1164492" cy="107461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VM2</a:t>
            </a:r>
            <a:endParaRPr lang="en-US" sz="1600" dirty="0"/>
          </a:p>
        </p:txBody>
      </p:sp>
      <p:sp>
        <p:nvSpPr>
          <p:cNvPr id="9" name="Rounded Rectangle 8"/>
          <p:cNvSpPr/>
          <p:nvPr/>
        </p:nvSpPr>
        <p:spPr>
          <a:xfrm>
            <a:off x="6471952" y="3582932"/>
            <a:ext cx="1151595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6471952" y="2137105"/>
            <a:ext cx="1151595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453663" y="5142118"/>
            <a:ext cx="1151595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gular Pentagon 15"/>
          <p:cNvSpPr/>
          <p:nvPr/>
        </p:nvSpPr>
        <p:spPr>
          <a:xfrm>
            <a:off x="7120000" y="5232972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umming Junction 20"/>
          <p:cNvSpPr/>
          <p:nvPr/>
        </p:nvSpPr>
        <p:spPr>
          <a:xfrm>
            <a:off x="4034320" y="3562339"/>
            <a:ext cx="612648" cy="612648"/>
          </a:xfrm>
          <a:prstGeom prst="flowChartSummingJunction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155953" y="2230890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633934" y="3680118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Elbow Connector 27"/>
          <p:cNvCxnSpPr>
            <a:stCxn id="21" idx="6"/>
            <a:endCxn id="12" idx="1"/>
          </p:cNvCxnSpPr>
          <p:nvPr/>
        </p:nvCxnSpPr>
        <p:spPr>
          <a:xfrm flipV="1">
            <a:off x="4646968" y="2415529"/>
            <a:ext cx="1824984" cy="1453134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>
            <a:stCxn id="21" idx="6"/>
            <a:endCxn id="15" idx="1"/>
          </p:cNvCxnSpPr>
          <p:nvPr/>
        </p:nvCxnSpPr>
        <p:spPr>
          <a:xfrm>
            <a:off x="4646968" y="3868663"/>
            <a:ext cx="1806695" cy="1551879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1" idx="6"/>
            <a:endCxn id="9" idx="1"/>
          </p:cNvCxnSpPr>
          <p:nvPr/>
        </p:nvCxnSpPr>
        <p:spPr>
          <a:xfrm flipV="1">
            <a:off x="4646968" y="3861356"/>
            <a:ext cx="1824984" cy="73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/>
          <p:cNvSpPr/>
          <p:nvPr/>
        </p:nvSpPr>
        <p:spPr>
          <a:xfrm>
            <a:off x="2052972" y="3037987"/>
            <a:ext cx="1957820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/>
          <p:cNvSpPr/>
          <p:nvPr/>
        </p:nvSpPr>
        <p:spPr>
          <a:xfrm>
            <a:off x="2828890" y="3138713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345681" y="2594404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</a:t>
            </a:r>
            <a:r>
              <a:rPr lang="en-US" baseline="-25000" dirty="0" smtClean="0"/>
              <a:t>4,0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2821003" y="2604172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</a:t>
            </a:r>
            <a:r>
              <a:rPr lang="en-US" baseline="-25000" dirty="0" smtClean="0"/>
              <a:t>4,1</a:t>
            </a:r>
            <a:endParaRPr lang="en-US" dirty="0"/>
          </a:p>
        </p:txBody>
      </p:sp>
      <p:sp>
        <p:nvSpPr>
          <p:cNvPr id="49" name="Left Brace 48"/>
          <p:cNvSpPr/>
          <p:nvPr/>
        </p:nvSpPr>
        <p:spPr>
          <a:xfrm rot="16200000">
            <a:off x="7497746" y="1876480"/>
            <a:ext cx="271179" cy="230940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7114611" y="3024156"/>
            <a:ext cx="50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15s</a:t>
            </a:r>
            <a:endParaRPr lang="en-US" dirty="0"/>
          </a:p>
        </p:txBody>
      </p:sp>
      <p:sp>
        <p:nvSpPr>
          <p:cNvPr id="51" name="Left Brace 50"/>
          <p:cNvSpPr/>
          <p:nvPr/>
        </p:nvSpPr>
        <p:spPr>
          <a:xfrm rot="16200000">
            <a:off x="7491066" y="3209518"/>
            <a:ext cx="271179" cy="230940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7234200" y="4444144"/>
            <a:ext cx="50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10s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7295378" y="6104138"/>
            <a:ext cx="50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0s</a:t>
            </a:r>
            <a:endParaRPr lang="en-US" dirty="0"/>
          </a:p>
        </p:txBody>
      </p:sp>
      <p:sp>
        <p:nvSpPr>
          <p:cNvPr id="55" name="Left Brace 54"/>
          <p:cNvSpPr/>
          <p:nvPr/>
        </p:nvSpPr>
        <p:spPr>
          <a:xfrm rot="16200000">
            <a:off x="7497746" y="4829449"/>
            <a:ext cx="271179" cy="230940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585904" y="1511870"/>
            <a:ext cx="1467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G</a:t>
            </a:r>
            <a:r>
              <a:rPr lang="en-US" sz="2400" baseline="-25000" dirty="0" err="1" smtClean="0"/>
              <a:t>video</a:t>
            </a:r>
            <a:r>
              <a:rPr lang="en-US" sz="2400" baseline="-25000" dirty="0" smtClean="0"/>
              <a:t>#,GOP#</a:t>
            </a:r>
            <a:endParaRPr lang="en-US" sz="2400" dirty="0"/>
          </a:p>
        </p:txBody>
      </p:sp>
      <p:sp>
        <p:nvSpPr>
          <p:cNvPr id="58" name="Rounded Rectangle 57"/>
          <p:cNvSpPr/>
          <p:nvPr/>
        </p:nvSpPr>
        <p:spPr>
          <a:xfrm>
            <a:off x="144024" y="3675938"/>
            <a:ext cx="3866768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Isosceles Triangle 58"/>
          <p:cNvSpPr/>
          <p:nvPr/>
        </p:nvSpPr>
        <p:spPr>
          <a:xfrm>
            <a:off x="1822485" y="3768747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Diamond 59"/>
          <p:cNvSpPr/>
          <p:nvPr/>
        </p:nvSpPr>
        <p:spPr>
          <a:xfrm>
            <a:off x="2359721" y="3768747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gular Pentagon 60"/>
          <p:cNvSpPr/>
          <p:nvPr/>
        </p:nvSpPr>
        <p:spPr>
          <a:xfrm>
            <a:off x="2890728" y="3773384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3483255" y="3768747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783040" y="3768747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3456702" y="4313885"/>
            <a:ext cx="52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</a:t>
            </a:r>
            <a:r>
              <a:rPr lang="en-US" baseline="-25000" dirty="0" smtClean="0"/>
              <a:t>1,8</a:t>
            </a:r>
            <a:endParaRPr lang="en-US" dirty="0"/>
          </a:p>
        </p:txBody>
      </p:sp>
      <p:sp>
        <p:nvSpPr>
          <p:cNvPr id="69" name="Rectangle 68"/>
          <p:cNvSpPr/>
          <p:nvPr/>
        </p:nvSpPr>
        <p:spPr>
          <a:xfrm>
            <a:off x="720656" y="4277198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</a:t>
            </a:r>
            <a:r>
              <a:rPr lang="en-US" baseline="-25000" dirty="0" smtClean="0"/>
              <a:t>1,9</a:t>
            </a:r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2900274" y="4313885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</a:t>
            </a:r>
            <a:r>
              <a:rPr lang="en-US" baseline="-25000" dirty="0" smtClean="0"/>
              <a:t>2,5</a:t>
            </a:r>
            <a:endParaRPr lang="en-US" dirty="0"/>
          </a:p>
        </p:txBody>
      </p:sp>
      <p:sp>
        <p:nvSpPr>
          <p:cNvPr id="72" name="Rectangle 71"/>
          <p:cNvSpPr/>
          <p:nvPr/>
        </p:nvSpPr>
        <p:spPr>
          <a:xfrm>
            <a:off x="1284514" y="4277198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</a:t>
            </a:r>
            <a:r>
              <a:rPr lang="en-US" baseline="-25000" dirty="0" smtClean="0"/>
              <a:t>2,6</a:t>
            </a:r>
            <a:endParaRPr lang="en-US" dirty="0"/>
          </a:p>
        </p:txBody>
      </p:sp>
      <p:sp>
        <p:nvSpPr>
          <p:cNvPr id="74" name="Rectangle 73"/>
          <p:cNvSpPr/>
          <p:nvPr/>
        </p:nvSpPr>
        <p:spPr>
          <a:xfrm>
            <a:off x="2303619" y="4308005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</a:t>
            </a:r>
            <a:r>
              <a:rPr lang="en-US" baseline="-25000" dirty="0" smtClean="0"/>
              <a:t>3,4</a:t>
            </a:r>
            <a:endParaRPr lang="en-US" dirty="0"/>
          </a:p>
        </p:txBody>
      </p:sp>
      <p:sp>
        <p:nvSpPr>
          <p:cNvPr id="76" name="Rectangle 75"/>
          <p:cNvSpPr/>
          <p:nvPr/>
        </p:nvSpPr>
        <p:spPr>
          <a:xfrm>
            <a:off x="1800018" y="4323880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</a:t>
            </a:r>
            <a:r>
              <a:rPr lang="en-US" baseline="-25000" dirty="0" smtClean="0"/>
              <a:t>4,4</a:t>
            </a:r>
            <a:endParaRPr lang="en-US" dirty="0"/>
          </a:p>
        </p:txBody>
      </p:sp>
      <p:sp>
        <p:nvSpPr>
          <p:cNvPr id="77" name="Rectangle 76"/>
          <p:cNvSpPr/>
          <p:nvPr/>
        </p:nvSpPr>
        <p:spPr>
          <a:xfrm>
            <a:off x="260073" y="3675938"/>
            <a:ext cx="460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…..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1547122" y="4818844"/>
            <a:ext cx="1396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Batch Queue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2045888" y="2118103"/>
            <a:ext cx="155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Startup Queue</a:t>
            </a:r>
            <a:endParaRPr lang="en-US" dirty="0"/>
          </a:p>
        </p:txBody>
      </p:sp>
      <p:sp>
        <p:nvSpPr>
          <p:cNvPr id="82" name="Rectangle 81"/>
          <p:cNvSpPr/>
          <p:nvPr/>
        </p:nvSpPr>
        <p:spPr>
          <a:xfrm>
            <a:off x="2206696" y="3081324"/>
            <a:ext cx="460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…..</a:t>
            </a:r>
          </a:p>
        </p:txBody>
      </p:sp>
      <p:sp>
        <p:nvSpPr>
          <p:cNvPr id="84" name="Isosceles Triangle 83"/>
          <p:cNvSpPr/>
          <p:nvPr/>
        </p:nvSpPr>
        <p:spPr>
          <a:xfrm>
            <a:off x="3430744" y="3127756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gular Pentagon 84"/>
          <p:cNvSpPr/>
          <p:nvPr/>
        </p:nvSpPr>
        <p:spPr>
          <a:xfrm>
            <a:off x="1287445" y="3767236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gular Pentagon 85"/>
          <p:cNvSpPr/>
          <p:nvPr/>
        </p:nvSpPr>
        <p:spPr>
          <a:xfrm>
            <a:off x="7140078" y="3680118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Diamond 87"/>
          <p:cNvSpPr/>
          <p:nvPr/>
        </p:nvSpPr>
        <p:spPr>
          <a:xfrm>
            <a:off x="6553200" y="5222715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Diamond 88"/>
          <p:cNvSpPr/>
          <p:nvPr/>
        </p:nvSpPr>
        <p:spPr>
          <a:xfrm>
            <a:off x="6633934" y="2230890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Title 1"/>
          <p:cNvSpPr txBox="1">
            <a:spLocks/>
          </p:cNvSpPr>
          <p:nvPr/>
        </p:nvSpPr>
        <p:spPr>
          <a:xfrm>
            <a:off x="457200" y="36887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QoS</a:t>
            </a:r>
            <a:r>
              <a:rPr lang="en-US" dirty="0" smtClean="0"/>
              <a:t>-Aware Scheduling Method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465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3403 C 0.0408 0.08287 0.08229 0.13172 0.11927 0.12431 C 0.15625 0.1169 0.18889 0.05348 0.2217 -0.00995 " pathEditMode="relative" ptsTypes="aaA">
                                      <p:cBhvr>
                                        <p:cTn id="2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275 -0.01597 C 0.19167 0.05024 0.16059 0.11644 0.12379 0.12061 C 0.08698 0.12477 0.04462 0.06713 0.00226 0.0095 " pathEditMode="relative" rAng="0" ptsTypes="aaA">
                                      <p:cBhvr>
                                        <p:cTn id="3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24" y="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7.40741E-7 C 0.05 -0.04583 0.10018 -0.0912 0.14497 -0.0787 C 0.18976 -0.06597 0.22917 0.00509 0.26893 0.07639 " pathEditMode="relative" rAng="0" ptsTypes="aaA">
                                      <p:cBhvr>
                                        <p:cTn id="57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38" y="-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38" grpId="0"/>
      <p:bldP spid="39" grpId="0"/>
      <p:bldP spid="49" grpId="0" animBg="1"/>
      <p:bldP spid="50" grpId="0"/>
      <p:bldP spid="51" grpId="0" animBg="1"/>
      <p:bldP spid="53" grpId="0"/>
      <p:bldP spid="54" grpId="0"/>
      <p:bldP spid="55" grpId="0" animBg="1"/>
      <p:bldP spid="62" grpId="0" animBg="1"/>
      <p:bldP spid="62" grpId="1" animBg="1"/>
      <p:bldP spid="62" grpId="2" animBg="1"/>
      <p:bldP spid="79" grpId="0"/>
      <p:bldP spid="82" grpId="0"/>
      <p:bldP spid="84" grpId="0" animBg="1"/>
      <p:bldP spid="84" grpId="1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67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10392" y="1948504"/>
            <a:ext cx="400622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en-US" sz="2400" dirty="0" smtClean="0"/>
              <a:t>Low and stable startup </a:t>
            </a:r>
            <a:r>
              <a:rPr lang="en-US" sz="2400" dirty="0"/>
              <a:t>t</a:t>
            </a:r>
            <a:r>
              <a:rPr lang="en-US" sz="2400" dirty="0" smtClean="0"/>
              <a:t>ime</a:t>
            </a:r>
            <a:endParaRPr lang="en-US" sz="2400" baseline="0" dirty="0" smtClean="0"/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925962" y="5239957"/>
            <a:ext cx="368562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sz="2400" dirty="0" smtClean="0"/>
              <a:t>Decrease video drop rate</a:t>
            </a:r>
            <a:r>
              <a:rPr lang="en-US" sz="2400" baseline="0" dirty="0" smtClean="0"/>
              <a:t>.</a:t>
            </a:r>
            <a:endParaRPr lang="en-US" sz="2400" dirty="0" smtClean="0"/>
          </a:p>
          <a:p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98563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Performance Evaluation</a:t>
            </a:r>
            <a:endParaRPr lang="en-US" sz="4000" dirty="0"/>
          </a:p>
        </p:txBody>
      </p:sp>
      <p:pic>
        <p:nvPicPr>
          <p:cNvPr id="2" name="Picture 1" descr="stq_st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716" y="1143000"/>
            <a:ext cx="4048748" cy="3051520"/>
          </a:xfrm>
          <a:prstGeom prst="rect">
            <a:avLst/>
          </a:prstGeom>
        </p:spPr>
      </p:pic>
      <p:pic>
        <p:nvPicPr>
          <p:cNvPr id="3" name="Picture 2" descr="stq_d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4" y="3538913"/>
            <a:ext cx="4222615" cy="318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167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00050" indent="-400050">
              <a:buFont typeface="+mj-lt"/>
              <a:buAutoNum type="arabicPeriod"/>
            </a:pPr>
            <a:endParaRPr lang="en-US" sz="1800" dirty="0" smtClean="0">
              <a:solidFill>
                <a:srgbClr val="000000"/>
              </a:solidFill>
            </a:endParaRPr>
          </a:p>
          <a:p>
            <a:pPr marL="400050" indent="-400050">
              <a:buFont typeface="+mj-lt"/>
              <a:buAutoNum type="arabicPeriod"/>
            </a:pPr>
            <a:r>
              <a:rPr lang="en-US" sz="1800" b="1" dirty="0">
                <a:solidFill>
                  <a:srgbClr val="000000"/>
                </a:solidFill>
              </a:rPr>
              <a:t>Xiangbo Li</a:t>
            </a:r>
            <a:r>
              <a:rPr lang="en-US" sz="1800" dirty="0">
                <a:solidFill>
                  <a:srgbClr val="000000"/>
                </a:solidFill>
              </a:rPr>
              <a:t>, Mohsen Amini Salehi, </a:t>
            </a:r>
            <a:r>
              <a:rPr lang="en-US" sz="1800" dirty="0" err="1">
                <a:solidFill>
                  <a:srgbClr val="000000"/>
                </a:solidFill>
              </a:rPr>
              <a:t>Magdi</a:t>
            </a:r>
            <a:r>
              <a:rPr lang="en-US" sz="1800" dirty="0">
                <a:solidFill>
                  <a:srgbClr val="000000"/>
                </a:solidFill>
              </a:rPr>
              <a:t> </a:t>
            </a:r>
            <a:r>
              <a:rPr lang="en-US" sz="1800" dirty="0" err="1">
                <a:solidFill>
                  <a:srgbClr val="000000"/>
                </a:solidFill>
              </a:rPr>
              <a:t>Bayoumi</a:t>
            </a:r>
            <a:r>
              <a:rPr lang="en-US" sz="1800" dirty="0">
                <a:solidFill>
                  <a:srgbClr val="000000"/>
                </a:solidFill>
              </a:rPr>
              <a:t>, “</a:t>
            </a:r>
            <a:r>
              <a:rPr lang="en-US" sz="1800" dirty="0">
                <a:solidFill>
                  <a:srgbClr val="4F81BD"/>
                </a:solidFill>
              </a:rPr>
              <a:t>VLSC: Video </a:t>
            </a:r>
            <a:r>
              <a:rPr lang="en-US" sz="1800" dirty="0" smtClean="0">
                <a:solidFill>
                  <a:srgbClr val="4F81BD"/>
                </a:solidFill>
              </a:rPr>
              <a:t>Live Streaming </a:t>
            </a:r>
            <a:r>
              <a:rPr lang="en-US" sz="1800" dirty="0">
                <a:solidFill>
                  <a:srgbClr val="4F81BD"/>
                </a:solidFill>
              </a:rPr>
              <a:t>Based on Cloud Services</a:t>
            </a:r>
            <a:r>
              <a:rPr lang="en-US" sz="1800" dirty="0">
                <a:solidFill>
                  <a:srgbClr val="000000"/>
                </a:solidFill>
              </a:rPr>
              <a:t>”, </a:t>
            </a:r>
            <a:r>
              <a:rPr lang="en-US" sz="1800" dirty="0" smtClean="0">
                <a:solidFill>
                  <a:srgbClr val="000000"/>
                </a:solidFill>
              </a:rPr>
              <a:t>accepted to </a:t>
            </a:r>
            <a:r>
              <a:rPr lang="en-US" sz="1800" dirty="0" smtClean="0"/>
              <a:t>the</a:t>
            </a:r>
            <a:r>
              <a:rPr lang="en-US" sz="1800" dirty="0"/>
              <a:t> 6th </a:t>
            </a:r>
            <a:r>
              <a:rPr lang="en-US" sz="1800" b="1" dirty="0"/>
              <a:t>IEEE International Conference on Big Data and Cloud Computing Conference (</a:t>
            </a:r>
            <a:r>
              <a:rPr lang="en-US" sz="1800" b="1" i="1" dirty="0" err="1"/>
              <a:t>BDCloud</a:t>
            </a:r>
            <a:r>
              <a:rPr lang="en-US" sz="1800" b="1" i="1" dirty="0"/>
              <a:t> ’16</a:t>
            </a:r>
            <a:r>
              <a:rPr lang="en-US" sz="1800" b="1" dirty="0"/>
              <a:t>), </a:t>
            </a:r>
            <a:r>
              <a:rPr lang="en-US" sz="1800" dirty="0"/>
              <a:t>Atlanta, </a:t>
            </a:r>
            <a:r>
              <a:rPr lang="en-US" sz="1800" dirty="0" smtClean="0"/>
              <a:t>GA, USA, Oct</a:t>
            </a:r>
            <a:r>
              <a:rPr lang="en-US" sz="1800" dirty="0"/>
              <a:t>. 2016</a:t>
            </a:r>
            <a:r>
              <a:rPr lang="en-US" sz="1800" dirty="0" smtClean="0">
                <a:solidFill>
                  <a:srgbClr val="000000"/>
                </a:solidFill>
              </a:rPr>
              <a:t>.</a:t>
            </a:r>
            <a:r>
              <a:rPr lang="en-US" sz="1800" dirty="0">
                <a:solidFill>
                  <a:srgbClr val="000000"/>
                </a:solidFill>
              </a:rPr>
              <a:t>  </a:t>
            </a:r>
          </a:p>
          <a:p>
            <a:pPr>
              <a:buFont typeface="+mj-lt"/>
              <a:buAutoNum type="arabicPeriod"/>
            </a:pPr>
            <a:endParaRPr lang="en-US" sz="1800" dirty="0">
              <a:solidFill>
                <a:srgbClr val="000000"/>
              </a:solidFill>
            </a:endParaRPr>
          </a:p>
          <a:p>
            <a:pPr marL="400050" indent="-400050">
              <a:buFont typeface="+mj-lt"/>
              <a:buAutoNum type="arabicPeriod"/>
            </a:pPr>
            <a:r>
              <a:rPr lang="en-US" sz="1800" dirty="0" smtClean="0">
                <a:solidFill>
                  <a:srgbClr val="000000"/>
                </a:solidFill>
              </a:rPr>
              <a:t>Mohsen</a:t>
            </a:r>
            <a:r>
              <a:rPr lang="en-US" sz="1800" dirty="0">
                <a:solidFill>
                  <a:srgbClr val="000000"/>
                </a:solidFill>
              </a:rPr>
              <a:t> Amini Salehi, </a:t>
            </a:r>
            <a:r>
              <a:rPr lang="en-US" sz="1800" b="1" dirty="0">
                <a:solidFill>
                  <a:srgbClr val="000000"/>
                </a:solidFill>
              </a:rPr>
              <a:t>Xiangbo </a:t>
            </a:r>
            <a:r>
              <a:rPr lang="en-US" sz="1800" b="1" dirty="0" smtClean="0">
                <a:solidFill>
                  <a:srgbClr val="000000"/>
                </a:solidFill>
              </a:rPr>
              <a:t>Li</a:t>
            </a:r>
            <a:r>
              <a:rPr lang="en-US" sz="1800" dirty="0" smtClean="0">
                <a:solidFill>
                  <a:srgbClr val="000000"/>
                </a:solidFill>
              </a:rPr>
              <a:t>, “</a:t>
            </a:r>
            <a:r>
              <a:rPr lang="en-US" sz="1800" dirty="0">
                <a:solidFill>
                  <a:srgbClr val="4F81BD"/>
                </a:solidFill>
              </a:rPr>
              <a:t>HLSAAS: </a:t>
            </a:r>
            <a:r>
              <a:rPr lang="en-US" sz="1800" dirty="0" smtClean="0">
                <a:solidFill>
                  <a:srgbClr val="4F81BD"/>
                </a:solidFill>
              </a:rPr>
              <a:t>High-Level Live Video Streaming As </a:t>
            </a:r>
            <a:r>
              <a:rPr lang="en-US" sz="1800" dirty="0">
                <a:solidFill>
                  <a:srgbClr val="4F81BD"/>
                </a:solidFill>
              </a:rPr>
              <a:t>a</a:t>
            </a:r>
            <a:r>
              <a:rPr lang="en-US" sz="1800" dirty="0" smtClean="0">
                <a:solidFill>
                  <a:srgbClr val="4F81BD"/>
                </a:solidFill>
              </a:rPr>
              <a:t> Service</a:t>
            </a:r>
            <a:r>
              <a:rPr lang="en-US" sz="1800" dirty="0" smtClean="0">
                <a:solidFill>
                  <a:srgbClr val="000000"/>
                </a:solidFill>
              </a:rPr>
              <a:t> ”</a:t>
            </a:r>
            <a:r>
              <a:rPr lang="en-US" sz="1800" dirty="0">
                <a:solidFill>
                  <a:srgbClr val="000000"/>
                </a:solidFill>
              </a:rPr>
              <a:t>, </a:t>
            </a:r>
            <a:r>
              <a:rPr lang="en-US" sz="1800" dirty="0" smtClean="0">
                <a:solidFill>
                  <a:srgbClr val="000000"/>
                </a:solidFill>
              </a:rPr>
              <a:t>in </a:t>
            </a:r>
            <a:r>
              <a:rPr lang="en-US" sz="1800" b="1" i="1" dirty="0">
                <a:solidFill>
                  <a:srgbClr val="000000"/>
                </a:solidFill>
              </a:rPr>
              <a:t>Stream2015 Workshop </a:t>
            </a:r>
            <a:r>
              <a:rPr lang="en-US" sz="1800" dirty="0">
                <a:solidFill>
                  <a:srgbClr val="000000"/>
                </a:solidFill>
              </a:rPr>
              <a:t>at </a:t>
            </a:r>
            <a:r>
              <a:rPr lang="en-US" sz="1800" dirty="0" smtClean="0">
                <a:solidFill>
                  <a:srgbClr val="000000"/>
                </a:solidFill>
              </a:rPr>
              <a:t>Washington DC, </a:t>
            </a:r>
            <a:r>
              <a:rPr lang="en-US" sz="1800" dirty="0">
                <a:solidFill>
                  <a:srgbClr val="000000"/>
                </a:solidFill>
              </a:rPr>
              <a:t>USA, </a:t>
            </a:r>
            <a:r>
              <a:rPr lang="en-US" sz="1800" dirty="0" smtClean="0">
                <a:solidFill>
                  <a:srgbClr val="000000"/>
                </a:solidFill>
              </a:rPr>
              <a:t>March 2016.</a:t>
            </a:r>
            <a:r>
              <a:rPr lang="en-US" sz="1800" dirty="0">
                <a:solidFill>
                  <a:srgbClr val="000000"/>
                </a:solidFill>
              </a:rPr>
              <a:t> </a:t>
            </a:r>
          </a:p>
          <a:p>
            <a:pPr marL="0" indent="0">
              <a:buNone/>
            </a:pP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  <a:p>
            <a:pPr marL="400050" indent="-400050">
              <a:buFont typeface="Wingdings" charset="2"/>
              <a:buChar char="§"/>
            </a:pPr>
            <a:endParaRPr lang="en-US" sz="14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400050" indent="-400050">
              <a:buFont typeface="Wingdings" charset="2"/>
              <a:buChar char="§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68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6669" y="5265708"/>
            <a:ext cx="6036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All experiment results are </a:t>
            </a:r>
            <a:r>
              <a:rPr lang="en-US" sz="2400" dirty="0" err="1" smtClean="0"/>
              <a:t>availabe</a:t>
            </a:r>
            <a:r>
              <a:rPr lang="en-US" sz="2400" dirty="0" smtClean="0"/>
              <a:t> in Appendix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5575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69</a:t>
            </a:fld>
            <a:endParaRPr lang="en-US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946060" cy="4525963"/>
          </a:xfrm>
        </p:spPr>
        <p:txBody>
          <a:bodyPr vert="horz">
            <a:normAutofit/>
          </a:bodyPr>
          <a:lstStyle/>
          <a:p>
            <a:pPr marL="388620" indent="-54864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 smtClean="0">
                <a:solidFill>
                  <a:schemeClr val="bg1">
                    <a:lumMod val="85000"/>
                  </a:schemeClr>
                </a:solidFill>
              </a:rPr>
              <a:t>What is Video Transcoding?</a:t>
            </a:r>
          </a:p>
          <a:p>
            <a:pPr marL="388620" indent="-54864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 smtClean="0">
                <a:solidFill>
                  <a:schemeClr val="bg1">
                    <a:lumMod val="85000"/>
                  </a:schemeClr>
                </a:solidFill>
              </a:rPr>
              <a:t>Why “</a:t>
            </a:r>
            <a:r>
              <a:rPr lang="en-US" sz="2600" b="1" i="1" dirty="0" smtClean="0">
                <a:solidFill>
                  <a:schemeClr val="bg1">
                    <a:lumMod val="85000"/>
                  </a:schemeClr>
                </a:solidFill>
              </a:rPr>
              <a:t>on-demand</a:t>
            </a:r>
            <a:r>
              <a:rPr lang="en-US" sz="2600" dirty="0" smtClean="0">
                <a:solidFill>
                  <a:schemeClr val="bg1">
                    <a:lumMod val="85000"/>
                  </a:schemeClr>
                </a:solidFill>
              </a:rPr>
              <a:t>” video transcoding?</a:t>
            </a:r>
          </a:p>
          <a:p>
            <a:pPr marL="388620" indent="-54864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 smtClean="0">
                <a:solidFill>
                  <a:schemeClr val="bg1">
                    <a:lumMod val="85000"/>
                  </a:schemeClr>
                </a:solidFill>
              </a:rPr>
              <a:t>What are the challenges in on-demand video transcoding?</a:t>
            </a:r>
          </a:p>
          <a:p>
            <a:pPr marL="388620" indent="-54864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 smtClean="0">
                <a:solidFill>
                  <a:schemeClr val="bg1">
                    <a:lumMod val="85000"/>
                  </a:schemeClr>
                </a:solidFill>
              </a:rPr>
              <a:t>   What have already been done by others?</a:t>
            </a:r>
          </a:p>
          <a:p>
            <a:pPr marL="388620" indent="-54864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 smtClean="0">
                <a:solidFill>
                  <a:schemeClr val="bg1">
                    <a:lumMod val="85000"/>
                  </a:schemeClr>
                </a:solidFill>
              </a:rPr>
              <a:t>   What aspects does my thesis focus on?</a:t>
            </a:r>
          </a:p>
          <a:p>
            <a:pPr marL="388620" indent="-54864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 smtClean="0"/>
              <a:t>   What are the future directions?</a:t>
            </a:r>
          </a:p>
        </p:txBody>
      </p:sp>
    </p:spTree>
    <p:extLst>
      <p:ext uri="{BB962C8B-B14F-4D97-AF65-F5344CB8AC3E}">
        <p14:creationId xmlns:p14="http://schemas.microsoft.com/office/powerpoint/2010/main" val="511931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924" y="212688"/>
            <a:ext cx="6379388" cy="10756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9364"/>
          <a:stretch/>
        </p:blipFill>
        <p:spPr>
          <a:xfrm>
            <a:off x="3239287" y="1793938"/>
            <a:ext cx="2237208" cy="13518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6165" y="3620076"/>
            <a:ext cx="5779451" cy="15223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0356" y="5592781"/>
            <a:ext cx="4944394" cy="12069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0579" y="1651374"/>
            <a:ext cx="2141244" cy="1584521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>
            <a:off x="4287979" y="1270244"/>
            <a:ext cx="279651" cy="38418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4287979" y="3235895"/>
            <a:ext cx="279651" cy="38418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4287979" y="5208600"/>
            <a:ext cx="279651" cy="38418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5658921" y="1974824"/>
            <a:ext cx="586615" cy="33787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Arrow 12"/>
          <p:cNvSpPr/>
          <p:nvPr/>
        </p:nvSpPr>
        <p:spPr>
          <a:xfrm>
            <a:off x="5651277" y="2504939"/>
            <a:ext cx="594259" cy="31457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626469" y="1654425"/>
            <a:ext cx="7725354" cy="1581470"/>
          </a:xfrm>
          <a:prstGeom prst="roundRect">
            <a:avLst/>
          </a:prstGeom>
          <a:solidFill>
            <a:schemeClr val="accent2">
              <a:alpha val="0"/>
            </a:schemeClr>
          </a:solidFill>
          <a:ln w="38100" cmpd="sng">
            <a:solidFill>
              <a:schemeClr val="accent2"/>
            </a:solidFill>
            <a:prstDash val="dash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916027" y="2089440"/>
            <a:ext cx="21517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6"/>
                </a:solidFill>
              </a:rPr>
              <a:t>Cloud-based </a:t>
            </a:r>
          </a:p>
          <a:p>
            <a:pPr algn="ctr"/>
            <a:r>
              <a:rPr lang="en-US" sz="2000" b="1" dirty="0" smtClean="0">
                <a:solidFill>
                  <a:schemeClr val="accent6"/>
                </a:solidFill>
              </a:rPr>
              <a:t>Video Transcoding</a:t>
            </a:r>
            <a:endParaRPr lang="en-US" sz="20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785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Directions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70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8753" b="8753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2328230" y="2214860"/>
            <a:ext cx="1763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Storage Cost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5736895" y="2674687"/>
            <a:ext cx="2177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Computing Cost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573" y="1534006"/>
            <a:ext cx="5323994" cy="5323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2328230" y="5987018"/>
            <a:ext cx="2418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Machine Learning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7" name="Picture 16" descr="CDN_landing_map_2_0_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758"/>
            <a:ext cx="9144000" cy="47339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600200"/>
            <a:ext cx="8438287" cy="5006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8326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3" grpId="0"/>
      <p:bldP spid="13" grpId="1"/>
      <p:bldP spid="11" grpId="0"/>
      <p:bldP spid="11" grpId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71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01194">
            <a:off x="-1" y="1895364"/>
            <a:ext cx="9144000" cy="4064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628775"/>
            <a:ext cx="7620000" cy="5092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IMG_479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854" y="274638"/>
            <a:ext cx="5313612" cy="5545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37816">
            <a:off x="457198" y="920550"/>
            <a:ext cx="7520412" cy="5005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8576" y="814006"/>
            <a:ext cx="6314315" cy="4735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13469">
            <a:off x="2311948" y="274638"/>
            <a:ext cx="3356929" cy="596787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9260" y="1133760"/>
            <a:ext cx="6197206" cy="4647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/>
          <a:srcRect t="18991" b="19076"/>
          <a:stretch/>
        </p:blipFill>
        <p:spPr>
          <a:xfrm rot="20723585">
            <a:off x="2219446" y="691768"/>
            <a:ext cx="5779870" cy="536943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13376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611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0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1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0"/>
                            </p:stCondLst>
                            <p:childTnLst>
                              <p:par>
                                <p:cTn id="5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6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000"/>
                            </p:stCondLst>
                            <p:childTnLst>
                              <p:par>
                                <p:cTn id="6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5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6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000"/>
                            </p:stCondLst>
                            <p:childTnLst>
                              <p:par>
                                <p:cTn id="6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6000"/>
                            </p:stCondLst>
                            <p:childTnLst>
                              <p:par>
                                <p:cTn id="8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+mj-lt"/>
              <a:buAutoNum type="arabicPeriod"/>
            </a:pPr>
            <a:r>
              <a:rPr lang="en-US" sz="1200" dirty="0" smtClean="0"/>
              <a:t>Garcia</a:t>
            </a:r>
            <a:r>
              <a:rPr lang="en-US" sz="1200" dirty="0"/>
              <a:t>, Adriana, and </a:t>
            </a:r>
            <a:r>
              <a:rPr lang="en-US" sz="1200" dirty="0" err="1"/>
              <a:t>Hari</a:t>
            </a:r>
            <a:r>
              <a:rPr lang="en-US" sz="1200" dirty="0"/>
              <a:t> </a:t>
            </a:r>
            <a:r>
              <a:rPr lang="en-US" sz="1200" dirty="0" err="1"/>
              <a:t>Kalva</a:t>
            </a:r>
            <a:r>
              <a:rPr lang="en-US" sz="1200" dirty="0"/>
              <a:t>. "Cloud transcoding for mobile video content delivery." </a:t>
            </a:r>
            <a:r>
              <a:rPr lang="en-US" sz="1200" i="1" dirty="0"/>
              <a:t>Proceedings of the IEEE International Conference on Consumer Electronics (ICCE)</a:t>
            </a:r>
            <a:r>
              <a:rPr lang="en-US" sz="1200" dirty="0"/>
              <a:t>. Vol. 379. 2011</a:t>
            </a:r>
            <a:r>
              <a:rPr lang="en-US" sz="1200" dirty="0" smtClean="0"/>
              <a:t>.</a:t>
            </a:r>
          </a:p>
          <a:p>
            <a:pPr>
              <a:buFont typeface="+mj-lt"/>
              <a:buAutoNum type="arabicPeriod"/>
            </a:pPr>
            <a:endParaRPr lang="en-US" sz="1200" dirty="0"/>
          </a:p>
          <a:p>
            <a:pPr>
              <a:buFont typeface="+mj-lt"/>
              <a:buAutoNum type="arabicPeriod"/>
            </a:pPr>
            <a:r>
              <a:rPr lang="en-US" sz="1200" dirty="0" smtClean="0"/>
              <a:t>F</a:t>
            </a:r>
            <a:r>
              <a:rPr lang="en-US" sz="1200" dirty="0"/>
              <a:t>. </a:t>
            </a:r>
            <a:r>
              <a:rPr lang="en-US" sz="1200" dirty="0" err="1"/>
              <a:t>Jokhio</a:t>
            </a:r>
            <a:r>
              <a:rPr lang="en-US" sz="1200" dirty="0"/>
              <a:t>, T. </a:t>
            </a:r>
            <a:r>
              <a:rPr lang="en-US" sz="1200" dirty="0" err="1"/>
              <a:t>Deneke</a:t>
            </a:r>
            <a:r>
              <a:rPr lang="en-US" sz="1200" dirty="0"/>
              <a:t>, S. </a:t>
            </a:r>
            <a:r>
              <a:rPr lang="en-US" sz="1200" dirty="0" err="1"/>
              <a:t>Lafond</a:t>
            </a:r>
            <a:r>
              <a:rPr lang="en-US" sz="1200" dirty="0"/>
              <a:t>, and J. </a:t>
            </a:r>
            <a:r>
              <a:rPr lang="en-US" sz="1200" dirty="0" err="1"/>
              <a:t>Lilius</a:t>
            </a:r>
            <a:r>
              <a:rPr lang="en-US" sz="1200" dirty="0"/>
              <a:t>, “Analysis of video segmentation for spatial resolution reduction video transcoding,” in </a:t>
            </a:r>
            <a:r>
              <a:rPr lang="en-US" sz="1200" i="1" dirty="0"/>
              <a:t>Proceedings of IEEE International Symposium on Intelligent Signal Processing and Communications Systems (ISPACS)</a:t>
            </a:r>
            <a:r>
              <a:rPr lang="en-US" sz="1200" dirty="0"/>
              <a:t>, pp. 1–6, 2011. </a:t>
            </a:r>
            <a:endParaRPr lang="en-US" sz="1200" dirty="0" smtClean="0"/>
          </a:p>
          <a:p>
            <a:pPr>
              <a:buFont typeface="+mj-lt"/>
              <a:buAutoNum type="arabicPeriod"/>
            </a:pPr>
            <a:endParaRPr lang="en-US" sz="1200" dirty="0" smtClean="0"/>
          </a:p>
          <a:p>
            <a:pPr>
              <a:buFont typeface="+mj-lt"/>
              <a:buAutoNum type="arabicPeriod"/>
            </a:pPr>
            <a:r>
              <a:rPr lang="en-US" sz="1200" dirty="0"/>
              <a:t>S. Lin, X. Zhang, Q. Yu, H. Qi, and S. Ma, “Parallelizing video transcoding with load balancing on cloud computing,” in </a:t>
            </a:r>
            <a:r>
              <a:rPr lang="en-US" sz="1200" i="1" dirty="0"/>
              <a:t>Proceedings of the IEEE International Symposium on Circuits and Systems (ISCAS)</a:t>
            </a:r>
            <a:r>
              <a:rPr lang="en-US" sz="1200" dirty="0"/>
              <a:t>, pp. 2864–2867, 2013. </a:t>
            </a:r>
          </a:p>
          <a:p>
            <a:pPr>
              <a:buFont typeface="+mj-lt"/>
              <a:buAutoNum type="arabicPeriod"/>
            </a:pPr>
            <a:endParaRPr lang="en-US" sz="1200" dirty="0" smtClean="0"/>
          </a:p>
          <a:p>
            <a:pPr>
              <a:buFont typeface="+mj-lt"/>
              <a:buAutoNum type="arabicPeriod"/>
            </a:pPr>
            <a:r>
              <a:rPr lang="en-US" sz="1200" dirty="0" err="1"/>
              <a:t>Tewodors</a:t>
            </a:r>
            <a:r>
              <a:rPr lang="en-US" sz="1200" dirty="0"/>
              <a:t> </a:t>
            </a:r>
            <a:r>
              <a:rPr lang="en-US" sz="1200" dirty="0" err="1"/>
              <a:t>Deneke</a:t>
            </a:r>
            <a:r>
              <a:rPr lang="en-US" sz="1200" dirty="0"/>
              <a:t>, </a:t>
            </a:r>
            <a:r>
              <a:rPr lang="en-US" sz="1200" dirty="0" err="1"/>
              <a:t>Habtegebreil</a:t>
            </a:r>
            <a:r>
              <a:rPr lang="en-US" sz="1200" dirty="0"/>
              <a:t> Haile, Se ́</a:t>
            </a:r>
            <a:r>
              <a:rPr lang="en-US" sz="1200" dirty="0" err="1"/>
              <a:t>bastien</a:t>
            </a:r>
            <a:r>
              <a:rPr lang="en-US" sz="1200" dirty="0"/>
              <a:t> La- fond, and Johan </a:t>
            </a:r>
            <a:r>
              <a:rPr lang="en-US" sz="1200" dirty="0" err="1"/>
              <a:t>Lilius</a:t>
            </a:r>
            <a:r>
              <a:rPr lang="en-US" sz="1200" dirty="0"/>
              <a:t>, “Video transcoding time pre- diction for proactive load balancing,” in </a:t>
            </a:r>
            <a:r>
              <a:rPr lang="en-US" sz="1200" i="1" dirty="0"/>
              <a:t>Proceedings of IEEE International Conference on Multimedia and Expo (ICME)</a:t>
            </a:r>
            <a:r>
              <a:rPr lang="en-US" sz="1200" dirty="0"/>
              <a:t>, pp. 1–6, 2014. </a:t>
            </a:r>
          </a:p>
          <a:p>
            <a:pPr>
              <a:buFont typeface="+mj-lt"/>
              <a:buAutoNum type="arabicPeriod"/>
            </a:pPr>
            <a:endParaRPr lang="en-US" sz="1200" dirty="0" smtClean="0"/>
          </a:p>
          <a:p>
            <a:pPr>
              <a:buFont typeface="+mj-lt"/>
              <a:buAutoNum type="arabicPeriod"/>
            </a:pPr>
            <a:r>
              <a:rPr lang="en-US" sz="1200" dirty="0" smtClean="0"/>
              <a:t>F</a:t>
            </a:r>
            <a:r>
              <a:rPr lang="en-US" sz="1200" dirty="0"/>
              <a:t>. </a:t>
            </a:r>
            <a:r>
              <a:rPr lang="en-US" sz="1200" dirty="0" err="1"/>
              <a:t>Jokhio</a:t>
            </a:r>
            <a:r>
              <a:rPr lang="en-US" sz="1200" dirty="0"/>
              <a:t>, A. Ashraf, S. </a:t>
            </a:r>
            <a:r>
              <a:rPr lang="en-US" sz="1200" dirty="0" err="1"/>
              <a:t>Lafond</a:t>
            </a:r>
            <a:r>
              <a:rPr lang="en-US" sz="1200" dirty="0"/>
              <a:t>, I. </a:t>
            </a:r>
            <a:r>
              <a:rPr lang="en-US" sz="1200" dirty="0" err="1"/>
              <a:t>Porres</a:t>
            </a:r>
            <a:r>
              <a:rPr lang="en-US" sz="1200" dirty="0"/>
              <a:t>, and J. </a:t>
            </a:r>
            <a:r>
              <a:rPr lang="en-US" sz="1200" dirty="0" err="1"/>
              <a:t>Lilius</a:t>
            </a:r>
            <a:r>
              <a:rPr lang="en-US" sz="1200" dirty="0"/>
              <a:t>, “Prediction- based dynamic resource allocation for video transcoding in cloud com- </a:t>
            </a:r>
            <a:r>
              <a:rPr lang="en-US" sz="1200" dirty="0" err="1"/>
              <a:t>puting</a:t>
            </a:r>
            <a:r>
              <a:rPr lang="en-US" sz="1200" dirty="0"/>
              <a:t>,” in </a:t>
            </a:r>
            <a:r>
              <a:rPr lang="en-US" sz="1200" i="1" dirty="0"/>
              <a:t>Proceedings of the 21st </a:t>
            </a:r>
            <a:r>
              <a:rPr lang="en-US" sz="1200" i="1" dirty="0" err="1"/>
              <a:t>Euromicro</a:t>
            </a:r>
            <a:r>
              <a:rPr lang="en-US" sz="1200" i="1" dirty="0"/>
              <a:t> International Conference on Parallel, Distributed and Network-Based Processing (PDP)</a:t>
            </a:r>
            <a:r>
              <a:rPr lang="en-US" sz="1200" dirty="0"/>
              <a:t>, pp. 254–261, 2013. </a:t>
            </a:r>
            <a:endParaRPr lang="en-US" sz="1200" dirty="0" smtClean="0"/>
          </a:p>
          <a:p>
            <a:pPr>
              <a:buFont typeface="+mj-lt"/>
              <a:buAutoNum type="arabicPeriod"/>
            </a:pPr>
            <a:endParaRPr lang="en-US" sz="1200" dirty="0" smtClean="0"/>
          </a:p>
          <a:p>
            <a:pPr>
              <a:buFont typeface="+mj-lt"/>
              <a:buAutoNum type="arabicPeriod"/>
            </a:pPr>
            <a:r>
              <a:rPr lang="en-US" sz="1200" dirty="0"/>
              <a:t>A. Ashraf, F. </a:t>
            </a:r>
            <a:r>
              <a:rPr lang="en-US" sz="1200" dirty="0" err="1"/>
              <a:t>Jokhio</a:t>
            </a:r>
            <a:r>
              <a:rPr lang="en-US" sz="1200" dirty="0"/>
              <a:t>, T. </a:t>
            </a:r>
            <a:r>
              <a:rPr lang="en-US" sz="1200" dirty="0" err="1"/>
              <a:t>Deneke</a:t>
            </a:r>
            <a:r>
              <a:rPr lang="en-US" sz="1200" dirty="0"/>
              <a:t>, S. </a:t>
            </a:r>
            <a:r>
              <a:rPr lang="en-US" sz="1200" dirty="0" err="1"/>
              <a:t>Lafond</a:t>
            </a:r>
            <a:r>
              <a:rPr lang="en-US" sz="1200" dirty="0"/>
              <a:t>, I. </a:t>
            </a:r>
            <a:r>
              <a:rPr lang="en-US" sz="1200" dirty="0" err="1"/>
              <a:t>Porres</a:t>
            </a:r>
            <a:r>
              <a:rPr lang="en-US" sz="1200" dirty="0"/>
              <a:t>, and J. </a:t>
            </a:r>
            <a:r>
              <a:rPr lang="en-US" sz="1200" dirty="0" err="1"/>
              <a:t>Lilius</a:t>
            </a:r>
            <a:r>
              <a:rPr lang="en-US" sz="1200" dirty="0"/>
              <a:t>, “Stream-based admission control and scheduling for video transcoding in cloud computing,” in </a:t>
            </a:r>
            <a:r>
              <a:rPr lang="en-US" sz="1200" i="1" dirty="0"/>
              <a:t>Proceedings of the 13th IEEE/ACM </a:t>
            </a:r>
            <a:r>
              <a:rPr lang="en-US" sz="1200" i="1" dirty="0" err="1"/>
              <a:t>Interna</a:t>
            </a:r>
            <a:r>
              <a:rPr lang="en-US" sz="1200" i="1" dirty="0"/>
              <a:t>- </a:t>
            </a:r>
            <a:r>
              <a:rPr lang="en-US" sz="1200" i="1" dirty="0" err="1"/>
              <a:t>tional</a:t>
            </a:r>
            <a:r>
              <a:rPr lang="en-US" sz="1200" i="1" dirty="0"/>
              <a:t> Symposium on Cluster, Cloud and Grid Computing (</a:t>
            </a:r>
            <a:r>
              <a:rPr lang="en-US" sz="1200" i="1" dirty="0" err="1"/>
              <a:t>CCGrid</a:t>
            </a:r>
            <a:r>
              <a:rPr lang="en-US" sz="1200" i="1" dirty="0"/>
              <a:t>)</a:t>
            </a:r>
            <a:r>
              <a:rPr lang="en-US" sz="1200" dirty="0"/>
              <a:t>, pp. 482–489, 2013 </a:t>
            </a:r>
          </a:p>
          <a:p>
            <a:pPr>
              <a:buFont typeface="+mj-lt"/>
              <a:buAutoNum type="arabicPeriod"/>
            </a:pPr>
            <a:endParaRPr lang="en-US" sz="1200" dirty="0" smtClean="0"/>
          </a:p>
          <a:p>
            <a:pPr>
              <a:buFont typeface="+mj-lt"/>
              <a:buAutoNum type="arabicPeriod"/>
            </a:pPr>
            <a:r>
              <a:rPr lang="en-US" sz="1200" dirty="0"/>
              <a:t>F. </a:t>
            </a:r>
            <a:r>
              <a:rPr lang="en-US" sz="1200" dirty="0" err="1"/>
              <a:t>Jokhio</a:t>
            </a:r>
            <a:r>
              <a:rPr lang="en-US" sz="1200" dirty="0"/>
              <a:t>, A. Ashraf, S. </a:t>
            </a:r>
            <a:r>
              <a:rPr lang="en-US" sz="1200" dirty="0" err="1"/>
              <a:t>Lafond</a:t>
            </a:r>
            <a:r>
              <a:rPr lang="en-US" sz="1200" dirty="0"/>
              <a:t>, and J. </a:t>
            </a:r>
            <a:r>
              <a:rPr lang="en-US" sz="1200" dirty="0" err="1"/>
              <a:t>Lilius</a:t>
            </a:r>
            <a:r>
              <a:rPr lang="en-US" sz="1200" dirty="0"/>
              <a:t>, “A computation and storage trade-off strategy for cost-efficient video transcoding in the cloud,” in </a:t>
            </a:r>
            <a:r>
              <a:rPr lang="en-US" sz="1200" i="1" dirty="0"/>
              <a:t>Proceedings of the 39th IEEE Conference on Software Engineering and Advanced Applications (SEAA)</a:t>
            </a:r>
            <a:r>
              <a:rPr lang="en-US" sz="1200" dirty="0"/>
              <a:t>, pp. 365–372, 2013. </a:t>
            </a:r>
          </a:p>
          <a:p>
            <a:pPr marL="514350" indent="-514350">
              <a:buFont typeface="+mj-lt"/>
              <a:buAutoNum type="arabicPeriod"/>
            </a:pPr>
            <a:endParaRPr lang="en-US" sz="1200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756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198" y="2694814"/>
            <a:ext cx="8229600" cy="1143000"/>
          </a:xfrm>
        </p:spPr>
        <p:txBody>
          <a:bodyPr/>
          <a:lstStyle/>
          <a:p>
            <a:r>
              <a:rPr lang="en-US" dirty="0" smtClean="0"/>
              <a:t>Appendix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323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626"/>
            <a:ext cx="8229600" cy="1143000"/>
          </a:xfrm>
        </p:spPr>
        <p:txBody>
          <a:bodyPr/>
          <a:lstStyle/>
          <a:p>
            <a:r>
              <a:rPr lang="en-US" dirty="0" smtClean="0"/>
              <a:t>Experiment Results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74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3700"/>
            <a:ext cx="9144000" cy="352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7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75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50" y="440032"/>
            <a:ext cx="8653957" cy="602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786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76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6037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11" y="3504381"/>
            <a:ext cx="3960108" cy="32170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3973" y="3504381"/>
            <a:ext cx="3370009" cy="321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154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77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0"/>
            <a:ext cx="88418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714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78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9144000" cy="677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751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79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49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own Arrow 7"/>
          <p:cNvSpPr/>
          <p:nvPr/>
        </p:nvSpPr>
        <p:spPr>
          <a:xfrm>
            <a:off x="5084667" y="1216170"/>
            <a:ext cx="279651" cy="38418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5084667" y="2847337"/>
            <a:ext cx="279651" cy="38418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5093445" y="5075145"/>
            <a:ext cx="279651" cy="38418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9087" y="1772661"/>
            <a:ext cx="2366484" cy="8064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63337" y="1862285"/>
            <a:ext cx="1223249" cy="6116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5373096" y="1881160"/>
            <a:ext cx="1115644" cy="6275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49846" y="99494"/>
            <a:ext cx="1252956" cy="9344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16911" y="208618"/>
            <a:ext cx="885805" cy="7750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9318" y="221781"/>
            <a:ext cx="1115644" cy="8356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80593" y="208618"/>
            <a:ext cx="1401321" cy="7882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84184" y="221781"/>
            <a:ext cx="778975" cy="775080"/>
          </a:xfrm>
          <a:prstGeom prst="rect">
            <a:avLst/>
          </a:prstGeom>
        </p:spPr>
      </p:pic>
      <p:pic>
        <p:nvPicPr>
          <p:cNvPr id="19" name="Picture 18" descr="CDN_landing_map_2_0_0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02" y="3067105"/>
            <a:ext cx="4769459" cy="2469188"/>
          </a:xfrm>
          <a:prstGeom prst="rect">
            <a:avLst/>
          </a:prstGeom>
        </p:spPr>
      </p:pic>
      <p:pic>
        <p:nvPicPr>
          <p:cNvPr id="20" name="Picture 19" descr="MiniDeskTop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691" y="5459326"/>
            <a:ext cx="2486531" cy="1398674"/>
          </a:xfrm>
          <a:prstGeom prst="rect">
            <a:avLst/>
          </a:prstGeom>
        </p:spPr>
      </p:pic>
      <p:pic>
        <p:nvPicPr>
          <p:cNvPr id="21" name="Picture 20" descr="MiniLapTop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684" y="5625658"/>
            <a:ext cx="1479945" cy="887967"/>
          </a:xfrm>
          <a:prstGeom prst="rect">
            <a:avLst/>
          </a:prstGeom>
        </p:spPr>
      </p:pic>
      <p:pic>
        <p:nvPicPr>
          <p:cNvPr id="22" name="Picture 21" descr="MiniPadMini_White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301" y="5612577"/>
            <a:ext cx="700815" cy="901048"/>
          </a:xfrm>
          <a:prstGeom prst="rect">
            <a:avLst/>
          </a:prstGeom>
        </p:spPr>
      </p:pic>
      <p:pic>
        <p:nvPicPr>
          <p:cNvPr id="23" name="Picture 22" descr="i5Gtemplate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228159" y="5694876"/>
            <a:ext cx="1136159" cy="734082"/>
          </a:xfrm>
          <a:prstGeom prst="rect">
            <a:avLst/>
          </a:prstGeom>
        </p:spPr>
      </p:pic>
      <p:pic>
        <p:nvPicPr>
          <p:cNvPr id="24" name="Picture 23" descr="35004016_OVR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930" y="5612577"/>
            <a:ext cx="1948681" cy="109581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63545" y="1545089"/>
            <a:ext cx="1711517" cy="1266523"/>
          </a:xfrm>
          <a:prstGeom prst="rect">
            <a:avLst/>
          </a:prstGeom>
        </p:spPr>
      </p:pic>
      <p:sp>
        <p:nvSpPr>
          <p:cNvPr id="27" name="Right Arrow 26"/>
          <p:cNvSpPr/>
          <p:nvPr/>
        </p:nvSpPr>
        <p:spPr>
          <a:xfrm>
            <a:off x="6776930" y="1879114"/>
            <a:ext cx="586615" cy="27991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Left Arrow 27"/>
          <p:cNvSpPr/>
          <p:nvPr/>
        </p:nvSpPr>
        <p:spPr>
          <a:xfrm flipV="1">
            <a:off x="6773108" y="2178351"/>
            <a:ext cx="594259" cy="24727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240293" y="99494"/>
            <a:ext cx="8799151" cy="1116676"/>
          </a:xfrm>
          <a:prstGeom prst="roundRect">
            <a:avLst/>
          </a:prstGeom>
          <a:solidFill>
            <a:schemeClr val="lt1">
              <a:alpha val="0"/>
            </a:schemeClr>
          </a:solidFill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ounded Rectangle 29"/>
          <p:cNvSpPr/>
          <p:nvPr/>
        </p:nvSpPr>
        <p:spPr>
          <a:xfrm>
            <a:off x="240294" y="1645646"/>
            <a:ext cx="8799150" cy="1116676"/>
          </a:xfrm>
          <a:prstGeom prst="roundRect">
            <a:avLst/>
          </a:prstGeom>
          <a:solidFill>
            <a:schemeClr val="tx1">
              <a:alpha val="0"/>
            </a:schemeClr>
          </a:solidFill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233039" y="5508616"/>
            <a:ext cx="8806405" cy="1262149"/>
          </a:xfrm>
          <a:prstGeom prst="roundRect">
            <a:avLst/>
          </a:prstGeom>
          <a:solidFill>
            <a:schemeClr val="tx1">
              <a:alpha val="0"/>
            </a:schemeClr>
          </a:solidFill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361673" y="350530"/>
            <a:ext cx="10470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Video </a:t>
            </a:r>
          </a:p>
          <a:p>
            <a:pPr algn="ctr"/>
            <a:r>
              <a:rPr lang="en-US" b="1" dirty="0" smtClean="0"/>
              <a:t>Contents</a:t>
            </a:r>
            <a:endParaRPr lang="en-US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359740" y="1716686"/>
            <a:ext cx="11721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Streaming </a:t>
            </a:r>
          </a:p>
          <a:p>
            <a:pPr algn="ctr"/>
            <a:r>
              <a:rPr lang="en-US" b="1" dirty="0" smtClean="0"/>
              <a:t>Service </a:t>
            </a:r>
          </a:p>
          <a:p>
            <a:pPr algn="ctr"/>
            <a:r>
              <a:rPr lang="en-US" b="1" dirty="0" smtClean="0"/>
              <a:t>Providers</a:t>
            </a:r>
            <a:endParaRPr lang="en-US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459165" y="4204467"/>
            <a:ext cx="3304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Content Delivery Network (CDN)</a:t>
            </a:r>
            <a:endParaRPr lang="en-US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307924" y="5970726"/>
            <a:ext cx="1649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Viewer Devices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97832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7" grpId="0" animBg="1"/>
      <p:bldP spid="28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80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7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035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81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5600"/>
            <a:ext cx="9144000" cy="612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08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82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0426"/>
            <a:ext cx="9144000" cy="32113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4970" y="3421774"/>
            <a:ext cx="3951830" cy="32478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702" y="3387423"/>
            <a:ext cx="3919136" cy="333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726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83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877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13414" y="2802761"/>
            <a:ext cx="29862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Thank You!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52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18" y="1536740"/>
            <a:ext cx="678485" cy="8077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969" y="4164369"/>
            <a:ext cx="730250" cy="8763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8979" y="1536740"/>
            <a:ext cx="681703" cy="8127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8979" y="2528436"/>
            <a:ext cx="682102" cy="83854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318" y="3222210"/>
            <a:ext cx="742901" cy="871220"/>
          </a:xfrm>
          <a:prstGeom prst="rect">
            <a:avLst/>
          </a:prstGeom>
        </p:spPr>
      </p:pic>
      <p:pic>
        <p:nvPicPr>
          <p:cNvPr id="17" name="Picture 16" descr="4k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69" y="2524452"/>
            <a:ext cx="802106" cy="609600"/>
          </a:xfrm>
          <a:prstGeom prst="rect">
            <a:avLst/>
          </a:prstGeom>
        </p:spPr>
      </p:pic>
      <p:pic>
        <p:nvPicPr>
          <p:cNvPr id="18" name="Picture 17" descr="hd-webcam-c615-icon-images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78" y="3436840"/>
            <a:ext cx="809897" cy="944880"/>
          </a:xfrm>
          <a:prstGeom prst="rect">
            <a:avLst/>
          </a:prstGeom>
        </p:spPr>
      </p:pic>
      <p:pic>
        <p:nvPicPr>
          <p:cNvPr id="20" name="Picture 19" descr="HD_720_P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69" y="5217199"/>
            <a:ext cx="743507" cy="596900"/>
          </a:xfrm>
          <a:prstGeom prst="rect">
            <a:avLst/>
          </a:prstGeom>
        </p:spPr>
      </p:pic>
      <p:pic>
        <p:nvPicPr>
          <p:cNvPr id="21" name="Picture 20" descr="mp4-icon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78" y="4393332"/>
            <a:ext cx="752747" cy="752747"/>
          </a:xfrm>
          <a:prstGeom prst="rect">
            <a:avLst/>
          </a:prstGeom>
        </p:spPr>
      </p:pic>
      <p:pic>
        <p:nvPicPr>
          <p:cNvPr id="22" name="Picture 21" descr="video_icon_240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968" y="5336579"/>
            <a:ext cx="832897" cy="732949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2558279" y="815076"/>
            <a:ext cx="0" cy="540797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streaming.jpg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275" y="2947710"/>
            <a:ext cx="1304345" cy="978259"/>
          </a:xfrm>
          <a:prstGeom prst="rect">
            <a:avLst/>
          </a:prstGeom>
        </p:spPr>
      </p:pic>
      <p:pic>
        <p:nvPicPr>
          <p:cNvPr id="27" name="Picture 26" descr="YouTube-logo-full_color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79" y="1284733"/>
            <a:ext cx="2207259" cy="137346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79484" y="739914"/>
            <a:ext cx="2038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Video Streams</a:t>
            </a:r>
            <a:endParaRPr lang="en-US" sz="24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2993115" y="717318"/>
            <a:ext cx="2771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Streaming Providers</a:t>
            </a:r>
            <a:endParaRPr lang="en-US" sz="2400" b="1" dirty="0"/>
          </a:p>
        </p:txBody>
      </p:sp>
      <p:pic>
        <p:nvPicPr>
          <p:cNvPr id="30" name="Picture 29" descr="netflix-logo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812" y="3209070"/>
            <a:ext cx="1313180" cy="73866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66558" y="3828862"/>
            <a:ext cx="1676400" cy="885093"/>
          </a:xfrm>
          <a:prstGeom prst="rect">
            <a:avLst/>
          </a:prstGeom>
        </p:spPr>
      </p:pic>
      <p:pic>
        <p:nvPicPr>
          <p:cNvPr id="32" name="Picture 31" descr="Vevo-logo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175" y="3921527"/>
            <a:ext cx="2214880" cy="147704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66048" y="5319073"/>
            <a:ext cx="1998980" cy="66223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117083" y="2349895"/>
            <a:ext cx="1296909" cy="616614"/>
          </a:xfrm>
          <a:prstGeom prst="rect">
            <a:avLst/>
          </a:prstGeom>
        </p:spPr>
      </p:pic>
      <p:cxnSp>
        <p:nvCxnSpPr>
          <p:cNvPr id="35" name="Straight Connector 34"/>
          <p:cNvCxnSpPr/>
          <p:nvPr/>
        </p:nvCxnSpPr>
        <p:spPr>
          <a:xfrm>
            <a:off x="6025378" y="827429"/>
            <a:ext cx="0" cy="540797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712344" y="771389"/>
            <a:ext cx="1971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Client</a:t>
            </a:r>
            <a:r>
              <a:rPr lang="zh-CN" altLang="en-US" sz="2400" b="1" dirty="0" smtClean="0"/>
              <a:t> </a:t>
            </a:r>
            <a:r>
              <a:rPr lang="en-US" altLang="zh-CN" sz="2400" b="1" dirty="0" smtClean="0"/>
              <a:t>Devices</a:t>
            </a:r>
            <a:endParaRPr lang="en-US" sz="2400" b="1" dirty="0"/>
          </a:p>
        </p:txBody>
      </p:sp>
      <p:pic>
        <p:nvPicPr>
          <p:cNvPr id="37" name="Picture 36" descr="streaming.jpg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435" y="2877854"/>
            <a:ext cx="1304345" cy="978259"/>
          </a:xfrm>
          <a:prstGeom prst="rect">
            <a:avLst/>
          </a:prstGeom>
        </p:spPr>
      </p:pic>
      <p:pic>
        <p:nvPicPr>
          <p:cNvPr id="39" name="Picture 38" descr="MiniDesk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780" y="2895949"/>
            <a:ext cx="2662014" cy="1497383"/>
          </a:xfrm>
          <a:prstGeom prst="rect">
            <a:avLst/>
          </a:prstGeom>
        </p:spPr>
      </p:pic>
      <p:pic>
        <p:nvPicPr>
          <p:cNvPr id="40" name="Picture 39" descr="MiniLapTop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654" y="4926132"/>
            <a:ext cx="1479945" cy="887967"/>
          </a:xfrm>
          <a:prstGeom prst="rect">
            <a:avLst/>
          </a:prstGeom>
        </p:spPr>
      </p:pic>
      <p:pic>
        <p:nvPicPr>
          <p:cNvPr id="41" name="Picture 40" descr="MiniPadMini_White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927" y="4416192"/>
            <a:ext cx="907767" cy="1167129"/>
          </a:xfrm>
          <a:prstGeom prst="rect">
            <a:avLst/>
          </a:prstGeom>
        </p:spPr>
      </p:pic>
      <p:pic>
        <p:nvPicPr>
          <p:cNvPr id="42" name="Picture 41" descr="i5Gtemplate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562092" y="3925969"/>
            <a:ext cx="1136159" cy="734082"/>
          </a:xfrm>
          <a:prstGeom prst="rect">
            <a:avLst/>
          </a:prstGeom>
        </p:spPr>
      </p:pic>
      <p:pic>
        <p:nvPicPr>
          <p:cNvPr id="43" name="Picture 42" descr="35004016_OVR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092" y="1596510"/>
            <a:ext cx="2278602" cy="1281344"/>
          </a:xfrm>
          <a:prstGeom prst="rect">
            <a:avLst/>
          </a:prstGeom>
        </p:spPr>
      </p:pic>
      <p:pic>
        <p:nvPicPr>
          <p:cNvPr id="44" name="Picture 43" descr="CNN-logo.jp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219" y="4807751"/>
            <a:ext cx="1453896" cy="676656"/>
          </a:xfrm>
          <a:prstGeom prst="rect">
            <a:avLst/>
          </a:prstGeom>
        </p:spPr>
      </p:pic>
      <p:sp>
        <p:nvSpPr>
          <p:cNvPr id="45" name="Slide Number Placeholder 4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621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6" grpId="0"/>
      <p:bldP spid="4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41205</TotalTime>
  <Words>2498</Words>
  <Application>Microsoft Macintosh PowerPoint</Application>
  <PresentationFormat>On-screen Show (4:3)</PresentationFormat>
  <Paragraphs>601</Paragraphs>
  <Slides>84</Slides>
  <Notes>9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86" baseType="lpstr">
      <vt:lpstr>Office Theme</vt:lpstr>
      <vt:lpstr>Equation</vt:lpstr>
      <vt:lpstr>PowerPoint Presentation</vt:lpstr>
      <vt:lpstr>High Performance On-Demand  Video Transcoding Using Cloud Services </vt:lpstr>
      <vt:lpstr>Agenda</vt:lpstr>
      <vt:lpstr>Video Transcoding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Netflix Solution </vt:lpstr>
      <vt:lpstr>Long Tail Property of Video Streaming</vt:lpstr>
      <vt:lpstr>Why not transcode them on-demand?</vt:lpstr>
      <vt:lpstr>Questions</vt:lpstr>
      <vt:lpstr>PowerPoint Presentation</vt:lpstr>
      <vt:lpstr>PowerPoint Presentation</vt:lpstr>
      <vt:lpstr>Virtual Machines are Heterogeneous</vt:lpstr>
      <vt:lpstr>On-Demand Video Transcoding Challenges</vt:lpstr>
      <vt:lpstr>Questions</vt:lpstr>
      <vt:lpstr>PowerPoint Presentation</vt:lpstr>
      <vt:lpstr>PowerPoint Presentation</vt:lpstr>
      <vt:lpstr>Questions</vt:lpstr>
      <vt:lpstr>Thesis Contributions</vt:lpstr>
      <vt:lpstr>PowerPoint Presentation</vt:lpstr>
      <vt:lpstr>QoS-Aware On-Demand Video Transcoding Using Homogeneous Cloud Services</vt:lpstr>
      <vt:lpstr>PowerPoint Presentation</vt:lpstr>
      <vt:lpstr>How to Segment Video?</vt:lpstr>
      <vt:lpstr>Video Stream Architecture</vt:lpstr>
      <vt:lpstr>PowerPoint Presentation</vt:lpstr>
      <vt:lpstr>On-Demand Video Transcoding Challenges</vt:lpstr>
      <vt:lpstr>PowerPoint Presentation</vt:lpstr>
      <vt:lpstr>On-Demand Video Transcoding Challenges</vt:lpstr>
      <vt:lpstr>Dynamic Cost-Efficient Provisioning Policy </vt:lpstr>
      <vt:lpstr>PowerPoint Presentation</vt:lpstr>
      <vt:lpstr>Experiment Setup</vt:lpstr>
      <vt:lpstr>Performance Evaluation</vt:lpstr>
      <vt:lpstr>PowerPoint Presentation</vt:lpstr>
      <vt:lpstr>PowerPoint Presentation</vt:lpstr>
      <vt:lpstr>Publications</vt:lpstr>
      <vt:lpstr>Performance Analysis and Modeling of  Video Transcoding Using Heterogeneous Cloud Services</vt:lpstr>
      <vt:lpstr>PowerPoint Presentation</vt:lpstr>
      <vt:lpstr>Amazon EC2 Instance - Families</vt:lpstr>
      <vt:lpstr>What’s the Affinity of Transcoding Performance on Heterogeneous VMs?</vt:lpstr>
      <vt:lpstr>PowerPoint Presentation</vt:lpstr>
      <vt:lpstr>PowerPoint Presentation</vt:lpstr>
      <vt:lpstr>PowerPoint Presentation</vt:lpstr>
      <vt:lpstr>PowerPoint Presentation</vt:lpstr>
      <vt:lpstr>GOP Suitability Matrix</vt:lpstr>
      <vt:lpstr>PowerPoint Presentation</vt:lpstr>
      <vt:lpstr>Publications</vt:lpstr>
      <vt:lpstr>Cost-Efficient On-Demand Video Transcoding Using Heterogeneous Cloud Services </vt:lpstr>
      <vt:lpstr>PowerPoint Presentation</vt:lpstr>
      <vt:lpstr>PowerPoint Presentation</vt:lpstr>
      <vt:lpstr>PowerPoint Presentation</vt:lpstr>
      <vt:lpstr>PowerPoint Presentation</vt:lpstr>
      <vt:lpstr>Adaptive Elastic Resource Provisioning Policy</vt:lpstr>
      <vt:lpstr>PowerPoint Presentation</vt:lpstr>
      <vt:lpstr>Performance Evaluation</vt:lpstr>
      <vt:lpstr>Early GOP Completion Time</vt:lpstr>
      <vt:lpstr>PowerPoint Presentation</vt:lpstr>
      <vt:lpstr>Static GPU vs. Dynamic Heterogeneous</vt:lpstr>
      <vt:lpstr>Publications</vt:lpstr>
      <vt:lpstr>Live Streaming Video Transcoding  Using Cloud Services</vt:lpstr>
      <vt:lpstr>Architecture for On-Demand Transcoding of Live-Stream Videos</vt:lpstr>
      <vt:lpstr>Transcoding Time Prediction Model</vt:lpstr>
      <vt:lpstr>PowerPoint Presentation</vt:lpstr>
      <vt:lpstr>PowerPoint Presentation</vt:lpstr>
      <vt:lpstr>Publications</vt:lpstr>
      <vt:lpstr>Questions</vt:lpstr>
      <vt:lpstr>Future Directions</vt:lpstr>
      <vt:lpstr>Acknowledgement</vt:lpstr>
      <vt:lpstr>Reference</vt:lpstr>
      <vt:lpstr>Appendix</vt:lpstr>
      <vt:lpstr>Experiment 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Bill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CVS: A Cost-Efficient and QoS-Aware Video Streaming Using Cloud Services  </dc:title>
  <dc:creator>Xiangbo Li</dc:creator>
  <cp:lastModifiedBy>Xiangbo Li</cp:lastModifiedBy>
  <cp:revision>318</cp:revision>
  <dcterms:created xsi:type="dcterms:W3CDTF">2015-10-24T15:36:26Z</dcterms:created>
  <dcterms:modified xsi:type="dcterms:W3CDTF">2016-11-18T03:11:38Z</dcterms:modified>
</cp:coreProperties>
</file>