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6B_FA49B3A.xml" ContentType="application/vnd.ms-powerpoint.comments+xml"/>
  <Override PartName="/ppt/comments/modernComment_231_FE6B29D3.xml" ContentType="application/vnd.ms-powerpoint.comments+xml"/>
  <Override PartName="/ppt/comments/modernComment_23F_468FB4E4.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42_C58D272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4"/>
  </p:notesMasterIdLst>
  <p:sldIdLst>
    <p:sldId id="363" r:id="rId2"/>
    <p:sldId id="606" r:id="rId3"/>
    <p:sldId id="610" r:id="rId4"/>
    <p:sldId id="611" r:id="rId5"/>
    <p:sldId id="612" r:id="rId6"/>
    <p:sldId id="613" r:id="rId7"/>
    <p:sldId id="614" r:id="rId8"/>
    <p:sldId id="560" r:id="rId9"/>
    <p:sldId id="619" r:id="rId10"/>
    <p:sldId id="620" r:id="rId11"/>
    <p:sldId id="590" r:id="rId12"/>
    <p:sldId id="615" r:id="rId13"/>
    <p:sldId id="633" r:id="rId14"/>
    <p:sldId id="561" r:id="rId15"/>
    <p:sldId id="623" r:id="rId16"/>
    <p:sldId id="575" r:id="rId17"/>
    <p:sldId id="584" r:id="rId18"/>
    <p:sldId id="630" r:id="rId19"/>
    <p:sldId id="627" r:id="rId20"/>
    <p:sldId id="569" r:id="rId21"/>
    <p:sldId id="629" r:id="rId22"/>
    <p:sldId id="659" r:id="rId23"/>
    <p:sldId id="581" r:id="rId24"/>
    <p:sldId id="580" r:id="rId25"/>
    <p:sldId id="645" r:id="rId26"/>
    <p:sldId id="591" r:id="rId27"/>
    <p:sldId id="592" r:id="rId28"/>
    <p:sldId id="593" r:id="rId29"/>
    <p:sldId id="594" r:id="rId30"/>
    <p:sldId id="637" r:id="rId31"/>
    <p:sldId id="638" r:id="rId32"/>
    <p:sldId id="607" r:id="rId33"/>
    <p:sldId id="603" r:id="rId34"/>
    <p:sldId id="595" r:id="rId35"/>
    <p:sldId id="646" r:id="rId36"/>
    <p:sldId id="640" r:id="rId37"/>
    <p:sldId id="641" r:id="rId38"/>
    <p:sldId id="643" r:id="rId39"/>
    <p:sldId id="605" r:id="rId40"/>
    <p:sldId id="582" r:id="rId41"/>
    <p:sldId id="654" r:id="rId42"/>
    <p:sldId id="647" r:id="rId43"/>
    <p:sldId id="625" r:id="rId44"/>
    <p:sldId id="648" r:id="rId45"/>
    <p:sldId id="649" r:id="rId46"/>
    <p:sldId id="660" r:id="rId47"/>
    <p:sldId id="655" r:id="rId48"/>
    <p:sldId id="650" r:id="rId49"/>
    <p:sldId id="578" r:id="rId50"/>
    <p:sldId id="632" r:id="rId51"/>
    <p:sldId id="651" r:id="rId52"/>
    <p:sldId id="652" r:id="rId53"/>
    <p:sldId id="653" r:id="rId54"/>
    <p:sldId id="608" r:id="rId55"/>
    <p:sldId id="636" r:id="rId56"/>
    <p:sldId id="631" r:id="rId57"/>
    <p:sldId id="588" r:id="rId58"/>
    <p:sldId id="604" r:id="rId59"/>
    <p:sldId id="635" r:id="rId60"/>
    <p:sldId id="642" r:id="rId61"/>
    <p:sldId id="657" r:id="rId62"/>
    <p:sldId id="656"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0B159A-2539-4B14-88C5-1C465436B0E4}">
          <p14:sldIdLst>
            <p14:sldId id="363"/>
          </p14:sldIdLst>
        </p14:section>
        <p14:section name="Intro" id="{416349F2-AA36-47F3-95F5-A8DEAD66258E}">
          <p14:sldIdLst>
            <p14:sldId id="606"/>
            <p14:sldId id="610"/>
            <p14:sldId id="611"/>
            <p14:sldId id="612"/>
            <p14:sldId id="613"/>
            <p14:sldId id="614"/>
            <p14:sldId id="560"/>
            <p14:sldId id="619"/>
            <p14:sldId id="620"/>
            <p14:sldId id="590"/>
            <p14:sldId id="615"/>
          </p14:sldIdLst>
        </p14:section>
        <p14:section name="OaaS" id="{2227934E-BBEB-442D-8ABA-69DAB1A66153}">
          <p14:sldIdLst>
            <p14:sldId id="633"/>
            <p14:sldId id="561"/>
            <p14:sldId id="623"/>
            <p14:sldId id="575"/>
            <p14:sldId id="584"/>
            <p14:sldId id="630"/>
            <p14:sldId id="627"/>
            <p14:sldId id="569"/>
            <p14:sldId id="629"/>
            <p14:sldId id="659"/>
            <p14:sldId id="581"/>
            <p14:sldId id="580"/>
          </p14:sldIdLst>
        </p14:section>
        <p14:section name="OaaS-IoT" id="{DBBD0A2E-DEC2-4639-8944-4355F8389798}">
          <p14:sldIdLst>
            <p14:sldId id="645"/>
            <p14:sldId id="591"/>
            <p14:sldId id="592"/>
            <p14:sldId id="593"/>
            <p14:sldId id="594"/>
            <p14:sldId id="637"/>
            <p14:sldId id="638"/>
            <p14:sldId id="607"/>
            <p14:sldId id="603"/>
            <p14:sldId id="595"/>
          </p14:sldIdLst>
        </p14:section>
        <p14:section name="NSF-ICorps" id="{C039B04A-5EF1-4765-B27F-F6FFACD93051}">
          <p14:sldIdLst>
            <p14:sldId id="646"/>
            <p14:sldId id="640"/>
            <p14:sldId id="641"/>
            <p14:sldId id="643"/>
          </p14:sldIdLst>
        </p14:section>
        <p14:section name="Ending" id="{E022AF95-0232-41A9-904C-C68DAB08D51E}">
          <p14:sldIdLst>
            <p14:sldId id="605"/>
            <p14:sldId id="582"/>
            <p14:sldId id="654"/>
          </p14:sldIdLst>
        </p14:section>
        <p14:section name="backup - OaaS" id="{FAF24C65-F626-4030-AE75-26B0719ED651}">
          <p14:sldIdLst>
            <p14:sldId id="647"/>
            <p14:sldId id="625"/>
            <p14:sldId id="648"/>
            <p14:sldId id="649"/>
            <p14:sldId id="660"/>
            <p14:sldId id="655"/>
            <p14:sldId id="650"/>
          </p14:sldIdLst>
        </p14:section>
        <p14:section name="backup - NFR OaaS" id="{ABACDC90-2E97-4D8D-8F89-AA869747B02D}">
          <p14:sldIdLst>
            <p14:sldId id="578"/>
            <p14:sldId id="632"/>
            <p14:sldId id="651"/>
            <p14:sldId id="652"/>
            <p14:sldId id="653"/>
          </p14:sldIdLst>
        </p14:section>
        <p14:section name="backup - OaaS-IoT" id="{0A5A6BF9-0B80-495D-A83C-FFE6344AFBCF}">
          <p14:sldIdLst>
            <p14:sldId id="608"/>
            <p14:sldId id="636"/>
            <p14:sldId id="631"/>
            <p14:sldId id="588"/>
            <p14:sldId id="604"/>
          </p14:sldIdLst>
        </p14:section>
        <p14:section name="backup - ICorps" id="{CC99A1E9-2E39-4663-908E-C62DD215D37C}">
          <p14:sldIdLst>
            <p14:sldId id="635"/>
            <p14:sldId id="642"/>
          </p14:sldIdLst>
        </p14:section>
        <p14:section name="backup - extra" id="{45BDE6CC-6579-4B44-96EC-0FED7166B10E}">
          <p14:sldIdLst>
            <p14:sldId id="657"/>
            <p14:sldId id="6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0E0F30-AF67-892D-ADDC-4480B3D45990}" name="Pawissanutt Lertpongrujikorn" initials="PL" userId="e34723ad24002354" providerId="Windows Live"/>
  <p188:author id="{CE951969-C7CC-66D1-5502-36015A32CEF5}" name="Amini Salehi, Mohsen" initials="MA" userId="S::Mohsen.Aminisalehi@unt.edu::663647f7-bb6a-44b9-863d-7d389e7e8e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17"/>
    <a:srgbClr val="4F81BD"/>
    <a:srgbClr val="004080"/>
    <a:srgbClr val="9BBB59"/>
    <a:srgbClr val="C0504D"/>
    <a:srgbClr val="FFFFFF"/>
    <a:srgbClr val="000000"/>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4" autoAdjust="0"/>
    <p:restoredTop sz="80131" autoAdjust="0"/>
  </p:normalViewPr>
  <p:slideViewPr>
    <p:cSldViewPr snapToGrid="0" snapToObjects="1">
      <p:cViewPr varScale="1">
        <p:scale>
          <a:sx n="88" d="100"/>
          <a:sy n="88" d="100"/>
        </p:scale>
        <p:origin x="732"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231_FE6B29D3.xml><?xml version="1.0" encoding="utf-8"?>
<p188:cmLst xmlns:a="http://schemas.openxmlformats.org/drawingml/2006/main" xmlns:r="http://schemas.openxmlformats.org/officeDocument/2006/relationships" xmlns:p188="http://schemas.microsoft.com/office/powerpoint/2018/8/main">
  <p188:cm id="{7AEE8E3D-FD5A-4D24-835F-0F8F746D83C5}" authorId="{CE951969-C7CC-66D1-5502-36015A32CEF5}" status="resolved" created="2024-11-15T20:10:34.144" complete="100000">
    <pc:sldMkLst xmlns:pc="http://schemas.microsoft.com/office/powerpoint/2013/main/command">
      <pc:docMk/>
      <pc:sldMk cId="4268435923" sldId="561"/>
    </pc:sldMkLst>
    <p188:txBody>
      <a:bodyPr/>
      <a:lstStyle/>
      <a:p>
        <a:r>
          <a:rPr lang="en-US"/>
          <a:t>TODO</a:t>
        </a:r>
      </a:p>
    </p188:txBody>
    <p188:extLst>
      <p:ext xmlns:p="http://schemas.openxmlformats.org/presentationml/2006/main" uri="{57CB4572-C831-44C2-8A1C-0ADB6CCDFE69}">
        <p223:reactions xmlns:p223="http://schemas.microsoft.com/office/powerpoint/2022/03/main">
          <p223:rxn type="👍">
            <p223:instance time="2024-11-20T08:05:10.228" authorId="{0E0E0F30-AF67-892D-ADDC-4480B3D45990}"/>
          </p223:rxn>
        </p223:reactions>
      </p:ext>
    </p188:extLst>
  </p188:cm>
</p188:cmLst>
</file>

<file path=ppt/comments/modernComment_23F_468FB4E4.xml><?xml version="1.0" encoding="utf-8"?>
<p188:cmLst xmlns:a="http://schemas.openxmlformats.org/drawingml/2006/main" xmlns:r="http://schemas.openxmlformats.org/officeDocument/2006/relationships" xmlns:p188="http://schemas.microsoft.com/office/powerpoint/2018/8/main">
  <p188:cm id="{2B2C6E7D-7FF5-4DD4-9818-D86D8A34C5CA}" authorId="{CE951969-C7CC-66D1-5502-36015A32CEF5}" status="resolved" created="2024-11-15T20:16:13.247">
    <pc:sldMkLst xmlns:pc="http://schemas.microsoft.com/office/powerpoint/2013/main/command">
      <pc:docMk/>
      <pc:sldMk cId="1183823076" sldId="575"/>
    </pc:sldMkLst>
    <p188:replyLst>
      <p188:reply id="{174684A8-A4CE-4107-ABF2-1AD7021E93CA}" authorId="{CE951969-C7CC-66D1-5502-36015A32CEF5}" created="2024-11-15T20:17:06.372">
        <p188:txBody>
          <a:bodyPr/>
          <a:lstStyle/>
          <a:p>
            <a:r>
              <a:rPr lang="en-US"/>
              <a:t>Suggestion: make it consistent with case study
</a:t>
            </a:r>
          </a:p>
        </p188:txBody>
      </p188:reply>
    </p188:replyLst>
    <p188:txBody>
      <a:bodyPr/>
      <a:lstStyle/>
      <a:p>
        <a:r>
          <a:rPr lang="en-US"/>
          <a:t>Simplify a code. Match class diagram</a:t>
        </a:r>
      </a:p>
    </p188:txBody>
  </p188:cm>
</p188:cmLst>
</file>

<file path=ppt/comments/modernComment_242_C58D2722.xml><?xml version="1.0" encoding="utf-8"?>
<p188:cmLst xmlns:a="http://schemas.openxmlformats.org/drawingml/2006/main" xmlns:r="http://schemas.openxmlformats.org/officeDocument/2006/relationships" xmlns:p188="http://schemas.microsoft.com/office/powerpoint/2018/8/main">
  <p188:cm id="{276677C8-D2CF-415F-B663-304A85DFF54A}" authorId="{CE951969-C7CC-66D1-5502-36015A32CEF5}" status="resolved" created="2024-11-15T20:42:49.606" complete="100000">
    <pc:sldMkLst xmlns:pc="http://schemas.microsoft.com/office/powerpoint/2013/main/command">
      <pc:docMk/>
      <pc:sldMk cId="3314362146" sldId="578"/>
    </pc:sldMkLst>
    <p188:txBody>
      <a:bodyPr/>
      <a:lstStyle/>
      <a:p>
        <a:r>
          <a:rPr lang="en-US"/>
          <a:t>We can put the case study at the beginning to demonstrate the problem.</a:t>
        </a:r>
      </a:p>
    </p188:txBody>
  </p188:cm>
</p188:cmLst>
</file>

<file path=ppt/comments/modernComment_26B_FA49B3A.xml><?xml version="1.0" encoding="utf-8"?>
<p188:cmLst xmlns:a="http://schemas.openxmlformats.org/drawingml/2006/main" xmlns:r="http://schemas.openxmlformats.org/officeDocument/2006/relationships" xmlns:p188="http://schemas.microsoft.com/office/powerpoint/2018/8/main">
  <p188:cm id="{E2E4DBBE-3755-48FE-960E-8B1C0B26275F}" authorId="{CE951969-C7CC-66D1-5502-36015A32CEF5}" status="resolved" created="2024-11-15T19:57:39.153">
    <pc:sldMkLst xmlns:pc="http://schemas.microsoft.com/office/powerpoint/2013/main/command">
      <pc:docMk/>
      <pc:sldMk cId="1768212750" sldId="564"/>
    </pc:sldMkLst>
    <p188:txBody>
      <a:bodyPr/>
      <a:lstStyle/>
      <a:p>
        <a:r>
          <a:rPr lang="en-US"/>
          <a:t>Rename title to be more meaningful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7A0B8-09EA-6D49-9D36-F8B9F7BF2104}" type="datetimeFigureOut">
              <a:rPr lang="en-US" smtClean="0"/>
              <a:pPr/>
              <a:t>10/20/2025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B1F4E-4845-EB47-BD3C-717CFF736C52}" type="slidenum">
              <a:rPr lang="en-US" smtClean="0"/>
              <a:pPr/>
              <a:t>‹#›</a:t>
            </a:fld>
            <a:endParaRPr lang="en-US"/>
          </a:p>
        </p:txBody>
      </p:sp>
    </p:spTree>
    <p:extLst>
      <p:ext uri="{BB962C8B-B14F-4D97-AF65-F5344CB8AC3E}">
        <p14:creationId xmlns:p14="http://schemas.microsoft.com/office/powerpoint/2010/main" val="222587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Promise:</a:t>
            </a:r>
            <a:r>
              <a:rPr lang="en-US" sz="1200" b="0" i="0" kern="1200" dirty="0">
                <a:solidFill>
                  <a:schemeClr val="tx1"/>
                </a:solidFill>
                <a:effectLst/>
                <a:latin typeface="+mn-lt"/>
                <a:ea typeface="+mn-ea"/>
                <a:cs typeface="+mn-cs"/>
              </a:rPr>
              <a:t> Developers focus on business logic, infrastructure abstraction, and auto-scaling</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a:t>
            </a:fld>
            <a:endParaRPr lang="en-US"/>
          </a:p>
        </p:txBody>
      </p:sp>
    </p:spTree>
    <p:extLst>
      <p:ext uri="{BB962C8B-B14F-4D97-AF65-F5344CB8AC3E}">
        <p14:creationId xmlns:p14="http://schemas.microsoft.com/office/powerpoint/2010/main" val="196292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FaaS implementation has three main drawbacks: (A) developers must explicitly manage application state and data using separate storage services that increase the complexity. (B) Even though the common workflow can be reused, the intermediate data management is not abstracted. That is, if the developer needs to separate/change the staging storage, it must be done manually. (C) Functionalities may require numerous and heterogeneous FaaS deployments—e.g., requiring a separate workflow for each content type, where the Video format requires a more complicated workflow than the other types.</a:t>
            </a:r>
          </a:p>
        </p:txBody>
      </p:sp>
      <p:sp>
        <p:nvSpPr>
          <p:cNvPr id="4" name="Slide Number Placeholder 3"/>
          <p:cNvSpPr>
            <a:spLocks noGrp="1"/>
          </p:cNvSpPr>
          <p:nvPr>
            <p:ph type="sldNum" sz="quarter" idx="5"/>
          </p:nvPr>
        </p:nvSpPr>
        <p:spPr/>
        <p:txBody>
          <a:bodyPr/>
          <a:lstStyle/>
          <a:p>
            <a:fld id="{AB8B1F4E-4845-EB47-BD3C-717CFF736C52}" type="slidenum">
              <a:rPr lang="en-US" smtClean="0"/>
              <a:pPr/>
              <a:t>48</a:t>
            </a:fld>
            <a:endParaRPr lang="en-US"/>
          </a:p>
        </p:txBody>
      </p:sp>
    </p:spTree>
    <p:extLst>
      <p:ext uri="{BB962C8B-B14F-4D97-AF65-F5344CB8AC3E}">
        <p14:creationId xmlns:p14="http://schemas.microsoft.com/office/powerpoint/2010/main" val="386639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Reality:</a:t>
            </a:r>
            <a:r>
              <a:rPr lang="en-US" sz="1200" b="0" i="0" kern="1200" dirty="0">
                <a:solidFill>
                  <a:schemeClr val="tx1"/>
                </a:solidFill>
                <a:effectLst/>
                <a:latin typeface="+mn-lt"/>
                <a:ea typeface="+mn-ea"/>
                <a:cs typeface="+mn-cs"/>
              </a:rPr>
              <a:t> Fragmented toolchains, manual integration, steep learning curves</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a:t>
            </a:fld>
            <a:endParaRPr lang="en-US"/>
          </a:p>
        </p:txBody>
      </p:sp>
    </p:spTree>
    <p:extLst>
      <p:ext uri="{BB962C8B-B14F-4D97-AF65-F5344CB8AC3E}">
        <p14:creationId xmlns:p14="http://schemas.microsoft.com/office/powerpoint/2010/main" val="332614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reveals that practitioners need: </a:t>
            </a:r>
          </a:p>
          <a:p>
            <a:r>
              <a:rPr lang="en-US" dirty="0"/>
              <a:t>• Unified abstraction to reduce fragmentation (operational maintainability, development complexity) </a:t>
            </a:r>
          </a:p>
          <a:p>
            <a:r>
              <a:rPr lang="en-US" dirty="0"/>
              <a:t>• Quality-of-service guarantees with intuitive interfaces (service quality assurance, availability/reliability) </a:t>
            </a:r>
          </a:p>
          <a:p>
            <a:r>
              <a:rPr lang="en-US" dirty="0"/>
              <a:t>• Simplified programmability that hides infrastructure complexity (programmability, ease of development) </a:t>
            </a:r>
          </a:p>
          <a:p>
            <a:r>
              <a:rPr lang="en-US" dirty="0"/>
              <a:t>• Comprehensive platform support across distributed environments (responsiveness, edge-cloud integration)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6</a:t>
            </a:fld>
            <a:endParaRPr lang="en-US"/>
          </a:p>
        </p:txBody>
      </p:sp>
    </p:spTree>
    <p:extLst>
      <p:ext uri="{BB962C8B-B14F-4D97-AF65-F5344CB8AC3E}">
        <p14:creationId xmlns:p14="http://schemas.microsoft.com/office/powerpoint/2010/main" val="422034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8</a:t>
            </a:fld>
            <a:endParaRPr lang="en-US"/>
          </a:p>
        </p:txBody>
      </p:sp>
    </p:spTree>
    <p:extLst>
      <p:ext uri="{BB962C8B-B14F-4D97-AF65-F5344CB8AC3E}">
        <p14:creationId xmlns:p14="http://schemas.microsoft.com/office/powerpoint/2010/main" val="186396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Monolithic runtimes create conflicting optimization goals</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19</a:t>
            </a:fld>
            <a:endParaRPr lang="en-US"/>
          </a:p>
        </p:txBody>
      </p:sp>
    </p:spTree>
    <p:extLst>
      <p:ext uri="{BB962C8B-B14F-4D97-AF65-F5344CB8AC3E}">
        <p14:creationId xmlns:p14="http://schemas.microsoft.com/office/powerpoint/2010/main" val="378203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let the applications run under bursty loads by configuring the load generator to remain idle most of the time but occasionally create sudden bursts that send requests at a rate equal to the application throughput guarantee for a very short duration.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23</a:t>
            </a:fld>
            <a:endParaRPr lang="en-US"/>
          </a:p>
        </p:txBody>
      </p:sp>
    </p:spTree>
    <p:extLst>
      <p:ext uri="{BB962C8B-B14F-4D97-AF65-F5344CB8AC3E}">
        <p14:creationId xmlns:p14="http://schemas.microsoft.com/office/powerpoint/2010/main" val="195042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1 Datacenter =&gt; 99.67%</a:t>
            </a:r>
          </a:p>
          <a:p>
            <a:r>
              <a:rPr lang="en-US" dirty="0"/>
              <a:t>Tier 4 Datacenter =&gt; 99.995% </a:t>
            </a:r>
          </a:p>
          <a:p>
            <a:r>
              <a:rPr lang="en-US" dirty="0"/>
              <a:t>AWS Lambda =&gt; 99.95%</a:t>
            </a:r>
          </a:p>
          <a:p>
            <a:r>
              <a:rPr lang="en-US" dirty="0"/>
              <a:t>Resource Stability =&gt; 99.5%</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33</a:t>
            </a:fld>
            <a:endParaRPr lang="en-US"/>
          </a:p>
        </p:txBody>
      </p:sp>
    </p:spTree>
    <p:extLst>
      <p:ext uri="{BB962C8B-B14F-4D97-AF65-F5344CB8AC3E}">
        <p14:creationId xmlns:p14="http://schemas.microsoft.com/office/powerpoint/2010/main" val="11275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37</a:t>
            </a:fld>
            <a:endParaRPr lang="en-US"/>
          </a:p>
        </p:txBody>
      </p:sp>
    </p:spTree>
    <p:extLst>
      <p:ext uri="{BB962C8B-B14F-4D97-AF65-F5344CB8AC3E}">
        <p14:creationId xmlns:p14="http://schemas.microsoft.com/office/powerpoint/2010/main" val="250090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Do Customers Want It? ✓ YES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- 101 interviews validate strong demand: 53.5% prioritize productivity, 44.6% want automation</a:t>
            </a:r>
          </a:p>
          <a:p>
            <a:r>
              <a:rPr lang="en-US" sz="1200" b="0" kern="1200" dirty="0">
                <a:solidFill>
                  <a:schemeClr val="tx1"/>
                </a:solidFill>
                <a:effectLst/>
                <a:latin typeface="+mn-lt"/>
                <a:ea typeface="+mn-ea"/>
                <a:cs typeface="+mn-cs"/>
              </a:rPr>
              <a:t>- Productivity bottom line is 10-20%</a:t>
            </a:r>
          </a:p>
          <a:p>
            <a:r>
              <a:rPr lang="en-US" sz="1200" b="0" kern="1200" dirty="0">
                <a:solidFill>
                  <a:schemeClr val="tx1"/>
                </a:solidFill>
                <a:effectLst/>
                <a:latin typeface="+mn-lt"/>
                <a:ea typeface="+mn-ea"/>
                <a:cs typeface="+mn-cs"/>
              </a:rPr>
              <a:t>- Target: Tech SMEs &amp; startups (50-500 employees) with low compliance barriers</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Is It Financially Sustainable? ✓ YES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Revenue Model:</a:t>
            </a:r>
            <a:r>
              <a:rPr lang="en-US" sz="1200" b="0" kern="1200" dirty="0">
                <a:solidFill>
                  <a:schemeClr val="tx1"/>
                </a:solidFill>
                <a:effectLst/>
                <a:latin typeface="+mn-lt"/>
                <a:ea typeface="+mn-ea"/>
                <a:cs typeface="+mn-cs"/>
              </a:rPr>
              <a:t> Subscription (tiered) + pay-per-use + professional services</a:t>
            </a: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Distribution:</a:t>
            </a:r>
            <a:r>
              <a:rPr lang="en-US" sz="1200" b="0" kern="1200" dirty="0">
                <a:solidFill>
                  <a:schemeClr val="tx1"/>
                </a:solidFill>
                <a:effectLst/>
                <a:latin typeface="+mn-lt"/>
                <a:ea typeface="+mn-ea"/>
                <a:cs typeface="+mn-cs"/>
              </a:rPr>
              <a:t> Cloud marketplaces (AWS/Azure/GCP) for low customer acquisition cost</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Can We Build and Deliver It? ✓ WITH PLAN</a:t>
            </a: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Current State:</a:t>
            </a:r>
            <a:r>
              <a:rPr lang="en-US" sz="1200" b="0" kern="1200" dirty="0">
                <a:solidFill>
                  <a:schemeClr val="tx1"/>
                </a:solidFill>
                <a:effectLst/>
                <a:latin typeface="+mn-lt"/>
                <a:ea typeface="+mn-ea"/>
                <a:cs typeface="+mn-cs"/>
              </a:rPr>
              <a:t> Research prototype (Oparaca/</a:t>
            </a:r>
            <a:r>
              <a:rPr lang="en-US" sz="1200" b="0" kern="1200" dirty="0" err="1">
                <a:solidFill>
                  <a:schemeClr val="tx1"/>
                </a:solidFill>
                <a:effectLst/>
                <a:latin typeface="+mn-lt"/>
                <a:ea typeface="+mn-ea"/>
                <a:cs typeface="+mn-cs"/>
              </a:rPr>
              <a:t>EdgeWeaver</a:t>
            </a:r>
            <a:r>
              <a:rPr lang="en-US" sz="1200" b="0" kern="1200" dirty="0">
                <a:solidFill>
                  <a:schemeClr val="tx1"/>
                </a:solidFill>
                <a:effectLst/>
                <a:latin typeface="+mn-lt"/>
                <a:ea typeface="+mn-ea"/>
                <a:cs typeface="+mn-cs"/>
              </a:rPr>
              <a:t>) demonstrates technical feasibility</a:t>
            </a:r>
          </a:p>
          <a:p>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Production Gaps:</a:t>
            </a:r>
            <a:r>
              <a:rPr lang="en-US" sz="1200" b="0" kern="1200" dirty="0">
                <a:solidFill>
                  <a:schemeClr val="tx1"/>
                </a:solidFill>
                <a:effectLst/>
                <a:latin typeface="+mn-lt"/>
                <a:ea typeface="+mn-ea"/>
                <a:cs typeface="+mn-cs"/>
              </a:rPr>
              <a:t> Security, multi-language SDKs, observability tooling</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38</a:t>
            </a:fld>
            <a:endParaRPr lang="en-US"/>
          </a:p>
        </p:txBody>
      </p:sp>
    </p:spTree>
    <p:extLst>
      <p:ext uri="{BB962C8B-B14F-4D97-AF65-F5344CB8AC3E}">
        <p14:creationId xmlns:p14="http://schemas.microsoft.com/office/powerpoint/2010/main" val="2784150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pcclab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12" name="Picture Placeholder 11"/>
          <p:cNvSpPr>
            <a:spLocks noGrp="1"/>
          </p:cNvSpPr>
          <p:nvPr>
            <p:ph type="pic" sz="quarter" idx="14"/>
          </p:nvPr>
        </p:nvSpPr>
        <p:spPr>
          <a:xfrm>
            <a:off x="-1" y="5369442"/>
            <a:ext cx="1658679" cy="1464548"/>
          </a:xfrm>
        </p:spPr>
        <p:txBody>
          <a:bodyPr/>
          <a:lstStyle/>
          <a:p>
            <a:endParaRPr lang="en-US" dirty="0"/>
          </a:p>
        </p:txBody>
      </p:sp>
      <p:pic>
        <p:nvPicPr>
          <p:cNvPr id="7" name="Picture 6" descr="title2.jpg"/>
          <p:cNvPicPr>
            <a:picLocks noChangeAspect="1"/>
          </p:cNvPicPr>
          <p:nvPr userDrawn="1"/>
        </p:nvPicPr>
        <p:blipFill rotWithShape="1">
          <a:blip r:embed="rId2"/>
          <a:srcRect l="11810" r="15096"/>
          <a:stretch/>
        </p:blipFill>
        <p:spPr>
          <a:xfrm>
            <a:off x="7286920" y="5369442"/>
            <a:ext cx="1679810" cy="1464548"/>
          </a:xfrm>
          <a:prstGeom prst="rect">
            <a:avLst/>
          </a:prstGeom>
        </p:spPr>
      </p:pic>
      <p:sp>
        <p:nvSpPr>
          <p:cNvPr id="4" name="AutoShape 2" descr="UNT University of North Texas Logo PNG vector in SVG, PDF ...">
            <a:extLst>
              <a:ext uri="{FF2B5EF4-FFF2-40B4-BE49-F238E27FC236}">
                <a16:creationId xmlns:a16="http://schemas.microsoft.com/office/drawing/2014/main" id="{B1D8F8F7-9948-2070-DBEB-5A79280DE0CB}"/>
              </a:ext>
            </a:extLst>
          </p:cNvPr>
          <p:cNvSpPr>
            <a:spLocks noChangeAspect="1" noChangeArrowheads="1"/>
          </p:cNvSpPr>
          <p:nvPr userDrawn="1"/>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een logo with a bird&#10;&#10;Description automatically generated">
            <a:extLst>
              <a:ext uri="{FF2B5EF4-FFF2-40B4-BE49-F238E27FC236}">
                <a16:creationId xmlns:a16="http://schemas.microsoft.com/office/drawing/2014/main" id="{7BC97B65-BA94-180D-CB9C-D7A97F7CAD1A}"/>
              </a:ext>
            </a:extLst>
          </p:cNvPr>
          <p:cNvPicPr>
            <a:picLocks noChangeAspect="1"/>
          </p:cNvPicPr>
          <p:nvPr userDrawn="1"/>
        </p:nvPicPr>
        <p:blipFill>
          <a:blip r:embed="rId3"/>
          <a:stretch>
            <a:fillRect/>
          </a:stretch>
        </p:blipFill>
        <p:spPr>
          <a:xfrm>
            <a:off x="-1" y="5192276"/>
            <a:ext cx="1951229" cy="1464548"/>
          </a:xfrm>
          <a:prstGeom prst="rect">
            <a:avLst/>
          </a:prstGeom>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8582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pccla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4A60C-B517-4704-9985-6FABD0E02AB3}" type="datetime1">
              <a:rPr lang="en-US" smtClean="0">
                <a:solidFill>
                  <a:prstClr val="black">
                    <a:tint val="75000"/>
                  </a:prstClr>
                </a:solidFill>
                <a:latin typeface="Calibri"/>
              </a:rPr>
              <a:t>10/20/2025</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3498112" y="6356350"/>
            <a:ext cx="2133600" cy="365125"/>
          </a:xfrm>
        </p:spPr>
        <p:txBody>
          <a:bodyPr/>
          <a:lstStyle>
            <a:lvl1pPr algn="ctr">
              <a:defRPr/>
            </a:lvl1pPr>
          </a:lstStyle>
          <a:p>
            <a:fld id="{7D2751F7-D677-4CE9-B35A-C3CCA0CC8D9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title2.jpg"/>
          <p:cNvPicPr>
            <a:picLocks noChangeAspect="1"/>
          </p:cNvPicPr>
          <p:nvPr userDrawn="1"/>
        </p:nvPicPr>
        <p:blipFill rotWithShape="1">
          <a:blip r:embed="rId2"/>
          <a:srcRect l="9555" t="24996" r="14683" b="4785"/>
          <a:stretch/>
        </p:blipFill>
        <p:spPr>
          <a:xfrm>
            <a:off x="7984503" y="6196488"/>
            <a:ext cx="1159497" cy="684848"/>
          </a:xfrm>
          <a:prstGeom prst="rect">
            <a:avLst/>
          </a:prstGeom>
        </p:spPr>
      </p:pic>
    </p:spTree>
    <p:extLst>
      <p:ext uri="{BB962C8B-B14F-4D97-AF65-F5344CB8AC3E}">
        <p14:creationId xmlns:p14="http://schemas.microsoft.com/office/powerpoint/2010/main" val="3582723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447800"/>
          </a:xfrm>
          <a:prstGeom prst="rect">
            <a:avLst/>
          </a:prstGeom>
          <a:solidFill>
            <a:srgbClr val="00408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lang="en-US">
              <a:solidFill>
                <a:prstClr val="black"/>
              </a:solidFill>
              <a:latin typeface="Calibri"/>
            </a:endParaRP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70D343-4565-4201-AC77-95132528166B}" type="datetime1">
              <a:rPr lang="en-US" smtClean="0">
                <a:solidFill>
                  <a:prstClr val="black">
                    <a:tint val="75000"/>
                  </a:prstClr>
                </a:solidFill>
                <a:latin typeface="Calibri"/>
              </a:rPr>
              <a:t>10/20/2025</a:t>
            </a:fld>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92800"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2751F7-D677-4CE9-B35A-C3CCA0CC8D94}"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380856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b="0" i="0" kern="1200">
          <a:solidFill>
            <a:schemeClr val="bg1"/>
          </a:solidFill>
          <a:latin typeface="Arial"/>
          <a:ea typeface="+mj-ea"/>
          <a:cs typeface="+mj-cs"/>
        </a:defRPr>
      </a:lvl1pPr>
    </p:titleStyle>
    <p:body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231_FE6B29D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23F_468FB4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ieeexplore.ieee.org/abstract/document/10661052/" TargetMode="External"/><Relationship Id="rId2" Type="http://schemas.openxmlformats.org/officeDocument/2006/relationships/hyperlink" Target="https://ieeexplore.ieee.org/abstract/document/10254994" TargetMode="External"/><Relationship Id="rId1" Type="http://schemas.openxmlformats.org/officeDocument/2006/relationships/slideLayout" Target="../slideLayouts/slideLayout2.xml"/><Relationship Id="rId5" Type="http://schemas.openxmlformats.org/officeDocument/2006/relationships/hyperlink" Target="https://doi.org/10.1109/TC.2025.3623602" TargetMode="External"/><Relationship Id="rId4" Type="http://schemas.openxmlformats.org/officeDocument/2006/relationships/hyperlink" Target="https://dl.acm.org/doi/abs/10.1145/3698038.3698552"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242_C58D27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26B_FA49B3A.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164" y="1863427"/>
            <a:ext cx="9003836" cy="1470025"/>
          </a:xfrm>
        </p:spPr>
        <p:txBody>
          <a:bodyPr>
            <a:noAutofit/>
          </a:bodyPr>
          <a:lstStyle/>
          <a:p>
            <a:r>
              <a:rPr lang="en-US" sz="3200" b="1" dirty="0">
                <a:solidFill>
                  <a:schemeClr val="tx1"/>
                </a:solidFill>
              </a:rPr>
              <a:t>Object Abstraction To Streamline</a:t>
            </a:r>
            <a:br>
              <a:rPr lang="en-US" sz="3200" b="1" dirty="0">
                <a:solidFill>
                  <a:schemeClr val="tx1"/>
                </a:solidFill>
              </a:rPr>
            </a:br>
            <a:r>
              <a:rPr lang="en-US" sz="3200" b="1" dirty="0">
                <a:solidFill>
                  <a:schemeClr val="tx1"/>
                </a:solidFill>
              </a:rPr>
              <a:t> Edge-Cloud-Native Application Development</a:t>
            </a:r>
            <a:endParaRPr lang="en-US" sz="3200" dirty="0"/>
          </a:p>
        </p:txBody>
      </p:sp>
      <p:sp>
        <p:nvSpPr>
          <p:cNvPr id="3" name="Subtitle 2"/>
          <p:cNvSpPr>
            <a:spLocks noGrp="1"/>
          </p:cNvSpPr>
          <p:nvPr>
            <p:ph type="subTitle" idx="1"/>
          </p:nvPr>
        </p:nvSpPr>
        <p:spPr>
          <a:xfrm>
            <a:off x="584395" y="3652421"/>
            <a:ext cx="7975207" cy="1797040"/>
          </a:xfrm>
        </p:spPr>
        <p:txBody>
          <a:bodyPr>
            <a:normAutofit fontScale="92500" lnSpcReduction="10000"/>
          </a:bodyPr>
          <a:lstStyle/>
          <a:p>
            <a:r>
              <a:rPr lang="en-US" sz="2800" b="1" dirty="0">
                <a:solidFill>
                  <a:schemeClr val="tx1"/>
                </a:solidFill>
              </a:rPr>
              <a:t>Pawissanutt Lertpongrujikorn</a:t>
            </a:r>
          </a:p>
          <a:p>
            <a:r>
              <a:rPr lang="en-US" sz="2800" b="1" dirty="0">
                <a:solidFill>
                  <a:schemeClr val="tx1"/>
                </a:solidFill>
              </a:rPr>
              <a:t>High Performance Cloud Computing Lab (HPCC)</a:t>
            </a:r>
          </a:p>
          <a:p>
            <a:r>
              <a:rPr lang="en-US" sz="2800" dirty="0">
                <a:solidFill>
                  <a:schemeClr val="tx1"/>
                </a:solidFill>
              </a:rPr>
              <a:t>University of North Texas</a:t>
            </a:r>
          </a:p>
          <a:p>
            <a:r>
              <a:rPr lang="en-US" sz="2800" dirty="0">
                <a:solidFill>
                  <a:schemeClr val="tx1"/>
                </a:solidFill>
              </a:rPr>
              <a:t>October 23, 2025</a:t>
            </a:r>
          </a:p>
        </p:txBody>
      </p:sp>
    </p:spTree>
    <p:extLst>
      <p:ext uri="{BB962C8B-B14F-4D97-AF65-F5344CB8AC3E}">
        <p14:creationId xmlns:p14="http://schemas.microsoft.com/office/powerpoint/2010/main" val="238357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C4F7-B4EF-DD37-08E8-0369E290E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182AC-954A-3295-D5C8-BF05DCDF0119}"/>
              </a:ext>
            </a:extLst>
          </p:cNvPr>
          <p:cNvSpPr>
            <a:spLocks noGrp="1"/>
          </p:cNvSpPr>
          <p:nvPr>
            <p:ph type="title"/>
          </p:nvPr>
        </p:nvSpPr>
        <p:spPr/>
        <p:txBody>
          <a:bodyPr>
            <a:noAutofit/>
          </a:bodyPr>
          <a:lstStyle/>
          <a:p>
            <a:r>
              <a:rPr lang="en-US" sz="2800" dirty="0"/>
              <a:t>FaaS Deployment Problem 3:</a:t>
            </a:r>
            <a:br>
              <a:rPr lang="en-US" sz="2800" dirty="0"/>
            </a:br>
            <a:r>
              <a:rPr lang="en-US" sz="2800" b="1" dirty="0"/>
              <a:t>Multiple Rounds of Deployment Refinements</a:t>
            </a:r>
          </a:p>
        </p:txBody>
      </p:sp>
      <p:pic>
        <p:nvPicPr>
          <p:cNvPr id="35" name="Picture 34" descr="A screenshot of a computer&#10;&#10;Description automatically generated">
            <a:extLst>
              <a:ext uri="{FF2B5EF4-FFF2-40B4-BE49-F238E27FC236}">
                <a16:creationId xmlns:a16="http://schemas.microsoft.com/office/drawing/2014/main" id="{57C65377-D2B9-3679-B592-EC555C29CBC5}"/>
              </a:ext>
            </a:extLst>
          </p:cNvPr>
          <p:cNvPicPr>
            <a:picLocks noChangeAspect="1"/>
          </p:cNvPicPr>
          <p:nvPr/>
        </p:nvPicPr>
        <p:blipFill>
          <a:blip r:embed="rId2"/>
          <a:stretch>
            <a:fillRect/>
          </a:stretch>
        </p:blipFill>
        <p:spPr>
          <a:xfrm>
            <a:off x="541175" y="2046044"/>
            <a:ext cx="8397551" cy="4010948"/>
          </a:xfrm>
          <a:prstGeom prst="rect">
            <a:avLst/>
          </a:prstGeom>
        </p:spPr>
      </p:pic>
      <p:sp>
        <p:nvSpPr>
          <p:cNvPr id="3" name="TextBox 2">
            <a:extLst>
              <a:ext uri="{FF2B5EF4-FFF2-40B4-BE49-F238E27FC236}">
                <a16:creationId xmlns:a16="http://schemas.microsoft.com/office/drawing/2014/main" id="{F858BB06-639B-392D-6039-07059391D926}"/>
              </a:ext>
            </a:extLst>
          </p:cNvPr>
          <p:cNvSpPr txBox="1"/>
          <p:nvPr/>
        </p:nvSpPr>
        <p:spPr>
          <a:xfrm>
            <a:off x="5141166" y="1446101"/>
            <a:ext cx="3862873" cy="369332"/>
          </a:xfrm>
          <a:prstGeom prst="rect">
            <a:avLst/>
          </a:prstGeom>
          <a:noFill/>
        </p:spPr>
        <p:txBody>
          <a:bodyPr wrap="square" rtlCol="0">
            <a:spAutoFit/>
          </a:bodyPr>
          <a:lstStyle/>
          <a:p>
            <a:pPr algn="ctr"/>
            <a:r>
              <a:rPr lang="en-US" dirty="0"/>
              <a:t>QoS requirements and constraints</a:t>
            </a:r>
          </a:p>
        </p:txBody>
      </p:sp>
      <p:sp>
        <p:nvSpPr>
          <p:cNvPr id="4" name="Left Brace 3">
            <a:extLst>
              <a:ext uri="{FF2B5EF4-FFF2-40B4-BE49-F238E27FC236}">
                <a16:creationId xmlns:a16="http://schemas.microsoft.com/office/drawing/2014/main" id="{F32136B0-BCEC-4F4A-AF8B-A731EDCAE355}"/>
              </a:ext>
            </a:extLst>
          </p:cNvPr>
          <p:cNvSpPr/>
          <p:nvPr/>
        </p:nvSpPr>
        <p:spPr>
          <a:xfrm rot="16200000">
            <a:off x="6887936" y="338723"/>
            <a:ext cx="369334" cy="3228394"/>
          </a:xfrm>
          <a:prstGeom prst="leftBrace">
            <a:avLst>
              <a:gd name="adj1" fmla="val 81597"/>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3C2DF422-9F13-22D1-83B6-D992F9965609}"/>
              </a:ext>
            </a:extLst>
          </p:cNvPr>
          <p:cNvSpPr>
            <a:spLocks noGrp="1"/>
          </p:cNvSpPr>
          <p:nvPr>
            <p:ph type="sldNum" sz="quarter" idx="12"/>
          </p:nvPr>
        </p:nvSpPr>
        <p:spPr>
          <a:xfrm>
            <a:off x="3505200" y="6340475"/>
            <a:ext cx="2133600" cy="365125"/>
          </a:xfrm>
        </p:spPr>
        <p:txBody>
          <a:bodyPr/>
          <a:lstStyle/>
          <a:p>
            <a:fld id="{7D2751F7-D677-4CE9-B35A-C3CCA0CC8D94}"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sp>
        <p:nvSpPr>
          <p:cNvPr id="9" name="TextBox 8">
            <a:extLst>
              <a:ext uri="{FF2B5EF4-FFF2-40B4-BE49-F238E27FC236}">
                <a16:creationId xmlns:a16="http://schemas.microsoft.com/office/drawing/2014/main" id="{718FFA16-682A-652C-37F2-B4CDCC9276BC}"/>
              </a:ext>
            </a:extLst>
          </p:cNvPr>
          <p:cNvSpPr txBox="1"/>
          <p:nvPr/>
        </p:nvSpPr>
        <p:spPr>
          <a:xfrm>
            <a:off x="2382902" y="6056992"/>
            <a:ext cx="383445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t>Configuring such low-level parameters demands effort and expertise </a:t>
            </a:r>
          </a:p>
        </p:txBody>
      </p:sp>
    </p:spTree>
    <p:extLst>
      <p:ext uri="{BB962C8B-B14F-4D97-AF65-F5344CB8AC3E}">
        <p14:creationId xmlns:p14="http://schemas.microsoft.com/office/powerpoint/2010/main" val="27829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46CA-EE55-759E-A5B6-57AB953580B4}"/>
              </a:ext>
            </a:extLst>
          </p:cNvPr>
          <p:cNvSpPr>
            <a:spLocks noGrp="1"/>
          </p:cNvSpPr>
          <p:nvPr>
            <p:ph type="title"/>
          </p:nvPr>
        </p:nvSpPr>
        <p:spPr/>
        <p:txBody>
          <a:bodyPr>
            <a:normAutofit fontScale="90000"/>
          </a:bodyPr>
          <a:lstStyle/>
          <a:p>
            <a:r>
              <a:rPr lang="en-US" dirty="0"/>
              <a:t>Complexity rises in Edge-Cloud Deployment</a:t>
            </a:r>
          </a:p>
        </p:txBody>
      </p:sp>
      <p:sp>
        <p:nvSpPr>
          <p:cNvPr id="4" name="Slide Number Placeholder 3">
            <a:extLst>
              <a:ext uri="{FF2B5EF4-FFF2-40B4-BE49-F238E27FC236}">
                <a16:creationId xmlns:a16="http://schemas.microsoft.com/office/drawing/2014/main" id="{A0D3875F-271B-0DA2-D1B4-F3BC8BB043A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11</a:t>
            </a:fld>
            <a:endParaRPr lang="en-US" dirty="0">
              <a:solidFill>
                <a:prstClr val="black">
                  <a:tint val="75000"/>
                </a:prstClr>
              </a:solidFill>
            </a:endParaRPr>
          </a:p>
        </p:txBody>
      </p:sp>
      <p:pic>
        <p:nvPicPr>
          <p:cNvPr id="10" name="Content Placeholder 9">
            <a:extLst>
              <a:ext uri="{FF2B5EF4-FFF2-40B4-BE49-F238E27FC236}">
                <a16:creationId xmlns:a16="http://schemas.microsoft.com/office/drawing/2014/main" id="{7EF2AC45-82B4-A30A-7D22-B52CDCE4F3A1}"/>
              </a:ext>
            </a:extLst>
          </p:cNvPr>
          <p:cNvPicPr>
            <a:picLocks noGrp="1" noChangeAspect="1"/>
          </p:cNvPicPr>
          <p:nvPr>
            <p:ph idx="1"/>
          </p:nvPr>
        </p:nvPicPr>
        <p:blipFill>
          <a:blip r:embed="rId2"/>
          <a:stretch>
            <a:fillRect/>
          </a:stretch>
        </p:blipFill>
        <p:spPr>
          <a:xfrm>
            <a:off x="512433" y="1581294"/>
            <a:ext cx="8229600" cy="3459130"/>
          </a:xfrm>
        </p:spPr>
      </p:pic>
      <p:sp>
        <p:nvSpPr>
          <p:cNvPr id="12" name="Rectangle 11">
            <a:extLst>
              <a:ext uri="{FF2B5EF4-FFF2-40B4-BE49-F238E27FC236}">
                <a16:creationId xmlns:a16="http://schemas.microsoft.com/office/drawing/2014/main" id="{ECE8EEC0-7AA3-DE18-59ED-8959F6940DD4}"/>
              </a:ext>
            </a:extLst>
          </p:cNvPr>
          <p:cNvSpPr/>
          <p:nvPr/>
        </p:nvSpPr>
        <p:spPr>
          <a:xfrm>
            <a:off x="1955823" y="1581294"/>
            <a:ext cx="1478257" cy="3459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A0C1E0-D1AC-464E-774E-0689CCCD71EF}"/>
              </a:ext>
            </a:extLst>
          </p:cNvPr>
          <p:cNvSpPr/>
          <p:nvPr/>
        </p:nvSpPr>
        <p:spPr>
          <a:xfrm>
            <a:off x="3487305" y="1530494"/>
            <a:ext cx="1478257" cy="3459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B9D3B1-F23D-F9AD-0B9B-3B18A836F34C}"/>
              </a:ext>
            </a:extLst>
          </p:cNvPr>
          <p:cNvSpPr/>
          <p:nvPr/>
        </p:nvSpPr>
        <p:spPr>
          <a:xfrm>
            <a:off x="5064737" y="1530494"/>
            <a:ext cx="1478257" cy="3459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CBDFF9-8A8C-5ED1-E539-FA82DBFD4F8B}"/>
              </a:ext>
            </a:extLst>
          </p:cNvPr>
          <p:cNvSpPr/>
          <p:nvPr/>
        </p:nvSpPr>
        <p:spPr>
          <a:xfrm>
            <a:off x="6632009" y="1581294"/>
            <a:ext cx="1653471" cy="3459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26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D746-0BEC-89B0-248A-B45F634F702A}"/>
              </a:ext>
            </a:extLst>
          </p:cNvPr>
          <p:cNvSpPr>
            <a:spLocks noGrp="1"/>
          </p:cNvSpPr>
          <p:nvPr>
            <p:ph type="title"/>
          </p:nvPr>
        </p:nvSpPr>
        <p:spPr/>
        <p:txBody>
          <a:bodyPr>
            <a:normAutofit fontScale="90000"/>
          </a:bodyPr>
          <a:lstStyle/>
          <a:p>
            <a:r>
              <a:rPr lang="en-US" b="1" dirty="0"/>
              <a:t>Research Problems &amp; Dissertation Approach</a:t>
            </a:r>
            <a:endParaRPr lang="en-US" dirty="0"/>
          </a:p>
        </p:txBody>
      </p:sp>
      <p:sp>
        <p:nvSpPr>
          <p:cNvPr id="3" name="Content Placeholder 2">
            <a:extLst>
              <a:ext uri="{FF2B5EF4-FFF2-40B4-BE49-F238E27FC236}">
                <a16:creationId xmlns:a16="http://schemas.microsoft.com/office/drawing/2014/main" id="{20DB3162-E830-8FE5-C6A5-04D92EDAEF70}"/>
              </a:ext>
            </a:extLst>
          </p:cNvPr>
          <p:cNvSpPr>
            <a:spLocks noGrp="1"/>
          </p:cNvSpPr>
          <p:nvPr>
            <p:ph idx="1"/>
          </p:nvPr>
        </p:nvSpPr>
        <p:spPr>
          <a:xfrm>
            <a:off x="457200" y="1632937"/>
            <a:ext cx="6356792" cy="2314829"/>
          </a:xfrm>
        </p:spPr>
        <p:txBody>
          <a:bodyPr>
            <a:normAutofit fontScale="77500" lnSpcReduction="20000"/>
          </a:bodyPr>
          <a:lstStyle/>
          <a:p>
            <a:r>
              <a:rPr lang="en-US" b="1" dirty="0"/>
              <a:t>Three Interconnected Problems:</a:t>
            </a:r>
            <a:endParaRPr lang="en-US" dirty="0"/>
          </a:p>
          <a:p>
            <a:pPr lvl="1"/>
            <a:r>
              <a:rPr lang="en-US" dirty="0"/>
              <a:t>How to unify resource, state, and workflow abstractions?</a:t>
            </a:r>
          </a:p>
          <a:p>
            <a:pPr lvl="1"/>
            <a:r>
              <a:rPr lang="en-US" dirty="0"/>
              <a:t>How to enable declarative NFR enforcement automation?</a:t>
            </a:r>
          </a:p>
          <a:p>
            <a:pPr lvl="1"/>
            <a:r>
              <a:rPr lang="en-US" dirty="0"/>
              <a:t>How to extend to distributed edge-cloud deployments?</a:t>
            </a:r>
          </a:p>
          <a:p>
            <a:endParaRPr lang="en-US" dirty="0"/>
          </a:p>
        </p:txBody>
      </p:sp>
      <p:sp>
        <p:nvSpPr>
          <p:cNvPr id="4" name="Slide Number Placeholder 3">
            <a:extLst>
              <a:ext uri="{FF2B5EF4-FFF2-40B4-BE49-F238E27FC236}">
                <a16:creationId xmlns:a16="http://schemas.microsoft.com/office/drawing/2014/main" id="{6F36D40F-20F6-DCC6-5F14-16A3014B74C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12</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4C280C5E-1291-DA96-4348-205104FA6A5E}"/>
              </a:ext>
            </a:extLst>
          </p:cNvPr>
          <p:cNvSpPr txBox="1"/>
          <p:nvPr/>
        </p:nvSpPr>
        <p:spPr>
          <a:xfrm>
            <a:off x="3060924" y="4234886"/>
            <a:ext cx="1052052"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dirty="0"/>
              <a:t>OaaS</a:t>
            </a:r>
          </a:p>
        </p:txBody>
      </p:sp>
      <p:pic>
        <p:nvPicPr>
          <p:cNvPr id="13" name="Picture 12" descr="A diagram of a diagram&#10;&#10;AI-generated content may be incorrect.">
            <a:extLst>
              <a:ext uri="{FF2B5EF4-FFF2-40B4-BE49-F238E27FC236}">
                <a16:creationId xmlns:a16="http://schemas.microsoft.com/office/drawing/2014/main" id="{045BF23F-865F-6F56-89AF-373334405F8D}"/>
              </a:ext>
            </a:extLst>
          </p:cNvPr>
          <p:cNvPicPr>
            <a:picLocks noChangeAspect="1"/>
          </p:cNvPicPr>
          <p:nvPr/>
        </p:nvPicPr>
        <p:blipFill>
          <a:blip r:embed="rId2"/>
          <a:stretch>
            <a:fillRect/>
          </a:stretch>
        </p:blipFill>
        <p:spPr>
          <a:xfrm>
            <a:off x="6624259" y="1619865"/>
            <a:ext cx="2330008" cy="2314829"/>
          </a:xfrm>
          <a:prstGeom prst="rect">
            <a:avLst/>
          </a:prstGeom>
        </p:spPr>
      </p:pic>
      <p:sp>
        <p:nvSpPr>
          <p:cNvPr id="14" name="TextBox 13">
            <a:extLst>
              <a:ext uri="{FF2B5EF4-FFF2-40B4-BE49-F238E27FC236}">
                <a16:creationId xmlns:a16="http://schemas.microsoft.com/office/drawing/2014/main" id="{483C9B21-7FE9-F4BF-19B4-7FED495BF896}"/>
              </a:ext>
            </a:extLst>
          </p:cNvPr>
          <p:cNvSpPr txBox="1"/>
          <p:nvPr/>
        </p:nvSpPr>
        <p:spPr>
          <a:xfrm>
            <a:off x="490014" y="4117788"/>
            <a:ext cx="1273278"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FaaS</a:t>
            </a:r>
          </a:p>
        </p:txBody>
      </p:sp>
      <p:sp>
        <p:nvSpPr>
          <p:cNvPr id="15" name="TextBox 14">
            <a:extLst>
              <a:ext uri="{FF2B5EF4-FFF2-40B4-BE49-F238E27FC236}">
                <a16:creationId xmlns:a16="http://schemas.microsoft.com/office/drawing/2014/main" id="{E1D43BFD-6771-D461-5C2E-5FE8690BC160}"/>
              </a:ext>
            </a:extLst>
          </p:cNvPr>
          <p:cNvSpPr txBox="1"/>
          <p:nvPr/>
        </p:nvSpPr>
        <p:spPr>
          <a:xfrm>
            <a:off x="490014" y="4695886"/>
            <a:ext cx="1273278"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State</a:t>
            </a:r>
          </a:p>
        </p:txBody>
      </p:sp>
      <p:sp>
        <p:nvSpPr>
          <p:cNvPr id="16" name="TextBox 15">
            <a:extLst>
              <a:ext uri="{FF2B5EF4-FFF2-40B4-BE49-F238E27FC236}">
                <a16:creationId xmlns:a16="http://schemas.microsoft.com/office/drawing/2014/main" id="{51544938-8CB5-3E35-05DE-17B5A3241812}"/>
              </a:ext>
            </a:extLst>
          </p:cNvPr>
          <p:cNvSpPr txBox="1"/>
          <p:nvPr/>
        </p:nvSpPr>
        <p:spPr>
          <a:xfrm>
            <a:off x="470350" y="5210837"/>
            <a:ext cx="1273278"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Workflow</a:t>
            </a:r>
          </a:p>
        </p:txBody>
      </p:sp>
      <p:sp>
        <p:nvSpPr>
          <p:cNvPr id="17" name="Arrow: Right 16">
            <a:extLst>
              <a:ext uri="{FF2B5EF4-FFF2-40B4-BE49-F238E27FC236}">
                <a16:creationId xmlns:a16="http://schemas.microsoft.com/office/drawing/2014/main" id="{1670AB3E-D79F-9F12-03C6-5AEF15A57626}"/>
              </a:ext>
            </a:extLst>
          </p:cNvPr>
          <p:cNvSpPr/>
          <p:nvPr/>
        </p:nvSpPr>
        <p:spPr>
          <a:xfrm>
            <a:off x="1918328" y="4171739"/>
            <a:ext cx="857352" cy="43247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D4B746-3FCB-327C-6270-3CC6E0199D4E}"/>
              </a:ext>
            </a:extLst>
          </p:cNvPr>
          <p:cNvSpPr txBox="1"/>
          <p:nvPr/>
        </p:nvSpPr>
        <p:spPr>
          <a:xfrm>
            <a:off x="5133184" y="4152213"/>
            <a:ext cx="1273279"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NFR-Driven OaaS</a:t>
            </a:r>
          </a:p>
        </p:txBody>
      </p:sp>
      <p:sp>
        <p:nvSpPr>
          <p:cNvPr id="19" name="TextBox 18">
            <a:extLst>
              <a:ext uri="{FF2B5EF4-FFF2-40B4-BE49-F238E27FC236}">
                <a16:creationId xmlns:a16="http://schemas.microsoft.com/office/drawing/2014/main" id="{121EBECB-E0EA-A763-760D-50D751E2C093}"/>
              </a:ext>
            </a:extLst>
          </p:cNvPr>
          <p:cNvSpPr txBox="1"/>
          <p:nvPr/>
        </p:nvSpPr>
        <p:spPr>
          <a:xfrm>
            <a:off x="7426671" y="4203312"/>
            <a:ext cx="1273279"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dirty="0"/>
              <a:t>OaaS-IoT</a:t>
            </a:r>
          </a:p>
        </p:txBody>
      </p:sp>
      <p:sp>
        <p:nvSpPr>
          <p:cNvPr id="20" name="Arrow: Right 19">
            <a:extLst>
              <a:ext uri="{FF2B5EF4-FFF2-40B4-BE49-F238E27FC236}">
                <a16:creationId xmlns:a16="http://schemas.microsoft.com/office/drawing/2014/main" id="{F47299AD-FEBF-B284-8469-DF7C90B9F9E9}"/>
              </a:ext>
            </a:extLst>
          </p:cNvPr>
          <p:cNvSpPr/>
          <p:nvPr/>
        </p:nvSpPr>
        <p:spPr>
          <a:xfrm>
            <a:off x="4199974" y="4234886"/>
            <a:ext cx="857352" cy="4324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B0507B7-01A3-E579-DFF2-773F58867E80}"/>
              </a:ext>
            </a:extLst>
          </p:cNvPr>
          <p:cNvSpPr/>
          <p:nvPr/>
        </p:nvSpPr>
        <p:spPr>
          <a:xfrm>
            <a:off x="6481620" y="4203312"/>
            <a:ext cx="857352" cy="432479"/>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D4FF95E-5B46-6964-AB42-FE3C3FA9543D}"/>
              </a:ext>
            </a:extLst>
          </p:cNvPr>
          <p:cNvSpPr txBox="1"/>
          <p:nvPr/>
        </p:nvSpPr>
        <p:spPr>
          <a:xfrm>
            <a:off x="5384499" y="5425735"/>
            <a:ext cx="837686"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NFR</a:t>
            </a:r>
          </a:p>
        </p:txBody>
      </p:sp>
      <p:sp>
        <p:nvSpPr>
          <p:cNvPr id="23" name="TextBox 22">
            <a:extLst>
              <a:ext uri="{FF2B5EF4-FFF2-40B4-BE49-F238E27FC236}">
                <a16:creationId xmlns:a16="http://schemas.microsoft.com/office/drawing/2014/main" id="{86875AA5-3B70-6E27-CB82-A73864FDBB18}"/>
              </a:ext>
            </a:extLst>
          </p:cNvPr>
          <p:cNvSpPr txBox="1"/>
          <p:nvPr/>
        </p:nvSpPr>
        <p:spPr>
          <a:xfrm>
            <a:off x="7338972" y="5191564"/>
            <a:ext cx="1562519" cy="646331"/>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Distributed</a:t>
            </a:r>
          </a:p>
          <a:p>
            <a:r>
              <a:rPr lang="en-US" dirty="0"/>
              <a:t>Coordination</a:t>
            </a:r>
          </a:p>
        </p:txBody>
      </p:sp>
      <p:sp>
        <p:nvSpPr>
          <p:cNvPr id="26" name="Arrow: Right 25">
            <a:extLst>
              <a:ext uri="{FF2B5EF4-FFF2-40B4-BE49-F238E27FC236}">
                <a16:creationId xmlns:a16="http://schemas.microsoft.com/office/drawing/2014/main" id="{189623E5-26CB-30D2-76DB-2ED167CA3891}"/>
              </a:ext>
            </a:extLst>
          </p:cNvPr>
          <p:cNvSpPr/>
          <p:nvPr/>
        </p:nvSpPr>
        <p:spPr>
          <a:xfrm rot="16200000">
            <a:off x="5553582" y="4863137"/>
            <a:ext cx="432481" cy="4324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B4D01DA-71E2-628D-55A4-24F0D35FD9FE}"/>
              </a:ext>
            </a:extLst>
          </p:cNvPr>
          <p:cNvSpPr/>
          <p:nvPr/>
        </p:nvSpPr>
        <p:spPr>
          <a:xfrm rot="20319638">
            <a:off x="1967626" y="4592292"/>
            <a:ext cx="857352" cy="43247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9694C22D-7537-9C0B-B239-388E21666750}"/>
              </a:ext>
            </a:extLst>
          </p:cNvPr>
          <p:cNvSpPr/>
          <p:nvPr/>
        </p:nvSpPr>
        <p:spPr>
          <a:xfrm rot="19679334">
            <a:off x="1918328" y="4966757"/>
            <a:ext cx="857352" cy="43247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97F23AF2-2960-BD4D-4475-A5605DBFB795}"/>
              </a:ext>
            </a:extLst>
          </p:cNvPr>
          <p:cNvSpPr/>
          <p:nvPr/>
        </p:nvSpPr>
        <p:spPr>
          <a:xfrm rot="16200000">
            <a:off x="7847070" y="4676727"/>
            <a:ext cx="432480" cy="432479"/>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29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9259-3E86-9AC3-C2FA-F2D035038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B994C-8DC1-FA4F-6CDC-BA6A9B0D39F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73120AB-67E1-6A8E-B857-5321B9192E79}"/>
              </a:ext>
            </a:extLst>
          </p:cNvPr>
          <p:cNvSpPr>
            <a:spLocks noGrp="1"/>
          </p:cNvSpPr>
          <p:nvPr>
            <p:ph idx="1"/>
          </p:nvPr>
        </p:nvSpPr>
        <p:spPr/>
        <p:txBody>
          <a:bodyPr>
            <a:normAutofit/>
          </a:bodyPr>
          <a:lstStyle/>
          <a:p>
            <a:r>
              <a:rPr lang="en-US" sz="2400" dirty="0"/>
              <a:t>Introduction &amp; Motivation</a:t>
            </a:r>
            <a:endParaRPr lang="en-US" sz="3200" dirty="0"/>
          </a:p>
          <a:p>
            <a:endParaRPr lang="en-US" sz="2400" dirty="0"/>
          </a:p>
          <a:p>
            <a:r>
              <a:rPr lang="en-US" sz="2400" b="1" dirty="0"/>
              <a:t>OaaS: Unified Abstraction (Ch. 3-4)</a:t>
            </a:r>
          </a:p>
          <a:p>
            <a:endParaRPr lang="en-US" sz="2400" dirty="0"/>
          </a:p>
          <a:p>
            <a:r>
              <a:rPr lang="en-US" sz="2400" dirty="0"/>
              <a:t>OaaS-IoT: Abstraction for Edge-Cloud Application (Ch. 5)</a:t>
            </a:r>
          </a:p>
          <a:p>
            <a:endParaRPr lang="en-US" sz="2400" dirty="0"/>
          </a:p>
          <a:p>
            <a:r>
              <a:rPr lang="en-US" sz="2400" dirty="0"/>
              <a:t>Commercialization Validation (Ch. 6)</a:t>
            </a:r>
          </a:p>
          <a:p>
            <a:endParaRPr lang="en-US" sz="2400" dirty="0"/>
          </a:p>
          <a:p>
            <a:r>
              <a:rPr lang="en-US" sz="2400" dirty="0"/>
              <a:t>Conclusion and Future Works (Ch. 7)</a:t>
            </a:r>
          </a:p>
          <a:p>
            <a:endParaRPr lang="en-US" sz="2400" dirty="0"/>
          </a:p>
        </p:txBody>
      </p:sp>
      <p:sp>
        <p:nvSpPr>
          <p:cNvPr id="4" name="Slide Number Placeholder 3">
            <a:extLst>
              <a:ext uri="{FF2B5EF4-FFF2-40B4-BE49-F238E27FC236}">
                <a16:creationId xmlns:a16="http://schemas.microsoft.com/office/drawing/2014/main" id="{F7453414-06E5-42A1-27A5-D74052DD2FB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106005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9703-1F6C-53AF-F3D7-01AFB68400E5}"/>
              </a:ext>
            </a:extLst>
          </p:cNvPr>
          <p:cNvSpPr>
            <a:spLocks noGrp="1"/>
          </p:cNvSpPr>
          <p:nvPr>
            <p:ph type="title"/>
          </p:nvPr>
        </p:nvSpPr>
        <p:spPr/>
        <p:txBody>
          <a:bodyPr/>
          <a:lstStyle/>
          <a:p>
            <a:r>
              <a:rPr lang="en-US" dirty="0"/>
              <a:t>FaaS vs OaaS</a:t>
            </a:r>
          </a:p>
        </p:txBody>
      </p:sp>
      <p:pic>
        <p:nvPicPr>
          <p:cNvPr id="6" name="Content Placeholder 5" descr="A diagram of a cloud infrastructure&#10;&#10;Description automatically generated">
            <a:extLst>
              <a:ext uri="{FF2B5EF4-FFF2-40B4-BE49-F238E27FC236}">
                <a16:creationId xmlns:a16="http://schemas.microsoft.com/office/drawing/2014/main" id="{2FECBC0A-9D6A-903E-7599-C0B10F7263CF}"/>
              </a:ext>
            </a:extLst>
          </p:cNvPr>
          <p:cNvPicPr>
            <a:picLocks noGrp="1" noChangeAspect="1"/>
          </p:cNvPicPr>
          <p:nvPr>
            <p:ph idx="1"/>
          </p:nvPr>
        </p:nvPicPr>
        <p:blipFill rotWithShape="1">
          <a:blip r:embed="rId3"/>
          <a:srcRect t="21415"/>
          <a:stretch/>
        </p:blipFill>
        <p:spPr>
          <a:xfrm>
            <a:off x="1426934" y="3819280"/>
            <a:ext cx="5485603" cy="3038720"/>
          </a:xfrm>
        </p:spPr>
      </p:pic>
      <p:sp>
        <p:nvSpPr>
          <p:cNvPr id="4" name="Slide Number Placeholder 3">
            <a:extLst>
              <a:ext uri="{FF2B5EF4-FFF2-40B4-BE49-F238E27FC236}">
                <a16:creationId xmlns:a16="http://schemas.microsoft.com/office/drawing/2014/main" id="{F05BF8DB-31D2-0225-3576-FE4159966EA0}"/>
              </a:ext>
            </a:extLst>
          </p:cNvPr>
          <p:cNvSpPr>
            <a:spLocks noGrp="1"/>
          </p:cNvSpPr>
          <p:nvPr>
            <p:ph type="sldNum" sz="quarter" idx="12"/>
          </p:nvPr>
        </p:nvSpPr>
        <p:spPr>
          <a:xfrm>
            <a:off x="6553200" y="6392078"/>
            <a:ext cx="2133600" cy="365125"/>
          </a:xfrm>
        </p:spPr>
        <p:txBody>
          <a:bodyPr/>
          <a:lstStyle/>
          <a:p>
            <a:fld id="{7D2751F7-D677-4CE9-B35A-C3CCA0CC8D94}" type="slidenum">
              <a:rPr lang="en-US" smtClean="0">
                <a:solidFill>
                  <a:prstClr val="black">
                    <a:tint val="75000"/>
                  </a:prstClr>
                </a:solidFill>
              </a:rPr>
              <a:pPr/>
              <a:t>14</a:t>
            </a:fld>
            <a:endParaRPr lang="en-US" dirty="0">
              <a:solidFill>
                <a:prstClr val="black">
                  <a:tint val="75000"/>
                </a:prstClr>
              </a:solidFill>
            </a:endParaRPr>
          </a:p>
        </p:txBody>
      </p:sp>
      <p:pic>
        <p:nvPicPr>
          <p:cNvPr id="5" name="Picture 4" descr="A screenshot of a computer&#10;&#10;Description automatically generated">
            <a:extLst>
              <a:ext uri="{FF2B5EF4-FFF2-40B4-BE49-F238E27FC236}">
                <a16:creationId xmlns:a16="http://schemas.microsoft.com/office/drawing/2014/main" id="{1C5F5965-374B-EA0A-1D35-40E9B3376B34}"/>
              </a:ext>
            </a:extLst>
          </p:cNvPr>
          <p:cNvPicPr>
            <a:picLocks noChangeAspect="1"/>
          </p:cNvPicPr>
          <p:nvPr/>
        </p:nvPicPr>
        <p:blipFill rotWithShape="1">
          <a:blip r:embed="rId4"/>
          <a:srcRect t="17116"/>
          <a:stretch/>
        </p:blipFill>
        <p:spPr>
          <a:xfrm>
            <a:off x="1426934" y="1371520"/>
            <a:ext cx="6561264" cy="2597475"/>
          </a:xfrm>
          <a:prstGeom prst="rect">
            <a:avLst/>
          </a:prstGeom>
        </p:spPr>
      </p:pic>
      <p:sp>
        <p:nvSpPr>
          <p:cNvPr id="10" name="Rectangle 9">
            <a:extLst>
              <a:ext uri="{FF2B5EF4-FFF2-40B4-BE49-F238E27FC236}">
                <a16:creationId xmlns:a16="http://schemas.microsoft.com/office/drawing/2014/main" id="{DA8D7A19-78B6-3B50-EB1E-B6710052EEA0}"/>
              </a:ext>
            </a:extLst>
          </p:cNvPr>
          <p:cNvSpPr/>
          <p:nvPr/>
        </p:nvSpPr>
        <p:spPr>
          <a:xfrm>
            <a:off x="1426934" y="3429000"/>
            <a:ext cx="1146145"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3A48BD9-6CE7-2AF1-1AF3-16019D8A434A}"/>
              </a:ext>
            </a:extLst>
          </p:cNvPr>
          <p:cNvSpPr/>
          <p:nvPr/>
        </p:nvSpPr>
        <p:spPr>
          <a:xfrm>
            <a:off x="1426934" y="6026327"/>
            <a:ext cx="2133600" cy="36512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44BD58BF-1352-50CC-28B5-F1FA3B1BBE90}"/>
              </a:ext>
            </a:extLst>
          </p:cNvPr>
          <p:cNvSpPr/>
          <p:nvPr/>
        </p:nvSpPr>
        <p:spPr>
          <a:xfrm>
            <a:off x="2674038" y="3353881"/>
            <a:ext cx="2065387"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CB0F5837-5F21-F117-6758-01A92F638732}"/>
              </a:ext>
            </a:extLst>
          </p:cNvPr>
          <p:cNvSpPr/>
          <p:nvPr/>
        </p:nvSpPr>
        <p:spPr>
          <a:xfrm>
            <a:off x="3936007" y="6083009"/>
            <a:ext cx="2703052" cy="530292"/>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61F1F6E-3BA3-91B7-CC16-7F33C311E126}"/>
              </a:ext>
            </a:extLst>
          </p:cNvPr>
          <p:cNvSpPr/>
          <p:nvPr/>
        </p:nvSpPr>
        <p:spPr>
          <a:xfrm>
            <a:off x="4793287" y="3388883"/>
            <a:ext cx="2065387"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4F2C36F4-85A7-0BA0-4FDF-6B04ABD3CB9C}"/>
              </a:ext>
            </a:extLst>
          </p:cNvPr>
          <p:cNvSpPr/>
          <p:nvPr/>
        </p:nvSpPr>
        <p:spPr>
          <a:xfrm>
            <a:off x="1420496" y="6370545"/>
            <a:ext cx="2314378" cy="411187"/>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684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3" grpId="0" animBg="1"/>
      <p:bldP spid="8" grpId="0" animBg="1"/>
      <p:bldP spid="9" grpId="0" animBg="1"/>
      <p:bldP spid="9" grpId="1" animBg="1"/>
      <p:bldP spid="12" grpId="0" animBg="1"/>
      <p:bldP spid="12" grpId="1" animBg="1"/>
    </p:bldLst>
  </p:timing>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5995-594D-329B-C02C-7718C010D2B0}"/>
              </a:ext>
            </a:extLst>
          </p:cNvPr>
          <p:cNvSpPr>
            <a:spLocks noGrp="1"/>
          </p:cNvSpPr>
          <p:nvPr>
            <p:ph type="title"/>
          </p:nvPr>
        </p:nvSpPr>
        <p:spPr/>
        <p:txBody>
          <a:bodyPr>
            <a:normAutofit fontScale="90000"/>
          </a:bodyPr>
          <a:lstStyle/>
          <a:p>
            <a:r>
              <a:rPr lang="en-US" dirty="0"/>
              <a:t>OaaS Abstraction and Development Flow</a:t>
            </a:r>
          </a:p>
        </p:txBody>
      </p:sp>
      <p:sp>
        <p:nvSpPr>
          <p:cNvPr id="4" name="Slide Number Placeholder 3">
            <a:extLst>
              <a:ext uri="{FF2B5EF4-FFF2-40B4-BE49-F238E27FC236}">
                <a16:creationId xmlns:a16="http://schemas.microsoft.com/office/drawing/2014/main" id="{3CD86292-288A-479C-AA28-9DA07FC10F7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15</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19EB2265-96C1-BBEA-5DC0-5B0A7F3C6E63}"/>
              </a:ext>
            </a:extLst>
          </p:cNvPr>
          <p:cNvSpPr txBox="1"/>
          <p:nvPr/>
        </p:nvSpPr>
        <p:spPr>
          <a:xfrm>
            <a:off x="2025445" y="3351169"/>
            <a:ext cx="1002891" cy="400110"/>
          </a:xfrm>
          <a:prstGeom prst="rect">
            <a:avLst/>
          </a:prstGeom>
          <a:noFill/>
        </p:spPr>
        <p:txBody>
          <a:bodyPr wrap="square" rtlCol="0">
            <a:spAutoFit/>
          </a:bodyPr>
          <a:lstStyle/>
          <a:p>
            <a:r>
              <a:rPr lang="en-US" sz="2000" b="1" u="sng" dirty="0"/>
              <a:t>FaaS</a:t>
            </a:r>
          </a:p>
        </p:txBody>
      </p:sp>
      <p:sp>
        <p:nvSpPr>
          <p:cNvPr id="11" name="TextBox 10">
            <a:extLst>
              <a:ext uri="{FF2B5EF4-FFF2-40B4-BE49-F238E27FC236}">
                <a16:creationId xmlns:a16="http://schemas.microsoft.com/office/drawing/2014/main" id="{8E6FA942-FF36-0252-9065-EAA904C7822F}"/>
              </a:ext>
            </a:extLst>
          </p:cNvPr>
          <p:cNvSpPr txBox="1"/>
          <p:nvPr/>
        </p:nvSpPr>
        <p:spPr>
          <a:xfrm>
            <a:off x="6973568" y="3352608"/>
            <a:ext cx="1002891" cy="400110"/>
          </a:xfrm>
          <a:prstGeom prst="rect">
            <a:avLst/>
          </a:prstGeom>
          <a:noFill/>
        </p:spPr>
        <p:txBody>
          <a:bodyPr wrap="square" rtlCol="0">
            <a:spAutoFit/>
          </a:bodyPr>
          <a:lstStyle/>
          <a:p>
            <a:r>
              <a:rPr lang="en-US" sz="2000" b="1" u="sng" dirty="0"/>
              <a:t>OaaS</a:t>
            </a:r>
          </a:p>
        </p:txBody>
      </p:sp>
      <p:pic>
        <p:nvPicPr>
          <p:cNvPr id="13" name="Picture 12" descr="A diagram of a product&#10;&#10;AI-generated content may be incorrect.">
            <a:extLst>
              <a:ext uri="{FF2B5EF4-FFF2-40B4-BE49-F238E27FC236}">
                <a16:creationId xmlns:a16="http://schemas.microsoft.com/office/drawing/2014/main" id="{465528E5-DD2E-28CB-E555-FFC700A7CB2A}"/>
              </a:ext>
            </a:extLst>
          </p:cNvPr>
          <p:cNvPicPr>
            <a:picLocks noChangeAspect="1"/>
          </p:cNvPicPr>
          <p:nvPr/>
        </p:nvPicPr>
        <p:blipFill>
          <a:blip r:embed="rId2"/>
          <a:stretch>
            <a:fillRect/>
          </a:stretch>
        </p:blipFill>
        <p:spPr>
          <a:xfrm>
            <a:off x="1622322" y="3849637"/>
            <a:ext cx="5899355" cy="2251221"/>
          </a:xfrm>
          <a:prstGeom prst="rect">
            <a:avLst/>
          </a:prstGeom>
        </p:spPr>
      </p:pic>
      <p:pic>
        <p:nvPicPr>
          <p:cNvPr id="15" name="Picture 14" descr="A diagram of a workflow&#10;&#10;AI-generated content may be incorrect.">
            <a:extLst>
              <a:ext uri="{FF2B5EF4-FFF2-40B4-BE49-F238E27FC236}">
                <a16:creationId xmlns:a16="http://schemas.microsoft.com/office/drawing/2014/main" id="{23526D71-BD0E-B77D-C940-EBB1C8A50D60}"/>
              </a:ext>
            </a:extLst>
          </p:cNvPr>
          <p:cNvPicPr>
            <a:picLocks noChangeAspect="1"/>
          </p:cNvPicPr>
          <p:nvPr/>
        </p:nvPicPr>
        <p:blipFill>
          <a:blip r:embed="rId3"/>
          <a:stretch>
            <a:fillRect/>
          </a:stretch>
        </p:blipFill>
        <p:spPr>
          <a:xfrm>
            <a:off x="396035" y="1447941"/>
            <a:ext cx="4572000" cy="1903228"/>
          </a:xfrm>
          <a:prstGeom prst="rect">
            <a:avLst/>
          </a:prstGeom>
        </p:spPr>
      </p:pic>
      <p:pic>
        <p:nvPicPr>
          <p:cNvPr id="19" name="Picture 18" descr="A diagram of a software system&#10;&#10;AI-generated content may be incorrect.">
            <a:extLst>
              <a:ext uri="{FF2B5EF4-FFF2-40B4-BE49-F238E27FC236}">
                <a16:creationId xmlns:a16="http://schemas.microsoft.com/office/drawing/2014/main" id="{05F3A102-049D-6D53-E997-3939CFF6B47A}"/>
              </a:ext>
            </a:extLst>
          </p:cNvPr>
          <p:cNvPicPr>
            <a:picLocks noChangeAspect="1"/>
          </p:cNvPicPr>
          <p:nvPr/>
        </p:nvPicPr>
        <p:blipFill>
          <a:blip r:embed="rId4"/>
          <a:stretch>
            <a:fillRect/>
          </a:stretch>
        </p:blipFill>
        <p:spPr>
          <a:xfrm>
            <a:off x="5012032" y="1529874"/>
            <a:ext cx="3923071" cy="1773555"/>
          </a:xfrm>
          <a:prstGeom prst="rect">
            <a:avLst/>
          </a:prstGeom>
        </p:spPr>
      </p:pic>
    </p:spTree>
    <p:extLst>
      <p:ext uri="{BB962C8B-B14F-4D97-AF65-F5344CB8AC3E}">
        <p14:creationId xmlns:p14="http://schemas.microsoft.com/office/powerpoint/2010/main" val="501952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11B3-9EFA-ACEE-C863-83A8070BC8BD}"/>
              </a:ext>
            </a:extLst>
          </p:cNvPr>
          <p:cNvSpPr>
            <a:spLocks noGrp="1"/>
          </p:cNvSpPr>
          <p:nvPr>
            <p:ph type="title"/>
          </p:nvPr>
        </p:nvSpPr>
        <p:spPr/>
        <p:txBody>
          <a:bodyPr/>
          <a:lstStyle/>
          <a:p>
            <a:r>
              <a:rPr lang="en-US" dirty="0"/>
              <a:t>OaaS Abstraction Interface</a:t>
            </a:r>
          </a:p>
        </p:txBody>
      </p:sp>
      <p:pic>
        <p:nvPicPr>
          <p:cNvPr id="17" name="Content Placeholder 16" descr="A screen shot of a computer code&#10;&#10;Description automatically generated">
            <a:extLst>
              <a:ext uri="{FF2B5EF4-FFF2-40B4-BE49-F238E27FC236}">
                <a16:creationId xmlns:a16="http://schemas.microsoft.com/office/drawing/2014/main" id="{91D8AA33-6ABB-A168-BD09-DBDDEE8C11A4}"/>
              </a:ext>
            </a:extLst>
          </p:cNvPr>
          <p:cNvPicPr>
            <a:picLocks noGrp="1" noChangeAspect="1"/>
          </p:cNvPicPr>
          <p:nvPr>
            <p:ph idx="1"/>
          </p:nvPr>
        </p:nvPicPr>
        <p:blipFill rotWithShape="1">
          <a:blip r:embed="rId3"/>
          <a:srcRect b="786"/>
          <a:stretch/>
        </p:blipFill>
        <p:spPr>
          <a:xfrm>
            <a:off x="757504" y="1642890"/>
            <a:ext cx="4136623" cy="4545492"/>
          </a:xfrm>
        </p:spPr>
      </p:pic>
      <p:sp>
        <p:nvSpPr>
          <p:cNvPr id="4" name="Slide Number Placeholder 3">
            <a:extLst>
              <a:ext uri="{FF2B5EF4-FFF2-40B4-BE49-F238E27FC236}">
                <a16:creationId xmlns:a16="http://schemas.microsoft.com/office/drawing/2014/main" id="{A4D7DB03-13FB-1137-1F93-95A28602FF02}"/>
              </a:ext>
            </a:extLst>
          </p:cNvPr>
          <p:cNvSpPr>
            <a:spLocks noGrp="1"/>
          </p:cNvSpPr>
          <p:nvPr>
            <p:ph type="sldNum" sz="quarter" idx="12"/>
          </p:nvPr>
        </p:nvSpPr>
        <p:spPr>
          <a:xfrm>
            <a:off x="6750599" y="6538912"/>
            <a:ext cx="2133600" cy="365125"/>
          </a:xfrm>
        </p:spPr>
        <p:txBody>
          <a:bodyPr/>
          <a:lstStyle/>
          <a:p>
            <a:fld id="{7D2751F7-D677-4CE9-B35A-C3CCA0CC8D94}" type="slidenum">
              <a:rPr lang="en-US" smtClean="0">
                <a:solidFill>
                  <a:prstClr val="black">
                    <a:tint val="75000"/>
                  </a:prstClr>
                </a:solidFill>
              </a:rPr>
              <a:pPr/>
              <a:t>16</a:t>
            </a:fld>
            <a:endParaRPr lang="en-US" dirty="0">
              <a:solidFill>
                <a:prstClr val="black">
                  <a:tint val="75000"/>
                </a:prstClr>
              </a:solidFill>
            </a:endParaRPr>
          </a:p>
        </p:txBody>
      </p:sp>
      <p:sp>
        <p:nvSpPr>
          <p:cNvPr id="9" name="Right Brace 8">
            <a:extLst>
              <a:ext uri="{FF2B5EF4-FFF2-40B4-BE49-F238E27FC236}">
                <a16:creationId xmlns:a16="http://schemas.microsoft.com/office/drawing/2014/main" id="{A5E909E0-46C4-250B-B897-EAE81AD726E8}"/>
              </a:ext>
            </a:extLst>
          </p:cNvPr>
          <p:cNvSpPr/>
          <p:nvPr/>
        </p:nvSpPr>
        <p:spPr>
          <a:xfrm>
            <a:off x="4688641" y="2407258"/>
            <a:ext cx="333828" cy="365124"/>
          </a:xfrm>
          <a:prstGeom prst="rightBrace">
            <a:avLst>
              <a:gd name="adj1" fmla="val 0"/>
              <a:gd name="adj2"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44A8E48-95C6-4A23-677F-370F6AED4494}"/>
              </a:ext>
            </a:extLst>
          </p:cNvPr>
          <p:cNvSpPr txBox="1"/>
          <p:nvPr/>
        </p:nvSpPr>
        <p:spPr>
          <a:xfrm>
            <a:off x="5004260" y="2382933"/>
            <a:ext cx="679268" cy="369332"/>
          </a:xfrm>
          <a:prstGeom prst="rect">
            <a:avLst/>
          </a:prstGeom>
          <a:noFill/>
        </p:spPr>
        <p:txBody>
          <a:bodyPr wrap="square" rtlCol="0">
            <a:spAutoFit/>
          </a:bodyPr>
          <a:lstStyle/>
          <a:p>
            <a:r>
              <a:rPr lang="en-US" dirty="0"/>
              <a:t>State</a:t>
            </a:r>
          </a:p>
        </p:txBody>
      </p:sp>
      <p:sp>
        <p:nvSpPr>
          <p:cNvPr id="11" name="Right Brace 10">
            <a:extLst>
              <a:ext uri="{FF2B5EF4-FFF2-40B4-BE49-F238E27FC236}">
                <a16:creationId xmlns:a16="http://schemas.microsoft.com/office/drawing/2014/main" id="{B1F917F5-AA20-C2B4-F414-EC31FA535085}"/>
              </a:ext>
            </a:extLst>
          </p:cNvPr>
          <p:cNvSpPr/>
          <p:nvPr/>
        </p:nvSpPr>
        <p:spPr>
          <a:xfrm>
            <a:off x="5052383" y="2979908"/>
            <a:ext cx="333828" cy="16796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9966DA1B-89C8-102D-84D9-809B94B97C58}"/>
              </a:ext>
            </a:extLst>
          </p:cNvPr>
          <p:cNvSpPr txBox="1"/>
          <p:nvPr/>
        </p:nvSpPr>
        <p:spPr>
          <a:xfrm>
            <a:off x="5397519" y="3635057"/>
            <a:ext cx="1169905" cy="369332"/>
          </a:xfrm>
          <a:prstGeom prst="rect">
            <a:avLst/>
          </a:prstGeom>
          <a:noFill/>
        </p:spPr>
        <p:txBody>
          <a:bodyPr wrap="square" rtlCol="0">
            <a:spAutoFit/>
          </a:bodyPr>
          <a:lstStyle/>
          <a:p>
            <a:r>
              <a:rPr lang="en-US" dirty="0" err="1"/>
              <a:t>Func</a:t>
            </a:r>
            <a:endParaRPr lang="en-US" dirty="0"/>
          </a:p>
        </p:txBody>
      </p:sp>
      <p:sp>
        <p:nvSpPr>
          <p:cNvPr id="22" name="Right Brace 21">
            <a:extLst>
              <a:ext uri="{FF2B5EF4-FFF2-40B4-BE49-F238E27FC236}">
                <a16:creationId xmlns:a16="http://schemas.microsoft.com/office/drawing/2014/main" id="{0817163F-0F8C-EED8-9D65-6FD11BE34DC3}"/>
              </a:ext>
            </a:extLst>
          </p:cNvPr>
          <p:cNvSpPr/>
          <p:nvPr/>
        </p:nvSpPr>
        <p:spPr>
          <a:xfrm>
            <a:off x="5063691" y="5574896"/>
            <a:ext cx="333828" cy="56224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05125DB5-0ED4-C492-102E-333C36A9AD18}"/>
              </a:ext>
            </a:extLst>
          </p:cNvPr>
          <p:cNvSpPr/>
          <p:nvPr/>
        </p:nvSpPr>
        <p:spPr>
          <a:xfrm rot="10800000">
            <a:off x="735440" y="1906371"/>
            <a:ext cx="333828" cy="2753168"/>
          </a:xfrm>
          <a:prstGeom prst="rightBrace">
            <a:avLst>
              <a:gd name="adj1" fmla="val 0"/>
              <a:gd name="adj2"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30F2F224-1CF8-70F2-6E33-9587A583F713}"/>
              </a:ext>
            </a:extLst>
          </p:cNvPr>
          <p:cNvSpPr txBox="1"/>
          <p:nvPr/>
        </p:nvSpPr>
        <p:spPr>
          <a:xfrm>
            <a:off x="93556" y="3079571"/>
            <a:ext cx="967253" cy="369332"/>
          </a:xfrm>
          <a:prstGeom prst="rect">
            <a:avLst/>
          </a:prstGeom>
          <a:noFill/>
        </p:spPr>
        <p:txBody>
          <a:bodyPr wrap="square" rtlCol="0">
            <a:spAutoFit/>
          </a:bodyPr>
          <a:lstStyle/>
          <a:p>
            <a:r>
              <a:rPr lang="en-US" dirty="0"/>
              <a:t>Class</a:t>
            </a:r>
          </a:p>
        </p:txBody>
      </p:sp>
      <p:pic>
        <p:nvPicPr>
          <p:cNvPr id="6" name="Picture 5">
            <a:extLst>
              <a:ext uri="{FF2B5EF4-FFF2-40B4-BE49-F238E27FC236}">
                <a16:creationId xmlns:a16="http://schemas.microsoft.com/office/drawing/2014/main" id="{CB077B0B-0828-13B5-2F7C-6B01018644C0}"/>
              </a:ext>
            </a:extLst>
          </p:cNvPr>
          <p:cNvPicPr>
            <a:picLocks noChangeAspect="1"/>
          </p:cNvPicPr>
          <p:nvPr/>
        </p:nvPicPr>
        <p:blipFill>
          <a:blip r:embed="rId4"/>
          <a:stretch>
            <a:fillRect/>
          </a:stretch>
        </p:blipFill>
        <p:spPr>
          <a:xfrm>
            <a:off x="6280240" y="1653996"/>
            <a:ext cx="2775438" cy="3088794"/>
          </a:xfrm>
          <a:prstGeom prst="rect">
            <a:avLst/>
          </a:prstGeom>
        </p:spPr>
      </p:pic>
      <p:sp>
        <p:nvSpPr>
          <p:cNvPr id="20" name="Rectangle 19">
            <a:extLst>
              <a:ext uri="{FF2B5EF4-FFF2-40B4-BE49-F238E27FC236}">
                <a16:creationId xmlns:a16="http://schemas.microsoft.com/office/drawing/2014/main" id="{EF73CAC0-272E-14DF-7D82-D18A0A9623B2}"/>
              </a:ext>
            </a:extLst>
          </p:cNvPr>
          <p:cNvSpPr/>
          <p:nvPr/>
        </p:nvSpPr>
        <p:spPr>
          <a:xfrm>
            <a:off x="887112" y="2403332"/>
            <a:ext cx="3961927" cy="385109"/>
          </a:xfrm>
          <a:prstGeom prst="rect">
            <a:avLst/>
          </a:prstGeom>
          <a:solidFill>
            <a:srgbClr val="9BBB5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6481A9-273A-9A60-D07E-716AFCAA49D3}"/>
              </a:ext>
            </a:extLst>
          </p:cNvPr>
          <p:cNvSpPr/>
          <p:nvPr/>
        </p:nvSpPr>
        <p:spPr>
          <a:xfrm>
            <a:off x="932198" y="4996581"/>
            <a:ext cx="3961927" cy="385109"/>
          </a:xfrm>
          <a:prstGeom prst="rect">
            <a:avLst/>
          </a:prstGeom>
          <a:solidFill>
            <a:srgbClr val="9BBB5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ight Brace 26">
            <a:extLst>
              <a:ext uri="{FF2B5EF4-FFF2-40B4-BE49-F238E27FC236}">
                <a16:creationId xmlns:a16="http://schemas.microsoft.com/office/drawing/2014/main" id="{19587727-EC03-0AF1-24B5-11398BF65DFD}"/>
              </a:ext>
            </a:extLst>
          </p:cNvPr>
          <p:cNvSpPr/>
          <p:nvPr/>
        </p:nvSpPr>
        <p:spPr>
          <a:xfrm>
            <a:off x="4717475" y="5019775"/>
            <a:ext cx="333828" cy="365124"/>
          </a:xfrm>
          <a:prstGeom prst="rightBrace">
            <a:avLst>
              <a:gd name="adj1" fmla="val 0"/>
              <a:gd name="adj2"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4F51211F-572B-8EB3-AA2D-5AFB2F089032}"/>
              </a:ext>
            </a:extLst>
          </p:cNvPr>
          <p:cNvSpPr/>
          <p:nvPr/>
        </p:nvSpPr>
        <p:spPr>
          <a:xfrm>
            <a:off x="932198" y="2991835"/>
            <a:ext cx="4295314" cy="1724365"/>
          </a:xfrm>
          <a:prstGeom prst="rect">
            <a:avLst/>
          </a:prstGeom>
          <a:solidFill>
            <a:srgbClr val="4F81BD">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FBA0FBF-A719-B841-1126-4B6E522BA2D1}"/>
              </a:ext>
            </a:extLst>
          </p:cNvPr>
          <p:cNvSpPr/>
          <p:nvPr/>
        </p:nvSpPr>
        <p:spPr>
          <a:xfrm>
            <a:off x="913386" y="5579163"/>
            <a:ext cx="4295314" cy="581463"/>
          </a:xfrm>
          <a:prstGeom prst="rect">
            <a:avLst/>
          </a:prstGeom>
          <a:solidFill>
            <a:srgbClr val="4F81BD">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2CE3800-2B2A-2DFB-6044-75BBCE59F439}"/>
              </a:ext>
            </a:extLst>
          </p:cNvPr>
          <p:cNvSpPr txBox="1"/>
          <p:nvPr/>
        </p:nvSpPr>
        <p:spPr>
          <a:xfrm>
            <a:off x="5014645" y="5027310"/>
            <a:ext cx="679268" cy="369332"/>
          </a:xfrm>
          <a:prstGeom prst="rect">
            <a:avLst/>
          </a:prstGeom>
          <a:noFill/>
        </p:spPr>
        <p:txBody>
          <a:bodyPr wrap="square" rtlCol="0">
            <a:spAutoFit/>
          </a:bodyPr>
          <a:lstStyle/>
          <a:p>
            <a:r>
              <a:rPr lang="en-US" dirty="0"/>
              <a:t>State</a:t>
            </a:r>
          </a:p>
        </p:txBody>
      </p:sp>
      <p:sp>
        <p:nvSpPr>
          <p:cNvPr id="33" name="TextBox 32">
            <a:extLst>
              <a:ext uri="{FF2B5EF4-FFF2-40B4-BE49-F238E27FC236}">
                <a16:creationId xmlns:a16="http://schemas.microsoft.com/office/drawing/2014/main" id="{0F8FB93D-79A5-0ED6-5B01-3FADE9A75E15}"/>
              </a:ext>
            </a:extLst>
          </p:cNvPr>
          <p:cNvSpPr txBox="1"/>
          <p:nvPr/>
        </p:nvSpPr>
        <p:spPr>
          <a:xfrm>
            <a:off x="5363374" y="5645657"/>
            <a:ext cx="1169905" cy="369332"/>
          </a:xfrm>
          <a:prstGeom prst="rect">
            <a:avLst/>
          </a:prstGeom>
          <a:noFill/>
        </p:spPr>
        <p:txBody>
          <a:bodyPr wrap="square" rtlCol="0">
            <a:spAutoFit/>
          </a:bodyPr>
          <a:lstStyle/>
          <a:p>
            <a:r>
              <a:rPr lang="en-US" dirty="0" err="1"/>
              <a:t>Func</a:t>
            </a:r>
            <a:endParaRPr lang="en-US" dirty="0"/>
          </a:p>
        </p:txBody>
      </p:sp>
      <p:sp>
        <p:nvSpPr>
          <p:cNvPr id="34" name="Right Brace 33">
            <a:extLst>
              <a:ext uri="{FF2B5EF4-FFF2-40B4-BE49-F238E27FC236}">
                <a16:creationId xmlns:a16="http://schemas.microsoft.com/office/drawing/2014/main" id="{EEE55597-E187-D1E3-6593-4B9E966C5D37}"/>
              </a:ext>
            </a:extLst>
          </p:cNvPr>
          <p:cNvSpPr/>
          <p:nvPr/>
        </p:nvSpPr>
        <p:spPr>
          <a:xfrm rot="10800000">
            <a:off x="734145" y="4742789"/>
            <a:ext cx="333828" cy="1394350"/>
          </a:xfrm>
          <a:prstGeom prst="rightBrace">
            <a:avLst>
              <a:gd name="adj1" fmla="val 0"/>
              <a:gd name="adj2"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F4F5A64-BEDE-485D-9FD9-AC54B88531B0}"/>
              </a:ext>
            </a:extLst>
          </p:cNvPr>
          <p:cNvSpPr txBox="1"/>
          <p:nvPr/>
        </p:nvSpPr>
        <p:spPr>
          <a:xfrm>
            <a:off x="115186" y="5221506"/>
            <a:ext cx="967253" cy="369332"/>
          </a:xfrm>
          <a:prstGeom prst="rect">
            <a:avLst/>
          </a:prstGeom>
          <a:noFill/>
        </p:spPr>
        <p:txBody>
          <a:bodyPr wrap="square" rtlCol="0">
            <a:spAutoFit/>
          </a:bodyPr>
          <a:lstStyle/>
          <a:p>
            <a:r>
              <a:rPr lang="en-US" dirty="0"/>
              <a:t>Class</a:t>
            </a:r>
          </a:p>
        </p:txBody>
      </p:sp>
    </p:spTree>
    <p:extLst>
      <p:ext uri="{BB962C8B-B14F-4D97-AF65-F5344CB8AC3E}">
        <p14:creationId xmlns:p14="http://schemas.microsoft.com/office/powerpoint/2010/main" val="118382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2" grpId="0" animBg="1"/>
      <p:bldP spid="24" grpId="0" animBg="1"/>
      <p:bldP spid="25" grpId="0"/>
      <p:bldP spid="20" grpId="0" animBg="1"/>
      <p:bldP spid="26" grpId="0" animBg="1"/>
      <p:bldP spid="27" grpId="0" animBg="1"/>
      <p:bldP spid="28" grpId="0" animBg="1"/>
      <p:bldP spid="29" grpId="0" animBg="1"/>
      <p:bldP spid="32" grpId="0"/>
      <p:bldP spid="33" grpId="0"/>
      <p:bldP spid="34" grpId="0" animBg="1"/>
      <p:bldP spid="35" grpId="0"/>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screen shot of a computer code&#10;&#10;Description automatically generated">
            <a:extLst>
              <a:ext uri="{FF2B5EF4-FFF2-40B4-BE49-F238E27FC236}">
                <a16:creationId xmlns:a16="http://schemas.microsoft.com/office/drawing/2014/main" id="{91D8AA33-6ABB-A168-BD09-DBDDEE8C11A4}"/>
              </a:ext>
            </a:extLst>
          </p:cNvPr>
          <p:cNvPicPr>
            <a:picLocks noGrp="1" noChangeAspect="1"/>
          </p:cNvPicPr>
          <p:nvPr>
            <p:ph idx="1"/>
          </p:nvPr>
        </p:nvPicPr>
        <p:blipFill rotWithShape="1">
          <a:blip r:embed="rId2"/>
          <a:srcRect b="786"/>
          <a:stretch/>
        </p:blipFill>
        <p:spPr>
          <a:xfrm>
            <a:off x="751065" y="1655785"/>
            <a:ext cx="4136623" cy="4545492"/>
          </a:xfrm>
        </p:spPr>
      </p:pic>
      <p:sp>
        <p:nvSpPr>
          <p:cNvPr id="29" name="Rectangle 28">
            <a:extLst>
              <a:ext uri="{FF2B5EF4-FFF2-40B4-BE49-F238E27FC236}">
                <a16:creationId xmlns:a16="http://schemas.microsoft.com/office/drawing/2014/main" id="{FFBA0FBF-A719-B841-1126-4B6E522BA2D1}"/>
              </a:ext>
            </a:extLst>
          </p:cNvPr>
          <p:cNvSpPr/>
          <p:nvPr/>
        </p:nvSpPr>
        <p:spPr>
          <a:xfrm>
            <a:off x="952894" y="5602009"/>
            <a:ext cx="4295314" cy="581463"/>
          </a:xfrm>
          <a:prstGeom prst="rect">
            <a:avLst/>
          </a:prstGeom>
          <a:solidFill>
            <a:srgbClr val="4F81BD">
              <a:alpha val="10196"/>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F51211F-572B-8EB3-AA2D-5AFB2F089032}"/>
              </a:ext>
            </a:extLst>
          </p:cNvPr>
          <p:cNvSpPr/>
          <p:nvPr/>
        </p:nvSpPr>
        <p:spPr>
          <a:xfrm>
            <a:off x="952894" y="2948070"/>
            <a:ext cx="4295314" cy="1724365"/>
          </a:xfrm>
          <a:prstGeom prst="rect">
            <a:avLst/>
          </a:prstGeom>
          <a:solidFill>
            <a:srgbClr val="4F81BD">
              <a:alpha val="10196"/>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11B3-9EFA-ACEE-C863-83A8070BC8BD}"/>
              </a:ext>
            </a:extLst>
          </p:cNvPr>
          <p:cNvSpPr>
            <a:spLocks noGrp="1"/>
          </p:cNvSpPr>
          <p:nvPr>
            <p:ph type="title"/>
          </p:nvPr>
        </p:nvSpPr>
        <p:spPr/>
        <p:txBody>
          <a:bodyPr/>
          <a:lstStyle/>
          <a:p>
            <a:r>
              <a:rPr lang="en-US" dirty="0"/>
              <a:t>OaaS Abstraction Interface</a:t>
            </a:r>
          </a:p>
        </p:txBody>
      </p:sp>
      <p:sp>
        <p:nvSpPr>
          <p:cNvPr id="4" name="Slide Number Placeholder 3">
            <a:extLst>
              <a:ext uri="{FF2B5EF4-FFF2-40B4-BE49-F238E27FC236}">
                <a16:creationId xmlns:a16="http://schemas.microsoft.com/office/drawing/2014/main" id="{A4D7DB03-13FB-1137-1F93-95A28602FF02}"/>
              </a:ext>
            </a:extLst>
          </p:cNvPr>
          <p:cNvSpPr>
            <a:spLocks noGrp="1"/>
          </p:cNvSpPr>
          <p:nvPr>
            <p:ph type="sldNum" sz="quarter" idx="12"/>
          </p:nvPr>
        </p:nvSpPr>
        <p:spPr>
          <a:xfrm>
            <a:off x="6750599" y="6538912"/>
            <a:ext cx="2133600" cy="365125"/>
          </a:xfrm>
        </p:spPr>
        <p:txBody>
          <a:bodyPr/>
          <a:lstStyle/>
          <a:p>
            <a:fld id="{7D2751F7-D677-4CE9-B35A-C3CCA0CC8D94}" type="slidenum">
              <a:rPr lang="en-US" smtClean="0">
                <a:solidFill>
                  <a:prstClr val="black">
                    <a:tint val="75000"/>
                  </a:prstClr>
                </a:solidFill>
              </a:rPr>
              <a:pPr/>
              <a:t>17</a:t>
            </a:fld>
            <a:endParaRPr lang="en-US" dirty="0">
              <a:solidFill>
                <a:prstClr val="black">
                  <a:tint val="75000"/>
                </a:prstClr>
              </a:solidFill>
            </a:endParaRPr>
          </a:p>
        </p:txBody>
      </p:sp>
      <p:sp>
        <p:nvSpPr>
          <p:cNvPr id="5" name="Right Brace 4">
            <a:extLst>
              <a:ext uri="{FF2B5EF4-FFF2-40B4-BE49-F238E27FC236}">
                <a16:creationId xmlns:a16="http://schemas.microsoft.com/office/drawing/2014/main" id="{82DED2A4-1919-D87C-F69A-2CF8B1A807F1}"/>
              </a:ext>
            </a:extLst>
          </p:cNvPr>
          <p:cNvSpPr/>
          <p:nvPr/>
        </p:nvSpPr>
        <p:spPr>
          <a:xfrm>
            <a:off x="4686541" y="1988846"/>
            <a:ext cx="333828" cy="416079"/>
          </a:xfrm>
          <a:prstGeom prst="righ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2DFA84B-C44E-2BED-63D5-F34D430FED73}"/>
              </a:ext>
            </a:extLst>
          </p:cNvPr>
          <p:cNvSpPr txBox="1"/>
          <p:nvPr/>
        </p:nvSpPr>
        <p:spPr>
          <a:xfrm>
            <a:off x="4997821" y="2005036"/>
            <a:ext cx="679268" cy="369332"/>
          </a:xfrm>
          <a:prstGeom prst="rect">
            <a:avLst/>
          </a:prstGeom>
          <a:noFill/>
        </p:spPr>
        <p:txBody>
          <a:bodyPr wrap="square" rtlCol="0">
            <a:spAutoFit/>
          </a:bodyPr>
          <a:lstStyle/>
          <a:p>
            <a:r>
              <a:rPr lang="en-US" dirty="0"/>
              <a:t>NFR</a:t>
            </a:r>
          </a:p>
        </p:txBody>
      </p:sp>
      <p:sp>
        <p:nvSpPr>
          <p:cNvPr id="9" name="Right Brace 8">
            <a:extLst>
              <a:ext uri="{FF2B5EF4-FFF2-40B4-BE49-F238E27FC236}">
                <a16:creationId xmlns:a16="http://schemas.microsoft.com/office/drawing/2014/main" id="{A5E909E0-46C4-250B-B897-EAE81AD726E8}"/>
              </a:ext>
            </a:extLst>
          </p:cNvPr>
          <p:cNvSpPr/>
          <p:nvPr/>
        </p:nvSpPr>
        <p:spPr>
          <a:xfrm>
            <a:off x="4682202" y="2420153"/>
            <a:ext cx="333828" cy="365124"/>
          </a:xfrm>
          <a:prstGeom prst="rightBrace">
            <a:avLst>
              <a:gd name="adj1" fmla="val 0"/>
              <a:gd name="adj2"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44A8E48-95C6-4A23-677F-370F6AED4494}"/>
              </a:ext>
            </a:extLst>
          </p:cNvPr>
          <p:cNvSpPr txBox="1"/>
          <p:nvPr/>
        </p:nvSpPr>
        <p:spPr>
          <a:xfrm>
            <a:off x="4997821" y="2395828"/>
            <a:ext cx="679268" cy="369332"/>
          </a:xfrm>
          <a:prstGeom prst="rect">
            <a:avLst/>
          </a:prstGeom>
          <a:noFill/>
        </p:spPr>
        <p:txBody>
          <a:bodyPr wrap="square" rtlCol="0">
            <a:spAutoFit/>
          </a:bodyPr>
          <a:lstStyle/>
          <a:p>
            <a:r>
              <a:rPr lang="en-US" dirty="0"/>
              <a:t>State</a:t>
            </a:r>
          </a:p>
        </p:txBody>
      </p:sp>
      <p:sp>
        <p:nvSpPr>
          <p:cNvPr id="11" name="Right Brace 10">
            <a:extLst>
              <a:ext uri="{FF2B5EF4-FFF2-40B4-BE49-F238E27FC236}">
                <a16:creationId xmlns:a16="http://schemas.microsoft.com/office/drawing/2014/main" id="{B1F917F5-AA20-C2B4-F414-EC31FA535085}"/>
              </a:ext>
            </a:extLst>
          </p:cNvPr>
          <p:cNvSpPr/>
          <p:nvPr/>
        </p:nvSpPr>
        <p:spPr>
          <a:xfrm>
            <a:off x="5045944" y="2992803"/>
            <a:ext cx="333828" cy="16796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9966DA1B-89C8-102D-84D9-809B94B97C58}"/>
              </a:ext>
            </a:extLst>
          </p:cNvPr>
          <p:cNvSpPr txBox="1"/>
          <p:nvPr/>
        </p:nvSpPr>
        <p:spPr>
          <a:xfrm>
            <a:off x="5391080" y="3654391"/>
            <a:ext cx="1169905" cy="369332"/>
          </a:xfrm>
          <a:prstGeom prst="rect">
            <a:avLst/>
          </a:prstGeom>
          <a:noFill/>
        </p:spPr>
        <p:txBody>
          <a:bodyPr wrap="square" rtlCol="0">
            <a:spAutoFit/>
          </a:bodyPr>
          <a:lstStyle/>
          <a:p>
            <a:r>
              <a:rPr lang="en-US" dirty="0" err="1"/>
              <a:t>Func</a:t>
            </a:r>
            <a:endParaRPr lang="en-US" dirty="0"/>
          </a:p>
        </p:txBody>
      </p:sp>
      <p:sp>
        <p:nvSpPr>
          <p:cNvPr id="13" name="Right Brace 12">
            <a:extLst>
              <a:ext uri="{FF2B5EF4-FFF2-40B4-BE49-F238E27FC236}">
                <a16:creationId xmlns:a16="http://schemas.microsoft.com/office/drawing/2014/main" id="{6731C7A6-91B8-4363-E04A-80ABE9A3C217}"/>
              </a:ext>
            </a:extLst>
          </p:cNvPr>
          <p:cNvSpPr/>
          <p:nvPr/>
        </p:nvSpPr>
        <p:spPr>
          <a:xfrm>
            <a:off x="4695287" y="3166505"/>
            <a:ext cx="333828" cy="365126"/>
          </a:xfrm>
          <a:prstGeom prst="righ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0729F229-12B7-5F4F-D156-6B12C3DF4627}"/>
              </a:ext>
            </a:extLst>
          </p:cNvPr>
          <p:cNvSpPr/>
          <p:nvPr/>
        </p:nvSpPr>
        <p:spPr>
          <a:xfrm>
            <a:off x="4710208" y="4057969"/>
            <a:ext cx="333828" cy="365126"/>
          </a:xfrm>
          <a:prstGeom prst="righ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B36EC00F-1003-420E-CCF5-310839503347}"/>
              </a:ext>
            </a:extLst>
          </p:cNvPr>
          <p:cNvSpPr/>
          <p:nvPr/>
        </p:nvSpPr>
        <p:spPr>
          <a:xfrm>
            <a:off x="4634973" y="5773502"/>
            <a:ext cx="333828" cy="365126"/>
          </a:xfrm>
          <a:prstGeom prst="righ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0817163F-0F8C-EED8-9D65-6FD11BE34DC3}"/>
              </a:ext>
            </a:extLst>
          </p:cNvPr>
          <p:cNvSpPr/>
          <p:nvPr/>
        </p:nvSpPr>
        <p:spPr>
          <a:xfrm>
            <a:off x="5057252" y="5587791"/>
            <a:ext cx="333828" cy="56224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CB077B0B-0828-13B5-2F7C-6B01018644C0}"/>
              </a:ext>
            </a:extLst>
          </p:cNvPr>
          <p:cNvPicPr>
            <a:picLocks noChangeAspect="1"/>
          </p:cNvPicPr>
          <p:nvPr/>
        </p:nvPicPr>
        <p:blipFill>
          <a:blip r:embed="rId3"/>
          <a:stretch>
            <a:fillRect/>
          </a:stretch>
        </p:blipFill>
        <p:spPr>
          <a:xfrm>
            <a:off x="6280240" y="1653996"/>
            <a:ext cx="2775438" cy="3088794"/>
          </a:xfrm>
          <a:prstGeom prst="rect">
            <a:avLst/>
          </a:prstGeom>
        </p:spPr>
      </p:pic>
      <p:sp>
        <p:nvSpPr>
          <p:cNvPr id="16" name="Rectangle 15">
            <a:extLst>
              <a:ext uri="{FF2B5EF4-FFF2-40B4-BE49-F238E27FC236}">
                <a16:creationId xmlns:a16="http://schemas.microsoft.com/office/drawing/2014/main" id="{87916C5C-7890-A353-61E5-9673D00E9B76}"/>
              </a:ext>
            </a:extLst>
          </p:cNvPr>
          <p:cNvSpPr/>
          <p:nvPr/>
        </p:nvSpPr>
        <p:spPr>
          <a:xfrm>
            <a:off x="883931" y="2005036"/>
            <a:ext cx="3961927" cy="418564"/>
          </a:xfrm>
          <a:prstGeom prst="rect">
            <a:avLst/>
          </a:prstGeom>
          <a:solidFill>
            <a:srgbClr val="C0504D">
              <a:alpha val="10196"/>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73CAC0-272E-14DF-7D82-D18A0A9623B2}"/>
              </a:ext>
            </a:extLst>
          </p:cNvPr>
          <p:cNvSpPr/>
          <p:nvPr/>
        </p:nvSpPr>
        <p:spPr>
          <a:xfrm>
            <a:off x="880673" y="2416227"/>
            <a:ext cx="3961927" cy="385109"/>
          </a:xfrm>
          <a:prstGeom prst="rect">
            <a:avLst/>
          </a:prstGeom>
          <a:solidFill>
            <a:srgbClr val="9BBB59">
              <a:alpha val="10196"/>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6481A9-273A-9A60-D07E-716AFCAA49D3}"/>
              </a:ext>
            </a:extLst>
          </p:cNvPr>
          <p:cNvSpPr/>
          <p:nvPr/>
        </p:nvSpPr>
        <p:spPr>
          <a:xfrm>
            <a:off x="925759" y="5009476"/>
            <a:ext cx="3961927" cy="385109"/>
          </a:xfrm>
          <a:prstGeom prst="rect">
            <a:avLst/>
          </a:prstGeom>
          <a:solidFill>
            <a:srgbClr val="9BBB59">
              <a:alpha val="10196"/>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ight Brace 26">
            <a:extLst>
              <a:ext uri="{FF2B5EF4-FFF2-40B4-BE49-F238E27FC236}">
                <a16:creationId xmlns:a16="http://schemas.microsoft.com/office/drawing/2014/main" id="{19587727-EC03-0AF1-24B5-11398BF65DFD}"/>
              </a:ext>
            </a:extLst>
          </p:cNvPr>
          <p:cNvSpPr/>
          <p:nvPr/>
        </p:nvSpPr>
        <p:spPr>
          <a:xfrm>
            <a:off x="4711036" y="5032670"/>
            <a:ext cx="333828" cy="365124"/>
          </a:xfrm>
          <a:prstGeom prst="rightBrace">
            <a:avLst>
              <a:gd name="adj1" fmla="val 0"/>
              <a:gd name="adj2"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C0E8783A-3D7F-EE7D-E94E-687498678A30}"/>
              </a:ext>
            </a:extLst>
          </p:cNvPr>
          <p:cNvSpPr/>
          <p:nvPr/>
        </p:nvSpPr>
        <p:spPr>
          <a:xfrm>
            <a:off x="887189" y="4032690"/>
            <a:ext cx="3961927" cy="418564"/>
          </a:xfrm>
          <a:prstGeom prst="rect">
            <a:avLst/>
          </a:prstGeom>
          <a:solidFill>
            <a:srgbClr val="C0504D">
              <a:alpha val="9804"/>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FC3D1D5-FF3F-A85D-BE81-4DBF094C055B}"/>
              </a:ext>
            </a:extLst>
          </p:cNvPr>
          <p:cNvSpPr/>
          <p:nvPr/>
        </p:nvSpPr>
        <p:spPr>
          <a:xfrm>
            <a:off x="880672" y="5743525"/>
            <a:ext cx="3961927" cy="418564"/>
          </a:xfrm>
          <a:prstGeom prst="rect">
            <a:avLst/>
          </a:prstGeom>
          <a:solidFill>
            <a:srgbClr val="C0504D">
              <a:alpha val="9804"/>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4A00FC-AB34-F3B6-AEBE-7881C9303E20}"/>
              </a:ext>
            </a:extLst>
          </p:cNvPr>
          <p:cNvSpPr/>
          <p:nvPr/>
        </p:nvSpPr>
        <p:spPr>
          <a:xfrm>
            <a:off x="940361" y="3142613"/>
            <a:ext cx="3961927" cy="418564"/>
          </a:xfrm>
          <a:prstGeom prst="rect">
            <a:avLst/>
          </a:prstGeom>
          <a:solidFill>
            <a:srgbClr val="C0504D">
              <a:alpha val="9804"/>
            </a:srgbClr>
          </a:solidFill>
          <a:ln>
            <a:solidFill>
              <a:srgbClr val="000000">
                <a:alpha val="10196"/>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9C1F106-543B-7CB4-9932-43E3F8761EEB}"/>
              </a:ext>
            </a:extLst>
          </p:cNvPr>
          <p:cNvSpPr txBox="1"/>
          <p:nvPr/>
        </p:nvSpPr>
        <p:spPr>
          <a:xfrm>
            <a:off x="5008206" y="5040205"/>
            <a:ext cx="679268" cy="369332"/>
          </a:xfrm>
          <a:prstGeom prst="rect">
            <a:avLst/>
          </a:prstGeom>
          <a:noFill/>
        </p:spPr>
        <p:txBody>
          <a:bodyPr wrap="square" rtlCol="0">
            <a:spAutoFit/>
          </a:bodyPr>
          <a:lstStyle/>
          <a:p>
            <a:r>
              <a:rPr lang="en-US" dirty="0"/>
              <a:t>State</a:t>
            </a:r>
          </a:p>
        </p:txBody>
      </p:sp>
      <p:sp>
        <p:nvSpPr>
          <p:cNvPr id="32" name="TextBox 31">
            <a:extLst>
              <a:ext uri="{FF2B5EF4-FFF2-40B4-BE49-F238E27FC236}">
                <a16:creationId xmlns:a16="http://schemas.microsoft.com/office/drawing/2014/main" id="{CD53D305-B9C6-D602-45E6-6B004E762342}"/>
              </a:ext>
            </a:extLst>
          </p:cNvPr>
          <p:cNvSpPr txBox="1"/>
          <p:nvPr/>
        </p:nvSpPr>
        <p:spPr>
          <a:xfrm>
            <a:off x="5369813" y="5697186"/>
            <a:ext cx="1169905" cy="369332"/>
          </a:xfrm>
          <a:prstGeom prst="rect">
            <a:avLst/>
          </a:prstGeom>
          <a:noFill/>
        </p:spPr>
        <p:txBody>
          <a:bodyPr wrap="square" rtlCol="0">
            <a:spAutoFit/>
          </a:bodyPr>
          <a:lstStyle/>
          <a:p>
            <a:r>
              <a:rPr lang="en-US" dirty="0" err="1"/>
              <a:t>Func</a:t>
            </a:r>
            <a:endParaRPr lang="en-US" dirty="0"/>
          </a:p>
        </p:txBody>
      </p:sp>
      <p:sp>
        <p:nvSpPr>
          <p:cNvPr id="33" name="Right Brace 32">
            <a:extLst>
              <a:ext uri="{FF2B5EF4-FFF2-40B4-BE49-F238E27FC236}">
                <a16:creationId xmlns:a16="http://schemas.microsoft.com/office/drawing/2014/main" id="{CE60C755-5686-4856-D960-2B50673D90A2}"/>
              </a:ext>
            </a:extLst>
          </p:cNvPr>
          <p:cNvSpPr/>
          <p:nvPr/>
        </p:nvSpPr>
        <p:spPr>
          <a:xfrm rot="10800000">
            <a:off x="735440" y="1906371"/>
            <a:ext cx="333828" cy="2753168"/>
          </a:xfrm>
          <a:prstGeom prst="rightBrace">
            <a:avLst>
              <a:gd name="adj1" fmla="val 0"/>
              <a:gd name="adj2"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F1ED7C7D-E37A-318C-92B4-E53787651B9A}"/>
              </a:ext>
            </a:extLst>
          </p:cNvPr>
          <p:cNvSpPr txBox="1"/>
          <p:nvPr/>
        </p:nvSpPr>
        <p:spPr>
          <a:xfrm>
            <a:off x="93556" y="3079571"/>
            <a:ext cx="967253" cy="369332"/>
          </a:xfrm>
          <a:prstGeom prst="rect">
            <a:avLst/>
          </a:prstGeom>
          <a:noFill/>
        </p:spPr>
        <p:txBody>
          <a:bodyPr wrap="square" rtlCol="0">
            <a:spAutoFit/>
          </a:bodyPr>
          <a:lstStyle/>
          <a:p>
            <a:r>
              <a:rPr lang="en-US" dirty="0"/>
              <a:t>Class</a:t>
            </a:r>
          </a:p>
        </p:txBody>
      </p:sp>
      <p:sp>
        <p:nvSpPr>
          <p:cNvPr id="35" name="Right Brace 34">
            <a:extLst>
              <a:ext uri="{FF2B5EF4-FFF2-40B4-BE49-F238E27FC236}">
                <a16:creationId xmlns:a16="http://schemas.microsoft.com/office/drawing/2014/main" id="{2257C446-A7C3-ACAF-95F4-9B3AACF41537}"/>
              </a:ext>
            </a:extLst>
          </p:cNvPr>
          <p:cNvSpPr/>
          <p:nvPr/>
        </p:nvSpPr>
        <p:spPr>
          <a:xfrm rot="10800000">
            <a:off x="734145" y="4742790"/>
            <a:ext cx="333828" cy="1394349"/>
          </a:xfrm>
          <a:prstGeom prst="rightBrace">
            <a:avLst>
              <a:gd name="adj1" fmla="val 0"/>
              <a:gd name="adj2"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TextBox 35">
            <a:extLst>
              <a:ext uri="{FF2B5EF4-FFF2-40B4-BE49-F238E27FC236}">
                <a16:creationId xmlns:a16="http://schemas.microsoft.com/office/drawing/2014/main" id="{BAB8B211-45BF-F9C7-0544-313F760FB881}"/>
              </a:ext>
            </a:extLst>
          </p:cNvPr>
          <p:cNvSpPr txBox="1"/>
          <p:nvPr/>
        </p:nvSpPr>
        <p:spPr>
          <a:xfrm>
            <a:off x="115186" y="5221506"/>
            <a:ext cx="705027" cy="369332"/>
          </a:xfrm>
          <a:prstGeom prst="rect">
            <a:avLst/>
          </a:prstGeom>
          <a:noFill/>
        </p:spPr>
        <p:txBody>
          <a:bodyPr wrap="square" rtlCol="0">
            <a:spAutoFit/>
          </a:bodyPr>
          <a:lstStyle/>
          <a:p>
            <a:r>
              <a:rPr lang="en-US" dirty="0"/>
              <a:t>Class</a:t>
            </a:r>
          </a:p>
        </p:txBody>
      </p:sp>
    </p:spTree>
    <p:extLst>
      <p:ext uri="{BB962C8B-B14F-4D97-AF65-F5344CB8AC3E}">
        <p14:creationId xmlns:p14="http://schemas.microsoft.com/office/powerpoint/2010/main" val="189130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animBg="1"/>
      <p:bldP spid="14" grpId="0" animBg="1"/>
      <p:bldP spid="15" grpId="0" animBg="1"/>
      <p:bldP spid="16" grpId="0" animBg="1"/>
      <p:bldP spid="21" grpId="0" animBg="1"/>
      <p:bldP spid="23"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449E-F25F-FAFD-AF3A-0829C1AAEDD6}"/>
              </a:ext>
            </a:extLst>
          </p:cNvPr>
          <p:cNvSpPr>
            <a:spLocks noGrp="1"/>
          </p:cNvSpPr>
          <p:nvPr>
            <p:ph type="title"/>
          </p:nvPr>
        </p:nvSpPr>
        <p:spPr/>
        <p:txBody>
          <a:bodyPr>
            <a:normAutofit/>
          </a:bodyPr>
          <a:lstStyle/>
          <a:p>
            <a:r>
              <a:rPr lang="en-US" dirty="0"/>
              <a:t>Dynamic Class Runtime</a:t>
            </a:r>
          </a:p>
        </p:txBody>
      </p:sp>
      <p:sp>
        <p:nvSpPr>
          <p:cNvPr id="4" name="Slide Number Placeholder 3">
            <a:extLst>
              <a:ext uri="{FF2B5EF4-FFF2-40B4-BE49-F238E27FC236}">
                <a16:creationId xmlns:a16="http://schemas.microsoft.com/office/drawing/2014/main" id="{935ED25C-FDFC-5898-2DF1-0D71D8962A8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18</a:t>
            </a:fld>
            <a:endParaRPr lang="en-US" dirty="0">
              <a:solidFill>
                <a:prstClr val="black">
                  <a:tint val="75000"/>
                </a:prstClr>
              </a:solidFill>
            </a:endParaRPr>
          </a:p>
        </p:txBody>
      </p:sp>
      <p:pic>
        <p:nvPicPr>
          <p:cNvPr id="6" name="Content Placeholder 31" descr="A screenshot of a video game&#10;&#10;Description automatically generated">
            <a:extLst>
              <a:ext uri="{FF2B5EF4-FFF2-40B4-BE49-F238E27FC236}">
                <a16:creationId xmlns:a16="http://schemas.microsoft.com/office/drawing/2014/main" id="{EA904018-2006-B192-8EA7-2C573249A52F}"/>
              </a:ext>
            </a:extLst>
          </p:cNvPr>
          <p:cNvPicPr>
            <a:picLocks noChangeAspect="1"/>
          </p:cNvPicPr>
          <p:nvPr/>
        </p:nvPicPr>
        <p:blipFill>
          <a:blip r:embed="rId2"/>
          <a:stretch>
            <a:fillRect/>
          </a:stretch>
        </p:blipFill>
        <p:spPr>
          <a:xfrm>
            <a:off x="324667" y="2939034"/>
            <a:ext cx="8229600" cy="3345804"/>
          </a:xfrm>
          <a:prstGeom prst="rect">
            <a:avLst/>
          </a:prstGeom>
        </p:spPr>
      </p:pic>
      <p:sp>
        <p:nvSpPr>
          <p:cNvPr id="8" name="Rectangle 7">
            <a:extLst>
              <a:ext uri="{FF2B5EF4-FFF2-40B4-BE49-F238E27FC236}">
                <a16:creationId xmlns:a16="http://schemas.microsoft.com/office/drawing/2014/main" id="{66513C8C-77A0-2C8B-08D1-CBBDE1BB7A0D}"/>
              </a:ext>
            </a:extLst>
          </p:cNvPr>
          <p:cNvSpPr/>
          <p:nvPr/>
        </p:nvSpPr>
        <p:spPr>
          <a:xfrm>
            <a:off x="1755819" y="3013288"/>
            <a:ext cx="2983606" cy="2371858"/>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29BD6849-354C-8382-3AFF-8F90A1F54A1A}"/>
              </a:ext>
            </a:extLst>
          </p:cNvPr>
          <p:cNvSpPr txBox="1"/>
          <p:nvPr/>
        </p:nvSpPr>
        <p:spPr>
          <a:xfrm>
            <a:off x="1366602" y="1585038"/>
            <a:ext cx="6961238" cy="1477328"/>
          </a:xfrm>
          <a:prstGeom prst="rect">
            <a:avLst/>
          </a:prstGeom>
          <a:noFill/>
        </p:spPr>
        <p:txBody>
          <a:bodyPr wrap="square" rtlCol="0">
            <a:spAutoFit/>
          </a:bodyPr>
          <a:lstStyle/>
          <a:p>
            <a:r>
              <a:rPr lang="en-US" i="1" dirty="0"/>
              <a:t>Single Static </a:t>
            </a:r>
            <a:r>
              <a:rPr lang="en-US" dirty="0"/>
              <a:t>runtimes create conflicting optimization goals</a:t>
            </a:r>
          </a:p>
          <a:p>
            <a:r>
              <a:rPr lang="en-US" dirty="0"/>
              <a:t>Example:  </a:t>
            </a:r>
          </a:p>
          <a:p>
            <a:r>
              <a:rPr lang="en-US" dirty="0"/>
              <a:t>  - Cost-sensitive app wants minimal caching</a:t>
            </a:r>
          </a:p>
          <a:p>
            <a:r>
              <a:rPr lang="en-US" dirty="0"/>
              <a:t>  - Latency-critical app wants aggressive caching</a:t>
            </a:r>
          </a:p>
          <a:p>
            <a:endParaRPr lang="en-US" dirty="0"/>
          </a:p>
        </p:txBody>
      </p:sp>
    </p:spTree>
    <p:extLst>
      <p:ext uri="{BB962C8B-B14F-4D97-AF65-F5344CB8AC3E}">
        <p14:creationId xmlns:p14="http://schemas.microsoft.com/office/powerpoint/2010/main" val="248733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5B9C-6A4A-5170-B817-264A71C38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8080A-97F7-378B-4277-E8DB7CB19D6A}"/>
              </a:ext>
            </a:extLst>
          </p:cNvPr>
          <p:cNvSpPr>
            <a:spLocks noGrp="1"/>
          </p:cNvSpPr>
          <p:nvPr>
            <p:ph type="title"/>
          </p:nvPr>
        </p:nvSpPr>
        <p:spPr/>
        <p:txBody>
          <a:bodyPr>
            <a:normAutofit/>
          </a:bodyPr>
          <a:lstStyle/>
          <a:p>
            <a:r>
              <a:rPr lang="en-US" dirty="0"/>
              <a:t>OaaS Architecture</a:t>
            </a:r>
          </a:p>
        </p:txBody>
      </p:sp>
      <p:sp>
        <p:nvSpPr>
          <p:cNvPr id="4" name="Slide Number Placeholder 3">
            <a:extLst>
              <a:ext uri="{FF2B5EF4-FFF2-40B4-BE49-F238E27FC236}">
                <a16:creationId xmlns:a16="http://schemas.microsoft.com/office/drawing/2014/main" id="{F30D578D-BEC3-77A1-B89C-C8ED8DB7DC7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19</a:t>
            </a:fld>
            <a:endParaRPr lang="en-US" dirty="0">
              <a:solidFill>
                <a:prstClr val="black">
                  <a:tint val="75000"/>
                </a:prstClr>
              </a:solidFill>
            </a:endParaRPr>
          </a:p>
        </p:txBody>
      </p:sp>
      <p:pic>
        <p:nvPicPr>
          <p:cNvPr id="14" name="Picture 13">
            <a:extLst>
              <a:ext uri="{FF2B5EF4-FFF2-40B4-BE49-F238E27FC236}">
                <a16:creationId xmlns:a16="http://schemas.microsoft.com/office/drawing/2014/main" id="{039F6572-7F58-F4D9-9825-F5EB5B55CEFF}"/>
              </a:ext>
            </a:extLst>
          </p:cNvPr>
          <p:cNvPicPr>
            <a:picLocks noChangeAspect="1"/>
          </p:cNvPicPr>
          <p:nvPr/>
        </p:nvPicPr>
        <p:blipFill>
          <a:blip r:embed="rId3"/>
          <a:stretch>
            <a:fillRect/>
          </a:stretch>
        </p:blipFill>
        <p:spPr>
          <a:xfrm>
            <a:off x="1431676" y="1858688"/>
            <a:ext cx="6496957" cy="3934374"/>
          </a:xfrm>
          <a:prstGeom prst="rect">
            <a:avLst/>
          </a:prstGeom>
        </p:spPr>
      </p:pic>
      <p:sp>
        <p:nvSpPr>
          <p:cNvPr id="12" name="Rectangle: Rounded Corners 11">
            <a:extLst>
              <a:ext uri="{FF2B5EF4-FFF2-40B4-BE49-F238E27FC236}">
                <a16:creationId xmlns:a16="http://schemas.microsoft.com/office/drawing/2014/main" id="{D08EB3A8-1C44-4EF1-007D-6D85FDAD5B87}"/>
              </a:ext>
            </a:extLst>
          </p:cNvPr>
          <p:cNvSpPr/>
          <p:nvPr/>
        </p:nvSpPr>
        <p:spPr>
          <a:xfrm>
            <a:off x="4267199" y="3805084"/>
            <a:ext cx="3205317" cy="1347020"/>
          </a:xfrm>
          <a:prstGeom prst="roundRect">
            <a:avLst>
              <a:gd name="adj" fmla="val 491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Class Runtime</a:t>
            </a:r>
          </a:p>
        </p:txBody>
      </p:sp>
    </p:spTree>
    <p:extLst>
      <p:ext uri="{BB962C8B-B14F-4D97-AF65-F5344CB8AC3E}">
        <p14:creationId xmlns:p14="http://schemas.microsoft.com/office/powerpoint/2010/main" val="2822197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24C5-CE02-1071-7C6A-525E6DA36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D75D5-D68B-D77A-8FC7-BF41A3B439D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7E3F0E-A8D0-E900-085A-1D8170702A52}"/>
              </a:ext>
            </a:extLst>
          </p:cNvPr>
          <p:cNvSpPr>
            <a:spLocks noGrp="1"/>
          </p:cNvSpPr>
          <p:nvPr>
            <p:ph idx="1"/>
          </p:nvPr>
        </p:nvSpPr>
        <p:spPr/>
        <p:txBody>
          <a:bodyPr>
            <a:normAutofit/>
          </a:bodyPr>
          <a:lstStyle/>
          <a:p>
            <a:r>
              <a:rPr lang="en-US" sz="2400" b="1" dirty="0"/>
              <a:t>Introduction &amp; Motivation</a:t>
            </a:r>
            <a:endParaRPr lang="en-US" sz="3200" b="1" dirty="0"/>
          </a:p>
          <a:p>
            <a:endParaRPr lang="en-US" sz="2400" dirty="0"/>
          </a:p>
          <a:p>
            <a:r>
              <a:rPr lang="en-US" sz="2400" dirty="0"/>
              <a:t>OaaS: Unified Abstraction (Ch. 3-4)</a:t>
            </a:r>
          </a:p>
          <a:p>
            <a:endParaRPr lang="en-US" sz="2400" dirty="0"/>
          </a:p>
          <a:p>
            <a:r>
              <a:rPr lang="en-US" sz="2400" dirty="0"/>
              <a:t>OaaS-IoT: Abstraction for Edge-Cloud Application (Ch. 5)</a:t>
            </a:r>
          </a:p>
          <a:p>
            <a:endParaRPr lang="en-US" sz="2400" dirty="0"/>
          </a:p>
          <a:p>
            <a:r>
              <a:rPr lang="en-US" sz="2400" dirty="0"/>
              <a:t>Commercialization Validation (Ch. 6)</a:t>
            </a:r>
          </a:p>
          <a:p>
            <a:endParaRPr lang="en-US" sz="2400" dirty="0"/>
          </a:p>
          <a:p>
            <a:r>
              <a:rPr lang="en-US" sz="2400" dirty="0"/>
              <a:t>Conclusion and Future Works (Ch. 7)</a:t>
            </a:r>
          </a:p>
        </p:txBody>
      </p:sp>
      <p:sp>
        <p:nvSpPr>
          <p:cNvPr id="4" name="Slide Number Placeholder 3">
            <a:extLst>
              <a:ext uri="{FF2B5EF4-FFF2-40B4-BE49-F238E27FC236}">
                <a16:creationId xmlns:a16="http://schemas.microsoft.com/office/drawing/2014/main" id="{1891769D-FB66-6F93-AE07-DE7A8C69B02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094502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4E2345-4E67-898D-813E-00A3865F5D5D}"/>
              </a:ext>
            </a:extLst>
          </p:cNvPr>
          <p:cNvPicPr>
            <a:picLocks noChangeAspect="1"/>
          </p:cNvPicPr>
          <p:nvPr/>
        </p:nvPicPr>
        <p:blipFill>
          <a:blip r:embed="rId2"/>
          <a:stretch>
            <a:fillRect/>
          </a:stretch>
        </p:blipFill>
        <p:spPr>
          <a:xfrm>
            <a:off x="1234912" y="2187729"/>
            <a:ext cx="6070006" cy="3188145"/>
          </a:xfrm>
          <a:prstGeom prst="rect">
            <a:avLst/>
          </a:prstGeom>
        </p:spPr>
      </p:pic>
      <p:sp>
        <p:nvSpPr>
          <p:cNvPr id="2" name="Title 1">
            <a:extLst>
              <a:ext uri="{FF2B5EF4-FFF2-40B4-BE49-F238E27FC236}">
                <a16:creationId xmlns:a16="http://schemas.microsoft.com/office/drawing/2014/main" id="{6EF9CD8C-ED20-15BA-278A-7C9DDBED9C59}"/>
              </a:ext>
            </a:extLst>
          </p:cNvPr>
          <p:cNvSpPr>
            <a:spLocks noGrp="1"/>
          </p:cNvSpPr>
          <p:nvPr>
            <p:ph type="title"/>
          </p:nvPr>
        </p:nvSpPr>
        <p:spPr/>
        <p:txBody>
          <a:bodyPr>
            <a:normAutofit/>
          </a:bodyPr>
          <a:lstStyle/>
          <a:p>
            <a:r>
              <a:rPr lang="en-US" dirty="0"/>
              <a:t>Class Runtime (LTAG Template)</a:t>
            </a:r>
          </a:p>
        </p:txBody>
      </p:sp>
      <p:sp>
        <p:nvSpPr>
          <p:cNvPr id="4" name="Slide Number Placeholder 3">
            <a:extLst>
              <a:ext uri="{FF2B5EF4-FFF2-40B4-BE49-F238E27FC236}">
                <a16:creationId xmlns:a16="http://schemas.microsoft.com/office/drawing/2014/main" id="{F25DECAE-2355-1AB3-DDCC-26DD4872014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20</a:t>
            </a:fld>
            <a:endParaRPr lang="en-US" dirty="0">
              <a:solidFill>
                <a:prstClr val="black">
                  <a:tint val="75000"/>
                </a:prstClr>
              </a:solidFill>
            </a:endParaRPr>
          </a:p>
        </p:txBody>
      </p:sp>
      <p:sp>
        <p:nvSpPr>
          <p:cNvPr id="7" name="Callout: Bent Line 6">
            <a:extLst>
              <a:ext uri="{FF2B5EF4-FFF2-40B4-BE49-F238E27FC236}">
                <a16:creationId xmlns:a16="http://schemas.microsoft.com/office/drawing/2014/main" id="{456D43BA-A6E6-CA24-27D8-86EAEFE545C9}"/>
              </a:ext>
            </a:extLst>
          </p:cNvPr>
          <p:cNvSpPr/>
          <p:nvPr/>
        </p:nvSpPr>
        <p:spPr>
          <a:xfrm>
            <a:off x="5787597" y="1564105"/>
            <a:ext cx="2282472" cy="646930"/>
          </a:xfrm>
          <a:prstGeom prst="borderCallout2">
            <a:avLst>
              <a:gd name="adj1" fmla="val 50729"/>
              <a:gd name="adj2" fmla="val -426"/>
              <a:gd name="adj3" fmla="val 108991"/>
              <a:gd name="adj4" fmla="val -14258"/>
              <a:gd name="adj5" fmla="val 120667"/>
              <a:gd name="adj6" fmla="val -27526"/>
            </a:avLst>
          </a:prstGeom>
          <a:ln w="28575"/>
        </p:spPr>
        <p:style>
          <a:lnRef idx="1">
            <a:schemeClr val="accent1"/>
          </a:lnRef>
          <a:fillRef idx="2">
            <a:schemeClr val="accent1"/>
          </a:fillRef>
          <a:effectRef idx="1">
            <a:schemeClr val="accent1"/>
          </a:effectRef>
          <a:fontRef idx="minor">
            <a:schemeClr val="dk1"/>
          </a:fontRef>
        </p:style>
        <p:txBody>
          <a:bodyPr rtlCol="0" anchor="ctr"/>
          <a:lstStyle/>
          <a:p>
            <a:r>
              <a:rPr lang="en-US" dirty="0"/>
              <a:t>Routing  with Consistent Hashing</a:t>
            </a:r>
          </a:p>
        </p:txBody>
      </p:sp>
      <p:sp>
        <p:nvSpPr>
          <p:cNvPr id="11" name="Arrow: Left-Right 10">
            <a:extLst>
              <a:ext uri="{FF2B5EF4-FFF2-40B4-BE49-F238E27FC236}">
                <a16:creationId xmlns:a16="http://schemas.microsoft.com/office/drawing/2014/main" id="{F5C7EA99-FA94-BF33-0F11-10DA050A56DF}"/>
              </a:ext>
            </a:extLst>
          </p:cNvPr>
          <p:cNvSpPr/>
          <p:nvPr/>
        </p:nvSpPr>
        <p:spPr>
          <a:xfrm>
            <a:off x="1234912" y="1706495"/>
            <a:ext cx="4430334" cy="484632"/>
          </a:xfrm>
          <a:prstGeom prst="lef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Scaling</a:t>
            </a:r>
          </a:p>
        </p:txBody>
      </p:sp>
      <p:sp>
        <p:nvSpPr>
          <p:cNvPr id="12" name="Arrow: Left-Right 11">
            <a:extLst>
              <a:ext uri="{FF2B5EF4-FFF2-40B4-BE49-F238E27FC236}">
                <a16:creationId xmlns:a16="http://schemas.microsoft.com/office/drawing/2014/main" id="{0C1B5A04-1443-1CF9-01A7-AAB7E7D4CAF1}"/>
              </a:ext>
            </a:extLst>
          </p:cNvPr>
          <p:cNvSpPr/>
          <p:nvPr/>
        </p:nvSpPr>
        <p:spPr>
          <a:xfrm rot="5400000">
            <a:off x="5132302" y="4909189"/>
            <a:ext cx="1310590" cy="484632"/>
          </a:xfrm>
          <a:prstGeom prst="lef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Scaling</a:t>
            </a:r>
          </a:p>
        </p:txBody>
      </p:sp>
      <p:sp>
        <p:nvSpPr>
          <p:cNvPr id="9" name="Callout: Bent Line 8">
            <a:extLst>
              <a:ext uri="{FF2B5EF4-FFF2-40B4-BE49-F238E27FC236}">
                <a16:creationId xmlns:a16="http://schemas.microsoft.com/office/drawing/2014/main" id="{52840903-145A-5D04-CC51-17D7D7EB939A}"/>
              </a:ext>
            </a:extLst>
          </p:cNvPr>
          <p:cNvSpPr/>
          <p:nvPr/>
        </p:nvSpPr>
        <p:spPr>
          <a:xfrm>
            <a:off x="2157421" y="5611067"/>
            <a:ext cx="2393802" cy="646930"/>
          </a:xfrm>
          <a:prstGeom prst="borderCallout2">
            <a:avLst>
              <a:gd name="adj1" fmla="val 50729"/>
              <a:gd name="adj2" fmla="val -426"/>
              <a:gd name="adj3" fmla="val 48191"/>
              <a:gd name="adj4" fmla="val -5820"/>
              <a:gd name="adj5" fmla="val -62102"/>
              <a:gd name="adj6" fmla="val -21082"/>
            </a:avLst>
          </a:prstGeom>
          <a:ln w="28575"/>
        </p:spPr>
        <p:style>
          <a:lnRef idx="1">
            <a:schemeClr val="accent1"/>
          </a:lnRef>
          <a:fillRef idx="2">
            <a:schemeClr val="accent1"/>
          </a:fillRef>
          <a:effectRef idx="1">
            <a:schemeClr val="accent1"/>
          </a:effectRef>
          <a:fontRef idx="minor">
            <a:schemeClr val="dk1"/>
          </a:fontRef>
        </p:style>
        <p:txBody>
          <a:bodyPr rtlCol="0" anchor="ctr"/>
          <a:lstStyle/>
          <a:p>
            <a:r>
              <a:rPr lang="en-US" dirty="0"/>
              <a:t>Execute the developer code via FaaS Engine</a:t>
            </a:r>
          </a:p>
        </p:txBody>
      </p:sp>
      <p:sp>
        <p:nvSpPr>
          <p:cNvPr id="13" name="Callout: Bent Line 12">
            <a:extLst>
              <a:ext uri="{FF2B5EF4-FFF2-40B4-BE49-F238E27FC236}">
                <a16:creationId xmlns:a16="http://schemas.microsoft.com/office/drawing/2014/main" id="{BDC09ACE-752D-D058-7E7F-E4DB605928C5}"/>
              </a:ext>
            </a:extLst>
          </p:cNvPr>
          <p:cNvSpPr/>
          <p:nvPr/>
        </p:nvSpPr>
        <p:spPr>
          <a:xfrm>
            <a:off x="5778363" y="2381704"/>
            <a:ext cx="2449896" cy="646930"/>
          </a:xfrm>
          <a:prstGeom prst="borderCallout2">
            <a:avLst>
              <a:gd name="adj1" fmla="val 50729"/>
              <a:gd name="adj2" fmla="val -426"/>
              <a:gd name="adj3" fmla="val 55146"/>
              <a:gd name="adj4" fmla="val -6543"/>
              <a:gd name="adj5" fmla="val 52707"/>
              <a:gd name="adj6" fmla="val -23687"/>
            </a:avLst>
          </a:prstGeom>
          <a:ln w="28575"/>
        </p:spPr>
        <p:style>
          <a:lnRef idx="1">
            <a:schemeClr val="accent1"/>
          </a:lnRef>
          <a:fillRef idx="2">
            <a:schemeClr val="accent1"/>
          </a:fillRef>
          <a:effectRef idx="1">
            <a:schemeClr val="accent1"/>
          </a:effectRef>
          <a:fontRef idx="minor">
            <a:schemeClr val="dk1"/>
          </a:fontRef>
        </p:style>
        <p:txBody>
          <a:bodyPr rtlCol="0" anchor="ctr"/>
          <a:lstStyle/>
          <a:p>
            <a:r>
              <a:rPr lang="en-US" dirty="0"/>
              <a:t>Control Plane to manage the object data</a:t>
            </a:r>
          </a:p>
        </p:txBody>
      </p:sp>
    </p:spTree>
    <p:extLst>
      <p:ext uri="{BB962C8B-B14F-4D97-AF65-F5344CB8AC3E}">
        <p14:creationId xmlns:p14="http://schemas.microsoft.com/office/powerpoint/2010/main" val="24066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016F-DC27-9875-1626-C32A9E2D039C}"/>
              </a:ext>
            </a:extLst>
          </p:cNvPr>
          <p:cNvSpPr>
            <a:spLocks noGrp="1"/>
          </p:cNvSpPr>
          <p:nvPr>
            <p:ph type="title"/>
          </p:nvPr>
        </p:nvSpPr>
        <p:spPr/>
        <p:txBody>
          <a:bodyPr/>
          <a:lstStyle/>
          <a:p>
            <a:r>
              <a:rPr lang="en-US" dirty="0"/>
              <a:t>NFR Enforcement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AF4CF7B-F877-B4FF-8454-F26BFE6B37CF}"/>
                  </a:ext>
                </a:extLst>
              </p:cNvPr>
              <p:cNvSpPr>
                <a:spLocks noGrp="1"/>
              </p:cNvSpPr>
              <p:nvPr>
                <p:ph idx="1"/>
              </p:nvPr>
            </p:nvSpPr>
            <p:spPr>
              <a:xfrm>
                <a:off x="140396" y="1830387"/>
                <a:ext cx="5491316" cy="4525963"/>
              </a:xfrm>
            </p:spPr>
            <p:txBody>
              <a:bodyPr>
                <a:normAutofit fontScale="70000" lnSpcReduction="20000"/>
              </a:bodyPr>
              <a:lstStyle/>
              <a:p>
                <a:r>
                  <a:rPr lang="en-US" sz="3000" b="1" dirty="0"/>
                  <a:t>Throughput Enforcement:</a:t>
                </a:r>
                <a:endParaRPr lang="en-US" sz="3000" dirty="0"/>
              </a:p>
              <a:p>
                <a:pPr lvl="1"/>
                <a:r>
                  <a:rPr lang="en-US" dirty="0"/>
                  <a:t>Guarantees invocation rate with pre-warming to eliminate cold-starts</a:t>
                </a:r>
              </a:p>
              <a:p>
                <a:pPr lvl="1"/>
                <a:r>
                  <a:rPr lang="en-US" dirty="0"/>
                  <a:t>Uses Real-time Serverless resource estimation</a:t>
                </a:r>
              </a:p>
              <a:p>
                <a:r>
                  <a:rPr lang="en-US" sz="3000" b="1" dirty="0"/>
                  <a:t>Locality Enforcement:</a:t>
                </a:r>
                <a:endParaRPr lang="en-US" sz="3000" dirty="0"/>
              </a:p>
              <a:p>
                <a:pPr lvl="1"/>
                <a:r>
                  <a:rPr lang="en-US" dirty="0"/>
                  <a:t>Minimizes system overhead through state co-location</a:t>
                </a:r>
              </a:p>
              <a:p>
                <a:pPr lvl="1"/>
                <a:r>
                  <a:rPr lang="en-US" dirty="0"/>
                  <a:t>Consistent hashing routes invocations to state location</a:t>
                </a:r>
              </a:p>
              <a:p>
                <a:r>
                  <a:rPr lang="en-US" sz="3000" b="1" dirty="0"/>
                  <a:t>Availability Enforcement:</a:t>
                </a:r>
                <a:endParaRPr lang="en-US" sz="3000" dirty="0"/>
              </a:p>
              <a:p>
                <a:pPr lvl="1"/>
                <a:r>
                  <a:rPr lang="en-US" dirty="0"/>
                  <a:t>Smart replication using formula: </a:t>
                </a:r>
              </a:p>
              <a:p>
                <a:pPr lvl="2"/>
                <a14:m>
                  <m:oMath xmlns:m="http://schemas.openxmlformats.org/officeDocument/2006/math">
                    <m:r>
                      <a:rPr lang="en-US" b="0" i="1" smtClean="0">
                        <a:latin typeface="Cambria Math" panose="02040503050406030204" pitchFamily="18" charset="0"/>
                      </a:rPr>
                      <m:t>𝐴</m:t>
                    </m:r>
                    <m:r>
                      <a:rPr lang="en-US"/>
                      <m:t>=</m:t>
                    </m:r>
                    <m:r>
                      <a:rPr lang="en-US"/>
                      <m:t>1</m:t>
                    </m:r>
                    <m:r>
                      <a:rPr lang="en-US"/>
                      <m:t>−</m:t>
                    </m:r>
                    <m:d>
                      <m:dPr>
                        <m:endChr m:val=""/>
                        <m:ctrlPr>
                          <a:rPr lang="ar-AE" i="1"/>
                        </m:ctrlPr>
                      </m:dPr>
                      <m:e>
                        <m:r>
                          <a:rPr lang="ar-AE"/>
                          <m:t>1</m:t>
                        </m:r>
                        <m:r>
                          <a:rPr lang="ar-AE"/>
                          <m:t>−</m:t>
                        </m:r>
                        <m:r>
                          <a:rPr lang="ar-AE" i="1"/>
                          <m:t>𝑃</m:t>
                        </m:r>
                        <m:sSup>
                          <m:sSupPr>
                            <m:ctrlPr>
                              <a:rPr lang="ar-AE" i="1"/>
                            </m:ctrlPr>
                          </m:sSupPr>
                          <m:e>
                            <m:d>
                              <m:dPr>
                                <m:begChr m:val=""/>
                                <m:endChr m:val=""/>
                                <m:ctrlPr>
                                  <a:rPr lang="ar-AE" i="1"/>
                                </m:ctrlPr>
                              </m:dPr>
                              <m:e>
                                <m:r>
                                  <a:rPr lang="ar-AE"/>
                                  <m:t>)</m:t>
                                </m:r>
                              </m:e>
                            </m:d>
                          </m:e>
                          <m:sup>
                            <m:r>
                              <a:rPr lang="en-US" b="0" i="1" smtClean="0">
                                <a:latin typeface="Cambria Math" panose="02040503050406030204" pitchFamily="18" charset="0"/>
                              </a:rPr>
                              <m:t>𝑁</m:t>
                            </m:r>
                          </m:sup>
                        </m:sSup>
                      </m:e>
                    </m:d>
                  </m:oMath>
                </a14:m>
                <a:endParaRPr lang="ar-AE" dirty="0"/>
              </a:p>
              <a:p>
                <a:pPr lvl="1"/>
                <a:r>
                  <a:rPr lang="en-US" dirty="0"/>
                  <a:t>Primary-replica pattern with automatic failover</a:t>
                </a:r>
              </a:p>
              <a:p>
                <a:pPr lvl="1"/>
                <a:endParaRPr lang="en-US" dirty="0"/>
              </a:p>
            </p:txBody>
          </p:sp>
        </mc:Choice>
        <mc:Fallback>
          <p:sp>
            <p:nvSpPr>
              <p:cNvPr id="3" name="Content Placeholder 2">
                <a:extLst>
                  <a:ext uri="{FF2B5EF4-FFF2-40B4-BE49-F238E27FC236}">
                    <a16:creationId xmlns:a16="http://schemas.microsoft.com/office/drawing/2014/main" id="{FAF4CF7B-F877-B4FF-8454-F26BFE6B37CF}"/>
                  </a:ext>
                </a:extLst>
              </p:cNvPr>
              <p:cNvSpPr>
                <a:spLocks noGrp="1" noRot="1" noChangeAspect="1" noMove="1" noResize="1" noEditPoints="1" noAdjustHandles="1" noChangeArrowheads="1" noChangeShapeType="1" noTextEdit="1"/>
              </p:cNvSpPr>
              <p:nvPr>
                <p:ph idx="1"/>
              </p:nvPr>
            </p:nvSpPr>
            <p:spPr>
              <a:xfrm>
                <a:off x="140396" y="1830387"/>
                <a:ext cx="5491316" cy="4525963"/>
              </a:xfrm>
              <a:blipFill>
                <a:blip r:embed="rId2"/>
                <a:stretch>
                  <a:fillRect l="-1776" t="-3499" b="-1359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FA2DE8-54B0-81A9-F08B-B88F7DD738F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21</a:t>
            </a:fld>
            <a:endParaRPr lang="en-US" dirty="0">
              <a:solidFill>
                <a:prstClr val="black">
                  <a:tint val="75000"/>
                </a:prstClr>
              </a:solidFill>
            </a:endParaRPr>
          </a:p>
        </p:txBody>
      </p:sp>
      <p:pic>
        <p:nvPicPr>
          <p:cNvPr id="12" name="Picture 11">
            <a:extLst>
              <a:ext uri="{FF2B5EF4-FFF2-40B4-BE49-F238E27FC236}">
                <a16:creationId xmlns:a16="http://schemas.microsoft.com/office/drawing/2014/main" id="{16F4B8FC-0D5F-580C-5358-D51DFBEBB78F}"/>
              </a:ext>
            </a:extLst>
          </p:cNvPr>
          <p:cNvPicPr>
            <a:picLocks noChangeAspect="1"/>
          </p:cNvPicPr>
          <p:nvPr/>
        </p:nvPicPr>
        <p:blipFill>
          <a:blip r:embed="rId3"/>
          <a:srcRect r="27047"/>
          <a:stretch>
            <a:fillRect/>
          </a:stretch>
        </p:blipFill>
        <p:spPr>
          <a:xfrm>
            <a:off x="5358015" y="2305665"/>
            <a:ext cx="3720364" cy="2678487"/>
          </a:xfrm>
          <a:prstGeom prst="rect">
            <a:avLst/>
          </a:prstGeom>
        </p:spPr>
      </p:pic>
      <p:sp>
        <p:nvSpPr>
          <p:cNvPr id="11" name="Rectangle 10">
            <a:extLst>
              <a:ext uri="{FF2B5EF4-FFF2-40B4-BE49-F238E27FC236}">
                <a16:creationId xmlns:a16="http://schemas.microsoft.com/office/drawing/2014/main" id="{E6183411-3E76-5E9D-76B3-6FA95F3FD974}"/>
              </a:ext>
            </a:extLst>
          </p:cNvPr>
          <p:cNvSpPr/>
          <p:nvPr/>
        </p:nvSpPr>
        <p:spPr>
          <a:xfrm>
            <a:off x="5358015" y="4552336"/>
            <a:ext cx="3645589" cy="501446"/>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3" name="Rectangle 12">
            <a:extLst>
              <a:ext uri="{FF2B5EF4-FFF2-40B4-BE49-F238E27FC236}">
                <a16:creationId xmlns:a16="http://schemas.microsoft.com/office/drawing/2014/main" id="{0F21963A-B954-6D27-5168-DD6323159278}"/>
              </a:ext>
            </a:extLst>
          </p:cNvPr>
          <p:cNvSpPr/>
          <p:nvPr/>
        </p:nvSpPr>
        <p:spPr>
          <a:xfrm>
            <a:off x="5358016" y="2305665"/>
            <a:ext cx="1839198" cy="2748117"/>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4" name="Rectangle 13">
            <a:extLst>
              <a:ext uri="{FF2B5EF4-FFF2-40B4-BE49-F238E27FC236}">
                <a16:creationId xmlns:a16="http://schemas.microsoft.com/office/drawing/2014/main" id="{C3A09CF0-688F-5908-DFC7-166770311E1C}"/>
              </a:ext>
            </a:extLst>
          </p:cNvPr>
          <p:cNvSpPr/>
          <p:nvPr/>
        </p:nvSpPr>
        <p:spPr>
          <a:xfrm>
            <a:off x="5510416" y="3067666"/>
            <a:ext cx="3493188" cy="69809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FB72295-AF6A-4377-B315-243144CA03C4}"/>
              </a:ext>
            </a:extLst>
          </p:cNvPr>
          <p:cNvCxnSpPr>
            <a:cxnSpLocks/>
          </p:cNvCxnSpPr>
          <p:nvPr/>
        </p:nvCxnSpPr>
        <p:spPr>
          <a:xfrm>
            <a:off x="4827639" y="2597968"/>
            <a:ext cx="2369575" cy="1954368"/>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5FB67968-0576-0CC0-BF9F-B4238ADFE13B}"/>
              </a:ext>
            </a:extLst>
          </p:cNvPr>
          <p:cNvCxnSpPr>
            <a:cxnSpLocks/>
            <a:endCxn id="13" idx="1"/>
          </p:cNvCxnSpPr>
          <p:nvPr/>
        </p:nvCxnSpPr>
        <p:spPr>
          <a:xfrm>
            <a:off x="4752864" y="3448458"/>
            <a:ext cx="605152" cy="231266"/>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DF95C2BA-01BB-1F35-D6A2-DF5FAB8F7C52}"/>
              </a:ext>
            </a:extLst>
          </p:cNvPr>
          <p:cNvCxnSpPr>
            <a:cxnSpLocks/>
            <a:endCxn id="14" idx="2"/>
          </p:cNvCxnSpPr>
          <p:nvPr/>
        </p:nvCxnSpPr>
        <p:spPr>
          <a:xfrm flipV="1">
            <a:off x="4463845" y="3765756"/>
            <a:ext cx="2793165" cy="121653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709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par>
                                <p:cTn id="57" presetID="10" presetClass="exit" presetSubtype="0" fill="hold" grpId="1"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1" grpId="1" animBg="1"/>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1E4C1D-2408-A16F-C6F0-10A541B0C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A37E6-E283-D996-C944-8700E87F8770}"/>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A4C11F2D-FF5F-E567-37DE-B0B3AC6412EF}"/>
              </a:ext>
            </a:extLst>
          </p:cNvPr>
          <p:cNvSpPr>
            <a:spLocks noGrp="1"/>
          </p:cNvSpPr>
          <p:nvPr>
            <p:ph idx="1"/>
          </p:nvPr>
        </p:nvSpPr>
        <p:spPr/>
        <p:txBody>
          <a:bodyPr>
            <a:normAutofit fontScale="85000" lnSpcReduction="10000"/>
          </a:bodyPr>
          <a:lstStyle/>
          <a:p>
            <a:r>
              <a:rPr lang="en-US" b="1" dirty="0"/>
              <a:t>Infrastructure</a:t>
            </a:r>
            <a:r>
              <a:rPr lang="en-US" dirty="0"/>
              <a:t>: </a:t>
            </a:r>
          </a:p>
          <a:p>
            <a:pPr lvl="1"/>
            <a:r>
              <a:rPr lang="en-US" dirty="0"/>
              <a:t>4-node Chameleon Cloud cluster (192 cores, 768 GB RAM total)</a:t>
            </a:r>
          </a:p>
          <a:p>
            <a:r>
              <a:rPr lang="en-US" b="1" dirty="0"/>
              <a:t>Orchestration</a:t>
            </a:r>
            <a:r>
              <a:rPr lang="en-US" dirty="0"/>
              <a:t>: </a:t>
            </a:r>
          </a:p>
          <a:p>
            <a:pPr lvl="1"/>
            <a:r>
              <a:rPr lang="en-US" dirty="0"/>
              <a:t>Kubernetes + Knative FaaS</a:t>
            </a:r>
          </a:p>
          <a:p>
            <a:r>
              <a:rPr lang="en-US" b="1" dirty="0"/>
              <a:t>Storage</a:t>
            </a:r>
            <a:r>
              <a:rPr lang="en-US" dirty="0"/>
              <a:t>: </a:t>
            </a:r>
          </a:p>
          <a:p>
            <a:pPr lvl="1"/>
            <a:r>
              <a:rPr lang="en-US" dirty="0" err="1"/>
              <a:t>ArangoDB</a:t>
            </a:r>
            <a:r>
              <a:rPr lang="en-US" dirty="0"/>
              <a:t> for structured data</a:t>
            </a:r>
          </a:p>
          <a:p>
            <a:pPr lvl="1"/>
            <a:r>
              <a:rPr lang="en-US" dirty="0" err="1"/>
              <a:t>MinIO</a:t>
            </a:r>
            <a:r>
              <a:rPr lang="en-US" dirty="0"/>
              <a:t> S3 for unstructured</a:t>
            </a:r>
          </a:p>
          <a:p>
            <a:r>
              <a:rPr lang="en-US" b="1" dirty="0"/>
              <a:t>Workloads</a:t>
            </a:r>
            <a:r>
              <a:rPr lang="en-US" dirty="0"/>
              <a:t>: Three representative application classes (chatty, data-intensive, compute-intensive)</a:t>
            </a:r>
          </a:p>
        </p:txBody>
      </p:sp>
      <p:sp>
        <p:nvSpPr>
          <p:cNvPr id="4" name="Slide Number Placeholder 3">
            <a:extLst>
              <a:ext uri="{FF2B5EF4-FFF2-40B4-BE49-F238E27FC236}">
                <a16:creationId xmlns:a16="http://schemas.microsoft.com/office/drawing/2014/main" id="{BFFE08D3-FCB9-1BFB-7816-99E4F22324E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3345898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E11D-9434-906A-82CD-518A4F28447E}"/>
              </a:ext>
            </a:extLst>
          </p:cNvPr>
          <p:cNvSpPr>
            <a:spLocks noGrp="1"/>
          </p:cNvSpPr>
          <p:nvPr>
            <p:ph type="title"/>
          </p:nvPr>
        </p:nvSpPr>
        <p:spPr/>
        <p:txBody>
          <a:bodyPr>
            <a:noAutofit/>
          </a:bodyPr>
          <a:lstStyle/>
          <a:p>
            <a:r>
              <a:rPr lang="en-US" sz="3600" dirty="0"/>
              <a:t>NFR Enforcement: Latency Overhead</a:t>
            </a:r>
            <a:br>
              <a:rPr lang="en-US" sz="3600" dirty="0"/>
            </a:br>
            <a:r>
              <a:rPr lang="en-US" sz="3600" dirty="0"/>
              <a:t>(locality + throughput) </a:t>
            </a:r>
          </a:p>
        </p:txBody>
      </p:sp>
      <p:sp>
        <p:nvSpPr>
          <p:cNvPr id="4" name="Slide Number Placeholder 3">
            <a:extLst>
              <a:ext uri="{FF2B5EF4-FFF2-40B4-BE49-F238E27FC236}">
                <a16:creationId xmlns:a16="http://schemas.microsoft.com/office/drawing/2014/main" id="{3BAB3F0E-F489-DD2F-E97C-04C09ADE1F1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23</a:t>
            </a:fld>
            <a:endParaRPr lang="en-US" dirty="0">
              <a:solidFill>
                <a:prstClr val="black">
                  <a:tint val="75000"/>
                </a:prstClr>
              </a:solidFill>
            </a:endParaRPr>
          </a:p>
        </p:txBody>
      </p:sp>
      <p:pic>
        <p:nvPicPr>
          <p:cNvPr id="8" name="Picture 7" descr="A graph of a graph with text&#10;&#10;Description automatically generated with medium confidence">
            <a:extLst>
              <a:ext uri="{FF2B5EF4-FFF2-40B4-BE49-F238E27FC236}">
                <a16:creationId xmlns:a16="http://schemas.microsoft.com/office/drawing/2014/main" id="{CCDD045A-F9B6-F228-2A16-A105B45FDA70}"/>
              </a:ext>
            </a:extLst>
          </p:cNvPr>
          <p:cNvPicPr>
            <a:picLocks noChangeAspect="1"/>
          </p:cNvPicPr>
          <p:nvPr/>
        </p:nvPicPr>
        <p:blipFill>
          <a:blip r:embed="rId3"/>
          <a:stretch>
            <a:fillRect/>
          </a:stretch>
        </p:blipFill>
        <p:spPr>
          <a:xfrm>
            <a:off x="904668" y="1939947"/>
            <a:ext cx="7529493" cy="3601492"/>
          </a:xfrm>
          <a:prstGeom prst="rect">
            <a:avLst/>
          </a:prstGeom>
        </p:spPr>
      </p:pic>
      <p:sp>
        <p:nvSpPr>
          <p:cNvPr id="5" name="Arrow: Up-Down 4">
            <a:extLst>
              <a:ext uri="{FF2B5EF4-FFF2-40B4-BE49-F238E27FC236}">
                <a16:creationId xmlns:a16="http://schemas.microsoft.com/office/drawing/2014/main" id="{4DB87F86-65D5-748A-43BD-57139BA8D6C1}"/>
              </a:ext>
            </a:extLst>
          </p:cNvPr>
          <p:cNvSpPr/>
          <p:nvPr/>
        </p:nvSpPr>
        <p:spPr>
          <a:xfrm>
            <a:off x="2639093" y="2309222"/>
            <a:ext cx="287539" cy="822599"/>
          </a:xfrm>
          <a:prstGeom prst="upDownArrow">
            <a:avLst/>
          </a:prstGeom>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US" dirty="0"/>
              <a:t>1.5x</a:t>
            </a:r>
          </a:p>
        </p:txBody>
      </p:sp>
      <p:sp>
        <p:nvSpPr>
          <p:cNvPr id="6" name="Rectangle 5">
            <a:extLst>
              <a:ext uri="{FF2B5EF4-FFF2-40B4-BE49-F238E27FC236}">
                <a16:creationId xmlns:a16="http://schemas.microsoft.com/office/drawing/2014/main" id="{2C79B0C7-6260-0130-5D02-BE7876ED458B}"/>
              </a:ext>
            </a:extLst>
          </p:cNvPr>
          <p:cNvSpPr/>
          <p:nvPr/>
        </p:nvSpPr>
        <p:spPr>
          <a:xfrm>
            <a:off x="1897912" y="5693229"/>
            <a:ext cx="5334000" cy="9185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Unlike traditional FaaS, Oparaca can automatically reconfigure to enforce various NFRs, </a:t>
            </a:r>
          </a:p>
          <a:p>
            <a:pPr algn="ctr"/>
            <a:r>
              <a:rPr lang="en-US" dirty="0"/>
              <a:t>eliminating the need for manual refinement</a:t>
            </a:r>
          </a:p>
        </p:txBody>
      </p:sp>
      <p:sp>
        <p:nvSpPr>
          <p:cNvPr id="3" name="Arrow: Up-Down 2">
            <a:extLst>
              <a:ext uri="{FF2B5EF4-FFF2-40B4-BE49-F238E27FC236}">
                <a16:creationId xmlns:a16="http://schemas.microsoft.com/office/drawing/2014/main" id="{1E2AD2AF-09B3-F5BB-9292-3C6F9F285F7C}"/>
              </a:ext>
            </a:extLst>
          </p:cNvPr>
          <p:cNvSpPr/>
          <p:nvPr/>
        </p:nvSpPr>
        <p:spPr>
          <a:xfrm>
            <a:off x="2926632" y="2309222"/>
            <a:ext cx="287539" cy="2355073"/>
          </a:xfrm>
          <a:prstGeom prst="upDownArrow">
            <a:avLst/>
          </a:prstGeom>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US" dirty="0"/>
              <a:t>46x</a:t>
            </a:r>
          </a:p>
        </p:txBody>
      </p:sp>
      <p:sp>
        <p:nvSpPr>
          <p:cNvPr id="7" name="TextBox 6">
            <a:extLst>
              <a:ext uri="{FF2B5EF4-FFF2-40B4-BE49-F238E27FC236}">
                <a16:creationId xmlns:a16="http://schemas.microsoft.com/office/drawing/2014/main" id="{1E9A5B0E-0704-802C-9766-83E9C2230CA9}"/>
              </a:ext>
            </a:extLst>
          </p:cNvPr>
          <p:cNvSpPr txBox="1"/>
          <p:nvPr/>
        </p:nvSpPr>
        <p:spPr>
          <a:xfrm>
            <a:off x="970687" y="1586839"/>
            <a:ext cx="7188450" cy="400110"/>
          </a:xfrm>
          <a:prstGeom prst="rect">
            <a:avLst/>
          </a:prstGeom>
          <a:noFill/>
        </p:spPr>
        <p:txBody>
          <a:bodyPr wrap="square" rtlCol="0">
            <a:spAutoFit/>
          </a:bodyPr>
          <a:lstStyle/>
          <a:p>
            <a:pPr algn="ctr"/>
            <a:r>
              <a:rPr lang="en-US" sz="2000" dirty="0"/>
              <a:t>Oparaca is OaaS implementation</a:t>
            </a:r>
          </a:p>
        </p:txBody>
      </p:sp>
      <p:sp>
        <p:nvSpPr>
          <p:cNvPr id="10" name="Arrow: Up-Down 9">
            <a:extLst>
              <a:ext uri="{FF2B5EF4-FFF2-40B4-BE49-F238E27FC236}">
                <a16:creationId xmlns:a16="http://schemas.microsoft.com/office/drawing/2014/main" id="{89B9646F-83BB-DADE-615D-64A4EE0F2D74}"/>
              </a:ext>
            </a:extLst>
          </p:cNvPr>
          <p:cNvSpPr/>
          <p:nvPr/>
        </p:nvSpPr>
        <p:spPr>
          <a:xfrm>
            <a:off x="4610367" y="4169229"/>
            <a:ext cx="287539" cy="459912"/>
          </a:xfrm>
          <a:prstGeom prst="upDownArrow">
            <a:avLst/>
          </a:prstGeom>
        </p:spPr>
        <p:style>
          <a:lnRef idx="2">
            <a:schemeClr val="accent3">
              <a:shade val="15000"/>
            </a:schemeClr>
          </a:lnRef>
          <a:fillRef idx="1">
            <a:schemeClr val="accent3"/>
          </a:fillRef>
          <a:effectRef idx="0">
            <a:schemeClr val="accent3"/>
          </a:effectRef>
          <a:fontRef idx="minor">
            <a:schemeClr val="lt1"/>
          </a:fontRef>
        </p:style>
        <p:txBody>
          <a:bodyPr vert="vert270" rtlCol="0" anchor="ctr"/>
          <a:lstStyle/>
          <a:p>
            <a:pPr algn="ctr"/>
            <a:r>
              <a:rPr lang="en-US" dirty="0"/>
              <a:t>4x</a:t>
            </a:r>
          </a:p>
        </p:txBody>
      </p:sp>
      <p:sp>
        <p:nvSpPr>
          <p:cNvPr id="9" name="TextBox 8">
            <a:extLst>
              <a:ext uri="{FF2B5EF4-FFF2-40B4-BE49-F238E27FC236}">
                <a16:creationId xmlns:a16="http://schemas.microsoft.com/office/drawing/2014/main" id="{36DDD46B-8CCD-ACF5-2DC0-07643046D547}"/>
              </a:ext>
            </a:extLst>
          </p:cNvPr>
          <p:cNvSpPr txBox="1"/>
          <p:nvPr/>
        </p:nvSpPr>
        <p:spPr>
          <a:xfrm>
            <a:off x="2017655" y="5120306"/>
            <a:ext cx="1734457" cy="369332"/>
          </a:xfrm>
          <a:prstGeom prst="rect">
            <a:avLst/>
          </a:prstGeom>
          <a:noFill/>
        </p:spPr>
        <p:txBody>
          <a:bodyPr wrap="square" rtlCol="0">
            <a:spAutoFit/>
          </a:bodyPr>
          <a:lstStyle/>
          <a:p>
            <a:r>
              <a:rPr lang="en-US" dirty="0"/>
              <a:t>JSON Update</a:t>
            </a:r>
          </a:p>
        </p:txBody>
      </p:sp>
      <p:sp>
        <p:nvSpPr>
          <p:cNvPr id="11" name="TextBox 10">
            <a:extLst>
              <a:ext uri="{FF2B5EF4-FFF2-40B4-BE49-F238E27FC236}">
                <a16:creationId xmlns:a16="http://schemas.microsoft.com/office/drawing/2014/main" id="{CC3099FC-CC5A-4725-BB0C-9E447E99BEFF}"/>
              </a:ext>
            </a:extLst>
          </p:cNvPr>
          <p:cNvSpPr txBox="1"/>
          <p:nvPr/>
        </p:nvSpPr>
        <p:spPr>
          <a:xfrm>
            <a:off x="4173027" y="5289696"/>
            <a:ext cx="1734457" cy="369332"/>
          </a:xfrm>
          <a:prstGeom prst="rect">
            <a:avLst/>
          </a:prstGeom>
          <a:noFill/>
        </p:spPr>
        <p:txBody>
          <a:bodyPr wrap="square" rtlCol="0">
            <a:spAutoFit/>
          </a:bodyPr>
          <a:lstStyle/>
          <a:p>
            <a:r>
              <a:rPr lang="en-US" dirty="0"/>
              <a:t>Image Resize</a:t>
            </a:r>
          </a:p>
        </p:txBody>
      </p:sp>
      <p:sp>
        <p:nvSpPr>
          <p:cNvPr id="12" name="TextBox 11">
            <a:extLst>
              <a:ext uri="{FF2B5EF4-FFF2-40B4-BE49-F238E27FC236}">
                <a16:creationId xmlns:a16="http://schemas.microsoft.com/office/drawing/2014/main" id="{218A48BC-A58B-B422-F202-7CB5CE086654}"/>
              </a:ext>
            </a:extLst>
          </p:cNvPr>
          <p:cNvSpPr txBox="1"/>
          <p:nvPr/>
        </p:nvSpPr>
        <p:spPr>
          <a:xfrm>
            <a:off x="6259116" y="5304972"/>
            <a:ext cx="2427684" cy="369332"/>
          </a:xfrm>
          <a:prstGeom prst="rect">
            <a:avLst/>
          </a:prstGeom>
          <a:noFill/>
        </p:spPr>
        <p:txBody>
          <a:bodyPr wrap="square" rtlCol="0">
            <a:spAutoFit/>
          </a:bodyPr>
          <a:lstStyle/>
          <a:p>
            <a:r>
              <a:rPr lang="en-US" dirty="0"/>
              <a:t>Video Transcoding</a:t>
            </a:r>
          </a:p>
        </p:txBody>
      </p:sp>
    </p:spTree>
    <p:extLst>
      <p:ext uri="{BB962C8B-B14F-4D97-AF65-F5344CB8AC3E}">
        <p14:creationId xmlns:p14="http://schemas.microsoft.com/office/powerpoint/2010/main" val="139656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with a purple line and a purple dotted line&#10;&#10;Description automatically generated">
            <a:extLst>
              <a:ext uri="{FF2B5EF4-FFF2-40B4-BE49-F238E27FC236}">
                <a16:creationId xmlns:a16="http://schemas.microsoft.com/office/drawing/2014/main" id="{A4DCF908-3C64-7ACE-812C-03FFC98C7C75}"/>
              </a:ext>
            </a:extLst>
          </p:cNvPr>
          <p:cNvPicPr>
            <a:picLocks noChangeAspect="1"/>
          </p:cNvPicPr>
          <p:nvPr/>
        </p:nvPicPr>
        <p:blipFill>
          <a:blip r:embed="rId2"/>
          <a:stretch>
            <a:fillRect/>
          </a:stretch>
        </p:blipFill>
        <p:spPr>
          <a:xfrm>
            <a:off x="1194086" y="2243327"/>
            <a:ext cx="6614160" cy="3128319"/>
          </a:xfrm>
          <a:prstGeom prst="rect">
            <a:avLst/>
          </a:prstGeom>
        </p:spPr>
      </p:pic>
      <p:sp>
        <p:nvSpPr>
          <p:cNvPr id="2" name="Title 1">
            <a:extLst>
              <a:ext uri="{FF2B5EF4-FFF2-40B4-BE49-F238E27FC236}">
                <a16:creationId xmlns:a16="http://schemas.microsoft.com/office/drawing/2014/main" id="{9C8AE11D-9434-906A-82CD-518A4F28447E}"/>
              </a:ext>
            </a:extLst>
          </p:cNvPr>
          <p:cNvSpPr>
            <a:spLocks noGrp="1"/>
          </p:cNvSpPr>
          <p:nvPr>
            <p:ph type="title"/>
          </p:nvPr>
        </p:nvSpPr>
        <p:spPr/>
        <p:txBody>
          <a:bodyPr/>
          <a:lstStyle/>
          <a:p>
            <a:r>
              <a:rPr lang="en-US" dirty="0"/>
              <a:t>QoS Enforcement: Availability</a:t>
            </a:r>
          </a:p>
        </p:txBody>
      </p:sp>
      <p:sp>
        <p:nvSpPr>
          <p:cNvPr id="4" name="Slide Number Placeholder 3">
            <a:extLst>
              <a:ext uri="{FF2B5EF4-FFF2-40B4-BE49-F238E27FC236}">
                <a16:creationId xmlns:a16="http://schemas.microsoft.com/office/drawing/2014/main" id="{3BAB3F0E-F489-DD2F-E97C-04C09ADE1F1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24</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29656FDB-CC8E-FADD-8717-1466DA06CB14}"/>
              </a:ext>
            </a:extLst>
          </p:cNvPr>
          <p:cNvSpPr txBox="1"/>
          <p:nvPr/>
        </p:nvSpPr>
        <p:spPr>
          <a:xfrm>
            <a:off x="1596051" y="2108421"/>
            <a:ext cx="927557" cy="369332"/>
          </a:xfrm>
          <a:prstGeom prst="rect">
            <a:avLst/>
          </a:prstGeom>
          <a:noFill/>
        </p:spPr>
        <p:txBody>
          <a:bodyPr wrap="square" rtlCol="0">
            <a:spAutoFit/>
          </a:bodyPr>
          <a:lstStyle/>
          <a:p>
            <a:r>
              <a:rPr lang="en-US" dirty="0">
                <a:solidFill>
                  <a:srgbClr val="C00000"/>
                </a:solidFill>
              </a:rPr>
              <a:t>~94%</a:t>
            </a:r>
          </a:p>
        </p:txBody>
      </p:sp>
      <p:cxnSp>
        <p:nvCxnSpPr>
          <p:cNvPr id="11" name="Straight Arrow Connector 10">
            <a:extLst>
              <a:ext uri="{FF2B5EF4-FFF2-40B4-BE49-F238E27FC236}">
                <a16:creationId xmlns:a16="http://schemas.microsoft.com/office/drawing/2014/main" id="{A1A0F04C-DB61-511E-D351-13FA9CF2A730}"/>
              </a:ext>
            </a:extLst>
          </p:cNvPr>
          <p:cNvCxnSpPr/>
          <p:nvPr/>
        </p:nvCxnSpPr>
        <p:spPr>
          <a:xfrm>
            <a:off x="2284239" y="2503547"/>
            <a:ext cx="427598" cy="60755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29F76F0-7344-F088-B36D-2E61839D3F4A}"/>
              </a:ext>
            </a:extLst>
          </p:cNvPr>
          <p:cNvSpPr txBox="1"/>
          <p:nvPr/>
        </p:nvSpPr>
        <p:spPr>
          <a:xfrm>
            <a:off x="1225103" y="1621876"/>
            <a:ext cx="7188450" cy="369332"/>
          </a:xfrm>
          <a:prstGeom prst="rect">
            <a:avLst/>
          </a:prstGeom>
          <a:noFill/>
        </p:spPr>
        <p:txBody>
          <a:bodyPr wrap="square" rtlCol="0">
            <a:spAutoFit/>
          </a:bodyPr>
          <a:lstStyle/>
          <a:p>
            <a:r>
              <a:rPr lang="en-US" dirty="0">
                <a:solidFill>
                  <a:srgbClr val="C00000"/>
                </a:solidFill>
              </a:rPr>
              <a:t>Emulate the failure by making each individual pod fail every 180s (MTBF)</a:t>
            </a:r>
          </a:p>
        </p:txBody>
      </p:sp>
      <p:sp>
        <p:nvSpPr>
          <p:cNvPr id="12" name="Rectangle 11">
            <a:extLst>
              <a:ext uri="{FF2B5EF4-FFF2-40B4-BE49-F238E27FC236}">
                <a16:creationId xmlns:a16="http://schemas.microsoft.com/office/drawing/2014/main" id="{F971E0A0-0E7A-F0CB-2E92-FC3B28E1762A}"/>
              </a:ext>
            </a:extLst>
          </p:cNvPr>
          <p:cNvSpPr/>
          <p:nvPr/>
        </p:nvSpPr>
        <p:spPr>
          <a:xfrm>
            <a:off x="1897912" y="5558049"/>
            <a:ext cx="5334000" cy="7983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Oparaca can enforce the desired availability with </a:t>
            </a:r>
          </a:p>
          <a:p>
            <a:pPr algn="ctr"/>
            <a:r>
              <a:rPr lang="en-US" dirty="0"/>
              <a:t>right-sizing resource</a:t>
            </a:r>
          </a:p>
        </p:txBody>
      </p:sp>
    </p:spTree>
    <p:extLst>
      <p:ext uri="{BB962C8B-B14F-4D97-AF65-F5344CB8AC3E}">
        <p14:creationId xmlns:p14="http://schemas.microsoft.com/office/powerpoint/2010/main" val="40130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A7F8-591D-7B86-5231-FC8D72391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D5EEE9-65B3-768E-DD54-A790B3986AC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1CB48BF-E9DA-7CBB-7148-1452D9E9AEAC}"/>
              </a:ext>
            </a:extLst>
          </p:cNvPr>
          <p:cNvSpPr>
            <a:spLocks noGrp="1"/>
          </p:cNvSpPr>
          <p:nvPr>
            <p:ph idx="1"/>
          </p:nvPr>
        </p:nvSpPr>
        <p:spPr/>
        <p:txBody>
          <a:bodyPr>
            <a:normAutofit/>
          </a:bodyPr>
          <a:lstStyle/>
          <a:p>
            <a:r>
              <a:rPr lang="en-US" sz="2400" dirty="0"/>
              <a:t>Introduction &amp; Motivation</a:t>
            </a:r>
            <a:endParaRPr lang="en-US" sz="3200" dirty="0"/>
          </a:p>
          <a:p>
            <a:endParaRPr lang="en-US" sz="2400" dirty="0"/>
          </a:p>
          <a:p>
            <a:r>
              <a:rPr lang="en-US" sz="2400" dirty="0"/>
              <a:t>OaaS: Unified Abstraction (Ch. 3-4)</a:t>
            </a:r>
          </a:p>
          <a:p>
            <a:endParaRPr lang="en-US" sz="2400" dirty="0"/>
          </a:p>
          <a:p>
            <a:r>
              <a:rPr lang="en-US" sz="2400" b="1" dirty="0"/>
              <a:t>OaaS-IoT: Abstraction for Edge-Cloud Application (Ch. 5)</a:t>
            </a:r>
          </a:p>
          <a:p>
            <a:endParaRPr lang="en-US" sz="2400" dirty="0"/>
          </a:p>
          <a:p>
            <a:r>
              <a:rPr lang="en-US" sz="2400" dirty="0"/>
              <a:t>Commercialization Validation (Ch. 6)</a:t>
            </a:r>
          </a:p>
          <a:p>
            <a:endParaRPr lang="en-US" sz="2400" dirty="0"/>
          </a:p>
          <a:p>
            <a:r>
              <a:rPr lang="en-US" sz="2400" dirty="0"/>
              <a:t>Conclusion and Future Works (Ch. 7)</a:t>
            </a:r>
          </a:p>
        </p:txBody>
      </p:sp>
      <p:sp>
        <p:nvSpPr>
          <p:cNvPr id="4" name="Slide Number Placeholder 3">
            <a:extLst>
              <a:ext uri="{FF2B5EF4-FFF2-40B4-BE49-F238E27FC236}">
                <a16:creationId xmlns:a16="http://schemas.microsoft.com/office/drawing/2014/main" id="{B93B8D65-FB84-374D-F598-A454FEF2207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1415018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34F0E2-ED50-D35B-2854-35B827375E24}"/>
              </a:ext>
            </a:extLst>
          </p:cNvPr>
          <p:cNvPicPr>
            <a:picLocks noGrp="1" noChangeAspect="1"/>
          </p:cNvPicPr>
          <p:nvPr>
            <p:ph idx="1"/>
          </p:nvPr>
        </p:nvPicPr>
        <p:blipFill>
          <a:blip r:embed="rId2"/>
          <a:stretch>
            <a:fillRect/>
          </a:stretch>
        </p:blipFill>
        <p:spPr>
          <a:xfrm>
            <a:off x="450112" y="1657818"/>
            <a:ext cx="8229600" cy="3542364"/>
          </a:xfrm>
        </p:spPr>
      </p:pic>
      <p:sp>
        <p:nvSpPr>
          <p:cNvPr id="7" name="Rectangle 6">
            <a:extLst>
              <a:ext uri="{FF2B5EF4-FFF2-40B4-BE49-F238E27FC236}">
                <a16:creationId xmlns:a16="http://schemas.microsoft.com/office/drawing/2014/main" id="{3D974704-4FA9-CA84-6075-BBBC9BB74A3F}"/>
              </a:ext>
            </a:extLst>
          </p:cNvPr>
          <p:cNvSpPr/>
          <p:nvPr/>
        </p:nvSpPr>
        <p:spPr>
          <a:xfrm>
            <a:off x="2146185" y="1684254"/>
            <a:ext cx="4711815" cy="3489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A9DAB-4B1A-0B9D-3B2B-AFB88063F12B}"/>
              </a:ext>
            </a:extLst>
          </p:cNvPr>
          <p:cNvSpPr>
            <a:spLocks noGrp="1"/>
          </p:cNvSpPr>
          <p:nvPr>
            <p:ph type="title"/>
          </p:nvPr>
        </p:nvSpPr>
        <p:spPr/>
        <p:txBody>
          <a:bodyPr>
            <a:normAutofit fontScale="90000"/>
          </a:bodyPr>
          <a:lstStyle/>
          <a:p>
            <a:r>
              <a:rPr lang="en-US" dirty="0"/>
              <a:t>OaaS-IoT Alternative for </a:t>
            </a:r>
            <a:br>
              <a:rPr lang="en-US" dirty="0"/>
            </a:br>
            <a:r>
              <a:rPr lang="en-US" dirty="0"/>
              <a:t>IoT Application</a:t>
            </a:r>
          </a:p>
        </p:txBody>
      </p:sp>
      <p:sp>
        <p:nvSpPr>
          <p:cNvPr id="4" name="Slide Number Placeholder 3">
            <a:extLst>
              <a:ext uri="{FF2B5EF4-FFF2-40B4-BE49-F238E27FC236}">
                <a16:creationId xmlns:a16="http://schemas.microsoft.com/office/drawing/2014/main" id="{1495C571-8058-A86F-CEB4-EE4AEC68761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26</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96408579-2466-26CF-A8FA-3184BD5DFAE1}"/>
              </a:ext>
            </a:extLst>
          </p:cNvPr>
          <p:cNvSpPr txBox="1"/>
          <p:nvPr/>
        </p:nvSpPr>
        <p:spPr>
          <a:xfrm>
            <a:off x="1054359" y="5589037"/>
            <a:ext cx="6792686" cy="646331"/>
          </a:xfrm>
          <a:prstGeom prst="rect">
            <a:avLst/>
          </a:prstGeom>
          <a:noFill/>
        </p:spPr>
        <p:txBody>
          <a:bodyPr wrap="square" rtlCol="0">
            <a:spAutoFit/>
          </a:bodyPr>
          <a:lstStyle/>
          <a:p>
            <a:r>
              <a:rPr lang="en-US" dirty="0"/>
              <a:t>Developers describe the “intent” and let OaaS-IoT automate the deployment.</a:t>
            </a:r>
          </a:p>
        </p:txBody>
      </p:sp>
      <p:sp>
        <p:nvSpPr>
          <p:cNvPr id="5" name="Rectangle 4">
            <a:extLst>
              <a:ext uri="{FF2B5EF4-FFF2-40B4-BE49-F238E27FC236}">
                <a16:creationId xmlns:a16="http://schemas.microsoft.com/office/drawing/2014/main" id="{E4B917DC-49DF-0ABB-BA80-871BCFC565D9}"/>
              </a:ext>
            </a:extLst>
          </p:cNvPr>
          <p:cNvSpPr/>
          <p:nvPr/>
        </p:nvSpPr>
        <p:spPr>
          <a:xfrm>
            <a:off x="5229226" y="1581618"/>
            <a:ext cx="3726712" cy="295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16197E-F374-9647-DCBE-53338A71F04E}"/>
              </a:ext>
            </a:extLst>
          </p:cNvPr>
          <p:cNvSpPr/>
          <p:nvPr/>
        </p:nvSpPr>
        <p:spPr>
          <a:xfrm>
            <a:off x="5696834" y="1818116"/>
            <a:ext cx="3259104" cy="318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0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of a system&#10;&#10;AI-generated content may be incorrect.">
            <a:extLst>
              <a:ext uri="{FF2B5EF4-FFF2-40B4-BE49-F238E27FC236}">
                <a16:creationId xmlns:a16="http://schemas.microsoft.com/office/drawing/2014/main" id="{1BDBC471-AB80-8314-377E-CE5406BB7C5F}"/>
              </a:ext>
            </a:extLst>
          </p:cNvPr>
          <p:cNvPicPr>
            <a:picLocks noChangeAspect="1"/>
          </p:cNvPicPr>
          <p:nvPr/>
        </p:nvPicPr>
        <p:blipFill>
          <a:blip r:embed="rId2"/>
          <a:stretch>
            <a:fillRect/>
          </a:stretch>
        </p:blipFill>
        <p:spPr>
          <a:xfrm>
            <a:off x="882519" y="1849658"/>
            <a:ext cx="7610354" cy="4086744"/>
          </a:xfrm>
          <a:prstGeom prst="rect">
            <a:avLst/>
          </a:prstGeom>
        </p:spPr>
      </p:pic>
      <p:sp>
        <p:nvSpPr>
          <p:cNvPr id="2" name="Title 1">
            <a:extLst>
              <a:ext uri="{FF2B5EF4-FFF2-40B4-BE49-F238E27FC236}">
                <a16:creationId xmlns:a16="http://schemas.microsoft.com/office/drawing/2014/main" id="{6BA4F332-7A04-255A-C0E4-526246ED663E}"/>
              </a:ext>
            </a:extLst>
          </p:cNvPr>
          <p:cNvSpPr>
            <a:spLocks noGrp="1"/>
          </p:cNvSpPr>
          <p:nvPr>
            <p:ph type="title"/>
          </p:nvPr>
        </p:nvSpPr>
        <p:spPr/>
        <p:txBody>
          <a:bodyPr>
            <a:normAutofit fontScale="90000"/>
          </a:bodyPr>
          <a:lstStyle/>
          <a:p>
            <a:r>
              <a:rPr lang="en-US" dirty="0" err="1"/>
              <a:t>EdgeWeaver</a:t>
            </a:r>
            <a:r>
              <a:rPr lang="en-US" dirty="0"/>
              <a:t> Architecture </a:t>
            </a:r>
            <a:br>
              <a:rPr lang="en-US" dirty="0"/>
            </a:br>
            <a:r>
              <a:rPr lang="en-US" dirty="0"/>
              <a:t>(OaaS-IoT)</a:t>
            </a:r>
          </a:p>
        </p:txBody>
      </p:sp>
      <p:sp>
        <p:nvSpPr>
          <p:cNvPr id="4" name="Slide Number Placeholder 3">
            <a:extLst>
              <a:ext uri="{FF2B5EF4-FFF2-40B4-BE49-F238E27FC236}">
                <a16:creationId xmlns:a16="http://schemas.microsoft.com/office/drawing/2014/main" id="{CED8166B-AB94-E999-9214-019BAD91B7B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27</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53AD94AA-3040-EDF7-9109-B1C85DCFA7DC}"/>
              </a:ext>
            </a:extLst>
          </p:cNvPr>
          <p:cNvSpPr/>
          <p:nvPr/>
        </p:nvSpPr>
        <p:spPr>
          <a:xfrm>
            <a:off x="756249" y="1818202"/>
            <a:ext cx="1878297" cy="2074828"/>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28631E78-1A87-E94F-6F9A-C4C2522C9EB3}"/>
              </a:ext>
            </a:extLst>
          </p:cNvPr>
          <p:cNvSpPr/>
          <p:nvPr/>
        </p:nvSpPr>
        <p:spPr>
          <a:xfrm>
            <a:off x="2898232" y="2531597"/>
            <a:ext cx="1442497" cy="732713"/>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B890449F-62E3-3B43-DFC7-F5D121C4AD46}"/>
              </a:ext>
            </a:extLst>
          </p:cNvPr>
          <p:cNvSpPr/>
          <p:nvPr/>
        </p:nvSpPr>
        <p:spPr>
          <a:xfrm>
            <a:off x="4971921" y="2604892"/>
            <a:ext cx="1484023" cy="629486"/>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C60DD57-7079-79ED-654A-F7554ACBDB67}"/>
              </a:ext>
            </a:extLst>
          </p:cNvPr>
          <p:cNvSpPr/>
          <p:nvPr/>
        </p:nvSpPr>
        <p:spPr>
          <a:xfrm>
            <a:off x="6673955" y="2531597"/>
            <a:ext cx="1187726" cy="629486"/>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B60509AA-3046-A5B0-AD73-F9256C360888}"/>
              </a:ext>
            </a:extLst>
          </p:cNvPr>
          <p:cNvSpPr/>
          <p:nvPr/>
        </p:nvSpPr>
        <p:spPr>
          <a:xfrm>
            <a:off x="4935161" y="3238283"/>
            <a:ext cx="3201841" cy="42513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66DE6396-E2F5-657B-F2C2-3E0FEEB029D3}"/>
              </a:ext>
            </a:extLst>
          </p:cNvPr>
          <p:cNvSpPr/>
          <p:nvPr/>
        </p:nvSpPr>
        <p:spPr>
          <a:xfrm>
            <a:off x="2875231" y="3843022"/>
            <a:ext cx="5716383" cy="205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3F1079-70C7-2D9D-FABD-D789422749D9}"/>
              </a:ext>
            </a:extLst>
          </p:cNvPr>
          <p:cNvSpPr/>
          <p:nvPr/>
        </p:nvSpPr>
        <p:spPr>
          <a:xfrm>
            <a:off x="3027632" y="3295766"/>
            <a:ext cx="1313098" cy="205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CD321B-3FEC-6211-924D-69C039DB7242}"/>
              </a:ext>
            </a:extLst>
          </p:cNvPr>
          <p:cNvSpPr/>
          <p:nvPr/>
        </p:nvSpPr>
        <p:spPr>
          <a:xfrm>
            <a:off x="3086775" y="4981222"/>
            <a:ext cx="5293296" cy="42513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1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xit" presetSubtype="0" fill="hold" grpId="0" nodeType="with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xit" presetSubtype="0" fill="hold" grpId="0"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11" grpId="0" animBg="1"/>
      <p:bldP spid="11" grpId="1" animBg="1"/>
      <p:bldP spid="14" grpId="0" animBg="1"/>
      <p:bldP spid="20" grpId="0" animBg="1"/>
      <p:bldP spid="22"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diagram of a software system&#10;&#10;AI-generated content may be incorrect.">
            <a:extLst>
              <a:ext uri="{FF2B5EF4-FFF2-40B4-BE49-F238E27FC236}">
                <a16:creationId xmlns:a16="http://schemas.microsoft.com/office/drawing/2014/main" id="{03A63D02-4C87-8AB1-8A54-9B0F77FD67B7}"/>
              </a:ext>
            </a:extLst>
          </p:cNvPr>
          <p:cNvPicPr>
            <a:picLocks noGrp="1" noChangeAspect="1"/>
          </p:cNvPicPr>
          <p:nvPr>
            <p:ph idx="1"/>
          </p:nvPr>
        </p:nvPicPr>
        <p:blipFill>
          <a:blip r:embed="rId2"/>
          <a:stretch>
            <a:fillRect/>
          </a:stretch>
        </p:blipFill>
        <p:spPr>
          <a:xfrm>
            <a:off x="537493" y="1600200"/>
            <a:ext cx="8069014" cy="4525963"/>
          </a:xfrm>
        </p:spPr>
      </p:pic>
      <p:sp>
        <p:nvSpPr>
          <p:cNvPr id="2" name="Title 1">
            <a:extLst>
              <a:ext uri="{FF2B5EF4-FFF2-40B4-BE49-F238E27FC236}">
                <a16:creationId xmlns:a16="http://schemas.microsoft.com/office/drawing/2014/main" id="{24BB23D3-F74B-7C8D-1395-DEDCEC1AB347}"/>
              </a:ext>
            </a:extLst>
          </p:cNvPr>
          <p:cNvSpPr>
            <a:spLocks noGrp="1"/>
          </p:cNvSpPr>
          <p:nvPr>
            <p:ph type="title"/>
          </p:nvPr>
        </p:nvSpPr>
        <p:spPr/>
        <p:txBody>
          <a:bodyPr>
            <a:normAutofit fontScale="90000"/>
          </a:bodyPr>
          <a:lstStyle/>
          <a:p>
            <a:r>
              <a:rPr lang="en-US" dirty="0"/>
              <a:t>Class Runtime </a:t>
            </a:r>
            <a:br>
              <a:rPr lang="en-US" dirty="0"/>
            </a:br>
            <a:r>
              <a:rPr lang="en-US" dirty="0"/>
              <a:t>(Upgrade from LTAG template)</a:t>
            </a:r>
          </a:p>
        </p:txBody>
      </p:sp>
      <p:sp>
        <p:nvSpPr>
          <p:cNvPr id="4" name="Slide Number Placeholder 3">
            <a:extLst>
              <a:ext uri="{FF2B5EF4-FFF2-40B4-BE49-F238E27FC236}">
                <a16:creationId xmlns:a16="http://schemas.microsoft.com/office/drawing/2014/main" id="{023D0111-9320-072B-FF3A-B36E5D7F179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28</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16EAEC7B-A063-6C4A-A878-397579B75AE0}"/>
              </a:ext>
            </a:extLst>
          </p:cNvPr>
          <p:cNvSpPr/>
          <p:nvPr/>
        </p:nvSpPr>
        <p:spPr>
          <a:xfrm>
            <a:off x="1328664" y="3784344"/>
            <a:ext cx="1727051" cy="1702056"/>
          </a:xfrm>
          <a:prstGeom prst="rect">
            <a:avLst/>
          </a:prstGeom>
          <a:noFill/>
          <a:ln w="57150">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E200A23-BA81-E09D-5331-E96DFACDFD4C}"/>
              </a:ext>
            </a:extLst>
          </p:cNvPr>
          <p:cNvSpPr/>
          <p:nvPr/>
        </p:nvSpPr>
        <p:spPr>
          <a:xfrm>
            <a:off x="3498113" y="3533182"/>
            <a:ext cx="2744192" cy="161986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888EA1C-9976-3836-0BE4-4B58A94323F0}"/>
              </a:ext>
            </a:extLst>
          </p:cNvPr>
          <p:cNvSpPr/>
          <p:nvPr/>
        </p:nvSpPr>
        <p:spPr>
          <a:xfrm>
            <a:off x="997015" y="2752224"/>
            <a:ext cx="1560989" cy="392357"/>
          </a:xfrm>
          <a:prstGeom prst="rect">
            <a:avLst/>
          </a:prstGeom>
          <a:noFill/>
          <a:ln w="57150">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54A8AD2A-0708-EC05-C574-5DAB1B8AB5A7}"/>
              </a:ext>
            </a:extLst>
          </p:cNvPr>
          <p:cNvSpPr/>
          <p:nvPr/>
        </p:nvSpPr>
        <p:spPr>
          <a:xfrm>
            <a:off x="4882896" y="4098208"/>
            <a:ext cx="3555048" cy="883921"/>
          </a:xfrm>
          <a:prstGeom prst="rect">
            <a:avLst/>
          </a:prstGeom>
          <a:noFill/>
          <a:ln w="57150">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01710E9B-E797-E929-CE8B-15352ADB5A64}"/>
              </a:ext>
            </a:extLst>
          </p:cNvPr>
          <p:cNvSpPr/>
          <p:nvPr/>
        </p:nvSpPr>
        <p:spPr>
          <a:xfrm>
            <a:off x="970446" y="3174740"/>
            <a:ext cx="1587557" cy="358441"/>
          </a:xfrm>
          <a:prstGeom prst="rect">
            <a:avLst/>
          </a:prstGeom>
          <a:noFill/>
          <a:ln w="57150">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EC31A85-ABB7-8210-3C55-6A6AF5F38ADE}"/>
              </a:ext>
            </a:extLst>
          </p:cNvPr>
          <p:cNvSpPr txBox="1"/>
          <p:nvPr/>
        </p:nvSpPr>
        <p:spPr>
          <a:xfrm>
            <a:off x="1076324" y="6336268"/>
            <a:ext cx="3343275" cy="369332"/>
          </a:xfrm>
          <a:prstGeom prst="rect">
            <a:avLst/>
          </a:prstGeom>
          <a:noFill/>
        </p:spPr>
        <p:txBody>
          <a:bodyPr wrap="square" rtlCol="0">
            <a:spAutoFit/>
          </a:bodyPr>
          <a:lstStyle/>
          <a:p>
            <a:r>
              <a:rPr lang="en-US" dirty="0"/>
              <a:t>Cross-cluster communication</a:t>
            </a:r>
          </a:p>
        </p:txBody>
      </p:sp>
      <p:cxnSp>
        <p:nvCxnSpPr>
          <p:cNvPr id="17" name="Straight Arrow Connector 16">
            <a:extLst>
              <a:ext uri="{FF2B5EF4-FFF2-40B4-BE49-F238E27FC236}">
                <a16:creationId xmlns:a16="http://schemas.microsoft.com/office/drawing/2014/main" id="{4B8A1E54-2C80-8F54-4291-7D1FDD1FDE6F}"/>
              </a:ext>
            </a:extLst>
          </p:cNvPr>
          <p:cNvCxnSpPr/>
          <p:nvPr/>
        </p:nvCxnSpPr>
        <p:spPr>
          <a:xfrm flipV="1">
            <a:off x="2192189" y="5991225"/>
            <a:ext cx="512911" cy="365125"/>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3904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AI-generated content may be incorrect.">
            <a:extLst>
              <a:ext uri="{FF2B5EF4-FFF2-40B4-BE49-F238E27FC236}">
                <a16:creationId xmlns:a16="http://schemas.microsoft.com/office/drawing/2014/main" id="{A0CE63C8-82D6-2B78-EBD4-878ED144AF18}"/>
              </a:ext>
            </a:extLst>
          </p:cNvPr>
          <p:cNvPicPr>
            <a:picLocks noChangeAspect="1"/>
          </p:cNvPicPr>
          <p:nvPr/>
        </p:nvPicPr>
        <p:blipFill>
          <a:blip r:embed="rId2"/>
          <a:stretch>
            <a:fillRect/>
          </a:stretch>
        </p:blipFill>
        <p:spPr>
          <a:xfrm>
            <a:off x="833377" y="3749315"/>
            <a:ext cx="6696324" cy="2956282"/>
          </a:xfrm>
          <a:prstGeom prst="rect">
            <a:avLst/>
          </a:prstGeom>
        </p:spPr>
      </p:pic>
      <p:sp>
        <p:nvSpPr>
          <p:cNvPr id="2" name="Title 1">
            <a:extLst>
              <a:ext uri="{FF2B5EF4-FFF2-40B4-BE49-F238E27FC236}">
                <a16:creationId xmlns:a16="http://schemas.microsoft.com/office/drawing/2014/main" id="{699131E4-BDA8-0A87-0114-60B02EC9AB7C}"/>
              </a:ext>
            </a:extLst>
          </p:cNvPr>
          <p:cNvSpPr>
            <a:spLocks noGrp="1"/>
          </p:cNvSpPr>
          <p:nvPr>
            <p:ph type="title"/>
          </p:nvPr>
        </p:nvSpPr>
        <p:spPr/>
        <p:txBody>
          <a:bodyPr/>
          <a:lstStyle/>
          <a:p>
            <a:r>
              <a:rPr lang="en-US" dirty="0"/>
              <a:t>SLA Enforcement</a:t>
            </a:r>
          </a:p>
        </p:txBody>
      </p:sp>
      <p:pic>
        <p:nvPicPr>
          <p:cNvPr id="6" name="Content Placeholder 5">
            <a:extLst>
              <a:ext uri="{FF2B5EF4-FFF2-40B4-BE49-F238E27FC236}">
                <a16:creationId xmlns:a16="http://schemas.microsoft.com/office/drawing/2014/main" id="{F1A5A333-42F1-FCD6-A5C3-757981C412AC}"/>
              </a:ext>
            </a:extLst>
          </p:cNvPr>
          <p:cNvPicPr>
            <a:picLocks noGrp="1" noChangeAspect="1"/>
          </p:cNvPicPr>
          <p:nvPr>
            <p:ph idx="1"/>
          </p:nvPr>
        </p:nvPicPr>
        <p:blipFill>
          <a:blip r:embed="rId3"/>
          <a:stretch>
            <a:fillRect/>
          </a:stretch>
        </p:blipFill>
        <p:spPr>
          <a:xfrm>
            <a:off x="450112" y="1584660"/>
            <a:ext cx="8229600" cy="2114550"/>
          </a:xfrm>
        </p:spPr>
      </p:pic>
      <p:sp>
        <p:nvSpPr>
          <p:cNvPr id="4" name="Slide Number Placeholder 3">
            <a:extLst>
              <a:ext uri="{FF2B5EF4-FFF2-40B4-BE49-F238E27FC236}">
                <a16:creationId xmlns:a16="http://schemas.microsoft.com/office/drawing/2014/main" id="{030C4D0B-B1EB-8504-275C-7B53C998546F}"/>
              </a:ext>
            </a:extLst>
          </p:cNvPr>
          <p:cNvSpPr>
            <a:spLocks noGrp="1"/>
          </p:cNvSpPr>
          <p:nvPr>
            <p:ph type="sldNum" sz="quarter" idx="12"/>
          </p:nvPr>
        </p:nvSpPr>
        <p:spPr>
          <a:xfrm>
            <a:off x="3505200" y="6429993"/>
            <a:ext cx="2133600" cy="365125"/>
          </a:xfrm>
        </p:spPr>
        <p:txBody>
          <a:bodyPr/>
          <a:lstStyle/>
          <a:p>
            <a:fld id="{7D2751F7-D677-4CE9-B35A-C3CCA0CC8D94}" type="slidenum">
              <a:rPr lang="en-US" smtClean="0">
                <a:solidFill>
                  <a:prstClr val="black">
                    <a:tint val="75000"/>
                  </a:prstClr>
                </a:solidFill>
              </a:rPr>
              <a:pPr/>
              <a:t>29</a:t>
            </a:fld>
            <a:endParaRPr lang="en-US" dirty="0">
              <a:solidFill>
                <a:prstClr val="black">
                  <a:tint val="75000"/>
                </a:prstClr>
              </a:solidFill>
            </a:endParaRPr>
          </a:p>
        </p:txBody>
      </p:sp>
      <p:sp>
        <p:nvSpPr>
          <p:cNvPr id="3" name="Rectangle 2">
            <a:extLst>
              <a:ext uri="{FF2B5EF4-FFF2-40B4-BE49-F238E27FC236}">
                <a16:creationId xmlns:a16="http://schemas.microsoft.com/office/drawing/2014/main" id="{88101DE7-202C-17CD-244C-42F3ECAC49D0}"/>
              </a:ext>
            </a:extLst>
          </p:cNvPr>
          <p:cNvSpPr/>
          <p:nvPr/>
        </p:nvSpPr>
        <p:spPr>
          <a:xfrm>
            <a:off x="1964356" y="3806258"/>
            <a:ext cx="2432111" cy="2270451"/>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16E4BC2B-3F71-63C1-51A7-B28676485531}"/>
              </a:ext>
            </a:extLst>
          </p:cNvPr>
          <p:cNvSpPr/>
          <p:nvPr/>
        </p:nvSpPr>
        <p:spPr>
          <a:xfrm>
            <a:off x="457200" y="2521388"/>
            <a:ext cx="8236688" cy="261141"/>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E6C9DD81-FDAE-6D6C-FB6A-91B032F105AC}"/>
              </a:ext>
            </a:extLst>
          </p:cNvPr>
          <p:cNvSpPr/>
          <p:nvPr/>
        </p:nvSpPr>
        <p:spPr>
          <a:xfrm>
            <a:off x="4396467" y="3771434"/>
            <a:ext cx="1493056" cy="2305275"/>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EC295632-AF36-7230-BCC8-202EB379346E}"/>
              </a:ext>
            </a:extLst>
          </p:cNvPr>
          <p:cNvSpPr/>
          <p:nvPr/>
        </p:nvSpPr>
        <p:spPr>
          <a:xfrm>
            <a:off x="443024" y="2724182"/>
            <a:ext cx="8250864" cy="835095"/>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D721FFB-0310-590D-4F63-691D020F3F66}"/>
              </a:ext>
            </a:extLst>
          </p:cNvPr>
          <p:cNvSpPr/>
          <p:nvPr/>
        </p:nvSpPr>
        <p:spPr>
          <a:xfrm>
            <a:off x="5889523" y="3776763"/>
            <a:ext cx="1640178" cy="2350052"/>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B7779008-B725-1439-6EB8-5F5546984205}"/>
              </a:ext>
            </a:extLst>
          </p:cNvPr>
          <p:cNvSpPr/>
          <p:nvPr/>
        </p:nvSpPr>
        <p:spPr>
          <a:xfrm>
            <a:off x="413515" y="1922454"/>
            <a:ext cx="8236688" cy="261141"/>
          </a:xfrm>
          <a:prstGeom prst="rect">
            <a:avLst/>
          </a:prstGeom>
          <a:noFill/>
          <a:ln w="5715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7776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10" grpId="0" animBg="1"/>
      <p:bldP spid="10" grpId="1" animBg="1"/>
      <p:bldP spid="11" grpId="0" animBg="1"/>
      <p:bldP spid="11" grpId="1" animBg="1"/>
      <p:bldP spid="13" grpId="0" animBg="1"/>
      <p:bldP spid="13"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F221-C068-CE82-3F64-27E84A380F37}"/>
              </a:ext>
            </a:extLst>
          </p:cNvPr>
          <p:cNvSpPr>
            <a:spLocks noGrp="1"/>
          </p:cNvSpPr>
          <p:nvPr>
            <p:ph type="title"/>
          </p:nvPr>
        </p:nvSpPr>
        <p:spPr/>
        <p:txBody>
          <a:bodyPr>
            <a:normAutofit fontScale="90000"/>
          </a:bodyPr>
          <a:lstStyle/>
          <a:p>
            <a:r>
              <a:rPr lang="en-US" dirty="0"/>
              <a:t>The promise of serverless computing (a.k.a. FaaS)</a:t>
            </a:r>
          </a:p>
        </p:txBody>
      </p:sp>
      <p:sp>
        <p:nvSpPr>
          <p:cNvPr id="4" name="Slide Number Placeholder 3">
            <a:extLst>
              <a:ext uri="{FF2B5EF4-FFF2-40B4-BE49-F238E27FC236}">
                <a16:creationId xmlns:a16="http://schemas.microsoft.com/office/drawing/2014/main" id="{CE5F239B-85C8-55C1-9AA6-E0B82E45E7B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a:t>
            </a:fld>
            <a:endParaRPr lang="en-US" dirty="0">
              <a:solidFill>
                <a:prstClr val="black">
                  <a:tint val="75000"/>
                </a:prstClr>
              </a:solidFill>
            </a:endParaRPr>
          </a:p>
        </p:txBody>
      </p:sp>
      <p:pic>
        <p:nvPicPr>
          <p:cNvPr id="5" name="Picture 6" descr="1.1 On Premise vs. Serverless – Customers love solutions">
            <a:extLst>
              <a:ext uri="{FF2B5EF4-FFF2-40B4-BE49-F238E27FC236}">
                <a16:creationId xmlns:a16="http://schemas.microsoft.com/office/drawing/2014/main" id="{E1E6E6EA-AD69-8D6C-14D3-CC8802C8DC6C}"/>
              </a:ext>
            </a:extLst>
          </p:cNvPr>
          <p:cNvPicPr>
            <a:picLocks noGrp="1"/>
          </p:cNvPicPr>
          <p:nvPr>
            <p:ph idx="1"/>
          </p:nvPr>
        </p:nvPicPr>
        <p:blipFill>
          <a:blip r:embed="rId3"/>
          <a:srcRect r="17117"/>
          <a:stretch>
            <a:fillRect/>
          </a:stretch>
        </p:blipFill>
        <p:spPr>
          <a:xfrm>
            <a:off x="1563993" y="1765236"/>
            <a:ext cx="6030411" cy="3581503"/>
          </a:xfrm>
          <a:prstGeom prst="rect">
            <a:avLst/>
          </a:prstGeom>
          <a:ln>
            <a:noFill/>
          </a:ln>
        </p:spPr>
      </p:pic>
      <p:pic>
        <p:nvPicPr>
          <p:cNvPr id="6" name="Picture 5" descr="Serverless - AWS Lambda vs. Microsoft Azure Functions vs. Google Cloud Functions  vs. IBM OpenWhisk Part 1 | PanonIT">
            <a:extLst>
              <a:ext uri="{FF2B5EF4-FFF2-40B4-BE49-F238E27FC236}">
                <a16:creationId xmlns:a16="http://schemas.microsoft.com/office/drawing/2014/main" id="{322EC9C9-0311-6579-A934-657F6BC442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361" r="1828" b="38393"/>
          <a:stretch/>
        </p:blipFill>
        <p:spPr bwMode="auto">
          <a:xfrm>
            <a:off x="0" y="5639428"/>
            <a:ext cx="9158398" cy="1239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miro.medium.com/max/875/1*-9HWrsQ-fTuoOJYtyjmwFg.png">
            <a:extLst>
              <a:ext uri="{FF2B5EF4-FFF2-40B4-BE49-F238E27FC236}">
                <a16:creationId xmlns:a16="http://schemas.microsoft.com/office/drawing/2014/main" id="{1EE687C2-21AA-F9A2-566D-D9B59C665969}"/>
              </a:ext>
            </a:extLst>
          </p:cNvPr>
          <p:cNvPicPr/>
          <p:nvPr/>
        </p:nvPicPr>
        <p:blipFill>
          <a:blip r:embed="rId5"/>
          <a:stretch/>
        </p:blipFill>
        <p:spPr>
          <a:xfrm>
            <a:off x="1905447" y="1765236"/>
            <a:ext cx="5688957" cy="3852845"/>
          </a:xfrm>
          <a:prstGeom prst="rect">
            <a:avLst/>
          </a:prstGeom>
          <a:ln>
            <a:noFill/>
          </a:ln>
        </p:spPr>
      </p:pic>
    </p:spTree>
    <p:extLst>
      <p:ext uri="{BB962C8B-B14F-4D97-AF65-F5344CB8AC3E}">
        <p14:creationId xmlns:p14="http://schemas.microsoft.com/office/powerpoint/2010/main" val="18615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608-5E9E-88DC-A110-5292F49AF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2976A-255B-0A45-B818-A2057DC1FFCF}"/>
              </a:ext>
            </a:extLst>
          </p:cNvPr>
          <p:cNvSpPr>
            <a:spLocks noGrp="1"/>
          </p:cNvSpPr>
          <p:nvPr>
            <p:ph type="title"/>
          </p:nvPr>
        </p:nvSpPr>
        <p:spPr/>
        <p:txBody>
          <a:bodyPr>
            <a:normAutofit/>
          </a:bodyPr>
          <a:lstStyle/>
          <a:p>
            <a:r>
              <a:rPr lang="en-US" dirty="0"/>
              <a:t>Evaluation: Productivity</a:t>
            </a:r>
          </a:p>
        </p:txBody>
      </p:sp>
      <p:pic>
        <p:nvPicPr>
          <p:cNvPr id="13" name="Content Placeholder 12">
            <a:extLst>
              <a:ext uri="{FF2B5EF4-FFF2-40B4-BE49-F238E27FC236}">
                <a16:creationId xmlns:a16="http://schemas.microsoft.com/office/drawing/2014/main" id="{45485F45-BDFC-3751-B6BF-538899D50D91}"/>
              </a:ext>
            </a:extLst>
          </p:cNvPr>
          <p:cNvPicPr>
            <a:picLocks noGrp="1" noChangeAspect="1"/>
          </p:cNvPicPr>
          <p:nvPr>
            <p:ph idx="1"/>
          </p:nvPr>
        </p:nvPicPr>
        <p:blipFill>
          <a:blip r:embed="rId2"/>
          <a:stretch>
            <a:fillRect/>
          </a:stretch>
        </p:blipFill>
        <p:spPr>
          <a:xfrm>
            <a:off x="2164466" y="3730326"/>
            <a:ext cx="5080933" cy="2975274"/>
          </a:xfrm>
          <a:prstGeom prst="rect">
            <a:avLst/>
          </a:prstGeom>
        </p:spPr>
      </p:pic>
      <p:pic>
        <p:nvPicPr>
          <p:cNvPr id="15" name="Picture 14" descr="A screenshot of a video game&#10;&#10;AI-generated content may be incorrect.">
            <a:extLst>
              <a:ext uri="{FF2B5EF4-FFF2-40B4-BE49-F238E27FC236}">
                <a16:creationId xmlns:a16="http://schemas.microsoft.com/office/drawing/2014/main" id="{F35A8AAB-B230-AD8A-ABDB-A93CD84D10EF}"/>
              </a:ext>
            </a:extLst>
          </p:cNvPr>
          <p:cNvPicPr>
            <a:picLocks noChangeAspect="1"/>
          </p:cNvPicPr>
          <p:nvPr/>
        </p:nvPicPr>
        <p:blipFill>
          <a:blip r:embed="rId3"/>
          <a:stretch>
            <a:fillRect/>
          </a:stretch>
        </p:blipFill>
        <p:spPr>
          <a:xfrm>
            <a:off x="1507425" y="1656908"/>
            <a:ext cx="6395013" cy="1934522"/>
          </a:xfrm>
          <a:prstGeom prst="rect">
            <a:avLst/>
          </a:prstGeom>
        </p:spPr>
      </p:pic>
      <p:sp>
        <p:nvSpPr>
          <p:cNvPr id="16" name="TextBox 15">
            <a:extLst>
              <a:ext uri="{FF2B5EF4-FFF2-40B4-BE49-F238E27FC236}">
                <a16:creationId xmlns:a16="http://schemas.microsoft.com/office/drawing/2014/main" id="{D2F22573-2CDA-C076-1EC8-8714F09C8DF1}"/>
              </a:ext>
            </a:extLst>
          </p:cNvPr>
          <p:cNvSpPr txBox="1"/>
          <p:nvPr/>
        </p:nvSpPr>
        <p:spPr>
          <a:xfrm>
            <a:off x="5879939" y="5764193"/>
            <a:ext cx="1099595" cy="369332"/>
          </a:xfrm>
          <a:prstGeom prst="rect">
            <a:avLst/>
          </a:prstGeom>
          <a:noFill/>
        </p:spPr>
        <p:txBody>
          <a:bodyPr wrap="square" rtlCol="0">
            <a:spAutoFit/>
          </a:bodyPr>
          <a:lstStyle/>
          <a:p>
            <a:r>
              <a:rPr lang="en-US" dirty="0"/>
              <a:t>7           4</a:t>
            </a:r>
          </a:p>
        </p:txBody>
      </p:sp>
    </p:spTree>
    <p:extLst>
      <p:ext uri="{BB962C8B-B14F-4D97-AF65-F5344CB8AC3E}">
        <p14:creationId xmlns:p14="http://schemas.microsoft.com/office/powerpoint/2010/main" val="299882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C563D-B5A2-5F3A-A96E-53C2401FA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14390-831A-4A06-3109-72C45A5CE53D}"/>
              </a:ext>
            </a:extLst>
          </p:cNvPr>
          <p:cNvSpPr>
            <a:spLocks noGrp="1"/>
          </p:cNvSpPr>
          <p:nvPr>
            <p:ph type="title"/>
          </p:nvPr>
        </p:nvSpPr>
        <p:spPr/>
        <p:txBody>
          <a:bodyPr>
            <a:normAutofit/>
          </a:bodyPr>
          <a:lstStyle/>
          <a:p>
            <a:r>
              <a:rPr lang="en-US" dirty="0"/>
              <a:t>Evaluation: Human Study</a:t>
            </a:r>
          </a:p>
        </p:txBody>
      </p:sp>
      <p:sp>
        <p:nvSpPr>
          <p:cNvPr id="3" name="Content Placeholder 2">
            <a:extLst>
              <a:ext uri="{FF2B5EF4-FFF2-40B4-BE49-F238E27FC236}">
                <a16:creationId xmlns:a16="http://schemas.microsoft.com/office/drawing/2014/main" id="{B6DA4324-1F20-7C2C-8657-8F632C1A54A7}"/>
              </a:ext>
            </a:extLst>
          </p:cNvPr>
          <p:cNvSpPr>
            <a:spLocks noGrp="1"/>
          </p:cNvSpPr>
          <p:nvPr>
            <p:ph idx="1"/>
          </p:nvPr>
        </p:nvSpPr>
        <p:spPr>
          <a:xfrm>
            <a:off x="457201" y="1823151"/>
            <a:ext cx="8269500" cy="1172276"/>
          </a:xfrm>
        </p:spPr>
        <p:txBody>
          <a:bodyPr>
            <a:normAutofit fontScale="85000" lnSpcReduction="10000"/>
          </a:bodyPr>
          <a:lstStyle/>
          <a:p>
            <a:r>
              <a:rPr lang="en-US" dirty="0"/>
              <a:t>Human Study with 39 participants</a:t>
            </a:r>
          </a:p>
          <a:p>
            <a:pPr lvl="1"/>
            <a:r>
              <a:rPr lang="en-US" dirty="0"/>
              <a:t>Tutorial =&gt; Quiz =&gt; Programming tasks (both FaaS and EW)</a:t>
            </a:r>
          </a:p>
          <a:p>
            <a:pPr lvl="1"/>
            <a:endParaRPr lang="en-US" dirty="0"/>
          </a:p>
        </p:txBody>
      </p:sp>
      <p:sp>
        <p:nvSpPr>
          <p:cNvPr id="4" name="Slide Number Placeholder 3">
            <a:extLst>
              <a:ext uri="{FF2B5EF4-FFF2-40B4-BE49-F238E27FC236}">
                <a16:creationId xmlns:a16="http://schemas.microsoft.com/office/drawing/2014/main" id="{AD773737-522C-2E2E-82F3-E484DAD19353}"/>
              </a:ext>
            </a:extLst>
          </p:cNvPr>
          <p:cNvSpPr>
            <a:spLocks noGrp="1"/>
          </p:cNvSpPr>
          <p:nvPr>
            <p:ph type="sldNum" sz="quarter" idx="12"/>
          </p:nvPr>
        </p:nvSpPr>
        <p:spPr>
          <a:xfrm>
            <a:off x="3340931" y="6373187"/>
            <a:ext cx="2133600" cy="365125"/>
          </a:xfrm>
        </p:spPr>
        <p:txBody>
          <a:bodyPr/>
          <a:lstStyle/>
          <a:p>
            <a:fld id="{7D2751F7-D677-4CE9-B35A-C3CCA0CC8D94}" type="slidenum">
              <a:rPr lang="en-US" smtClean="0">
                <a:solidFill>
                  <a:prstClr val="black">
                    <a:tint val="75000"/>
                  </a:prstClr>
                </a:solidFill>
              </a:rPr>
              <a:pPr/>
              <a:t>31</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C9A77463-D490-8C55-4F15-6045A0BE7AB6}"/>
              </a:ext>
            </a:extLst>
          </p:cNvPr>
          <p:cNvSpPr txBox="1"/>
          <p:nvPr/>
        </p:nvSpPr>
        <p:spPr>
          <a:xfrm>
            <a:off x="1713054" y="4994871"/>
            <a:ext cx="1553565" cy="400110"/>
          </a:xfrm>
          <a:prstGeom prst="rect">
            <a:avLst/>
          </a:prstGeom>
          <a:noFill/>
        </p:spPr>
        <p:txBody>
          <a:bodyPr wrap="square" rtlCol="0">
            <a:spAutoFit/>
          </a:bodyPr>
          <a:lstStyle/>
          <a:p>
            <a:r>
              <a:rPr lang="en-US" sz="2000" b="1" dirty="0"/>
              <a:t>Quiz Scores</a:t>
            </a:r>
          </a:p>
        </p:txBody>
      </p:sp>
      <p:sp>
        <p:nvSpPr>
          <p:cNvPr id="8" name="TextBox 7">
            <a:extLst>
              <a:ext uri="{FF2B5EF4-FFF2-40B4-BE49-F238E27FC236}">
                <a16:creationId xmlns:a16="http://schemas.microsoft.com/office/drawing/2014/main" id="{0CB65A60-6479-4982-CE18-C725CEDF7A9B}"/>
              </a:ext>
            </a:extLst>
          </p:cNvPr>
          <p:cNvSpPr txBox="1"/>
          <p:nvPr/>
        </p:nvSpPr>
        <p:spPr>
          <a:xfrm>
            <a:off x="4372488" y="4967454"/>
            <a:ext cx="3587542" cy="707886"/>
          </a:xfrm>
          <a:prstGeom prst="rect">
            <a:avLst/>
          </a:prstGeom>
          <a:noFill/>
        </p:spPr>
        <p:txBody>
          <a:bodyPr wrap="square" rtlCol="0">
            <a:spAutoFit/>
          </a:bodyPr>
          <a:lstStyle/>
          <a:p>
            <a:r>
              <a:rPr lang="en-US" sz="2000" b="1" dirty="0"/>
              <a:t>Programming Tasks</a:t>
            </a:r>
          </a:p>
          <a:p>
            <a:r>
              <a:rPr lang="en-US" sz="2000" b="1" dirty="0"/>
              <a:t>(only those who complete both)</a:t>
            </a:r>
          </a:p>
        </p:txBody>
      </p:sp>
      <p:pic>
        <p:nvPicPr>
          <p:cNvPr id="11" name="Picture 10">
            <a:extLst>
              <a:ext uri="{FF2B5EF4-FFF2-40B4-BE49-F238E27FC236}">
                <a16:creationId xmlns:a16="http://schemas.microsoft.com/office/drawing/2014/main" id="{CB0ABE35-8333-EF9F-2BBE-61BAF2E48CB7}"/>
              </a:ext>
            </a:extLst>
          </p:cNvPr>
          <p:cNvPicPr>
            <a:picLocks noChangeAspect="1"/>
          </p:cNvPicPr>
          <p:nvPr/>
        </p:nvPicPr>
        <p:blipFill>
          <a:blip r:embed="rId2"/>
          <a:stretch>
            <a:fillRect/>
          </a:stretch>
        </p:blipFill>
        <p:spPr>
          <a:xfrm>
            <a:off x="796330" y="2835797"/>
            <a:ext cx="3498184" cy="2131572"/>
          </a:xfrm>
          <a:prstGeom prst="rect">
            <a:avLst/>
          </a:prstGeom>
        </p:spPr>
      </p:pic>
      <p:pic>
        <p:nvPicPr>
          <p:cNvPr id="13" name="Picture 12">
            <a:extLst>
              <a:ext uri="{FF2B5EF4-FFF2-40B4-BE49-F238E27FC236}">
                <a16:creationId xmlns:a16="http://schemas.microsoft.com/office/drawing/2014/main" id="{B3197B79-18FB-1805-ACAF-5B47D7CCC103}"/>
              </a:ext>
            </a:extLst>
          </p:cNvPr>
          <p:cNvPicPr>
            <a:picLocks noChangeAspect="1"/>
          </p:cNvPicPr>
          <p:nvPr/>
        </p:nvPicPr>
        <p:blipFill>
          <a:blip r:embed="rId3"/>
          <a:stretch>
            <a:fillRect/>
          </a:stretch>
        </p:blipFill>
        <p:spPr>
          <a:xfrm>
            <a:off x="4372488" y="2961908"/>
            <a:ext cx="3781953" cy="1876687"/>
          </a:xfrm>
          <a:prstGeom prst="rect">
            <a:avLst/>
          </a:prstGeom>
        </p:spPr>
      </p:pic>
      <p:sp>
        <p:nvSpPr>
          <p:cNvPr id="5" name="TextBox 4">
            <a:extLst>
              <a:ext uri="{FF2B5EF4-FFF2-40B4-BE49-F238E27FC236}">
                <a16:creationId xmlns:a16="http://schemas.microsoft.com/office/drawing/2014/main" id="{8C21CBF6-862C-70FE-8AAD-262376AADB82}"/>
              </a:ext>
            </a:extLst>
          </p:cNvPr>
          <p:cNvSpPr txBox="1"/>
          <p:nvPr/>
        </p:nvSpPr>
        <p:spPr>
          <a:xfrm>
            <a:off x="7918462" y="3734074"/>
            <a:ext cx="858416" cy="400110"/>
          </a:xfrm>
          <a:prstGeom prst="rect">
            <a:avLst/>
          </a:prstGeom>
          <a:noFill/>
        </p:spPr>
        <p:txBody>
          <a:bodyPr wrap="square" rtlCol="0">
            <a:spAutoFit/>
          </a:bodyPr>
          <a:lstStyle/>
          <a:p>
            <a:r>
              <a:rPr lang="en-US" sz="2000" b="1" dirty="0">
                <a:solidFill>
                  <a:srgbClr val="00B050"/>
                </a:solidFill>
              </a:rPr>
              <a:t>- 31%</a:t>
            </a:r>
          </a:p>
        </p:txBody>
      </p:sp>
    </p:spTree>
    <p:extLst>
      <p:ext uri="{BB962C8B-B14F-4D97-AF65-F5344CB8AC3E}">
        <p14:creationId xmlns:p14="http://schemas.microsoft.com/office/powerpoint/2010/main" val="3340599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2F22-A185-598F-7577-06983C768710}"/>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EA421A83-DC8D-ACAF-0373-37F5A482D738}"/>
              </a:ext>
            </a:extLst>
          </p:cNvPr>
          <p:cNvSpPr>
            <a:spLocks noGrp="1"/>
          </p:cNvSpPr>
          <p:nvPr>
            <p:ph idx="1"/>
          </p:nvPr>
        </p:nvSpPr>
        <p:spPr>
          <a:xfrm>
            <a:off x="231494" y="1600200"/>
            <a:ext cx="8455306" cy="4525963"/>
          </a:xfrm>
        </p:spPr>
        <p:txBody>
          <a:bodyPr>
            <a:normAutofit fontScale="92500" lnSpcReduction="20000"/>
          </a:bodyPr>
          <a:lstStyle/>
          <a:p>
            <a:r>
              <a:rPr lang="en-US" dirty="0"/>
              <a:t>Environments:</a:t>
            </a:r>
          </a:p>
          <a:p>
            <a:pPr lvl="1"/>
            <a:r>
              <a:rPr lang="en-US" b="1" i="1" dirty="0"/>
              <a:t>Cloud</a:t>
            </a:r>
            <a:r>
              <a:rPr lang="en-US" dirty="0"/>
              <a:t>: 3 Servers in TACC</a:t>
            </a:r>
          </a:p>
          <a:p>
            <a:pPr lvl="1"/>
            <a:r>
              <a:rPr lang="en-US" b="1" i="1" dirty="0"/>
              <a:t>Edge</a:t>
            </a:r>
            <a:r>
              <a:rPr lang="en-US" b="1" dirty="0"/>
              <a:t>:</a:t>
            </a:r>
            <a:r>
              <a:rPr lang="en-US" dirty="0"/>
              <a:t> 1 Server in UC; use </a:t>
            </a:r>
            <a:r>
              <a:rPr lang="en-US" b="1" i="1" dirty="0"/>
              <a:t>k3d</a:t>
            </a:r>
            <a:r>
              <a:rPr lang="en-US" dirty="0"/>
              <a:t> to emulate 8 edge servers </a:t>
            </a:r>
          </a:p>
          <a:p>
            <a:pPr marL="457200" lvl="1" indent="0">
              <a:buNone/>
            </a:pPr>
            <a:endParaRPr lang="en-US" dirty="0"/>
          </a:p>
          <a:p>
            <a:r>
              <a:rPr lang="en-US" dirty="0"/>
              <a:t>Implementation:</a:t>
            </a:r>
          </a:p>
          <a:p>
            <a:pPr lvl="1"/>
            <a:r>
              <a:rPr lang="en-US" i="1" dirty="0"/>
              <a:t>Control Plane (PM, CRM):</a:t>
            </a:r>
            <a:r>
              <a:rPr lang="en-US" dirty="0"/>
              <a:t> Java</a:t>
            </a:r>
          </a:p>
          <a:p>
            <a:pPr lvl="1"/>
            <a:r>
              <a:rPr lang="en-US" i="1" dirty="0"/>
              <a:t>Data Plane (ODGM):</a:t>
            </a:r>
            <a:r>
              <a:rPr lang="en-US" dirty="0"/>
              <a:t> Rust</a:t>
            </a:r>
          </a:p>
          <a:p>
            <a:pPr marL="457200" lvl="1" indent="0">
              <a:buNone/>
            </a:pPr>
            <a:endParaRPr lang="en-US" dirty="0"/>
          </a:p>
          <a:p>
            <a:r>
              <a:rPr lang="en-US" dirty="0"/>
              <a:t>Workload: </a:t>
            </a:r>
          </a:p>
          <a:p>
            <a:pPr lvl="1"/>
            <a:r>
              <a:rPr lang="en-US" dirty="0"/>
              <a:t>JSON Analysis (update)</a:t>
            </a:r>
            <a:endParaRPr lang="en-US" b="1" i="1" dirty="0"/>
          </a:p>
        </p:txBody>
      </p:sp>
      <p:sp>
        <p:nvSpPr>
          <p:cNvPr id="4" name="Slide Number Placeholder 3">
            <a:extLst>
              <a:ext uri="{FF2B5EF4-FFF2-40B4-BE49-F238E27FC236}">
                <a16:creationId xmlns:a16="http://schemas.microsoft.com/office/drawing/2014/main" id="{7728FD69-8FE8-2B3C-D6E5-BED2E8E25EE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20288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A4F8-EDF8-9B2E-DADC-DC348107232F}"/>
              </a:ext>
            </a:extLst>
          </p:cNvPr>
          <p:cNvSpPr>
            <a:spLocks noGrp="1"/>
          </p:cNvSpPr>
          <p:nvPr>
            <p:ph type="title"/>
          </p:nvPr>
        </p:nvSpPr>
        <p:spPr/>
        <p:txBody>
          <a:bodyPr>
            <a:normAutofit fontScale="90000"/>
          </a:bodyPr>
          <a:lstStyle/>
          <a:p>
            <a:r>
              <a:rPr lang="en-US" dirty="0"/>
              <a:t>Evaluation: SLA Enforcement</a:t>
            </a:r>
            <a:br>
              <a:rPr lang="en-US" dirty="0"/>
            </a:br>
            <a:r>
              <a:rPr lang="en-US" dirty="0"/>
              <a:t>Consistency-Availability</a:t>
            </a:r>
          </a:p>
        </p:txBody>
      </p:sp>
      <p:pic>
        <p:nvPicPr>
          <p:cNvPr id="6" name="Content Placeholder 5">
            <a:extLst>
              <a:ext uri="{FF2B5EF4-FFF2-40B4-BE49-F238E27FC236}">
                <a16:creationId xmlns:a16="http://schemas.microsoft.com/office/drawing/2014/main" id="{742A1EB8-DD6B-9936-6511-ECA260957C4C}"/>
              </a:ext>
            </a:extLst>
          </p:cNvPr>
          <p:cNvPicPr>
            <a:picLocks noGrp="1" noChangeAspect="1"/>
          </p:cNvPicPr>
          <p:nvPr>
            <p:ph idx="1"/>
          </p:nvPr>
        </p:nvPicPr>
        <p:blipFill>
          <a:blip r:embed="rId3"/>
          <a:stretch>
            <a:fillRect/>
          </a:stretch>
        </p:blipFill>
        <p:spPr>
          <a:xfrm>
            <a:off x="221384" y="1807818"/>
            <a:ext cx="5713691" cy="3915071"/>
          </a:xfrm>
        </p:spPr>
      </p:pic>
      <p:sp>
        <p:nvSpPr>
          <p:cNvPr id="4" name="Slide Number Placeholder 3">
            <a:extLst>
              <a:ext uri="{FF2B5EF4-FFF2-40B4-BE49-F238E27FC236}">
                <a16:creationId xmlns:a16="http://schemas.microsoft.com/office/drawing/2014/main" id="{9B6294FD-A41F-F7C0-22C2-4A1604BECD6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33</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EDFE7623-E463-CF0F-5340-EC3A49153CED}"/>
              </a:ext>
            </a:extLst>
          </p:cNvPr>
          <p:cNvSpPr txBox="1"/>
          <p:nvPr/>
        </p:nvSpPr>
        <p:spPr>
          <a:xfrm>
            <a:off x="1160207" y="5981391"/>
            <a:ext cx="875561" cy="369332"/>
          </a:xfrm>
          <a:prstGeom prst="rect">
            <a:avLst/>
          </a:prstGeom>
          <a:noFill/>
        </p:spPr>
        <p:txBody>
          <a:bodyPr wrap="none" rtlCol="0">
            <a:spAutoFit/>
          </a:bodyPr>
          <a:lstStyle/>
          <a:p>
            <a:r>
              <a:rPr lang="en-US" dirty="0"/>
              <a:t>99.99%</a:t>
            </a:r>
          </a:p>
        </p:txBody>
      </p:sp>
      <p:sp>
        <p:nvSpPr>
          <p:cNvPr id="5" name="TextBox 4">
            <a:extLst>
              <a:ext uri="{FF2B5EF4-FFF2-40B4-BE49-F238E27FC236}">
                <a16:creationId xmlns:a16="http://schemas.microsoft.com/office/drawing/2014/main" id="{F33AF0FE-6A79-D4E9-E560-EBB5C17DA7A0}"/>
              </a:ext>
            </a:extLst>
          </p:cNvPr>
          <p:cNvSpPr txBox="1"/>
          <p:nvPr/>
        </p:nvSpPr>
        <p:spPr>
          <a:xfrm>
            <a:off x="4171056" y="5915318"/>
            <a:ext cx="1460656" cy="369332"/>
          </a:xfrm>
          <a:prstGeom prst="rect">
            <a:avLst/>
          </a:prstGeom>
          <a:noFill/>
        </p:spPr>
        <p:txBody>
          <a:bodyPr wrap="none" rtlCol="0">
            <a:spAutoFit/>
          </a:bodyPr>
          <a:lstStyle/>
          <a:p>
            <a:r>
              <a:rPr lang="en-US" dirty="0"/>
              <a:t>99.9999999%</a:t>
            </a:r>
          </a:p>
        </p:txBody>
      </p:sp>
      <p:sp>
        <p:nvSpPr>
          <p:cNvPr id="8" name="TextBox 7">
            <a:extLst>
              <a:ext uri="{FF2B5EF4-FFF2-40B4-BE49-F238E27FC236}">
                <a16:creationId xmlns:a16="http://schemas.microsoft.com/office/drawing/2014/main" id="{2C2A9AC3-2FDC-A338-7E5E-052F380EDE38}"/>
              </a:ext>
            </a:extLst>
          </p:cNvPr>
          <p:cNvSpPr txBox="1"/>
          <p:nvPr/>
        </p:nvSpPr>
        <p:spPr>
          <a:xfrm>
            <a:off x="6065771" y="1994929"/>
            <a:ext cx="3033826" cy="1477328"/>
          </a:xfrm>
          <a:prstGeom prst="rect">
            <a:avLst/>
          </a:prstGeom>
          <a:noFill/>
        </p:spPr>
        <p:txBody>
          <a:bodyPr wrap="square" rtlCol="0">
            <a:spAutoFit/>
          </a:bodyPr>
          <a:lstStyle/>
          <a:p>
            <a:endParaRPr lang="en-US" dirty="0"/>
          </a:p>
          <a:p>
            <a:r>
              <a:rPr lang="en-US" b="1" dirty="0"/>
              <a:t>EW</a:t>
            </a:r>
            <a:r>
              <a:rPr lang="en-US" dirty="0"/>
              <a:t> consistently enforces staleness below the thresholds.</a:t>
            </a:r>
          </a:p>
          <a:p>
            <a:endParaRPr lang="en-US" dirty="0"/>
          </a:p>
        </p:txBody>
      </p:sp>
      <p:sp>
        <p:nvSpPr>
          <p:cNvPr id="7" name="TextBox 6">
            <a:extLst>
              <a:ext uri="{FF2B5EF4-FFF2-40B4-BE49-F238E27FC236}">
                <a16:creationId xmlns:a16="http://schemas.microsoft.com/office/drawing/2014/main" id="{FF6AB8A0-05D6-C796-2039-6D3DE9096054}"/>
              </a:ext>
            </a:extLst>
          </p:cNvPr>
          <p:cNvSpPr txBox="1"/>
          <p:nvPr/>
        </p:nvSpPr>
        <p:spPr>
          <a:xfrm>
            <a:off x="5935075" y="3691564"/>
            <a:ext cx="3164522" cy="2031325"/>
          </a:xfrm>
          <a:prstGeom prst="rect">
            <a:avLst/>
          </a:prstGeom>
          <a:noFill/>
        </p:spPr>
        <p:txBody>
          <a:bodyPr wrap="square" rtlCol="0">
            <a:spAutoFit/>
          </a:bodyPr>
          <a:lstStyle/>
          <a:p>
            <a:r>
              <a:rPr lang="en-US" b="1" dirty="0"/>
              <a:t>Strong </a:t>
            </a:r>
            <a:r>
              <a:rPr lang="en-US" dirty="0"/>
              <a:t>remove staleness with the cost of higher write latency.</a:t>
            </a:r>
          </a:p>
          <a:p>
            <a:endParaRPr lang="en-US" dirty="0"/>
          </a:p>
          <a:p>
            <a:r>
              <a:rPr lang="en-US" b="1" dirty="0"/>
              <a:t>EW</a:t>
            </a:r>
            <a:r>
              <a:rPr lang="en-US" dirty="0"/>
              <a:t> can switch tradeoff at a few lines of YAML and class-level granularity</a:t>
            </a:r>
          </a:p>
          <a:p>
            <a:endParaRPr lang="en-US" dirty="0"/>
          </a:p>
        </p:txBody>
      </p:sp>
    </p:spTree>
    <p:extLst>
      <p:ext uri="{BB962C8B-B14F-4D97-AF65-F5344CB8AC3E}">
        <p14:creationId xmlns:p14="http://schemas.microsoft.com/office/powerpoint/2010/main" val="1441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BDF7-23DC-F3D4-BBAB-53CD59255079}"/>
              </a:ext>
            </a:extLst>
          </p:cNvPr>
          <p:cNvSpPr>
            <a:spLocks noGrp="1"/>
          </p:cNvSpPr>
          <p:nvPr>
            <p:ph type="title"/>
          </p:nvPr>
        </p:nvSpPr>
        <p:spPr/>
        <p:txBody>
          <a:bodyPr>
            <a:normAutofit fontScale="90000"/>
          </a:bodyPr>
          <a:lstStyle/>
          <a:p>
            <a:r>
              <a:rPr lang="en-US" dirty="0"/>
              <a:t>Evaluation: Adaptability</a:t>
            </a:r>
            <a:br>
              <a:rPr lang="en-US" dirty="0"/>
            </a:br>
            <a:r>
              <a:rPr lang="en-US" dirty="0"/>
              <a:t>(Network Partition)</a:t>
            </a:r>
          </a:p>
        </p:txBody>
      </p:sp>
      <p:pic>
        <p:nvPicPr>
          <p:cNvPr id="6" name="Content Placeholder 5">
            <a:extLst>
              <a:ext uri="{FF2B5EF4-FFF2-40B4-BE49-F238E27FC236}">
                <a16:creationId xmlns:a16="http://schemas.microsoft.com/office/drawing/2014/main" id="{CBFD7B14-D2AB-3211-FBF1-C39E23725CD1}"/>
              </a:ext>
            </a:extLst>
          </p:cNvPr>
          <p:cNvPicPr>
            <a:picLocks noGrp="1" noChangeAspect="1"/>
          </p:cNvPicPr>
          <p:nvPr>
            <p:ph idx="1"/>
          </p:nvPr>
        </p:nvPicPr>
        <p:blipFill>
          <a:blip r:embed="rId2"/>
          <a:stretch>
            <a:fillRect/>
          </a:stretch>
        </p:blipFill>
        <p:spPr>
          <a:xfrm>
            <a:off x="457200" y="1458513"/>
            <a:ext cx="5826460" cy="3645161"/>
          </a:xfrm>
        </p:spPr>
      </p:pic>
      <p:sp>
        <p:nvSpPr>
          <p:cNvPr id="4" name="Slide Number Placeholder 3">
            <a:extLst>
              <a:ext uri="{FF2B5EF4-FFF2-40B4-BE49-F238E27FC236}">
                <a16:creationId xmlns:a16="http://schemas.microsoft.com/office/drawing/2014/main" id="{8BCC5A43-1B35-AE7E-6D58-B7CB33715CF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34</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8ADF8C0B-1A80-5B8C-4B75-72E1C2925DDD}"/>
              </a:ext>
            </a:extLst>
          </p:cNvPr>
          <p:cNvSpPr txBox="1"/>
          <p:nvPr/>
        </p:nvSpPr>
        <p:spPr>
          <a:xfrm>
            <a:off x="304800" y="5103674"/>
            <a:ext cx="8750710" cy="1200329"/>
          </a:xfrm>
          <a:prstGeom prst="rect">
            <a:avLst/>
          </a:prstGeom>
          <a:noFill/>
        </p:spPr>
        <p:txBody>
          <a:bodyPr wrap="square" rtlCol="0">
            <a:spAutoFit/>
          </a:bodyPr>
          <a:lstStyle/>
          <a:p>
            <a:r>
              <a:rPr lang="en-US" b="1" dirty="0"/>
              <a:t>Strong</a:t>
            </a:r>
            <a:r>
              <a:rPr lang="en-US" dirty="0"/>
              <a:t> needs quorum =&gt; throughput drops to zero.</a:t>
            </a:r>
          </a:p>
          <a:p>
            <a:r>
              <a:rPr lang="en-US" b="1" dirty="0"/>
              <a:t>RYW</a:t>
            </a:r>
            <a:r>
              <a:rPr lang="en-US" dirty="0"/>
              <a:t> does not require a quorum =&gt; it can fall back to local invocation.</a:t>
            </a:r>
          </a:p>
          <a:p>
            <a:r>
              <a:rPr lang="en-US" b="1" dirty="0"/>
              <a:t>RYW-</a:t>
            </a:r>
            <a:r>
              <a:rPr lang="en-US" b="1" dirty="0" err="1"/>
              <a:t>thr</a:t>
            </a:r>
            <a:r>
              <a:rPr lang="en-US" dirty="0"/>
              <a:t> has throughput enforcement =&gt; more stable performance in the fallback stage.</a:t>
            </a:r>
          </a:p>
          <a:p>
            <a:r>
              <a:rPr lang="en-US" dirty="0"/>
              <a:t>	</a:t>
            </a:r>
          </a:p>
        </p:txBody>
      </p:sp>
      <p:sp>
        <p:nvSpPr>
          <p:cNvPr id="9" name="TextBox 8">
            <a:extLst>
              <a:ext uri="{FF2B5EF4-FFF2-40B4-BE49-F238E27FC236}">
                <a16:creationId xmlns:a16="http://schemas.microsoft.com/office/drawing/2014/main" id="{9D814BB4-AA56-994E-DBB9-1F3FA243BD2A}"/>
              </a:ext>
            </a:extLst>
          </p:cNvPr>
          <p:cNvSpPr txBox="1"/>
          <p:nvPr/>
        </p:nvSpPr>
        <p:spPr>
          <a:xfrm>
            <a:off x="6150266" y="3105834"/>
            <a:ext cx="2899457" cy="646331"/>
          </a:xfrm>
          <a:prstGeom prst="rect">
            <a:avLst/>
          </a:prstGeom>
          <a:noFill/>
        </p:spPr>
        <p:txBody>
          <a:bodyPr wrap="square">
            <a:spAutoFit/>
          </a:bodyPr>
          <a:lstStyle/>
          <a:p>
            <a:r>
              <a:rPr lang="en-US" dirty="0"/>
              <a:t>Fast restoration when partition heals (&lt; 5 seconds)</a:t>
            </a:r>
          </a:p>
        </p:txBody>
      </p:sp>
    </p:spTree>
    <p:extLst>
      <p:ext uri="{BB962C8B-B14F-4D97-AF65-F5344CB8AC3E}">
        <p14:creationId xmlns:p14="http://schemas.microsoft.com/office/powerpoint/2010/main" val="4139104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5C04-DDE0-CE75-F72D-FFC41DFA2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E661D-7FBC-116D-1DC2-448259DFE6E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BA6BF97-6837-B776-72EC-161477921DED}"/>
              </a:ext>
            </a:extLst>
          </p:cNvPr>
          <p:cNvSpPr>
            <a:spLocks noGrp="1"/>
          </p:cNvSpPr>
          <p:nvPr>
            <p:ph idx="1"/>
          </p:nvPr>
        </p:nvSpPr>
        <p:spPr/>
        <p:txBody>
          <a:bodyPr>
            <a:normAutofit/>
          </a:bodyPr>
          <a:lstStyle/>
          <a:p>
            <a:r>
              <a:rPr lang="en-US" sz="2400" dirty="0"/>
              <a:t>Introduction &amp; Motivation</a:t>
            </a:r>
            <a:endParaRPr lang="en-US" sz="3200" dirty="0"/>
          </a:p>
          <a:p>
            <a:endParaRPr lang="en-US" sz="2400" dirty="0"/>
          </a:p>
          <a:p>
            <a:r>
              <a:rPr lang="en-US" sz="2400" dirty="0"/>
              <a:t>OaaS: Unified Abstraction (Ch. 3-4)</a:t>
            </a:r>
          </a:p>
          <a:p>
            <a:endParaRPr lang="en-US" sz="2400" dirty="0"/>
          </a:p>
          <a:p>
            <a:r>
              <a:rPr lang="en-US" sz="2400" dirty="0"/>
              <a:t>OaaS-IoT: Abstraction for Edge-Cloud Application (Ch. 5)</a:t>
            </a:r>
          </a:p>
          <a:p>
            <a:endParaRPr lang="en-US" sz="2400" dirty="0"/>
          </a:p>
          <a:p>
            <a:r>
              <a:rPr lang="en-US" sz="2400" b="1" dirty="0"/>
              <a:t>Commercialization Validation (Ch. 6)</a:t>
            </a:r>
          </a:p>
          <a:p>
            <a:endParaRPr lang="en-US" sz="2400" dirty="0"/>
          </a:p>
          <a:p>
            <a:r>
              <a:rPr lang="en-US" sz="2400" dirty="0"/>
              <a:t>Conclusion and Future Works (Ch. 7)</a:t>
            </a:r>
          </a:p>
        </p:txBody>
      </p:sp>
      <p:sp>
        <p:nvSpPr>
          <p:cNvPr id="4" name="Slide Number Placeholder 3">
            <a:extLst>
              <a:ext uri="{FF2B5EF4-FFF2-40B4-BE49-F238E27FC236}">
                <a16:creationId xmlns:a16="http://schemas.microsoft.com/office/drawing/2014/main" id="{936EE4A3-0786-4FBB-FCA7-217E9A9451B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67935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AACB-EEA4-51C0-67F5-83FB21B39D0F}"/>
              </a:ext>
            </a:extLst>
          </p:cNvPr>
          <p:cNvSpPr>
            <a:spLocks noGrp="1"/>
          </p:cNvSpPr>
          <p:nvPr>
            <p:ph type="title"/>
          </p:nvPr>
        </p:nvSpPr>
        <p:spPr/>
        <p:txBody>
          <a:bodyPr>
            <a:normAutofit fontScale="90000"/>
          </a:bodyPr>
          <a:lstStyle/>
          <a:p>
            <a:r>
              <a:rPr lang="en-US" b="1" dirty="0"/>
              <a:t>NSF I-Corps Customer Discovery</a:t>
            </a:r>
            <a:endParaRPr lang="en-US" dirty="0"/>
          </a:p>
        </p:txBody>
      </p:sp>
      <p:sp>
        <p:nvSpPr>
          <p:cNvPr id="3" name="Content Placeholder 2">
            <a:extLst>
              <a:ext uri="{FF2B5EF4-FFF2-40B4-BE49-F238E27FC236}">
                <a16:creationId xmlns:a16="http://schemas.microsoft.com/office/drawing/2014/main" id="{068E29CF-537E-EF66-70C9-DB8A3A8B4FA3}"/>
              </a:ext>
            </a:extLst>
          </p:cNvPr>
          <p:cNvSpPr>
            <a:spLocks noGrp="1"/>
          </p:cNvSpPr>
          <p:nvPr>
            <p:ph idx="1"/>
          </p:nvPr>
        </p:nvSpPr>
        <p:spPr>
          <a:xfrm>
            <a:off x="457200" y="1600200"/>
            <a:ext cx="8229600" cy="1328195"/>
          </a:xfrm>
        </p:spPr>
        <p:txBody>
          <a:bodyPr>
            <a:normAutofit fontScale="62500" lnSpcReduction="20000"/>
          </a:bodyPr>
          <a:lstStyle/>
          <a:p>
            <a:r>
              <a:rPr lang="en-US" dirty="0"/>
              <a:t>101 interviews (~30 minutes each) from 86 companies</a:t>
            </a:r>
          </a:p>
          <a:p>
            <a:r>
              <a:rPr lang="en-US" dirty="0"/>
              <a:t>Adaptive questions based on the interviewee’s role and domain</a:t>
            </a:r>
          </a:p>
          <a:p>
            <a:r>
              <a:rPr lang="en-US" b="1" dirty="0"/>
              <a:t>Primary goal: </a:t>
            </a:r>
            <a:r>
              <a:rPr lang="en-US" dirty="0"/>
              <a:t>Identify and quantify pain points and expectations</a:t>
            </a:r>
          </a:p>
          <a:p>
            <a:r>
              <a:rPr lang="en-US" b="1" dirty="0"/>
              <a:t>Secondary exploration: </a:t>
            </a:r>
            <a:r>
              <a:rPr lang="en-US" dirty="0"/>
              <a:t>Business domain adaptation opportunities</a:t>
            </a:r>
          </a:p>
          <a:p>
            <a:pPr lvl="1"/>
            <a:endParaRPr lang="en-US" dirty="0"/>
          </a:p>
        </p:txBody>
      </p:sp>
      <p:sp>
        <p:nvSpPr>
          <p:cNvPr id="4" name="Slide Number Placeholder 3">
            <a:extLst>
              <a:ext uri="{FF2B5EF4-FFF2-40B4-BE49-F238E27FC236}">
                <a16:creationId xmlns:a16="http://schemas.microsoft.com/office/drawing/2014/main" id="{7DD5C2E1-357E-F58E-7A0D-0CF0B28B4E9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36</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70E9FA97-CD44-55E1-21DF-02C08C04905E}"/>
              </a:ext>
            </a:extLst>
          </p:cNvPr>
          <p:cNvPicPr>
            <a:picLocks noChangeAspect="1"/>
          </p:cNvPicPr>
          <p:nvPr/>
        </p:nvPicPr>
        <p:blipFill>
          <a:blip r:embed="rId2"/>
          <a:stretch>
            <a:fillRect/>
          </a:stretch>
        </p:blipFill>
        <p:spPr>
          <a:xfrm>
            <a:off x="0" y="3160741"/>
            <a:ext cx="4848587" cy="2501144"/>
          </a:xfrm>
          <a:prstGeom prst="rect">
            <a:avLst/>
          </a:prstGeom>
        </p:spPr>
      </p:pic>
      <p:pic>
        <p:nvPicPr>
          <p:cNvPr id="9" name="Picture 8">
            <a:extLst>
              <a:ext uri="{FF2B5EF4-FFF2-40B4-BE49-F238E27FC236}">
                <a16:creationId xmlns:a16="http://schemas.microsoft.com/office/drawing/2014/main" id="{B41E1CCB-5E5C-0E7A-529C-31F9B0BB781C}"/>
              </a:ext>
            </a:extLst>
          </p:cNvPr>
          <p:cNvPicPr>
            <a:picLocks noChangeAspect="1"/>
          </p:cNvPicPr>
          <p:nvPr/>
        </p:nvPicPr>
        <p:blipFill>
          <a:blip r:embed="rId3"/>
          <a:stretch>
            <a:fillRect/>
          </a:stretch>
        </p:blipFill>
        <p:spPr>
          <a:xfrm>
            <a:off x="4431466" y="3098944"/>
            <a:ext cx="4509815" cy="2624738"/>
          </a:xfrm>
          <a:prstGeom prst="rect">
            <a:avLst/>
          </a:prstGeom>
        </p:spPr>
      </p:pic>
    </p:spTree>
    <p:extLst>
      <p:ext uri="{BB962C8B-B14F-4D97-AF65-F5344CB8AC3E}">
        <p14:creationId xmlns:p14="http://schemas.microsoft.com/office/powerpoint/2010/main" val="1251711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6D19-58D8-0EF6-4B3F-99C8226D73D7}"/>
              </a:ext>
            </a:extLst>
          </p:cNvPr>
          <p:cNvSpPr>
            <a:spLocks noGrp="1"/>
          </p:cNvSpPr>
          <p:nvPr>
            <p:ph type="title"/>
          </p:nvPr>
        </p:nvSpPr>
        <p:spPr/>
        <p:txBody>
          <a:bodyPr>
            <a:normAutofit fontScale="90000"/>
          </a:bodyPr>
          <a:lstStyle/>
          <a:p>
            <a:r>
              <a:rPr lang="en-US" b="1" dirty="0"/>
              <a:t>Validated Pain Points &amp; Expectations</a:t>
            </a:r>
            <a:endParaRPr lang="en-US" dirty="0"/>
          </a:p>
        </p:txBody>
      </p:sp>
      <p:pic>
        <p:nvPicPr>
          <p:cNvPr id="6" name="Content Placeholder 5">
            <a:extLst>
              <a:ext uri="{FF2B5EF4-FFF2-40B4-BE49-F238E27FC236}">
                <a16:creationId xmlns:a16="http://schemas.microsoft.com/office/drawing/2014/main" id="{0B0940BC-42C9-16DB-D577-67694ABDA669}"/>
              </a:ext>
            </a:extLst>
          </p:cNvPr>
          <p:cNvPicPr>
            <a:picLocks noGrp="1" noChangeAspect="1"/>
          </p:cNvPicPr>
          <p:nvPr>
            <p:ph idx="1"/>
          </p:nvPr>
        </p:nvPicPr>
        <p:blipFill>
          <a:blip r:embed="rId3"/>
          <a:stretch>
            <a:fillRect/>
          </a:stretch>
        </p:blipFill>
        <p:spPr>
          <a:xfrm>
            <a:off x="0" y="1748144"/>
            <a:ext cx="5081914" cy="2836493"/>
          </a:xfrm>
          <a:prstGeom prst="rect">
            <a:avLst/>
          </a:prstGeom>
        </p:spPr>
      </p:pic>
      <p:sp>
        <p:nvSpPr>
          <p:cNvPr id="4" name="Slide Number Placeholder 3">
            <a:extLst>
              <a:ext uri="{FF2B5EF4-FFF2-40B4-BE49-F238E27FC236}">
                <a16:creationId xmlns:a16="http://schemas.microsoft.com/office/drawing/2014/main" id="{3BB0FF64-96A0-AAFE-7C07-9F3279F1181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37</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21FC1B81-2E4B-0E50-F822-90BD5178A54A}"/>
              </a:ext>
            </a:extLst>
          </p:cNvPr>
          <p:cNvPicPr>
            <a:picLocks noChangeAspect="1"/>
          </p:cNvPicPr>
          <p:nvPr/>
        </p:nvPicPr>
        <p:blipFill>
          <a:blip r:embed="rId4"/>
          <a:srcRect l="4504"/>
          <a:stretch>
            <a:fillRect/>
          </a:stretch>
        </p:blipFill>
        <p:spPr>
          <a:xfrm>
            <a:off x="4687746" y="1519163"/>
            <a:ext cx="4567666" cy="3294453"/>
          </a:xfrm>
          <a:prstGeom prst="rect">
            <a:avLst/>
          </a:prstGeom>
        </p:spPr>
      </p:pic>
      <p:sp>
        <p:nvSpPr>
          <p:cNvPr id="14" name="TextBox 13">
            <a:extLst>
              <a:ext uri="{FF2B5EF4-FFF2-40B4-BE49-F238E27FC236}">
                <a16:creationId xmlns:a16="http://schemas.microsoft.com/office/drawing/2014/main" id="{B44960F4-F020-6A78-BFE4-BE04337EBEBA}"/>
              </a:ext>
            </a:extLst>
          </p:cNvPr>
          <p:cNvSpPr txBox="1"/>
          <p:nvPr/>
        </p:nvSpPr>
        <p:spPr>
          <a:xfrm>
            <a:off x="-1" y="5039509"/>
            <a:ext cx="9062977" cy="923330"/>
          </a:xfrm>
          <a:prstGeom prst="rect">
            <a:avLst/>
          </a:prstGeom>
          <a:noFill/>
        </p:spPr>
        <p:txBody>
          <a:bodyPr wrap="square">
            <a:spAutoFit/>
          </a:bodyPr>
          <a:lstStyle/>
          <a:p>
            <a:pPr marL="285750" indent="-285750">
              <a:buFont typeface="Wingdings" panose="05000000000000000000" pitchFamily="2" charset="2"/>
              <a:buChar char="Ø"/>
            </a:pPr>
            <a:r>
              <a:rPr lang="en-US" dirty="0"/>
              <a:t>Pain points and expectations map directly to OaaS technical capabilities</a:t>
            </a:r>
          </a:p>
          <a:p>
            <a:pPr marL="742950" lvl="1" indent="-285750">
              <a:buFont typeface="Arial" panose="020B0604020202020204" pitchFamily="34" charset="0"/>
              <a:buChar char="•"/>
            </a:pPr>
            <a:r>
              <a:rPr lang="en-US" dirty="0"/>
              <a:t>Deployment/productivity/onboarding/system complexity → </a:t>
            </a:r>
            <a:r>
              <a:rPr lang="en-US" b="1" dirty="0"/>
              <a:t>Unified abstraction</a:t>
            </a:r>
          </a:p>
          <a:p>
            <a:pPr marL="742950" lvl="1" indent="-285750">
              <a:buFont typeface="Arial" panose="020B0604020202020204" pitchFamily="34" charset="0"/>
              <a:buChar char="•"/>
            </a:pPr>
            <a:r>
              <a:rPr lang="en-US" dirty="0"/>
              <a:t>Deployment/maintainability/automation expectations → </a:t>
            </a:r>
            <a:r>
              <a:rPr lang="en-US" b="1" dirty="0"/>
              <a:t>Declarative NFR + Edge-Cloud</a:t>
            </a:r>
          </a:p>
        </p:txBody>
      </p:sp>
    </p:spTree>
    <p:extLst>
      <p:ext uri="{BB962C8B-B14F-4D97-AF65-F5344CB8AC3E}">
        <p14:creationId xmlns:p14="http://schemas.microsoft.com/office/powerpoint/2010/main" val="349449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2AB2-912F-DBF1-93CE-C6193B769B34}"/>
              </a:ext>
            </a:extLst>
          </p:cNvPr>
          <p:cNvSpPr>
            <a:spLocks noGrp="1"/>
          </p:cNvSpPr>
          <p:nvPr>
            <p:ph type="title"/>
          </p:nvPr>
        </p:nvSpPr>
        <p:spPr/>
        <p:txBody>
          <a:bodyPr/>
          <a:lstStyle/>
          <a:p>
            <a:r>
              <a:rPr lang="en-US" dirty="0"/>
              <a:t>OaaS Business Model Canvas</a:t>
            </a:r>
          </a:p>
        </p:txBody>
      </p:sp>
      <p:sp>
        <p:nvSpPr>
          <p:cNvPr id="4" name="Slide Number Placeholder 3">
            <a:extLst>
              <a:ext uri="{FF2B5EF4-FFF2-40B4-BE49-F238E27FC236}">
                <a16:creationId xmlns:a16="http://schemas.microsoft.com/office/drawing/2014/main" id="{55A8A588-7853-787F-4DF1-A0A92BDC822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38</a:t>
            </a:fld>
            <a:endParaRPr lang="en-US" dirty="0">
              <a:solidFill>
                <a:prstClr val="black">
                  <a:tint val="75000"/>
                </a:prstClr>
              </a:solidFill>
            </a:endParaRPr>
          </a:p>
        </p:txBody>
      </p:sp>
      <p:pic>
        <p:nvPicPr>
          <p:cNvPr id="10" name="Content Placeholder 9" descr="A screenshot of a computer&#10;&#10;AI-generated content may be incorrect.">
            <a:extLst>
              <a:ext uri="{FF2B5EF4-FFF2-40B4-BE49-F238E27FC236}">
                <a16:creationId xmlns:a16="http://schemas.microsoft.com/office/drawing/2014/main" id="{7F5F9B34-4653-E0D7-4B77-16840ABB02C1}"/>
              </a:ext>
            </a:extLst>
          </p:cNvPr>
          <p:cNvPicPr>
            <a:picLocks noGrp="1" noChangeAspect="1"/>
          </p:cNvPicPr>
          <p:nvPr>
            <p:ph idx="1"/>
          </p:nvPr>
        </p:nvPicPr>
        <p:blipFill>
          <a:blip r:embed="rId3"/>
          <a:stretch>
            <a:fillRect/>
          </a:stretch>
        </p:blipFill>
        <p:spPr>
          <a:xfrm>
            <a:off x="146636" y="1673059"/>
            <a:ext cx="8850728" cy="2824298"/>
          </a:xfrm>
        </p:spPr>
      </p:pic>
      <p:sp>
        <p:nvSpPr>
          <p:cNvPr id="11" name="Rectangle 10">
            <a:extLst>
              <a:ext uri="{FF2B5EF4-FFF2-40B4-BE49-F238E27FC236}">
                <a16:creationId xmlns:a16="http://schemas.microsoft.com/office/drawing/2014/main" id="{FB10B65C-BF9D-1A61-8171-DE9ABF87CDE9}"/>
              </a:ext>
            </a:extLst>
          </p:cNvPr>
          <p:cNvSpPr/>
          <p:nvPr/>
        </p:nvSpPr>
        <p:spPr>
          <a:xfrm>
            <a:off x="3387012" y="1978092"/>
            <a:ext cx="5610352" cy="1716832"/>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C27CEA93-4A0D-3DC6-1207-931438C80607}"/>
              </a:ext>
            </a:extLst>
          </p:cNvPr>
          <p:cNvSpPr/>
          <p:nvPr/>
        </p:nvSpPr>
        <p:spPr>
          <a:xfrm>
            <a:off x="146636" y="3741577"/>
            <a:ext cx="8850728" cy="755780"/>
          </a:xfrm>
          <a:prstGeom prst="rect">
            <a:avLst/>
          </a:prstGeom>
          <a:noFill/>
          <a:ln w="57150" cap="flat" cmpd="sng" algn="ctr">
            <a:solidFill>
              <a:srgbClr val="4F81B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Rectangle 12">
            <a:extLst>
              <a:ext uri="{FF2B5EF4-FFF2-40B4-BE49-F238E27FC236}">
                <a16:creationId xmlns:a16="http://schemas.microsoft.com/office/drawing/2014/main" id="{AC4628DC-C375-EF08-1AF7-0D44427B054B}"/>
              </a:ext>
            </a:extLst>
          </p:cNvPr>
          <p:cNvSpPr/>
          <p:nvPr/>
        </p:nvSpPr>
        <p:spPr>
          <a:xfrm>
            <a:off x="146636" y="1990531"/>
            <a:ext cx="3175062" cy="1704391"/>
          </a:xfrm>
          <a:prstGeom prst="rect">
            <a:avLst/>
          </a:prstGeom>
          <a:noFill/>
          <a:ln w="571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4" name="TextBox 13">
            <a:extLst>
              <a:ext uri="{FF2B5EF4-FFF2-40B4-BE49-F238E27FC236}">
                <a16:creationId xmlns:a16="http://schemas.microsoft.com/office/drawing/2014/main" id="{E16A45BB-0065-D4D4-3787-F5215D5562C8}"/>
              </a:ext>
            </a:extLst>
          </p:cNvPr>
          <p:cNvSpPr txBox="1"/>
          <p:nvPr/>
        </p:nvSpPr>
        <p:spPr>
          <a:xfrm>
            <a:off x="3638071" y="1648735"/>
            <a:ext cx="2295330" cy="369332"/>
          </a:xfrm>
          <a:prstGeom prst="rect">
            <a:avLst/>
          </a:prstGeom>
          <a:noFill/>
        </p:spPr>
        <p:txBody>
          <a:bodyPr wrap="square" rtlCol="0">
            <a:spAutoFit/>
          </a:bodyPr>
          <a:lstStyle/>
          <a:p>
            <a:r>
              <a:rPr lang="en-US" dirty="0">
                <a:solidFill>
                  <a:srgbClr val="C00000"/>
                </a:solidFill>
              </a:rPr>
              <a:t>Do customers want it?</a:t>
            </a:r>
          </a:p>
        </p:txBody>
      </p:sp>
      <p:sp>
        <p:nvSpPr>
          <p:cNvPr id="15" name="TextBox 14">
            <a:extLst>
              <a:ext uri="{FF2B5EF4-FFF2-40B4-BE49-F238E27FC236}">
                <a16:creationId xmlns:a16="http://schemas.microsoft.com/office/drawing/2014/main" id="{14F8E738-382F-E174-79C2-83245FB59423}"/>
              </a:ext>
            </a:extLst>
          </p:cNvPr>
          <p:cNvSpPr txBox="1"/>
          <p:nvPr/>
        </p:nvSpPr>
        <p:spPr>
          <a:xfrm>
            <a:off x="3417247" y="4541684"/>
            <a:ext cx="3086190" cy="369332"/>
          </a:xfrm>
          <a:prstGeom prst="rect">
            <a:avLst/>
          </a:prstGeom>
          <a:noFill/>
        </p:spPr>
        <p:txBody>
          <a:bodyPr wrap="square" rtlCol="0">
            <a:spAutoFit/>
          </a:bodyPr>
          <a:lstStyle/>
          <a:p>
            <a:r>
              <a:rPr lang="en-US" dirty="0">
                <a:solidFill>
                  <a:schemeClr val="tx2"/>
                </a:solidFill>
              </a:rPr>
              <a:t>Is it financially sustainable?</a:t>
            </a:r>
          </a:p>
        </p:txBody>
      </p:sp>
      <p:sp>
        <p:nvSpPr>
          <p:cNvPr id="16" name="TextBox 15">
            <a:extLst>
              <a:ext uri="{FF2B5EF4-FFF2-40B4-BE49-F238E27FC236}">
                <a16:creationId xmlns:a16="http://schemas.microsoft.com/office/drawing/2014/main" id="{12FCF69B-8A56-92E5-32C3-DBD43BC5AF88}"/>
              </a:ext>
            </a:extLst>
          </p:cNvPr>
          <p:cNvSpPr txBox="1"/>
          <p:nvPr/>
        </p:nvSpPr>
        <p:spPr>
          <a:xfrm>
            <a:off x="411922" y="3387107"/>
            <a:ext cx="2835131" cy="369332"/>
          </a:xfrm>
          <a:prstGeom prst="rect">
            <a:avLst/>
          </a:prstGeom>
          <a:noFill/>
          <a:ln>
            <a:noFill/>
          </a:ln>
        </p:spPr>
        <p:txBody>
          <a:bodyPr wrap="square" rtlCol="0">
            <a:spAutoFit/>
          </a:bodyPr>
          <a:lstStyle/>
          <a:p>
            <a:r>
              <a:rPr lang="en-US" dirty="0">
                <a:solidFill>
                  <a:srgbClr val="003217"/>
                </a:solidFill>
              </a:rPr>
              <a:t>Can we build and deliver it?</a:t>
            </a:r>
          </a:p>
        </p:txBody>
      </p:sp>
    </p:spTree>
    <p:extLst>
      <p:ext uri="{BB962C8B-B14F-4D97-AF65-F5344CB8AC3E}">
        <p14:creationId xmlns:p14="http://schemas.microsoft.com/office/powerpoint/2010/main" val="1349216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9AEB-87F8-EC73-09E0-555DBA45F37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F84A812-B2B5-7616-58B5-AB9A576C38E3}"/>
              </a:ext>
            </a:extLst>
          </p:cNvPr>
          <p:cNvSpPr>
            <a:spLocks noGrp="1"/>
          </p:cNvSpPr>
          <p:nvPr>
            <p:ph idx="1"/>
          </p:nvPr>
        </p:nvSpPr>
        <p:spPr/>
        <p:txBody>
          <a:bodyPr>
            <a:noAutofit/>
          </a:bodyPr>
          <a:lstStyle/>
          <a:p>
            <a:r>
              <a:rPr lang="en-US" sz="2000" b="1" dirty="0"/>
              <a:t>Problem: </a:t>
            </a:r>
          </a:p>
          <a:p>
            <a:pPr lvl="1"/>
            <a:r>
              <a:rPr lang="en-US" sz="1800" dirty="0"/>
              <a:t>Serverless platforms fragment abstractions (compute, state, workflow)</a:t>
            </a:r>
          </a:p>
          <a:p>
            <a:pPr lvl="1"/>
            <a:r>
              <a:rPr lang="en-US" sz="1800" dirty="0"/>
              <a:t>Require manual NFR tuning</a:t>
            </a:r>
          </a:p>
          <a:p>
            <a:pPr lvl="1"/>
            <a:r>
              <a:rPr lang="en-US" sz="1800" dirty="0"/>
              <a:t>Complicated edge-cloud deployment</a:t>
            </a:r>
          </a:p>
          <a:p>
            <a:r>
              <a:rPr lang="en-US" sz="2000" b="1" dirty="0"/>
              <a:t>Solution:</a:t>
            </a:r>
          </a:p>
          <a:p>
            <a:pPr lvl="1"/>
            <a:r>
              <a:rPr lang="en-US" sz="1800" dirty="0"/>
              <a:t>OaaS unifies fragmentation through object abstraction</a:t>
            </a:r>
            <a:br>
              <a:rPr lang="en-US" sz="1800" dirty="0"/>
            </a:br>
            <a:r>
              <a:rPr lang="en-US" sz="1800" dirty="0"/>
              <a:t>+ declarative NFR enforcement + edge-cloud extension</a:t>
            </a:r>
          </a:p>
          <a:p>
            <a:r>
              <a:rPr lang="en-US" sz="2000" b="1" dirty="0"/>
              <a:t>Impact:</a:t>
            </a:r>
          </a:p>
          <a:p>
            <a:pPr lvl="1"/>
            <a:r>
              <a:rPr lang="en-US" sz="1800" b="1" dirty="0"/>
              <a:t>Technical:</a:t>
            </a:r>
            <a:r>
              <a:rPr lang="en-US" sz="1800" dirty="0"/>
              <a:t> Unified interface, 44.5% LoC reduction, 31% faster development</a:t>
            </a:r>
          </a:p>
          <a:p>
            <a:pPr lvl="1"/>
            <a:r>
              <a:rPr lang="en-US" sz="1800" b="1" dirty="0"/>
              <a:t>Market: </a:t>
            </a:r>
            <a:r>
              <a:rPr lang="en-US" sz="1800" dirty="0"/>
              <a:t>NSF I-Corps validates demand, business model ready for SME entry </a:t>
            </a:r>
          </a:p>
          <a:p>
            <a:r>
              <a:rPr lang="en-US" sz="2000" b="1" dirty="0"/>
              <a:t>Future:</a:t>
            </a:r>
            <a:endParaRPr lang="en-US" sz="2000" dirty="0"/>
          </a:p>
          <a:p>
            <a:pPr lvl="1"/>
            <a:r>
              <a:rPr lang="en-US" sz="1800" dirty="0"/>
              <a:t>Platform hardening → Ecosystem integration + Developer Experience </a:t>
            </a:r>
            <a:br>
              <a:rPr lang="en-US" sz="1800" dirty="0"/>
            </a:br>
            <a:r>
              <a:rPr lang="en-US" sz="1800" dirty="0"/>
              <a:t>→ Agentic AI → Security hardening</a:t>
            </a:r>
          </a:p>
        </p:txBody>
      </p:sp>
      <p:sp>
        <p:nvSpPr>
          <p:cNvPr id="4" name="Slide Number Placeholder 3">
            <a:extLst>
              <a:ext uri="{FF2B5EF4-FFF2-40B4-BE49-F238E27FC236}">
                <a16:creationId xmlns:a16="http://schemas.microsoft.com/office/drawing/2014/main" id="{8A9AD36D-09AF-E63D-160E-D6BF65D3030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39887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86FD-3B60-0AA5-2BDB-D04B08BE175A}"/>
              </a:ext>
            </a:extLst>
          </p:cNvPr>
          <p:cNvSpPr>
            <a:spLocks noGrp="1"/>
          </p:cNvSpPr>
          <p:nvPr>
            <p:ph type="title"/>
          </p:nvPr>
        </p:nvSpPr>
        <p:spPr/>
        <p:txBody>
          <a:bodyPr>
            <a:normAutofit fontScale="90000"/>
          </a:bodyPr>
          <a:lstStyle/>
          <a:p>
            <a:r>
              <a:rPr lang="en-US" dirty="0"/>
              <a:t>The reality of serverless computing</a:t>
            </a:r>
          </a:p>
        </p:txBody>
      </p:sp>
      <p:sp>
        <p:nvSpPr>
          <p:cNvPr id="3" name="Content Placeholder 2">
            <a:extLst>
              <a:ext uri="{FF2B5EF4-FFF2-40B4-BE49-F238E27FC236}">
                <a16:creationId xmlns:a16="http://schemas.microsoft.com/office/drawing/2014/main" id="{527D10FF-A50F-63B2-49BB-E84412DC697D}"/>
              </a:ext>
            </a:extLst>
          </p:cNvPr>
          <p:cNvSpPr>
            <a:spLocks noGrp="1"/>
          </p:cNvSpPr>
          <p:nvPr>
            <p:ph idx="1"/>
          </p:nvPr>
        </p:nvSpPr>
        <p:spPr>
          <a:xfrm>
            <a:off x="188896" y="1600200"/>
            <a:ext cx="2616652" cy="4525963"/>
          </a:xfrm>
        </p:spPr>
        <p:txBody>
          <a:bodyPr>
            <a:normAutofit/>
          </a:bodyPr>
          <a:lstStyle/>
          <a:p>
            <a:pPr marL="0" indent="0">
              <a:buNone/>
            </a:pPr>
            <a:r>
              <a:rPr lang="en-US" sz="2000" b="1" dirty="0"/>
              <a:t>Reality:</a:t>
            </a:r>
            <a:r>
              <a:rPr lang="en-US" sz="2000" dirty="0"/>
              <a:t> </a:t>
            </a:r>
          </a:p>
          <a:p>
            <a:r>
              <a:rPr lang="en-US" sz="2000" dirty="0"/>
              <a:t>Fragmented toolchains </a:t>
            </a:r>
          </a:p>
          <a:p>
            <a:r>
              <a:rPr lang="en-US" sz="2000" dirty="0"/>
              <a:t>Manual integration </a:t>
            </a:r>
          </a:p>
          <a:p>
            <a:r>
              <a:rPr lang="en-US" sz="2000" dirty="0"/>
              <a:t>Steep learning curves</a:t>
            </a:r>
          </a:p>
          <a:p>
            <a:r>
              <a:rPr lang="en-US" sz="2000" dirty="0"/>
              <a:t>Cold starts</a:t>
            </a:r>
          </a:p>
          <a:p>
            <a:r>
              <a:rPr lang="en-US" sz="2000" dirty="0"/>
              <a:t>Limited stateful handling</a:t>
            </a:r>
          </a:p>
        </p:txBody>
      </p:sp>
      <p:sp>
        <p:nvSpPr>
          <p:cNvPr id="4" name="Slide Number Placeholder 3">
            <a:extLst>
              <a:ext uri="{FF2B5EF4-FFF2-40B4-BE49-F238E27FC236}">
                <a16:creationId xmlns:a16="http://schemas.microsoft.com/office/drawing/2014/main" id="{0193EA31-314A-C20A-B9C9-089408F7C1F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a:t>
            </a:fld>
            <a:endParaRPr lang="en-US" dirty="0">
              <a:solidFill>
                <a:prstClr val="black">
                  <a:tint val="75000"/>
                </a:prstClr>
              </a:solidFill>
            </a:endParaRPr>
          </a:p>
        </p:txBody>
      </p:sp>
      <p:pic>
        <p:nvPicPr>
          <p:cNvPr id="1026" name="Picture 2">
            <a:extLst>
              <a:ext uri="{FF2B5EF4-FFF2-40B4-BE49-F238E27FC236}">
                <a16:creationId xmlns:a16="http://schemas.microsoft.com/office/drawing/2014/main" id="{91B3970C-9DD6-ADD8-46E1-457C46C8F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737" y="1496891"/>
            <a:ext cx="872715" cy="4525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42CFE33-CA79-2F3D-88D0-CA3F63D526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0427"/>
          <a:stretch>
            <a:fillRect/>
          </a:stretch>
        </p:blipFill>
        <p:spPr bwMode="auto">
          <a:xfrm>
            <a:off x="2805548" y="1496891"/>
            <a:ext cx="4657136" cy="47273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398EA0F-3043-888A-8508-E56654BA7216}"/>
              </a:ext>
            </a:extLst>
          </p:cNvPr>
          <p:cNvSpPr/>
          <p:nvPr/>
        </p:nvSpPr>
        <p:spPr>
          <a:xfrm>
            <a:off x="8144737" y="1496891"/>
            <a:ext cx="872715" cy="86285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787661E-7022-6176-C694-E8B46FABF79A}"/>
              </a:ext>
            </a:extLst>
          </p:cNvPr>
          <p:cNvCxnSpPr>
            <a:cxnSpLocks/>
          </p:cNvCxnSpPr>
          <p:nvPr/>
        </p:nvCxnSpPr>
        <p:spPr>
          <a:xfrm>
            <a:off x="7462684" y="1533695"/>
            <a:ext cx="68205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BD7A4E37-A6B2-D07E-3521-237BA24CF2C7}"/>
              </a:ext>
            </a:extLst>
          </p:cNvPr>
          <p:cNvCxnSpPr>
            <a:cxnSpLocks/>
          </p:cNvCxnSpPr>
          <p:nvPr/>
        </p:nvCxnSpPr>
        <p:spPr>
          <a:xfrm flipV="1">
            <a:off x="7462684" y="2359742"/>
            <a:ext cx="682053" cy="3864498"/>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66709895-4E35-9FE9-8BB1-8DB472FE7E2A}"/>
              </a:ext>
            </a:extLst>
          </p:cNvPr>
          <p:cNvSpPr txBox="1"/>
          <p:nvPr/>
        </p:nvSpPr>
        <p:spPr>
          <a:xfrm>
            <a:off x="0" y="6576586"/>
            <a:ext cx="7017487" cy="276999"/>
          </a:xfrm>
          <a:prstGeom prst="rect">
            <a:avLst/>
          </a:prstGeom>
          <a:noFill/>
        </p:spPr>
        <p:txBody>
          <a:bodyPr wrap="square">
            <a:spAutoFit/>
          </a:bodyPr>
          <a:lstStyle/>
          <a:p>
            <a:r>
              <a:rPr lang="en-US" sz="1200" dirty="0"/>
              <a:t>https://github.com/milanm/Cloud-Product-Mapping/blob/main/CloudProductMapping.png</a:t>
            </a:r>
          </a:p>
        </p:txBody>
      </p:sp>
    </p:spTree>
    <p:extLst>
      <p:ext uri="{BB962C8B-B14F-4D97-AF65-F5344CB8AC3E}">
        <p14:creationId xmlns:p14="http://schemas.microsoft.com/office/powerpoint/2010/main" val="10714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C48C-A9FE-A5BD-648D-C5D39DD4330C}"/>
              </a:ext>
            </a:extLst>
          </p:cNvPr>
          <p:cNvSpPr>
            <a:spLocks noGrp="1"/>
          </p:cNvSpPr>
          <p:nvPr>
            <p:ph type="title"/>
          </p:nvPr>
        </p:nvSpPr>
        <p:spPr>
          <a:xfrm>
            <a:off x="450112" y="136525"/>
            <a:ext cx="8229600" cy="1143000"/>
          </a:xfrm>
        </p:spPr>
        <p:txBody>
          <a:bodyPr/>
          <a:lstStyle/>
          <a:p>
            <a:r>
              <a:rPr lang="en-US" dirty="0"/>
              <a:t>Thank you for Attention</a:t>
            </a:r>
          </a:p>
        </p:txBody>
      </p:sp>
      <p:sp>
        <p:nvSpPr>
          <p:cNvPr id="4" name="Slide Number Placeholder 3">
            <a:extLst>
              <a:ext uri="{FF2B5EF4-FFF2-40B4-BE49-F238E27FC236}">
                <a16:creationId xmlns:a16="http://schemas.microsoft.com/office/drawing/2014/main" id="{602D2E3C-20D8-0A18-AF82-0DB02A0B138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40</a:t>
            </a:fld>
            <a:endParaRPr lang="en-US" dirty="0">
              <a:solidFill>
                <a:prstClr val="black">
                  <a:tint val="75000"/>
                </a:prstClr>
              </a:solidFill>
            </a:endParaRPr>
          </a:p>
        </p:txBody>
      </p:sp>
      <p:pic>
        <p:nvPicPr>
          <p:cNvPr id="1026" name="Picture 2" descr="Chameleon">
            <a:extLst>
              <a:ext uri="{FF2B5EF4-FFF2-40B4-BE49-F238E27FC236}">
                <a16:creationId xmlns:a16="http://schemas.microsoft.com/office/drawing/2014/main" id="{496EE98C-0356-528C-F706-E027AAD3A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089" y="5588947"/>
            <a:ext cx="2774796" cy="79472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NSF - National Science Foundation - Home">
            <a:extLst>
              <a:ext uri="{FF2B5EF4-FFF2-40B4-BE49-F238E27FC236}">
                <a16:creationId xmlns:a16="http://schemas.microsoft.com/office/drawing/2014/main" id="{7C20544B-635B-2854-60F5-58573FAEE64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NSF - National Science Foundation - Home">
            <a:extLst>
              <a:ext uri="{FF2B5EF4-FFF2-40B4-BE49-F238E27FC236}">
                <a16:creationId xmlns:a16="http://schemas.microsoft.com/office/drawing/2014/main" id="{64EDD235-2AA7-D96A-7427-15A379CEDCA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National Science Foundation Logo">
            <a:extLst>
              <a:ext uri="{FF2B5EF4-FFF2-40B4-BE49-F238E27FC236}">
                <a16:creationId xmlns:a16="http://schemas.microsoft.com/office/drawing/2014/main" id="{BD5D2903-E216-587B-C177-740E69327972}"/>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logo of a globe with a gold ring around it&#10;&#10;Description automatically generated">
            <a:extLst>
              <a:ext uri="{FF2B5EF4-FFF2-40B4-BE49-F238E27FC236}">
                <a16:creationId xmlns:a16="http://schemas.microsoft.com/office/drawing/2014/main" id="{C5CF5031-8255-F25A-2844-6CD69D9511BE}"/>
              </a:ext>
            </a:extLst>
          </p:cNvPr>
          <p:cNvPicPr>
            <a:picLocks noChangeAspect="1"/>
          </p:cNvPicPr>
          <p:nvPr/>
        </p:nvPicPr>
        <p:blipFill>
          <a:blip r:embed="rId3"/>
          <a:stretch>
            <a:fillRect/>
          </a:stretch>
        </p:blipFill>
        <p:spPr>
          <a:xfrm>
            <a:off x="5475657" y="5297230"/>
            <a:ext cx="1368059" cy="1373531"/>
          </a:xfrm>
          <a:prstGeom prst="rect">
            <a:avLst/>
          </a:prstGeom>
        </p:spPr>
      </p:pic>
      <p:sp>
        <p:nvSpPr>
          <p:cNvPr id="10" name="Content Placeholder 5">
            <a:extLst>
              <a:ext uri="{FF2B5EF4-FFF2-40B4-BE49-F238E27FC236}">
                <a16:creationId xmlns:a16="http://schemas.microsoft.com/office/drawing/2014/main" id="{CD8C5FCB-03F0-C4C0-7382-684EC2C011B0}"/>
              </a:ext>
            </a:extLst>
          </p:cNvPr>
          <p:cNvSpPr>
            <a:spLocks noGrp="1"/>
          </p:cNvSpPr>
          <p:nvPr>
            <p:ph idx="1"/>
          </p:nvPr>
        </p:nvSpPr>
        <p:spPr>
          <a:xfrm>
            <a:off x="580608" y="4845671"/>
            <a:ext cx="8229600" cy="1600880"/>
          </a:xfrm>
        </p:spPr>
        <p:txBody>
          <a:bodyPr>
            <a:normAutofit/>
          </a:bodyPr>
          <a:lstStyle/>
          <a:p>
            <a:pPr marL="0" indent="0">
              <a:buNone/>
            </a:pPr>
            <a:r>
              <a:rPr lang="en-US" sz="2800" b="1" dirty="0"/>
              <a:t>Acknowledgments</a:t>
            </a:r>
          </a:p>
        </p:txBody>
      </p:sp>
      <p:sp>
        <p:nvSpPr>
          <p:cNvPr id="12" name="TextBox 11">
            <a:extLst>
              <a:ext uri="{FF2B5EF4-FFF2-40B4-BE49-F238E27FC236}">
                <a16:creationId xmlns:a16="http://schemas.microsoft.com/office/drawing/2014/main" id="{AFF9FE61-1360-799B-86E1-299066E6A564}"/>
              </a:ext>
            </a:extLst>
          </p:cNvPr>
          <p:cNvSpPr txBox="1"/>
          <p:nvPr/>
        </p:nvSpPr>
        <p:spPr>
          <a:xfrm>
            <a:off x="580608" y="1756461"/>
            <a:ext cx="3901240" cy="954107"/>
          </a:xfrm>
          <a:prstGeom prst="rect">
            <a:avLst/>
          </a:prstGeom>
          <a:noFill/>
        </p:spPr>
        <p:txBody>
          <a:bodyPr wrap="square" rtlCol="0">
            <a:spAutoFit/>
          </a:bodyPr>
          <a:lstStyle/>
          <a:p>
            <a:r>
              <a:rPr lang="en-US" sz="2800" b="1" dirty="0"/>
              <a:t>Source code:</a:t>
            </a:r>
          </a:p>
          <a:p>
            <a:r>
              <a:rPr lang="en-US" sz="2800" b="1" dirty="0"/>
              <a:t>	</a:t>
            </a:r>
            <a:r>
              <a:rPr lang="en-US" sz="2800" b="1" dirty="0" err="1"/>
              <a:t>hpcclab</a:t>
            </a:r>
            <a:r>
              <a:rPr lang="en-US" sz="2800" b="1" dirty="0"/>
              <a:t>/</a:t>
            </a:r>
            <a:r>
              <a:rPr lang="en-US" sz="2800" b="1" dirty="0" err="1"/>
              <a:t>oaas</a:t>
            </a:r>
            <a:endParaRPr lang="en-US" sz="2800" b="1" dirty="0"/>
          </a:p>
        </p:txBody>
      </p:sp>
      <p:pic>
        <p:nvPicPr>
          <p:cNvPr id="13" name="Picture 4">
            <a:extLst>
              <a:ext uri="{FF2B5EF4-FFF2-40B4-BE49-F238E27FC236}">
                <a16:creationId xmlns:a16="http://schemas.microsoft.com/office/drawing/2014/main" id="{BE2F3B43-D860-0B48-D989-B95ACC9A0D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4243" y="2717385"/>
            <a:ext cx="848010" cy="848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59473B-38AE-52EC-1684-AD8A7E2D5CB2}"/>
              </a:ext>
            </a:extLst>
          </p:cNvPr>
          <p:cNvPicPr>
            <a:picLocks noChangeAspect="1"/>
          </p:cNvPicPr>
          <p:nvPr/>
        </p:nvPicPr>
        <p:blipFill>
          <a:blip r:embed="rId5"/>
          <a:stretch>
            <a:fillRect/>
          </a:stretch>
        </p:blipFill>
        <p:spPr>
          <a:xfrm>
            <a:off x="3690162" y="2099309"/>
            <a:ext cx="1114409" cy="1114409"/>
          </a:xfrm>
          <a:prstGeom prst="rect">
            <a:avLst/>
          </a:prstGeom>
        </p:spPr>
      </p:pic>
      <p:sp>
        <p:nvSpPr>
          <p:cNvPr id="17" name="TextBox 16">
            <a:extLst>
              <a:ext uri="{FF2B5EF4-FFF2-40B4-BE49-F238E27FC236}">
                <a16:creationId xmlns:a16="http://schemas.microsoft.com/office/drawing/2014/main" id="{8956D6B6-0FDE-9D6F-7B81-F6C1C1FFDF75}"/>
              </a:ext>
            </a:extLst>
          </p:cNvPr>
          <p:cNvSpPr txBox="1"/>
          <p:nvPr/>
        </p:nvSpPr>
        <p:spPr>
          <a:xfrm>
            <a:off x="5313110" y="3637756"/>
            <a:ext cx="2454842" cy="523220"/>
          </a:xfrm>
          <a:prstGeom prst="rect">
            <a:avLst/>
          </a:prstGeom>
          <a:noFill/>
        </p:spPr>
        <p:txBody>
          <a:bodyPr wrap="square" rtlCol="0">
            <a:spAutoFit/>
          </a:bodyPr>
          <a:lstStyle/>
          <a:p>
            <a:r>
              <a:rPr lang="en-US" sz="2800" b="1" dirty="0">
                <a:ea typeface="ＭＳ Ｐゴシック"/>
                <a:cs typeface="Arial"/>
              </a:rPr>
              <a:t>ACM </a:t>
            </a:r>
            <a:r>
              <a:rPr lang="en-US" sz="2800" b="1" dirty="0" err="1">
                <a:ea typeface="ＭＳ Ｐゴシック"/>
                <a:cs typeface="Arial"/>
              </a:rPr>
              <a:t>SoCC</a:t>
            </a:r>
            <a:r>
              <a:rPr lang="en-US" sz="2800" b="1" dirty="0">
                <a:ea typeface="ＭＳ Ｐゴシック"/>
                <a:cs typeface="Arial"/>
              </a:rPr>
              <a:t> 24:</a:t>
            </a:r>
            <a:endParaRPr lang="en-US" sz="2400" b="1" i="1" dirty="0">
              <a:cs typeface="Arial" panose="020B0604020202020204" pitchFamily="34" charset="0"/>
            </a:endParaRPr>
          </a:p>
        </p:txBody>
      </p:sp>
      <p:pic>
        <p:nvPicPr>
          <p:cNvPr id="18" name="Picture 17" descr="A qr code on a white background&#10;&#10;Description automatically generated">
            <a:extLst>
              <a:ext uri="{FF2B5EF4-FFF2-40B4-BE49-F238E27FC236}">
                <a16:creationId xmlns:a16="http://schemas.microsoft.com/office/drawing/2014/main" id="{ACB08550-9D72-4161-B35F-296CC55877AA}"/>
              </a:ext>
            </a:extLst>
          </p:cNvPr>
          <p:cNvPicPr>
            <a:picLocks noChangeAspect="1"/>
          </p:cNvPicPr>
          <p:nvPr/>
        </p:nvPicPr>
        <p:blipFill>
          <a:blip r:embed="rId6"/>
          <a:stretch>
            <a:fillRect/>
          </a:stretch>
        </p:blipFill>
        <p:spPr>
          <a:xfrm>
            <a:off x="7767952" y="3762403"/>
            <a:ext cx="1179213" cy="1179213"/>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56256BF6-4FC4-493D-BBFF-EFB6AAB1865D}"/>
              </a:ext>
            </a:extLst>
          </p:cNvPr>
          <p:cNvPicPr>
            <a:picLocks noChangeAspect="1"/>
          </p:cNvPicPr>
          <p:nvPr/>
        </p:nvPicPr>
        <p:blipFill>
          <a:blip r:embed="rId7"/>
          <a:stretch>
            <a:fillRect/>
          </a:stretch>
        </p:blipFill>
        <p:spPr>
          <a:xfrm>
            <a:off x="7625677" y="2016037"/>
            <a:ext cx="1461255" cy="1461255"/>
          </a:xfrm>
          <a:prstGeom prst="rect">
            <a:avLst/>
          </a:prstGeom>
        </p:spPr>
      </p:pic>
      <p:sp>
        <p:nvSpPr>
          <p:cNvPr id="14" name="TextBox 13">
            <a:extLst>
              <a:ext uri="{FF2B5EF4-FFF2-40B4-BE49-F238E27FC236}">
                <a16:creationId xmlns:a16="http://schemas.microsoft.com/office/drawing/2014/main" id="{564E78CE-B297-24C8-DA7C-7421945E6D41}"/>
              </a:ext>
            </a:extLst>
          </p:cNvPr>
          <p:cNvSpPr txBox="1"/>
          <p:nvPr/>
        </p:nvSpPr>
        <p:spPr>
          <a:xfrm>
            <a:off x="4891235" y="2162490"/>
            <a:ext cx="2876717" cy="954107"/>
          </a:xfrm>
          <a:prstGeom prst="rect">
            <a:avLst/>
          </a:prstGeom>
          <a:noFill/>
        </p:spPr>
        <p:txBody>
          <a:bodyPr wrap="square" rtlCol="0">
            <a:spAutoFit/>
          </a:bodyPr>
          <a:lstStyle/>
          <a:p>
            <a:r>
              <a:rPr lang="en-US" sz="2800" b="1" dirty="0">
                <a:ea typeface="ＭＳ Ｐゴシック"/>
                <a:cs typeface="Arial"/>
              </a:rPr>
              <a:t>IEEE Transactions on Computers 25:</a:t>
            </a:r>
            <a:endParaRPr lang="en-US" sz="2400" b="1" i="1" dirty="0">
              <a:cs typeface="Arial" panose="020B0604020202020204" pitchFamily="34" charset="0"/>
            </a:endParaRPr>
          </a:p>
        </p:txBody>
      </p:sp>
      <p:sp>
        <p:nvSpPr>
          <p:cNvPr id="19" name="TextBox 18">
            <a:extLst>
              <a:ext uri="{FF2B5EF4-FFF2-40B4-BE49-F238E27FC236}">
                <a16:creationId xmlns:a16="http://schemas.microsoft.com/office/drawing/2014/main" id="{F6EB9602-A37E-B804-BBB4-C0EDF04BD944}"/>
              </a:ext>
            </a:extLst>
          </p:cNvPr>
          <p:cNvSpPr txBox="1"/>
          <p:nvPr/>
        </p:nvSpPr>
        <p:spPr>
          <a:xfrm>
            <a:off x="450112" y="3581106"/>
            <a:ext cx="3272500" cy="523220"/>
          </a:xfrm>
          <a:prstGeom prst="rect">
            <a:avLst/>
          </a:prstGeom>
          <a:noFill/>
        </p:spPr>
        <p:txBody>
          <a:bodyPr wrap="square">
            <a:spAutoFit/>
          </a:bodyPr>
          <a:lstStyle/>
          <a:p>
            <a:r>
              <a:rPr lang="en-US" sz="2800" b="1" dirty="0"/>
              <a:t>	</a:t>
            </a:r>
            <a:r>
              <a:rPr lang="en-US" sz="2800" b="1" dirty="0" err="1"/>
              <a:t>hpcclab</a:t>
            </a:r>
            <a:r>
              <a:rPr lang="en-US" sz="2800" b="1" dirty="0"/>
              <a:t>/</a:t>
            </a:r>
            <a:r>
              <a:rPr lang="en-US" sz="2800" b="1" dirty="0" err="1"/>
              <a:t>oaas-iot</a:t>
            </a:r>
            <a:endParaRPr lang="en-US" sz="2800" dirty="0"/>
          </a:p>
        </p:txBody>
      </p:sp>
      <p:pic>
        <p:nvPicPr>
          <p:cNvPr id="21" name="Picture 20" descr="A qr code on a white background&#10;&#10;AI-generated content may be incorrect.">
            <a:extLst>
              <a:ext uri="{FF2B5EF4-FFF2-40B4-BE49-F238E27FC236}">
                <a16:creationId xmlns:a16="http://schemas.microsoft.com/office/drawing/2014/main" id="{C1962F20-85CE-A49F-1854-68880D785676}"/>
              </a:ext>
            </a:extLst>
          </p:cNvPr>
          <p:cNvPicPr>
            <a:picLocks noChangeAspect="1"/>
          </p:cNvPicPr>
          <p:nvPr/>
        </p:nvPicPr>
        <p:blipFill>
          <a:blip r:embed="rId8"/>
          <a:stretch>
            <a:fillRect/>
          </a:stretch>
        </p:blipFill>
        <p:spPr>
          <a:xfrm>
            <a:off x="3547867" y="3500299"/>
            <a:ext cx="1340659" cy="1340659"/>
          </a:xfrm>
          <a:prstGeom prst="rect">
            <a:avLst/>
          </a:prstGeom>
        </p:spPr>
      </p:pic>
    </p:spTree>
    <p:extLst>
      <p:ext uri="{BB962C8B-B14F-4D97-AF65-F5344CB8AC3E}">
        <p14:creationId xmlns:p14="http://schemas.microsoft.com/office/powerpoint/2010/main" val="175578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3DC6-775D-9BD9-B324-027617D600B6}"/>
              </a:ext>
            </a:extLst>
          </p:cNvPr>
          <p:cNvSpPr>
            <a:spLocks noGrp="1"/>
          </p:cNvSpPr>
          <p:nvPr>
            <p:ph type="title"/>
          </p:nvPr>
        </p:nvSpPr>
        <p:spPr/>
        <p:txBody>
          <a:bodyPr/>
          <a:lstStyle/>
          <a:p>
            <a:r>
              <a:rPr lang="en-US" dirty="0"/>
              <a:t>Publications</a:t>
            </a:r>
          </a:p>
        </p:txBody>
      </p:sp>
      <p:sp>
        <p:nvSpPr>
          <p:cNvPr id="3" name="Content Placeholder 2">
            <a:extLst>
              <a:ext uri="{FF2B5EF4-FFF2-40B4-BE49-F238E27FC236}">
                <a16:creationId xmlns:a16="http://schemas.microsoft.com/office/drawing/2014/main" id="{433F7467-B0E7-B170-6B04-F9F5605EBEF4}"/>
              </a:ext>
            </a:extLst>
          </p:cNvPr>
          <p:cNvSpPr>
            <a:spLocks noGrp="1"/>
          </p:cNvSpPr>
          <p:nvPr>
            <p:ph idx="1"/>
          </p:nvPr>
        </p:nvSpPr>
        <p:spPr>
          <a:xfrm>
            <a:off x="572947" y="1833281"/>
            <a:ext cx="8229600" cy="4525963"/>
          </a:xfrm>
        </p:spPr>
        <p:txBody>
          <a:bodyPr>
            <a:normAutofit fontScale="92500" lnSpcReduction="10000"/>
          </a:bodyPr>
          <a:lstStyle/>
          <a:p>
            <a:r>
              <a:rPr lang="en-US" sz="2000" b="1" dirty="0"/>
              <a:t>Lertpongrujikorn, Pawissanutt</a:t>
            </a:r>
            <a:r>
              <a:rPr lang="en-US" sz="2000" dirty="0"/>
              <a:t>, and Mohsen Amini Salehi. "</a:t>
            </a:r>
            <a:r>
              <a:rPr lang="en-US" sz="2000" dirty="0">
                <a:hlinkClick r:id="rId2">
                  <a:extLst>
                    <a:ext uri="{A12FA001-AC4F-418D-AE19-62706E023703}">
                      <ahyp:hlinkClr xmlns:ahyp="http://schemas.microsoft.com/office/drawing/2018/hyperlinkcolor" val="tx"/>
                    </a:ext>
                  </a:extLst>
                </a:hlinkClick>
              </a:rPr>
              <a:t>Object as a service (OaaS): Enabling object abstraction in serverless clouds.</a:t>
            </a:r>
            <a:r>
              <a:rPr lang="en-US" sz="2000" dirty="0"/>
              <a:t>" 2023 IEEE 16th International Conference on Cloud Computing (CLOUD). IEEE, 2023.</a:t>
            </a:r>
          </a:p>
          <a:p>
            <a:r>
              <a:rPr lang="en-US" sz="2000" b="1" dirty="0"/>
              <a:t>Lertpongrujikorn, Pawissanutt</a:t>
            </a:r>
            <a:r>
              <a:rPr lang="en-US" sz="2000" dirty="0"/>
              <a:t>, and Mohsen Amini Salehi. "</a:t>
            </a:r>
            <a:r>
              <a:rPr lang="en-US" sz="2000" dirty="0">
                <a:hlinkClick r:id="rId3">
                  <a:extLst>
                    <a:ext uri="{A12FA001-AC4F-418D-AE19-62706E023703}">
                      <ahyp:hlinkClr xmlns:ahyp="http://schemas.microsoft.com/office/drawing/2018/hyperlinkcolor" val="tx"/>
                    </a:ext>
                  </a:extLst>
                </a:hlinkClick>
              </a:rPr>
              <a:t>Tutorial: Object as a Service (OaaS) Serverless Cloud Computing Paradigm.</a:t>
            </a:r>
            <a:r>
              <a:rPr lang="en-US" sz="2000" dirty="0"/>
              <a:t>" 2024 IEEE 44th International Conference on Distributed Computing Systems Workshops (ICDCSW). IEEE, 2024.</a:t>
            </a:r>
          </a:p>
          <a:p>
            <a:r>
              <a:rPr lang="en-US" sz="2000" b="1" dirty="0"/>
              <a:t>Lertpongrujikorn, Pawissanutt</a:t>
            </a:r>
            <a:r>
              <a:rPr lang="en-US" sz="2000" dirty="0"/>
              <a:t>, Hai Duc Nguyen, and Mohsen Amini Salehi. "</a:t>
            </a:r>
            <a:r>
              <a:rPr lang="en-US" sz="2000" dirty="0">
                <a:hlinkClick r:id="rId4">
                  <a:extLst>
                    <a:ext uri="{A12FA001-AC4F-418D-AE19-62706E023703}">
                      <ahyp:hlinkClr xmlns:ahyp="http://schemas.microsoft.com/office/drawing/2018/hyperlinkcolor" val="tx"/>
                    </a:ext>
                  </a:extLst>
                </a:hlinkClick>
              </a:rPr>
              <a:t>Streamlining Cloud-Native Application Development and Deployment with Robust Encapsulation.</a:t>
            </a:r>
            <a:r>
              <a:rPr lang="en-US" sz="2000" dirty="0"/>
              <a:t>" Proceedings of the 2024 ACM Symposium on Cloud Computing. 2024.</a:t>
            </a:r>
            <a:endParaRPr lang="en-US" sz="2000" b="1" dirty="0"/>
          </a:p>
          <a:p>
            <a:r>
              <a:rPr lang="en-US" sz="2000" b="1" dirty="0"/>
              <a:t>Lertpongrujikorn, Pawissanutt</a:t>
            </a:r>
            <a:r>
              <a:rPr lang="en-US" sz="2000" dirty="0"/>
              <a:t>, and Mohsen Amini Salehi. "</a:t>
            </a:r>
            <a:r>
              <a:rPr lang="en-US" sz="2000" u="sng" dirty="0">
                <a:hlinkClick r:id="rId5">
                  <a:extLst>
                    <a:ext uri="{A12FA001-AC4F-418D-AE19-62706E023703}">
                      <ahyp:hlinkClr xmlns:ahyp="http://schemas.microsoft.com/office/drawing/2018/hyperlinkcolor" val="tx"/>
                    </a:ext>
                  </a:extLst>
                </a:hlinkClick>
              </a:rPr>
              <a:t>Object as a Service: Simplifying Cloud-Native Development through Serverless Object Abstraction.</a:t>
            </a:r>
            <a:r>
              <a:rPr lang="en-US" sz="2000" dirty="0"/>
              <a:t>" </a:t>
            </a:r>
            <a:r>
              <a:rPr lang="en-US" sz="2000" i="1" dirty="0"/>
              <a:t>IEEE Transactions on Computers</a:t>
            </a:r>
            <a:r>
              <a:rPr lang="en-US" sz="2000" dirty="0"/>
              <a:t>, 2025, accepted in Oct. 2025, In Press.</a:t>
            </a:r>
          </a:p>
          <a:p>
            <a:endParaRPr lang="en-US" sz="2000" dirty="0"/>
          </a:p>
        </p:txBody>
      </p:sp>
      <p:sp>
        <p:nvSpPr>
          <p:cNvPr id="4" name="Slide Number Placeholder 3">
            <a:extLst>
              <a:ext uri="{FF2B5EF4-FFF2-40B4-BE49-F238E27FC236}">
                <a16:creationId xmlns:a16="http://schemas.microsoft.com/office/drawing/2014/main" id="{1A5EECE5-7025-5563-474B-D6721BAD04C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412568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FD9C-00EB-9947-FF61-3C55E569ABA3}"/>
              </a:ext>
            </a:extLst>
          </p:cNvPr>
          <p:cNvSpPr>
            <a:spLocks noGrp="1"/>
          </p:cNvSpPr>
          <p:nvPr>
            <p:ph type="title"/>
          </p:nvPr>
        </p:nvSpPr>
        <p:spPr/>
        <p:txBody>
          <a:bodyPr/>
          <a:lstStyle/>
          <a:p>
            <a:r>
              <a:rPr lang="en-US" dirty="0"/>
              <a:t>OaaS Function Types</a:t>
            </a:r>
          </a:p>
        </p:txBody>
      </p:sp>
      <p:pic>
        <p:nvPicPr>
          <p:cNvPr id="6" name="Content Placeholder 5">
            <a:extLst>
              <a:ext uri="{FF2B5EF4-FFF2-40B4-BE49-F238E27FC236}">
                <a16:creationId xmlns:a16="http://schemas.microsoft.com/office/drawing/2014/main" id="{F1407951-8E52-83ED-814C-DB107DCBF807}"/>
              </a:ext>
            </a:extLst>
          </p:cNvPr>
          <p:cNvPicPr>
            <a:picLocks noGrp="1" noChangeAspect="1"/>
          </p:cNvPicPr>
          <p:nvPr>
            <p:ph idx="1"/>
          </p:nvPr>
        </p:nvPicPr>
        <p:blipFill>
          <a:blip r:embed="rId2"/>
          <a:stretch>
            <a:fillRect/>
          </a:stretch>
        </p:blipFill>
        <p:spPr>
          <a:xfrm>
            <a:off x="1762622" y="1739097"/>
            <a:ext cx="5604579" cy="4525963"/>
          </a:xfrm>
          <a:prstGeom prst="rect">
            <a:avLst/>
          </a:prstGeom>
        </p:spPr>
      </p:pic>
      <p:sp>
        <p:nvSpPr>
          <p:cNvPr id="4" name="Slide Number Placeholder 3">
            <a:extLst>
              <a:ext uri="{FF2B5EF4-FFF2-40B4-BE49-F238E27FC236}">
                <a16:creationId xmlns:a16="http://schemas.microsoft.com/office/drawing/2014/main" id="{56797142-DDE2-3481-B948-B87CD052CE1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1600899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7DF9-8924-E07F-9196-ED417C7E124A}"/>
              </a:ext>
            </a:extLst>
          </p:cNvPr>
          <p:cNvSpPr>
            <a:spLocks noGrp="1"/>
          </p:cNvSpPr>
          <p:nvPr>
            <p:ph type="title"/>
          </p:nvPr>
        </p:nvSpPr>
        <p:spPr/>
        <p:txBody>
          <a:bodyPr>
            <a:normAutofit/>
          </a:bodyPr>
          <a:lstStyle/>
          <a:p>
            <a:r>
              <a:rPr lang="en-US" dirty="0"/>
              <a:t>Options to realize class runtime</a:t>
            </a:r>
          </a:p>
        </p:txBody>
      </p:sp>
      <p:pic>
        <p:nvPicPr>
          <p:cNvPr id="12" name="Content Placeholder 11" descr="A computer screen shot of a diagram&#10;&#10;AI-generated content may be incorrect.">
            <a:extLst>
              <a:ext uri="{FF2B5EF4-FFF2-40B4-BE49-F238E27FC236}">
                <a16:creationId xmlns:a16="http://schemas.microsoft.com/office/drawing/2014/main" id="{A2D7F61E-B61B-682F-E886-FC95AD91D502}"/>
              </a:ext>
            </a:extLst>
          </p:cNvPr>
          <p:cNvPicPr>
            <a:picLocks noGrp="1" noChangeAspect="1"/>
          </p:cNvPicPr>
          <p:nvPr>
            <p:ph idx="1"/>
          </p:nvPr>
        </p:nvPicPr>
        <p:blipFill>
          <a:blip r:embed="rId2"/>
          <a:stretch>
            <a:fillRect/>
          </a:stretch>
        </p:blipFill>
        <p:spPr>
          <a:xfrm>
            <a:off x="1489355" y="1707459"/>
            <a:ext cx="6346664" cy="2341870"/>
          </a:xfrm>
        </p:spPr>
      </p:pic>
      <p:sp>
        <p:nvSpPr>
          <p:cNvPr id="4" name="Slide Number Placeholder 3">
            <a:extLst>
              <a:ext uri="{FF2B5EF4-FFF2-40B4-BE49-F238E27FC236}">
                <a16:creationId xmlns:a16="http://schemas.microsoft.com/office/drawing/2014/main" id="{75950076-6693-C46F-2A35-E7C7E4C16E9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43</a:t>
            </a:fld>
            <a:endParaRPr lang="en-US" dirty="0">
              <a:solidFill>
                <a:prstClr val="black">
                  <a:tint val="75000"/>
                </a:prstClr>
              </a:solidFill>
            </a:endParaRPr>
          </a:p>
        </p:txBody>
      </p:sp>
      <p:sp>
        <p:nvSpPr>
          <p:cNvPr id="14" name="TextBox 13">
            <a:extLst>
              <a:ext uri="{FF2B5EF4-FFF2-40B4-BE49-F238E27FC236}">
                <a16:creationId xmlns:a16="http://schemas.microsoft.com/office/drawing/2014/main" id="{DD5DB855-B363-E555-B5D9-FB160CD0A5D5}"/>
              </a:ext>
            </a:extLst>
          </p:cNvPr>
          <p:cNvSpPr txBox="1"/>
          <p:nvPr/>
        </p:nvSpPr>
        <p:spPr>
          <a:xfrm>
            <a:off x="737419" y="4601497"/>
            <a:ext cx="7629833" cy="1938992"/>
          </a:xfrm>
          <a:prstGeom prst="rect">
            <a:avLst/>
          </a:prstGeom>
          <a:noFill/>
        </p:spPr>
        <p:txBody>
          <a:bodyPr wrap="square" rtlCol="0">
            <a:spAutoFit/>
          </a:bodyPr>
          <a:lstStyle/>
          <a:p>
            <a:r>
              <a:rPr lang="en-US" sz="2000" dirty="0"/>
              <a:t>Design Goal:</a:t>
            </a:r>
          </a:p>
          <a:p>
            <a:pPr marL="285750" indent="-285750">
              <a:buFont typeface="Wingdings" panose="05000000000000000000" pitchFamily="2" charset="2"/>
              <a:buChar char="Ø"/>
            </a:pPr>
            <a:r>
              <a:rPr lang="en-US" sz="2000" dirty="0"/>
              <a:t>Elasticity 	=&gt;	Use serverless for function scaling</a:t>
            </a:r>
          </a:p>
          <a:p>
            <a:pPr marL="285750" indent="-285750">
              <a:buFont typeface="Wingdings" panose="05000000000000000000" pitchFamily="2" charset="2"/>
              <a:buChar char="Ø"/>
            </a:pPr>
            <a:r>
              <a:rPr lang="en-US" sz="2000" dirty="0"/>
              <a:t>Decoupling =&gt;   separate state management and function execution physically</a:t>
            </a:r>
          </a:p>
          <a:p>
            <a:pPr marL="285750" indent="-285750">
              <a:buFont typeface="Wingdings" panose="05000000000000000000" pitchFamily="2" charset="2"/>
              <a:buChar char="Ø"/>
            </a:pPr>
            <a:r>
              <a:rPr lang="en-US" sz="2000" dirty="0"/>
              <a:t>Low data overhead =&gt; Optimize data path between function and storage</a:t>
            </a:r>
          </a:p>
        </p:txBody>
      </p:sp>
    </p:spTree>
    <p:extLst>
      <p:ext uri="{BB962C8B-B14F-4D97-AF65-F5344CB8AC3E}">
        <p14:creationId xmlns:p14="http://schemas.microsoft.com/office/powerpoint/2010/main" val="167762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06D3-7DBB-AD22-CCFC-83BD9745C7D1}"/>
              </a:ext>
            </a:extLst>
          </p:cNvPr>
          <p:cNvSpPr>
            <a:spLocks noGrp="1"/>
          </p:cNvSpPr>
          <p:nvPr>
            <p:ph type="title"/>
          </p:nvPr>
        </p:nvSpPr>
        <p:spPr/>
        <p:txBody>
          <a:bodyPr/>
          <a:lstStyle/>
          <a:p>
            <a:r>
              <a:rPr lang="en-US" dirty="0"/>
              <a:t>OaaS Invoker Architecture</a:t>
            </a:r>
          </a:p>
        </p:txBody>
      </p:sp>
      <p:pic>
        <p:nvPicPr>
          <p:cNvPr id="6" name="Content Placeholder 5">
            <a:extLst>
              <a:ext uri="{FF2B5EF4-FFF2-40B4-BE49-F238E27FC236}">
                <a16:creationId xmlns:a16="http://schemas.microsoft.com/office/drawing/2014/main" id="{E211FD9E-0F17-7B39-214C-1210B3086076}"/>
              </a:ext>
            </a:extLst>
          </p:cNvPr>
          <p:cNvPicPr>
            <a:picLocks noGrp="1" noChangeAspect="1"/>
          </p:cNvPicPr>
          <p:nvPr>
            <p:ph idx="1"/>
          </p:nvPr>
        </p:nvPicPr>
        <p:blipFill>
          <a:blip r:embed="rId2"/>
          <a:stretch>
            <a:fillRect/>
          </a:stretch>
        </p:blipFill>
        <p:spPr>
          <a:xfrm>
            <a:off x="457200" y="1850186"/>
            <a:ext cx="8229600" cy="4025991"/>
          </a:xfrm>
          <a:prstGeom prst="rect">
            <a:avLst/>
          </a:prstGeom>
        </p:spPr>
      </p:pic>
      <p:sp>
        <p:nvSpPr>
          <p:cNvPr id="4" name="Slide Number Placeholder 3">
            <a:extLst>
              <a:ext uri="{FF2B5EF4-FFF2-40B4-BE49-F238E27FC236}">
                <a16:creationId xmlns:a16="http://schemas.microsoft.com/office/drawing/2014/main" id="{48501688-51F5-ABC8-4B00-6888E8A0B65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2497551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0184-E743-D7AD-6AE3-1A082AA11615}"/>
              </a:ext>
            </a:extLst>
          </p:cNvPr>
          <p:cNvSpPr>
            <a:spLocks noGrp="1"/>
          </p:cNvSpPr>
          <p:nvPr>
            <p:ph type="title"/>
          </p:nvPr>
        </p:nvSpPr>
        <p:spPr/>
        <p:txBody>
          <a:bodyPr/>
          <a:lstStyle/>
          <a:p>
            <a:r>
              <a:rPr lang="en-US" dirty="0"/>
              <a:t>OaaS Invocation Offloading</a:t>
            </a:r>
          </a:p>
        </p:txBody>
      </p:sp>
      <p:pic>
        <p:nvPicPr>
          <p:cNvPr id="6" name="Content Placeholder 5">
            <a:extLst>
              <a:ext uri="{FF2B5EF4-FFF2-40B4-BE49-F238E27FC236}">
                <a16:creationId xmlns:a16="http://schemas.microsoft.com/office/drawing/2014/main" id="{7CD37A6B-06FD-AB62-1818-9984235EE907}"/>
              </a:ext>
            </a:extLst>
          </p:cNvPr>
          <p:cNvPicPr>
            <a:picLocks noGrp="1" noChangeAspect="1"/>
          </p:cNvPicPr>
          <p:nvPr>
            <p:ph idx="1"/>
          </p:nvPr>
        </p:nvPicPr>
        <p:blipFill>
          <a:blip r:embed="rId2"/>
          <a:stretch>
            <a:fillRect/>
          </a:stretch>
        </p:blipFill>
        <p:spPr>
          <a:xfrm>
            <a:off x="85330" y="1544194"/>
            <a:ext cx="6825563" cy="4035333"/>
          </a:xfrm>
          <a:prstGeom prst="rect">
            <a:avLst/>
          </a:prstGeom>
        </p:spPr>
      </p:pic>
      <p:sp>
        <p:nvSpPr>
          <p:cNvPr id="4" name="Slide Number Placeholder 3">
            <a:extLst>
              <a:ext uri="{FF2B5EF4-FFF2-40B4-BE49-F238E27FC236}">
                <a16:creationId xmlns:a16="http://schemas.microsoft.com/office/drawing/2014/main" id="{E4E8E77E-F96D-371E-5E03-9111938CCC1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45</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C33080FD-D231-DFC0-2967-FC3551CEB2F7}"/>
              </a:ext>
            </a:extLst>
          </p:cNvPr>
          <p:cNvSpPr txBox="1"/>
          <p:nvPr/>
        </p:nvSpPr>
        <p:spPr>
          <a:xfrm>
            <a:off x="6616412" y="2372810"/>
            <a:ext cx="2442258" cy="923330"/>
          </a:xfrm>
          <a:prstGeom prst="rect">
            <a:avLst/>
          </a:prstGeom>
          <a:noFill/>
        </p:spPr>
        <p:txBody>
          <a:bodyPr wrap="square" rtlCol="0">
            <a:spAutoFit/>
          </a:bodyPr>
          <a:lstStyle/>
          <a:p>
            <a:r>
              <a:rPr lang="en-US" b="1" dirty="0"/>
              <a:t>The original data is kept to safely rollback in the case of failure.</a:t>
            </a:r>
          </a:p>
        </p:txBody>
      </p:sp>
    </p:spTree>
    <p:extLst>
      <p:ext uri="{BB962C8B-B14F-4D97-AF65-F5344CB8AC3E}">
        <p14:creationId xmlns:p14="http://schemas.microsoft.com/office/powerpoint/2010/main" val="999599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AEA7-8F14-73AA-13C3-04A7251F2D49}"/>
              </a:ext>
            </a:extLst>
          </p:cNvPr>
          <p:cNvSpPr>
            <a:spLocks noGrp="1"/>
          </p:cNvSpPr>
          <p:nvPr>
            <p:ph type="title"/>
          </p:nvPr>
        </p:nvSpPr>
        <p:spPr/>
        <p:txBody>
          <a:bodyPr/>
          <a:lstStyle/>
          <a:p>
            <a:r>
              <a:rPr lang="en-US" dirty="0"/>
              <a:t>Exactly-Once Dataflow</a:t>
            </a:r>
          </a:p>
        </p:txBody>
      </p:sp>
      <p:sp>
        <p:nvSpPr>
          <p:cNvPr id="4" name="Slide Number Placeholder 3">
            <a:extLst>
              <a:ext uri="{FF2B5EF4-FFF2-40B4-BE49-F238E27FC236}">
                <a16:creationId xmlns:a16="http://schemas.microsoft.com/office/drawing/2014/main" id="{72FA4333-EAE8-AE3B-E8E1-4E6D27856A4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46</a:t>
            </a:fld>
            <a:endParaRPr lang="en-US" dirty="0">
              <a:solidFill>
                <a:prstClr val="black">
                  <a:tint val="75000"/>
                </a:prstClr>
              </a:solidFill>
            </a:endParaRPr>
          </a:p>
        </p:txBody>
      </p:sp>
      <p:pic>
        <p:nvPicPr>
          <p:cNvPr id="7" name="Content Placeholder 6" descr="A diagram of a workflow&#10;&#10;AI-generated content may be incorrect.">
            <a:extLst>
              <a:ext uri="{FF2B5EF4-FFF2-40B4-BE49-F238E27FC236}">
                <a16:creationId xmlns:a16="http://schemas.microsoft.com/office/drawing/2014/main" id="{DA1AA4CB-84EA-ED00-74AF-7538BAC6A38B}"/>
              </a:ext>
            </a:extLst>
          </p:cNvPr>
          <p:cNvPicPr>
            <a:picLocks noGrp="1" noChangeAspect="1"/>
          </p:cNvPicPr>
          <p:nvPr>
            <p:ph idx="1"/>
          </p:nvPr>
        </p:nvPicPr>
        <p:blipFill rotWithShape="1">
          <a:blip r:embed="rId2"/>
          <a:srcRect t="8672" b="10148"/>
          <a:stretch>
            <a:fillRect/>
          </a:stretch>
        </p:blipFill>
        <p:spPr bwMode="auto">
          <a:xfrm>
            <a:off x="1521938" y="1493134"/>
            <a:ext cx="6429869" cy="521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807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688D-7B76-C3A2-9278-DB2832CC00AC}"/>
              </a:ext>
            </a:extLst>
          </p:cNvPr>
          <p:cNvSpPr>
            <a:spLocks noGrp="1"/>
          </p:cNvSpPr>
          <p:nvPr>
            <p:ph type="title"/>
          </p:nvPr>
        </p:nvSpPr>
        <p:spPr/>
        <p:txBody>
          <a:bodyPr/>
          <a:lstStyle/>
          <a:p>
            <a:r>
              <a:rPr lang="en-US" dirty="0"/>
              <a:t>Exactly-Once Dataflow</a:t>
            </a:r>
          </a:p>
        </p:txBody>
      </p:sp>
      <p:sp>
        <p:nvSpPr>
          <p:cNvPr id="3" name="Content Placeholder 2">
            <a:extLst>
              <a:ext uri="{FF2B5EF4-FFF2-40B4-BE49-F238E27FC236}">
                <a16:creationId xmlns:a16="http://schemas.microsoft.com/office/drawing/2014/main" id="{2A0A38AC-FD76-8696-F07A-559075D23510}"/>
              </a:ext>
            </a:extLst>
          </p:cNvPr>
          <p:cNvSpPr>
            <a:spLocks noGrp="1"/>
          </p:cNvSpPr>
          <p:nvPr>
            <p:ph idx="1"/>
          </p:nvPr>
        </p:nvSpPr>
        <p:spPr/>
        <p:txBody>
          <a:bodyPr>
            <a:normAutofit fontScale="70000" lnSpcReduction="20000"/>
          </a:bodyPr>
          <a:lstStyle/>
          <a:p>
            <a:r>
              <a:rPr lang="en-US" b="1" dirty="0"/>
              <a:t>Dataflow Abstraction:</a:t>
            </a:r>
            <a:endParaRPr lang="en-US" dirty="0"/>
          </a:p>
          <a:p>
            <a:pPr lvl="1"/>
            <a:r>
              <a:rPr lang="en-US" dirty="0"/>
              <a:t>Problem with traditional FaaS workflows (manual chaining, task-dependency focus)</a:t>
            </a:r>
          </a:p>
          <a:p>
            <a:pPr lvl="1"/>
            <a:r>
              <a:rPr lang="en-US" b="1" u="sng" dirty="0"/>
              <a:t>OaaS solution</a:t>
            </a:r>
            <a:r>
              <a:rPr lang="en-US" dirty="0"/>
              <a:t>: </a:t>
            </a:r>
          </a:p>
          <a:p>
            <a:pPr lvl="2"/>
            <a:r>
              <a:rPr lang="en-US" dirty="0"/>
              <a:t>Declarative DAG with data-driven execution</a:t>
            </a:r>
          </a:p>
          <a:p>
            <a:pPr lvl="2"/>
            <a:r>
              <a:rPr lang="en-US" dirty="0"/>
              <a:t>Platform-managed orchestration with transparent data exchange</a:t>
            </a:r>
          </a:p>
          <a:p>
            <a:r>
              <a:rPr lang="en-US" b="1" dirty="0"/>
              <a:t>Exactly-Once Guarantee:</a:t>
            </a:r>
            <a:endParaRPr lang="en-US" dirty="0"/>
          </a:p>
          <a:p>
            <a:pPr lvl="1"/>
            <a:r>
              <a:rPr lang="en-US" dirty="0"/>
              <a:t>Three failure sources OaaS prevents (lost/duplicated/reprocessed messages)</a:t>
            </a:r>
          </a:p>
          <a:p>
            <a:pPr lvl="1"/>
            <a:r>
              <a:rPr lang="en-US" dirty="0"/>
              <a:t>Offset tracking mechanism using Kafka + object metadata</a:t>
            </a:r>
          </a:p>
          <a:p>
            <a:pPr lvl="1"/>
            <a:r>
              <a:rPr lang="en-US" b="1" u="sng" dirty="0"/>
              <a:t>How it works</a:t>
            </a:r>
          </a:p>
          <a:p>
            <a:pPr lvl="2"/>
            <a:r>
              <a:rPr lang="en-US" dirty="0"/>
              <a:t>Each invocation request has an auto-incremental offset number (from Kafka)</a:t>
            </a:r>
          </a:p>
          <a:p>
            <a:pPr lvl="2"/>
            <a:r>
              <a:rPr lang="en-US" dirty="0"/>
              <a:t>Invoker tracks the last processed offset in each object's metadata</a:t>
            </a:r>
          </a:p>
          <a:p>
            <a:pPr lvl="2"/>
            <a:r>
              <a:rPr lang="en-US" dirty="0"/>
              <a:t>Before execution: Check if incoming offset &gt; stored offset</a:t>
            </a:r>
            <a:br>
              <a:rPr lang="en-US" dirty="0"/>
            </a:br>
            <a:r>
              <a:rPr lang="en-US" dirty="0"/>
              <a:t>	Yes =&gt; New request, process normally</a:t>
            </a:r>
            <a:br>
              <a:rPr lang="en-US" dirty="0"/>
            </a:br>
            <a:r>
              <a:rPr lang="en-US" dirty="0"/>
              <a:t>	No =&gt; Already processed, skip to avoid reprocessing.</a:t>
            </a:r>
          </a:p>
          <a:p>
            <a:pPr lvl="2"/>
            <a:endParaRPr lang="en-US" dirty="0"/>
          </a:p>
          <a:p>
            <a:pPr lvl="2"/>
            <a:endParaRPr lang="en-US" b="1" u="sng" dirty="0"/>
          </a:p>
          <a:p>
            <a:endParaRPr lang="en-US" dirty="0"/>
          </a:p>
        </p:txBody>
      </p:sp>
      <p:sp>
        <p:nvSpPr>
          <p:cNvPr id="4" name="Slide Number Placeholder 3">
            <a:extLst>
              <a:ext uri="{FF2B5EF4-FFF2-40B4-BE49-F238E27FC236}">
                <a16:creationId xmlns:a16="http://schemas.microsoft.com/office/drawing/2014/main" id="{0522AC83-28DE-41E0-91A3-9E161150896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2546006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5674-CA5F-9E62-D3C0-6693C05F8661}"/>
              </a:ext>
            </a:extLst>
          </p:cNvPr>
          <p:cNvSpPr>
            <a:spLocks noGrp="1"/>
          </p:cNvSpPr>
          <p:nvPr>
            <p:ph type="title"/>
          </p:nvPr>
        </p:nvSpPr>
        <p:spPr/>
        <p:txBody>
          <a:bodyPr>
            <a:normAutofit fontScale="90000"/>
          </a:bodyPr>
          <a:lstStyle/>
          <a:p>
            <a:r>
              <a:rPr lang="en-US" dirty="0"/>
              <a:t>Case Study: </a:t>
            </a:r>
            <a:br>
              <a:rPr lang="en-US" dirty="0"/>
            </a:br>
            <a:r>
              <a:rPr lang="en-US" dirty="0"/>
              <a:t>Content Moderation System</a:t>
            </a:r>
          </a:p>
        </p:txBody>
      </p:sp>
      <p:pic>
        <p:nvPicPr>
          <p:cNvPr id="6" name="Content Placeholder 5">
            <a:extLst>
              <a:ext uri="{FF2B5EF4-FFF2-40B4-BE49-F238E27FC236}">
                <a16:creationId xmlns:a16="http://schemas.microsoft.com/office/drawing/2014/main" id="{6FA14F7A-E839-D691-1F64-1DF74D69378F}"/>
              </a:ext>
            </a:extLst>
          </p:cNvPr>
          <p:cNvPicPr>
            <a:picLocks noGrp="1" noChangeAspect="1"/>
          </p:cNvPicPr>
          <p:nvPr>
            <p:ph idx="1"/>
          </p:nvPr>
        </p:nvPicPr>
        <p:blipFill>
          <a:blip r:embed="rId3"/>
          <a:stretch>
            <a:fillRect/>
          </a:stretch>
        </p:blipFill>
        <p:spPr>
          <a:xfrm>
            <a:off x="457200" y="1727522"/>
            <a:ext cx="5792582" cy="4893074"/>
          </a:xfrm>
          <a:prstGeom prst="rect">
            <a:avLst/>
          </a:prstGeom>
        </p:spPr>
      </p:pic>
      <p:sp>
        <p:nvSpPr>
          <p:cNvPr id="4" name="Slide Number Placeholder 3">
            <a:extLst>
              <a:ext uri="{FF2B5EF4-FFF2-40B4-BE49-F238E27FC236}">
                <a16:creationId xmlns:a16="http://schemas.microsoft.com/office/drawing/2014/main" id="{7BA855B5-72F4-00F3-45E9-97749D2500D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48</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FC9535EC-2B25-539D-61FE-831DF1D9EFBB}"/>
              </a:ext>
            </a:extLst>
          </p:cNvPr>
          <p:cNvSpPr txBox="1"/>
          <p:nvPr/>
        </p:nvSpPr>
        <p:spPr>
          <a:xfrm>
            <a:off x="5995686" y="1951672"/>
            <a:ext cx="3148314"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t>Explicit State Management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Manual Intermediate Data</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Deployment Sprawl</a:t>
            </a:r>
          </a:p>
        </p:txBody>
      </p:sp>
      <p:sp>
        <p:nvSpPr>
          <p:cNvPr id="9" name="TextBox 8">
            <a:extLst>
              <a:ext uri="{FF2B5EF4-FFF2-40B4-BE49-F238E27FC236}">
                <a16:creationId xmlns:a16="http://schemas.microsoft.com/office/drawing/2014/main" id="{11FB3812-56FB-8564-24C5-23CBD04D3269}"/>
              </a:ext>
            </a:extLst>
          </p:cNvPr>
          <p:cNvSpPr txBox="1"/>
          <p:nvPr/>
        </p:nvSpPr>
        <p:spPr>
          <a:xfrm>
            <a:off x="5932025" y="4419009"/>
            <a:ext cx="3275635"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Simplify workflow via inheritance and polymorphic</a:t>
            </a:r>
          </a:p>
          <a:p>
            <a:pPr marL="285750" indent="-285750">
              <a:buFont typeface="Wingdings" panose="05000000000000000000" pitchFamily="2" charset="2"/>
              <a:buChar char="Ø"/>
            </a:pPr>
            <a:r>
              <a:rPr lang="en-US" dirty="0"/>
              <a:t>No state management</a:t>
            </a:r>
          </a:p>
        </p:txBody>
      </p:sp>
    </p:spTree>
    <p:extLst>
      <p:ext uri="{BB962C8B-B14F-4D97-AF65-F5344CB8AC3E}">
        <p14:creationId xmlns:p14="http://schemas.microsoft.com/office/powerpoint/2010/main" val="3877352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D8E5-C232-6CF5-5745-94F9DCD6AB81}"/>
              </a:ext>
            </a:extLst>
          </p:cNvPr>
          <p:cNvSpPr>
            <a:spLocks noGrp="1"/>
          </p:cNvSpPr>
          <p:nvPr>
            <p:ph type="title"/>
          </p:nvPr>
        </p:nvSpPr>
        <p:spPr/>
        <p:txBody>
          <a:bodyPr>
            <a:normAutofit fontScale="90000"/>
          </a:bodyPr>
          <a:lstStyle/>
          <a:p>
            <a:r>
              <a:rPr lang="en-US" dirty="0"/>
              <a:t>Case Study: </a:t>
            </a:r>
            <a:br>
              <a:rPr lang="en-US" dirty="0"/>
            </a:br>
            <a:r>
              <a:rPr lang="en-US" dirty="0"/>
              <a:t>Real-time Monitoring System</a:t>
            </a:r>
          </a:p>
        </p:txBody>
      </p:sp>
      <p:sp>
        <p:nvSpPr>
          <p:cNvPr id="4" name="Slide Number Placeholder 3">
            <a:extLst>
              <a:ext uri="{FF2B5EF4-FFF2-40B4-BE49-F238E27FC236}">
                <a16:creationId xmlns:a16="http://schemas.microsoft.com/office/drawing/2014/main" id="{D57A9514-79BE-3DB9-C802-10D878E748F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49</a:t>
            </a:fld>
            <a:endParaRPr lang="en-US" dirty="0">
              <a:solidFill>
                <a:prstClr val="black">
                  <a:tint val="75000"/>
                </a:prstClr>
              </a:solidFill>
            </a:endParaRPr>
          </a:p>
        </p:txBody>
      </p:sp>
      <p:pic>
        <p:nvPicPr>
          <p:cNvPr id="8" name="Picture 7" descr="A diagram of a diagram&#10;&#10;Description automatically generated">
            <a:extLst>
              <a:ext uri="{FF2B5EF4-FFF2-40B4-BE49-F238E27FC236}">
                <a16:creationId xmlns:a16="http://schemas.microsoft.com/office/drawing/2014/main" id="{24911C0B-A209-1458-B622-A931406C8793}"/>
              </a:ext>
            </a:extLst>
          </p:cNvPr>
          <p:cNvPicPr>
            <a:picLocks noChangeAspect="1"/>
          </p:cNvPicPr>
          <p:nvPr/>
        </p:nvPicPr>
        <p:blipFill>
          <a:blip r:embed="rId3"/>
          <a:stretch>
            <a:fillRect/>
          </a:stretch>
        </p:blipFill>
        <p:spPr>
          <a:xfrm>
            <a:off x="1302515" y="1591996"/>
            <a:ext cx="6723351" cy="2661327"/>
          </a:xfrm>
          <a:prstGeom prst="rect">
            <a:avLst/>
          </a:prstGeom>
        </p:spPr>
      </p:pic>
      <p:sp>
        <p:nvSpPr>
          <p:cNvPr id="9" name="Rectangle 8">
            <a:extLst>
              <a:ext uri="{FF2B5EF4-FFF2-40B4-BE49-F238E27FC236}">
                <a16:creationId xmlns:a16="http://schemas.microsoft.com/office/drawing/2014/main" id="{102BE944-5FD3-51DC-1C36-45D656E1BC45}"/>
              </a:ext>
            </a:extLst>
          </p:cNvPr>
          <p:cNvSpPr/>
          <p:nvPr/>
        </p:nvSpPr>
        <p:spPr>
          <a:xfrm>
            <a:off x="3356658" y="3808250"/>
            <a:ext cx="671332"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E3D15ECD-AF83-D0C1-C05F-A3C0BC5AE9C9}"/>
              </a:ext>
            </a:extLst>
          </p:cNvPr>
          <p:cNvSpPr/>
          <p:nvPr/>
        </p:nvSpPr>
        <p:spPr>
          <a:xfrm>
            <a:off x="5620137" y="3690652"/>
            <a:ext cx="671332"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F9B02A32-EAAF-6D36-4672-0C196DE97200}"/>
              </a:ext>
            </a:extLst>
          </p:cNvPr>
          <p:cNvSpPr/>
          <p:nvPr/>
        </p:nvSpPr>
        <p:spPr>
          <a:xfrm>
            <a:off x="6379580" y="2549719"/>
            <a:ext cx="671332" cy="539995"/>
          </a:xfrm>
          <a:prstGeom prst="rect">
            <a:avLst/>
          </a:prstGeom>
          <a:noFill/>
          <a:ln w="57150">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DE08A99B-F55E-62E9-A6B1-7BC2F1DE1980}"/>
              </a:ext>
            </a:extLst>
          </p:cNvPr>
          <p:cNvSpPr/>
          <p:nvPr/>
        </p:nvSpPr>
        <p:spPr>
          <a:xfrm>
            <a:off x="1658254" y="3538252"/>
            <a:ext cx="1569360" cy="539995"/>
          </a:xfrm>
          <a:prstGeom prst="rect">
            <a:avLst/>
          </a:prstGeom>
          <a:noFill/>
          <a:ln w="5715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Callout: Bent Line 5">
            <a:extLst>
              <a:ext uri="{FF2B5EF4-FFF2-40B4-BE49-F238E27FC236}">
                <a16:creationId xmlns:a16="http://schemas.microsoft.com/office/drawing/2014/main" id="{85EE915E-2903-8144-628C-1E8FC8B86DC7}"/>
              </a:ext>
            </a:extLst>
          </p:cNvPr>
          <p:cNvSpPr/>
          <p:nvPr/>
        </p:nvSpPr>
        <p:spPr>
          <a:xfrm>
            <a:off x="4027990" y="5357451"/>
            <a:ext cx="4083068" cy="699424"/>
          </a:xfrm>
          <a:prstGeom prst="borderCallout2">
            <a:avLst>
              <a:gd name="adj1" fmla="val 50729"/>
              <a:gd name="adj2" fmla="val -426"/>
              <a:gd name="adj3" fmla="val -3295"/>
              <a:gd name="adj4" fmla="val -6710"/>
              <a:gd name="adj5" fmla="val -150148"/>
              <a:gd name="adj6" fmla="val -11385"/>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lvl="1"/>
            <a:r>
              <a:rPr lang="en-US" sz="1800" dirty="0"/>
              <a:t>Need to manage external storage.</a:t>
            </a:r>
          </a:p>
        </p:txBody>
      </p:sp>
      <p:sp>
        <p:nvSpPr>
          <p:cNvPr id="7" name="Callout: Bent Line 6">
            <a:extLst>
              <a:ext uri="{FF2B5EF4-FFF2-40B4-BE49-F238E27FC236}">
                <a16:creationId xmlns:a16="http://schemas.microsoft.com/office/drawing/2014/main" id="{88B4C987-48F0-C9CB-C64F-FA09DFFC61D8}"/>
              </a:ext>
            </a:extLst>
          </p:cNvPr>
          <p:cNvSpPr>
            <a:spLocks/>
          </p:cNvSpPr>
          <p:nvPr/>
        </p:nvSpPr>
        <p:spPr>
          <a:xfrm>
            <a:off x="297542" y="4375740"/>
            <a:ext cx="2651760" cy="1142999"/>
          </a:xfrm>
          <a:prstGeom prst="borderCallout2">
            <a:avLst>
              <a:gd name="adj1" fmla="val 56955"/>
              <a:gd name="adj2" fmla="val 100351"/>
              <a:gd name="adj3" fmla="val 31983"/>
              <a:gd name="adj4" fmla="val 107671"/>
              <a:gd name="adj5" fmla="val -23560"/>
              <a:gd name="adj6" fmla="val 107892"/>
            </a:avLst>
          </a:prstGeom>
          <a:ln w="28575"/>
        </p:spPr>
        <p:style>
          <a:lnRef idx="1">
            <a:schemeClr val="accent6"/>
          </a:lnRef>
          <a:fillRef idx="2">
            <a:schemeClr val="accent6"/>
          </a:fillRef>
          <a:effectRef idx="1">
            <a:schemeClr val="accent6"/>
          </a:effectRef>
          <a:fontRef idx="minor">
            <a:schemeClr val="dk1"/>
          </a:fontRef>
        </p:style>
        <p:txBody>
          <a:bodyPr wrap="square" lIns="0" rtlCol="0" anchor="ctr">
            <a:noAutofit/>
          </a:bodyPr>
          <a:lstStyle/>
          <a:p>
            <a:pPr lvl="1"/>
            <a:r>
              <a:rPr lang="en-US" sz="1800" dirty="0"/>
              <a:t>App. </a:t>
            </a:r>
            <a:r>
              <a:rPr lang="en-US" dirty="0"/>
              <a:t>comes</a:t>
            </a:r>
            <a:r>
              <a:rPr lang="en-US" sz="1800" dirty="0"/>
              <a:t> with Service-Level Agreements (SLA).</a:t>
            </a:r>
          </a:p>
        </p:txBody>
      </p:sp>
      <p:sp>
        <p:nvSpPr>
          <p:cNvPr id="13" name="Rectangle 12">
            <a:extLst>
              <a:ext uri="{FF2B5EF4-FFF2-40B4-BE49-F238E27FC236}">
                <a16:creationId xmlns:a16="http://schemas.microsoft.com/office/drawing/2014/main" id="{7ADB10BF-88A6-F3FC-42D0-1CAA5CB85FC1}"/>
              </a:ext>
            </a:extLst>
          </p:cNvPr>
          <p:cNvSpPr/>
          <p:nvPr/>
        </p:nvSpPr>
        <p:spPr>
          <a:xfrm>
            <a:off x="3344581" y="2775941"/>
            <a:ext cx="2275556" cy="1599800"/>
          </a:xfrm>
          <a:prstGeom prst="rect">
            <a:avLst/>
          </a:prstGeom>
          <a:noFill/>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Callout: Bent Line 13">
            <a:extLst>
              <a:ext uri="{FF2B5EF4-FFF2-40B4-BE49-F238E27FC236}">
                <a16:creationId xmlns:a16="http://schemas.microsoft.com/office/drawing/2014/main" id="{F7DA4BB7-3AD4-2675-C61B-19594AEF85D3}"/>
              </a:ext>
            </a:extLst>
          </p:cNvPr>
          <p:cNvSpPr/>
          <p:nvPr/>
        </p:nvSpPr>
        <p:spPr>
          <a:xfrm>
            <a:off x="4884333" y="4523059"/>
            <a:ext cx="2952461" cy="699424"/>
          </a:xfrm>
          <a:prstGeom prst="borderCallout2">
            <a:avLst>
              <a:gd name="adj1" fmla="val 50729"/>
              <a:gd name="adj2" fmla="val -426"/>
              <a:gd name="adj3" fmla="val 31983"/>
              <a:gd name="adj4" fmla="val -7598"/>
              <a:gd name="adj5" fmla="val -22525"/>
              <a:gd name="adj6" fmla="val -8658"/>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lvl="1"/>
            <a:r>
              <a:rPr lang="en-US" dirty="0"/>
              <a:t>Separate Abstractions!</a:t>
            </a:r>
            <a:endParaRPr lang="en-US" sz="1800" dirty="0"/>
          </a:p>
        </p:txBody>
      </p:sp>
    </p:spTree>
    <p:extLst>
      <p:ext uri="{BB962C8B-B14F-4D97-AF65-F5344CB8AC3E}">
        <p14:creationId xmlns:p14="http://schemas.microsoft.com/office/powerpoint/2010/main" val="331436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P spid="6" grpId="0" animBg="1"/>
      <p:bldP spid="6" grpId="1" animBg="1"/>
      <p:bldP spid="7" grpId="0" animBg="1"/>
      <p:bldP spid="7" grpId="1" animBg="1"/>
      <p:bldP spid="13" grpId="0" animBg="1"/>
      <p:bldP spid="14" grpId="0" animBg="1"/>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DC5C-9A2B-18A1-33F4-9A56FC2E7491}"/>
              </a:ext>
            </a:extLst>
          </p:cNvPr>
          <p:cNvSpPr>
            <a:spLocks noGrp="1"/>
          </p:cNvSpPr>
          <p:nvPr>
            <p:ph type="title"/>
          </p:nvPr>
        </p:nvSpPr>
        <p:spPr/>
        <p:txBody>
          <a:bodyPr>
            <a:noAutofit/>
          </a:bodyPr>
          <a:lstStyle/>
          <a:p>
            <a:r>
              <a:rPr lang="en-US" sz="3200" b="1" dirty="0"/>
              <a:t>Empirical Evidence: </a:t>
            </a:r>
            <a:br>
              <a:rPr lang="en-US" sz="3200" b="1" dirty="0"/>
            </a:br>
            <a:r>
              <a:rPr lang="en-US" sz="3200" b="1" dirty="0"/>
              <a:t>Pain Points in Cloud-native App. Dev.</a:t>
            </a:r>
            <a:endParaRPr lang="en-US" sz="3200" dirty="0"/>
          </a:p>
        </p:txBody>
      </p:sp>
      <p:sp>
        <p:nvSpPr>
          <p:cNvPr id="3" name="Content Placeholder 2">
            <a:extLst>
              <a:ext uri="{FF2B5EF4-FFF2-40B4-BE49-F238E27FC236}">
                <a16:creationId xmlns:a16="http://schemas.microsoft.com/office/drawing/2014/main" id="{8779B0F5-8DE4-B848-3F7E-5D9313D814CD}"/>
              </a:ext>
            </a:extLst>
          </p:cNvPr>
          <p:cNvSpPr>
            <a:spLocks noGrp="1"/>
          </p:cNvSpPr>
          <p:nvPr>
            <p:ph idx="1"/>
          </p:nvPr>
        </p:nvSpPr>
        <p:spPr>
          <a:xfrm>
            <a:off x="457200" y="1600201"/>
            <a:ext cx="8229600" cy="533400"/>
          </a:xfrm>
        </p:spPr>
        <p:txBody>
          <a:bodyPr>
            <a:normAutofit fontScale="77500" lnSpcReduction="20000"/>
          </a:bodyPr>
          <a:lstStyle/>
          <a:p>
            <a:r>
              <a:rPr lang="en-US" b="1" dirty="0"/>
              <a:t>Methodology:</a:t>
            </a:r>
            <a:r>
              <a:rPr lang="en-US" dirty="0"/>
              <a:t> 21 interviews across diverse domains</a:t>
            </a:r>
          </a:p>
          <a:p>
            <a:endParaRPr lang="en-US" dirty="0"/>
          </a:p>
        </p:txBody>
      </p:sp>
      <p:sp>
        <p:nvSpPr>
          <p:cNvPr id="4" name="Slide Number Placeholder 3">
            <a:extLst>
              <a:ext uri="{FF2B5EF4-FFF2-40B4-BE49-F238E27FC236}">
                <a16:creationId xmlns:a16="http://schemas.microsoft.com/office/drawing/2014/main" id="{67803E07-A983-055E-FF39-0A8B08AF861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F4052281-7456-D897-7048-5A541C3A5752}"/>
              </a:ext>
            </a:extLst>
          </p:cNvPr>
          <p:cNvPicPr>
            <a:picLocks noChangeAspect="1"/>
          </p:cNvPicPr>
          <p:nvPr/>
        </p:nvPicPr>
        <p:blipFill>
          <a:blip r:embed="rId2"/>
          <a:stretch>
            <a:fillRect/>
          </a:stretch>
        </p:blipFill>
        <p:spPr>
          <a:xfrm>
            <a:off x="1666754" y="2133601"/>
            <a:ext cx="6106959" cy="3578197"/>
          </a:xfrm>
          <a:prstGeom prst="rect">
            <a:avLst/>
          </a:prstGeom>
        </p:spPr>
      </p:pic>
      <p:sp>
        <p:nvSpPr>
          <p:cNvPr id="8" name="TextBox 7">
            <a:extLst>
              <a:ext uri="{FF2B5EF4-FFF2-40B4-BE49-F238E27FC236}">
                <a16:creationId xmlns:a16="http://schemas.microsoft.com/office/drawing/2014/main" id="{ADE7DF30-4741-B8A8-01C6-EDC3312DE06F}"/>
              </a:ext>
            </a:extLst>
          </p:cNvPr>
          <p:cNvSpPr txBox="1"/>
          <p:nvPr/>
        </p:nvSpPr>
        <p:spPr>
          <a:xfrm>
            <a:off x="1023896" y="5834019"/>
            <a:ext cx="7392674" cy="400110"/>
          </a:xfrm>
          <a:prstGeom prst="rect">
            <a:avLst/>
          </a:prstGeom>
          <a:solidFill>
            <a:schemeClr val="bg1"/>
          </a:solidFill>
        </p:spPr>
        <p:txBody>
          <a:bodyPr wrap="square" rtlCol="0">
            <a:spAutoFit/>
          </a:bodyPr>
          <a:lstStyle/>
          <a:p>
            <a:r>
              <a:rPr lang="en-US" sz="2000" b="1" dirty="0"/>
              <a:t>Most report complexity in developing and maintaining applications </a:t>
            </a:r>
          </a:p>
        </p:txBody>
      </p:sp>
    </p:spTree>
    <p:extLst>
      <p:ext uri="{BB962C8B-B14F-4D97-AF65-F5344CB8AC3E}">
        <p14:creationId xmlns:p14="http://schemas.microsoft.com/office/powerpoint/2010/main" val="1033336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D56D-BE3D-D934-BC3C-8583B45B5747}"/>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26709144-AE43-1B9A-69F4-AF3075CC3E39}"/>
              </a:ext>
            </a:extLst>
          </p:cNvPr>
          <p:cNvSpPr>
            <a:spLocks noGrp="1"/>
          </p:cNvSpPr>
          <p:nvPr>
            <p:ph idx="1"/>
          </p:nvPr>
        </p:nvSpPr>
        <p:spPr/>
        <p:txBody>
          <a:bodyPr>
            <a:normAutofit fontScale="85000" lnSpcReduction="10000"/>
          </a:bodyPr>
          <a:lstStyle/>
          <a:p>
            <a:r>
              <a:rPr lang="en-US" b="1" dirty="0"/>
              <a:t>Infrastructure</a:t>
            </a:r>
            <a:r>
              <a:rPr lang="en-US" dirty="0"/>
              <a:t>: </a:t>
            </a:r>
          </a:p>
          <a:p>
            <a:pPr lvl="1"/>
            <a:r>
              <a:rPr lang="en-US" dirty="0"/>
              <a:t>4-node Chameleon Cloud cluster (192 cores, 768 GB RAM total)</a:t>
            </a:r>
          </a:p>
          <a:p>
            <a:r>
              <a:rPr lang="en-US" b="1" dirty="0"/>
              <a:t>Orchestration</a:t>
            </a:r>
            <a:r>
              <a:rPr lang="en-US" dirty="0"/>
              <a:t>: </a:t>
            </a:r>
          </a:p>
          <a:p>
            <a:pPr lvl="1"/>
            <a:r>
              <a:rPr lang="en-US" dirty="0"/>
              <a:t>Kubernetes + Knative FaaS</a:t>
            </a:r>
          </a:p>
          <a:p>
            <a:r>
              <a:rPr lang="en-US" b="1" dirty="0"/>
              <a:t>Storage</a:t>
            </a:r>
            <a:r>
              <a:rPr lang="en-US" dirty="0"/>
              <a:t>: </a:t>
            </a:r>
          </a:p>
          <a:p>
            <a:pPr lvl="1"/>
            <a:r>
              <a:rPr lang="en-US" dirty="0" err="1"/>
              <a:t>ArangoDB</a:t>
            </a:r>
            <a:r>
              <a:rPr lang="en-US" dirty="0"/>
              <a:t> for structured data</a:t>
            </a:r>
          </a:p>
          <a:p>
            <a:pPr lvl="1"/>
            <a:r>
              <a:rPr lang="en-US" dirty="0" err="1"/>
              <a:t>MinIO</a:t>
            </a:r>
            <a:r>
              <a:rPr lang="en-US" dirty="0"/>
              <a:t> S3 for unstructured</a:t>
            </a:r>
          </a:p>
          <a:p>
            <a:r>
              <a:rPr lang="en-US" b="1" dirty="0"/>
              <a:t>Workloads</a:t>
            </a:r>
            <a:r>
              <a:rPr lang="en-US" dirty="0"/>
              <a:t>: Three representative application classes (chatty, data-intensive, compute-intensive)</a:t>
            </a:r>
          </a:p>
        </p:txBody>
      </p:sp>
      <p:sp>
        <p:nvSpPr>
          <p:cNvPr id="4" name="Slide Number Placeholder 3">
            <a:extLst>
              <a:ext uri="{FF2B5EF4-FFF2-40B4-BE49-F238E27FC236}">
                <a16:creationId xmlns:a16="http://schemas.microsoft.com/office/drawing/2014/main" id="{8CEE9F36-3D53-8584-F54D-67FC2B77EA2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2860624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36C1-3D8B-37FB-8560-3453E2277ACA}"/>
              </a:ext>
            </a:extLst>
          </p:cNvPr>
          <p:cNvSpPr>
            <a:spLocks noGrp="1"/>
          </p:cNvSpPr>
          <p:nvPr>
            <p:ph type="title"/>
          </p:nvPr>
        </p:nvSpPr>
        <p:spPr/>
        <p:txBody>
          <a:bodyPr>
            <a:normAutofit fontScale="90000"/>
          </a:bodyPr>
          <a:lstStyle/>
          <a:p>
            <a:r>
              <a:rPr lang="en-US" dirty="0"/>
              <a:t>Evaluation: throughput enforcement</a:t>
            </a:r>
          </a:p>
        </p:txBody>
      </p:sp>
      <p:pic>
        <p:nvPicPr>
          <p:cNvPr id="6" name="Content Placeholder 5">
            <a:extLst>
              <a:ext uri="{FF2B5EF4-FFF2-40B4-BE49-F238E27FC236}">
                <a16:creationId xmlns:a16="http://schemas.microsoft.com/office/drawing/2014/main" id="{03178C5D-CEEB-7A85-1A2A-F9638641C15A}"/>
              </a:ext>
            </a:extLst>
          </p:cNvPr>
          <p:cNvPicPr>
            <a:picLocks noGrp="1" noChangeAspect="1"/>
          </p:cNvPicPr>
          <p:nvPr>
            <p:ph idx="1"/>
          </p:nvPr>
        </p:nvPicPr>
        <p:blipFill>
          <a:blip r:embed="rId2"/>
          <a:stretch>
            <a:fillRect/>
          </a:stretch>
        </p:blipFill>
        <p:spPr>
          <a:xfrm>
            <a:off x="450112" y="1543273"/>
            <a:ext cx="8229600" cy="2463777"/>
          </a:xfrm>
          <a:prstGeom prst="rect">
            <a:avLst/>
          </a:prstGeom>
        </p:spPr>
      </p:pic>
      <p:sp>
        <p:nvSpPr>
          <p:cNvPr id="4" name="Slide Number Placeholder 3">
            <a:extLst>
              <a:ext uri="{FF2B5EF4-FFF2-40B4-BE49-F238E27FC236}">
                <a16:creationId xmlns:a16="http://schemas.microsoft.com/office/drawing/2014/main" id="{6C13BC3D-06AB-1BF9-1812-5CAD8D340B4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51</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35734685-A21A-9536-C6BF-AA4A75EF38E9}"/>
              </a:ext>
            </a:extLst>
          </p:cNvPr>
          <p:cNvPicPr>
            <a:picLocks noChangeAspect="1"/>
          </p:cNvPicPr>
          <p:nvPr/>
        </p:nvPicPr>
        <p:blipFill>
          <a:blip r:embed="rId3"/>
          <a:stretch>
            <a:fillRect/>
          </a:stretch>
        </p:blipFill>
        <p:spPr>
          <a:xfrm>
            <a:off x="1088019" y="3806543"/>
            <a:ext cx="7465671" cy="2191382"/>
          </a:xfrm>
          <a:prstGeom prst="rect">
            <a:avLst/>
          </a:prstGeom>
        </p:spPr>
      </p:pic>
    </p:spTree>
    <p:extLst>
      <p:ext uri="{BB962C8B-B14F-4D97-AF65-F5344CB8AC3E}">
        <p14:creationId xmlns:p14="http://schemas.microsoft.com/office/powerpoint/2010/main" val="29729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2FE-4F2E-94B8-329C-56A0D632D7D4}"/>
              </a:ext>
            </a:extLst>
          </p:cNvPr>
          <p:cNvSpPr>
            <a:spLocks noGrp="1"/>
          </p:cNvSpPr>
          <p:nvPr>
            <p:ph type="title"/>
          </p:nvPr>
        </p:nvSpPr>
        <p:spPr/>
        <p:txBody>
          <a:bodyPr>
            <a:normAutofit fontScale="90000"/>
          </a:bodyPr>
          <a:lstStyle/>
          <a:p>
            <a:r>
              <a:rPr lang="en-US" dirty="0"/>
              <a:t>Evaluation: Deployment Productivity</a:t>
            </a:r>
          </a:p>
        </p:txBody>
      </p:sp>
      <p:pic>
        <p:nvPicPr>
          <p:cNvPr id="6" name="Content Placeholder 5">
            <a:extLst>
              <a:ext uri="{FF2B5EF4-FFF2-40B4-BE49-F238E27FC236}">
                <a16:creationId xmlns:a16="http://schemas.microsoft.com/office/drawing/2014/main" id="{B45A46C3-B2C4-4326-3194-19CA9503C3AD}"/>
              </a:ext>
            </a:extLst>
          </p:cNvPr>
          <p:cNvPicPr>
            <a:picLocks noGrp="1" noChangeAspect="1"/>
          </p:cNvPicPr>
          <p:nvPr>
            <p:ph idx="1"/>
          </p:nvPr>
        </p:nvPicPr>
        <p:blipFill>
          <a:blip r:embed="rId2"/>
          <a:stretch>
            <a:fillRect/>
          </a:stretch>
        </p:blipFill>
        <p:spPr>
          <a:xfrm>
            <a:off x="1215008" y="1602842"/>
            <a:ext cx="6430529" cy="4446066"/>
          </a:xfrm>
          <a:prstGeom prst="rect">
            <a:avLst/>
          </a:prstGeom>
        </p:spPr>
      </p:pic>
      <p:sp>
        <p:nvSpPr>
          <p:cNvPr id="4" name="Slide Number Placeholder 3">
            <a:extLst>
              <a:ext uri="{FF2B5EF4-FFF2-40B4-BE49-F238E27FC236}">
                <a16:creationId xmlns:a16="http://schemas.microsoft.com/office/drawing/2014/main" id="{831C7486-64C2-98E1-BE3D-8EAB5E3C6C1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3838694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8E32-C87E-D96B-7758-8DE1A655A21B}"/>
              </a:ext>
            </a:extLst>
          </p:cNvPr>
          <p:cNvSpPr>
            <a:spLocks noGrp="1"/>
          </p:cNvSpPr>
          <p:nvPr>
            <p:ph type="title"/>
          </p:nvPr>
        </p:nvSpPr>
        <p:spPr/>
        <p:txBody>
          <a:bodyPr>
            <a:normAutofit fontScale="90000"/>
          </a:bodyPr>
          <a:lstStyle/>
          <a:p>
            <a:r>
              <a:rPr lang="en-US" dirty="0"/>
              <a:t>Case Study: Searchable Enterprise Document Repository</a:t>
            </a:r>
          </a:p>
        </p:txBody>
      </p:sp>
      <p:pic>
        <p:nvPicPr>
          <p:cNvPr id="6" name="Content Placeholder 5">
            <a:extLst>
              <a:ext uri="{FF2B5EF4-FFF2-40B4-BE49-F238E27FC236}">
                <a16:creationId xmlns:a16="http://schemas.microsoft.com/office/drawing/2014/main" id="{51470C99-44C1-260A-7363-FC5720C80CCD}"/>
              </a:ext>
            </a:extLst>
          </p:cNvPr>
          <p:cNvPicPr>
            <a:picLocks noGrp="1" noChangeAspect="1"/>
          </p:cNvPicPr>
          <p:nvPr>
            <p:ph idx="1"/>
          </p:nvPr>
        </p:nvPicPr>
        <p:blipFill>
          <a:blip r:embed="rId2"/>
          <a:stretch>
            <a:fillRect/>
          </a:stretch>
        </p:blipFill>
        <p:spPr>
          <a:xfrm>
            <a:off x="2155459" y="1600200"/>
            <a:ext cx="4833082" cy="4525963"/>
          </a:xfrm>
          <a:prstGeom prst="rect">
            <a:avLst/>
          </a:prstGeom>
        </p:spPr>
      </p:pic>
      <p:sp>
        <p:nvSpPr>
          <p:cNvPr id="4" name="Slide Number Placeholder 3">
            <a:extLst>
              <a:ext uri="{FF2B5EF4-FFF2-40B4-BE49-F238E27FC236}">
                <a16:creationId xmlns:a16="http://schemas.microsoft.com/office/drawing/2014/main" id="{BFAFD8C1-A31F-80C5-0D01-F8160543DD4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95379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BA5B-D4DF-2CEF-01A3-7CDC44585D0B}"/>
              </a:ext>
            </a:extLst>
          </p:cNvPr>
          <p:cNvSpPr>
            <a:spLocks noGrp="1"/>
          </p:cNvSpPr>
          <p:nvPr>
            <p:ph type="title"/>
          </p:nvPr>
        </p:nvSpPr>
        <p:spPr/>
        <p:txBody>
          <a:bodyPr>
            <a:noAutofit/>
          </a:bodyPr>
          <a:lstStyle/>
          <a:p>
            <a:r>
              <a:rPr lang="en-US" sz="3600" dirty="0"/>
              <a:t>Example Application With OaaS-IoT</a:t>
            </a:r>
          </a:p>
        </p:txBody>
      </p:sp>
      <p:pic>
        <p:nvPicPr>
          <p:cNvPr id="6" name="Content Placeholder 5">
            <a:extLst>
              <a:ext uri="{FF2B5EF4-FFF2-40B4-BE49-F238E27FC236}">
                <a16:creationId xmlns:a16="http://schemas.microsoft.com/office/drawing/2014/main" id="{DC198882-6182-400F-BF7B-097F6B4C6829}"/>
              </a:ext>
            </a:extLst>
          </p:cNvPr>
          <p:cNvPicPr>
            <a:picLocks noGrp="1" noChangeAspect="1"/>
          </p:cNvPicPr>
          <p:nvPr>
            <p:ph idx="1"/>
          </p:nvPr>
        </p:nvPicPr>
        <p:blipFill>
          <a:blip r:embed="rId2"/>
          <a:srcRect b="1970"/>
          <a:stretch/>
        </p:blipFill>
        <p:spPr>
          <a:xfrm>
            <a:off x="1208227" y="1600201"/>
            <a:ext cx="6727546" cy="4436806"/>
          </a:xfrm>
        </p:spPr>
      </p:pic>
      <p:sp>
        <p:nvSpPr>
          <p:cNvPr id="4" name="Slide Number Placeholder 3">
            <a:extLst>
              <a:ext uri="{FF2B5EF4-FFF2-40B4-BE49-F238E27FC236}">
                <a16:creationId xmlns:a16="http://schemas.microsoft.com/office/drawing/2014/main" id="{C3474C22-7537-76E2-1EB5-3E996687BC6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1137266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DCC4-AE17-6B7A-8F56-94F444B9042B}"/>
              </a:ext>
            </a:extLst>
          </p:cNvPr>
          <p:cNvSpPr>
            <a:spLocks noGrp="1"/>
          </p:cNvSpPr>
          <p:nvPr>
            <p:ph type="title"/>
          </p:nvPr>
        </p:nvSpPr>
        <p:spPr/>
        <p:txBody>
          <a:bodyPr>
            <a:normAutofit fontScale="90000"/>
          </a:bodyPr>
          <a:lstStyle/>
          <a:p>
            <a:r>
              <a:rPr lang="en-US" dirty="0"/>
              <a:t>Evaluation: Comprehensiveness &amp; Productivity</a:t>
            </a:r>
          </a:p>
        </p:txBody>
      </p:sp>
      <p:sp>
        <p:nvSpPr>
          <p:cNvPr id="4" name="Slide Number Placeholder 3">
            <a:extLst>
              <a:ext uri="{FF2B5EF4-FFF2-40B4-BE49-F238E27FC236}">
                <a16:creationId xmlns:a16="http://schemas.microsoft.com/office/drawing/2014/main" id="{F7192CA6-D8D4-FAC2-1277-98C886444D8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55</a:t>
            </a:fld>
            <a:endParaRPr lang="en-US" dirty="0">
              <a:solidFill>
                <a:prstClr val="black">
                  <a:tint val="75000"/>
                </a:prstClr>
              </a:solidFill>
            </a:endParaRPr>
          </a:p>
        </p:txBody>
      </p:sp>
      <p:pic>
        <p:nvPicPr>
          <p:cNvPr id="12" name="Content Placeholder 11">
            <a:extLst>
              <a:ext uri="{FF2B5EF4-FFF2-40B4-BE49-F238E27FC236}">
                <a16:creationId xmlns:a16="http://schemas.microsoft.com/office/drawing/2014/main" id="{EF7AA64F-6721-AC4C-BD6C-3FE9D9769203}"/>
              </a:ext>
            </a:extLst>
          </p:cNvPr>
          <p:cNvPicPr>
            <a:picLocks noGrp="1" noChangeAspect="1"/>
          </p:cNvPicPr>
          <p:nvPr>
            <p:ph idx="1"/>
          </p:nvPr>
        </p:nvPicPr>
        <p:blipFill>
          <a:blip r:embed="rId2"/>
          <a:stretch>
            <a:fillRect/>
          </a:stretch>
        </p:blipFill>
        <p:spPr>
          <a:xfrm>
            <a:off x="-9017" y="1573040"/>
            <a:ext cx="4858428" cy="3191320"/>
          </a:xfrm>
          <a:prstGeom prst="rect">
            <a:avLst/>
          </a:prstGeom>
        </p:spPr>
      </p:pic>
      <p:pic>
        <p:nvPicPr>
          <p:cNvPr id="14" name="Picture 13">
            <a:extLst>
              <a:ext uri="{FF2B5EF4-FFF2-40B4-BE49-F238E27FC236}">
                <a16:creationId xmlns:a16="http://schemas.microsoft.com/office/drawing/2014/main" id="{49CF66E6-2DA6-2E7D-6770-67640517862A}"/>
              </a:ext>
            </a:extLst>
          </p:cNvPr>
          <p:cNvPicPr>
            <a:picLocks noChangeAspect="1"/>
          </p:cNvPicPr>
          <p:nvPr/>
        </p:nvPicPr>
        <p:blipFill>
          <a:blip r:embed="rId3"/>
          <a:stretch>
            <a:fillRect/>
          </a:stretch>
        </p:blipFill>
        <p:spPr>
          <a:xfrm>
            <a:off x="4502170" y="1795920"/>
            <a:ext cx="4641830" cy="2636496"/>
          </a:xfrm>
          <a:prstGeom prst="rect">
            <a:avLst/>
          </a:prstGeom>
        </p:spPr>
      </p:pic>
    </p:spTree>
    <p:extLst>
      <p:ext uri="{BB962C8B-B14F-4D97-AF65-F5344CB8AC3E}">
        <p14:creationId xmlns:p14="http://schemas.microsoft.com/office/powerpoint/2010/main" val="3867538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A0CBF5-C853-BEAD-9674-B970AEE8A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F8352-1A96-9CA7-326A-E37B21F242F4}"/>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B09E6F35-FD14-28F1-0CA5-9E2A71D813AB}"/>
              </a:ext>
            </a:extLst>
          </p:cNvPr>
          <p:cNvSpPr>
            <a:spLocks noGrp="1"/>
          </p:cNvSpPr>
          <p:nvPr>
            <p:ph idx="1"/>
          </p:nvPr>
        </p:nvSpPr>
        <p:spPr/>
        <p:txBody>
          <a:bodyPr>
            <a:normAutofit fontScale="70000" lnSpcReduction="20000"/>
          </a:bodyPr>
          <a:lstStyle/>
          <a:p>
            <a:r>
              <a:rPr lang="en-US" dirty="0"/>
              <a:t>Environments:</a:t>
            </a:r>
          </a:p>
          <a:p>
            <a:pPr lvl="1"/>
            <a:r>
              <a:rPr lang="en-US" b="1" i="1" dirty="0"/>
              <a:t>Cloud</a:t>
            </a:r>
            <a:r>
              <a:rPr lang="en-US" dirty="0"/>
              <a:t>: 3 Servers in TACC (240 cores, 768 GB RAM total)</a:t>
            </a:r>
          </a:p>
          <a:p>
            <a:pPr lvl="1"/>
            <a:r>
              <a:rPr lang="en-US" b="1" i="1" dirty="0"/>
              <a:t>Edge</a:t>
            </a:r>
            <a:r>
              <a:rPr lang="en-US" b="1" dirty="0"/>
              <a:t>:</a:t>
            </a:r>
            <a:r>
              <a:rPr lang="en-US" dirty="0"/>
              <a:t> 1 Server in UC; use </a:t>
            </a:r>
            <a:r>
              <a:rPr lang="en-US" b="1" i="1" dirty="0"/>
              <a:t>k3d</a:t>
            </a:r>
            <a:r>
              <a:rPr lang="en-US" dirty="0"/>
              <a:t> to emulate 8 edge servers </a:t>
            </a:r>
          </a:p>
          <a:p>
            <a:r>
              <a:rPr lang="en-US" dirty="0"/>
              <a:t>Implementation:</a:t>
            </a:r>
          </a:p>
          <a:p>
            <a:pPr lvl="1"/>
            <a:r>
              <a:rPr lang="en-US" b="1" i="1" dirty="0"/>
              <a:t>Control Plane (PM, CRM):</a:t>
            </a:r>
            <a:r>
              <a:rPr lang="en-US" dirty="0"/>
              <a:t> Java</a:t>
            </a:r>
          </a:p>
          <a:p>
            <a:pPr lvl="1"/>
            <a:r>
              <a:rPr lang="en-US" b="1" i="1" dirty="0"/>
              <a:t>Data Plane (ODGM):</a:t>
            </a:r>
            <a:r>
              <a:rPr lang="en-US" dirty="0"/>
              <a:t> Rust</a:t>
            </a:r>
          </a:p>
          <a:p>
            <a:pPr lvl="1"/>
            <a:r>
              <a:rPr lang="en-US" b="1" i="1" dirty="0"/>
              <a:t>Messaging Infrastructure:</a:t>
            </a:r>
            <a:r>
              <a:rPr lang="en-US" dirty="0"/>
              <a:t> Eclipse </a:t>
            </a:r>
            <a:r>
              <a:rPr lang="en-US" dirty="0" err="1"/>
              <a:t>Zenoh</a:t>
            </a:r>
            <a:endParaRPr lang="en-US" dirty="0"/>
          </a:p>
          <a:p>
            <a:pPr lvl="1"/>
            <a:r>
              <a:rPr lang="en-US" b="1" i="1" dirty="0"/>
              <a:t>Workload:</a:t>
            </a:r>
            <a:r>
              <a:rPr lang="en-US" dirty="0"/>
              <a:t> Echo, JSON Analysis, Object Detection</a:t>
            </a:r>
          </a:p>
          <a:p>
            <a:r>
              <a:rPr lang="en-US" dirty="0"/>
              <a:t>Baselines:</a:t>
            </a:r>
          </a:p>
          <a:p>
            <a:pPr lvl="1"/>
            <a:r>
              <a:rPr lang="en-US" b="1" i="1" dirty="0"/>
              <a:t>OaaS-IoT</a:t>
            </a:r>
          </a:p>
          <a:p>
            <a:pPr lvl="1"/>
            <a:r>
              <a:rPr lang="en-US" b="1" i="1" dirty="0"/>
              <a:t>Cloud-OaaS:</a:t>
            </a:r>
            <a:r>
              <a:rPr lang="en-US" dirty="0"/>
              <a:t> OaaS-IoT that deploys on the cloud only</a:t>
            </a:r>
          </a:p>
          <a:p>
            <a:pPr lvl="1"/>
            <a:r>
              <a:rPr lang="en-US" b="1" i="1" dirty="0"/>
              <a:t>Cloud-FaaS: </a:t>
            </a:r>
            <a:r>
              <a:rPr lang="en-US" dirty="0"/>
              <a:t>Knative on the cloud only</a:t>
            </a:r>
            <a:endParaRPr lang="en-US" b="1" i="1" dirty="0"/>
          </a:p>
          <a:p>
            <a:pPr lvl="1"/>
            <a:r>
              <a:rPr lang="en-US" b="1" i="1" dirty="0"/>
              <a:t>Edge-Cloud-FaaS: </a:t>
            </a:r>
            <a:r>
              <a:rPr lang="en-US" dirty="0"/>
              <a:t>Knative on the edge</a:t>
            </a:r>
            <a:endParaRPr lang="en-US" b="1" i="1" dirty="0"/>
          </a:p>
        </p:txBody>
      </p:sp>
      <p:sp>
        <p:nvSpPr>
          <p:cNvPr id="4" name="Slide Number Placeholder 3">
            <a:extLst>
              <a:ext uri="{FF2B5EF4-FFF2-40B4-BE49-F238E27FC236}">
                <a16:creationId xmlns:a16="http://schemas.microsoft.com/office/drawing/2014/main" id="{6C43536F-E3A6-8D89-4516-AF8475E35DC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4002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0A7F-52CA-CEF7-EDD5-8498F465BB37}"/>
              </a:ext>
            </a:extLst>
          </p:cNvPr>
          <p:cNvSpPr>
            <a:spLocks noGrp="1"/>
          </p:cNvSpPr>
          <p:nvPr>
            <p:ph type="title"/>
          </p:nvPr>
        </p:nvSpPr>
        <p:spPr/>
        <p:txBody>
          <a:bodyPr>
            <a:normAutofit fontScale="90000"/>
          </a:bodyPr>
          <a:lstStyle/>
          <a:p>
            <a:r>
              <a:rPr lang="en-US" dirty="0"/>
              <a:t>Evaluation: Invocation Overhead</a:t>
            </a:r>
          </a:p>
        </p:txBody>
      </p:sp>
      <p:sp>
        <p:nvSpPr>
          <p:cNvPr id="4" name="Slide Number Placeholder 3">
            <a:extLst>
              <a:ext uri="{FF2B5EF4-FFF2-40B4-BE49-F238E27FC236}">
                <a16:creationId xmlns:a16="http://schemas.microsoft.com/office/drawing/2014/main" id="{5AFBFE27-4EF8-6430-1498-DAD5D7F4D6D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57</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BC286DF5-598D-F027-2C67-E41FC69CB989}"/>
              </a:ext>
            </a:extLst>
          </p:cNvPr>
          <p:cNvSpPr txBox="1"/>
          <p:nvPr/>
        </p:nvSpPr>
        <p:spPr>
          <a:xfrm>
            <a:off x="943897" y="4758813"/>
            <a:ext cx="6941574" cy="1200329"/>
          </a:xfrm>
          <a:prstGeom prst="rect">
            <a:avLst/>
          </a:prstGeom>
          <a:noFill/>
        </p:spPr>
        <p:txBody>
          <a:bodyPr wrap="square" rtlCol="0">
            <a:spAutoFit/>
          </a:bodyPr>
          <a:lstStyle/>
          <a:p>
            <a:r>
              <a:rPr lang="en-US" b="1" dirty="0"/>
              <a:t>Edge-Cloud-FaaS</a:t>
            </a:r>
            <a:r>
              <a:rPr lang="en-US" dirty="0"/>
              <a:t> outperforms </a:t>
            </a:r>
            <a:r>
              <a:rPr lang="en-US" b="1" dirty="0"/>
              <a:t>cloud-only</a:t>
            </a:r>
            <a:r>
              <a:rPr lang="en-US" dirty="0"/>
              <a:t> baselines by at least 6.9×</a:t>
            </a:r>
          </a:p>
          <a:p>
            <a:r>
              <a:rPr lang="en-US" b="1" dirty="0"/>
              <a:t>Edge-Cloud-FaaS</a:t>
            </a:r>
            <a:r>
              <a:rPr lang="en-US" dirty="0"/>
              <a:t> slightly outperforms </a:t>
            </a:r>
            <a:r>
              <a:rPr lang="en-US" b="1" dirty="0"/>
              <a:t>OaaS-IoT</a:t>
            </a:r>
            <a:r>
              <a:rPr lang="en-US" dirty="0"/>
              <a:t> by up to 6%</a:t>
            </a:r>
          </a:p>
          <a:p>
            <a:r>
              <a:rPr lang="en-US" b="1" dirty="0"/>
              <a:t>OaaS-IoT</a:t>
            </a:r>
            <a:r>
              <a:rPr lang="en-US" dirty="0"/>
              <a:t> incurs slightly more latency, under 7ms, even at 1MB payload</a:t>
            </a:r>
          </a:p>
          <a:p>
            <a:endParaRPr lang="en-US" dirty="0"/>
          </a:p>
        </p:txBody>
      </p:sp>
      <p:pic>
        <p:nvPicPr>
          <p:cNvPr id="9" name="Content Placeholder 8">
            <a:extLst>
              <a:ext uri="{FF2B5EF4-FFF2-40B4-BE49-F238E27FC236}">
                <a16:creationId xmlns:a16="http://schemas.microsoft.com/office/drawing/2014/main" id="{9C2EEF44-3C25-1446-8564-00FBEE24924E}"/>
              </a:ext>
            </a:extLst>
          </p:cNvPr>
          <p:cNvPicPr>
            <a:picLocks noGrp="1" noChangeAspect="1"/>
          </p:cNvPicPr>
          <p:nvPr>
            <p:ph idx="1"/>
          </p:nvPr>
        </p:nvPicPr>
        <p:blipFill>
          <a:blip r:embed="rId2"/>
          <a:stretch>
            <a:fillRect/>
          </a:stretch>
        </p:blipFill>
        <p:spPr>
          <a:xfrm>
            <a:off x="1059950" y="1662106"/>
            <a:ext cx="7024099" cy="2866638"/>
          </a:xfrm>
          <a:prstGeom prst="rect">
            <a:avLst/>
          </a:prstGeom>
        </p:spPr>
      </p:pic>
    </p:spTree>
    <p:extLst>
      <p:ext uri="{BB962C8B-B14F-4D97-AF65-F5344CB8AC3E}">
        <p14:creationId xmlns:p14="http://schemas.microsoft.com/office/powerpoint/2010/main" val="516335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C5FF4-DEFD-2420-F5D8-06D0823D8AE9}"/>
              </a:ext>
            </a:extLst>
          </p:cNvPr>
          <p:cNvSpPr>
            <a:spLocks noGrp="1"/>
          </p:cNvSpPr>
          <p:nvPr>
            <p:ph type="title"/>
          </p:nvPr>
        </p:nvSpPr>
        <p:spPr/>
        <p:txBody>
          <a:bodyPr/>
          <a:lstStyle/>
          <a:p>
            <a:r>
              <a:rPr lang="en-US" dirty="0"/>
              <a:t>Evaluation: Scalability</a:t>
            </a:r>
          </a:p>
        </p:txBody>
      </p:sp>
      <p:pic>
        <p:nvPicPr>
          <p:cNvPr id="6" name="Content Placeholder 5">
            <a:extLst>
              <a:ext uri="{FF2B5EF4-FFF2-40B4-BE49-F238E27FC236}">
                <a16:creationId xmlns:a16="http://schemas.microsoft.com/office/drawing/2014/main" id="{3A47D1A5-5116-1FB7-6D14-1925DB1000CA}"/>
              </a:ext>
            </a:extLst>
          </p:cNvPr>
          <p:cNvPicPr>
            <a:picLocks noGrp="1" noChangeAspect="1"/>
          </p:cNvPicPr>
          <p:nvPr>
            <p:ph idx="1"/>
          </p:nvPr>
        </p:nvPicPr>
        <p:blipFill>
          <a:blip r:embed="rId2"/>
          <a:stretch>
            <a:fillRect/>
          </a:stretch>
        </p:blipFill>
        <p:spPr>
          <a:xfrm>
            <a:off x="685257" y="1727935"/>
            <a:ext cx="7773485" cy="2981741"/>
          </a:xfrm>
        </p:spPr>
      </p:pic>
      <p:sp>
        <p:nvSpPr>
          <p:cNvPr id="4" name="Slide Number Placeholder 3">
            <a:extLst>
              <a:ext uri="{FF2B5EF4-FFF2-40B4-BE49-F238E27FC236}">
                <a16:creationId xmlns:a16="http://schemas.microsoft.com/office/drawing/2014/main" id="{345DB055-26D5-94AB-9BEF-954C1A2CDE2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58</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76CD4C12-F5B7-B4E7-0283-478C7E116E1D}"/>
              </a:ext>
            </a:extLst>
          </p:cNvPr>
          <p:cNvSpPr txBox="1"/>
          <p:nvPr/>
        </p:nvSpPr>
        <p:spPr>
          <a:xfrm>
            <a:off x="865239" y="5063613"/>
            <a:ext cx="7049729" cy="1477328"/>
          </a:xfrm>
          <a:prstGeom prst="rect">
            <a:avLst/>
          </a:prstGeom>
          <a:noFill/>
        </p:spPr>
        <p:txBody>
          <a:bodyPr wrap="square" rtlCol="0">
            <a:spAutoFit/>
          </a:bodyPr>
          <a:lstStyle/>
          <a:p>
            <a:r>
              <a:rPr lang="en-US" b="1" dirty="0"/>
              <a:t>Edge-Cloud </a:t>
            </a:r>
            <a:r>
              <a:rPr lang="en-US" dirty="0"/>
              <a:t>has a network bottleneck for </a:t>
            </a:r>
            <a:r>
              <a:rPr lang="en-US" i="1" dirty="0"/>
              <a:t>analyze </a:t>
            </a:r>
            <a:r>
              <a:rPr lang="en-US" dirty="0"/>
              <a:t>workload.</a:t>
            </a:r>
          </a:p>
          <a:p>
            <a:r>
              <a:rPr lang="en-US" b="1" dirty="0"/>
              <a:t>Cloud: </a:t>
            </a:r>
            <a:r>
              <a:rPr lang="en-US" dirty="0"/>
              <a:t>both workloads can linearly scale from 4 to 256 vCPUs</a:t>
            </a:r>
          </a:p>
          <a:p>
            <a:r>
              <a:rPr lang="en-US" b="1" dirty="0"/>
              <a:t>	</a:t>
            </a:r>
            <a:r>
              <a:rPr lang="en-US" b="1" i="1" dirty="0" err="1"/>
              <a:t>detech</a:t>
            </a:r>
            <a:r>
              <a:rPr lang="en-US" b="1" i="1" dirty="0"/>
              <a:t> </a:t>
            </a:r>
            <a:r>
              <a:rPr lang="en-US" dirty="0"/>
              <a:t>144 invocations/sec at 256 vCPUs</a:t>
            </a:r>
          </a:p>
          <a:p>
            <a:r>
              <a:rPr lang="en-US" dirty="0"/>
              <a:t>	</a:t>
            </a:r>
            <a:r>
              <a:rPr lang="en-US" b="1" i="1" dirty="0"/>
              <a:t>analyze </a:t>
            </a:r>
            <a:r>
              <a:rPr lang="en-US" dirty="0"/>
              <a:t>200000 invocation/sec at 256 vCPUs</a:t>
            </a:r>
          </a:p>
          <a:p>
            <a:r>
              <a:rPr lang="en-US" b="1" dirty="0"/>
              <a:t>Edge (8 vCPU per edge): </a:t>
            </a:r>
            <a:r>
              <a:rPr lang="en-US" dirty="0"/>
              <a:t>both workloads scale in similar patterns</a:t>
            </a:r>
            <a:r>
              <a:rPr lang="en-US" b="1" dirty="0"/>
              <a:t> </a:t>
            </a:r>
          </a:p>
        </p:txBody>
      </p:sp>
    </p:spTree>
    <p:extLst>
      <p:ext uri="{BB962C8B-B14F-4D97-AF65-F5344CB8AC3E}">
        <p14:creationId xmlns:p14="http://schemas.microsoft.com/office/powerpoint/2010/main" val="4143029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0B70-2087-70F6-E0F2-FA98B46D8E57}"/>
              </a:ext>
            </a:extLst>
          </p:cNvPr>
          <p:cNvSpPr>
            <a:spLocks noGrp="1"/>
          </p:cNvSpPr>
          <p:nvPr>
            <p:ph type="title"/>
          </p:nvPr>
        </p:nvSpPr>
        <p:spPr/>
        <p:txBody>
          <a:bodyPr>
            <a:normAutofit fontScale="90000"/>
          </a:bodyPr>
          <a:lstStyle/>
          <a:p>
            <a:r>
              <a:rPr lang="en-US" b="1" dirty="0"/>
              <a:t>NSF I-Corps Customer Discovery</a:t>
            </a:r>
            <a:endParaRPr lang="en-US" dirty="0"/>
          </a:p>
        </p:txBody>
      </p:sp>
      <p:sp>
        <p:nvSpPr>
          <p:cNvPr id="4" name="Slide Number Placeholder 3">
            <a:extLst>
              <a:ext uri="{FF2B5EF4-FFF2-40B4-BE49-F238E27FC236}">
                <a16:creationId xmlns:a16="http://schemas.microsoft.com/office/drawing/2014/main" id="{4AE5C3C7-8251-1453-912E-A4BAA9A7534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59</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B2175CED-3239-1799-9C16-C1E2F4B17F5A}"/>
              </a:ext>
            </a:extLst>
          </p:cNvPr>
          <p:cNvPicPr>
            <a:picLocks noChangeAspect="1"/>
          </p:cNvPicPr>
          <p:nvPr/>
        </p:nvPicPr>
        <p:blipFill>
          <a:blip r:embed="rId2"/>
          <a:stretch>
            <a:fillRect/>
          </a:stretch>
        </p:blipFill>
        <p:spPr>
          <a:xfrm>
            <a:off x="1958146" y="1596277"/>
            <a:ext cx="5743395" cy="2859976"/>
          </a:xfrm>
          <a:prstGeom prst="rect">
            <a:avLst/>
          </a:prstGeom>
        </p:spPr>
      </p:pic>
    </p:spTree>
    <p:extLst>
      <p:ext uri="{BB962C8B-B14F-4D97-AF65-F5344CB8AC3E}">
        <p14:creationId xmlns:p14="http://schemas.microsoft.com/office/powerpoint/2010/main" val="299418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E96C-EED8-65D3-EE2A-4A9DAB5C0248}"/>
              </a:ext>
            </a:extLst>
          </p:cNvPr>
          <p:cNvSpPr>
            <a:spLocks noGrp="1"/>
          </p:cNvSpPr>
          <p:nvPr>
            <p:ph type="title"/>
          </p:nvPr>
        </p:nvSpPr>
        <p:spPr/>
        <p:txBody>
          <a:bodyPr>
            <a:normAutofit fontScale="90000"/>
          </a:bodyPr>
          <a:lstStyle/>
          <a:p>
            <a:r>
              <a:rPr lang="en-US" dirty="0"/>
              <a:t>What Developers Actually Want?</a:t>
            </a:r>
          </a:p>
        </p:txBody>
      </p:sp>
      <p:pic>
        <p:nvPicPr>
          <p:cNvPr id="6" name="Content Placeholder 5">
            <a:extLst>
              <a:ext uri="{FF2B5EF4-FFF2-40B4-BE49-F238E27FC236}">
                <a16:creationId xmlns:a16="http://schemas.microsoft.com/office/drawing/2014/main" id="{EED6F55C-A0BA-B91F-EFD4-58F1D1620860}"/>
              </a:ext>
            </a:extLst>
          </p:cNvPr>
          <p:cNvPicPr>
            <a:picLocks noGrp="1" noChangeAspect="1"/>
          </p:cNvPicPr>
          <p:nvPr>
            <p:ph idx="1"/>
          </p:nvPr>
        </p:nvPicPr>
        <p:blipFill>
          <a:blip r:embed="rId3"/>
          <a:stretch>
            <a:fillRect/>
          </a:stretch>
        </p:blipFill>
        <p:spPr>
          <a:xfrm>
            <a:off x="1103029" y="1488098"/>
            <a:ext cx="6625127" cy="3881803"/>
          </a:xfrm>
          <a:prstGeom prst="rect">
            <a:avLst/>
          </a:prstGeom>
        </p:spPr>
      </p:pic>
      <p:sp>
        <p:nvSpPr>
          <p:cNvPr id="4" name="Slide Number Placeholder 3">
            <a:extLst>
              <a:ext uri="{FF2B5EF4-FFF2-40B4-BE49-F238E27FC236}">
                <a16:creationId xmlns:a16="http://schemas.microsoft.com/office/drawing/2014/main" id="{C6F01983-8218-6B23-5020-0B0B01BC36B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6</a:t>
            </a:fld>
            <a:endParaRPr lang="en-US" dirty="0">
              <a:solidFill>
                <a:prstClr val="black">
                  <a:tint val="75000"/>
                </a:prstClr>
              </a:solidFill>
            </a:endParaRPr>
          </a:p>
        </p:txBody>
      </p:sp>
      <p:sp>
        <p:nvSpPr>
          <p:cNvPr id="9" name="TextBox 8">
            <a:extLst>
              <a:ext uri="{FF2B5EF4-FFF2-40B4-BE49-F238E27FC236}">
                <a16:creationId xmlns:a16="http://schemas.microsoft.com/office/drawing/2014/main" id="{3CFADD4A-AA39-69FC-3084-7251EC0FE663}"/>
              </a:ext>
            </a:extLst>
          </p:cNvPr>
          <p:cNvSpPr txBox="1"/>
          <p:nvPr/>
        </p:nvSpPr>
        <p:spPr>
          <a:xfrm>
            <a:off x="1023896" y="5539828"/>
            <a:ext cx="7392674" cy="400110"/>
          </a:xfrm>
          <a:prstGeom prst="rect">
            <a:avLst/>
          </a:prstGeom>
          <a:solidFill>
            <a:schemeClr val="bg1"/>
          </a:solidFill>
        </p:spPr>
        <p:txBody>
          <a:bodyPr wrap="square" rtlCol="0">
            <a:spAutoFit/>
          </a:bodyPr>
          <a:lstStyle/>
          <a:p>
            <a:r>
              <a:rPr lang="en-US" sz="2000" b="1" dirty="0"/>
              <a:t>Developers have a strong demand for quality and simplicity</a:t>
            </a:r>
          </a:p>
        </p:txBody>
      </p:sp>
    </p:spTree>
    <p:extLst>
      <p:ext uri="{BB962C8B-B14F-4D97-AF65-F5344CB8AC3E}">
        <p14:creationId xmlns:p14="http://schemas.microsoft.com/office/powerpoint/2010/main" val="748186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ED5B-3724-BBCC-C33E-5DB3A016D7D8}"/>
              </a:ext>
            </a:extLst>
          </p:cNvPr>
          <p:cNvSpPr>
            <a:spLocks noGrp="1"/>
          </p:cNvSpPr>
          <p:nvPr>
            <p:ph type="title"/>
          </p:nvPr>
        </p:nvSpPr>
        <p:spPr/>
        <p:txBody>
          <a:bodyPr/>
          <a:lstStyle/>
          <a:p>
            <a:r>
              <a:rPr lang="en-US" dirty="0"/>
              <a:t>Customer Ecosystem</a:t>
            </a:r>
          </a:p>
        </p:txBody>
      </p:sp>
      <p:pic>
        <p:nvPicPr>
          <p:cNvPr id="6" name="Content Placeholder 5">
            <a:extLst>
              <a:ext uri="{FF2B5EF4-FFF2-40B4-BE49-F238E27FC236}">
                <a16:creationId xmlns:a16="http://schemas.microsoft.com/office/drawing/2014/main" id="{46076D17-3F56-6248-A922-03C15C54597F}"/>
              </a:ext>
            </a:extLst>
          </p:cNvPr>
          <p:cNvPicPr>
            <a:picLocks noGrp="1" noChangeAspect="1"/>
          </p:cNvPicPr>
          <p:nvPr>
            <p:ph idx="1"/>
          </p:nvPr>
        </p:nvPicPr>
        <p:blipFill>
          <a:blip r:embed="rId2"/>
          <a:stretch>
            <a:fillRect/>
          </a:stretch>
        </p:blipFill>
        <p:spPr>
          <a:xfrm>
            <a:off x="1604040" y="1600200"/>
            <a:ext cx="5935919" cy="4525963"/>
          </a:xfrm>
          <a:prstGeom prst="rect">
            <a:avLst/>
          </a:prstGeom>
        </p:spPr>
      </p:pic>
      <p:sp>
        <p:nvSpPr>
          <p:cNvPr id="4" name="Slide Number Placeholder 3">
            <a:extLst>
              <a:ext uri="{FF2B5EF4-FFF2-40B4-BE49-F238E27FC236}">
                <a16:creationId xmlns:a16="http://schemas.microsoft.com/office/drawing/2014/main" id="{F8BD526A-F663-F469-5F99-B40BC617619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60</a:t>
            </a:fld>
            <a:endParaRPr lang="en-US" dirty="0">
              <a:solidFill>
                <a:prstClr val="black">
                  <a:tint val="75000"/>
                </a:prstClr>
              </a:solidFill>
            </a:endParaRPr>
          </a:p>
        </p:txBody>
      </p:sp>
    </p:spTree>
    <p:extLst>
      <p:ext uri="{BB962C8B-B14F-4D97-AF65-F5344CB8AC3E}">
        <p14:creationId xmlns:p14="http://schemas.microsoft.com/office/powerpoint/2010/main" val="3709343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A4FD-587B-FDED-08B4-444D962183DF}"/>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C9F0C4B1-6F4D-702D-C642-7468094E837C}"/>
              </a:ext>
            </a:extLst>
          </p:cNvPr>
          <p:cNvSpPr>
            <a:spLocks noGrp="1"/>
          </p:cNvSpPr>
          <p:nvPr>
            <p:ph idx="1"/>
          </p:nvPr>
        </p:nvSpPr>
        <p:spPr/>
        <p:txBody>
          <a:bodyPr>
            <a:normAutofit fontScale="55000" lnSpcReduction="20000"/>
          </a:bodyPr>
          <a:lstStyle/>
          <a:p>
            <a:pPr marL="0" indent="0">
              <a:buNone/>
            </a:pPr>
            <a:r>
              <a:rPr lang="en-US" b="1" dirty="0"/>
              <a:t>Evaluation Scale</a:t>
            </a:r>
          </a:p>
          <a:p>
            <a:pPr>
              <a:buFont typeface="Wingdings" panose="05000000000000000000" pitchFamily="2" charset="2"/>
              <a:buChar char="Ø"/>
            </a:pPr>
            <a:r>
              <a:rPr lang="en-US" dirty="0"/>
              <a:t>Tested at research scale (max at 240 cores, 768 GB), not production hyperscale </a:t>
            </a:r>
          </a:p>
          <a:p>
            <a:pPr>
              <a:buFont typeface="Wingdings" panose="05000000000000000000" pitchFamily="2" charset="2"/>
              <a:buChar char="Ø"/>
            </a:pPr>
            <a:r>
              <a:rPr lang="en-US" dirty="0"/>
              <a:t>Need validation with real workloads at industry scale</a:t>
            </a:r>
            <a:br>
              <a:rPr lang="en-US" dirty="0"/>
            </a:br>
            <a:endParaRPr lang="en-US" dirty="0"/>
          </a:p>
          <a:p>
            <a:pPr marL="0" indent="0">
              <a:buNone/>
            </a:pPr>
            <a:r>
              <a:rPr lang="en-US" b="1" dirty="0"/>
              <a:t>NFR Interface Coverage</a:t>
            </a:r>
          </a:p>
          <a:p>
            <a:pPr>
              <a:buFont typeface="Wingdings" panose="05000000000000000000" pitchFamily="2" charset="2"/>
              <a:buChar char="Ø"/>
            </a:pPr>
            <a:r>
              <a:rPr lang="en-US" dirty="0"/>
              <a:t>Current focus: performance, availability, consistency</a:t>
            </a:r>
          </a:p>
          <a:p>
            <a:pPr>
              <a:buFont typeface="Wingdings" panose="05000000000000000000" pitchFamily="2" charset="2"/>
              <a:buChar char="Ø"/>
            </a:pPr>
            <a:r>
              <a:rPr lang="en-US" dirty="0"/>
              <a:t>Missing: security policies, cost budgets, compliance requirements</a:t>
            </a:r>
            <a:br>
              <a:rPr lang="en-US" dirty="0"/>
            </a:br>
            <a:endParaRPr lang="en-US" dirty="0"/>
          </a:p>
          <a:p>
            <a:pPr marL="0" indent="0">
              <a:buNone/>
            </a:pPr>
            <a:r>
              <a:rPr lang="en-US" b="1" dirty="0"/>
              <a:t>Single-Cluster Implementation</a:t>
            </a:r>
          </a:p>
          <a:p>
            <a:pPr>
              <a:buFont typeface="Wingdings" panose="05000000000000000000" pitchFamily="2" charset="2"/>
              <a:buChar char="Ø"/>
            </a:pPr>
            <a:r>
              <a:rPr lang="en-US" dirty="0"/>
              <a:t>Multi-region and multi-cloud federation are future work</a:t>
            </a:r>
          </a:p>
          <a:p>
            <a:endParaRPr lang="en-US" b="1" dirty="0"/>
          </a:p>
          <a:p>
            <a:pPr marL="0" indent="0">
              <a:buNone/>
            </a:pPr>
            <a:r>
              <a:rPr lang="en-US" b="1" dirty="0"/>
              <a:t>Production Readiness</a:t>
            </a:r>
          </a:p>
          <a:p>
            <a:pPr>
              <a:buFont typeface="Wingdings" panose="05000000000000000000" pitchFamily="2" charset="2"/>
              <a:buChar char="Ø"/>
            </a:pPr>
            <a:r>
              <a:rPr lang="en-US" dirty="0"/>
              <a:t>Gap in security certifications (SOC 2, PCI-DSS)</a:t>
            </a:r>
          </a:p>
          <a:p>
            <a:pPr>
              <a:buFont typeface="Wingdings" panose="05000000000000000000" pitchFamily="2" charset="2"/>
              <a:buChar char="Ø"/>
            </a:pPr>
            <a:r>
              <a:rPr lang="en-US" dirty="0"/>
              <a:t>Limited SDK ecosystem (Python only)</a:t>
            </a:r>
          </a:p>
          <a:p>
            <a:pPr>
              <a:buFont typeface="Wingdings" panose="05000000000000000000" pitchFamily="2" charset="2"/>
              <a:buChar char="Ø"/>
            </a:pPr>
            <a:r>
              <a:rPr lang="en-US" dirty="0"/>
              <a:t>Observability tooling is incomplete</a:t>
            </a:r>
          </a:p>
        </p:txBody>
      </p:sp>
      <p:sp>
        <p:nvSpPr>
          <p:cNvPr id="4" name="Slide Number Placeholder 3">
            <a:extLst>
              <a:ext uri="{FF2B5EF4-FFF2-40B4-BE49-F238E27FC236}">
                <a16:creationId xmlns:a16="http://schemas.microsoft.com/office/drawing/2014/main" id="{DF9EB823-3B2D-D475-146E-B5F770F1FFB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372889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21A0-AD5C-D6EA-8019-80CEA84A3121}"/>
              </a:ext>
            </a:extLst>
          </p:cNvPr>
          <p:cNvSpPr>
            <a:spLocks noGrp="1"/>
          </p:cNvSpPr>
          <p:nvPr>
            <p:ph type="title"/>
          </p:nvPr>
        </p:nvSpPr>
        <p:spPr/>
        <p:txBody>
          <a:bodyPr/>
          <a:lstStyle/>
          <a:p>
            <a:r>
              <a:rPr lang="en-US" dirty="0"/>
              <a:t>Future works</a:t>
            </a:r>
          </a:p>
        </p:txBody>
      </p:sp>
      <p:sp>
        <p:nvSpPr>
          <p:cNvPr id="3" name="Content Placeholder 2">
            <a:extLst>
              <a:ext uri="{FF2B5EF4-FFF2-40B4-BE49-F238E27FC236}">
                <a16:creationId xmlns:a16="http://schemas.microsoft.com/office/drawing/2014/main" id="{DA1EA0FA-0F5B-0DFB-BA14-078ABA789C49}"/>
              </a:ext>
            </a:extLst>
          </p:cNvPr>
          <p:cNvSpPr>
            <a:spLocks noGrp="1"/>
          </p:cNvSpPr>
          <p:nvPr>
            <p:ph idx="1"/>
          </p:nvPr>
        </p:nvSpPr>
        <p:spPr>
          <a:xfrm>
            <a:off x="457200" y="1600200"/>
            <a:ext cx="8229600" cy="4977882"/>
          </a:xfrm>
        </p:spPr>
        <p:txBody>
          <a:bodyPr>
            <a:normAutofit fontScale="55000" lnSpcReduction="20000"/>
          </a:bodyPr>
          <a:lstStyle/>
          <a:p>
            <a:r>
              <a:rPr lang="en-US" dirty="0"/>
              <a:t>M1: Core Platform Hardening</a:t>
            </a:r>
          </a:p>
          <a:p>
            <a:pPr lvl="1"/>
            <a:r>
              <a:rPr lang="en-US" dirty="0"/>
              <a:t>Enhanced SLA support (security policies, cost optimization, compliance)</a:t>
            </a:r>
          </a:p>
          <a:p>
            <a:pPr lvl="1"/>
            <a:r>
              <a:rPr lang="en-US" dirty="0"/>
              <a:t>Multi-region deployment and geo-replication</a:t>
            </a:r>
          </a:p>
          <a:p>
            <a:pPr lvl="1"/>
            <a:r>
              <a:rPr lang="en-US" dirty="0"/>
              <a:t>Production reliability (fault injection, chaos engineering)</a:t>
            </a:r>
          </a:p>
          <a:p>
            <a:pPr lvl="1"/>
            <a:r>
              <a:rPr lang="en-US" dirty="0"/>
              <a:t>Hyperscale evaluation </a:t>
            </a:r>
          </a:p>
          <a:p>
            <a:r>
              <a:rPr lang="en-US" dirty="0"/>
              <a:t>M2: SDK, Ecosystem Integration, and Observability</a:t>
            </a:r>
          </a:p>
          <a:p>
            <a:pPr lvl="1"/>
            <a:r>
              <a:rPr lang="en-US" dirty="0"/>
              <a:t>Comprehensive SDK ecosystem (Python, JS, Java, Go, Rust)</a:t>
            </a:r>
          </a:p>
          <a:p>
            <a:pPr lvl="1"/>
            <a:r>
              <a:rPr lang="en-US" dirty="0"/>
              <a:t>CI/CD pipeline integration (GitHub Actions, GitLab CI, Jenkins)</a:t>
            </a:r>
          </a:p>
          <a:p>
            <a:pPr lvl="1"/>
            <a:r>
              <a:rPr lang="en-US" dirty="0"/>
              <a:t>Advanced observability (distributed tracing, performance profiling)</a:t>
            </a:r>
          </a:p>
          <a:p>
            <a:pPr lvl="1"/>
            <a:r>
              <a:rPr lang="en-US" dirty="0"/>
              <a:t>Digital Twin applications (industrial IoT, smart cities)</a:t>
            </a:r>
          </a:p>
          <a:p>
            <a:r>
              <a:rPr lang="en-US" dirty="0"/>
              <a:t>M3: Agentic AI for Full-Lifecycle Application</a:t>
            </a:r>
          </a:p>
          <a:p>
            <a:pPr lvl="1"/>
            <a:r>
              <a:rPr lang="en-US" dirty="0"/>
              <a:t>Intent-to-implementation synthesis (LLM-based code generation)</a:t>
            </a:r>
          </a:p>
          <a:p>
            <a:pPr lvl="1"/>
            <a:r>
              <a:rPr lang="en-US" dirty="0"/>
              <a:t>Continuous optimization via RL agents</a:t>
            </a:r>
          </a:p>
          <a:p>
            <a:pPr lvl="1"/>
            <a:r>
              <a:rPr lang="en-US" dirty="0"/>
              <a:t>Self-healing and intelligent debugging</a:t>
            </a:r>
          </a:p>
          <a:p>
            <a:pPr lvl="1"/>
            <a:r>
              <a:rPr lang="en-US" dirty="0"/>
              <a:t>Automated performance remediation</a:t>
            </a:r>
          </a:p>
          <a:p>
            <a:r>
              <a:rPr lang="en-US" dirty="0"/>
              <a:t>M4: Security Hardening</a:t>
            </a:r>
          </a:p>
          <a:p>
            <a:pPr lvl="1"/>
            <a:r>
              <a:rPr lang="en-US" dirty="0"/>
              <a:t>Defense-in-depth architecture</a:t>
            </a:r>
          </a:p>
          <a:p>
            <a:pPr lvl="1"/>
            <a:r>
              <a:rPr lang="en-US" dirty="0"/>
              <a:t>Cryptographic policy enforcement</a:t>
            </a:r>
          </a:p>
          <a:p>
            <a:pPr lvl="1"/>
            <a:r>
              <a:rPr lang="en-US" dirty="0"/>
              <a:t>Compliance (SOC 2, PCI-DSS, HIPAA)</a:t>
            </a:r>
          </a:p>
          <a:p>
            <a:pPr lvl="1"/>
            <a:r>
              <a:rPr lang="en-US" dirty="0"/>
              <a:t>Zero-trust security model</a:t>
            </a:r>
          </a:p>
        </p:txBody>
      </p:sp>
      <p:sp>
        <p:nvSpPr>
          <p:cNvPr id="4" name="Slide Number Placeholder 3">
            <a:extLst>
              <a:ext uri="{FF2B5EF4-FFF2-40B4-BE49-F238E27FC236}">
                <a16:creationId xmlns:a16="http://schemas.microsoft.com/office/drawing/2014/main" id="{D2740825-C736-284A-76C3-2FCC5A7EF6A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62</a:t>
            </a:fld>
            <a:endParaRPr lang="en-US" dirty="0">
              <a:solidFill>
                <a:prstClr val="black">
                  <a:tint val="75000"/>
                </a:prstClr>
              </a:solidFill>
            </a:endParaRPr>
          </a:p>
        </p:txBody>
      </p:sp>
    </p:spTree>
    <p:extLst>
      <p:ext uri="{BB962C8B-B14F-4D97-AF65-F5344CB8AC3E}">
        <p14:creationId xmlns:p14="http://schemas.microsoft.com/office/powerpoint/2010/main" val="122072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B2CE-E296-1D01-F917-9AB84F4E56B8}"/>
              </a:ext>
            </a:extLst>
          </p:cNvPr>
          <p:cNvSpPr>
            <a:spLocks noGrp="1"/>
          </p:cNvSpPr>
          <p:nvPr>
            <p:ph type="title"/>
          </p:nvPr>
        </p:nvSpPr>
        <p:spPr/>
        <p:txBody>
          <a:bodyPr>
            <a:noAutofit/>
          </a:bodyPr>
          <a:lstStyle/>
          <a:p>
            <a:r>
              <a:rPr lang="en-US" sz="3200" b="1" dirty="0"/>
              <a:t>Technical Root Causes:</a:t>
            </a:r>
            <a:br>
              <a:rPr lang="en-US" sz="3200" b="1" dirty="0"/>
            </a:br>
            <a:r>
              <a:rPr lang="en-US" sz="3200" dirty="0"/>
              <a:t>FaaS Limitations in App Development</a:t>
            </a:r>
          </a:p>
        </p:txBody>
      </p:sp>
      <p:sp>
        <p:nvSpPr>
          <p:cNvPr id="3" name="Content Placeholder 2">
            <a:extLst>
              <a:ext uri="{FF2B5EF4-FFF2-40B4-BE49-F238E27FC236}">
                <a16:creationId xmlns:a16="http://schemas.microsoft.com/office/drawing/2014/main" id="{12FBA4AB-E51A-5F2E-A687-BBA5E12B2967}"/>
              </a:ext>
            </a:extLst>
          </p:cNvPr>
          <p:cNvSpPr>
            <a:spLocks noGrp="1"/>
          </p:cNvSpPr>
          <p:nvPr>
            <p:ph idx="1"/>
          </p:nvPr>
        </p:nvSpPr>
        <p:spPr>
          <a:xfrm>
            <a:off x="544285" y="4060371"/>
            <a:ext cx="8229600" cy="2295979"/>
          </a:xfrm>
        </p:spPr>
        <p:txBody>
          <a:bodyPr>
            <a:normAutofit fontScale="70000" lnSpcReduction="20000"/>
          </a:bodyPr>
          <a:lstStyle/>
          <a:p>
            <a:r>
              <a:rPr lang="en-US" b="1" dirty="0"/>
              <a:t>Fragmented State Management</a:t>
            </a:r>
          </a:p>
          <a:p>
            <a:pPr lvl="1"/>
            <a:r>
              <a:rPr lang="en-US" dirty="0"/>
              <a:t>FaaS is stateless by default</a:t>
            </a:r>
          </a:p>
          <a:p>
            <a:pPr lvl="1"/>
            <a:r>
              <a:rPr lang="en-US" dirty="0"/>
              <a:t>Developers must manually integrate separate database services</a:t>
            </a:r>
          </a:p>
          <a:p>
            <a:r>
              <a:rPr lang="en-US" b="1" dirty="0"/>
              <a:t>Separated Workflow Orchestration</a:t>
            </a:r>
          </a:p>
          <a:p>
            <a:pPr lvl="1"/>
            <a:r>
              <a:rPr lang="en-US" dirty="0"/>
              <a:t>Application logic scattered across FaaS + databases + orchestrators</a:t>
            </a:r>
          </a:p>
          <a:p>
            <a:pPr lvl="1"/>
            <a:r>
              <a:rPr lang="en-US" dirty="0"/>
              <a:t>Developers manually manage data flow between steps </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1922879C-5A15-513A-E471-15CE93FB17A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A95F78D-802D-B81B-0FC4-90F7DDB7130A}"/>
              </a:ext>
            </a:extLst>
          </p:cNvPr>
          <p:cNvPicPr>
            <a:picLocks noChangeAspect="1"/>
          </p:cNvPicPr>
          <p:nvPr/>
        </p:nvPicPr>
        <p:blipFill>
          <a:blip r:embed="rId2"/>
          <a:stretch>
            <a:fillRect/>
          </a:stretch>
        </p:blipFill>
        <p:spPr>
          <a:xfrm>
            <a:off x="1978343" y="1692573"/>
            <a:ext cx="5187313" cy="2149326"/>
          </a:xfrm>
          <a:prstGeom prst="rect">
            <a:avLst/>
          </a:prstGeom>
        </p:spPr>
      </p:pic>
      <p:sp>
        <p:nvSpPr>
          <p:cNvPr id="7" name="Arrow: Right 6">
            <a:extLst>
              <a:ext uri="{FF2B5EF4-FFF2-40B4-BE49-F238E27FC236}">
                <a16:creationId xmlns:a16="http://schemas.microsoft.com/office/drawing/2014/main" id="{B0DA80EE-F046-32A8-0476-0672DFE836CC}"/>
              </a:ext>
            </a:extLst>
          </p:cNvPr>
          <p:cNvSpPr/>
          <p:nvPr/>
        </p:nvSpPr>
        <p:spPr>
          <a:xfrm rot="12673285">
            <a:off x="5676738" y="3639039"/>
            <a:ext cx="508055" cy="3156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35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4F31E-0B16-5605-6908-348B64C60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D8209-A09D-B513-2F21-88DEFA9ECF56}"/>
              </a:ext>
            </a:extLst>
          </p:cNvPr>
          <p:cNvSpPr>
            <a:spLocks noGrp="1"/>
          </p:cNvSpPr>
          <p:nvPr>
            <p:ph type="title"/>
          </p:nvPr>
        </p:nvSpPr>
        <p:spPr/>
        <p:txBody>
          <a:bodyPr>
            <a:noAutofit/>
          </a:bodyPr>
          <a:lstStyle/>
          <a:p>
            <a:r>
              <a:rPr lang="en-US" sz="3200" dirty="0"/>
              <a:t>FaaS Deployment Problem 1: </a:t>
            </a:r>
            <a:br>
              <a:rPr lang="en-US" sz="3200" dirty="0"/>
            </a:br>
            <a:r>
              <a:rPr lang="en-US" sz="3200" b="1" dirty="0"/>
              <a:t>Separate Abstractions </a:t>
            </a:r>
          </a:p>
        </p:txBody>
      </p:sp>
      <p:pic>
        <p:nvPicPr>
          <p:cNvPr id="35" name="Picture 34" descr="A screenshot of a computer&#10;&#10;Description automatically generated">
            <a:extLst>
              <a:ext uri="{FF2B5EF4-FFF2-40B4-BE49-F238E27FC236}">
                <a16:creationId xmlns:a16="http://schemas.microsoft.com/office/drawing/2014/main" id="{4B795538-44DA-EF9E-F457-2F8375F2366C}"/>
              </a:ext>
            </a:extLst>
          </p:cNvPr>
          <p:cNvPicPr>
            <a:picLocks noChangeAspect="1"/>
          </p:cNvPicPr>
          <p:nvPr/>
        </p:nvPicPr>
        <p:blipFill>
          <a:blip r:embed="rId3"/>
          <a:stretch>
            <a:fillRect/>
          </a:stretch>
        </p:blipFill>
        <p:spPr>
          <a:xfrm>
            <a:off x="541175" y="2046044"/>
            <a:ext cx="8397551" cy="4010948"/>
          </a:xfrm>
          <a:prstGeom prst="rect">
            <a:avLst/>
          </a:prstGeom>
        </p:spPr>
      </p:pic>
      <p:sp>
        <p:nvSpPr>
          <p:cNvPr id="3" name="TextBox 2">
            <a:extLst>
              <a:ext uri="{FF2B5EF4-FFF2-40B4-BE49-F238E27FC236}">
                <a16:creationId xmlns:a16="http://schemas.microsoft.com/office/drawing/2014/main" id="{ABA3F3B5-DD56-B4AF-1935-0DD475A684E3}"/>
              </a:ext>
            </a:extLst>
          </p:cNvPr>
          <p:cNvSpPr txBox="1"/>
          <p:nvPr/>
        </p:nvSpPr>
        <p:spPr>
          <a:xfrm>
            <a:off x="4926529" y="1446101"/>
            <a:ext cx="4178476" cy="369332"/>
          </a:xfrm>
          <a:prstGeom prst="rect">
            <a:avLst/>
          </a:prstGeom>
          <a:noFill/>
        </p:spPr>
        <p:txBody>
          <a:bodyPr wrap="square" rtlCol="0">
            <a:spAutoFit/>
          </a:bodyPr>
          <a:lstStyle/>
          <a:p>
            <a:pPr algn="ctr"/>
            <a:r>
              <a:rPr lang="en-US" dirty="0"/>
              <a:t>QoS requirements and constraints (SLA)</a:t>
            </a:r>
          </a:p>
        </p:txBody>
      </p:sp>
      <p:sp>
        <p:nvSpPr>
          <p:cNvPr id="4" name="Left Brace 3">
            <a:extLst>
              <a:ext uri="{FF2B5EF4-FFF2-40B4-BE49-F238E27FC236}">
                <a16:creationId xmlns:a16="http://schemas.microsoft.com/office/drawing/2014/main" id="{D9DD9DDE-9BA5-D8D1-7EC0-C5797F18BFB3}"/>
              </a:ext>
            </a:extLst>
          </p:cNvPr>
          <p:cNvSpPr/>
          <p:nvPr/>
        </p:nvSpPr>
        <p:spPr>
          <a:xfrm rot="16200000">
            <a:off x="6844243" y="120124"/>
            <a:ext cx="369334" cy="3665591"/>
          </a:xfrm>
          <a:prstGeom prst="leftBrace">
            <a:avLst>
              <a:gd name="adj1" fmla="val 81597"/>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64764B2E-0F88-7CB1-EEC2-2A7383D649A6}"/>
              </a:ext>
            </a:extLst>
          </p:cNvPr>
          <p:cNvSpPr>
            <a:spLocks noGrp="1"/>
          </p:cNvSpPr>
          <p:nvPr>
            <p:ph type="sldNum" sz="quarter" idx="12"/>
          </p:nvPr>
        </p:nvSpPr>
        <p:spPr>
          <a:xfrm>
            <a:off x="3505200" y="6340475"/>
            <a:ext cx="2133600" cy="365125"/>
          </a:xfrm>
        </p:spPr>
        <p:txBody>
          <a:bodyPr/>
          <a:lstStyle/>
          <a:p>
            <a:fld id="{7D2751F7-D677-4CE9-B35A-C3CCA0CC8D94}"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sp>
        <p:nvSpPr>
          <p:cNvPr id="6" name="Rectangle 5">
            <a:extLst>
              <a:ext uri="{FF2B5EF4-FFF2-40B4-BE49-F238E27FC236}">
                <a16:creationId xmlns:a16="http://schemas.microsoft.com/office/drawing/2014/main" id="{4031A90C-032A-1BB4-32D9-255F47C69FCB}"/>
              </a:ext>
            </a:extLst>
          </p:cNvPr>
          <p:cNvSpPr/>
          <p:nvPr/>
        </p:nvSpPr>
        <p:spPr>
          <a:xfrm>
            <a:off x="1963575" y="2703729"/>
            <a:ext cx="3232538" cy="3276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8CB3-D2E8-1378-EC68-FD6D6C6E5C19}"/>
              </a:ext>
            </a:extLst>
          </p:cNvPr>
          <p:cNvSpPr/>
          <p:nvPr/>
        </p:nvSpPr>
        <p:spPr>
          <a:xfrm>
            <a:off x="5196113" y="2703729"/>
            <a:ext cx="3807925" cy="3276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5" descr="A graph of data in different colors&#10;&#10;Description automatically generated with medium confidence">
            <a:extLst>
              <a:ext uri="{FF2B5EF4-FFF2-40B4-BE49-F238E27FC236}">
                <a16:creationId xmlns:a16="http://schemas.microsoft.com/office/drawing/2014/main" id="{F7C76ACB-C8EB-D684-D530-D964C0998DF2}"/>
              </a:ext>
            </a:extLst>
          </p:cNvPr>
          <p:cNvPicPr>
            <a:picLocks noGrp="1" noChangeAspect="1"/>
          </p:cNvPicPr>
          <p:nvPr>
            <p:ph idx="1"/>
          </p:nvPr>
        </p:nvPicPr>
        <p:blipFill rotWithShape="1">
          <a:blip r:embed="rId4"/>
          <a:srcRect r="53925" b="26215"/>
          <a:stretch/>
        </p:blipFill>
        <p:spPr>
          <a:xfrm>
            <a:off x="2334125" y="2929927"/>
            <a:ext cx="2491438" cy="3165618"/>
          </a:xfrm>
        </p:spPr>
      </p:pic>
      <p:sp>
        <p:nvSpPr>
          <p:cNvPr id="13" name="TextBox 12">
            <a:extLst>
              <a:ext uri="{FF2B5EF4-FFF2-40B4-BE49-F238E27FC236}">
                <a16:creationId xmlns:a16="http://schemas.microsoft.com/office/drawing/2014/main" id="{91ECFBE6-BBE4-CDA4-573F-7B08CFD7E3DB}"/>
              </a:ext>
            </a:extLst>
          </p:cNvPr>
          <p:cNvSpPr txBox="1"/>
          <p:nvPr/>
        </p:nvSpPr>
        <p:spPr>
          <a:xfrm>
            <a:off x="4887533" y="3174355"/>
            <a:ext cx="4256468" cy="1477328"/>
          </a:xfrm>
          <a:prstGeom prst="rect">
            <a:avLst/>
          </a:prstGeom>
          <a:noFill/>
        </p:spPr>
        <p:txBody>
          <a:bodyPr wrap="square" rtlCol="0">
            <a:spAutoFit/>
          </a:bodyPr>
          <a:lstStyle/>
          <a:p>
            <a:r>
              <a:rPr lang="en-US" dirty="0"/>
              <a:t>Function and Data on different hosts: </a:t>
            </a:r>
            <a:br>
              <a:rPr lang="en-US" dirty="0"/>
            </a:br>
            <a:r>
              <a:rPr lang="en-US" dirty="0"/>
              <a:t> </a:t>
            </a:r>
            <a:r>
              <a:rPr lang="en-US" b="1" dirty="0"/>
              <a:t>2x slower!</a:t>
            </a:r>
          </a:p>
          <a:p>
            <a:endParaRPr lang="en-US" dirty="0"/>
          </a:p>
          <a:p>
            <a:r>
              <a:rPr lang="en-US" dirty="0"/>
              <a:t>Function and Data on different datacenters:</a:t>
            </a:r>
          </a:p>
          <a:p>
            <a:r>
              <a:rPr lang="en-US" b="1" dirty="0"/>
              <a:t>35x slower!!</a:t>
            </a:r>
          </a:p>
        </p:txBody>
      </p:sp>
    </p:spTree>
    <p:extLst>
      <p:ext uri="{BB962C8B-B14F-4D97-AF65-F5344CB8AC3E}">
        <p14:creationId xmlns:p14="http://schemas.microsoft.com/office/powerpoint/2010/main" val="19215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BCA5-D393-8AE8-D4B6-227656410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46FB3-9EC3-AE46-0BC1-D26488A9F7BD}"/>
              </a:ext>
            </a:extLst>
          </p:cNvPr>
          <p:cNvSpPr>
            <a:spLocks noGrp="1"/>
          </p:cNvSpPr>
          <p:nvPr>
            <p:ph type="title"/>
          </p:nvPr>
        </p:nvSpPr>
        <p:spPr/>
        <p:txBody>
          <a:bodyPr>
            <a:noAutofit/>
          </a:bodyPr>
          <a:lstStyle/>
          <a:p>
            <a:r>
              <a:rPr lang="en-US" sz="3200" dirty="0"/>
              <a:t>FaaS Deployment Problem 2:</a:t>
            </a:r>
            <a:br>
              <a:rPr lang="en-US" sz="3200" dirty="0"/>
            </a:br>
            <a:r>
              <a:rPr lang="en-US" sz="3200" b="1" dirty="0"/>
              <a:t>Conflicting Objectives of Provider &amp; User</a:t>
            </a:r>
          </a:p>
        </p:txBody>
      </p:sp>
      <p:pic>
        <p:nvPicPr>
          <p:cNvPr id="35" name="Picture 34" descr="A screenshot of a computer&#10;&#10;Description automatically generated">
            <a:extLst>
              <a:ext uri="{FF2B5EF4-FFF2-40B4-BE49-F238E27FC236}">
                <a16:creationId xmlns:a16="http://schemas.microsoft.com/office/drawing/2014/main" id="{5805EAD2-5AB9-2B4F-E24E-586E1CB274ED}"/>
              </a:ext>
            </a:extLst>
          </p:cNvPr>
          <p:cNvPicPr>
            <a:picLocks noChangeAspect="1"/>
          </p:cNvPicPr>
          <p:nvPr/>
        </p:nvPicPr>
        <p:blipFill>
          <a:blip r:embed="rId3"/>
          <a:stretch>
            <a:fillRect/>
          </a:stretch>
        </p:blipFill>
        <p:spPr>
          <a:xfrm>
            <a:off x="541175" y="2046044"/>
            <a:ext cx="8397551" cy="4010948"/>
          </a:xfrm>
          <a:prstGeom prst="rect">
            <a:avLst/>
          </a:prstGeom>
        </p:spPr>
      </p:pic>
      <p:sp>
        <p:nvSpPr>
          <p:cNvPr id="3" name="TextBox 2">
            <a:extLst>
              <a:ext uri="{FF2B5EF4-FFF2-40B4-BE49-F238E27FC236}">
                <a16:creationId xmlns:a16="http://schemas.microsoft.com/office/drawing/2014/main" id="{35182859-BB32-A071-8CDC-2F5FC4EA914A}"/>
              </a:ext>
            </a:extLst>
          </p:cNvPr>
          <p:cNvSpPr txBox="1"/>
          <p:nvPr/>
        </p:nvSpPr>
        <p:spPr>
          <a:xfrm>
            <a:off x="5141166" y="1446101"/>
            <a:ext cx="3862873" cy="369332"/>
          </a:xfrm>
          <a:prstGeom prst="rect">
            <a:avLst/>
          </a:prstGeom>
          <a:noFill/>
        </p:spPr>
        <p:txBody>
          <a:bodyPr wrap="square" rtlCol="0">
            <a:spAutoFit/>
          </a:bodyPr>
          <a:lstStyle/>
          <a:p>
            <a:pPr algn="ctr"/>
            <a:r>
              <a:rPr lang="en-US" dirty="0"/>
              <a:t>QoS requirements and constraints</a:t>
            </a:r>
          </a:p>
        </p:txBody>
      </p:sp>
      <p:sp>
        <p:nvSpPr>
          <p:cNvPr id="4" name="Left Brace 3">
            <a:extLst>
              <a:ext uri="{FF2B5EF4-FFF2-40B4-BE49-F238E27FC236}">
                <a16:creationId xmlns:a16="http://schemas.microsoft.com/office/drawing/2014/main" id="{4675DC7A-DAAC-3566-01A6-11EBA0421F18}"/>
              </a:ext>
            </a:extLst>
          </p:cNvPr>
          <p:cNvSpPr/>
          <p:nvPr/>
        </p:nvSpPr>
        <p:spPr>
          <a:xfrm rot="16200000">
            <a:off x="6887936" y="338723"/>
            <a:ext cx="369334" cy="3228394"/>
          </a:xfrm>
          <a:prstGeom prst="leftBrace">
            <a:avLst>
              <a:gd name="adj1" fmla="val 81597"/>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3C0F46F7-707E-1F04-ACDA-BECDD9FC86EE}"/>
              </a:ext>
            </a:extLst>
          </p:cNvPr>
          <p:cNvSpPr>
            <a:spLocks noGrp="1"/>
          </p:cNvSpPr>
          <p:nvPr>
            <p:ph type="sldNum" sz="quarter" idx="12"/>
          </p:nvPr>
        </p:nvSpPr>
        <p:spPr>
          <a:xfrm>
            <a:off x="3488377" y="6340475"/>
            <a:ext cx="2133600" cy="365125"/>
          </a:xfrm>
        </p:spPr>
        <p:txBody>
          <a:bodyPr/>
          <a:lstStyle/>
          <a:p>
            <a:fld id="{7D2751F7-D677-4CE9-B35A-C3CCA0CC8D94}"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sp>
        <p:nvSpPr>
          <p:cNvPr id="7" name="Rectangle 6">
            <a:extLst>
              <a:ext uri="{FF2B5EF4-FFF2-40B4-BE49-F238E27FC236}">
                <a16:creationId xmlns:a16="http://schemas.microsoft.com/office/drawing/2014/main" id="{466187AB-EC54-C09C-4F14-F6CE97BC3213}"/>
              </a:ext>
            </a:extLst>
          </p:cNvPr>
          <p:cNvSpPr/>
          <p:nvPr/>
        </p:nvSpPr>
        <p:spPr>
          <a:xfrm>
            <a:off x="5039361" y="2703729"/>
            <a:ext cx="3964678" cy="3276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4113E0F-D652-4A34-E12D-B486EC86C1E4}"/>
              </a:ext>
            </a:extLst>
          </p:cNvPr>
          <p:cNvSpPr txBox="1"/>
          <p:nvPr/>
        </p:nvSpPr>
        <p:spPr>
          <a:xfrm>
            <a:off x="5227838" y="3187646"/>
            <a:ext cx="4261602" cy="1754326"/>
          </a:xfrm>
          <a:prstGeom prst="rect">
            <a:avLst/>
          </a:prstGeom>
          <a:noFill/>
        </p:spPr>
        <p:txBody>
          <a:bodyPr wrap="square" rtlCol="0">
            <a:spAutoFit/>
          </a:bodyPr>
          <a:lstStyle/>
          <a:p>
            <a:r>
              <a:rPr lang="en-US" dirty="0"/>
              <a:t>Developer optimization objective:</a:t>
            </a:r>
          </a:p>
          <a:p>
            <a:pPr marL="285750" indent="-285750">
              <a:buFont typeface="Symbol" panose="05050102010706020507" pitchFamily="18" charset="2"/>
              <a:buChar char="Þ"/>
            </a:pPr>
            <a:r>
              <a:rPr lang="en-US" dirty="0"/>
              <a:t>Meet SLO and reduce cost</a:t>
            </a:r>
          </a:p>
          <a:p>
            <a:pPr marL="285750" indent="-285750">
              <a:buFont typeface="Symbol" panose="05050102010706020507" pitchFamily="18" charset="2"/>
              <a:buChar char="Þ"/>
            </a:pPr>
            <a:endParaRPr lang="en-US" dirty="0"/>
          </a:p>
          <a:p>
            <a:r>
              <a:rPr lang="en-US" dirty="0"/>
              <a:t>Cloud provider objective:</a:t>
            </a:r>
          </a:p>
          <a:p>
            <a:pPr marL="285750" indent="-285750">
              <a:buFont typeface="Symbol" panose="05050102010706020507" pitchFamily="18" charset="2"/>
              <a:buChar char="Þ"/>
            </a:pPr>
            <a:r>
              <a:rPr lang="en-US" dirty="0"/>
              <a:t>Resource utilization </a:t>
            </a:r>
          </a:p>
          <a:p>
            <a:pPr marL="285750" indent="-285750">
              <a:buFont typeface="Symbol" panose="05050102010706020507" pitchFamily="18" charset="2"/>
              <a:buChar char="Þ"/>
            </a:pPr>
            <a:r>
              <a:rPr lang="en-US" dirty="0"/>
              <a:t>Over-subscription</a:t>
            </a:r>
          </a:p>
        </p:txBody>
      </p:sp>
    </p:spTree>
    <p:extLst>
      <p:ext uri="{BB962C8B-B14F-4D97-AF65-F5344CB8AC3E}">
        <p14:creationId xmlns:p14="http://schemas.microsoft.com/office/powerpoint/2010/main" val="2624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2"/>
    </p:ext>
  </p:extLs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emplate/>
  <TotalTime>30288</TotalTime>
  <Words>2459</Words>
  <Application>Microsoft Office PowerPoint</Application>
  <PresentationFormat>On-screen Show (4:3)</PresentationFormat>
  <Paragraphs>450</Paragraphs>
  <Slides>62</Slides>
  <Notes>10</Notes>
  <HiddenSlides>23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ＭＳ Ｐゴシック</vt:lpstr>
      <vt:lpstr>Arial</vt:lpstr>
      <vt:lpstr>Calibri</vt:lpstr>
      <vt:lpstr>Cambria Math</vt:lpstr>
      <vt:lpstr>Courier New</vt:lpstr>
      <vt:lpstr>Symbol</vt:lpstr>
      <vt:lpstr>Wingdings</vt:lpstr>
      <vt:lpstr>1_Office Theme</vt:lpstr>
      <vt:lpstr>Object Abstraction To Streamline  Edge-Cloud-Native Application Development</vt:lpstr>
      <vt:lpstr>Outline</vt:lpstr>
      <vt:lpstr>The promise of serverless computing (a.k.a. FaaS)</vt:lpstr>
      <vt:lpstr>The reality of serverless computing</vt:lpstr>
      <vt:lpstr>Empirical Evidence:  Pain Points in Cloud-native App. Dev.</vt:lpstr>
      <vt:lpstr>What Developers Actually Want?</vt:lpstr>
      <vt:lpstr>Technical Root Causes: FaaS Limitations in App Development</vt:lpstr>
      <vt:lpstr>FaaS Deployment Problem 1:  Separate Abstractions </vt:lpstr>
      <vt:lpstr>FaaS Deployment Problem 2: Conflicting Objectives of Provider &amp; User</vt:lpstr>
      <vt:lpstr>FaaS Deployment Problem 3: Multiple Rounds of Deployment Refinements</vt:lpstr>
      <vt:lpstr>Complexity rises in Edge-Cloud Deployment</vt:lpstr>
      <vt:lpstr>Research Problems &amp; Dissertation Approach</vt:lpstr>
      <vt:lpstr>Outline</vt:lpstr>
      <vt:lpstr>FaaS vs OaaS</vt:lpstr>
      <vt:lpstr>OaaS Abstraction and Development Flow</vt:lpstr>
      <vt:lpstr>OaaS Abstraction Interface</vt:lpstr>
      <vt:lpstr>OaaS Abstraction Interface</vt:lpstr>
      <vt:lpstr>Dynamic Class Runtime</vt:lpstr>
      <vt:lpstr>OaaS Architecture</vt:lpstr>
      <vt:lpstr>Class Runtime (LTAG Template)</vt:lpstr>
      <vt:lpstr>NFR Enforcement</vt:lpstr>
      <vt:lpstr>Experimental Setup</vt:lpstr>
      <vt:lpstr>NFR Enforcement: Latency Overhead (locality + throughput) </vt:lpstr>
      <vt:lpstr>QoS Enforcement: Availability</vt:lpstr>
      <vt:lpstr>Outline</vt:lpstr>
      <vt:lpstr>OaaS-IoT Alternative for  IoT Application</vt:lpstr>
      <vt:lpstr>EdgeWeaver Architecture  (OaaS-IoT)</vt:lpstr>
      <vt:lpstr>Class Runtime  (Upgrade from LTAG template)</vt:lpstr>
      <vt:lpstr>SLA Enforcement</vt:lpstr>
      <vt:lpstr>Evaluation: Productivity</vt:lpstr>
      <vt:lpstr>Evaluation: Human Study</vt:lpstr>
      <vt:lpstr>Experimental Setup</vt:lpstr>
      <vt:lpstr>Evaluation: SLA Enforcement Consistency-Availability</vt:lpstr>
      <vt:lpstr>Evaluation: Adaptability (Network Partition)</vt:lpstr>
      <vt:lpstr>Outline</vt:lpstr>
      <vt:lpstr>NSF I-Corps Customer Discovery</vt:lpstr>
      <vt:lpstr>Validated Pain Points &amp; Expectations</vt:lpstr>
      <vt:lpstr>OaaS Business Model Canvas</vt:lpstr>
      <vt:lpstr>Conclusion</vt:lpstr>
      <vt:lpstr>Thank you for Attention</vt:lpstr>
      <vt:lpstr>Publications</vt:lpstr>
      <vt:lpstr>OaaS Function Types</vt:lpstr>
      <vt:lpstr>Options to realize class runtime</vt:lpstr>
      <vt:lpstr>OaaS Invoker Architecture</vt:lpstr>
      <vt:lpstr>OaaS Invocation Offloading</vt:lpstr>
      <vt:lpstr>Exactly-Once Dataflow</vt:lpstr>
      <vt:lpstr>Exactly-Once Dataflow</vt:lpstr>
      <vt:lpstr>Case Study:  Content Moderation System</vt:lpstr>
      <vt:lpstr>Case Study:  Real-time Monitoring System</vt:lpstr>
      <vt:lpstr>Experimental Setup</vt:lpstr>
      <vt:lpstr>Evaluation: throughput enforcement</vt:lpstr>
      <vt:lpstr>Evaluation: Deployment Productivity</vt:lpstr>
      <vt:lpstr>Case Study: Searchable Enterprise Document Repository</vt:lpstr>
      <vt:lpstr>Example Application With OaaS-IoT</vt:lpstr>
      <vt:lpstr>Evaluation: Comprehensiveness &amp; Productivity</vt:lpstr>
      <vt:lpstr>Experimental Setup</vt:lpstr>
      <vt:lpstr>Evaluation: Invocation Overhead</vt:lpstr>
      <vt:lpstr>Evaluation: Scalability</vt:lpstr>
      <vt:lpstr>NSF I-Corps Customer Discovery</vt:lpstr>
      <vt:lpstr>Customer Ecosystem</vt:lpstr>
      <vt:lpstr>Limitations</vt:lpstr>
      <vt:lpstr>Future works</vt:lpstr>
    </vt:vector>
  </TitlesOfParts>
  <Company>4n6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RESeED</dc:title>
  <dc:creator>4n6 4n6</dc:creator>
  <cp:lastModifiedBy>Pawissanutt Lertpongrujikorn</cp:lastModifiedBy>
  <cp:revision>860</cp:revision>
  <dcterms:created xsi:type="dcterms:W3CDTF">2014-07-23T09:35:07Z</dcterms:created>
  <dcterms:modified xsi:type="dcterms:W3CDTF">2025-10-27T18:05:22Z</dcterms:modified>
</cp:coreProperties>
</file>