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363" r:id="rId2"/>
    <p:sldId id="364" r:id="rId3"/>
    <p:sldId id="441" r:id="rId4"/>
    <p:sldId id="366" r:id="rId5"/>
    <p:sldId id="367" r:id="rId6"/>
    <p:sldId id="322" r:id="rId7"/>
    <p:sldId id="361" r:id="rId8"/>
    <p:sldId id="436" r:id="rId9"/>
    <p:sldId id="323" r:id="rId10"/>
    <p:sldId id="347" r:id="rId11"/>
    <p:sldId id="257" r:id="rId12"/>
    <p:sldId id="440" r:id="rId13"/>
    <p:sldId id="368" r:id="rId14"/>
    <p:sldId id="442" r:id="rId15"/>
    <p:sldId id="454" r:id="rId16"/>
    <p:sldId id="445" r:id="rId17"/>
    <p:sldId id="370" r:id="rId18"/>
    <p:sldId id="444" r:id="rId19"/>
    <p:sldId id="275" r:id="rId20"/>
    <p:sldId id="266" r:id="rId21"/>
    <p:sldId id="274" r:id="rId22"/>
    <p:sldId id="381" r:id="rId23"/>
    <p:sldId id="383" r:id="rId24"/>
    <p:sldId id="385" r:id="rId25"/>
    <p:sldId id="387" r:id="rId26"/>
    <p:sldId id="446" r:id="rId27"/>
    <p:sldId id="392" r:id="rId28"/>
    <p:sldId id="450" r:id="rId29"/>
    <p:sldId id="388" r:id="rId30"/>
    <p:sldId id="390" r:id="rId31"/>
    <p:sldId id="452" r:id="rId32"/>
    <p:sldId id="451" r:id="rId33"/>
    <p:sldId id="455" r:id="rId34"/>
    <p:sldId id="453" r:id="rId35"/>
    <p:sldId id="394" r:id="rId36"/>
    <p:sldId id="393" r:id="rId37"/>
    <p:sldId id="395" r:id="rId38"/>
    <p:sldId id="456" r:id="rId39"/>
    <p:sldId id="276" r:id="rId40"/>
    <p:sldId id="269" r:id="rId41"/>
    <p:sldId id="459" r:id="rId42"/>
    <p:sldId id="460" r:id="rId43"/>
    <p:sldId id="461" r:id="rId44"/>
    <p:sldId id="462" r:id="rId45"/>
    <p:sldId id="403" r:id="rId46"/>
    <p:sldId id="463" r:id="rId47"/>
    <p:sldId id="404" r:id="rId48"/>
    <p:sldId id="407" r:id="rId49"/>
    <p:sldId id="408" r:id="rId50"/>
    <p:sldId id="410" r:id="rId51"/>
    <p:sldId id="412" r:id="rId52"/>
    <p:sldId id="464" r:id="rId53"/>
    <p:sldId id="413" r:id="rId54"/>
    <p:sldId id="414" r:id="rId55"/>
    <p:sldId id="447" r:id="rId56"/>
    <p:sldId id="448" r:id="rId57"/>
    <p:sldId id="449" r:id="rId58"/>
    <p:sldId id="272" r:id="rId59"/>
    <p:sldId id="457" r:id="rId60"/>
    <p:sldId id="458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Woodworth" initials="JW" lastIdx="11" clrIdx="0">
    <p:extLst>
      <p:ext uri="{19B8F6BF-5375-455C-9EA6-DF929625EA0E}">
        <p15:presenceInfo xmlns:p15="http://schemas.microsoft.com/office/powerpoint/2012/main" userId="f315b60ffa4121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5B96"/>
    <a:srgbClr val="2D1F2D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2389" autoAdjust="0"/>
  </p:normalViewPr>
  <p:slideViewPr>
    <p:cSldViewPr snapToGrid="0" snapToObjects="1">
      <p:cViewPr varScale="1">
        <p:scale>
          <a:sx n="117" d="100"/>
          <a:sy n="117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7A0B8-09EA-6D49-9D36-F8B9F7BF2104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1F4E-4845-EB47-BD3C-717CFF736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7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*Growth is persisting</a:t>
            </a:r>
          </a:p>
          <a:p>
            <a:r>
              <a:rPr lang="en-US" dirty="0"/>
              <a:t>*Becoming more commonly offered, they require more computational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0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200+</a:t>
            </a:r>
            <a:r>
              <a:rPr lang="en-US" baseline="0" dirty="0"/>
              <a:t> devices,  millions subscribers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33613-28B2-514D-9ADA-EAEF489F8F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CVSE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1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86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4C72E-E375-402B-9120-5A67A71602C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Comparing CDN to Central Cloud</a:t>
            </a:r>
          </a:p>
          <a:p>
            <a:r>
              <a:rPr lang="en-US" dirty="0"/>
              <a:t>Comparing I-FDN to CDN</a:t>
            </a:r>
          </a:p>
          <a:p>
            <a:r>
              <a:rPr lang="en-US" dirty="0"/>
              <a:t>Comparing Det F-FDN to Robust F-FDN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3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Comparing CDN to I-FDN</a:t>
            </a:r>
          </a:p>
          <a:p>
            <a:r>
              <a:rPr lang="en-US" dirty="0"/>
              <a:t>Comparing Det F-FDN to Robust F-FDN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1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ccla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-1" y="5369442"/>
            <a:ext cx="1658679" cy="1464548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 descr="title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1662" y="5178048"/>
            <a:ext cx="2331072" cy="1464548"/>
          </a:xfrm>
          <a:prstGeom prst="rect">
            <a:avLst/>
          </a:prstGeom>
        </p:spPr>
      </p:pic>
      <p:pic>
        <p:nvPicPr>
          <p:cNvPr id="15362" name="Picture 2" descr="https://pbs.twimg.com/profile_images/631520953759969280/j1ru4su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920130"/>
            <a:ext cx="1913860" cy="1913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82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ccla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033F-C29E-D746-82BD-5E382C97A3A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112" y="6356350"/>
            <a:ext cx="2133600" cy="365125"/>
          </a:xfrm>
        </p:spPr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title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1647" y="5882382"/>
            <a:ext cx="1552353" cy="97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2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BBFC9-F6FD-4EF6-B365-3685690A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5C38-AD8D-49B7-91CA-EE880878B07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2E69A-FE52-468D-AC74-E350105A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26FDC-9108-426C-B2BC-56322121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24D3-1748-4FEE-B8F4-CB8532613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9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E455E-4E95-4474-BD8A-224D0F44C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C142B-A56B-4A75-AB08-2F2BB8E20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FE70C-BDD9-4B68-9A78-38A17FDD3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5C38-AD8D-49B7-91CA-EE880878B07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DABC6-98A6-44EE-B8CE-D94C433F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9133B-AFEF-4CC4-AA32-F3534B5E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24D3-1748-4FEE-B8F4-CB8532613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7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74E592-A08E-3E4B-A689-D73D8553105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4/10/2019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80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80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25000"/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Courier New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emf"/><Relationship Id="rId9" Type="http://schemas.openxmlformats.org/officeDocument/2006/relationships/image" Target="../media/image66.png"/><Relationship Id="rId1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60.png"/><Relationship Id="rId3" Type="http://schemas.openxmlformats.org/officeDocument/2006/relationships/image" Target="../media/image82.emf"/><Relationship Id="rId7" Type="http://schemas.openxmlformats.org/officeDocument/2006/relationships/image" Target="../media/image84.png"/><Relationship Id="rId12" Type="http://schemas.openxmlformats.org/officeDocument/2006/relationships/image" Target="../media/image68.png"/><Relationship Id="rId2" Type="http://schemas.openxmlformats.org/officeDocument/2006/relationships/image" Target="../media/image81.png"/><Relationship Id="rId16" Type="http://schemas.openxmlformats.org/officeDocument/2006/relationships/image" Target="../media/image6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64.png"/><Relationship Id="rId15" Type="http://schemas.microsoft.com/office/2007/relationships/hdphoto" Target="../media/hdphoto2.wdp"/><Relationship Id="rId10" Type="http://schemas.openxmlformats.org/officeDocument/2006/relationships/image" Target="../media/image86.emf"/><Relationship Id="rId4" Type="http://schemas.openxmlformats.org/officeDocument/2006/relationships/image" Target="../media/image63.png"/><Relationship Id="rId9" Type="http://schemas.openxmlformats.org/officeDocument/2006/relationships/image" Target="../media/image65.png"/><Relationship Id="rId14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1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23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6627"/>
            <a:ext cx="7772400" cy="1470025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chemeClr val="tx1"/>
                </a:solidFill>
              </a:rPr>
              <a:t>Fog Computing for Low Latency, Interactive Video Streaming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90503"/>
            <a:ext cx="6400800" cy="1448247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Vaughan Veillon</a:t>
            </a:r>
          </a:p>
          <a:p>
            <a:r>
              <a:rPr lang="en-US" sz="3600" dirty="0">
                <a:solidFill>
                  <a:schemeClr val="tx1"/>
                </a:solidFill>
              </a:rPr>
              <a:t>Dr. Mohsen </a:t>
            </a:r>
            <a:r>
              <a:rPr lang="en-US" sz="3600" dirty="0" err="1">
                <a:solidFill>
                  <a:schemeClr val="tx1"/>
                </a:solidFill>
              </a:rPr>
              <a:t>Amini</a:t>
            </a:r>
            <a:r>
              <a:rPr lang="en-US" sz="3600" dirty="0">
                <a:solidFill>
                  <a:schemeClr val="tx1"/>
                </a:solidFill>
              </a:rPr>
              <a:t> Salehi (advisor)</a:t>
            </a:r>
          </a:p>
        </p:txBody>
      </p:sp>
    </p:spTree>
    <p:extLst>
      <p:ext uri="{BB962C8B-B14F-4D97-AF65-F5344CB8AC3E}">
        <p14:creationId xmlns:p14="http://schemas.microsoft.com/office/powerpoint/2010/main" val="238357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719" y="270075"/>
            <a:ext cx="6551579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Arial" pitchFamily="34" charset="0"/>
              </a:rPr>
              <a:t>Long Tail Property of Video Streaming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4535-3569-3943-AAC3-BE6AAE3B0EEA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10814" y="2269671"/>
            <a:ext cx="6903484" cy="3860261"/>
            <a:chOff x="1131944" y="1344791"/>
            <a:chExt cx="6621002" cy="3557951"/>
          </a:xfrm>
        </p:grpSpPr>
        <p:pic>
          <p:nvPicPr>
            <p:cNvPr id="5" name="Picture 4" descr="Long_tail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1944" y="1344791"/>
              <a:ext cx="6621002" cy="355795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210117" y="1828797"/>
              <a:ext cx="1498060" cy="1070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84989" y="3657697"/>
            <a:ext cx="161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Trendy videos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rot="10800000" flipV="1">
            <a:off x="2155753" y="4003946"/>
            <a:ext cx="1108953" cy="5511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sy-gangnam-style-white-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928" y="3108985"/>
            <a:ext cx="1148228" cy="2181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D10736-100E-4FFC-9904-026BCAD39048}"/>
              </a:ext>
            </a:extLst>
          </p:cNvPr>
          <p:cNvSpPr txBox="1"/>
          <p:nvPr/>
        </p:nvSpPr>
        <p:spPr>
          <a:xfrm>
            <a:off x="2589073" y="1816603"/>
            <a:ext cx="4582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Only 5% of videos are “hot”, per YouTube</a:t>
            </a:r>
          </a:p>
        </p:txBody>
      </p:sp>
    </p:spTree>
    <p:extLst>
      <p:ext uri="{BB962C8B-B14F-4D97-AF65-F5344CB8AC3E}">
        <p14:creationId xmlns:p14="http://schemas.microsoft.com/office/powerpoint/2010/main" val="383350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58DDDB-6E1A-4D15-844A-C86EEF33E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18" y="1703800"/>
            <a:ext cx="5673963" cy="46913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3340BAA-D97F-4BCA-A088-CED57C6D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719" y="270075"/>
            <a:ext cx="6551579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Arial" pitchFamily="34" charset="0"/>
              </a:rPr>
              <a:t>Structure of a Video Stream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D46105-06A3-486D-B0BC-D1BD74D16849}"/>
              </a:ext>
            </a:extLst>
          </p:cNvPr>
          <p:cNvSpPr txBox="1"/>
          <p:nvPr/>
        </p:nvSpPr>
        <p:spPr>
          <a:xfrm>
            <a:off x="220435" y="3861708"/>
            <a:ext cx="3167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A Group of Pictures (GOP) is the basic unit of video stream processing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17BE0-F9FB-4951-B21B-D8AAE8D623EF}"/>
              </a:ext>
            </a:extLst>
          </p:cNvPr>
          <p:cNvSpPr txBox="1"/>
          <p:nvPr/>
        </p:nvSpPr>
        <p:spPr>
          <a:xfrm>
            <a:off x="220435" y="5208814"/>
            <a:ext cx="218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be processed as independent tasks</a:t>
            </a:r>
          </a:p>
        </p:txBody>
      </p:sp>
    </p:spTree>
    <p:extLst>
      <p:ext uri="{BB962C8B-B14F-4D97-AF65-F5344CB8AC3E}">
        <p14:creationId xmlns:p14="http://schemas.microsoft.com/office/powerpoint/2010/main" val="148327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5A8A1-398D-428D-84C9-FC3EA5F8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B1567-87A1-40F9-B46D-F5B089EA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301E173D-144E-4546-9FB4-6D22393BFE5B}"/>
              </a:ext>
            </a:extLst>
          </p:cNvPr>
          <p:cNvSpPr txBox="1">
            <a:spLocks/>
          </p:cNvSpPr>
          <p:nvPr/>
        </p:nvSpPr>
        <p:spPr>
          <a:xfrm>
            <a:off x="576943" y="1822223"/>
            <a:ext cx="89460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25000"/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Current video streaming practices</a:t>
            </a:r>
          </a:p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/>
              <a:t>Introducing interactive video streaming and its challenges</a:t>
            </a:r>
          </a:p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Explaining contributions of this thesis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Conclusion and the future directions of the work</a:t>
            </a:r>
          </a:p>
        </p:txBody>
      </p:sp>
    </p:spTree>
    <p:extLst>
      <p:ext uri="{BB962C8B-B14F-4D97-AF65-F5344CB8AC3E}">
        <p14:creationId xmlns:p14="http://schemas.microsoft.com/office/powerpoint/2010/main" val="266348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92AB-4E7D-497C-B20A-6B980870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Interactive Video Streaming?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6B9-9F26-4505-9C6D-BA2EEC26B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provide any form of processing for viewers, enabled by the stream service provider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Offer advanced video options (i.e. dynamic subtitles, facial recognition, </a:t>
            </a:r>
            <a:r>
              <a:rPr lang="en-US" dirty="0" err="1"/>
              <a:t>etc</a:t>
            </a:r>
            <a:r>
              <a:rPr lang="en-US" dirty="0"/>
              <a:t>) in addition to basic operations (i.e. resolution, bitrate)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1F705-84B8-49EB-B512-6DE804DA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133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92AB-4E7D-497C-B20A-6B980870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Interactive Video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6B9-9F26-4505-9C6D-BA2EEC26B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1) Is it feasible to provide interactive video     streaming using cloud resources?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2) How to achieve interactive video streaming while maintaining low latency independent of viewers’ location?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1F705-84B8-49EB-B512-6DE804DA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82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5A8A1-398D-428D-84C9-FC3EA5F8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B1567-87A1-40F9-B46D-F5B089EA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301E173D-144E-4546-9FB4-6D22393BFE5B}"/>
              </a:ext>
            </a:extLst>
          </p:cNvPr>
          <p:cNvSpPr txBox="1">
            <a:spLocks/>
          </p:cNvSpPr>
          <p:nvPr/>
        </p:nvSpPr>
        <p:spPr>
          <a:xfrm>
            <a:off x="576943" y="1822223"/>
            <a:ext cx="89460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25000"/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Current video streaming practices</a:t>
            </a:r>
          </a:p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Introducing interactive video streaming and its challenges</a:t>
            </a:r>
          </a:p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/>
              <a:t>Explaining contributions of this thesis</a:t>
            </a:r>
            <a:endParaRPr lang="en-US" dirty="0"/>
          </a:p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Conclusion and the future directions of the work</a:t>
            </a:r>
          </a:p>
        </p:txBody>
      </p:sp>
    </p:spTree>
    <p:extLst>
      <p:ext uri="{BB962C8B-B14F-4D97-AF65-F5344CB8AC3E}">
        <p14:creationId xmlns:p14="http://schemas.microsoft.com/office/powerpoint/2010/main" val="3751048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92AB-4E7D-497C-B20A-6B980870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Interactive Video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6B9-9F26-4505-9C6D-BA2EEC26B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1) Is it feasible to provide interactive video     streaming using cloud resources?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2) How to achieve interactive video streaming while maintaining low latency independent of viewers’ location?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1F705-84B8-49EB-B512-6DE804DA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323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E2CF1-C0B5-4161-A566-557F8C8A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7210-6F97-496B-BA74-8D80BE03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724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address the first challenge, we developed CVSE (Cloud-based Video Streaming Engine)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AA2FC-C887-4F8D-97B4-9C322695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64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25A4-D386-4B20-803D-68C23816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CVSE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E6585-28D9-4F29-B80A-9FD8DA38F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Extend the platform with new video processing services of any type (even by 3</a:t>
            </a:r>
            <a:r>
              <a:rPr lang="en-US" baseline="30000" dirty="0"/>
              <a:t>rd</a:t>
            </a:r>
            <a:r>
              <a:rPr lang="en-US" dirty="0"/>
              <a:t> parties)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Update the platform with new services in a real-time manner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Allocate appropriate amount of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0C949-EF02-4CCA-A8BE-2FFAB6A7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73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7">
            <a:extLst>
              <a:ext uri="{FF2B5EF4-FFF2-40B4-BE49-F238E27FC236}">
                <a16:creationId xmlns:a16="http://schemas.microsoft.com/office/drawing/2014/main" id="{2CD36413-DC0D-485C-A9B1-60330F00C4BD}"/>
              </a:ext>
            </a:extLst>
          </p:cNvPr>
          <p:cNvSpPr/>
          <p:nvPr/>
        </p:nvSpPr>
        <p:spPr>
          <a:xfrm>
            <a:off x="1234440" y="1964984"/>
            <a:ext cx="3470339" cy="423589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697793-DA69-4CAE-B4D3-068E0F426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707" y="2229859"/>
            <a:ext cx="1038293" cy="778720"/>
          </a:xfrm>
          <a:prstGeom prst="rect">
            <a:avLst/>
          </a:prstGeom>
        </p:spPr>
      </p:pic>
      <p:pic>
        <p:nvPicPr>
          <p:cNvPr id="7" name="Shape 301" descr="devices-2015.jpg">
            <a:extLst>
              <a:ext uri="{FF2B5EF4-FFF2-40B4-BE49-F238E27FC236}">
                <a16:creationId xmlns:a16="http://schemas.microsoft.com/office/drawing/2014/main" id="{F0129E6B-AF9C-4DD6-AAC4-43C0E8579EA3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5367718" y="2893068"/>
            <a:ext cx="2400300" cy="114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nternet.png">
            <a:extLst>
              <a:ext uri="{FF2B5EF4-FFF2-40B4-BE49-F238E27FC236}">
                <a16:creationId xmlns:a16="http://schemas.microsoft.com/office/drawing/2014/main" id="{1D844FE2-C77F-492A-A588-923B410B0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12" y="1485671"/>
            <a:ext cx="971158" cy="81936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61DD9A7-5CC7-415E-A3C4-2EB4F9AB6265}"/>
              </a:ext>
            </a:extLst>
          </p:cNvPr>
          <p:cNvGrpSpPr/>
          <p:nvPr/>
        </p:nvGrpSpPr>
        <p:grpSpPr>
          <a:xfrm>
            <a:off x="1451424" y="4248204"/>
            <a:ext cx="476150" cy="444307"/>
            <a:chOff x="4766313" y="2118715"/>
            <a:chExt cx="634866" cy="5924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D45E7F-02AB-4C5C-B926-F69B1FCB6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746" y="2376057"/>
              <a:ext cx="317433" cy="3350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2BDE6B-F21F-43C3-BC22-E4314D7DE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308" y="2247386"/>
              <a:ext cx="317433" cy="335067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51807D-CCD7-4ED2-B214-EDFEC3297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6313" y="2118715"/>
              <a:ext cx="317433" cy="33506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DF30FB1-56B7-45EE-B421-D2A094763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78" y="4654937"/>
            <a:ext cx="343508" cy="322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C63221-6C69-41D4-B688-21B069FD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43" y="5048498"/>
            <a:ext cx="364574" cy="4374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8BB71C-2A98-4BCB-AB77-ECAA5CE39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61" y="4639653"/>
            <a:ext cx="364574" cy="3825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CAB5EC-B513-468E-B3DF-DC00822F2D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26" y="5025639"/>
            <a:ext cx="364573" cy="437488"/>
          </a:xfrm>
          <a:prstGeom prst="rect">
            <a:avLst/>
          </a:prstGeom>
        </p:spPr>
      </p:pic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4CC15E05-8ED8-4B70-807B-F931E3B35962}"/>
              </a:ext>
            </a:extLst>
          </p:cNvPr>
          <p:cNvSpPr/>
          <p:nvPr/>
        </p:nvSpPr>
        <p:spPr>
          <a:xfrm>
            <a:off x="3086051" y="4583104"/>
            <a:ext cx="1143521" cy="993554"/>
          </a:xfrm>
          <a:prstGeom prst="roundRect">
            <a:avLst>
              <a:gd name="adj" fmla="val 9818"/>
            </a:avLst>
          </a:prstGeom>
          <a:noFill/>
          <a:ln w="1905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E636BE-5CAE-4BE2-848F-F1B646D8CA36}"/>
              </a:ext>
            </a:extLst>
          </p:cNvPr>
          <p:cNvSpPr txBox="1"/>
          <p:nvPr/>
        </p:nvSpPr>
        <p:spPr>
          <a:xfrm>
            <a:off x="2845750" y="5549115"/>
            <a:ext cx="16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Defined Video Processing Services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(Task Types)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E215AB-E98D-434E-8088-817EE30ED805}"/>
              </a:ext>
            </a:extLst>
          </p:cNvPr>
          <p:cNvGrpSpPr>
            <a:grpSpLocks/>
          </p:cNvGrpSpPr>
          <p:nvPr/>
        </p:nvGrpSpPr>
        <p:grpSpPr bwMode="auto">
          <a:xfrm>
            <a:off x="1390443" y="4172201"/>
            <a:ext cx="1282521" cy="1009247"/>
            <a:chOff x="545458" y="4783771"/>
            <a:chExt cx="2293787" cy="1733798"/>
          </a:xfrm>
        </p:grpSpPr>
        <p:sp>
          <p:nvSpPr>
            <p:cNvPr id="23" name="Rounded Rectangle 14">
              <a:extLst>
                <a:ext uri="{FF2B5EF4-FFF2-40B4-BE49-F238E27FC236}">
                  <a16:creationId xmlns:a16="http://schemas.microsoft.com/office/drawing/2014/main" id="{B3E5903C-7B90-425F-B5C8-AB703598761E}"/>
                </a:ext>
              </a:extLst>
            </p:cNvPr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4" name="Rounded Rectangle 15">
              <a:extLst>
                <a:ext uri="{FF2B5EF4-FFF2-40B4-BE49-F238E27FC236}">
                  <a16:creationId xmlns:a16="http://schemas.microsoft.com/office/drawing/2014/main" id="{E2F0AF39-D1A7-4884-B4C9-1386328FC084}"/>
                </a:ext>
              </a:extLst>
            </p:cNvPr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rgbClr val="FF000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A956381-FF98-4D68-AAAE-A46DC47E9C2E}"/>
              </a:ext>
            </a:extLst>
          </p:cNvPr>
          <p:cNvSpPr txBox="1"/>
          <p:nvPr/>
        </p:nvSpPr>
        <p:spPr>
          <a:xfrm>
            <a:off x="1320652" y="5160088"/>
            <a:ext cx="141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Computational Resources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060FD6-023B-46A1-ACBF-5B6F29AA35D9}"/>
              </a:ext>
            </a:extLst>
          </p:cNvPr>
          <p:cNvSpPr txBox="1"/>
          <p:nvPr/>
        </p:nvSpPr>
        <p:spPr>
          <a:xfrm>
            <a:off x="1048795" y="2345328"/>
            <a:ext cx="1907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Cloud Storage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30CF46-FA89-4118-B86D-90CB09F339AF}"/>
              </a:ext>
            </a:extLst>
          </p:cNvPr>
          <p:cNvSpPr txBox="1"/>
          <p:nvPr/>
        </p:nvSpPr>
        <p:spPr>
          <a:xfrm>
            <a:off x="5593829" y="2743026"/>
            <a:ext cx="20516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/>
                <a:cs typeface="Arial"/>
              </a:rPr>
              <a:t>Viewers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E68740-2A49-4663-B780-5A1A543194F9}"/>
              </a:ext>
            </a:extLst>
          </p:cNvPr>
          <p:cNvSpPr txBox="1"/>
          <p:nvPr/>
        </p:nvSpPr>
        <p:spPr>
          <a:xfrm>
            <a:off x="2072284" y="1671636"/>
            <a:ext cx="1907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/>
                <a:cs typeface="Arial"/>
              </a:rPr>
              <a:t>Cloud Provider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5C74C7A-5FDD-488D-95CA-0CB0D1EDD8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2382" y="2594837"/>
            <a:ext cx="698642" cy="72228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9CD4502-9808-4694-96D6-1A747FF88F7D}"/>
              </a:ext>
            </a:extLst>
          </p:cNvPr>
          <p:cNvGrpSpPr/>
          <p:nvPr/>
        </p:nvGrpSpPr>
        <p:grpSpPr>
          <a:xfrm>
            <a:off x="6063425" y="4405592"/>
            <a:ext cx="2083075" cy="1530407"/>
            <a:chOff x="9265858" y="4491306"/>
            <a:chExt cx="2777433" cy="204054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93B948A-6E31-4E01-B929-2C0DAAA0A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16124" y="5057748"/>
              <a:ext cx="1733253" cy="97495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7763E77-AF3A-48B4-AEE4-F2D5C2BFC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10408" y="5556894"/>
              <a:ext cx="1925172" cy="97495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8498D14-4827-4C60-ABAC-8D64A0EB8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35866" y="5554658"/>
              <a:ext cx="810250" cy="26648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83CE99-9999-44E4-897A-1E8928C24378}"/>
                </a:ext>
              </a:extLst>
            </p:cNvPr>
            <p:cNvSpPr txBox="1"/>
            <p:nvPr/>
          </p:nvSpPr>
          <p:spPr>
            <a:xfrm>
              <a:off x="9499714" y="4582175"/>
              <a:ext cx="25435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latin typeface="Arial"/>
                  <a:cs typeface="Arial"/>
                </a:rPr>
                <a:t>Video Streaming </a:t>
              </a:r>
              <a:br>
                <a:rPr lang="en-US" sz="1500" dirty="0">
                  <a:latin typeface="Arial"/>
                  <a:cs typeface="Arial"/>
                </a:rPr>
              </a:br>
              <a:r>
                <a:rPr lang="en-US" sz="1500" dirty="0">
                  <a:latin typeface="Arial"/>
                  <a:cs typeface="Arial"/>
                </a:rPr>
                <a:t>Service Provider</a:t>
              </a:r>
            </a:p>
          </p:txBody>
        </p:sp>
        <p:sp>
          <p:nvSpPr>
            <p:cNvPr id="36" name="Rounded Rectangle 6">
              <a:extLst>
                <a:ext uri="{FF2B5EF4-FFF2-40B4-BE49-F238E27FC236}">
                  <a16:creationId xmlns:a16="http://schemas.microsoft.com/office/drawing/2014/main" id="{B5B375A6-D68F-4E35-84F3-8450A6CC951F}"/>
                </a:ext>
              </a:extLst>
            </p:cNvPr>
            <p:cNvSpPr/>
            <p:nvPr/>
          </p:nvSpPr>
          <p:spPr>
            <a:xfrm>
              <a:off x="9265858" y="4491306"/>
              <a:ext cx="2769722" cy="1804877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rgbClr val="F7981F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963E0AC-7813-4740-B9CC-C923310D4ECB}"/>
              </a:ext>
            </a:extLst>
          </p:cNvPr>
          <p:cNvCxnSpPr/>
          <p:nvPr/>
        </p:nvCxnSpPr>
        <p:spPr>
          <a:xfrm>
            <a:off x="4288207" y="3812199"/>
            <a:ext cx="1224292" cy="145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5480FB9-1039-40B3-B177-C1E56544E662}"/>
              </a:ext>
            </a:extLst>
          </p:cNvPr>
          <p:cNvSpPr txBox="1"/>
          <p:nvPr/>
        </p:nvSpPr>
        <p:spPr>
          <a:xfrm>
            <a:off x="4521448" y="5174750"/>
            <a:ext cx="1413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"/>
                <a:cs typeface="Arial"/>
              </a:rPr>
              <a:t>Chosen CVSE Services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3B6E221-A5D3-4786-AB6C-60C03C41048F}"/>
              </a:ext>
            </a:extLst>
          </p:cNvPr>
          <p:cNvSpPr txBox="1"/>
          <p:nvPr/>
        </p:nvSpPr>
        <p:spPr>
          <a:xfrm>
            <a:off x="4686251" y="4602207"/>
            <a:ext cx="1413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/>
                <a:cs typeface="Arial"/>
              </a:rPr>
              <a:t>Newly defined Video Processing Service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970DF6-80DC-4B06-BFD3-526B2E13F3D0}"/>
              </a:ext>
            </a:extLst>
          </p:cNvPr>
          <p:cNvSpPr txBox="1"/>
          <p:nvPr/>
        </p:nvSpPr>
        <p:spPr>
          <a:xfrm>
            <a:off x="4686251" y="3253052"/>
            <a:ext cx="10834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/>
                <a:cs typeface="Arial"/>
              </a:rPr>
              <a:t>Streaming Requests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527C38F-DD76-4980-8FF0-20D3A834B99D}"/>
              </a:ext>
            </a:extLst>
          </p:cNvPr>
          <p:cNvCxnSpPr>
            <a:cxnSpLocks/>
          </p:cNvCxnSpPr>
          <p:nvPr/>
        </p:nvCxnSpPr>
        <p:spPr>
          <a:xfrm flipH="1" flipV="1">
            <a:off x="4278247" y="3650758"/>
            <a:ext cx="1234251" cy="904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0FA4287-51C9-4800-95D7-E41FB497B58F}"/>
              </a:ext>
            </a:extLst>
          </p:cNvPr>
          <p:cNvSpPr txBox="1"/>
          <p:nvPr/>
        </p:nvSpPr>
        <p:spPr>
          <a:xfrm>
            <a:off x="2552704" y="2079385"/>
            <a:ext cx="1907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 Video Contents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45FF55-F3E3-4A16-BE94-7D4275A16A2A}"/>
              </a:ext>
            </a:extLst>
          </p:cNvPr>
          <p:cNvSpPr txBox="1"/>
          <p:nvPr/>
        </p:nvSpPr>
        <p:spPr>
          <a:xfrm>
            <a:off x="3181752" y="3575163"/>
            <a:ext cx="1099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Arial"/>
                <a:cs typeface="Arial"/>
              </a:rPr>
              <a:t>CVSE </a:t>
            </a:r>
          </a:p>
        </p:txBody>
      </p: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11C5B99D-93EA-4233-8CBE-58EB5E20122B}"/>
              </a:ext>
            </a:extLst>
          </p:cNvPr>
          <p:cNvCxnSpPr>
            <a:cxnSpLocks/>
            <a:stCxn id="30" idx="2"/>
          </p:cNvCxnSpPr>
          <p:nvPr/>
        </p:nvCxnSpPr>
        <p:spPr>
          <a:xfrm rot="16200000" flipH="1">
            <a:off x="2260002" y="3088819"/>
            <a:ext cx="354746" cy="811341"/>
          </a:xfrm>
          <a:prstGeom prst="bentConnector2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7EE2EFDF-3BDD-463B-8DA2-A2B54FE4870C}"/>
              </a:ext>
            </a:extLst>
          </p:cNvPr>
          <p:cNvCxnSpPr>
            <a:cxnSpLocks/>
            <a:stCxn id="24" idx="0"/>
          </p:cNvCxnSpPr>
          <p:nvPr/>
        </p:nvCxnSpPr>
        <p:spPr>
          <a:xfrm rot="5400000" flipH="1" flipV="1">
            <a:off x="2187205" y="3516361"/>
            <a:ext cx="500337" cy="811341"/>
          </a:xfrm>
          <a:prstGeom prst="bentConnector2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BF5E7F0-CBD0-427A-BD18-357F3676C708}"/>
              </a:ext>
            </a:extLst>
          </p:cNvPr>
          <p:cNvCxnSpPr>
            <a:cxnSpLocks/>
          </p:cNvCxnSpPr>
          <p:nvPr/>
        </p:nvCxnSpPr>
        <p:spPr>
          <a:xfrm>
            <a:off x="3526853" y="2772735"/>
            <a:ext cx="0" cy="29354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C1B85C1-5827-461C-ADEE-B46E6BB733B7}"/>
              </a:ext>
            </a:extLst>
          </p:cNvPr>
          <p:cNvCxnSpPr>
            <a:cxnSpLocks/>
          </p:cNvCxnSpPr>
          <p:nvPr/>
        </p:nvCxnSpPr>
        <p:spPr>
          <a:xfrm flipV="1">
            <a:off x="3650371" y="4054335"/>
            <a:ext cx="0" cy="49886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E9DBD0C-8C2B-4211-B507-4823A91B613D}"/>
              </a:ext>
            </a:extLst>
          </p:cNvPr>
          <p:cNvGrpSpPr/>
          <p:nvPr/>
        </p:nvGrpSpPr>
        <p:grpSpPr>
          <a:xfrm>
            <a:off x="2046602" y="4288589"/>
            <a:ext cx="476150" cy="444307"/>
            <a:chOff x="4766313" y="2118715"/>
            <a:chExt cx="634866" cy="592409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81752B5-5B95-4B84-9C5C-3EB45ADF0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746" y="2376057"/>
              <a:ext cx="317433" cy="33506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DB62A40-188F-4502-B3C5-A4452419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308" y="2247386"/>
              <a:ext cx="317433" cy="335067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2E6ACC1-B3BC-4827-B33F-14E79FE4D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6313" y="2118715"/>
              <a:ext cx="317433" cy="335067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CEE5E4-A13B-425D-B7DB-F5B4942965A9}"/>
              </a:ext>
            </a:extLst>
          </p:cNvPr>
          <p:cNvGrpSpPr/>
          <p:nvPr/>
        </p:nvGrpSpPr>
        <p:grpSpPr>
          <a:xfrm>
            <a:off x="1814812" y="4708261"/>
            <a:ext cx="476150" cy="444307"/>
            <a:chOff x="4766313" y="2118715"/>
            <a:chExt cx="634866" cy="592409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46CC505-38D6-440E-B6ED-315CAF7E1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746" y="2376057"/>
              <a:ext cx="317433" cy="33506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9A59299-01B3-40BF-A740-BA7F02F0E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308" y="2247386"/>
              <a:ext cx="317433" cy="335067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4835918D-9074-409F-A63F-62E5871FD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6313" y="2118715"/>
              <a:ext cx="317433" cy="33506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D6B5A01-29B7-443D-A8D1-BF7C5CE05C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6707" y="3082785"/>
            <a:ext cx="1414463" cy="971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34EF20-7074-4340-9238-8C131226CEB2}"/>
              </a:ext>
            </a:extLst>
          </p:cNvPr>
          <p:cNvSpPr txBox="1"/>
          <p:nvPr/>
        </p:nvSpPr>
        <p:spPr>
          <a:xfrm>
            <a:off x="3330465" y="3403405"/>
            <a:ext cx="5779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CVSE </a:t>
            </a:r>
          </a:p>
          <a:p>
            <a:r>
              <a:rPr lang="en-US" sz="1350" dirty="0">
                <a:solidFill>
                  <a:schemeClr val="bg1"/>
                </a:solidFill>
              </a:rPr>
              <a:t>Core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94E065F-0FE5-461A-92DF-95AF3B364519}"/>
              </a:ext>
            </a:extLst>
          </p:cNvPr>
          <p:cNvCxnSpPr>
            <a:cxnSpLocks/>
          </p:cNvCxnSpPr>
          <p:nvPr/>
        </p:nvCxnSpPr>
        <p:spPr>
          <a:xfrm>
            <a:off x="4288206" y="5105444"/>
            <a:ext cx="1678254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le 1">
            <a:extLst>
              <a:ext uri="{FF2B5EF4-FFF2-40B4-BE49-F238E27FC236}">
                <a16:creationId xmlns:a16="http://schemas.microsoft.com/office/drawing/2014/main" id="{949443CA-354E-457C-BF4E-254C1C27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72" y="127205"/>
            <a:ext cx="8229600" cy="1143000"/>
          </a:xfrm>
        </p:spPr>
        <p:txBody>
          <a:bodyPr/>
          <a:lstStyle/>
          <a:p>
            <a:r>
              <a:rPr lang="en-US" dirty="0"/>
              <a:t>Introduction: CVSE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62E746D-8A30-4CFB-B8C0-6BDAC72F77E8}"/>
              </a:ext>
            </a:extLst>
          </p:cNvPr>
          <p:cNvSpPr txBox="1"/>
          <p:nvPr/>
        </p:nvSpPr>
        <p:spPr>
          <a:xfrm>
            <a:off x="4686250" y="3862163"/>
            <a:ext cx="10834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/>
                <a:cs typeface="Arial"/>
              </a:rPr>
              <a:t>Processed Streams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F7482DF0-F0C8-4675-AD9C-5C8F8B99E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234" y="1752713"/>
            <a:ext cx="2965285" cy="1015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1) On-demand processing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2) Partial caching of popular videos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3) Extendable video processing services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C19C10-8DEB-4ACC-ACD3-1B89710CDDFE}"/>
              </a:ext>
            </a:extLst>
          </p:cNvPr>
          <p:cNvSpPr txBox="1"/>
          <p:nvPr/>
        </p:nvSpPr>
        <p:spPr>
          <a:xfrm>
            <a:off x="5432245" y="1483245"/>
            <a:ext cx="176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 of CVSE</a:t>
            </a:r>
          </a:p>
        </p:txBody>
      </p:sp>
    </p:spTree>
    <p:extLst>
      <p:ext uri="{BB962C8B-B14F-4D97-AF65-F5344CB8AC3E}">
        <p14:creationId xmlns:p14="http://schemas.microsoft.com/office/powerpoint/2010/main" val="129238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/>
      <p:bldP spid="25" grpId="0"/>
      <p:bldP spid="26" grpId="0"/>
      <p:bldP spid="27" grpId="0"/>
      <p:bldP spid="45" grpId="0"/>
      <p:bldP spid="46" grpId="0"/>
      <p:bldP spid="47" grpId="0"/>
      <p:bldP spid="50" grpId="0"/>
      <p:bldP spid="5" grpId="0"/>
      <p:bldP spid="60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5A8A1-398D-428D-84C9-FC3EA5F8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B1567-87A1-40F9-B46D-F5B089EA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301E173D-144E-4546-9FB4-6D22393BFE5B}"/>
              </a:ext>
            </a:extLst>
          </p:cNvPr>
          <p:cNvSpPr txBox="1">
            <a:spLocks/>
          </p:cNvSpPr>
          <p:nvPr/>
        </p:nvSpPr>
        <p:spPr>
          <a:xfrm>
            <a:off x="576943" y="1822223"/>
            <a:ext cx="89460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25000"/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/>
              <a:t>Current video streaming practices</a:t>
            </a:r>
          </a:p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/>
              <a:t>Introducing interactive video streaming and its challenges</a:t>
            </a:r>
          </a:p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/>
              <a:t>Explaining contributions of this thesis</a:t>
            </a:r>
            <a:endParaRPr lang="en-US" dirty="0"/>
          </a:p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/>
              <a:t>Conclusion and the future directions of the work</a:t>
            </a:r>
          </a:p>
        </p:txBody>
      </p:sp>
    </p:spTree>
    <p:extLst>
      <p:ext uri="{BB962C8B-B14F-4D97-AF65-F5344CB8AC3E}">
        <p14:creationId xmlns:p14="http://schemas.microsoft.com/office/powerpoint/2010/main" val="25209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9F6230AC-FDF0-4507-A9D6-49316A4777E8}"/>
              </a:ext>
            </a:extLst>
          </p:cNvPr>
          <p:cNvSpPr/>
          <p:nvPr/>
        </p:nvSpPr>
        <p:spPr>
          <a:xfrm>
            <a:off x="1608561" y="3268405"/>
            <a:ext cx="6275695" cy="3491786"/>
          </a:xfrm>
          <a:prstGeom prst="roundRect">
            <a:avLst>
              <a:gd name="adj" fmla="val 9818"/>
            </a:avLst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pic>
        <p:nvPicPr>
          <p:cNvPr id="6" name="Shape 301" descr="devices-2015.jpg">
            <a:extLst>
              <a:ext uri="{FF2B5EF4-FFF2-40B4-BE49-F238E27FC236}">
                <a16:creationId xmlns:a16="http://schemas.microsoft.com/office/drawing/2014/main" id="{B78BA0EF-F501-4A38-8661-67C7F1A6BA16}"/>
              </a:ext>
            </a:extLst>
          </p:cNvPr>
          <p:cNvPicPr preferRelativeResize="0"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4488208" y="1383290"/>
            <a:ext cx="1969774" cy="9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D66C27D9-2FC3-436F-BFB9-9253C6CD64C9}"/>
              </a:ext>
            </a:extLst>
          </p:cNvPr>
          <p:cNvSpPr/>
          <p:nvPr/>
        </p:nvSpPr>
        <p:spPr>
          <a:xfrm>
            <a:off x="4307549" y="2688388"/>
            <a:ext cx="2484095" cy="4539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Video Streaming Cloud </a:t>
            </a:r>
            <a:br>
              <a:rPr lang="en-US" sz="1350" dirty="0">
                <a:solidFill>
                  <a:schemeClr val="tx1"/>
                </a:solidFill>
              </a:rPr>
            </a:br>
            <a:r>
              <a:rPr lang="en-US" sz="1350" dirty="0">
                <a:solidFill>
                  <a:schemeClr val="tx1"/>
                </a:solidFill>
              </a:rPr>
              <a:t>Ingestion Processor</a:t>
            </a:r>
          </a:p>
        </p:txBody>
      </p:sp>
      <p:pic>
        <p:nvPicPr>
          <p:cNvPr id="8" name="Picture 7" descr="S3-Bucket.png">
            <a:extLst>
              <a:ext uri="{FF2B5EF4-FFF2-40B4-BE49-F238E27FC236}">
                <a16:creationId xmlns:a16="http://schemas.microsoft.com/office/drawing/2014/main" id="{A9C19287-EA35-4661-BE08-E783EE182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62" y="3462947"/>
            <a:ext cx="665746" cy="6657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3741A1-707C-4E90-8547-7CDCCE5D2C8C}"/>
              </a:ext>
            </a:extLst>
          </p:cNvPr>
          <p:cNvSpPr txBox="1"/>
          <p:nvPr/>
        </p:nvSpPr>
        <p:spPr>
          <a:xfrm>
            <a:off x="4166554" y="4078164"/>
            <a:ext cx="15505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Video Repository</a:t>
            </a:r>
          </a:p>
        </p:txBody>
      </p:sp>
      <p:pic>
        <p:nvPicPr>
          <p:cNvPr id="10" name="Picture 9" descr="Storage &amp; Content Delivery-17.eps">
            <a:extLst>
              <a:ext uri="{FF2B5EF4-FFF2-40B4-BE49-F238E27FC236}">
                <a16:creationId xmlns:a16="http://schemas.microsoft.com/office/drawing/2014/main" id="{B7A7F81E-CC3D-47C8-9076-261E633EA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949" y="3398168"/>
            <a:ext cx="754237" cy="7542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5C3C8C-87FC-4EA6-BA23-C5D89FF01593}"/>
              </a:ext>
            </a:extLst>
          </p:cNvPr>
          <p:cNvSpPr txBox="1"/>
          <p:nvPr/>
        </p:nvSpPr>
        <p:spPr>
          <a:xfrm>
            <a:off x="5473095" y="4050613"/>
            <a:ext cx="11326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Caching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E6F433-FB7E-4BE4-8E55-20ACBC77ABDD}"/>
              </a:ext>
            </a:extLst>
          </p:cNvPr>
          <p:cNvSpPr txBox="1"/>
          <p:nvPr/>
        </p:nvSpPr>
        <p:spPr>
          <a:xfrm>
            <a:off x="2032803" y="3968961"/>
            <a:ext cx="18377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Service repository</a:t>
            </a:r>
          </a:p>
        </p:txBody>
      </p:sp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A8B4BEBD-A9DB-4C49-B034-4B5F0AFF7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25" y="4527259"/>
            <a:ext cx="640343" cy="353293"/>
          </a:xfrm>
          <a:prstGeom prst="rect">
            <a:avLst/>
          </a:prstGeom>
        </p:spPr>
      </p:pic>
      <p:pic>
        <p:nvPicPr>
          <p:cNvPr id="15" name="Picture 14" descr="SQS-Queque.png">
            <a:extLst>
              <a:ext uri="{FF2B5EF4-FFF2-40B4-BE49-F238E27FC236}">
                <a16:creationId xmlns:a16="http://schemas.microsoft.com/office/drawing/2014/main" id="{B8D6A94B-F573-43BD-852E-15433FB46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80" y="5695027"/>
            <a:ext cx="839578" cy="4201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309C4D-C53F-405E-B020-135E2E5F04E6}"/>
              </a:ext>
            </a:extLst>
          </p:cNvPr>
          <p:cNvSpPr txBox="1"/>
          <p:nvPr/>
        </p:nvSpPr>
        <p:spPr>
          <a:xfrm>
            <a:off x="1901040" y="6043383"/>
            <a:ext cx="1678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Streaming tasks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94DFBD-6AD2-4184-81BB-F405B60F7326}"/>
              </a:ext>
            </a:extLst>
          </p:cNvPr>
          <p:cNvSpPr txBox="1"/>
          <p:nvPr/>
        </p:nvSpPr>
        <p:spPr>
          <a:xfrm>
            <a:off x="1608561" y="4444800"/>
            <a:ext cx="87884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75" dirty="0"/>
              <a:t>Admission</a:t>
            </a:r>
            <a:br>
              <a:rPr lang="en-US" sz="1275" dirty="0"/>
            </a:br>
            <a:r>
              <a:rPr lang="en-US" sz="1275" dirty="0"/>
              <a:t> Control</a:t>
            </a:r>
          </a:p>
        </p:txBody>
      </p:sp>
      <p:pic>
        <p:nvPicPr>
          <p:cNvPr id="18" name="Picture 17" descr="Amazon-CloudSearch-SDF-metadata.png">
            <a:extLst>
              <a:ext uri="{FF2B5EF4-FFF2-40B4-BE49-F238E27FC236}">
                <a16:creationId xmlns:a16="http://schemas.microsoft.com/office/drawing/2014/main" id="{6ECBBFCE-AA83-41C4-9683-62F99554FE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24" y="4675632"/>
            <a:ext cx="385866" cy="6097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BFD0A8-D867-45CD-9E0B-6F4930B230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81" y="4287854"/>
            <a:ext cx="533945" cy="533945"/>
          </a:xfrm>
          <a:prstGeom prst="rect">
            <a:avLst/>
          </a:prstGeom>
        </p:spPr>
      </p:pic>
      <p:pic>
        <p:nvPicPr>
          <p:cNvPr id="20" name="Picture 19" descr="Amazon-CloudSearch-SDF-metadata.png">
            <a:extLst>
              <a:ext uri="{FF2B5EF4-FFF2-40B4-BE49-F238E27FC236}">
                <a16:creationId xmlns:a16="http://schemas.microsoft.com/office/drawing/2014/main" id="{EFEBFE04-8B91-49A6-9E35-3B2E4A2AF8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03" y="4675632"/>
            <a:ext cx="385866" cy="609719"/>
          </a:xfrm>
          <a:prstGeom prst="rect">
            <a:avLst/>
          </a:prstGeom>
        </p:spPr>
      </p:pic>
      <p:pic>
        <p:nvPicPr>
          <p:cNvPr id="21" name="Picture 20" descr="Amazon-CloudSearch-SDF-metadata.png">
            <a:extLst>
              <a:ext uri="{FF2B5EF4-FFF2-40B4-BE49-F238E27FC236}">
                <a16:creationId xmlns:a16="http://schemas.microsoft.com/office/drawing/2014/main" id="{D3D4AAC3-7CEF-4462-BDCF-42D3987E19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63" y="4675632"/>
            <a:ext cx="385866" cy="6097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D9DB83-D5B9-43F5-96C4-EB8056EDDD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49" y="4767655"/>
            <a:ext cx="401020" cy="4225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9B172B-6040-48A2-8054-16812B3352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909" y="5691497"/>
            <a:ext cx="407729" cy="423719"/>
          </a:xfrm>
          <a:prstGeom prst="rect">
            <a:avLst/>
          </a:prstGeom>
        </p:spPr>
      </p:pic>
      <p:pic>
        <p:nvPicPr>
          <p:cNvPr id="24" name="Picture 2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AD20D94-FDF6-456F-B553-2B514C0D0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17" y="5473458"/>
            <a:ext cx="435253" cy="90159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D50CF9-3897-425F-91B2-8BC803402BC3}"/>
              </a:ext>
            </a:extLst>
          </p:cNvPr>
          <p:cNvCxnSpPr>
            <a:cxnSpLocks/>
          </p:cNvCxnSpPr>
          <p:nvPr/>
        </p:nvCxnSpPr>
        <p:spPr>
          <a:xfrm flipH="1">
            <a:off x="3065686" y="3826233"/>
            <a:ext cx="148499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F94B76-1001-45C0-AC77-4A898E76751F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2704696" y="4244047"/>
            <a:ext cx="1" cy="28321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B7DB70-2A05-441E-9C7C-86760A02D3BB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2704697" y="4880552"/>
            <a:ext cx="11272" cy="8144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0A53A3F-1E92-4948-97C8-7D570CCD61E5}"/>
              </a:ext>
            </a:extLst>
          </p:cNvPr>
          <p:cNvCxnSpPr>
            <a:stCxn id="15" idx="3"/>
          </p:cNvCxnSpPr>
          <p:nvPr/>
        </p:nvCxnSpPr>
        <p:spPr>
          <a:xfrm>
            <a:off x="3135757" y="5905122"/>
            <a:ext cx="545002" cy="414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17A2F81-A35E-48EF-A0E6-7227D510353A}"/>
              </a:ext>
            </a:extLst>
          </p:cNvPr>
          <p:cNvSpPr txBox="1"/>
          <p:nvPr/>
        </p:nvSpPr>
        <p:spPr>
          <a:xfrm>
            <a:off x="4417134" y="6383572"/>
            <a:ext cx="1424555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/>
              <a:t>Compute Engine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C4B7DF-A937-4DC6-B356-23F94A36AC6C}"/>
              </a:ext>
            </a:extLst>
          </p:cNvPr>
          <p:cNvSpPr txBox="1"/>
          <p:nvPr/>
        </p:nvSpPr>
        <p:spPr>
          <a:xfrm>
            <a:off x="3719571" y="4323958"/>
            <a:ext cx="15505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Resource Provisioner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B1DC46F-E766-4F0F-BE7E-8C3E65C4EF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73" y="4777035"/>
            <a:ext cx="408586" cy="43128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C9B4DE5-2D09-4324-A868-4F0FBCA82371}"/>
              </a:ext>
            </a:extLst>
          </p:cNvPr>
          <p:cNvSpPr txBox="1"/>
          <p:nvPr/>
        </p:nvSpPr>
        <p:spPr>
          <a:xfrm>
            <a:off x="2899483" y="4309168"/>
            <a:ext cx="11189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Time Estimator</a:t>
            </a:r>
          </a:p>
        </p:txBody>
      </p:sp>
      <p:cxnSp>
        <p:nvCxnSpPr>
          <p:cNvPr id="35" name="Elbow Connector 61">
            <a:extLst>
              <a:ext uri="{FF2B5EF4-FFF2-40B4-BE49-F238E27FC236}">
                <a16:creationId xmlns:a16="http://schemas.microsoft.com/office/drawing/2014/main" id="{AAB52544-83AA-4B19-96BC-2AC8062A954E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 flipV="1">
            <a:off x="3976831" y="4978907"/>
            <a:ext cx="330718" cy="659140"/>
          </a:xfrm>
          <a:prstGeom prst="bentConnector2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72">
            <a:extLst>
              <a:ext uri="{FF2B5EF4-FFF2-40B4-BE49-F238E27FC236}">
                <a16:creationId xmlns:a16="http://schemas.microsoft.com/office/drawing/2014/main" id="{E50123AC-B7C1-46B5-A398-4A44528D9C22}"/>
              </a:ext>
            </a:extLst>
          </p:cNvPr>
          <p:cNvCxnSpPr>
            <a:cxnSpLocks/>
            <a:stCxn id="22" idx="3"/>
            <a:endCxn id="40" idx="0"/>
          </p:cNvCxnSpPr>
          <p:nvPr/>
        </p:nvCxnSpPr>
        <p:spPr>
          <a:xfrm>
            <a:off x="4708569" y="4978907"/>
            <a:ext cx="252080" cy="403469"/>
          </a:xfrm>
          <a:prstGeom prst="bentConnector2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74">
            <a:extLst>
              <a:ext uri="{FF2B5EF4-FFF2-40B4-BE49-F238E27FC236}">
                <a16:creationId xmlns:a16="http://schemas.microsoft.com/office/drawing/2014/main" id="{4601F922-4A26-4CB2-B15F-0EFD5385E912}"/>
              </a:ext>
            </a:extLst>
          </p:cNvPr>
          <p:cNvCxnSpPr>
            <a:stCxn id="23" idx="3"/>
          </p:cNvCxnSpPr>
          <p:nvPr/>
        </p:nvCxnSpPr>
        <p:spPr>
          <a:xfrm flipV="1">
            <a:off x="4159639" y="5569723"/>
            <a:ext cx="351638" cy="333633"/>
          </a:xfrm>
          <a:prstGeom prst="bentConnector3">
            <a:avLst/>
          </a:prstGeom>
          <a:ln w="190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76">
            <a:extLst>
              <a:ext uri="{FF2B5EF4-FFF2-40B4-BE49-F238E27FC236}">
                <a16:creationId xmlns:a16="http://schemas.microsoft.com/office/drawing/2014/main" id="{A6A177B2-AE13-40EA-B19F-3DD7B942BE55}"/>
              </a:ext>
            </a:extLst>
          </p:cNvPr>
          <p:cNvCxnSpPr>
            <a:stCxn id="23" idx="3"/>
          </p:cNvCxnSpPr>
          <p:nvPr/>
        </p:nvCxnSpPr>
        <p:spPr>
          <a:xfrm>
            <a:off x="4159639" y="5903356"/>
            <a:ext cx="351638" cy="309329"/>
          </a:xfrm>
          <a:prstGeom prst="bentConnector3">
            <a:avLst/>
          </a:prstGeom>
          <a:ln w="190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2A4F317-F0E9-4792-BD7D-91BEAF57C8FC}"/>
              </a:ext>
            </a:extLst>
          </p:cNvPr>
          <p:cNvCxnSpPr>
            <a:cxnSpLocks/>
          </p:cNvCxnSpPr>
          <p:nvPr/>
        </p:nvCxnSpPr>
        <p:spPr>
          <a:xfrm>
            <a:off x="4278451" y="5903452"/>
            <a:ext cx="272229" cy="0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ounded Rectangle 81">
            <a:extLst>
              <a:ext uri="{FF2B5EF4-FFF2-40B4-BE49-F238E27FC236}">
                <a16:creationId xmlns:a16="http://schemas.microsoft.com/office/drawing/2014/main" id="{54CCFF9E-2EE4-4494-87CE-EA03A85FAA76}"/>
              </a:ext>
            </a:extLst>
          </p:cNvPr>
          <p:cNvSpPr/>
          <p:nvPr/>
        </p:nvSpPr>
        <p:spPr>
          <a:xfrm>
            <a:off x="4629114" y="5382376"/>
            <a:ext cx="663070" cy="1014119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lg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A14FA8-D46B-4D92-816A-36738B0390F9}"/>
              </a:ext>
            </a:extLst>
          </p:cNvPr>
          <p:cNvSpPr txBox="1"/>
          <p:nvPr/>
        </p:nvSpPr>
        <p:spPr>
          <a:xfrm>
            <a:off x="3188907" y="6157663"/>
            <a:ext cx="1424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Task Scheduler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F191F4-C174-4041-8411-0267ACCC0304}"/>
              </a:ext>
            </a:extLst>
          </p:cNvPr>
          <p:cNvSpPr txBox="1"/>
          <p:nvPr/>
        </p:nvSpPr>
        <p:spPr>
          <a:xfrm>
            <a:off x="7005282" y="4400407"/>
            <a:ext cx="1011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Video </a:t>
            </a:r>
            <a:br>
              <a:rPr lang="en-US" sz="1200" dirty="0"/>
            </a:br>
            <a:r>
              <a:rPr lang="en-US" sz="1200" dirty="0"/>
              <a:t>Merger &amp;</a:t>
            </a:r>
            <a:br>
              <a:rPr lang="en-US" sz="1200" dirty="0"/>
            </a:br>
            <a:r>
              <a:rPr lang="en-US" sz="1200" dirty="0"/>
              <a:t>Output</a:t>
            </a:r>
            <a:br>
              <a:rPr lang="en-US" sz="1200" dirty="0"/>
            </a:br>
            <a:r>
              <a:rPr lang="en-US" sz="1200" dirty="0"/>
              <a:t>Windows </a:t>
            </a:r>
          </a:p>
        </p:txBody>
      </p:sp>
      <p:cxnSp>
        <p:nvCxnSpPr>
          <p:cNvPr id="43" name="Elbow Connector 104">
            <a:extLst>
              <a:ext uri="{FF2B5EF4-FFF2-40B4-BE49-F238E27FC236}">
                <a16:creationId xmlns:a16="http://schemas.microsoft.com/office/drawing/2014/main" id="{0A07CB58-004B-4EC3-99E8-E601FD56918F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5431234" y="5285351"/>
            <a:ext cx="1326302" cy="609719"/>
          </a:xfrm>
          <a:prstGeom prst="bentConnector2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107">
            <a:extLst>
              <a:ext uri="{FF2B5EF4-FFF2-40B4-BE49-F238E27FC236}">
                <a16:creationId xmlns:a16="http://schemas.microsoft.com/office/drawing/2014/main" id="{C5F9F47C-4824-478F-A9C4-D1C484D0EC54}"/>
              </a:ext>
            </a:extLst>
          </p:cNvPr>
          <p:cNvCxnSpPr>
            <a:cxnSpLocks/>
            <a:stCxn id="19" idx="0"/>
            <a:endCxn id="10" idx="3"/>
          </p:cNvCxnSpPr>
          <p:nvPr/>
        </p:nvCxnSpPr>
        <p:spPr>
          <a:xfrm rot="16200000" flipV="1">
            <a:off x="6342887" y="3883587"/>
            <a:ext cx="512567" cy="295968"/>
          </a:xfrm>
          <a:prstGeom prst="bentConnector2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1540AB5-C46D-4049-B46E-BFD740DDB543}"/>
              </a:ext>
            </a:extLst>
          </p:cNvPr>
          <p:cNvCxnSpPr>
            <a:cxnSpLocks/>
          </p:cNvCxnSpPr>
          <p:nvPr/>
        </p:nvCxnSpPr>
        <p:spPr>
          <a:xfrm flipV="1">
            <a:off x="6062810" y="3152497"/>
            <a:ext cx="0" cy="33986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C4D5CCE-0C26-4C96-BB92-6D8D3F02C5A1}"/>
              </a:ext>
            </a:extLst>
          </p:cNvPr>
          <p:cNvCxnSpPr>
            <a:cxnSpLocks/>
          </p:cNvCxnSpPr>
          <p:nvPr/>
        </p:nvCxnSpPr>
        <p:spPr>
          <a:xfrm flipV="1">
            <a:off x="4937235" y="3161995"/>
            <a:ext cx="0" cy="32857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Up-Down Arrow 27">
            <a:extLst>
              <a:ext uri="{FF2B5EF4-FFF2-40B4-BE49-F238E27FC236}">
                <a16:creationId xmlns:a16="http://schemas.microsoft.com/office/drawing/2014/main" id="{70396C02-FD44-4ADB-BE86-013C5C3BBBC7}"/>
              </a:ext>
            </a:extLst>
          </p:cNvPr>
          <p:cNvSpPr/>
          <p:nvPr/>
        </p:nvSpPr>
        <p:spPr>
          <a:xfrm>
            <a:off x="5431234" y="2340656"/>
            <a:ext cx="221399" cy="3477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ED0FE2-5255-40C0-BAE3-78B0018C4F69}"/>
              </a:ext>
            </a:extLst>
          </p:cNvPr>
          <p:cNvSpPr txBox="1"/>
          <p:nvPr/>
        </p:nvSpPr>
        <p:spPr>
          <a:xfrm>
            <a:off x="6215179" y="1968030"/>
            <a:ext cx="13471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Viewers’ devices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DED0FE2-5255-40C0-BAE3-78B0018C4F69}"/>
              </a:ext>
            </a:extLst>
          </p:cNvPr>
          <p:cNvSpPr txBox="1"/>
          <p:nvPr/>
        </p:nvSpPr>
        <p:spPr>
          <a:xfrm>
            <a:off x="1993402" y="1732578"/>
            <a:ext cx="15301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Streaming provider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B1265FB-9B26-4DC7-BE7A-51E814480290}"/>
              </a:ext>
            </a:extLst>
          </p:cNvPr>
          <p:cNvCxnSpPr>
            <a:cxnSpLocks/>
          </p:cNvCxnSpPr>
          <p:nvPr/>
        </p:nvCxnSpPr>
        <p:spPr>
          <a:xfrm flipH="1">
            <a:off x="2573982" y="2875564"/>
            <a:ext cx="1472" cy="615002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F8C9BF5-CD9A-460F-BA3A-F84656AD5D7A}"/>
              </a:ext>
            </a:extLst>
          </p:cNvPr>
          <p:cNvCxnSpPr>
            <a:cxnSpLocks/>
          </p:cNvCxnSpPr>
          <p:nvPr/>
        </p:nvCxnSpPr>
        <p:spPr>
          <a:xfrm flipV="1">
            <a:off x="2813414" y="2883970"/>
            <a:ext cx="4770" cy="60659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5CD81C3-CAD3-47A6-8F6B-E53EED49CEA9}"/>
              </a:ext>
            </a:extLst>
          </p:cNvPr>
          <p:cNvSpPr txBox="1"/>
          <p:nvPr/>
        </p:nvSpPr>
        <p:spPr>
          <a:xfrm>
            <a:off x="1079753" y="2773394"/>
            <a:ext cx="140765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Extended video processing service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BD55389-E722-4FC5-9434-EE77E71F0882}"/>
              </a:ext>
            </a:extLst>
          </p:cNvPr>
          <p:cNvSpPr txBox="1"/>
          <p:nvPr/>
        </p:nvSpPr>
        <p:spPr>
          <a:xfrm>
            <a:off x="2910148" y="2824437"/>
            <a:ext cx="11009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Chosen CVSE services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FC41C96-4D75-45CC-A893-6817885101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07" y="3446540"/>
            <a:ext cx="721979" cy="721979"/>
          </a:xfrm>
          <a:prstGeom prst="rect">
            <a:avLst/>
          </a:prstGeom>
        </p:spPr>
      </p:pic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E2273779-3390-46EE-9AE7-AFA5BF7555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60901" y="5272714"/>
            <a:ext cx="380888" cy="367360"/>
          </a:xfrm>
          <a:prstGeom prst="bentConnector3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" name="Picture 2" descr="Image result for video streaming  ic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44" y="2024985"/>
            <a:ext cx="1024412" cy="80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5B45C7C9-5352-4209-AB83-F039CD1F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CVSE Architecture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0D2320-E642-4D3E-BCB6-4C44851CB89E}"/>
              </a:ext>
            </a:extLst>
          </p:cNvPr>
          <p:cNvSpPr txBox="1"/>
          <p:nvPr/>
        </p:nvSpPr>
        <p:spPr>
          <a:xfrm>
            <a:off x="6737339" y="3291768"/>
            <a:ext cx="114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CVSE Core</a:t>
            </a:r>
          </a:p>
        </p:txBody>
      </p:sp>
    </p:spTree>
    <p:extLst>
      <p:ext uri="{BB962C8B-B14F-4D97-AF65-F5344CB8AC3E}">
        <p14:creationId xmlns:p14="http://schemas.microsoft.com/office/powerpoint/2010/main" val="3145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9" grpId="0"/>
      <p:bldP spid="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42B39C-285D-4542-97D8-3251A16C8A29}"/>
              </a:ext>
            </a:extLst>
          </p:cNvPr>
          <p:cNvSpPr/>
          <p:nvPr/>
        </p:nvSpPr>
        <p:spPr>
          <a:xfrm>
            <a:off x="1702865" y="1661043"/>
            <a:ext cx="5434533" cy="4981057"/>
          </a:xfrm>
          <a:prstGeom prst="roundRect">
            <a:avLst>
              <a:gd name="adj" fmla="val 9818"/>
            </a:avLst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78C5B1-2A72-41B4-9B04-C4E6634340BB}"/>
              </a:ext>
            </a:extLst>
          </p:cNvPr>
          <p:cNvSpPr/>
          <p:nvPr/>
        </p:nvSpPr>
        <p:spPr>
          <a:xfrm>
            <a:off x="2933612" y="2580791"/>
            <a:ext cx="3154680" cy="2801081"/>
          </a:xfrm>
          <a:prstGeom prst="roundRect">
            <a:avLst/>
          </a:prstGeom>
          <a:solidFill>
            <a:srgbClr val="995B96"/>
          </a:solidFill>
          <a:ln>
            <a:solidFill>
              <a:srgbClr val="995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23E149-683B-4DD9-A8DF-7B5A1E88C07F}"/>
              </a:ext>
            </a:extLst>
          </p:cNvPr>
          <p:cNvSpPr/>
          <p:nvPr/>
        </p:nvSpPr>
        <p:spPr>
          <a:xfrm rot="16200000">
            <a:off x="1248036" y="3747730"/>
            <a:ext cx="2815367" cy="452915"/>
          </a:xfrm>
          <a:prstGeom prst="roundRect">
            <a:avLst/>
          </a:prstGeom>
          <a:solidFill>
            <a:srgbClr val="995B96"/>
          </a:solidFill>
          <a:ln>
            <a:solidFill>
              <a:srgbClr val="995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Video Processing Interface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DCD519-D460-4760-AACF-2FA5EB956182}"/>
              </a:ext>
            </a:extLst>
          </p:cNvPr>
          <p:cNvSpPr/>
          <p:nvPr/>
        </p:nvSpPr>
        <p:spPr>
          <a:xfrm rot="5400000">
            <a:off x="4954273" y="3751957"/>
            <a:ext cx="2809532" cy="438626"/>
          </a:xfrm>
          <a:prstGeom prst="roundRect">
            <a:avLst/>
          </a:prstGeom>
          <a:solidFill>
            <a:srgbClr val="995B96"/>
          </a:solidFill>
          <a:ln>
            <a:solidFill>
              <a:srgbClr val="995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Deployment Interface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21B50-EB18-4F5E-B96E-A101C3F5DAC6}"/>
              </a:ext>
            </a:extLst>
          </p:cNvPr>
          <p:cNvSpPr/>
          <p:nvPr/>
        </p:nvSpPr>
        <p:spPr>
          <a:xfrm>
            <a:off x="2429262" y="2202956"/>
            <a:ext cx="3659030" cy="325392"/>
          </a:xfrm>
          <a:prstGeom prst="roundRect">
            <a:avLst/>
          </a:prstGeom>
          <a:solidFill>
            <a:srgbClr val="995B96"/>
          </a:solidFill>
          <a:ln>
            <a:solidFill>
              <a:srgbClr val="995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Billing Policy Interface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84B3D42-422D-4F4B-80C6-4A984C684F0B}"/>
              </a:ext>
            </a:extLst>
          </p:cNvPr>
          <p:cNvSpPr/>
          <p:nvPr/>
        </p:nvSpPr>
        <p:spPr>
          <a:xfrm>
            <a:off x="2933612" y="5413920"/>
            <a:ext cx="3677599" cy="382541"/>
          </a:xfrm>
          <a:prstGeom prst="roundRect">
            <a:avLst/>
          </a:prstGeom>
          <a:solidFill>
            <a:srgbClr val="995B96"/>
          </a:solidFill>
          <a:ln>
            <a:solidFill>
              <a:srgbClr val="995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Compute Engine Interface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12C707-CE64-4ED1-AD96-6BCC48723377}"/>
              </a:ext>
            </a:extLst>
          </p:cNvPr>
          <p:cNvSpPr/>
          <p:nvPr/>
        </p:nvSpPr>
        <p:spPr>
          <a:xfrm>
            <a:off x="3049271" y="4819502"/>
            <a:ext cx="2912719" cy="35527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Elastic Resource Provisioning Service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518455-B736-498D-86E0-DB8DB3BD49C8}"/>
              </a:ext>
            </a:extLst>
          </p:cNvPr>
          <p:cNvSpPr/>
          <p:nvPr/>
        </p:nvSpPr>
        <p:spPr>
          <a:xfrm rot="16200000">
            <a:off x="1697702" y="4696741"/>
            <a:ext cx="784472" cy="585789"/>
          </a:xfrm>
          <a:prstGeom prst="roundRect">
            <a:avLst/>
          </a:prstGeom>
          <a:solidFill>
            <a:srgbClr val="995B96"/>
          </a:solidFill>
          <a:ln>
            <a:solidFill>
              <a:srgbClr val="995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Subtitles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5A9EB6-BF9D-4C4C-B6E9-012AAA7F7638}"/>
              </a:ext>
            </a:extLst>
          </p:cNvPr>
          <p:cNvSpPr/>
          <p:nvPr/>
        </p:nvSpPr>
        <p:spPr>
          <a:xfrm rot="16200000">
            <a:off x="1576955" y="3740899"/>
            <a:ext cx="1034415" cy="585789"/>
          </a:xfrm>
          <a:prstGeom prst="roundRect">
            <a:avLst/>
          </a:prstGeom>
          <a:solidFill>
            <a:srgbClr val="995B96"/>
          </a:solidFill>
          <a:ln>
            <a:solidFill>
              <a:srgbClr val="995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Resolution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F761F0-CFF2-481B-9DF6-DEAAAE027634}"/>
              </a:ext>
            </a:extLst>
          </p:cNvPr>
          <p:cNvSpPr/>
          <p:nvPr/>
        </p:nvSpPr>
        <p:spPr>
          <a:xfrm rot="16200000">
            <a:off x="1628560" y="2739738"/>
            <a:ext cx="903683" cy="585789"/>
          </a:xfrm>
          <a:prstGeom prst="roundRect">
            <a:avLst/>
          </a:prstGeom>
          <a:solidFill>
            <a:srgbClr val="995B96"/>
          </a:solidFill>
          <a:ln>
            <a:solidFill>
              <a:srgbClr val="995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Extended 3</a:t>
            </a:r>
            <a:r>
              <a:rPr lang="en-US" sz="1350" baseline="30000" dirty="0">
                <a:solidFill>
                  <a:schemeClr val="bg1"/>
                </a:solidFill>
              </a:rPr>
              <a:t>rd</a:t>
            </a:r>
            <a:r>
              <a:rPr lang="en-US" sz="1350" dirty="0">
                <a:solidFill>
                  <a:schemeClr val="bg1"/>
                </a:solidFill>
              </a:rPr>
              <a:t> Party Service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EDC8A43-441E-4E5D-A904-557CAB447B13}"/>
              </a:ext>
            </a:extLst>
          </p:cNvPr>
          <p:cNvSpPr/>
          <p:nvPr/>
        </p:nvSpPr>
        <p:spPr>
          <a:xfrm>
            <a:off x="2419857" y="1721168"/>
            <a:ext cx="1663079" cy="445772"/>
          </a:xfrm>
          <a:prstGeom prst="roundRect">
            <a:avLst/>
          </a:prstGeom>
          <a:solidFill>
            <a:srgbClr val="995B96"/>
          </a:solidFill>
          <a:ln>
            <a:solidFill>
              <a:srgbClr val="995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Monthly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566C4D0-94A8-4E0A-9861-3D87F40F7E97}"/>
              </a:ext>
            </a:extLst>
          </p:cNvPr>
          <p:cNvSpPr/>
          <p:nvPr/>
        </p:nvSpPr>
        <p:spPr>
          <a:xfrm>
            <a:off x="4141301" y="1721169"/>
            <a:ext cx="1946992" cy="445771"/>
          </a:xfrm>
          <a:prstGeom prst="roundRect">
            <a:avLst/>
          </a:prstGeom>
          <a:solidFill>
            <a:srgbClr val="995B96"/>
          </a:solidFill>
          <a:ln>
            <a:solidFill>
              <a:srgbClr val="995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Pay as you watch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4E5C93B-2674-47E9-9BC6-2425A9F70776}"/>
              </a:ext>
            </a:extLst>
          </p:cNvPr>
          <p:cNvSpPr/>
          <p:nvPr/>
        </p:nvSpPr>
        <p:spPr>
          <a:xfrm rot="5400000">
            <a:off x="6546866" y="2633243"/>
            <a:ext cx="583297" cy="428625"/>
          </a:xfrm>
          <a:prstGeom prst="roundRect">
            <a:avLst/>
          </a:prstGeom>
          <a:solidFill>
            <a:srgbClr val="995B96"/>
          </a:solidFill>
          <a:ln>
            <a:solidFill>
              <a:srgbClr val="995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Local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56543CD-2D7C-45EA-9920-80852F5CD464}"/>
              </a:ext>
            </a:extLst>
          </p:cNvPr>
          <p:cNvSpPr/>
          <p:nvPr/>
        </p:nvSpPr>
        <p:spPr>
          <a:xfrm rot="5400000">
            <a:off x="6551866" y="3265161"/>
            <a:ext cx="583298" cy="438626"/>
          </a:xfrm>
          <a:prstGeom prst="roundRect">
            <a:avLst/>
          </a:prstGeom>
          <a:solidFill>
            <a:srgbClr val="995B96"/>
          </a:solidFill>
          <a:ln>
            <a:solidFill>
              <a:srgbClr val="995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CE8C95D-D1D5-4590-A5C4-19EFD603594B}"/>
              </a:ext>
            </a:extLst>
          </p:cNvPr>
          <p:cNvSpPr/>
          <p:nvPr/>
        </p:nvSpPr>
        <p:spPr>
          <a:xfrm rot="5400000">
            <a:off x="6579410" y="3886529"/>
            <a:ext cx="528208" cy="438628"/>
          </a:xfrm>
          <a:prstGeom prst="roundRect">
            <a:avLst/>
          </a:prstGeom>
          <a:solidFill>
            <a:srgbClr val="995B96"/>
          </a:solidFill>
          <a:ln>
            <a:solidFill>
              <a:srgbClr val="995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Edge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1FD5F8-D3BF-43DC-ACE9-075068C7B82A}"/>
              </a:ext>
            </a:extLst>
          </p:cNvPr>
          <p:cNvSpPr/>
          <p:nvPr/>
        </p:nvSpPr>
        <p:spPr>
          <a:xfrm rot="5400000">
            <a:off x="6388336" y="4671427"/>
            <a:ext cx="920360" cy="448633"/>
          </a:xfrm>
          <a:prstGeom prst="roundRect">
            <a:avLst/>
          </a:prstGeom>
          <a:solidFill>
            <a:srgbClr val="995B96"/>
          </a:solidFill>
          <a:ln>
            <a:solidFill>
              <a:srgbClr val="995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Federated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A11B1DD-7F0D-4875-A68A-3F390287B8BF}"/>
              </a:ext>
            </a:extLst>
          </p:cNvPr>
          <p:cNvSpPr/>
          <p:nvPr/>
        </p:nvSpPr>
        <p:spPr>
          <a:xfrm>
            <a:off x="2921480" y="5836740"/>
            <a:ext cx="1045582" cy="453232"/>
          </a:xfrm>
          <a:prstGeom prst="roundRect">
            <a:avLst/>
          </a:prstGeom>
          <a:solidFill>
            <a:srgbClr val="995B96"/>
          </a:solidFill>
          <a:ln>
            <a:solidFill>
              <a:srgbClr val="995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Emulation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28525AD-7C7E-45CC-955B-7507827DB2A3}"/>
              </a:ext>
            </a:extLst>
          </p:cNvPr>
          <p:cNvSpPr/>
          <p:nvPr/>
        </p:nvSpPr>
        <p:spPr>
          <a:xfrm>
            <a:off x="4037969" y="5838357"/>
            <a:ext cx="1138260" cy="462551"/>
          </a:xfrm>
          <a:prstGeom prst="roundRect">
            <a:avLst/>
          </a:prstGeom>
          <a:solidFill>
            <a:srgbClr val="995B96"/>
          </a:solidFill>
          <a:ln>
            <a:solidFill>
              <a:srgbClr val="995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Local Thread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CE189B0-5296-4DC4-BE6A-3F73A483F27B}"/>
              </a:ext>
            </a:extLst>
          </p:cNvPr>
          <p:cNvSpPr/>
          <p:nvPr/>
        </p:nvSpPr>
        <p:spPr>
          <a:xfrm>
            <a:off x="5223984" y="5848944"/>
            <a:ext cx="1393025" cy="443323"/>
          </a:xfrm>
          <a:prstGeom prst="roundRect">
            <a:avLst/>
          </a:prstGeom>
          <a:solidFill>
            <a:srgbClr val="995B96"/>
          </a:solidFill>
          <a:ln>
            <a:solidFill>
              <a:srgbClr val="995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5F15FF1-6685-4E36-9A88-A17FEEC7E14B}"/>
              </a:ext>
            </a:extLst>
          </p:cNvPr>
          <p:cNvSpPr/>
          <p:nvPr/>
        </p:nvSpPr>
        <p:spPr>
          <a:xfrm>
            <a:off x="5223984" y="6333333"/>
            <a:ext cx="445060" cy="233543"/>
          </a:xfrm>
          <a:prstGeom prst="roundRect">
            <a:avLst/>
          </a:prstGeom>
          <a:solidFill>
            <a:srgbClr val="995B96"/>
          </a:solidFill>
          <a:ln>
            <a:solidFill>
              <a:srgbClr val="995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343EA65-3A82-4183-BD6C-41FCB9250DE7}"/>
              </a:ext>
            </a:extLst>
          </p:cNvPr>
          <p:cNvSpPr/>
          <p:nvPr/>
        </p:nvSpPr>
        <p:spPr>
          <a:xfrm>
            <a:off x="5727524" y="6333333"/>
            <a:ext cx="883687" cy="233543"/>
          </a:xfrm>
          <a:prstGeom prst="roundRect">
            <a:avLst/>
          </a:prstGeom>
          <a:solidFill>
            <a:srgbClr val="995B96"/>
          </a:solidFill>
          <a:ln>
            <a:solidFill>
              <a:srgbClr val="995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Container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23493" y="2547474"/>
            <a:ext cx="9723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CVSE CORE</a:t>
            </a:r>
          </a:p>
        </p:txBody>
      </p:sp>
      <p:sp>
        <p:nvSpPr>
          <p:cNvPr id="26" name="Rectangle: Rounded Corners 9">
            <a:extLst>
              <a:ext uri="{FF2B5EF4-FFF2-40B4-BE49-F238E27FC236}">
                <a16:creationId xmlns:a16="http://schemas.microsoft.com/office/drawing/2014/main" id="{5C12C707-CE64-4ED1-AD96-6BCC48723377}"/>
              </a:ext>
            </a:extLst>
          </p:cNvPr>
          <p:cNvSpPr/>
          <p:nvPr/>
        </p:nvSpPr>
        <p:spPr>
          <a:xfrm>
            <a:off x="4819207" y="2833573"/>
            <a:ext cx="1142783" cy="193454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Streaming Task Scheduling Service</a:t>
            </a:r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5C12C707-CE64-4ED1-AD96-6BCC48723377}"/>
              </a:ext>
            </a:extLst>
          </p:cNvPr>
          <p:cNvSpPr/>
          <p:nvPr/>
        </p:nvSpPr>
        <p:spPr>
          <a:xfrm>
            <a:off x="3527973" y="3337204"/>
            <a:ext cx="1217241" cy="144414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Video Segment Admission Control</a:t>
            </a:r>
          </a:p>
          <a:p>
            <a:pPr algn="ctr"/>
            <a:r>
              <a:rPr lang="en-US" sz="1350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id="{5C12C707-CE64-4ED1-AD96-6BCC48723377}"/>
              </a:ext>
            </a:extLst>
          </p:cNvPr>
          <p:cNvSpPr/>
          <p:nvPr/>
        </p:nvSpPr>
        <p:spPr>
          <a:xfrm>
            <a:off x="3049272" y="2833573"/>
            <a:ext cx="1701092" cy="43850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Video Segment Caching Service</a:t>
            </a:r>
          </a:p>
        </p:txBody>
      </p:sp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id="{5C12C707-CE64-4ED1-AD96-6BCC48723377}"/>
              </a:ext>
            </a:extLst>
          </p:cNvPr>
          <p:cNvSpPr/>
          <p:nvPr/>
        </p:nvSpPr>
        <p:spPr>
          <a:xfrm rot="16200000">
            <a:off x="2529905" y="3840923"/>
            <a:ext cx="1444141" cy="43670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Video Service Repository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78F0E7D-EF4D-48FC-B816-C12E59E7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73" y="95661"/>
            <a:ext cx="8229600" cy="1143000"/>
          </a:xfrm>
        </p:spPr>
        <p:txBody>
          <a:bodyPr/>
          <a:lstStyle/>
          <a:p>
            <a:r>
              <a:rPr lang="en-US" dirty="0"/>
              <a:t>Extensibility of CVSE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E3C78E-DE9B-47A2-B47B-7FB4DCB67720}"/>
              </a:ext>
            </a:extLst>
          </p:cNvPr>
          <p:cNvSpPr txBox="1"/>
          <p:nvPr/>
        </p:nvSpPr>
        <p:spPr>
          <a:xfrm>
            <a:off x="7417943" y="2211263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1) Modular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39C665-59F8-4178-8844-356FF73B6C87}"/>
              </a:ext>
            </a:extLst>
          </p:cNvPr>
          <p:cNvSpPr txBox="1"/>
          <p:nvPr/>
        </p:nvSpPr>
        <p:spPr>
          <a:xfrm>
            <a:off x="7390340" y="2580791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2) Dynamic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FA9DD1-67DF-47A0-9D89-9AD34A90EA66}"/>
              </a:ext>
            </a:extLst>
          </p:cNvPr>
          <p:cNvSpPr txBox="1"/>
          <p:nvPr/>
        </p:nvSpPr>
        <p:spPr>
          <a:xfrm>
            <a:off x="7137398" y="1773320"/>
            <a:ext cx="192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CVSE features:</a:t>
            </a:r>
          </a:p>
        </p:txBody>
      </p:sp>
    </p:spTree>
    <p:extLst>
      <p:ext uri="{BB962C8B-B14F-4D97-AF65-F5344CB8AC3E}">
        <p14:creationId xmlns:p14="http://schemas.microsoft.com/office/powerpoint/2010/main" val="99833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3" grpId="0"/>
      <p:bldP spid="31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889E-76E6-4EF3-AD27-4FD08F1A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Video Processing Interface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38FE8-75B4-4C3D-85D1-184B72DB3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CVSE to perform any type of video processing</a:t>
            </a:r>
          </a:p>
          <a:p>
            <a:r>
              <a:rPr lang="en-US" dirty="0"/>
              <a:t>Existing services in Video Service Repository</a:t>
            </a:r>
          </a:p>
          <a:p>
            <a:r>
              <a:rPr lang="en-US" dirty="0"/>
              <a:t>Stream service providers can extend new service and add to Video Service Repository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A66FE-04F0-4BDA-90E1-C3D7A2B1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2993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81AE6-4DCB-4C00-AE0D-B002670B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 Engine Interface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5FF77-C663-42E9-8382-0EB66AA31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Allocation of worker nodes in CVSE</a:t>
            </a:r>
          </a:p>
          <a:p>
            <a:pPr lvl="1"/>
            <a:r>
              <a:rPr lang="en-US" dirty="0"/>
              <a:t>Emulation</a:t>
            </a:r>
          </a:p>
          <a:p>
            <a:pPr lvl="1"/>
            <a:r>
              <a:rPr lang="en-US" dirty="0"/>
              <a:t>Local Threads</a:t>
            </a:r>
          </a:p>
          <a:p>
            <a:pPr lvl="1"/>
            <a:r>
              <a:rPr lang="en-US" dirty="0"/>
              <a:t>VM</a:t>
            </a:r>
          </a:p>
          <a:p>
            <a:pPr lvl="1"/>
            <a:r>
              <a:rPr lang="en-US" dirty="0"/>
              <a:t>Container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8DACA-2FFA-4FC4-9798-C04B4CE3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728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30AB-90CA-4BD2-9853-E2849CC1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Interface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F41D5-F942-4C64-AE55-24B2DFE71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in which CVSE is deployed</a:t>
            </a:r>
          </a:p>
          <a:p>
            <a:pPr lvl="1"/>
            <a:r>
              <a:rPr lang="en-US" dirty="0"/>
              <a:t>Local</a:t>
            </a:r>
          </a:p>
          <a:p>
            <a:pPr lvl="1"/>
            <a:r>
              <a:rPr lang="en-US" dirty="0"/>
              <a:t>Cloud</a:t>
            </a:r>
          </a:p>
          <a:p>
            <a:pPr lvl="1"/>
            <a:r>
              <a:rPr lang="en-US" dirty="0"/>
              <a:t>Edge</a:t>
            </a:r>
          </a:p>
          <a:p>
            <a:pPr lvl="1"/>
            <a:r>
              <a:rPr lang="en-US" dirty="0"/>
              <a:t>Federated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EE81-43C7-407E-A5A4-C9D137D5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121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F1E5-3C1E-48A0-A83C-26EFD995B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Billing Interface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BC2CD-E498-4C0C-B7A2-5CCEC2ECD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is which viewers’ accounts are charged</a:t>
            </a:r>
          </a:p>
          <a:p>
            <a:pPr lvl="1"/>
            <a:r>
              <a:rPr lang="en-US" dirty="0"/>
              <a:t>Monthly subscription</a:t>
            </a:r>
          </a:p>
          <a:p>
            <a:pPr lvl="1"/>
            <a:r>
              <a:rPr lang="en-US" dirty="0"/>
              <a:t>Pay as you watch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23F4B-00FB-4CB7-BCB1-3F20705F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3118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F721-C9BB-41DE-B009-73FDB55A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9618A-4444-4B5F-AF15-291318C4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CVSE utilized in emulation mode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Worker nodes of compute engine are modeled from AWS g2.2xlarge VMs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Show importance of proper resource allocation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F2E37-9F29-4E44-859D-CAD0857E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30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B5AC-B847-43E2-9C18-D9A62B9F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10" y="160020"/>
            <a:ext cx="669780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Analyzing Worker Node Cluster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85CFA-7372-4542-8548-F02A58D4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BF139-2793-401C-BE43-D853BAFD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0" y="1537328"/>
            <a:ext cx="6697804" cy="48190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35C34D-089C-4435-BC23-ADE2DED43EA4}"/>
              </a:ext>
            </a:extLst>
          </p:cNvPr>
          <p:cNvSpPr txBox="1"/>
          <p:nvPr/>
        </p:nvSpPr>
        <p:spPr>
          <a:xfrm>
            <a:off x="2976861" y="466344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E7FF6-56D8-47B7-9FBF-816BCCBD980E}"/>
              </a:ext>
            </a:extLst>
          </p:cNvPr>
          <p:cNvSpPr txBox="1"/>
          <p:nvPr/>
        </p:nvSpPr>
        <p:spPr>
          <a:xfrm>
            <a:off x="4324794" y="373443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26%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69D914-7B0D-4D3B-B4E8-FB5105BD7D2B}"/>
              </a:ext>
            </a:extLst>
          </p:cNvPr>
          <p:cNvCxnSpPr>
            <a:cxnSpLocks/>
          </p:cNvCxnSpPr>
          <p:nvPr/>
        </p:nvCxnSpPr>
        <p:spPr>
          <a:xfrm flipH="1">
            <a:off x="3073098" y="5032772"/>
            <a:ext cx="76200" cy="4079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19F1F8-912C-4089-BD28-A9A34B1A1583}"/>
              </a:ext>
            </a:extLst>
          </p:cNvPr>
          <p:cNvCxnSpPr>
            <a:cxnSpLocks/>
          </p:cNvCxnSpPr>
          <p:nvPr/>
        </p:nvCxnSpPr>
        <p:spPr>
          <a:xfrm flipH="1">
            <a:off x="4481625" y="4103767"/>
            <a:ext cx="83287" cy="4965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122C4D6-30D7-4406-BE94-DD10309745B2}"/>
              </a:ext>
            </a:extLst>
          </p:cNvPr>
          <p:cNvSpPr/>
          <p:nvPr/>
        </p:nvSpPr>
        <p:spPr>
          <a:xfrm>
            <a:off x="4616700" y="2404883"/>
            <a:ext cx="3297113" cy="102411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2EA552-6303-46BF-8C33-952F3A0DB7DE}"/>
              </a:ext>
            </a:extLst>
          </p:cNvPr>
          <p:cNvSpPr txBox="1"/>
          <p:nvPr/>
        </p:nvSpPr>
        <p:spPr>
          <a:xfrm>
            <a:off x="4616701" y="258734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Crucial for Resource Provisioner to allocate enough worker nodes</a:t>
            </a:r>
          </a:p>
        </p:txBody>
      </p:sp>
    </p:spTree>
    <p:extLst>
      <p:ext uri="{BB962C8B-B14F-4D97-AF65-F5344CB8AC3E}">
        <p14:creationId xmlns:p14="http://schemas.microsoft.com/office/powerpoint/2010/main" val="10375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7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88E35-8BC0-4DC7-8694-F82224AC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Web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355F5-4D32-4F85-9D64-C4A2A88BE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Coded in Java</a:t>
            </a:r>
          </a:p>
          <a:p>
            <a:r>
              <a:rPr lang="en-US" dirty="0"/>
              <a:t>Runs as webservice that receives streaming requests</a:t>
            </a:r>
          </a:p>
          <a:p>
            <a:r>
              <a:rPr lang="en-US" dirty="0"/>
              <a:t>Stream requests sent from web page hosted by local web server</a:t>
            </a:r>
          </a:p>
          <a:p>
            <a:r>
              <a:rPr lang="en-US" dirty="0"/>
              <a:t>Container creation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FFE67-6524-4086-A70B-3CB4145C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40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0C3B5-478E-4A11-A8F7-F64195BA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Video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01AFA-D257-45DE-A282-25040810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06B1F0-CF62-4E80-AFEE-0837CA6C3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7" y="1747158"/>
            <a:ext cx="8833149" cy="41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0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5A8A1-398D-428D-84C9-FC3EA5F8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B1567-87A1-40F9-B46D-F5B089EA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301E173D-144E-4546-9FB4-6D22393BFE5B}"/>
              </a:ext>
            </a:extLst>
          </p:cNvPr>
          <p:cNvSpPr txBox="1">
            <a:spLocks/>
          </p:cNvSpPr>
          <p:nvPr/>
        </p:nvSpPr>
        <p:spPr>
          <a:xfrm>
            <a:off x="576943" y="1822223"/>
            <a:ext cx="89460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25000"/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/>
              <a:t>Current video streaming practices</a:t>
            </a:r>
          </a:p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Introducing interactive video streaming and its challenges</a:t>
            </a:r>
          </a:p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Explaining contributions of this thesis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Conclusion and the future directions of the work</a:t>
            </a:r>
          </a:p>
        </p:txBody>
      </p:sp>
    </p:spTree>
    <p:extLst>
      <p:ext uri="{BB962C8B-B14F-4D97-AF65-F5344CB8AC3E}">
        <p14:creationId xmlns:p14="http://schemas.microsoft.com/office/powerpoint/2010/main" val="2132968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0C3B5-478E-4A11-A8F7-F64195BA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Video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01AFA-D257-45DE-A282-25040810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759B16-BD3F-4896-93DD-0A22C2FAC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3" y="1751343"/>
            <a:ext cx="8949133" cy="414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6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607E9-F292-4C9C-88E4-34B7A40A0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Developed CVSE platform, that enables interactive video streaming</a:t>
            </a:r>
          </a:p>
          <a:p>
            <a:r>
              <a:rPr lang="en-US" dirty="0"/>
              <a:t>Extensible</a:t>
            </a:r>
          </a:p>
          <a:p>
            <a:pPr lvl="1"/>
            <a:r>
              <a:rPr lang="en-US" dirty="0"/>
              <a:t>Billing</a:t>
            </a:r>
          </a:p>
          <a:p>
            <a:pPr lvl="1"/>
            <a:r>
              <a:rPr lang="en-US" dirty="0"/>
              <a:t>Deployment</a:t>
            </a:r>
          </a:p>
          <a:p>
            <a:pPr lvl="1"/>
            <a:r>
              <a:rPr lang="en-US" dirty="0"/>
              <a:t>Processing Services</a:t>
            </a:r>
          </a:p>
          <a:p>
            <a:r>
              <a:rPr lang="en-US" dirty="0"/>
              <a:t>Transparent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Preparing a Journal Paper on “</a:t>
            </a:r>
            <a:r>
              <a:rPr lang="en-US" i="1" dirty="0"/>
              <a:t>Interactive Cloud-based Video Streaming Engine</a:t>
            </a:r>
            <a:r>
              <a:rPr lang="en-US" dirty="0"/>
              <a:t>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58AF42-124B-4F60-9DD5-28B3D996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Outputs for Contribution 1 (CVSE)</a:t>
            </a:r>
          </a:p>
        </p:txBody>
      </p:sp>
    </p:spTree>
    <p:extLst>
      <p:ext uri="{BB962C8B-B14F-4D97-AF65-F5344CB8AC3E}">
        <p14:creationId xmlns:p14="http://schemas.microsoft.com/office/powerpoint/2010/main" val="10570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92AB-4E7D-497C-B20A-6B980870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Interactive Video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6B9-9F26-4505-9C6D-BA2EEC26B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1) Is it feasible to provide interactive video     streaming using cloud resources?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2) How to achieve interactive video streaming while maintaining low latency independent of viewers’ location?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1F705-84B8-49EB-B512-6DE804DA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785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34EF2-67A6-4525-8FFD-EA942E82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Concerns when using Cloud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30BBF-0407-4C4B-82AB-E2560D398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large amounts of computational and storage resources</a:t>
            </a:r>
          </a:p>
          <a:p>
            <a:endParaRPr lang="en-US" dirty="0"/>
          </a:p>
          <a:p>
            <a:r>
              <a:rPr lang="en-US" dirty="0"/>
              <a:t>Accessing more centrally located cloud servers can have significant latency</a:t>
            </a:r>
          </a:p>
          <a:p>
            <a:pPr lvl="1"/>
            <a:r>
              <a:rPr lang="en-US" dirty="0"/>
              <a:t>Especially for viewers in geographically distant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9E6FC-0882-4F7A-80E7-2A973673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75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241B-C005-4318-93E4-0B58119E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Netflix’s Content Delivery Network (CDN)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67A9B-3596-4764-9CFE-B6A8C92B1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Uses AWS (Amazon Web Services) to host its main site and handle incoming stream requests</a:t>
            </a:r>
          </a:p>
          <a:p>
            <a:pPr lvl="1"/>
            <a:r>
              <a:rPr lang="en-US" dirty="0"/>
              <a:t>Pre-processes all the versions of videos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number of edge servers called OCA’s (Open Connect Appliance) to deliver video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C293D-E2A2-4A3B-B3B2-A29D04EC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984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B83A0-CFB7-4A91-852D-EA8DB5F00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Netflix CDN Infrastructure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2A8A9-8DA2-4207-ACB8-8739EE33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4CCC832-77CC-4F6B-9854-BC58D59E3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35" y="1653369"/>
            <a:ext cx="6721151" cy="47002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6116BD-D55C-44B2-BB51-92FB96E017DB}"/>
              </a:ext>
            </a:extLst>
          </p:cNvPr>
          <p:cNvSpPr txBox="1"/>
          <p:nvPr/>
        </p:nvSpPr>
        <p:spPr>
          <a:xfrm>
            <a:off x="5627136" y="1653369"/>
            <a:ext cx="2000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OCA servers circa 2016</a:t>
            </a:r>
          </a:p>
        </p:txBody>
      </p:sp>
    </p:spTree>
    <p:extLst>
      <p:ext uri="{BB962C8B-B14F-4D97-AF65-F5344CB8AC3E}">
        <p14:creationId xmlns:p14="http://schemas.microsoft.com/office/powerpoint/2010/main" val="2851978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E794-95CD-4C27-9B8C-E0EE7657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Limitations of Existing CDN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832EF-12D1-4E77-ACA7-5F990B754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servers</a:t>
            </a:r>
          </a:p>
          <a:p>
            <a:pPr lvl="1"/>
            <a:r>
              <a:rPr lang="en-US" dirty="0"/>
              <a:t>File transfer</a:t>
            </a:r>
          </a:p>
          <a:p>
            <a:pPr lvl="1"/>
            <a:r>
              <a:rPr lang="en-US" dirty="0"/>
              <a:t>File caching</a:t>
            </a:r>
          </a:p>
          <a:p>
            <a:pPr lvl="1"/>
            <a:r>
              <a:rPr lang="en-US" dirty="0"/>
              <a:t>Only caches entire video (0-1)</a:t>
            </a:r>
          </a:p>
          <a:p>
            <a:pPr lvl="1"/>
            <a:r>
              <a:rPr lang="en-US" dirty="0"/>
              <a:t>No processing is performed at edge</a:t>
            </a:r>
          </a:p>
          <a:p>
            <a:pPr lvl="1"/>
            <a:r>
              <a:rPr lang="en-US" dirty="0"/>
              <a:t>Entire video streamed is delivered from the same edge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0C988-7083-4867-9D90-F4EE7E54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60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36A5-0BFE-4D7D-B935-7E0F05E3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Federated: Fog Delivery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90900-8BAE-430E-BF57-C1490A105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processing at edge level through CVSE deployment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Provide partial video caching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Leverage neighboring FDN cached contents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5D662-9DF7-4E57-8EAC-BC16AA53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865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9E2B-AF81-41FD-B67E-269A0884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7539-2A23-4C28-AA8B-EE586F4E5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12" y="2775857"/>
            <a:ext cx="869388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address the second challenge, we developed F-FDN (Federated-Fog Delivery Networks)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40383-5F76-4505-8001-17F76C6C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918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A close up of a map&#10;&#10;Description generated with high confidence">
            <a:extLst>
              <a:ext uri="{FF2B5EF4-FFF2-40B4-BE49-F238E27FC236}">
                <a16:creationId xmlns:a16="http://schemas.microsoft.com/office/drawing/2014/main" id="{DC2F2A1C-57A8-4E79-80DC-06BCCF912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0" y="1641218"/>
            <a:ext cx="7885646" cy="4842158"/>
          </a:xfrm>
          <a:prstGeom prst="rect">
            <a:avLst/>
          </a:prstGeom>
        </p:spPr>
      </p:pic>
      <p:pic>
        <p:nvPicPr>
          <p:cNvPr id="58" name="Picture 57" descr="VPC-Internet-Gateway.png">
            <a:extLst>
              <a:ext uri="{FF2B5EF4-FFF2-40B4-BE49-F238E27FC236}">
                <a16:creationId xmlns:a16="http://schemas.microsoft.com/office/drawing/2014/main" id="{9BC4E01D-CEC0-4754-9FD8-D1DEC671F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3" y="3125357"/>
            <a:ext cx="993422" cy="9934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Connector: Curved 89">
            <a:extLst>
              <a:ext uri="{FF2B5EF4-FFF2-40B4-BE49-F238E27FC236}">
                <a16:creationId xmlns:a16="http://schemas.microsoft.com/office/drawing/2014/main" id="{8692C519-F49E-4508-9368-113FD3609618}"/>
              </a:ext>
            </a:extLst>
          </p:cNvPr>
          <p:cNvCxnSpPr>
            <a:cxnSpLocks/>
          </p:cNvCxnSpPr>
          <p:nvPr/>
        </p:nvCxnSpPr>
        <p:spPr>
          <a:xfrm rot="5400000">
            <a:off x="4835068" y="2826398"/>
            <a:ext cx="182933" cy="9525"/>
          </a:xfrm>
          <a:prstGeom prst="curvedConnector3">
            <a:avLst>
              <a:gd name="adj1" fmla="val 72721"/>
            </a:avLst>
          </a:prstGeom>
          <a:ln w="635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4" name="Picture 113">
            <a:extLst>
              <a:ext uri="{FF2B5EF4-FFF2-40B4-BE49-F238E27FC236}">
                <a16:creationId xmlns:a16="http://schemas.microsoft.com/office/drawing/2014/main" id="{2B5FCEED-B579-4C35-8A34-585991FA6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09" y="2422772"/>
            <a:ext cx="257159" cy="248588"/>
          </a:xfrm>
          <a:prstGeom prst="rect">
            <a:avLst/>
          </a:prstGeom>
          <a:effectLst>
            <a:glow rad="127000">
              <a:schemeClr val="tx1">
                <a:lumMod val="95000"/>
                <a:lumOff val="5000"/>
                <a:alpha val="30000"/>
              </a:schemeClr>
            </a:glow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115" name="Picture 114" descr="CloudFront-Edge-Location.png">
            <a:extLst>
              <a:ext uri="{FF2B5EF4-FFF2-40B4-BE49-F238E27FC236}">
                <a16:creationId xmlns:a16="http://schemas.microsoft.com/office/drawing/2014/main" id="{B7F0D967-9A3B-400D-883D-89B8BD821D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29" y="2215103"/>
            <a:ext cx="548640" cy="548640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116" name="Picture 115" descr="CloudFront-Edge-Location.png">
            <a:extLst>
              <a:ext uri="{FF2B5EF4-FFF2-40B4-BE49-F238E27FC236}">
                <a16:creationId xmlns:a16="http://schemas.microsoft.com/office/drawing/2014/main" id="{4D9B8ED5-5F56-4C13-BAFD-D0A6E0ACEE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57" y="4852652"/>
            <a:ext cx="548640" cy="548640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117" name="Picture 116" descr="CloudFront-Edge-Location.png">
            <a:extLst>
              <a:ext uri="{FF2B5EF4-FFF2-40B4-BE49-F238E27FC236}">
                <a16:creationId xmlns:a16="http://schemas.microsoft.com/office/drawing/2014/main" id="{28DC1B73-FF23-45CB-A927-B7CC4B32EA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04" y="3600681"/>
            <a:ext cx="548640" cy="548640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118" name="Picture 117" descr="CloudFront-Edge-Location.png">
            <a:extLst>
              <a:ext uri="{FF2B5EF4-FFF2-40B4-BE49-F238E27FC236}">
                <a16:creationId xmlns:a16="http://schemas.microsoft.com/office/drawing/2014/main" id="{47B0EEDD-F3DB-48F8-9840-049A465647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1" y="3800859"/>
            <a:ext cx="548640" cy="548640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119" name="Picture 118" descr="CloudFront-Edge-Location.png">
            <a:extLst>
              <a:ext uri="{FF2B5EF4-FFF2-40B4-BE49-F238E27FC236}">
                <a16:creationId xmlns:a16="http://schemas.microsoft.com/office/drawing/2014/main" id="{DB6D6628-D73C-464C-B6B8-A03A6C26A8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12" y="1984812"/>
            <a:ext cx="548640" cy="548640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120" name="Picture 119" descr="CloudFront-Edge-Location.png">
            <a:extLst>
              <a:ext uri="{FF2B5EF4-FFF2-40B4-BE49-F238E27FC236}">
                <a16:creationId xmlns:a16="http://schemas.microsoft.com/office/drawing/2014/main" id="{6F2B6A36-33E1-40DF-9066-8F863BD73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04" y="2460797"/>
            <a:ext cx="548640" cy="548640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6EF27457-C2B8-4C34-AF2F-08F444FE428E}"/>
              </a:ext>
            </a:extLst>
          </p:cNvPr>
          <p:cNvSpPr/>
          <p:nvPr/>
        </p:nvSpPr>
        <p:spPr>
          <a:xfrm>
            <a:off x="5182576" y="2530699"/>
            <a:ext cx="872837" cy="790043"/>
          </a:xfrm>
          <a:custGeom>
            <a:avLst/>
            <a:gdLst>
              <a:gd name="connsiteX0" fmla="*/ 1163782 w 1163782"/>
              <a:gd name="connsiteY0" fmla="*/ 1053390 h 1053390"/>
              <a:gd name="connsiteX1" fmla="*/ 960582 w 1163782"/>
              <a:gd name="connsiteY1" fmla="*/ 702408 h 1053390"/>
              <a:gd name="connsiteX2" fmla="*/ 665018 w 1163782"/>
              <a:gd name="connsiteY2" fmla="*/ 277535 h 1053390"/>
              <a:gd name="connsiteX3" fmla="*/ 314036 w 1163782"/>
              <a:gd name="connsiteY3" fmla="*/ 55863 h 1053390"/>
              <a:gd name="connsiteX4" fmla="*/ 0 w 1163782"/>
              <a:gd name="connsiteY4" fmla="*/ 444 h 105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2" h="1053390">
                <a:moveTo>
                  <a:pt x="1163782" y="1053390"/>
                </a:moveTo>
                <a:cubicBezTo>
                  <a:pt x="1103745" y="942553"/>
                  <a:pt x="1043709" y="831717"/>
                  <a:pt x="960582" y="702408"/>
                </a:cubicBezTo>
                <a:cubicBezTo>
                  <a:pt x="877455" y="573099"/>
                  <a:pt x="772776" y="385292"/>
                  <a:pt x="665018" y="277535"/>
                </a:cubicBezTo>
                <a:cubicBezTo>
                  <a:pt x="557260" y="169778"/>
                  <a:pt x="424872" y="102045"/>
                  <a:pt x="314036" y="55863"/>
                </a:cubicBezTo>
                <a:cubicBezTo>
                  <a:pt x="203200" y="9681"/>
                  <a:pt x="36945" y="-2635"/>
                  <a:pt x="0" y="444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FDFD54DA-32D1-4AE1-81E2-0B5EBBDF7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17" y="2937639"/>
            <a:ext cx="257159" cy="248588"/>
          </a:xfrm>
          <a:prstGeom prst="rect">
            <a:avLst/>
          </a:prstGeom>
          <a:effectLst>
            <a:glow rad="127000">
              <a:schemeClr val="tx1">
                <a:lumMod val="95000"/>
                <a:lumOff val="5000"/>
                <a:alpha val="30000"/>
              </a:schemeClr>
            </a:glow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026B6A61-DACD-46DA-81AE-1E8F1ABDA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71" y="2869498"/>
            <a:ext cx="257159" cy="248588"/>
          </a:xfrm>
          <a:prstGeom prst="rect">
            <a:avLst/>
          </a:prstGeom>
          <a:effectLst>
            <a:glow rad="127000">
              <a:schemeClr val="tx1">
                <a:lumMod val="95000"/>
                <a:lumOff val="5000"/>
                <a:alpha val="30000"/>
              </a:schemeClr>
            </a:glow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cxnSp>
        <p:nvCxnSpPr>
          <p:cNvPr id="124" name="Connector: Curved 123">
            <a:extLst>
              <a:ext uri="{FF2B5EF4-FFF2-40B4-BE49-F238E27FC236}">
                <a16:creationId xmlns:a16="http://schemas.microsoft.com/office/drawing/2014/main" id="{CF062CC7-A80E-4CFB-AB85-49281E828E20}"/>
              </a:ext>
            </a:extLst>
          </p:cNvPr>
          <p:cNvCxnSpPr>
            <a:cxnSpLocks/>
            <a:endCxn id="123" idx="0"/>
          </p:cNvCxnSpPr>
          <p:nvPr/>
        </p:nvCxnSpPr>
        <p:spPr>
          <a:xfrm>
            <a:off x="5095757" y="2600737"/>
            <a:ext cx="337394" cy="268762"/>
          </a:xfrm>
          <a:prstGeom prst="curvedConnector2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5" name="Picture 124">
            <a:extLst>
              <a:ext uri="{FF2B5EF4-FFF2-40B4-BE49-F238E27FC236}">
                <a16:creationId xmlns:a16="http://schemas.microsoft.com/office/drawing/2014/main" id="{53795ABF-23A2-4902-8AFA-B9CEA6CD0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88" y="2492202"/>
            <a:ext cx="257159" cy="248588"/>
          </a:xfrm>
          <a:prstGeom prst="rect">
            <a:avLst/>
          </a:prstGeom>
          <a:effectLst>
            <a:glow rad="127000">
              <a:schemeClr val="tx1">
                <a:alpha val="30000"/>
              </a:schemeClr>
            </a:glow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cxnSp>
        <p:nvCxnSpPr>
          <p:cNvPr id="126" name="Connector: Curved 125">
            <a:extLst>
              <a:ext uri="{FF2B5EF4-FFF2-40B4-BE49-F238E27FC236}">
                <a16:creationId xmlns:a16="http://schemas.microsoft.com/office/drawing/2014/main" id="{49DBE9B0-AA4E-4AE9-BF38-49BEB24A7872}"/>
              </a:ext>
            </a:extLst>
          </p:cNvPr>
          <p:cNvCxnSpPr>
            <a:cxnSpLocks/>
            <a:stCxn id="119" idx="1"/>
            <a:endCxn id="125" idx="0"/>
          </p:cNvCxnSpPr>
          <p:nvPr/>
        </p:nvCxnSpPr>
        <p:spPr>
          <a:xfrm rot="10800000" flipV="1">
            <a:off x="1211267" y="2259132"/>
            <a:ext cx="296745" cy="233070"/>
          </a:xfrm>
          <a:prstGeom prst="curvedConnector2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Connector: Curved 126">
            <a:extLst>
              <a:ext uri="{FF2B5EF4-FFF2-40B4-BE49-F238E27FC236}">
                <a16:creationId xmlns:a16="http://schemas.microsoft.com/office/drawing/2014/main" id="{AF2DC5EC-D9C2-4960-B72C-77679D20D5A7}"/>
              </a:ext>
            </a:extLst>
          </p:cNvPr>
          <p:cNvCxnSpPr>
            <a:cxnSpLocks/>
            <a:stCxn id="119" idx="3"/>
            <a:endCxn id="114" idx="1"/>
          </p:cNvCxnSpPr>
          <p:nvPr/>
        </p:nvCxnSpPr>
        <p:spPr>
          <a:xfrm>
            <a:off x="2056652" y="2259132"/>
            <a:ext cx="753857" cy="287934"/>
          </a:xfrm>
          <a:prstGeom prst="curvedConnector3">
            <a:avLst>
              <a:gd name="adj1" fmla="val 50000"/>
            </a:avLst>
          </a:prstGeom>
          <a:ln w="63500">
            <a:solidFill>
              <a:srgbClr val="0070C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F7FFE6E8-FA72-48EE-8A49-3C8448E94F27}"/>
              </a:ext>
            </a:extLst>
          </p:cNvPr>
          <p:cNvSpPr/>
          <p:nvPr/>
        </p:nvSpPr>
        <p:spPr>
          <a:xfrm>
            <a:off x="2111123" y="2571201"/>
            <a:ext cx="3810000" cy="1055047"/>
          </a:xfrm>
          <a:custGeom>
            <a:avLst/>
            <a:gdLst>
              <a:gd name="connsiteX0" fmla="*/ 5080000 w 5080000"/>
              <a:gd name="connsiteY0" fmla="*/ 1366982 h 1406729"/>
              <a:gd name="connsiteX1" fmla="*/ 4027055 w 5080000"/>
              <a:gd name="connsiteY1" fmla="*/ 1385455 h 1406729"/>
              <a:gd name="connsiteX2" fmla="*/ 2678546 w 5080000"/>
              <a:gd name="connsiteY2" fmla="*/ 1108364 h 1406729"/>
              <a:gd name="connsiteX3" fmla="*/ 1533237 w 5080000"/>
              <a:gd name="connsiteY3" fmla="*/ 757382 h 1406729"/>
              <a:gd name="connsiteX4" fmla="*/ 0 w 5080000"/>
              <a:gd name="connsiteY4" fmla="*/ 0 h 140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000" h="1406729">
                <a:moveTo>
                  <a:pt x="5080000" y="1366982"/>
                </a:moveTo>
                <a:cubicBezTo>
                  <a:pt x="4753648" y="1397770"/>
                  <a:pt x="4427297" y="1428558"/>
                  <a:pt x="4027055" y="1385455"/>
                </a:cubicBezTo>
                <a:cubicBezTo>
                  <a:pt x="3626813" y="1342352"/>
                  <a:pt x="3094182" y="1213043"/>
                  <a:pt x="2678546" y="1108364"/>
                </a:cubicBezTo>
                <a:cubicBezTo>
                  <a:pt x="2262910" y="1003685"/>
                  <a:pt x="1979661" y="942109"/>
                  <a:pt x="1533237" y="757382"/>
                </a:cubicBezTo>
                <a:cubicBezTo>
                  <a:pt x="1086813" y="572655"/>
                  <a:pt x="123151" y="86206"/>
                  <a:pt x="0" y="0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8E0B03E-F40C-46A5-8E7C-EC72E5ADEA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91" y="3208196"/>
            <a:ext cx="257159" cy="248588"/>
          </a:xfrm>
          <a:prstGeom prst="rect">
            <a:avLst/>
          </a:prstGeom>
          <a:effectLst>
            <a:glow rad="127000">
              <a:schemeClr val="tx1">
                <a:lumMod val="95000"/>
                <a:lumOff val="5000"/>
                <a:alpha val="30000"/>
              </a:schemeClr>
            </a:glow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9418371A-71D4-467D-956B-33CBDE4B43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50" y="3575094"/>
            <a:ext cx="257159" cy="248588"/>
          </a:xfrm>
          <a:prstGeom prst="rect">
            <a:avLst/>
          </a:prstGeom>
          <a:effectLst>
            <a:glow rad="127000">
              <a:schemeClr val="tx1">
                <a:lumMod val="95000"/>
                <a:lumOff val="5000"/>
                <a:alpha val="30000"/>
              </a:schemeClr>
            </a:glow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85584A1D-9A52-4C0F-93F6-DE87873238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31" y="5446360"/>
            <a:ext cx="257159" cy="248588"/>
          </a:xfrm>
          <a:prstGeom prst="rect">
            <a:avLst/>
          </a:prstGeom>
          <a:effectLst>
            <a:glow rad="127000">
              <a:schemeClr val="tx1">
                <a:lumMod val="95000"/>
                <a:lumOff val="5000"/>
                <a:alpha val="30000"/>
              </a:schemeClr>
            </a:glow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EDEF173D-B0D4-4D62-AEDF-D63A1141FA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03" y="5276998"/>
            <a:ext cx="257159" cy="248588"/>
          </a:xfrm>
          <a:prstGeom prst="rect">
            <a:avLst/>
          </a:prstGeom>
          <a:effectLst>
            <a:glow rad="127000">
              <a:schemeClr val="tx1">
                <a:lumMod val="95000"/>
                <a:lumOff val="5000"/>
                <a:alpha val="30000"/>
              </a:schemeClr>
            </a:glow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798DD6BA-838F-4A2C-9CC8-82F550B2C7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72" y="2090809"/>
            <a:ext cx="257159" cy="248588"/>
          </a:xfrm>
          <a:prstGeom prst="rect">
            <a:avLst/>
          </a:prstGeom>
          <a:effectLst>
            <a:glow rad="127000">
              <a:schemeClr val="tx1">
                <a:lumMod val="95000"/>
                <a:lumOff val="5000"/>
                <a:alpha val="30000"/>
              </a:schemeClr>
            </a:glow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92E73345-43B2-4F26-90DC-5063186936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91" y="3221417"/>
            <a:ext cx="257159" cy="248588"/>
          </a:xfrm>
          <a:prstGeom prst="rect">
            <a:avLst/>
          </a:prstGeom>
          <a:effectLst>
            <a:glow rad="127000">
              <a:schemeClr val="tx1">
                <a:lumMod val="95000"/>
                <a:lumOff val="5000"/>
                <a:alpha val="30000"/>
              </a:schemeClr>
            </a:glow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466FA37A-21C1-4517-82A3-540781363C2A}"/>
              </a:ext>
            </a:extLst>
          </p:cNvPr>
          <p:cNvSpPr/>
          <p:nvPr/>
        </p:nvSpPr>
        <p:spPr>
          <a:xfrm>
            <a:off x="6568367" y="2891122"/>
            <a:ext cx="595745" cy="401782"/>
          </a:xfrm>
          <a:custGeom>
            <a:avLst/>
            <a:gdLst>
              <a:gd name="connsiteX0" fmla="*/ 0 w 794327"/>
              <a:gd name="connsiteY0" fmla="*/ 535709 h 535709"/>
              <a:gd name="connsiteX1" fmla="*/ 203200 w 794327"/>
              <a:gd name="connsiteY1" fmla="*/ 184727 h 535709"/>
              <a:gd name="connsiteX2" fmla="*/ 461818 w 794327"/>
              <a:gd name="connsiteY2" fmla="*/ 36945 h 535709"/>
              <a:gd name="connsiteX3" fmla="*/ 794327 w 794327"/>
              <a:gd name="connsiteY3" fmla="*/ 0 h 53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327" h="535709">
                <a:moveTo>
                  <a:pt x="0" y="535709"/>
                </a:moveTo>
                <a:cubicBezTo>
                  <a:pt x="63115" y="401781"/>
                  <a:pt x="126230" y="267854"/>
                  <a:pt x="203200" y="184727"/>
                </a:cubicBezTo>
                <a:cubicBezTo>
                  <a:pt x="280170" y="101600"/>
                  <a:pt x="363297" y="67733"/>
                  <a:pt x="461818" y="36945"/>
                </a:cubicBezTo>
                <a:cubicBezTo>
                  <a:pt x="560339" y="6157"/>
                  <a:pt x="628073" y="27709"/>
                  <a:pt x="794327" y="0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1ABEE81-D0DB-4414-B741-30C40BD418FB}"/>
              </a:ext>
            </a:extLst>
          </p:cNvPr>
          <p:cNvSpPr/>
          <p:nvPr/>
        </p:nvSpPr>
        <p:spPr>
          <a:xfrm>
            <a:off x="6637428" y="3815823"/>
            <a:ext cx="539884" cy="68325"/>
          </a:xfrm>
          <a:custGeom>
            <a:avLst/>
            <a:gdLst>
              <a:gd name="connsiteX0" fmla="*/ 0 w 554181"/>
              <a:gd name="connsiteY0" fmla="*/ 0 h 480291"/>
              <a:gd name="connsiteX1" fmla="*/ 129309 w 554181"/>
              <a:gd name="connsiteY1" fmla="*/ 184727 h 480291"/>
              <a:gd name="connsiteX2" fmla="*/ 314036 w 554181"/>
              <a:gd name="connsiteY2" fmla="*/ 424873 h 480291"/>
              <a:gd name="connsiteX3" fmla="*/ 554181 w 554181"/>
              <a:gd name="connsiteY3" fmla="*/ 480291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181" h="480291">
                <a:moveTo>
                  <a:pt x="0" y="0"/>
                </a:moveTo>
                <a:cubicBezTo>
                  <a:pt x="40024" y="56957"/>
                  <a:pt x="76970" y="113915"/>
                  <a:pt x="129309" y="184727"/>
                </a:cubicBezTo>
                <a:cubicBezTo>
                  <a:pt x="181648" y="255539"/>
                  <a:pt x="243224" y="375612"/>
                  <a:pt x="314036" y="424873"/>
                </a:cubicBezTo>
                <a:cubicBezTo>
                  <a:pt x="384848" y="474134"/>
                  <a:pt x="403320" y="477212"/>
                  <a:pt x="554181" y="480291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62FA9728-CDA4-4BED-B148-F784430703DE}"/>
              </a:ext>
            </a:extLst>
          </p:cNvPr>
          <p:cNvSpPr/>
          <p:nvPr/>
        </p:nvSpPr>
        <p:spPr>
          <a:xfrm>
            <a:off x="4751800" y="3888650"/>
            <a:ext cx="1248530" cy="1109132"/>
          </a:xfrm>
          <a:custGeom>
            <a:avLst/>
            <a:gdLst>
              <a:gd name="connsiteX0" fmla="*/ 1664706 w 1664706"/>
              <a:gd name="connsiteY0" fmla="*/ 0 h 1478843"/>
              <a:gd name="connsiteX1" fmla="*/ 1036633 w 1664706"/>
              <a:gd name="connsiteY1" fmla="*/ 831273 h 1478843"/>
              <a:gd name="connsiteX2" fmla="*/ 2160 w 1664706"/>
              <a:gd name="connsiteY2" fmla="*/ 1477818 h 147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706" h="1478843">
                <a:moveTo>
                  <a:pt x="1664706" y="0"/>
                </a:moveTo>
                <a:cubicBezTo>
                  <a:pt x="1489215" y="292485"/>
                  <a:pt x="1313724" y="584970"/>
                  <a:pt x="1036633" y="831273"/>
                </a:cubicBezTo>
                <a:cubicBezTo>
                  <a:pt x="759542" y="1077576"/>
                  <a:pt x="-47101" y="1502448"/>
                  <a:pt x="2160" y="1477818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57A384AD-1357-46CB-9A14-69903583ED30}"/>
              </a:ext>
            </a:extLst>
          </p:cNvPr>
          <p:cNvSpPr/>
          <p:nvPr/>
        </p:nvSpPr>
        <p:spPr>
          <a:xfrm>
            <a:off x="1490675" y="3757031"/>
            <a:ext cx="4447310" cy="610532"/>
          </a:xfrm>
          <a:custGeom>
            <a:avLst/>
            <a:gdLst>
              <a:gd name="connsiteX0" fmla="*/ 5929746 w 5929746"/>
              <a:gd name="connsiteY0" fmla="*/ 0 h 814042"/>
              <a:gd name="connsiteX1" fmla="*/ 4562764 w 5929746"/>
              <a:gd name="connsiteY1" fmla="*/ 609600 h 814042"/>
              <a:gd name="connsiteX2" fmla="*/ 1828800 w 5929746"/>
              <a:gd name="connsiteY2" fmla="*/ 812800 h 814042"/>
              <a:gd name="connsiteX3" fmla="*/ 0 w 5929746"/>
              <a:gd name="connsiteY3" fmla="*/ 535709 h 81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9746" h="814042">
                <a:moveTo>
                  <a:pt x="5929746" y="0"/>
                </a:moveTo>
                <a:cubicBezTo>
                  <a:pt x="5588000" y="237066"/>
                  <a:pt x="5246255" y="474133"/>
                  <a:pt x="4562764" y="609600"/>
                </a:cubicBezTo>
                <a:cubicBezTo>
                  <a:pt x="3879273" y="745067"/>
                  <a:pt x="2589261" y="825115"/>
                  <a:pt x="1828800" y="812800"/>
                </a:cubicBezTo>
                <a:cubicBezTo>
                  <a:pt x="1068339" y="800485"/>
                  <a:pt x="212436" y="535709"/>
                  <a:pt x="0" y="535709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BBCDA058-286A-44FE-89ED-32B8C2B94C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89" y="4511331"/>
            <a:ext cx="257159" cy="248588"/>
          </a:xfrm>
          <a:prstGeom prst="rect">
            <a:avLst/>
          </a:prstGeom>
          <a:effectLst>
            <a:glow rad="127000">
              <a:schemeClr val="tx1">
                <a:lumMod val="95000"/>
                <a:lumOff val="5000"/>
                <a:alpha val="30000"/>
              </a:schemeClr>
            </a:glow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A5FCBDD9-7CBE-4297-A481-B6810FB233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64" y="4374052"/>
            <a:ext cx="257159" cy="248588"/>
          </a:xfrm>
          <a:prstGeom prst="rect">
            <a:avLst/>
          </a:prstGeom>
          <a:effectLst>
            <a:glow rad="127000">
              <a:schemeClr val="tx1">
                <a:lumMod val="95000"/>
                <a:lumOff val="5000"/>
                <a:alpha val="30000"/>
              </a:schemeClr>
            </a:glow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A19F6C45-3AEF-4FAF-A6A5-84C56791B9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24" y="4496585"/>
            <a:ext cx="257159" cy="248588"/>
          </a:xfrm>
          <a:prstGeom prst="rect">
            <a:avLst/>
          </a:prstGeom>
          <a:effectLst>
            <a:glow rad="127000">
              <a:schemeClr val="tx1">
                <a:lumMod val="95000"/>
                <a:lumOff val="5000"/>
                <a:alpha val="30000"/>
              </a:schemeClr>
            </a:glow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39E7EC18-7AF9-4C21-90A9-9FAC15A5C2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41" y="2808450"/>
            <a:ext cx="257159" cy="248588"/>
          </a:xfrm>
          <a:prstGeom prst="rect">
            <a:avLst/>
          </a:prstGeom>
          <a:effectLst>
            <a:glow rad="127000">
              <a:schemeClr val="tx1">
                <a:lumMod val="95000"/>
                <a:lumOff val="5000"/>
                <a:alpha val="30000"/>
              </a:schemeClr>
            </a:glow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cxnSp>
        <p:nvCxnSpPr>
          <p:cNvPr id="144" name="Connector: Curved 143">
            <a:extLst>
              <a:ext uri="{FF2B5EF4-FFF2-40B4-BE49-F238E27FC236}">
                <a16:creationId xmlns:a16="http://schemas.microsoft.com/office/drawing/2014/main" id="{CAF4F29E-827C-4F51-B285-37C4247AF842}"/>
              </a:ext>
            </a:extLst>
          </p:cNvPr>
          <p:cNvCxnSpPr>
            <a:cxnSpLocks/>
            <a:stCxn id="120" idx="2"/>
            <a:endCxn id="135" idx="3"/>
          </p:cNvCxnSpPr>
          <p:nvPr/>
        </p:nvCxnSpPr>
        <p:spPr>
          <a:xfrm rot="5400000">
            <a:off x="7119901" y="3073087"/>
            <a:ext cx="336274" cy="208975"/>
          </a:xfrm>
          <a:prstGeom prst="curvedConnector2">
            <a:avLst/>
          </a:prstGeom>
          <a:ln w="63500">
            <a:solidFill>
              <a:srgbClr val="0070C0"/>
            </a:solidFill>
            <a:prstDash val="soli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5" name="Connector: Curved 144">
            <a:extLst>
              <a:ext uri="{FF2B5EF4-FFF2-40B4-BE49-F238E27FC236}">
                <a16:creationId xmlns:a16="http://schemas.microsoft.com/office/drawing/2014/main" id="{314B5338-A470-4F51-9736-ADD6A9FB5E43}"/>
              </a:ext>
            </a:extLst>
          </p:cNvPr>
          <p:cNvCxnSpPr>
            <a:cxnSpLocks/>
            <a:stCxn id="120" idx="3"/>
            <a:endCxn id="143" idx="0"/>
          </p:cNvCxnSpPr>
          <p:nvPr/>
        </p:nvCxnSpPr>
        <p:spPr>
          <a:xfrm>
            <a:off x="7666845" y="2735117"/>
            <a:ext cx="249976" cy="73334"/>
          </a:xfrm>
          <a:prstGeom prst="curvedConnector2">
            <a:avLst/>
          </a:prstGeom>
          <a:ln w="50800">
            <a:solidFill>
              <a:srgbClr val="FFC000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6" name="Connector: Curved 145">
            <a:extLst>
              <a:ext uri="{FF2B5EF4-FFF2-40B4-BE49-F238E27FC236}">
                <a16:creationId xmlns:a16="http://schemas.microsoft.com/office/drawing/2014/main" id="{2080376C-9ECB-4C54-B85F-A16055B8FA7D}"/>
              </a:ext>
            </a:extLst>
          </p:cNvPr>
          <p:cNvCxnSpPr>
            <a:cxnSpLocks/>
            <a:stCxn id="120" idx="0"/>
            <a:endCxn id="134" idx="1"/>
          </p:cNvCxnSpPr>
          <p:nvPr/>
        </p:nvCxnSpPr>
        <p:spPr>
          <a:xfrm rot="5400000" flipH="1" flipV="1">
            <a:off x="7504751" y="2102877"/>
            <a:ext cx="245694" cy="470147"/>
          </a:xfrm>
          <a:prstGeom prst="curvedConnector2">
            <a:avLst/>
          </a:prstGeom>
          <a:ln w="50800">
            <a:solidFill>
              <a:srgbClr val="FFC000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7" name="Connector: Curved 146">
            <a:extLst>
              <a:ext uri="{FF2B5EF4-FFF2-40B4-BE49-F238E27FC236}">
                <a16:creationId xmlns:a16="http://schemas.microsoft.com/office/drawing/2014/main" id="{3B4D33E3-795B-4E2D-A228-3AA55EA393E7}"/>
              </a:ext>
            </a:extLst>
          </p:cNvPr>
          <p:cNvCxnSpPr>
            <a:cxnSpLocks/>
            <a:stCxn id="117" idx="0"/>
          </p:cNvCxnSpPr>
          <p:nvPr/>
        </p:nvCxnSpPr>
        <p:spPr>
          <a:xfrm rot="5400000" flipH="1" flipV="1">
            <a:off x="7188969" y="3249693"/>
            <a:ext cx="591244" cy="110732"/>
          </a:xfrm>
          <a:prstGeom prst="curvedConnector3">
            <a:avLst>
              <a:gd name="adj1" fmla="val 50000"/>
            </a:avLst>
          </a:prstGeom>
          <a:ln w="50800">
            <a:solidFill>
              <a:srgbClr val="7030A0"/>
            </a:solidFill>
            <a:prstDash val="lgDash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8" name="Connector: Curved 147">
            <a:extLst>
              <a:ext uri="{FF2B5EF4-FFF2-40B4-BE49-F238E27FC236}">
                <a16:creationId xmlns:a16="http://schemas.microsoft.com/office/drawing/2014/main" id="{1F652005-C3FE-411E-8161-EB75F1F94D90}"/>
              </a:ext>
            </a:extLst>
          </p:cNvPr>
          <p:cNvCxnSpPr>
            <a:cxnSpLocks/>
            <a:stCxn id="116" idx="0"/>
            <a:endCxn id="141" idx="2"/>
          </p:cNvCxnSpPr>
          <p:nvPr/>
        </p:nvCxnSpPr>
        <p:spPr>
          <a:xfrm rot="16200000" flipV="1">
            <a:off x="4352655" y="4676229"/>
            <a:ext cx="230012" cy="122834"/>
          </a:xfrm>
          <a:prstGeom prst="curvedConnector3">
            <a:avLst>
              <a:gd name="adj1" fmla="val 50000"/>
            </a:avLst>
          </a:prstGeom>
          <a:ln w="63500">
            <a:solidFill>
              <a:srgbClr val="0070C0"/>
            </a:solidFill>
            <a:prstDash val="soli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9" name="Connector: Curved 148">
            <a:extLst>
              <a:ext uri="{FF2B5EF4-FFF2-40B4-BE49-F238E27FC236}">
                <a16:creationId xmlns:a16="http://schemas.microsoft.com/office/drawing/2014/main" id="{BFB070C3-31BD-4DCB-B789-B3D2EA772893}"/>
              </a:ext>
            </a:extLst>
          </p:cNvPr>
          <p:cNvCxnSpPr>
            <a:cxnSpLocks/>
            <a:stCxn id="116" idx="3"/>
            <a:endCxn id="132" idx="0"/>
          </p:cNvCxnSpPr>
          <p:nvPr/>
        </p:nvCxnSpPr>
        <p:spPr>
          <a:xfrm>
            <a:off x="4803397" y="5126972"/>
            <a:ext cx="455786" cy="150026"/>
          </a:xfrm>
          <a:prstGeom prst="curvedConnector2">
            <a:avLst/>
          </a:prstGeom>
          <a:ln w="50800">
            <a:solidFill>
              <a:srgbClr val="FFC000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0" name="Connector: Curved 149">
            <a:extLst>
              <a:ext uri="{FF2B5EF4-FFF2-40B4-BE49-F238E27FC236}">
                <a16:creationId xmlns:a16="http://schemas.microsoft.com/office/drawing/2014/main" id="{6DC0D54F-8407-4591-AF6A-2E0DA3CE257E}"/>
              </a:ext>
            </a:extLst>
          </p:cNvPr>
          <p:cNvCxnSpPr>
            <a:cxnSpLocks/>
            <a:stCxn id="116" idx="2"/>
            <a:endCxn id="131" idx="3"/>
          </p:cNvCxnSpPr>
          <p:nvPr/>
        </p:nvCxnSpPr>
        <p:spPr>
          <a:xfrm rot="5400000">
            <a:off x="4396452" y="5438029"/>
            <a:ext cx="169362" cy="95888"/>
          </a:xfrm>
          <a:prstGeom prst="curvedConnector2">
            <a:avLst/>
          </a:prstGeom>
          <a:ln w="63500">
            <a:solidFill>
              <a:srgbClr val="0070C0"/>
            </a:solidFill>
            <a:prstDash val="soli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2" name="Connector: Curved 151">
            <a:extLst>
              <a:ext uri="{FF2B5EF4-FFF2-40B4-BE49-F238E27FC236}">
                <a16:creationId xmlns:a16="http://schemas.microsoft.com/office/drawing/2014/main" id="{BD5E6BCD-FC1E-4FE2-BCEE-D13E18B2D282}"/>
              </a:ext>
            </a:extLst>
          </p:cNvPr>
          <p:cNvCxnSpPr>
            <a:cxnSpLocks/>
            <a:stCxn id="118" idx="3"/>
            <a:endCxn id="130" idx="2"/>
          </p:cNvCxnSpPr>
          <p:nvPr/>
        </p:nvCxnSpPr>
        <p:spPr>
          <a:xfrm flipV="1">
            <a:off x="1508572" y="3823682"/>
            <a:ext cx="770258" cy="251497"/>
          </a:xfrm>
          <a:prstGeom prst="curvedConnector2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3" name="Connector: Curved 152">
            <a:extLst>
              <a:ext uri="{FF2B5EF4-FFF2-40B4-BE49-F238E27FC236}">
                <a16:creationId xmlns:a16="http://schemas.microsoft.com/office/drawing/2014/main" id="{A540C50C-2F9F-4AFC-B522-BAD1912D964C}"/>
              </a:ext>
            </a:extLst>
          </p:cNvPr>
          <p:cNvCxnSpPr>
            <a:cxnSpLocks/>
            <a:stCxn id="118" idx="0"/>
            <a:endCxn id="129" idx="2"/>
          </p:cNvCxnSpPr>
          <p:nvPr/>
        </p:nvCxnSpPr>
        <p:spPr>
          <a:xfrm rot="16200000" flipV="1">
            <a:off x="893124" y="3459731"/>
            <a:ext cx="344075" cy="338180"/>
          </a:xfrm>
          <a:prstGeom prst="curvedConnector3">
            <a:avLst>
              <a:gd name="adj1" fmla="val 50000"/>
            </a:avLst>
          </a:prstGeom>
          <a:ln w="50800">
            <a:solidFill>
              <a:srgbClr val="FFC000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4" name="Connector: Curved 153">
            <a:extLst>
              <a:ext uri="{FF2B5EF4-FFF2-40B4-BE49-F238E27FC236}">
                <a16:creationId xmlns:a16="http://schemas.microsoft.com/office/drawing/2014/main" id="{50B5683D-8BAD-42E5-BD5F-E48969841965}"/>
              </a:ext>
            </a:extLst>
          </p:cNvPr>
          <p:cNvCxnSpPr>
            <a:cxnSpLocks/>
            <a:stCxn id="118" idx="2"/>
            <a:endCxn id="140" idx="1"/>
          </p:cNvCxnSpPr>
          <p:nvPr/>
        </p:nvCxnSpPr>
        <p:spPr>
          <a:xfrm rot="16200000" flipH="1">
            <a:off x="1234756" y="4348993"/>
            <a:ext cx="286127" cy="287138"/>
          </a:xfrm>
          <a:prstGeom prst="curvedConnector2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5" name="Connector: Curved 154">
            <a:extLst>
              <a:ext uri="{FF2B5EF4-FFF2-40B4-BE49-F238E27FC236}">
                <a16:creationId xmlns:a16="http://schemas.microsoft.com/office/drawing/2014/main" id="{FC298D54-1F2E-4636-BBF9-E699E4AC2353}"/>
              </a:ext>
            </a:extLst>
          </p:cNvPr>
          <p:cNvCxnSpPr>
            <a:cxnSpLocks/>
          </p:cNvCxnSpPr>
          <p:nvPr/>
        </p:nvCxnSpPr>
        <p:spPr>
          <a:xfrm rot="5400000">
            <a:off x="915069" y="3012101"/>
            <a:ext cx="1322650" cy="365354"/>
          </a:xfrm>
          <a:prstGeom prst="curvedConnector3">
            <a:avLst>
              <a:gd name="adj1" fmla="val 100093"/>
            </a:avLst>
          </a:prstGeom>
          <a:ln w="50800">
            <a:solidFill>
              <a:srgbClr val="7030A0"/>
            </a:solidFill>
            <a:prstDash val="lgDashDot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CFBE66B3-915E-48F2-AB29-19D2DFC3D46F}"/>
              </a:ext>
            </a:extLst>
          </p:cNvPr>
          <p:cNvSpPr/>
          <p:nvPr/>
        </p:nvSpPr>
        <p:spPr>
          <a:xfrm rot="1671312">
            <a:off x="7236380" y="4108181"/>
            <a:ext cx="134295" cy="549570"/>
          </a:xfrm>
          <a:custGeom>
            <a:avLst/>
            <a:gdLst>
              <a:gd name="connsiteX0" fmla="*/ 0 w 309459"/>
              <a:gd name="connsiteY0" fmla="*/ 0 h 1293197"/>
              <a:gd name="connsiteX1" fmla="*/ 277091 w 309459"/>
              <a:gd name="connsiteY1" fmla="*/ 387928 h 1293197"/>
              <a:gd name="connsiteX2" fmla="*/ 277091 w 309459"/>
              <a:gd name="connsiteY2" fmla="*/ 886691 h 1293197"/>
              <a:gd name="connsiteX3" fmla="*/ 36945 w 309459"/>
              <a:gd name="connsiteY3" fmla="*/ 1293091 h 129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59" h="1293197">
                <a:moveTo>
                  <a:pt x="0" y="0"/>
                </a:moveTo>
                <a:cubicBezTo>
                  <a:pt x="115454" y="120073"/>
                  <a:pt x="230909" y="240146"/>
                  <a:pt x="277091" y="387928"/>
                </a:cubicBezTo>
                <a:cubicBezTo>
                  <a:pt x="323273" y="535710"/>
                  <a:pt x="317115" y="735831"/>
                  <a:pt x="277091" y="886691"/>
                </a:cubicBezTo>
                <a:cubicBezTo>
                  <a:pt x="237067" y="1037551"/>
                  <a:pt x="46182" y="1299249"/>
                  <a:pt x="36945" y="1293091"/>
                </a:cubicBezTo>
              </a:path>
            </a:pathLst>
          </a:custGeom>
          <a:noFill/>
          <a:ln w="63500">
            <a:solidFill>
              <a:srgbClr val="0070C0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9804698F-6A8A-4886-B1AC-52726FA65E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17" y="3956309"/>
            <a:ext cx="322092" cy="32209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4F621757-ED06-4CCF-9F04-4EB9AEBF65BF}"/>
              </a:ext>
            </a:extLst>
          </p:cNvPr>
          <p:cNvSpPr txBox="1"/>
          <p:nvPr/>
        </p:nvSpPr>
        <p:spPr>
          <a:xfrm>
            <a:off x="3211876" y="3470005"/>
            <a:ext cx="1092734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Video Content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B774B5C-55E5-4E06-B480-18B5A8A7AD01}"/>
              </a:ext>
            </a:extLst>
          </p:cNvPr>
          <p:cNvSpPr txBox="1"/>
          <p:nvPr/>
        </p:nvSpPr>
        <p:spPr>
          <a:xfrm>
            <a:off x="4628681" y="1953682"/>
            <a:ext cx="497029" cy="27699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FDN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D601DED-81C8-4E2D-9D3E-3C21FEE7D6BB}"/>
              </a:ext>
            </a:extLst>
          </p:cNvPr>
          <p:cNvSpPr txBox="1"/>
          <p:nvPr/>
        </p:nvSpPr>
        <p:spPr>
          <a:xfrm>
            <a:off x="5838177" y="4023562"/>
            <a:ext cx="1000407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Central Cloud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1313F87-0CCE-4824-8503-2E896DB2A6E0}"/>
              </a:ext>
            </a:extLst>
          </p:cNvPr>
          <p:cNvSpPr txBox="1"/>
          <p:nvPr/>
        </p:nvSpPr>
        <p:spPr>
          <a:xfrm>
            <a:off x="507141" y="2870937"/>
            <a:ext cx="773280" cy="27699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Viewers</a:t>
            </a:r>
          </a:p>
        </p:txBody>
      </p:sp>
      <p:pic>
        <p:nvPicPr>
          <p:cNvPr id="66" name="Picture 65" descr="CloudFront-Edge-Location.png">
            <a:extLst>
              <a:ext uri="{FF2B5EF4-FFF2-40B4-BE49-F238E27FC236}">
                <a16:creationId xmlns:a16="http://schemas.microsoft.com/office/drawing/2014/main" id="{7A00B9CA-5CB5-4C2E-9DD4-F06952AF43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12" y="4987097"/>
            <a:ext cx="548640" cy="548640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31BF932-9F91-4E59-B644-B5280740BF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26" y="4464322"/>
            <a:ext cx="257159" cy="248588"/>
          </a:xfrm>
          <a:prstGeom prst="rect">
            <a:avLst/>
          </a:prstGeom>
          <a:effectLst>
            <a:glow rad="127000">
              <a:schemeClr val="tx1">
                <a:lumMod val="95000"/>
                <a:lumOff val="5000"/>
                <a:alpha val="30000"/>
              </a:schemeClr>
            </a:glow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cxnSp>
        <p:nvCxnSpPr>
          <p:cNvPr id="69" name="Connector: Curved 68">
            <a:extLst>
              <a:ext uri="{FF2B5EF4-FFF2-40B4-BE49-F238E27FC236}">
                <a16:creationId xmlns:a16="http://schemas.microsoft.com/office/drawing/2014/main" id="{2BBEAC21-0CB0-4F83-BC9F-FAA85C050875}"/>
              </a:ext>
            </a:extLst>
          </p:cNvPr>
          <p:cNvCxnSpPr>
            <a:cxnSpLocks/>
          </p:cNvCxnSpPr>
          <p:nvPr/>
        </p:nvCxnSpPr>
        <p:spPr>
          <a:xfrm rot="16200000" flipV="1">
            <a:off x="3305635" y="4821357"/>
            <a:ext cx="230012" cy="122834"/>
          </a:xfrm>
          <a:prstGeom prst="curvedConnector3">
            <a:avLst>
              <a:gd name="adj1" fmla="val 50000"/>
            </a:avLst>
          </a:prstGeom>
          <a:ln w="63500">
            <a:solidFill>
              <a:srgbClr val="0070C0"/>
            </a:solidFill>
            <a:prstDash val="soli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BAE1A292-F2A6-4C44-BEA3-6187C800BE2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88762" y="4997781"/>
            <a:ext cx="488903" cy="150789"/>
          </a:xfrm>
          <a:prstGeom prst="curvedConnector3">
            <a:avLst>
              <a:gd name="adj1" fmla="val 50000"/>
            </a:avLst>
          </a:prstGeom>
          <a:ln w="50800">
            <a:solidFill>
              <a:srgbClr val="7030A0"/>
            </a:solidFill>
            <a:prstDash val="lgDash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Connector: Curved 74">
            <a:extLst>
              <a:ext uri="{FF2B5EF4-FFF2-40B4-BE49-F238E27FC236}">
                <a16:creationId xmlns:a16="http://schemas.microsoft.com/office/drawing/2014/main" id="{A96D2228-4C4D-48FA-8AAF-C447A5E24955}"/>
              </a:ext>
            </a:extLst>
          </p:cNvPr>
          <p:cNvCxnSpPr>
            <a:cxnSpLocks/>
          </p:cNvCxnSpPr>
          <p:nvPr/>
        </p:nvCxnSpPr>
        <p:spPr>
          <a:xfrm flipV="1">
            <a:off x="3876191" y="5213404"/>
            <a:ext cx="384916" cy="119662"/>
          </a:xfrm>
          <a:prstGeom prst="curvedConnector3">
            <a:avLst>
              <a:gd name="adj1" fmla="val 50000"/>
            </a:avLst>
          </a:prstGeom>
          <a:ln w="50800">
            <a:solidFill>
              <a:srgbClr val="7030A0"/>
            </a:solidFill>
            <a:prstDash val="lgDash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Title 1">
            <a:extLst>
              <a:ext uri="{FF2B5EF4-FFF2-40B4-BE49-F238E27FC236}">
                <a16:creationId xmlns:a16="http://schemas.microsoft.com/office/drawing/2014/main" id="{5DA9BA70-F6C5-46CD-8AF6-2D280F5C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High Level of F-FDN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BF2ACEF-292B-42AF-AED1-B1A38B0424ED}"/>
              </a:ext>
            </a:extLst>
          </p:cNvPr>
          <p:cNvSpPr/>
          <p:nvPr/>
        </p:nvSpPr>
        <p:spPr>
          <a:xfrm>
            <a:off x="103735" y="5603027"/>
            <a:ext cx="2997756" cy="102411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9048BC7C-3363-4AB4-A033-EC930B403E04}"/>
              </a:ext>
            </a:extLst>
          </p:cNvPr>
          <p:cNvCxnSpPr>
            <a:cxnSpLocks/>
          </p:cNvCxnSpPr>
          <p:nvPr/>
        </p:nvCxnSpPr>
        <p:spPr>
          <a:xfrm flipV="1">
            <a:off x="272148" y="5767707"/>
            <a:ext cx="1287659" cy="1151"/>
          </a:xfrm>
          <a:prstGeom prst="curvedConnector3">
            <a:avLst>
              <a:gd name="adj1" fmla="val 50000"/>
            </a:avLst>
          </a:prstGeom>
          <a:ln w="63500">
            <a:solidFill>
              <a:srgbClr val="0070C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60FF768A-0801-4187-87D2-BC8A3792007E}"/>
              </a:ext>
            </a:extLst>
          </p:cNvPr>
          <p:cNvCxnSpPr>
            <a:cxnSpLocks/>
          </p:cNvCxnSpPr>
          <p:nvPr/>
        </p:nvCxnSpPr>
        <p:spPr>
          <a:xfrm>
            <a:off x="301516" y="6102918"/>
            <a:ext cx="1263977" cy="9955"/>
          </a:xfrm>
          <a:prstGeom prst="curvedConnector3">
            <a:avLst>
              <a:gd name="adj1" fmla="val 50000"/>
            </a:avLst>
          </a:prstGeom>
          <a:ln w="50800">
            <a:solidFill>
              <a:srgbClr val="FFC000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E3F408B4-2A5E-482D-AD71-AC4319E99E53}"/>
              </a:ext>
            </a:extLst>
          </p:cNvPr>
          <p:cNvCxnSpPr>
            <a:cxnSpLocks/>
          </p:cNvCxnSpPr>
          <p:nvPr/>
        </p:nvCxnSpPr>
        <p:spPr>
          <a:xfrm>
            <a:off x="248086" y="6474790"/>
            <a:ext cx="1318305" cy="12700"/>
          </a:xfrm>
          <a:prstGeom prst="curvedConnector3">
            <a:avLst>
              <a:gd name="adj1" fmla="val 50000"/>
            </a:avLst>
          </a:prstGeom>
          <a:ln w="50800">
            <a:solidFill>
              <a:srgbClr val="7030A0"/>
            </a:solidFill>
            <a:prstDash val="lgDash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952AEF4-E264-4EE3-B06E-E1ED68C653A6}"/>
              </a:ext>
            </a:extLst>
          </p:cNvPr>
          <p:cNvSpPr txBox="1"/>
          <p:nvPr/>
        </p:nvSpPr>
        <p:spPr>
          <a:xfrm>
            <a:off x="1861436" y="5580030"/>
            <a:ext cx="1039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Local Cache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4097DF9-F5B5-47F6-AD2C-62EB13FD4E84}"/>
              </a:ext>
            </a:extLst>
          </p:cNvPr>
          <p:cNvSpPr txBox="1"/>
          <p:nvPr/>
        </p:nvSpPr>
        <p:spPr>
          <a:xfrm>
            <a:off x="1849016" y="5851263"/>
            <a:ext cx="1448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Processed On-Demand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03965D8-2593-46FE-A755-B57828C93C65}"/>
              </a:ext>
            </a:extLst>
          </p:cNvPr>
          <p:cNvSpPr txBox="1"/>
          <p:nvPr/>
        </p:nvSpPr>
        <p:spPr>
          <a:xfrm>
            <a:off x="1582374" y="6319367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Neighboring Cache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5107481-C691-4A84-9601-2A90095A6905}"/>
              </a:ext>
            </a:extLst>
          </p:cNvPr>
          <p:cNvSpPr/>
          <p:nvPr/>
        </p:nvSpPr>
        <p:spPr>
          <a:xfrm>
            <a:off x="4803396" y="5677403"/>
            <a:ext cx="3113425" cy="102411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05AEBB-8317-4609-8431-AC432D248DCC}"/>
              </a:ext>
            </a:extLst>
          </p:cNvPr>
          <p:cNvSpPr txBox="1"/>
          <p:nvPr/>
        </p:nvSpPr>
        <p:spPr>
          <a:xfrm>
            <a:off x="4825087" y="5828459"/>
            <a:ext cx="313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Streaming decisions are made on a segment-by-segment basis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D2009C5-3D57-401B-9F02-E0D6BA4AEDE3}"/>
              </a:ext>
            </a:extLst>
          </p:cNvPr>
          <p:cNvSpPr/>
          <p:nvPr/>
        </p:nvSpPr>
        <p:spPr>
          <a:xfrm>
            <a:off x="4803396" y="5677403"/>
            <a:ext cx="3113425" cy="102411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5E6F0-E5DB-4F88-AFD2-3B03EEFF38C8}"/>
              </a:ext>
            </a:extLst>
          </p:cNvPr>
          <p:cNvSpPr txBox="1"/>
          <p:nvPr/>
        </p:nvSpPr>
        <p:spPr>
          <a:xfrm>
            <a:off x="4952579" y="5862202"/>
            <a:ext cx="299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Each viewer can receive its stream from multiple sources</a:t>
            </a:r>
          </a:p>
        </p:txBody>
      </p:sp>
    </p:spTree>
    <p:extLst>
      <p:ext uri="{BB962C8B-B14F-4D97-AF65-F5344CB8AC3E}">
        <p14:creationId xmlns:p14="http://schemas.microsoft.com/office/powerpoint/2010/main" val="39098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8" grpId="0" animBg="1"/>
      <p:bldP spid="136" grpId="0" animBg="1"/>
      <p:bldP spid="137" grpId="0" animBg="1"/>
      <p:bldP spid="138" grpId="0" animBg="1"/>
      <p:bldP spid="139" grpId="0" animBg="1"/>
      <p:bldP spid="156" grpId="0" animBg="1"/>
      <p:bldP spid="158" grpId="0" animBg="1"/>
      <p:bldP spid="159" grpId="0" animBg="1"/>
      <p:bldP spid="160" grpId="0" animBg="1"/>
      <p:bldP spid="161" grpId="0" animBg="1"/>
      <p:bldP spid="60" grpId="0" animBg="1"/>
      <p:bldP spid="64" grpId="0"/>
      <p:bldP spid="65" grpId="0"/>
      <p:bldP spid="67" grpId="0"/>
      <p:bldP spid="72" grpId="0" animBg="1"/>
      <p:bldP spid="73" grpId="0"/>
      <p:bldP spid="7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E5240-BCFF-4232-84BB-E9F0E472F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59D5F-9BBC-4CF9-BD63-ED5AF979A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Streaming occupies 75% of the total Internet bandwidth</a:t>
            </a:r>
          </a:p>
          <a:p>
            <a:endParaRPr lang="en-US" dirty="0"/>
          </a:p>
          <a:p>
            <a:r>
              <a:rPr lang="en-US" dirty="0"/>
              <a:t>Increasing demand for high quality video (4K Ultra HD) and more advanced video streaming options (dynamic subtitles, 360 degree)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37925-FB6D-4383-BA7E-5327E809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8433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F73051-8309-40C3-B195-9F713612B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816" y="4893055"/>
            <a:ext cx="621538" cy="621539"/>
          </a:xfrm>
          <a:prstGeom prst="rect">
            <a:avLst/>
          </a:prstGeom>
        </p:spPr>
      </p:pic>
      <p:pic>
        <p:nvPicPr>
          <p:cNvPr id="7" name="Picture 6" descr="Compute &amp; Networking_VPC Peering.eps">
            <a:extLst>
              <a:ext uri="{FF2B5EF4-FFF2-40B4-BE49-F238E27FC236}">
                <a16:creationId xmlns:a16="http://schemas.microsoft.com/office/drawing/2014/main" id="{9B507E6B-EBAF-43E9-A88D-898407F9B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46" y="3180372"/>
            <a:ext cx="953777" cy="953776"/>
          </a:xfrm>
          <a:prstGeom prst="rect">
            <a:avLst/>
          </a:prstGeom>
        </p:spPr>
      </p:pic>
      <p:pic>
        <p:nvPicPr>
          <p:cNvPr id="8" name="Picture 7" descr="SQS-Queque.png">
            <a:extLst>
              <a:ext uri="{FF2B5EF4-FFF2-40B4-BE49-F238E27FC236}">
                <a16:creationId xmlns:a16="http://schemas.microsoft.com/office/drawing/2014/main" id="{5DDAAA24-D475-4196-AC13-84594D014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35" y="3448769"/>
            <a:ext cx="839578" cy="420188"/>
          </a:xfrm>
          <a:prstGeom prst="rect">
            <a:avLst/>
          </a:prstGeom>
        </p:spPr>
      </p:pic>
      <p:pic>
        <p:nvPicPr>
          <p:cNvPr id="9" name="Picture 8" descr="Amazon-CloudSearch-SDF-metadata.png">
            <a:extLst>
              <a:ext uri="{FF2B5EF4-FFF2-40B4-BE49-F238E27FC236}">
                <a16:creationId xmlns:a16="http://schemas.microsoft.com/office/drawing/2014/main" id="{D3345D17-FF5F-4FF1-A9E8-C26DF0A0AA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95" y="5318808"/>
            <a:ext cx="385866" cy="609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D095EB-6978-4778-B62F-7685EB03B977}"/>
              </a:ext>
            </a:extLst>
          </p:cNvPr>
          <p:cNvSpPr txBox="1"/>
          <p:nvPr/>
        </p:nvSpPr>
        <p:spPr>
          <a:xfrm>
            <a:off x="4433338" y="3205503"/>
            <a:ext cx="13227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Request Queue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B1B27-3803-4E3B-9886-7432561ED84D}"/>
              </a:ext>
            </a:extLst>
          </p:cNvPr>
          <p:cNvSpPr txBox="1"/>
          <p:nvPr/>
        </p:nvSpPr>
        <p:spPr>
          <a:xfrm>
            <a:off x="2056313" y="3382104"/>
            <a:ext cx="9653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Request Processor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7F194C-3AA3-4FDC-8A8E-38DE60DA8813}"/>
              </a:ext>
            </a:extLst>
          </p:cNvPr>
          <p:cNvSpPr txBox="1"/>
          <p:nvPr/>
        </p:nvSpPr>
        <p:spPr>
          <a:xfrm>
            <a:off x="5545096" y="4717203"/>
            <a:ext cx="6877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CVSE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EEE5F5-C85F-48BA-B456-CF91A78F60ED}"/>
              </a:ext>
            </a:extLst>
          </p:cNvPr>
          <p:cNvSpPr txBox="1"/>
          <p:nvPr/>
        </p:nvSpPr>
        <p:spPr>
          <a:xfrm>
            <a:off x="5210791" y="5473580"/>
            <a:ext cx="12316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Cached Video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247734-E586-4D83-8AA5-C41565CF8F4F}"/>
              </a:ext>
            </a:extLst>
          </p:cNvPr>
          <p:cNvSpPr txBox="1"/>
          <p:nvPr/>
        </p:nvSpPr>
        <p:spPr>
          <a:xfrm>
            <a:off x="5053038" y="3970459"/>
            <a:ext cx="14609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Neighboring FDN                  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E9CA9E1-D2AD-4420-8B71-B332117D2572}"/>
              </a:ext>
            </a:extLst>
          </p:cNvPr>
          <p:cNvCxnSpPr>
            <a:cxnSpLocks/>
            <a:stCxn id="20" idx="2"/>
            <a:endCxn id="6" idx="3"/>
          </p:cNvCxnSpPr>
          <p:nvPr/>
        </p:nvCxnSpPr>
        <p:spPr>
          <a:xfrm rot="5400000">
            <a:off x="5938626" y="4165057"/>
            <a:ext cx="1192495" cy="885037"/>
          </a:xfrm>
          <a:prstGeom prst="bentConnector2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A22C16-952D-4AA0-860A-162B1A8D20CC}"/>
              </a:ext>
            </a:extLst>
          </p:cNvPr>
          <p:cNvSpPr txBox="1"/>
          <p:nvPr/>
        </p:nvSpPr>
        <p:spPr>
          <a:xfrm>
            <a:off x="6576582" y="2994620"/>
            <a:ext cx="1347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Segment Cost Estimator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F357E40-C095-457F-ACC7-51041EFF77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07" y="3326158"/>
            <a:ext cx="685169" cy="68517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AD0DC75-63A3-457C-B56B-FD62FE625A54}"/>
              </a:ext>
            </a:extLst>
          </p:cNvPr>
          <p:cNvSpPr txBox="1"/>
          <p:nvPr/>
        </p:nvSpPr>
        <p:spPr>
          <a:xfrm>
            <a:off x="2399736" y="2364904"/>
            <a:ext cx="17149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Ingestion Processor</a:t>
            </a:r>
          </a:p>
        </p:txBody>
      </p:sp>
      <p:pic>
        <p:nvPicPr>
          <p:cNvPr id="46" name="Picture 45" descr="CloudSearch.png">
            <a:extLst>
              <a:ext uri="{FF2B5EF4-FFF2-40B4-BE49-F238E27FC236}">
                <a16:creationId xmlns:a16="http://schemas.microsoft.com/office/drawing/2014/main" id="{463807FE-9DCA-48FC-BB0D-C493009A15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78" y="1930401"/>
            <a:ext cx="477342" cy="47734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02AAE7C-4C63-4C92-A454-BBB86D48641C}"/>
              </a:ext>
            </a:extLst>
          </p:cNvPr>
          <p:cNvSpPr txBox="1"/>
          <p:nvPr/>
        </p:nvSpPr>
        <p:spPr>
          <a:xfrm>
            <a:off x="5395485" y="2389492"/>
            <a:ext cx="10526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Fog Monitor</a:t>
            </a:r>
          </a:p>
        </p:txBody>
      </p:sp>
      <p:pic>
        <p:nvPicPr>
          <p:cNvPr id="48" name="Picture 47" descr="DynamoDB.png">
            <a:extLst>
              <a:ext uri="{FF2B5EF4-FFF2-40B4-BE49-F238E27FC236}">
                <a16:creationId xmlns:a16="http://schemas.microsoft.com/office/drawing/2014/main" id="{B9833FE5-6938-47AD-8A5B-0CA59CA30D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29" y="1930401"/>
            <a:ext cx="477342" cy="47734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C829F75-DF84-415B-A2F7-36EA8510735D}"/>
              </a:ext>
            </a:extLst>
          </p:cNvPr>
          <p:cNvSpPr txBox="1"/>
          <p:nvPr/>
        </p:nvSpPr>
        <p:spPr>
          <a:xfrm>
            <a:off x="3943096" y="2387597"/>
            <a:ext cx="15406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Metadata Manager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E16143-CE52-4E9F-B462-FF5B2B549BFD}"/>
              </a:ext>
            </a:extLst>
          </p:cNvPr>
          <p:cNvSpPr txBox="1"/>
          <p:nvPr/>
        </p:nvSpPr>
        <p:spPr>
          <a:xfrm>
            <a:off x="4303493" y="1546550"/>
            <a:ext cx="222363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/>
              <a:t>Central Cloud</a:t>
            </a:r>
          </a:p>
        </p:txBody>
      </p:sp>
      <p:sp>
        <p:nvSpPr>
          <p:cNvPr id="57" name="Rounded Rectangle 16">
            <a:extLst>
              <a:ext uri="{FF2B5EF4-FFF2-40B4-BE49-F238E27FC236}">
                <a16:creationId xmlns:a16="http://schemas.microsoft.com/office/drawing/2014/main" id="{EA86E94B-7B83-404D-8197-F3324D876EFC}"/>
              </a:ext>
            </a:extLst>
          </p:cNvPr>
          <p:cNvSpPr/>
          <p:nvPr/>
        </p:nvSpPr>
        <p:spPr>
          <a:xfrm>
            <a:off x="2056313" y="1862852"/>
            <a:ext cx="5870752" cy="779440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8" name="Rounded Rectangle 3">
            <a:extLst>
              <a:ext uri="{FF2B5EF4-FFF2-40B4-BE49-F238E27FC236}">
                <a16:creationId xmlns:a16="http://schemas.microsoft.com/office/drawing/2014/main" id="{05D95A07-31E7-4724-ABD1-0DF510B56872}"/>
              </a:ext>
            </a:extLst>
          </p:cNvPr>
          <p:cNvSpPr/>
          <p:nvPr/>
        </p:nvSpPr>
        <p:spPr>
          <a:xfrm>
            <a:off x="1953643" y="3018819"/>
            <a:ext cx="5920853" cy="3360466"/>
          </a:xfrm>
          <a:prstGeom prst="roundRect">
            <a:avLst>
              <a:gd name="adj" fmla="val 9818"/>
            </a:avLst>
          </a:prstGeom>
          <a:noFill/>
          <a:ln w="19050">
            <a:solidFill>
              <a:schemeClr val="tx1"/>
            </a:solidFill>
            <a:prstDash val="lg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86653B4-FA34-4A4E-8CC7-E1FCEDF823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58" y="4875932"/>
            <a:ext cx="533944" cy="533945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87EACC1-7BEB-4849-AA79-17369CA92163}"/>
              </a:ext>
            </a:extLst>
          </p:cNvPr>
          <p:cNvCxnSpPr>
            <a:cxnSpLocks/>
          </p:cNvCxnSpPr>
          <p:nvPr/>
        </p:nvCxnSpPr>
        <p:spPr>
          <a:xfrm>
            <a:off x="3154061" y="2597019"/>
            <a:ext cx="0" cy="6889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AF8DEE0-14E4-4884-818F-6837E4BB16AF}"/>
              </a:ext>
            </a:extLst>
          </p:cNvPr>
          <p:cNvSpPr txBox="1"/>
          <p:nvPr/>
        </p:nvSpPr>
        <p:spPr>
          <a:xfrm>
            <a:off x="4806425" y="2661927"/>
            <a:ext cx="65840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/>
              <a:t>FDN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2BF2CCA-C0E1-4EA4-8C8A-EF729887615D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624822" y="3657260"/>
            <a:ext cx="1050113" cy="160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9B5BB8DA-1950-4074-842E-BF5D2E00082F}"/>
              </a:ext>
            </a:extLst>
          </p:cNvPr>
          <p:cNvSpPr txBox="1"/>
          <p:nvPr/>
        </p:nvSpPr>
        <p:spPr>
          <a:xfrm>
            <a:off x="2603873" y="4459495"/>
            <a:ext cx="15066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Video Merger and Output Window</a:t>
            </a:r>
          </a:p>
        </p:txBody>
      </p:sp>
      <p:pic>
        <p:nvPicPr>
          <p:cNvPr id="135" name="Picture 134" descr="Database_Dynamo DB Global Secondary Indexes.eps">
            <a:extLst>
              <a:ext uri="{FF2B5EF4-FFF2-40B4-BE49-F238E27FC236}">
                <a16:creationId xmlns:a16="http://schemas.microsoft.com/office/drawing/2014/main" id="{BE6FA648-EB7A-4C7C-8354-2C8C61C814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10" y="4168945"/>
            <a:ext cx="632365" cy="632365"/>
          </a:xfrm>
          <a:prstGeom prst="rect">
            <a:avLst/>
          </a:prstGeom>
        </p:spPr>
      </p:pic>
      <p:pic>
        <p:nvPicPr>
          <p:cNvPr id="138" name="Picture 137" descr="Amazon-CloudSearch-SDF-metadata.png">
            <a:extLst>
              <a:ext uri="{FF2B5EF4-FFF2-40B4-BE49-F238E27FC236}">
                <a16:creationId xmlns:a16="http://schemas.microsoft.com/office/drawing/2014/main" id="{8B0F8460-9C51-40AC-833C-097C999DD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50" y="5321435"/>
            <a:ext cx="385866" cy="609719"/>
          </a:xfrm>
          <a:prstGeom prst="rect">
            <a:avLst/>
          </a:prstGeom>
        </p:spPr>
      </p:pic>
      <p:pic>
        <p:nvPicPr>
          <p:cNvPr id="139" name="Picture 138" descr="Amazon-CloudSearch-SDF-metadata.png">
            <a:extLst>
              <a:ext uri="{FF2B5EF4-FFF2-40B4-BE49-F238E27FC236}">
                <a16:creationId xmlns:a16="http://schemas.microsoft.com/office/drawing/2014/main" id="{E1BF3944-EA28-4352-B5BA-553E112057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0" y="5321435"/>
            <a:ext cx="385866" cy="60971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58D5C7D-17EC-453C-99E1-85454613BA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11" y="1925463"/>
            <a:ext cx="444584" cy="485001"/>
          </a:xfrm>
          <a:prstGeom prst="rect">
            <a:avLst/>
          </a:prstGeom>
        </p:spPr>
      </p:pic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0A3BD31-9DAB-4B5A-87A9-62C467C01522}"/>
              </a:ext>
            </a:extLst>
          </p:cNvPr>
          <p:cNvCxnSpPr>
            <a:cxnSpLocks/>
            <a:stCxn id="8" idx="3"/>
            <a:endCxn id="20" idx="1"/>
          </p:cNvCxnSpPr>
          <p:nvPr/>
        </p:nvCxnSpPr>
        <p:spPr>
          <a:xfrm>
            <a:off x="5514513" y="3658863"/>
            <a:ext cx="1120294" cy="988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4" name="Picture 9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2AA27D4-0C55-4B9C-9495-0EC7F7B364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56952" y="4755546"/>
            <a:ext cx="435252" cy="901595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6ACC032-3A2F-462A-9E35-CF068C5FC656}"/>
              </a:ext>
            </a:extLst>
          </p:cNvPr>
          <p:cNvSpPr txBox="1"/>
          <p:nvPr/>
        </p:nvSpPr>
        <p:spPr>
          <a:xfrm>
            <a:off x="4189752" y="4554366"/>
            <a:ext cx="9749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Worker Nodes</a:t>
            </a:r>
          </a:p>
        </p:txBody>
      </p: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9C1CC61C-B1C5-4A1C-B97A-C2B1595B6F7E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 flipV="1">
            <a:off x="4891648" y="5203824"/>
            <a:ext cx="579169" cy="265707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7F5E30F-C921-4738-BED1-4C5E54467975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>
            <a:off x="4891648" y="4869594"/>
            <a:ext cx="579169" cy="334231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D1F24DF-BB48-4417-AB77-6399E26D012F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916051" y="5203824"/>
            <a:ext cx="554765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45120F5-7991-486F-B266-836D4FF98DF1}"/>
              </a:ext>
            </a:extLst>
          </p:cNvPr>
          <p:cNvCxnSpPr>
            <a:cxnSpLocks/>
            <a:stCxn id="46" idx="1"/>
            <a:endCxn id="48" idx="3"/>
          </p:cNvCxnSpPr>
          <p:nvPr/>
        </p:nvCxnSpPr>
        <p:spPr>
          <a:xfrm flipH="1">
            <a:off x="4886570" y="2169072"/>
            <a:ext cx="77450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7" name="Picture 136" descr="S3-Bucket.png">
            <a:extLst>
              <a:ext uri="{FF2B5EF4-FFF2-40B4-BE49-F238E27FC236}">
                <a16:creationId xmlns:a16="http://schemas.microsoft.com/office/drawing/2014/main" id="{BDE9173B-AF0B-4512-82B7-A53F46AA0CD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71" y="1938271"/>
            <a:ext cx="477341" cy="477341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03680F9A-3C09-469B-95F3-263047E1DDD5}"/>
              </a:ext>
            </a:extLst>
          </p:cNvPr>
          <p:cNvSpPr txBox="1"/>
          <p:nvPr/>
        </p:nvSpPr>
        <p:spPr>
          <a:xfrm>
            <a:off x="6380981" y="2401273"/>
            <a:ext cx="15666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Video Repository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CF74261-878B-4B7F-9346-515A763219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1" y="2988803"/>
            <a:ext cx="285519" cy="276002"/>
          </a:xfrm>
          <a:prstGeom prst="rect">
            <a:avLst/>
          </a:prstGeom>
          <a:effectLst>
            <a:glow rad="127000">
              <a:schemeClr val="bg1">
                <a:alpha val="0"/>
              </a:schemeClr>
            </a:glow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8BBD551-D74B-4DA5-B56E-B473889D64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21" y="3325555"/>
            <a:ext cx="285519" cy="276002"/>
          </a:xfrm>
          <a:prstGeom prst="rect">
            <a:avLst/>
          </a:prstGeom>
          <a:effectLst>
            <a:glow rad="127000">
              <a:schemeClr val="bg1">
                <a:alpha val="0"/>
              </a:schemeClr>
            </a:glow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390AB41-80DD-41DA-8C2F-EE13CC65C3B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10" y="3009975"/>
            <a:ext cx="285519" cy="276002"/>
          </a:xfrm>
          <a:prstGeom prst="rect">
            <a:avLst/>
          </a:prstGeom>
          <a:effectLst>
            <a:glow rad="127000">
              <a:schemeClr val="bg1">
                <a:alpha val="0"/>
              </a:schemeClr>
            </a:glow>
            <a:outerShdw blurRad="50800" dist="50800" dir="5400000" algn="ctr" rotWithShape="0">
              <a:schemeClr val="tx1"/>
            </a:outerShdw>
          </a:effec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94D98B79-E4AB-4A24-AAFA-FFDC27633FCB}"/>
              </a:ext>
            </a:extLst>
          </p:cNvPr>
          <p:cNvSpPr txBox="1"/>
          <p:nvPr/>
        </p:nvSpPr>
        <p:spPr>
          <a:xfrm>
            <a:off x="663900" y="3627207"/>
            <a:ext cx="8055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Viewers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4DA7F94-56A1-4832-9D0E-BE6E323F4EE1}"/>
              </a:ext>
            </a:extLst>
          </p:cNvPr>
          <p:cNvCxnSpPr>
            <a:cxnSpLocks/>
            <a:stCxn id="48" idx="1"/>
            <a:endCxn id="62" idx="3"/>
          </p:cNvCxnSpPr>
          <p:nvPr/>
        </p:nvCxnSpPr>
        <p:spPr>
          <a:xfrm flipH="1" flipV="1">
            <a:off x="3364394" y="2167965"/>
            <a:ext cx="1044834" cy="110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" name="Picture 70" descr="Storage &amp; Content Delivery-17.eps">
            <a:extLst>
              <a:ext uri="{FF2B5EF4-FFF2-40B4-BE49-F238E27FC236}">
                <a16:creationId xmlns:a16="http://schemas.microsoft.com/office/drawing/2014/main" id="{0B5E8CBF-ADD6-4455-B46E-36CDCCC03C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43" y="5657141"/>
            <a:ext cx="608888" cy="608888"/>
          </a:xfrm>
          <a:prstGeom prst="rect">
            <a:avLst/>
          </a:prstGeom>
        </p:spPr>
      </p:pic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E62F5745-1EB4-40C5-8F1E-8B4BABFF1C87}"/>
              </a:ext>
            </a:extLst>
          </p:cNvPr>
          <p:cNvCxnSpPr>
            <a:cxnSpLocks/>
            <a:endCxn id="71" idx="3"/>
          </p:cNvCxnSpPr>
          <p:nvPr/>
        </p:nvCxnSpPr>
        <p:spPr>
          <a:xfrm rot="5400000">
            <a:off x="5929150" y="5373947"/>
            <a:ext cx="749519" cy="425757"/>
          </a:xfrm>
          <a:prstGeom prst="bentConnector2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Connector: Elbow 128">
            <a:extLst>
              <a:ext uri="{FF2B5EF4-FFF2-40B4-BE49-F238E27FC236}">
                <a16:creationId xmlns:a16="http://schemas.microsoft.com/office/drawing/2014/main" id="{66AA1974-44AB-4BB0-AD7E-7CF3056C0936}"/>
              </a:ext>
            </a:extLst>
          </p:cNvPr>
          <p:cNvCxnSpPr>
            <a:cxnSpLocks/>
            <a:endCxn id="135" idx="3"/>
          </p:cNvCxnSpPr>
          <p:nvPr/>
        </p:nvCxnSpPr>
        <p:spPr>
          <a:xfrm rot="16200000" flipV="1">
            <a:off x="5918763" y="4614041"/>
            <a:ext cx="726937" cy="469113"/>
          </a:xfrm>
          <a:prstGeom prst="bentConnector2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2C6325B5-F217-4647-9124-80A26B4D0A50}"/>
              </a:ext>
            </a:extLst>
          </p:cNvPr>
          <p:cNvCxnSpPr>
            <a:cxnSpLocks/>
            <a:stCxn id="137" idx="1"/>
            <a:endCxn id="46" idx="3"/>
          </p:cNvCxnSpPr>
          <p:nvPr/>
        </p:nvCxnSpPr>
        <p:spPr>
          <a:xfrm flipH="1" flipV="1">
            <a:off x="6138419" y="2169072"/>
            <a:ext cx="655652" cy="787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1FD064D8-5CC6-45B6-A4C1-A41989967ECC}"/>
              </a:ext>
            </a:extLst>
          </p:cNvPr>
          <p:cNvSpPr/>
          <p:nvPr/>
        </p:nvSpPr>
        <p:spPr>
          <a:xfrm flipH="1">
            <a:off x="1076990" y="2183142"/>
            <a:ext cx="1767326" cy="760973"/>
          </a:xfrm>
          <a:custGeom>
            <a:avLst/>
            <a:gdLst>
              <a:gd name="connsiteX0" fmla="*/ 1163782 w 1163782"/>
              <a:gd name="connsiteY0" fmla="*/ 1053390 h 1053390"/>
              <a:gd name="connsiteX1" fmla="*/ 960582 w 1163782"/>
              <a:gd name="connsiteY1" fmla="*/ 702408 h 1053390"/>
              <a:gd name="connsiteX2" fmla="*/ 665018 w 1163782"/>
              <a:gd name="connsiteY2" fmla="*/ 277535 h 1053390"/>
              <a:gd name="connsiteX3" fmla="*/ 314036 w 1163782"/>
              <a:gd name="connsiteY3" fmla="*/ 55863 h 1053390"/>
              <a:gd name="connsiteX4" fmla="*/ 0 w 1163782"/>
              <a:gd name="connsiteY4" fmla="*/ 444 h 105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2" h="1053390">
                <a:moveTo>
                  <a:pt x="1163782" y="1053390"/>
                </a:moveTo>
                <a:cubicBezTo>
                  <a:pt x="1103745" y="942553"/>
                  <a:pt x="1043709" y="831717"/>
                  <a:pt x="960582" y="702408"/>
                </a:cubicBezTo>
                <a:cubicBezTo>
                  <a:pt x="877455" y="573099"/>
                  <a:pt x="772776" y="385292"/>
                  <a:pt x="665018" y="277535"/>
                </a:cubicBezTo>
                <a:cubicBezTo>
                  <a:pt x="557260" y="169778"/>
                  <a:pt x="424872" y="102045"/>
                  <a:pt x="314036" y="55863"/>
                </a:cubicBezTo>
                <a:cubicBezTo>
                  <a:pt x="203200" y="9681"/>
                  <a:pt x="36945" y="-2635"/>
                  <a:pt x="0" y="444"/>
                </a:cubicBezTo>
              </a:path>
            </a:pathLst>
          </a:custGeom>
          <a:noFill/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07AB32CB-6FFC-404A-8583-D9F302CD5B78}"/>
              </a:ext>
            </a:extLst>
          </p:cNvPr>
          <p:cNvSpPr/>
          <p:nvPr/>
        </p:nvSpPr>
        <p:spPr>
          <a:xfrm>
            <a:off x="993385" y="3904205"/>
            <a:ext cx="2056246" cy="1307861"/>
          </a:xfrm>
          <a:custGeom>
            <a:avLst/>
            <a:gdLst>
              <a:gd name="connsiteX0" fmla="*/ 5080000 w 5080000"/>
              <a:gd name="connsiteY0" fmla="*/ 1366982 h 1406729"/>
              <a:gd name="connsiteX1" fmla="*/ 4027055 w 5080000"/>
              <a:gd name="connsiteY1" fmla="*/ 1385455 h 1406729"/>
              <a:gd name="connsiteX2" fmla="*/ 2678546 w 5080000"/>
              <a:gd name="connsiteY2" fmla="*/ 1108364 h 1406729"/>
              <a:gd name="connsiteX3" fmla="*/ 1533237 w 5080000"/>
              <a:gd name="connsiteY3" fmla="*/ 757382 h 1406729"/>
              <a:gd name="connsiteX4" fmla="*/ 0 w 5080000"/>
              <a:gd name="connsiteY4" fmla="*/ 0 h 140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000" h="1406729">
                <a:moveTo>
                  <a:pt x="5080000" y="1366982"/>
                </a:moveTo>
                <a:cubicBezTo>
                  <a:pt x="4753648" y="1397770"/>
                  <a:pt x="4427297" y="1428558"/>
                  <a:pt x="4027055" y="1385455"/>
                </a:cubicBezTo>
                <a:cubicBezTo>
                  <a:pt x="3626813" y="1342352"/>
                  <a:pt x="3094182" y="1213043"/>
                  <a:pt x="2678546" y="1108364"/>
                </a:cubicBezTo>
                <a:cubicBezTo>
                  <a:pt x="2262910" y="1003685"/>
                  <a:pt x="1979661" y="942109"/>
                  <a:pt x="1533237" y="757382"/>
                </a:cubicBezTo>
                <a:cubicBezTo>
                  <a:pt x="1086813" y="572655"/>
                  <a:pt x="123151" y="86206"/>
                  <a:pt x="0" y="0"/>
                </a:cubicBezTo>
              </a:path>
            </a:pathLst>
          </a:custGeom>
          <a:noFill/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3EB20A8-5B53-41CF-98D5-06FC6144B975}"/>
              </a:ext>
            </a:extLst>
          </p:cNvPr>
          <p:cNvSpPr txBox="1"/>
          <p:nvPr/>
        </p:nvSpPr>
        <p:spPr>
          <a:xfrm>
            <a:off x="602153" y="2024009"/>
            <a:ext cx="12396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Video Stream Requests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ED76F8-918F-4E3C-8A79-DA786661CBDC}"/>
              </a:ext>
            </a:extLst>
          </p:cNvPr>
          <p:cNvSpPr txBox="1"/>
          <p:nvPr/>
        </p:nvSpPr>
        <p:spPr>
          <a:xfrm>
            <a:off x="690225" y="4636550"/>
            <a:ext cx="1181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Final Video Content</a:t>
            </a:r>
          </a:p>
        </p:txBody>
      </p: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8B229B78-292F-4C40-B575-4A1F7DAAB3F5}"/>
              </a:ext>
            </a:extLst>
          </p:cNvPr>
          <p:cNvCxnSpPr>
            <a:cxnSpLocks/>
            <a:stCxn id="71" idx="1"/>
            <a:endCxn id="59" idx="3"/>
          </p:cNvCxnSpPr>
          <p:nvPr/>
        </p:nvCxnSpPr>
        <p:spPr>
          <a:xfrm rot="10800000">
            <a:off x="3594901" y="5142906"/>
            <a:ext cx="1887242" cy="818680"/>
          </a:xfrm>
          <a:prstGeom prst="bentConnector3">
            <a:avLst>
              <a:gd name="adj1" fmla="val 72712"/>
            </a:avLst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8F5BC35E-96E0-41F4-8BB8-501E5052D131}"/>
              </a:ext>
            </a:extLst>
          </p:cNvPr>
          <p:cNvCxnSpPr>
            <a:cxnSpLocks/>
            <a:stCxn id="135" idx="1"/>
            <a:endCxn id="59" idx="3"/>
          </p:cNvCxnSpPr>
          <p:nvPr/>
        </p:nvCxnSpPr>
        <p:spPr>
          <a:xfrm rot="10800000" flipV="1">
            <a:off x="3594902" y="4485128"/>
            <a:ext cx="1820409" cy="657777"/>
          </a:xfrm>
          <a:prstGeom prst="bentConnector3">
            <a:avLst>
              <a:gd name="adj1" fmla="val 71780"/>
            </a:avLst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C6E0EF4-5113-4F68-8DB7-2A7C2224AD83}"/>
              </a:ext>
            </a:extLst>
          </p:cNvPr>
          <p:cNvCxnSpPr>
            <a:cxnSpLocks/>
            <a:endCxn id="59" idx="3"/>
          </p:cNvCxnSpPr>
          <p:nvPr/>
        </p:nvCxnSpPr>
        <p:spPr>
          <a:xfrm flipH="1">
            <a:off x="3594901" y="5142905"/>
            <a:ext cx="77089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itle 1">
            <a:extLst>
              <a:ext uri="{FF2B5EF4-FFF2-40B4-BE49-F238E27FC236}">
                <a16:creationId xmlns:a16="http://schemas.microsoft.com/office/drawing/2014/main" id="{047F3957-B8CA-4C5C-89AE-1DCF094F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" y="137844"/>
            <a:ext cx="8229600" cy="1143000"/>
          </a:xfrm>
        </p:spPr>
        <p:txBody>
          <a:bodyPr/>
          <a:lstStyle/>
          <a:p>
            <a:r>
              <a:rPr lang="en-US" dirty="0"/>
              <a:t>F-FDN Architecture</a:t>
            </a:r>
          </a:p>
        </p:txBody>
      </p:sp>
    </p:spTree>
    <p:extLst>
      <p:ext uri="{BB962C8B-B14F-4D97-AF65-F5344CB8AC3E}">
        <p14:creationId xmlns:p14="http://schemas.microsoft.com/office/powerpoint/2010/main" val="11679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1" grpId="0" animBg="1"/>
      <p:bldP spid="67" grpId="0"/>
      <p:bldP spid="6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824B-5775-4828-BFF6-60454A39C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Streaming decisions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4266A-EDDD-40B1-87A5-4E114092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127B05-549F-4D75-825A-F93941B22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 ways a video segment can be streamed</a:t>
            </a:r>
          </a:p>
          <a:p>
            <a:pPr marL="457200" lvl="1" indent="0">
              <a:buNone/>
            </a:pPr>
            <a:r>
              <a:rPr lang="en-US" dirty="0"/>
              <a:t>1) Local FDN’s cache</a:t>
            </a:r>
          </a:p>
          <a:p>
            <a:pPr marL="457200" lvl="1" indent="0">
              <a:buNone/>
            </a:pPr>
            <a:r>
              <a:rPr lang="en-US" dirty="0"/>
              <a:t>2) Processed on-demand by local FDN</a:t>
            </a:r>
          </a:p>
          <a:p>
            <a:pPr marL="457200" lvl="1" indent="0">
              <a:buNone/>
            </a:pPr>
            <a:r>
              <a:rPr lang="en-US" dirty="0"/>
              <a:t>3) Retrieved from Neighboring FDN to local FDN, then streamed to viewer</a:t>
            </a:r>
          </a:p>
          <a:p>
            <a:r>
              <a:rPr lang="en-US" dirty="0"/>
              <a:t>We evaluate each option by using normal distributions</a:t>
            </a:r>
          </a:p>
          <a:p>
            <a:pPr lvl="1"/>
            <a:r>
              <a:rPr lang="en-US" dirty="0"/>
              <a:t>In case 2 and 3 we convolve multiple distributions into a single comparable distribution </a:t>
            </a:r>
          </a:p>
        </p:txBody>
      </p:sp>
    </p:spTree>
    <p:extLst>
      <p:ext uri="{BB962C8B-B14F-4D97-AF65-F5344CB8AC3E}">
        <p14:creationId xmlns:p14="http://schemas.microsoft.com/office/powerpoint/2010/main" val="426438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5098-E15F-469F-84F0-0BEAC6CDE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FDN’s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583B-EA90-458F-B8D9-7BDA55D49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Criteria to account for:</a:t>
            </a:r>
          </a:p>
          <a:p>
            <a:pPr lvl="1"/>
            <a:r>
              <a:rPr lang="en-US" dirty="0"/>
              <a:t>The transfer time to deliver segment </a:t>
            </a:r>
            <a:r>
              <a:rPr lang="en-US" i="1" dirty="0" err="1"/>
              <a:t>i</a:t>
            </a:r>
            <a:r>
              <a:rPr lang="en-US" dirty="0"/>
              <a:t> from local FDN </a:t>
            </a:r>
            <a:r>
              <a:rPr lang="en-US" i="1" dirty="0"/>
              <a:t>j</a:t>
            </a:r>
            <a:r>
              <a:rPr lang="en-US" dirty="0"/>
              <a:t> to viewer </a:t>
            </a:r>
            <a:r>
              <a:rPr lang="en-US" i="1" dirty="0"/>
              <a:t>v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5DBC7-AB70-4E30-B6A5-7987E98F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C17C80-670E-42C5-9644-833CB602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94" y="4341177"/>
            <a:ext cx="4907812" cy="73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9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18DF2-CCC0-46BB-AB19-9BC989FA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Processed on-demand in Local FDN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0A789-EA1D-4DA9-8785-63E2DEDC2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Criteria to account for:</a:t>
            </a:r>
          </a:p>
          <a:p>
            <a:pPr lvl="1"/>
            <a:r>
              <a:rPr lang="en-US" dirty="0"/>
              <a:t>The execution time to process segment </a:t>
            </a:r>
            <a:r>
              <a:rPr lang="en-US" i="1" dirty="0" err="1"/>
              <a:t>i</a:t>
            </a:r>
            <a:r>
              <a:rPr lang="en-US" dirty="0"/>
              <a:t> on local FDN </a:t>
            </a:r>
            <a:r>
              <a:rPr lang="en-US" i="1" dirty="0"/>
              <a:t>j</a:t>
            </a:r>
          </a:p>
          <a:p>
            <a:pPr lvl="1"/>
            <a:r>
              <a:rPr lang="en-US" dirty="0"/>
              <a:t>The transfer time to deliver segment </a:t>
            </a:r>
            <a:r>
              <a:rPr lang="en-US" i="1" dirty="0" err="1"/>
              <a:t>i</a:t>
            </a:r>
            <a:r>
              <a:rPr lang="en-US" dirty="0"/>
              <a:t> from local FDN </a:t>
            </a:r>
            <a:r>
              <a:rPr lang="en-US" i="1" dirty="0"/>
              <a:t>j</a:t>
            </a:r>
            <a:r>
              <a:rPr lang="en-US" dirty="0"/>
              <a:t> to viewer </a:t>
            </a:r>
            <a:r>
              <a:rPr lang="en-US" i="1" dirty="0"/>
              <a:t>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E6ED4-CF7F-40E2-9C6B-07B6AA3C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503A0E-BE15-4C33-A13B-3BE63357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4891135"/>
            <a:ext cx="6957060" cy="73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8CBB-9137-41D1-A8A6-3711116ED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Retrieved from Neighboring FDN then streamed from Local FDN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1D458-6728-41B4-A4C8-35AC5994C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Criteria to account for:</a:t>
            </a:r>
          </a:p>
          <a:p>
            <a:pPr lvl="1"/>
            <a:r>
              <a:rPr lang="en-US" dirty="0"/>
              <a:t>The transfer time to transfer segment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from Neighboring FDN </a:t>
            </a:r>
            <a:r>
              <a:rPr lang="en-US" i="1" dirty="0"/>
              <a:t>k </a:t>
            </a:r>
            <a:r>
              <a:rPr lang="en-US" dirty="0"/>
              <a:t>to local FDN </a:t>
            </a:r>
            <a:r>
              <a:rPr lang="en-US" i="1" dirty="0"/>
              <a:t>j</a:t>
            </a:r>
          </a:p>
          <a:p>
            <a:pPr lvl="1"/>
            <a:r>
              <a:rPr lang="en-US" dirty="0"/>
              <a:t>The transfer time to deliver segment </a:t>
            </a:r>
            <a:r>
              <a:rPr lang="en-US" i="1" dirty="0" err="1"/>
              <a:t>i</a:t>
            </a:r>
            <a:r>
              <a:rPr lang="en-US" dirty="0"/>
              <a:t> from local FDN </a:t>
            </a:r>
            <a:r>
              <a:rPr lang="en-US" i="1" dirty="0"/>
              <a:t>j</a:t>
            </a:r>
            <a:r>
              <a:rPr lang="en-US" dirty="0"/>
              <a:t> to viewer </a:t>
            </a:r>
            <a:r>
              <a:rPr lang="en-US" i="1" dirty="0"/>
              <a:t>v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6E8F1-95A6-498C-8E35-ABC67DE1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9B0565-9539-46AA-8226-4131A2F48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84" y="4891136"/>
            <a:ext cx="8115816" cy="7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9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3FDE-7F4A-48FC-AB8E-7644E0C1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F-FDN: Alternative Streaming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2E7DD-D16D-4E90-8154-4D4B4C5D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A7971-6F89-4F42-AB07-605345F2B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96" y="1956933"/>
            <a:ext cx="8776607" cy="27660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0CE47C-8F8D-452C-BD9F-1D56009064C2}"/>
              </a:ext>
            </a:extLst>
          </p:cNvPr>
          <p:cNvSpPr txBox="1"/>
          <p:nvPr/>
        </p:nvSpPr>
        <p:spPr>
          <a:xfrm>
            <a:off x="457200" y="5495245"/>
            <a:ext cx="6955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Robust F-FDN is our fully featured F-FDN platform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A64B224-1FC7-4143-AF76-3F2D0B09BB24}"/>
              </a:ext>
            </a:extLst>
          </p:cNvPr>
          <p:cNvSpPr/>
          <p:nvPr/>
        </p:nvSpPr>
        <p:spPr>
          <a:xfrm>
            <a:off x="302079" y="2955471"/>
            <a:ext cx="881742" cy="473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2721A7-6AEB-4B41-B3D4-FB03CB6C6E4D}"/>
              </a:ext>
            </a:extLst>
          </p:cNvPr>
          <p:cNvSpPr/>
          <p:nvPr/>
        </p:nvSpPr>
        <p:spPr>
          <a:xfrm>
            <a:off x="302079" y="4093750"/>
            <a:ext cx="1828800" cy="51016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B1EC2-84D4-4336-B88F-952FFD88AFDD}"/>
              </a:ext>
            </a:extLst>
          </p:cNvPr>
          <p:cNvSpPr txBox="1"/>
          <p:nvPr/>
        </p:nvSpPr>
        <p:spPr>
          <a:xfrm>
            <a:off x="457200" y="4632038"/>
            <a:ext cx="6955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CDN represents the standard video streaming architecture</a:t>
            </a:r>
          </a:p>
        </p:txBody>
      </p:sp>
    </p:spTree>
    <p:extLst>
      <p:ext uri="{BB962C8B-B14F-4D97-AF65-F5344CB8AC3E}">
        <p14:creationId xmlns:p14="http://schemas.microsoft.com/office/powerpoint/2010/main" val="286978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 animBg="1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5590-FD13-40B7-B85A-7DC37C6C4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59AF5-B96F-4139-A915-8029F5D26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Run in emulation mode</a:t>
            </a:r>
          </a:p>
          <a:p>
            <a:r>
              <a:rPr lang="en-US" dirty="0"/>
              <a:t>Central Cloud has 100% caching of pre-processed videos</a:t>
            </a:r>
          </a:p>
          <a:p>
            <a:r>
              <a:rPr lang="en-US" dirty="0"/>
              <a:t>CDN has 75% caching at edge server</a:t>
            </a:r>
          </a:p>
          <a:p>
            <a:pPr lvl="1"/>
            <a:r>
              <a:rPr lang="en-US" dirty="0"/>
              <a:t>Contains Central Cloud server</a:t>
            </a:r>
          </a:p>
          <a:p>
            <a:r>
              <a:rPr lang="en-US" dirty="0"/>
              <a:t>FDN systems (except I-FDN) consists of 3 total FDN</a:t>
            </a:r>
          </a:p>
          <a:p>
            <a:pPr lvl="1"/>
            <a:r>
              <a:rPr lang="en-US" dirty="0"/>
              <a:t>Contains Central Cloud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9BDAA-C037-4922-9BA7-2D7394B7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88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46F1-8B1E-4B1C-9605-D61D1462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F-FDN: Suitable Cache Size for FDNs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6D543-E9F7-4FF1-A583-5109D600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18F4E-882D-41A5-8E77-AEA9B0CAF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78" y="1620016"/>
            <a:ext cx="7649936" cy="449606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F27254C-0A7E-40CA-A69F-FD6F0A079D59}"/>
              </a:ext>
            </a:extLst>
          </p:cNvPr>
          <p:cNvSpPr/>
          <p:nvPr/>
        </p:nvSpPr>
        <p:spPr>
          <a:xfrm>
            <a:off x="2971800" y="4200525"/>
            <a:ext cx="1314450" cy="94220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509614-9E5C-484A-8E83-5E61B4734C9E}"/>
              </a:ext>
            </a:extLst>
          </p:cNvPr>
          <p:cNvCxnSpPr/>
          <p:nvPr/>
        </p:nvCxnSpPr>
        <p:spPr>
          <a:xfrm flipH="1">
            <a:off x="4076700" y="3305175"/>
            <a:ext cx="1200150" cy="89535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DD09B1-E6E8-4158-B7DC-F4C87C9E1688}"/>
              </a:ext>
            </a:extLst>
          </p:cNvPr>
          <p:cNvSpPr txBox="1"/>
          <p:nvPr/>
        </p:nvSpPr>
        <p:spPr>
          <a:xfrm>
            <a:off x="3867150" y="2587871"/>
            <a:ext cx="379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consider a caching level of 30% for FDN systems in later experiments</a:t>
            </a:r>
          </a:p>
        </p:txBody>
      </p:sp>
    </p:spTree>
    <p:extLst>
      <p:ext uri="{BB962C8B-B14F-4D97-AF65-F5344CB8AC3E}">
        <p14:creationId xmlns:p14="http://schemas.microsoft.com/office/powerpoint/2010/main" val="12402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46F1-8B1E-4B1C-9605-D61D1462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F-FDN: Suitable Cache Size for FDNs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443E1-6253-4F2D-96BE-C6073BE8B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all FDN systems</a:t>
            </a:r>
          </a:p>
          <a:p>
            <a:r>
              <a:rPr lang="en-US" dirty="0"/>
              <a:t>Considerable difference between F-CDN and other systems </a:t>
            </a:r>
          </a:p>
          <a:p>
            <a:r>
              <a:rPr lang="en-US" dirty="0"/>
              <a:t>Based on the experiment, we chose a caching level of 30% for FDNs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6D543-E9F7-4FF1-A583-5109D600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7897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46F1-8B1E-4B1C-9605-D61D1462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F-FDN: Impact of Oversubscription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6D543-E9F7-4FF1-A583-5109D600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360E3-1FA4-4CCE-BE73-5A135A091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134" y="1610127"/>
            <a:ext cx="6294665" cy="4431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877CA6-37A6-47D6-A57F-C7321D554CB3}"/>
              </a:ext>
            </a:extLst>
          </p:cNvPr>
          <p:cNvSpPr txBox="1"/>
          <p:nvPr/>
        </p:nvSpPr>
        <p:spPr>
          <a:xfrm>
            <a:off x="2692664" y="395224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ED3F60-3F61-4084-AA0A-E5BFC3780047}"/>
              </a:ext>
            </a:extLst>
          </p:cNvPr>
          <p:cNvCxnSpPr>
            <a:cxnSpLocks/>
          </p:cNvCxnSpPr>
          <p:nvPr/>
        </p:nvCxnSpPr>
        <p:spPr>
          <a:xfrm flipH="1">
            <a:off x="2839701" y="4321572"/>
            <a:ext cx="76200" cy="4079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3A3C042-F98A-4D78-8622-ED26D0F891EC}"/>
              </a:ext>
            </a:extLst>
          </p:cNvPr>
          <p:cNvSpPr txBox="1"/>
          <p:nvPr/>
        </p:nvSpPr>
        <p:spPr>
          <a:xfrm>
            <a:off x="3831394" y="3683679"/>
            <a:ext cx="90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Robust F-FDN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3295F8-B063-4A90-AB89-D571E2ED1BFA}"/>
              </a:ext>
            </a:extLst>
          </p:cNvPr>
          <p:cNvCxnSpPr>
            <a:cxnSpLocks/>
          </p:cNvCxnSpPr>
          <p:nvPr/>
        </p:nvCxnSpPr>
        <p:spPr>
          <a:xfrm>
            <a:off x="4318000" y="4321572"/>
            <a:ext cx="101115" cy="7449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D64A63E-CDC4-4FC7-9916-3835E9F2FCA6}"/>
              </a:ext>
            </a:extLst>
          </p:cNvPr>
          <p:cNvSpPr/>
          <p:nvPr/>
        </p:nvSpPr>
        <p:spPr>
          <a:xfrm>
            <a:off x="5073901" y="2526285"/>
            <a:ext cx="3041400" cy="102411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2553C2-BD26-42DD-AFE5-154A2FD812DB}"/>
              </a:ext>
            </a:extLst>
          </p:cNvPr>
          <p:cNvSpPr txBox="1"/>
          <p:nvPr/>
        </p:nvSpPr>
        <p:spPr>
          <a:xfrm>
            <a:off x="5073901" y="2708743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 average, Robust F-FDN performs 52% better than CDN</a:t>
            </a:r>
          </a:p>
        </p:txBody>
      </p:sp>
    </p:spTree>
    <p:extLst>
      <p:ext uri="{BB962C8B-B14F-4D97-AF65-F5344CB8AC3E}">
        <p14:creationId xmlns:p14="http://schemas.microsoft.com/office/powerpoint/2010/main" val="11045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159D0-C6B2-4ADF-826F-AEBC4C01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Motivations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3AE93-A94B-4064-B337-3769872BB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video can exists in many possible version</a:t>
            </a:r>
          </a:p>
          <a:p>
            <a:pPr lvl="1"/>
            <a:r>
              <a:rPr lang="en-US" dirty="0"/>
              <a:t>Type of processing</a:t>
            </a:r>
          </a:p>
          <a:p>
            <a:pPr lvl="1"/>
            <a:r>
              <a:rPr lang="en-US" dirty="0"/>
              <a:t>Heterogeneity in viewers’ devices</a:t>
            </a:r>
          </a:p>
          <a:p>
            <a:r>
              <a:rPr lang="en-US" dirty="0"/>
              <a:t>Most videos are rarely viewed (only 5% are hot, per YouTube)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53D91-EFD1-4BF2-995C-BE9CA9E5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4744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46F1-8B1E-4B1C-9605-D61D1462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F-FDN: Impact of Network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6D543-E9F7-4FF1-A583-5109D600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50AE0-EDFE-4D81-AB78-73DEEB3CD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913" y="1575707"/>
            <a:ext cx="6437494" cy="461622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907B3BF-99A3-4003-8482-806CB188262D}"/>
              </a:ext>
            </a:extLst>
          </p:cNvPr>
          <p:cNvSpPr/>
          <p:nvPr/>
        </p:nvSpPr>
        <p:spPr>
          <a:xfrm rot="2464169">
            <a:off x="2342767" y="4070860"/>
            <a:ext cx="1281628" cy="901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C9E00B-DF7A-4D30-BD24-771F78F071A9}"/>
              </a:ext>
            </a:extLst>
          </p:cNvPr>
          <p:cNvSpPr/>
          <p:nvPr/>
        </p:nvSpPr>
        <p:spPr>
          <a:xfrm rot="588155">
            <a:off x="5918228" y="3478642"/>
            <a:ext cx="1034062" cy="810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1A60AB-E7D0-4F51-9DDB-02840C5666BB}"/>
              </a:ext>
            </a:extLst>
          </p:cNvPr>
          <p:cNvSpPr/>
          <p:nvPr/>
        </p:nvSpPr>
        <p:spPr>
          <a:xfrm>
            <a:off x="1177911" y="2056301"/>
            <a:ext cx="3843667" cy="10186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5A0939-92A8-4006-850A-F833A0C51371}"/>
              </a:ext>
            </a:extLst>
          </p:cNvPr>
          <p:cNvSpPr txBox="1"/>
          <p:nvPr/>
        </p:nvSpPr>
        <p:spPr>
          <a:xfrm>
            <a:off x="1177912" y="2103950"/>
            <a:ext cx="3919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Retrieval from Neighboring FDN is less reliable, so on-demand processing is more utilized as the latency increases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0BEB32-64B6-4171-AF78-12787A538EE0}"/>
              </a:ext>
            </a:extLst>
          </p:cNvPr>
          <p:cNvSpPr/>
          <p:nvPr/>
        </p:nvSpPr>
        <p:spPr>
          <a:xfrm>
            <a:off x="1177910" y="2056301"/>
            <a:ext cx="3843667" cy="112560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3040A-64C0-4B22-AA3B-B601183DA051}"/>
              </a:ext>
            </a:extLst>
          </p:cNvPr>
          <p:cNvSpPr txBox="1"/>
          <p:nvPr/>
        </p:nvSpPr>
        <p:spPr>
          <a:xfrm>
            <a:off x="1177911" y="2151599"/>
            <a:ext cx="420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 the average latency increases, the difference between the FDN systems decreases</a:t>
            </a:r>
          </a:p>
        </p:txBody>
      </p:sp>
    </p:spTree>
    <p:extLst>
      <p:ext uri="{BB962C8B-B14F-4D97-AF65-F5344CB8AC3E}">
        <p14:creationId xmlns:p14="http://schemas.microsoft.com/office/powerpoint/2010/main" val="348631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9413-B20B-4CCD-A285-CF26671B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Outputs for Contribution 2 (F-FDN)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4D499-97AB-49A3-A99F-56BE1FFB0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Developed platform F-FDN that </a:t>
            </a:r>
            <a:r>
              <a:rPr lang="en-US" dirty="0" err="1"/>
              <a:t>ultilizes</a:t>
            </a:r>
            <a:r>
              <a:rPr lang="en-US" dirty="0"/>
              <a:t> CVSE to enable interactive video streaming</a:t>
            </a:r>
          </a:p>
          <a:p>
            <a:r>
              <a:rPr lang="en-US" dirty="0"/>
              <a:t>Low latency to geographically spread viewers</a:t>
            </a:r>
          </a:p>
          <a:p>
            <a:r>
              <a:rPr lang="en-US" dirty="0"/>
              <a:t>Multi-source streaming</a:t>
            </a:r>
          </a:p>
          <a:p>
            <a:r>
              <a:rPr lang="en-US" dirty="0"/>
              <a:t>Up to 52% improvement compared to traditional streaming practices (namely CDN)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Vaughan Veillon</a:t>
            </a:r>
            <a:r>
              <a:rPr lang="en-US" dirty="0"/>
              <a:t>, </a:t>
            </a:r>
            <a:r>
              <a:rPr lang="en-US" dirty="0" err="1"/>
              <a:t>Chavit</a:t>
            </a:r>
            <a:r>
              <a:rPr lang="en-US" dirty="0"/>
              <a:t> </a:t>
            </a:r>
            <a:r>
              <a:rPr lang="en-US" dirty="0" err="1"/>
              <a:t>Denninnart</a:t>
            </a:r>
            <a:r>
              <a:rPr lang="en-US" dirty="0"/>
              <a:t>, Mohsen </a:t>
            </a:r>
            <a:r>
              <a:rPr lang="en-US" dirty="0" err="1"/>
              <a:t>Amini</a:t>
            </a:r>
            <a:r>
              <a:rPr lang="en-US" dirty="0"/>
              <a:t> Salehi, </a:t>
            </a:r>
            <a:r>
              <a:rPr lang="en-US" i="1" dirty="0"/>
              <a:t>“F-FDN: Federation of Fog Computing Systems for Low Latency Video Streaming”, </a:t>
            </a:r>
            <a:r>
              <a:rPr lang="en-US" dirty="0"/>
              <a:t>in Proceedings of the 3</a:t>
            </a:r>
            <a:r>
              <a:rPr lang="en-US" baseline="30000" dirty="0"/>
              <a:t>rd</a:t>
            </a:r>
            <a:r>
              <a:rPr lang="en-US" dirty="0"/>
              <a:t> International Conference on Fog and Edge Computing (ICFEC 2019), </a:t>
            </a:r>
            <a:r>
              <a:rPr lang="en-US" dirty="0" err="1"/>
              <a:t>Larnaca</a:t>
            </a:r>
            <a:r>
              <a:rPr lang="en-US" dirty="0"/>
              <a:t>, Cyprus, May 2019.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4131E-71CF-4E4C-A771-41AAD80D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9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5A8A1-398D-428D-84C9-FC3EA5F8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B1567-87A1-40F9-B46D-F5B089EA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301E173D-144E-4546-9FB4-6D22393BFE5B}"/>
              </a:ext>
            </a:extLst>
          </p:cNvPr>
          <p:cNvSpPr txBox="1">
            <a:spLocks/>
          </p:cNvSpPr>
          <p:nvPr/>
        </p:nvSpPr>
        <p:spPr>
          <a:xfrm>
            <a:off x="576943" y="1822223"/>
            <a:ext cx="89460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25000"/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Current video streaming practices</a:t>
            </a:r>
          </a:p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Introducing interactive video streaming and its challenges</a:t>
            </a:r>
          </a:p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Explaining contributions of this thesis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388620" indent="-571500">
              <a:lnSpc>
                <a:spcPct val="13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/>
              <a:t>Conclusion and future works</a:t>
            </a:r>
          </a:p>
        </p:txBody>
      </p:sp>
    </p:spTree>
    <p:extLst>
      <p:ext uri="{BB962C8B-B14F-4D97-AF65-F5344CB8AC3E}">
        <p14:creationId xmlns:p14="http://schemas.microsoft.com/office/powerpoint/2010/main" val="24408525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CAEE-F19F-4D05-BB0F-A71540E6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7A3CD-D414-46DA-A942-DD43D0E3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developed the CVSE platform interactive video streaming</a:t>
            </a:r>
          </a:p>
          <a:p>
            <a:r>
              <a:rPr lang="en-US" dirty="0"/>
              <a:t>We developed the F-FDN platform which utilizes CVSE, to provide interactive video streaming with low latency</a:t>
            </a:r>
          </a:p>
          <a:p>
            <a:pPr lvl="1"/>
            <a:r>
              <a:rPr lang="en-US" dirty="0"/>
              <a:t>Shows improvements when compared to existing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FD87F-4E7E-45F3-9A10-D7315709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01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DBBF9-444A-47CF-AC6B-505556983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50345-1A84-42CB-BC18-EE30529B0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Heterogeneous Container Types</a:t>
            </a:r>
          </a:p>
          <a:p>
            <a:r>
              <a:rPr lang="en-US" dirty="0"/>
              <a:t>On-demand Processing of 360 degree videos</a:t>
            </a:r>
          </a:p>
          <a:p>
            <a:r>
              <a:rPr lang="en-US" dirty="0"/>
              <a:t>Dynamic Billing</a:t>
            </a:r>
          </a:p>
          <a:p>
            <a:r>
              <a:rPr lang="en-US" dirty="0"/>
              <a:t>Multi-tier F-FDN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189C9-8B4D-4DE3-A7D7-3CE1E771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51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B687-55B1-4481-BC75-0445CF4B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Container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4868A-9F69-4575-A232-F3534A0EC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Currently, each container is general, all-purpose use</a:t>
            </a:r>
          </a:p>
          <a:p>
            <a:r>
              <a:rPr lang="en-US" dirty="0"/>
              <a:t>Provide a mixture container types in compute engine:</a:t>
            </a:r>
          </a:p>
          <a:p>
            <a:pPr lvl="1"/>
            <a:r>
              <a:rPr lang="en-US" dirty="0"/>
              <a:t>Often used, long running containers</a:t>
            </a:r>
          </a:p>
          <a:p>
            <a:pPr lvl="1"/>
            <a:r>
              <a:rPr lang="en-US" dirty="0"/>
              <a:t>Specialized containers for processing types that are requested less often</a:t>
            </a:r>
          </a:p>
          <a:p>
            <a:pPr lvl="2"/>
            <a:r>
              <a:rPr lang="en-US" dirty="0"/>
              <a:t>Created when needed, and destroyed when processing is completed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26A43-8611-4E50-90BC-0E815967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07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710B-27F8-4573-AAE7-672F17B4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On-demand Processing of 360 degree videos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6E999-2680-415D-84B9-F4580335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 descr="Image result for 360 degree video">
            <a:extLst>
              <a:ext uri="{FF2B5EF4-FFF2-40B4-BE49-F238E27FC236}">
                <a16:creationId xmlns:a16="http://schemas.microsoft.com/office/drawing/2014/main" id="{63A173EF-9AAB-49C2-880E-C3EA098DB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4378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3F3145-5276-4C4F-A05F-6D26BAD2A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47" y="1600200"/>
            <a:ext cx="6927682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360 degree videos are becoming more common</a:t>
            </a:r>
          </a:p>
          <a:p>
            <a:r>
              <a:rPr lang="en-US" dirty="0"/>
              <a:t>Consists of multiple viewing areas stitched together</a:t>
            </a:r>
          </a:p>
          <a:p>
            <a:r>
              <a:rPr lang="en-US" dirty="0"/>
              <a:t>All viewing areas are not observed at the same time</a:t>
            </a:r>
          </a:p>
          <a:p>
            <a:r>
              <a:rPr lang="en-US" dirty="0"/>
              <a:t>Process the actively observed area on-demand at full resolution</a:t>
            </a:r>
          </a:p>
          <a:p>
            <a:r>
              <a:rPr lang="en-US" dirty="0"/>
              <a:t>Use assumptions and historical data to predict likely viewing area of videos</a:t>
            </a:r>
          </a:p>
        </p:txBody>
      </p:sp>
    </p:spTree>
    <p:extLst>
      <p:ext uri="{BB962C8B-B14F-4D97-AF65-F5344CB8AC3E}">
        <p14:creationId xmlns:p14="http://schemas.microsoft.com/office/powerpoint/2010/main" val="175595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931A-AFED-49F1-B655-5F5CF3A4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Billing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42C53-66A8-4F8F-A136-094669FA3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 stream service providers to offer pay-as-you-watch model when charging customers</a:t>
            </a:r>
          </a:p>
          <a:p>
            <a:r>
              <a:rPr lang="en-US" dirty="0"/>
              <a:t>Many factors that would affect billing:</a:t>
            </a:r>
          </a:p>
          <a:p>
            <a:pPr lvl="1"/>
            <a:r>
              <a:rPr lang="en-US" dirty="0"/>
              <a:t>Availability of video version</a:t>
            </a:r>
          </a:p>
          <a:p>
            <a:pPr lvl="1"/>
            <a:r>
              <a:rPr lang="en-US" dirty="0"/>
              <a:t>Resources used for processing</a:t>
            </a:r>
          </a:p>
          <a:p>
            <a:pPr lvl="1"/>
            <a:r>
              <a:rPr lang="en-US" dirty="0"/>
              <a:t>Duration of viewing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4408C-3785-4A00-BB0B-5100719D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94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PC-Internet-Gateway.png">
            <a:extLst>
              <a:ext uri="{FF2B5EF4-FFF2-40B4-BE49-F238E27FC236}">
                <a16:creationId xmlns:a16="http://schemas.microsoft.com/office/drawing/2014/main" id="{B91D679C-A7CF-4246-8557-92013DF23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09" y="2163035"/>
            <a:ext cx="1414460" cy="141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loudWatch.png">
            <a:extLst>
              <a:ext uri="{FF2B5EF4-FFF2-40B4-BE49-F238E27FC236}">
                <a16:creationId xmlns:a16="http://schemas.microsoft.com/office/drawing/2014/main" id="{33C915E9-5BC9-4FE1-BFC1-1D1D7F87C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73" y="3833546"/>
            <a:ext cx="789445" cy="789445"/>
          </a:xfrm>
          <a:prstGeom prst="rect">
            <a:avLst/>
          </a:prstGeom>
        </p:spPr>
      </p:pic>
      <p:pic>
        <p:nvPicPr>
          <p:cNvPr id="8" name="Picture 7" descr="CloudWatch.png">
            <a:extLst>
              <a:ext uri="{FF2B5EF4-FFF2-40B4-BE49-F238E27FC236}">
                <a16:creationId xmlns:a16="http://schemas.microsoft.com/office/drawing/2014/main" id="{3A4AB2D8-91A1-4522-9D1F-B4BAE0479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66" y="3833545"/>
            <a:ext cx="789445" cy="789445"/>
          </a:xfrm>
          <a:prstGeom prst="rect">
            <a:avLst/>
          </a:prstGeom>
        </p:spPr>
      </p:pic>
      <p:pic>
        <p:nvPicPr>
          <p:cNvPr id="9" name="Picture 8" descr="CloudFront-Edge-Location.png">
            <a:extLst>
              <a:ext uri="{FF2B5EF4-FFF2-40B4-BE49-F238E27FC236}">
                <a16:creationId xmlns:a16="http://schemas.microsoft.com/office/drawing/2014/main" id="{3DFB155F-CC08-43B0-A13D-6DA94D290F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030" y="5017273"/>
            <a:ext cx="548640" cy="548640"/>
          </a:xfrm>
          <a:prstGeom prst="rect">
            <a:avLst/>
          </a:prstGeom>
          <a:effectLst/>
        </p:spPr>
      </p:pic>
      <p:pic>
        <p:nvPicPr>
          <p:cNvPr id="10" name="Picture 9" descr="CloudFront-Edge-Location.png">
            <a:extLst>
              <a:ext uri="{FF2B5EF4-FFF2-40B4-BE49-F238E27FC236}">
                <a16:creationId xmlns:a16="http://schemas.microsoft.com/office/drawing/2014/main" id="{E807C0D1-7DAB-4D55-9770-4C9EC703E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977" y="5017273"/>
            <a:ext cx="548640" cy="548640"/>
          </a:xfrm>
          <a:prstGeom prst="rect">
            <a:avLst/>
          </a:prstGeom>
          <a:effectLst/>
        </p:spPr>
      </p:pic>
      <p:pic>
        <p:nvPicPr>
          <p:cNvPr id="11" name="Picture 10" descr="CloudFront-Edge-Location.png">
            <a:extLst>
              <a:ext uri="{FF2B5EF4-FFF2-40B4-BE49-F238E27FC236}">
                <a16:creationId xmlns:a16="http://schemas.microsoft.com/office/drawing/2014/main" id="{BFF47FE5-697F-4624-8F03-F286B60D60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19" y="5017273"/>
            <a:ext cx="548640" cy="548640"/>
          </a:xfrm>
          <a:prstGeom prst="rect">
            <a:avLst/>
          </a:prstGeom>
          <a:effectLst/>
        </p:spPr>
      </p:pic>
      <p:pic>
        <p:nvPicPr>
          <p:cNvPr id="12" name="Picture 11" descr="CloudFront-Edge-Location.png">
            <a:extLst>
              <a:ext uri="{FF2B5EF4-FFF2-40B4-BE49-F238E27FC236}">
                <a16:creationId xmlns:a16="http://schemas.microsoft.com/office/drawing/2014/main" id="{02947610-3A28-42CB-A828-5FA4DAFDCE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57" y="5017273"/>
            <a:ext cx="548640" cy="548640"/>
          </a:xfrm>
          <a:prstGeom prst="rect">
            <a:avLst/>
          </a:prstGeom>
          <a:effectLst/>
        </p:spPr>
      </p:pic>
      <p:pic>
        <p:nvPicPr>
          <p:cNvPr id="13" name="Picture 12" descr="CloudFront-Edge-Location.png">
            <a:extLst>
              <a:ext uri="{FF2B5EF4-FFF2-40B4-BE49-F238E27FC236}">
                <a16:creationId xmlns:a16="http://schemas.microsoft.com/office/drawing/2014/main" id="{758FEE8F-CBD6-4DE4-A6D2-8D8B0DD7D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20" y="5017273"/>
            <a:ext cx="548640" cy="548640"/>
          </a:xfrm>
          <a:prstGeom prst="rect">
            <a:avLst/>
          </a:prstGeom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A7155D-25B0-4F9A-B149-BA2EB42135CA}"/>
              </a:ext>
            </a:extLst>
          </p:cNvPr>
          <p:cNvSpPr txBox="1"/>
          <p:nvPr/>
        </p:nvSpPr>
        <p:spPr>
          <a:xfrm>
            <a:off x="7127670" y="2688012"/>
            <a:ext cx="11381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Central Cloud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535956-0D0C-4D66-A246-145C4CD505E4}"/>
              </a:ext>
            </a:extLst>
          </p:cNvPr>
          <p:cNvSpPr txBox="1"/>
          <p:nvPr/>
        </p:nvSpPr>
        <p:spPr>
          <a:xfrm>
            <a:off x="811100" y="3760681"/>
            <a:ext cx="7393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Caching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E9ABCC-E73A-4A30-B16D-D83719A38AA6}"/>
              </a:ext>
            </a:extLst>
          </p:cNvPr>
          <p:cNvSpPr txBox="1"/>
          <p:nvPr/>
        </p:nvSpPr>
        <p:spPr>
          <a:xfrm>
            <a:off x="7066499" y="4024916"/>
            <a:ext cx="11274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Regional FDN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F6A23B-AD97-4F3D-B77C-D70CB4B9CC56}"/>
              </a:ext>
            </a:extLst>
          </p:cNvPr>
          <p:cNvSpPr txBox="1"/>
          <p:nvPr/>
        </p:nvSpPr>
        <p:spPr>
          <a:xfrm>
            <a:off x="7188936" y="5058855"/>
            <a:ext cx="8805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Local FDN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53A25CE-02C8-49DE-941D-AC6879418E84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rot="16200000" flipH="1">
            <a:off x="5626588" y="3214745"/>
            <a:ext cx="256050" cy="981550"/>
          </a:xfrm>
          <a:prstGeom prst="bentConnector3">
            <a:avLst>
              <a:gd name="adj1" fmla="val 50000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9B58DB61-9337-41E7-A693-FC213048518C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rot="5400000">
            <a:off x="4577143" y="3146849"/>
            <a:ext cx="256051" cy="1117343"/>
          </a:xfrm>
          <a:prstGeom prst="bentConnector3">
            <a:avLst>
              <a:gd name="adj1" fmla="val 50000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1DC2A4D9-C691-4C53-9113-6EAE72E8D8BC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rot="16200000" flipH="1">
            <a:off x="6333340" y="4535037"/>
            <a:ext cx="394284" cy="570188"/>
          </a:xfrm>
          <a:prstGeom prst="bentConnector3">
            <a:avLst>
              <a:gd name="adj1" fmla="val 50000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3627F341-80F5-4FA1-873A-7A805696CA79}"/>
              </a:ext>
            </a:extLst>
          </p:cNvPr>
          <p:cNvCxnSpPr>
            <a:cxnSpLocks/>
            <a:endCxn id="10" idx="0"/>
          </p:cNvCxnSpPr>
          <p:nvPr/>
        </p:nvCxnSpPr>
        <p:spPr>
          <a:xfrm rot="10800000" flipV="1">
            <a:off x="5718297" y="4820130"/>
            <a:ext cx="527091" cy="197143"/>
          </a:xfrm>
          <a:prstGeom prst="bentConnector2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82EC65C5-0484-45CC-A982-43AB4867DAA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34447" y="4561488"/>
            <a:ext cx="394284" cy="570188"/>
          </a:xfrm>
          <a:prstGeom prst="bentConnector3">
            <a:avLst>
              <a:gd name="adj1" fmla="val 50000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6BF46F97-A543-4463-9AB7-6CC6AA694BC1}"/>
              </a:ext>
            </a:extLst>
          </p:cNvPr>
          <p:cNvCxnSpPr>
            <a:cxnSpLocks/>
            <a:endCxn id="9" idx="0"/>
          </p:cNvCxnSpPr>
          <p:nvPr/>
        </p:nvCxnSpPr>
        <p:spPr>
          <a:xfrm rot="10800000" flipV="1">
            <a:off x="3603351" y="4846581"/>
            <a:ext cx="543145" cy="170693"/>
          </a:xfrm>
          <a:prstGeom prst="bentConnector2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29541FE-866C-4060-923E-DB988B25694A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243539" y="4761163"/>
            <a:ext cx="1" cy="25611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0" name="Picture 49" descr="CloudFront-Edge-Location.png">
            <a:extLst>
              <a:ext uri="{FF2B5EF4-FFF2-40B4-BE49-F238E27FC236}">
                <a16:creationId xmlns:a16="http://schemas.microsoft.com/office/drawing/2014/main" id="{9CCBE9BE-86C0-4504-8A82-626155A33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75" y="5017273"/>
            <a:ext cx="548640" cy="548640"/>
          </a:xfrm>
          <a:prstGeom prst="rect">
            <a:avLst/>
          </a:prstGeom>
          <a:effectLst/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4AFFD68-6979-4AF5-AC4D-3984D6B6A391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4157002" y="4846581"/>
            <a:ext cx="1193" cy="17069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Up Arrow 1"/>
          <p:cNvSpPr/>
          <p:nvPr/>
        </p:nvSpPr>
        <p:spPr>
          <a:xfrm>
            <a:off x="2646247" y="2711777"/>
            <a:ext cx="696081" cy="2820113"/>
          </a:xfrm>
          <a:prstGeom prst="upArrow">
            <a:avLst/>
          </a:prstGeom>
          <a:gradFill>
            <a:gsLst>
              <a:gs pos="0">
                <a:srgbClr val="FF0000"/>
              </a:gs>
              <a:gs pos="26000">
                <a:srgbClr val="FF0000"/>
              </a:gs>
              <a:gs pos="70000">
                <a:srgbClr val="00B050"/>
              </a:gs>
              <a:gs pos="100000">
                <a:srgbClr val="00B05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535956-0D0C-4D66-A246-145C4CD505E4}"/>
              </a:ext>
            </a:extLst>
          </p:cNvPr>
          <p:cNvSpPr txBox="1"/>
          <p:nvPr/>
        </p:nvSpPr>
        <p:spPr>
          <a:xfrm>
            <a:off x="2102006" y="4301915"/>
            <a:ext cx="7246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Latency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535956-0D0C-4D66-A246-145C4CD505E4}"/>
              </a:ext>
            </a:extLst>
          </p:cNvPr>
          <p:cNvSpPr txBox="1"/>
          <p:nvPr/>
        </p:nvSpPr>
        <p:spPr>
          <a:xfrm>
            <a:off x="669950" y="4176050"/>
            <a:ext cx="9320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Processing</a:t>
            </a:r>
            <a:br>
              <a:rPr lang="en-US" sz="1350" dirty="0"/>
            </a:br>
            <a:r>
              <a:rPr lang="en-US" sz="1350" dirty="0"/>
              <a:t>Power</a:t>
            </a:r>
          </a:p>
        </p:txBody>
      </p:sp>
      <p:sp>
        <p:nvSpPr>
          <p:cNvPr id="26" name="Up Arrow 1">
            <a:extLst>
              <a:ext uri="{FF2B5EF4-FFF2-40B4-BE49-F238E27FC236}">
                <a16:creationId xmlns:a16="http://schemas.microsoft.com/office/drawing/2014/main" id="{2E4A287C-88CD-43CD-B247-E650C9E75173}"/>
              </a:ext>
            </a:extLst>
          </p:cNvPr>
          <p:cNvSpPr/>
          <p:nvPr/>
        </p:nvSpPr>
        <p:spPr>
          <a:xfrm>
            <a:off x="1467236" y="2711777"/>
            <a:ext cx="696081" cy="2820113"/>
          </a:xfrm>
          <a:prstGeom prst="upArrow">
            <a:avLst/>
          </a:prstGeom>
          <a:gradFill>
            <a:gsLst>
              <a:gs pos="0">
                <a:srgbClr val="00B050"/>
              </a:gs>
              <a:gs pos="31000">
                <a:srgbClr val="00B050"/>
              </a:gs>
              <a:gs pos="73000">
                <a:srgbClr val="FF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927584-95AF-4FE4-8EFD-1814D058A038}"/>
              </a:ext>
            </a:extLst>
          </p:cNvPr>
          <p:cNvSpPr txBox="1"/>
          <p:nvPr/>
        </p:nvSpPr>
        <p:spPr>
          <a:xfrm>
            <a:off x="2075701" y="3779487"/>
            <a:ext cx="7537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Security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4BAC3B1-1039-47E1-A458-09755838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Multi-tier F-FDN platform</a:t>
            </a:r>
          </a:p>
        </p:txBody>
      </p:sp>
    </p:spTree>
    <p:extLst>
      <p:ext uri="{BB962C8B-B14F-4D97-AF65-F5344CB8AC3E}">
        <p14:creationId xmlns:p14="http://schemas.microsoft.com/office/powerpoint/2010/main" val="41222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7" grpId="0"/>
      <p:bldP spid="28" grpId="0"/>
      <p:bldP spid="26" grpId="0" animBg="1"/>
      <p:bldP spid="2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F300-4C29-42E6-9A13-AD0A542E5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344" y="27886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Questions?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2F008-E66D-4BD4-949A-2BB2BA46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24D3-1748-4FEE-B8F4-CB85326139A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43" y="2174543"/>
            <a:ext cx="508864" cy="6057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30" y="4145265"/>
            <a:ext cx="547688" cy="657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189" y="2174544"/>
            <a:ext cx="511277" cy="609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187" y="2918315"/>
            <a:ext cx="511577" cy="628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443" y="3438646"/>
            <a:ext cx="557176" cy="653415"/>
          </a:xfrm>
          <a:prstGeom prst="rect">
            <a:avLst/>
          </a:prstGeom>
        </p:spPr>
      </p:pic>
      <p:pic>
        <p:nvPicPr>
          <p:cNvPr id="17" name="Picture 16" descr="4k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30" y="2915327"/>
            <a:ext cx="601580" cy="457200"/>
          </a:xfrm>
          <a:prstGeom prst="rect">
            <a:avLst/>
          </a:prstGeom>
        </p:spPr>
      </p:pic>
      <p:pic>
        <p:nvPicPr>
          <p:cNvPr id="18" name="Picture 17" descr="hd-webcam-c615-icon-image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88" y="3599618"/>
            <a:ext cx="607423" cy="708660"/>
          </a:xfrm>
          <a:prstGeom prst="rect">
            <a:avLst/>
          </a:prstGeom>
        </p:spPr>
      </p:pic>
      <p:pic>
        <p:nvPicPr>
          <p:cNvPr id="20" name="Picture 19" descr="HD_720_P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31" y="4934887"/>
            <a:ext cx="557630" cy="447675"/>
          </a:xfrm>
          <a:prstGeom prst="rect">
            <a:avLst/>
          </a:prstGeom>
        </p:spPr>
      </p:pic>
      <p:pic>
        <p:nvPicPr>
          <p:cNvPr id="21" name="Picture 20" descr="mp4-icon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88" y="4316988"/>
            <a:ext cx="564560" cy="564560"/>
          </a:xfrm>
          <a:prstGeom prst="rect">
            <a:avLst/>
          </a:prstGeom>
        </p:spPr>
      </p:pic>
      <p:pic>
        <p:nvPicPr>
          <p:cNvPr id="22" name="Picture 21" descr="video_icon_240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30" y="5024423"/>
            <a:ext cx="624673" cy="549712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082662" y="1633295"/>
            <a:ext cx="0" cy="405598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streami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10" y="3232772"/>
            <a:ext cx="978259" cy="733694"/>
          </a:xfrm>
          <a:prstGeom prst="rect">
            <a:avLst/>
          </a:prstGeom>
        </p:spPr>
      </p:pic>
      <p:pic>
        <p:nvPicPr>
          <p:cNvPr id="27" name="Picture 26" descr="YouTube-logo-full_colo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64" y="1985539"/>
            <a:ext cx="1655444" cy="10301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98567" y="1576924"/>
            <a:ext cx="15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Video Streams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08790" y="1559977"/>
            <a:ext cx="211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Streaming Providers</a:t>
            </a:r>
          </a:p>
        </p:txBody>
      </p:sp>
      <p:pic>
        <p:nvPicPr>
          <p:cNvPr id="30" name="Picture 29" descr="netflix-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62" y="3428791"/>
            <a:ext cx="984885" cy="5539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872" y="3893636"/>
            <a:ext cx="1257300" cy="663820"/>
          </a:xfrm>
          <a:prstGeom prst="rect">
            <a:avLst/>
          </a:prstGeom>
        </p:spPr>
      </p:pic>
      <p:pic>
        <p:nvPicPr>
          <p:cNvPr id="32" name="Picture 31" descr="Vevo-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84" y="3963133"/>
            <a:ext cx="1661160" cy="11077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8489" y="5011294"/>
            <a:ext cx="1499235" cy="4966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51766" y="2784409"/>
            <a:ext cx="972682" cy="462461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5682987" y="1642560"/>
            <a:ext cx="0" cy="405598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98211" y="1600531"/>
            <a:ext cx="151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Client</a:t>
            </a:r>
            <a:r>
              <a:rPr lang="zh-CN" altLang="en-US" b="1" dirty="0"/>
              <a:t> </a:t>
            </a:r>
            <a:r>
              <a:rPr lang="en-US" altLang="zh-CN" b="1" dirty="0"/>
              <a:t>Devices</a:t>
            </a:r>
            <a:endParaRPr lang="en-US" b="1" dirty="0"/>
          </a:p>
        </p:txBody>
      </p:sp>
      <p:pic>
        <p:nvPicPr>
          <p:cNvPr id="37" name="Picture 36" descr="streami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530" y="3180380"/>
            <a:ext cx="978259" cy="733694"/>
          </a:xfrm>
          <a:prstGeom prst="rect">
            <a:avLst/>
          </a:prstGeom>
        </p:spPr>
      </p:pic>
      <p:pic>
        <p:nvPicPr>
          <p:cNvPr id="39" name="Picture 38" descr="MiniDesk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88" y="3193951"/>
            <a:ext cx="1996511" cy="1123037"/>
          </a:xfrm>
          <a:prstGeom prst="rect">
            <a:avLst/>
          </a:prstGeom>
        </p:spPr>
      </p:pic>
      <p:pic>
        <p:nvPicPr>
          <p:cNvPr id="40" name="Picture 39" descr="MiniLapTop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95" y="4716588"/>
            <a:ext cx="1109959" cy="665975"/>
          </a:xfrm>
          <a:prstGeom prst="rect">
            <a:avLst/>
          </a:prstGeom>
        </p:spPr>
      </p:pic>
      <p:pic>
        <p:nvPicPr>
          <p:cNvPr id="41" name="Picture 40" descr="MiniPadMini_White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650" y="4334133"/>
            <a:ext cx="680825" cy="875347"/>
          </a:xfrm>
          <a:prstGeom prst="rect">
            <a:avLst/>
          </a:prstGeom>
        </p:spPr>
      </p:pic>
      <p:pic>
        <p:nvPicPr>
          <p:cNvPr id="42" name="Picture 41" descr="i5Gtemplate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85523" y="3966465"/>
            <a:ext cx="852119" cy="550562"/>
          </a:xfrm>
          <a:prstGeom prst="rect">
            <a:avLst/>
          </a:prstGeom>
        </p:spPr>
      </p:pic>
      <p:pic>
        <p:nvPicPr>
          <p:cNvPr id="43" name="Picture 42" descr="35004016_OVR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22" y="2219371"/>
            <a:ext cx="1708952" cy="961008"/>
          </a:xfrm>
          <a:prstGeom prst="rect">
            <a:avLst/>
          </a:prstGeom>
        </p:spPr>
      </p:pic>
      <p:pic>
        <p:nvPicPr>
          <p:cNvPr id="44" name="Picture 43" descr="CNN-logo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17" y="4627801"/>
            <a:ext cx="1090422" cy="507492"/>
          </a:xfrm>
          <a:prstGeom prst="rect">
            <a:avLst/>
          </a:prstGeom>
        </p:spPr>
      </p:pic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>
          <a:xfrm>
            <a:off x="6613753" y="6474058"/>
            <a:ext cx="2133600" cy="365125"/>
          </a:xfrm>
        </p:spPr>
        <p:txBody>
          <a:bodyPr/>
          <a:lstStyle/>
          <a:p>
            <a:fld id="{68934535-3569-3943-AAC3-BE6AAE3B0EE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10C1B4F-CFB1-4568-9962-56824D162647}"/>
              </a:ext>
            </a:extLst>
          </p:cNvPr>
          <p:cNvSpPr txBox="1">
            <a:spLocks/>
          </p:cNvSpPr>
          <p:nvPr/>
        </p:nvSpPr>
        <p:spPr>
          <a:xfrm>
            <a:off x="457200" y="25789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B2BB7-42AD-42D3-AB04-AC9BD26C2814}"/>
              </a:ext>
            </a:extLst>
          </p:cNvPr>
          <p:cNvSpPr txBox="1"/>
          <p:nvPr/>
        </p:nvSpPr>
        <p:spPr>
          <a:xfrm>
            <a:off x="912729" y="5947898"/>
            <a:ext cx="73185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Video Streaming occupies 75% of the total Internet bandwidth</a:t>
            </a:r>
          </a:p>
        </p:txBody>
      </p:sp>
    </p:spTree>
    <p:extLst>
      <p:ext uri="{BB962C8B-B14F-4D97-AF65-F5344CB8AC3E}">
        <p14:creationId xmlns:p14="http://schemas.microsoft.com/office/powerpoint/2010/main" val="225954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6" grpId="0"/>
      <p:bldP spid="45" grpId="0"/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333A2-0D82-47C4-A613-26B1FE6F5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3032" y="281519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0F0C5-D43B-4A11-BA26-7837AECF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24D3-1748-4FEE-B8F4-CB85326139A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4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4535-3569-3943-AAC3-BE6AAE3B0EE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 descr="ap_9868902523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" y="119254"/>
            <a:ext cx="3920161" cy="220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351" y="2326794"/>
            <a:ext cx="3805548" cy="2343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227" y="4605315"/>
            <a:ext cx="4004773" cy="225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Bent-Up Arrow 9"/>
          <p:cNvSpPr/>
          <p:nvPr/>
        </p:nvSpPr>
        <p:spPr>
          <a:xfrm rot="5400000">
            <a:off x="1376559" y="2553997"/>
            <a:ext cx="1001372" cy="546967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 rot="5400000">
            <a:off x="4365058" y="5024073"/>
            <a:ext cx="1001372" cy="546967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/>
          <p:cNvSpPr/>
          <p:nvPr/>
        </p:nvSpPr>
        <p:spPr>
          <a:xfrm rot="16200000">
            <a:off x="5954357" y="3729168"/>
            <a:ext cx="1001372" cy="546967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rot="16200000">
            <a:off x="3818090" y="1552624"/>
            <a:ext cx="1001372" cy="546967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00" y="0"/>
            <a:ext cx="3919292" cy="230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26000" y="2327694"/>
            <a:ext cx="1538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 </a:t>
            </a:r>
            <a:r>
              <a:rPr lang="en-US" altLang="zh-CN" dirty="0"/>
              <a:t>Request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59885" y="4630905"/>
            <a:ext cx="323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Content Delivery Network (CDN)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1117" y="6356350"/>
            <a:ext cx="144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Netflix Server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6590C6F-3F7F-4B43-9E6B-307F199E4A23}"/>
              </a:ext>
            </a:extLst>
          </p:cNvPr>
          <p:cNvSpPr txBox="1">
            <a:spLocks/>
          </p:cNvSpPr>
          <p:nvPr/>
        </p:nvSpPr>
        <p:spPr>
          <a:xfrm>
            <a:off x="4069090" y="91211"/>
            <a:ext cx="507491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Current Streaming Practices</a:t>
            </a:r>
          </a:p>
        </p:txBody>
      </p:sp>
    </p:spTree>
    <p:extLst>
      <p:ext uri="{BB962C8B-B14F-4D97-AF65-F5344CB8AC3E}">
        <p14:creationId xmlns:p14="http://schemas.microsoft.com/office/powerpoint/2010/main" val="26577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>
          <a:xfrm>
            <a:off x="4956502" y="1769379"/>
            <a:ext cx="209738" cy="2881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own Arrow 8"/>
          <p:cNvSpPr/>
          <p:nvPr/>
        </p:nvSpPr>
        <p:spPr>
          <a:xfrm>
            <a:off x="4956502" y="2992754"/>
            <a:ext cx="209738" cy="2881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own Arrow 9"/>
          <p:cNvSpPr/>
          <p:nvPr/>
        </p:nvSpPr>
        <p:spPr>
          <a:xfrm>
            <a:off x="4963085" y="4663610"/>
            <a:ext cx="209738" cy="2881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315" y="2186746"/>
            <a:ext cx="1774863" cy="6048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5504" y="2253965"/>
            <a:ext cx="917437" cy="4587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5116853" y="2268120"/>
            <a:ext cx="858701" cy="470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0385" y="931871"/>
            <a:ext cx="939717" cy="700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5684" y="1013714"/>
            <a:ext cx="664354" cy="581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7489" y="1023587"/>
            <a:ext cx="836733" cy="6267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8446" y="1013715"/>
            <a:ext cx="1050991" cy="5911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6139" y="1023586"/>
            <a:ext cx="584231" cy="581310"/>
          </a:xfrm>
          <a:prstGeom prst="rect">
            <a:avLst/>
          </a:prstGeom>
        </p:spPr>
      </p:pic>
      <p:pic>
        <p:nvPicPr>
          <p:cNvPr id="19" name="Picture 18" descr="CDN_landing_map_2_0_0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3" y="3157579"/>
            <a:ext cx="3577094" cy="1851891"/>
          </a:xfrm>
          <a:prstGeom prst="rect">
            <a:avLst/>
          </a:prstGeom>
        </p:spPr>
      </p:pic>
      <p:pic>
        <p:nvPicPr>
          <p:cNvPr id="20" name="Picture 19" descr="MiniDeskTop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70" y="4951744"/>
            <a:ext cx="1864898" cy="1049006"/>
          </a:xfrm>
          <a:prstGeom prst="rect">
            <a:avLst/>
          </a:prstGeom>
        </p:spPr>
      </p:pic>
      <p:pic>
        <p:nvPicPr>
          <p:cNvPr id="21" name="Picture 20" descr="MiniLapTop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14" y="5076495"/>
            <a:ext cx="1109959" cy="665975"/>
          </a:xfrm>
          <a:prstGeom prst="rect">
            <a:avLst/>
          </a:prstGeom>
        </p:spPr>
      </p:pic>
      <p:pic>
        <p:nvPicPr>
          <p:cNvPr id="22" name="Picture 21" descr="MiniPadMini_White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27" y="5066683"/>
            <a:ext cx="525611" cy="675786"/>
          </a:xfrm>
          <a:prstGeom prst="rect">
            <a:avLst/>
          </a:prstGeom>
        </p:spPr>
      </p:pic>
      <p:pic>
        <p:nvPicPr>
          <p:cNvPr id="23" name="Picture 22" descr="i5Gtemplate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14121" y="5128407"/>
            <a:ext cx="852119" cy="550562"/>
          </a:xfrm>
          <a:prstGeom prst="rect">
            <a:avLst/>
          </a:prstGeom>
        </p:spPr>
      </p:pic>
      <p:pic>
        <p:nvPicPr>
          <p:cNvPr id="24" name="Picture 23" descr="35004016_OVR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99" y="5066684"/>
            <a:ext cx="1461511" cy="8218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5660" y="2016068"/>
            <a:ext cx="1283638" cy="949892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6225699" y="2266587"/>
            <a:ext cx="439961" cy="2099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Left Arrow 27"/>
          <p:cNvSpPr/>
          <p:nvPr/>
        </p:nvSpPr>
        <p:spPr>
          <a:xfrm flipV="1">
            <a:off x="6222832" y="2491013"/>
            <a:ext cx="445694" cy="18545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ounded Rectangle 28"/>
          <p:cNvSpPr/>
          <p:nvPr/>
        </p:nvSpPr>
        <p:spPr>
          <a:xfrm>
            <a:off x="1323221" y="931871"/>
            <a:ext cx="6599363" cy="837507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Rounded Rectangle 29"/>
          <p:cNvSpPr/>
          <p:nvPr/>
        </p:nvSpPr>
        <p:spPr>
          <a:xfrm>
            <a:off x="1272318" y="2055835"/>
            <a:ext cx="6599363" cy="837507"/>
          </a:xfrm>
          <a:prstGeom prst="roundRect">
            <a:avLst/>
          </a:prstGeom>
          <a:solidFill>
            <a:schemeClr val="tx1">
              <a:alpha val="0"/>
            </a:schemeClr>
          </a:solidFill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Rounded Rectangle 30"/>
          <p:cNvSpPr/>
          <p:nvPr/>
        </p:nvSpPr>
        <p:spPr>
          <a:xfrm>
            <a:off x="1317780" y="4988713"/>
            <a:ext cx="6604804" cy="946612"/>
          </a:xfrm>
          <a:prstGeom prst="roundRect">
            <a:avLst/>
          </a:prstGeom>
          <a:solidFill>
            <a:schemeClr val="tx1">
              <a:alpha val="0"/>
            </a:schemeClr>
          </a:solidFill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TextBox 31"/>
          <p:cNvSpPr txBox="1"/>
          <p:nvPr/>
        </p:nvSpPr>
        <p:spPr>
          <a:xfrm>
            <a:off x="1395011" y="1120149"/>
            <a:ext cx="8237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/>
              <a:t>Video </a:t>
            </a:r>
          </a:p>
          <a:p>
            <a:pPr algn="ctr"/>
            <a:r>
              <a:rPr lang="en-US" sz="1350" b="1" dirty="0"/>
              <a:t>Contents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5456" y="2144765"/>
            <a:ext cx="95378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/>
              <a:t>Streaming </a:t>
            </a:r>
          </a:p>
          <a:p>
            <a:pPr algn="ctr"/>
            <a:r>
              <a:rPr lang="en-US" sz="1350" b="1" dirty="0"/>
              <a:t>Service </a:t>
            </a:r>
          </a:p>
          <a:p>
            <a:pPr algn="ctr"/>
            <a:r>
              <a:rPr lang="en-US" sz="1350" b="1" dirty="0"/>
              <a:t>Providers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87374" y="4010600"/>
            <a:ext cx="25083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Content Delivery Network (CDN)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73944" y="5335294"/>
            <a:ext cx="12765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Viewer Devices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B80C77A-3445-4943-B736-DB61D0E4DE68}"/>
              </a:ext>
            </a:extLst>
          </p:cNvPr>
          <p:cNvSpPr txBox="1">
            <a:spLocks/>
          </p:cNvSpPr>
          <p:nvPr/>
        </p:nvSpPr>
        <p:spPr>
          <a:xfrm>
            <a:off x="453924" y="11863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Current Streaming Practices</a:t>
            </a:r>
          </a:p>
        </p:txBody>
      </p:sp>
    </p:spTree>
    <p:extLst>
      <p:ext uri="{BB962C8B-B14F-4D97-AF65-F5344CB8AC3E}">
        <p14:creationId xmlns:p14="http://schemas.microsoft.com/office/powerpoint/2010/main" val="29978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Netflix 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/>
              <a:t>4 formats supported </a:t>
            </a:r>
          </a:p>
          <a:p>
            <a:pPr lvl="1"/>
            <a:r>
              <a:rPr lang="en-US" sz="2400" dirty="0"/>
              <a:t>1 VC, 3 H.264</a:t>
            </a:r>
          </a:p>
          <a:p>
            <a:pPr lvl="1"/>
            <a:r>
              <a:rPr lang="en-US" sz="2400" dirty="0"/>
              <a:t>Multiple bit rate per format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4535-3569-3943-AAC3-BE6AAE3B0EE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4240" y="3074584"/>
            <a:ext cx="458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40-50 versions of the original video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0893" y="6125200"/>
            <a:ext cx="604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Several petabytes storing pre-processed videos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40" y="3672176"/>
            <a:ext cx="4561500" cy="2336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88FA1F-5985-4F7D-9606-3A59A9CF3E14}"/>
              </a:ext>
            </a:extLst>
          </p:cNvPr>
          <p:cNvSpPr txBox="1"/>
          <p:nvPr/>
        </p:nvSpPr>
        <p:spPr>
          <a:xfrm>
            <a:off x="4870932" y="1600200"/>
            <a:ext cx="43709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Note: Each additional format and service (i.e. bitrate, framerate) is a direct multiplier to the number of video versions </a:t>
            </a:r>
          </a:p>
        </p:txBody>
      </p:sp>
    </p:spTree>
    <p:extLst>
      <p:ext uri="{BB962C8B-B14F-4D97-AF65-F5344CB8AC3E}">
        <p14:creationId xmlns:p14="http://schemas.microsoft.com/office/powerpoint/2010/main" val="30541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40204</TotalTime>
  <Words>1889</Words>
  <Application>Microsoft Office PowerPoint</Application>
  <PresentationFormat>On-screen Show (4:3)</PresentationFormat>
  <Paragraphs>411</Paragraphs>
  <Slides>60</Slides>
  <Notes>8</Notes>
  <HiddenSlides>9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Courier New</vt:lpstr>
      <vt:lpstr>Helvetica Neue</vt:lpstr>
      <vt:lpstr>Wingdings</vt:lpstr>
      <vt:lpstr>1_Office Theme</vt:lpstr>
      <vt:lpstr>Fog Computing for Low Latency, Interactive Video Streaming</vt:lpstr>
      <vt:lpstr>Outline</vt:lpstr>
      <vt:lpstr>Outline</vt:lpstr>
      <vt:lpstr>Introduction: Motivations</vt:lpstr>
      <vt:lpstr>Introduction: Motivations (cont.)</vt:lpstr>
      <vt:lpstr>PowerPoint Presentation</vt:lpstr>
      <vt:lpstr>PowerPoint Presentation</vt:lpstr>
      <vt:lpstr>PowerPoint Presentation</vt:lpstr>
      <vt:lpstr>Netflix Solution </vt:lpstr>
      <vt:lpstr>Long Tail Property of Video Streaming</vt:lpstr>
      <vt:lpstr>Structure of a Video Stream</vt:lpstr>
      <vt:lpstr>Outline</vt:lpstr>
      <vt:lpstr>What is Interactive Video Streaming?</vt:lpstr>
      <vt:lpstr>Challenges in Interactive Video Streaming</vt:lpstr>
      <vt:lpstr>Outline</vt:lpstr>
      <vt:lpstr>Challenges in Interactive Video Streaming</vt:lpstr>
      <vt:lpstr>Contribution 1</vt:lpstr>
      <vt:lpstr>Goals of CVSE</vt:lpstr>
      <vt:lpstr>Introduction: CVSE</vt:lpstr>
      <vt:lpstr>CVSE Architecture</vt:lpstr>
      <vt:lpstr>Extensibility of CVSE</vt:lpstr>
      <vt:lpstr>Video Processing Interface (cont.)</vt:lpstr>
      <vt:lpstr>Compute Engine Interface (cont.)</vt:lpstr>
      <vt:lpstr>Deployment Interface (cont.)</vt:lpstr>
      <vt:lpstr>Billing Interface (cont.)</vt:lpstr>
      <vt:lpstr>Experimental Setup</vt:lpstr>
      <vt:lpstr>Analyzing Worker Node Cluster Size</vt:lpstr>
      <vt:lpstr>Local Web Implementation</vt:lpstr>
      <vt:lpstr>Examples of Video Processing</vt:lpstr>
      <vt:lpstr>Examples of Video Processing</vt:lpstr>
      <vt:lpstr>Summary of Outputs for Contribution 1 (CVSE)</vt:lpstr>
      <vt:lpstr>Challenges in Interactive Video Streaming</vt:lpstr>
      <vt:lpstr>Concerns when using Cloud Resources</vt:lpstr>
      <vt:lpstr>Netflix’s Content Delivery Network (CDN)</vt:lpstr>
      <vt:lpstr>Netflix CDN Infrastructure</vt:lpstr>
      <vt:lpstr>Limitations of Existing CDN Architecture</vt:lpstr>
      <vt:lpstr>Federated: Fog Delivery Networks</vt:lpstr>
      <vt:lpstr>Contribution 2</vt:lpstr>
      <vt:lpstr>High Level of F-FDN</vt:lpstr>
      <vt:lpstr>F-FDN Architecture</vt:lpstr>
      <vt:lpstr>Streaming decisions</vt:lpstr>
      <vt:lpstr>Local FDN’s Cache</vt:lpstr>
      <vt:lpstr>Processed on-demand in Local FDN</vt:lpstr>
      <vt:lpstr>Retrieved from Neighboring FDN then streamed from Local FDN</vt:lpstr>
      <vt:lpstr>Evaluating F-FDN: Alternative Streaming Methods</vt:lpstr>
      <vt:lpstr>Experimental Setup</vt:lpstr>
      <vt:lpstr>Evaluating F-FDN: Suitable Cache Size for FDNs</vt:lpstr>
      <vt:lpstr>Evaluating F-FDN: Suitable Cache Size for FDNs (cont.)</vt:lpstr>
      <vt:lpstr>Evaluating F-FDN: Impact of Oversubscription</vt:lpstr>
      <vt:lpstr>Evaluating F-FDN: Impact of Network Latency</vt:lpstr>
      <vt:lpstr>Summary of Outputs for Contribution 2 (F-FDN)</vt:lpstr>
      <vt:lpstr>Outline</vt:lpstr>
      <vt:lpstr>Conclusion</vt:lpstr>
      <vt:lpstr>Future Works</vt:lpstr>
      <vt:lpstr>Heterogeneous Container Types</vt:lpstr>
      <vt:lpstr>On-demand Processing of 360 degree videos</vt:lpstr>
      <vt:lpstr>Dynamic Billing</vt:lpstr>
      <vt:lpstr>Multi-tier F-FDN platform</vt:lpstr>
      <vt:lpstr>PowerPoint Presentation</vt:lpstr>
      <vt:lpstr>PowerPoint Presentation</vt:lpstr>
    </vt:vector>
  </TitlesOfParts>
  <Company>4n6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RESeED</dc:title>
  <dc:creator>Jason Woodworth</dc:creator>
  <cp:lastModifiedBy>Vaughan Veillon</cp:lastModifiedBy>
  <cp:revision>970</cp:revision>
  <dcterms:created xsi:type="dcterms:W3CDTF">2014-07-23T09:35:07Z</dcterms:created>
  <dcterms:modified xsi:type="dcterms:W3CDTF">2019-04-10T16:47:43Z</dcterms:modified>
</cp:coreProperties>
</file>