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5" r:id="rId1"/>
  </p:sldMasterIdLst>
  <p:notesMasterIdLst>
    <p:notesMasterId r:id="rId82"/>
  </p:notesMasterIdLst>
  <p:sldIdLst>
    <p:sldId id="590" r:id="rId2"/>
    <p:sldId id="592" r:id="rId3"/>
    <p:sldId id="607" r:id="rId4"/>
    <p:sldId id="641" r:id="rId5"/>
    <p:sldId id="263" r:id="rId6"/>
    <p:sldId id="609" r:id="rId7"/>
    <p:sldId id="610" r:id="rId8"/>
    <p:sldId id="611" r:id="rId9"/>
    <p:sldId id="449" r:id="rId10"/>
    <p:sldId id="595" r:id="rId11"/>
    <p:sldId id="499" r:id="rId12"/>
    <p:sldId id="493" r:id="rId13"/>
    <p:sldId id="264" r:id="rId14"/>
    <p:sldId id="265" r:id="rId15"/>
    <p:sldId id="527" r:id="rId16"/>
    <p:sldId id="640" r:id="rId17"/>
    <p:sldId id="612" r:id="rId18"/>
    <p:sldId id="617" r:id="rId19"/>
    <p:sldId id="646" r:id="rId20"/>
    <p:sldId id="647" r:id="rId21"/>
    <p:sldId id="618" r:id="rId22"/>
    <p:sldId id="554" r:id="rId23"/>
    <p:sldId id="458" r:id="rId24"/>
    <p:sldId id="620" r:id="rId25"/>
    <p:sldId id="555" r:id="rId26"/>
    <p:sldId id="459" r:id="rId27"/>
    <p:sldId id="623" r:id="rId28"/>
    <p:sldId id="624" r:id="rId29"/>
    <p:sldId id="648" r:id="rId30"/>
    <p:sldId id="575" r:id="rId31"/>
    <p:sldId id="537" r:id="rId32"/>
    <p:sldId id="540" r:id="rId33"/>
    <p:sldId id="579" r:id="rId34"/>
    <p:sldId id="544" r:id="rId35"/>
    <p:sldId id="547" r:id="rId36"/>
    <p:sldId id="628" r:id="rId37"/>
    <p:sldId id="615" r:id="rId38"/>
    <p:sldId id="649" r:id="rId39"/>
    <p:sldId id="461" r:id="rId40"/>
    <p:sldId id="468" r:id="rId41"/>
    <p:sldId id="478" r:id="rId42"/>
    <p:sldId id="479" r:id="rId43"/>
    <p:sldId id="480" r:id="rId44"/>
    <p:sldId id="482" r:id="rId45"/>
    <p:sldId id="483" r:id="rId46"/>
    <p:sldId id="644" r:id="rId47"/>
    <p:sldId id="484" r:id="rId48"/>
    <p:sldId id="485" r:id="rId49"/>
    <p:sldId id="490" r:id="rId50"/>
    <p:sldId id="495" r:id="rId51"/>
    <p:sldId id="631" r:id="rId52"/>
    <p:sldId id="632" r:id="rId53"/>
    <p:sldId id="633" r:id="rId54"/>
    <p:sldId id="636" r:id="rId55"/>
    <p:sldId id="650" r:id="rId56"/>
    <p:sldId id="652" r:id="rId57"/>
    <p:sldId id="634" r:id="rId58"/>
    <p:sldId id="635" r:id="rId59"/>
    <p:sldId id="637" r:id="rId60"/>
    <p:sldId id="653" r:id="rId61"/>
    <p:sldId id="639" r:id="rId62"/>
    <p:sldId id="654" r:id="rId63"/>
    <p:sldId id="655" r:id="rId64"/>
    <p:sldId id="657" r:id="rId65"/>
    <p:sldId id="658" r:id="rId66"/>
    <p:sldId id="642" r:id="rId67"/>
    <p:sldId id="556" r:id="rId68"/>
    <p:sldId id="541" r:id="rId69"/>
    <p:sldId id="558" r:id="rId70"/>
    <p:sldId id="543" r:id="rId71"/>
    <p:sldId id="560" r:id="rId72"/>
    <p:sldId id="572" r:id="rId73"/>
    <p:sldId id="562" r:id="rId74"/>
    <p:sldId id="563" r:id="rId75"/>
    <p:sldId id="568" r:id="rId76"/>
    <p:sldId id="570" r:id="rId77"/>
    <p:sldId id="571" r:id="rId78"/>
    <p:sldId id="565" r:id="rId79"/>
    <p:sldId id="614" r:id="rId80"/>
    <p:sldId id="587" r:id="rId81"/>
  </p:sldIdLst>
  <p:sldSz cx="9144000" cy="5143500" type="screen16x9"/>
  <p:notesSz cx="7315200" cy="96012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44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6A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C460DB3-1CF6-4942-BB13-146197CB54A1}">
  <a:tblStyle styleId="{8C460DB3-1CF6-4942-BB13-146197CB54A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386" autoAdjust="0"/>
    <p:restoredTop sz="77716" autoAdjust="0"/>
  </p:normalViewPr>
  <p:slideViewPr>
    <p:cSldViewPr snapToGrid="0">
      <p:cViewPr varScale="1">
        <p:scale>
          <a:sx n="70" d="100"/>
          <a:sy n="70" d="100"/>
        </p:scale>
        <p:origin x="648" y="48"/>
      </p:cViewPr>
      <p:guideLst>
        <p:guide orient="horz" pos="164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viewProps" Target="viewProp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61" Type="http://schemas.openxmlformats.org/officeDocument/2006/relationships/slide" Target="slides/slide60.xml"/><Relationship Id="rId8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37" tIns="96637" rIns="96637" bIns="96637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Present my works and studies that I’ve done so far towards my PhD program</a:t>
            </a:r>
          </a:p>
        </p:txBody>
      </p:sp>
    </p:spTree>
    <p:extLst>
      <p:ext uri="{BB962C8B-B14F-4D97-AF65-F5344CB8AC3E}">
        <p14:creationId xmlns:p14="http://schemas.microsoft.com/office/powerpoint/2010/main" val="10551709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rgbClr val="FF0000"/>
                </a:solidFill>
                <a:latin typeface="LinLibertineT"/>
              </a:rPr>
              <a:t>Results demonstrate QoS–SEE characteristic curves for heterogeneous systems with 4 machines. </a:t>
            </a:r>
          </a:p>
          <a:p>
            <a:endParaRPr lang="en-US" sz="1100" dirty="0">
              <a:solidFill>
                <a:srgbClr val="FF0000"/>
              </a:solidFill>
              <a:latin typeface="LinLibertine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rgbClr val="FF0000"/>
                </a:solidFill>
                <a:latin typeface="LinLibertineT"/>
              </a:rPr>
              <a:t>In fact, QoS-SEE characteristic curves describe the QoS of systems with certain number of machines as a function of SEE score and the arrival rate</a:t>
            </a:r>
            <a:endParaRPr lang="en-US" sz="11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45770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 dirty="0"/>
              <a:t>Mapping a task to a machine where the task misses its deadline</a:t>
            </a:r>
          </a:p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 dirty="0"/>
              <a:t>The </a:t>
            </a:r>
            <a:r>
              <a:rPr lang="en-US" u="sng" dirty="0"/>
              <a:t>extra energy consumed</a:t>
            </a:r>
            <a:r>
              <a:rPr lang="en-US" dirty="0"/>
              <a:t> (wasted) by a machine to complete a task that could be otherwise successfully completed on another machine with less consumed energy</a:t>
            </a:r>
            <a:endParaRPr lang="en-US" dirty="0">
              <a:cs typeface="Calibri"/>
            </a:endParaRPr>
          </a:p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79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Provide a measure to quantify the system heterogeneity </a:t>
            </a:r>
            <a:r>
              <a:rPr lang="en-US" dirty="0"/>
              <a:t>with respect to the performance metric of the system.</a:t>
            </a:r>
          </a:p>
          <a:p>
            <a:endParaRPr lang="en-US" dirty="0"/>
          </a:p>
          <a:p>
            <a:r>
              <a:rPr lang="en-US" b="1" dirty="0"/>
              <a:t>SEE</a:t>
            </a:r>
            <a:r>
              <a:rPr lang="en-US" dirty="0"/>
              <a:t> score can be used to predict the QoS of a heterogeneous computing system at a certain arrival rate.</a:t>
            </a:r>
          </a:p>
          <a:p>
            <a:endParaRPr lang="en-US" dirty="0"/>
          </a:p>
          <a:p>
            <a:r>
              <a:rPr lang="en-US" dirty="0"/>
              <a:t>We proposed </a:t>
            </a:r>
            <a:r>
              <a:rPr lang="en-US" b="1" dirty="0"/>
              <a:t>FELARE</a:t>
            </a:r>
            <a:r>
              <a:rPr lang="en-US" dirty="0"/>
              <a:t> to address </a:t>
            </a:r>
            <a:r>
              <a:rPr lang="en-US" b="1" dirty="0"/>
              <a:t>fairness</a:t>
            </a:r>
            <a:r>
              <a:rPr lang="en-US" dirty="0"/>
              <a:t> and both energy</a:t>
            </a:r>
            <a:r>
              <a:rPr lang="en-US" b="1" dirty="0"/>
              <a:t> </a:t>
            </a:r>
            <a:r>
              <a:rPr lang="en-US" dirty="0"/>
              <a:t>and latency</a:t>
            </a:r>
            <a:r>
              <a:rPr lang="en-US" b="1" dirty="0"/>
              <a:t> </a:t>
            </a:r>
            <a:r>
              <a:rPr lang="en-US" dirty="0"/>
              <a:t>objectives in task scheduling in heterogeneous computing systems </a:t>
            </a:r>
          </a:p>
          <a:p>
            <a:endParaRPr lang="en-US" dirty="0"/>
          </a:p>
          <a:p>
            <a:r>
              <a:rPr lang="en-US" dirty="0"/>
              <a:t>To attain robustness goal, we proposed a heterogeneity-aware admission control that captures the uncertainty in tasks’ execution time and arrival time and proactively drops tasks whose chance of success is low.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37943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 introduction to heterogeneous computing systems</a:t>
            </a:r>
          </a:p>
          <a:p>
            <a:r>
              <a:rPr lang="en-US" dirty="0"/>
              <a:t>I’ll talk about the heterogeneous-native design for cost and </a:t>
            </a:r>
            <a:r>
              <a:rPr lang="en-US" dirty="0" err="1"/>
              <a:t>qos</a:t>
            </a:r>
            <a:r>
              <a:rPr lang="en-US" dirty="0"/>
              <a:t> aware distributed systems</a:t>
            </a:r>
          </a:p>
          <a:p>
            <a:pPr marL="158750" indent="0">
              <a:buNone/>
            </a:pPr>
            <a:r>
              <a:rPr lang="en-US" dirty="0"/>
              <a:t>Here, I’ll propose a performance-driven heterogeneity measure, then I used that measure to design a HC systems such that the desired QoS satisfied with minimum cost </a:t>
            </a:r>
          </a:p>
          <a:p>
            <a:pPr marL="457200" indent="-298450"/>
            <a:r>
              <a:rPr lang="en-US" dirty="0"/>
              <a:t>Then, I’ll introduce a heterogeneity-aware task scheduling method that targets Fairness and Energy objectives in HC systems, and even improving the QoS</a:t>
            </a:r>
          </a:p>
          <a:p>
            <a:pPr marL="457200" indent="-298450"/>
            <a:r>
              <a:rPr lang="en-US" dirty="0"/>
              <a:t>Next, I’ll employ a heterogeneity-aware admission control to maintain the robustness of HC systems against uncertainties in tasks’ execution time and arrival time</a:t>
            </a:r>
          </a:p>
          <a:p>
            <a:pPr marL="457200" indent="-298450"/>
            <a:r>
              <a:rPr lang="en-US" dirty="0"/>
              <a:t>Finally, I conclude the presentation and talk about the remaining steps </a:t>
            </a:r>
          </a:p>
        </p:txBody>
      </p:sp>
    </p:spTree>
    <p:extLst>
      <p:ext uri="{BB962C8B-B14F-4D97-AF65-F5344CB8AC3E}">
        <p14:creationId xmlns:p14="http://schemas.microsoft.com/office/powerpoint/2010/main" val="33008559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Let me give you some examples to clarify our definition of </a:t>
            </a:r>
            <a:r>
              <a:rPr lang="en-US" dirty="0" err="1"/>
              <a:t>heterogeity</a:t>
            </a:r>
            <a:r>
              <a:rPr lang="en-US" dirty="0"/>
              <a:t>, later I formally define what I mean by heterogeneous computing system</a:t>
            </a:r>
          </a:p>
        </p:txBody>
      </p:sp>
    </p:spTree>
    <p:extLst>
      <p:ext uri="{BB962C8B-B14F-4D97-AF65-F5344CB8AC3E}">
        <p14:creationId xmlns:p14="http://schemas.microsoft.com/office/powerpoint/2010/main" val="4963045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18c4d2713ac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18c4d2713ac_0_2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spcFirstLastPara="1" wrap="square" lIns="96637" tIns="96637" rIns="96637" bIns="96637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18c4d2713ac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18c4d2713ac_0_2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spcFirstLastPara="1" wrap="square" lIns="96637" tIns="96637" rIns="96637" bIns="96637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998049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1967ad04072_1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1967ad04072_1_62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spcFirstLastPara="1" wrap="square" lIns="96637" tIns="96637" rIns="96637" bIns="96637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1967ad04072_3_2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1967ad04072_3_209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spcFirstLastPara="1" wrap="square" lIns="96637" tIns="96637" rIns="96637" bIns="96637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Heterogeneous as First Class Citizen </a:t>
            </a:r>
          </a:p>
        </p:txBody>
      </p:sp>
    </p:spTree>
    <p:extLst>
      <p:ext uri="{BB962C8B-B14F-4D97-AF65-F5344CB8AC3E}">
        <p14:creationId xmlns:p14="http://schemas.microsoft.com/office/powerpoint/2010/main" val="6481840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The interaction of variables in a complex stochastic system can be replaced by the average interactions between those variables</a:t>
                </a:r>
              </a:p>
              <a:p>
                <a:pPr lvl="1"/>
                <a:endParaRPr lang="en-US" dirty="0"/>
              </a:p>
              <a:p>
                <a:r>
                  <a:rPr lang="en-US" dirty="0"/>
                  <a:t>As such, we can use </a:t>
                </a:r>
                <a:r>
                  <a:rPr lang="en-US" b="1" dirty="0">
                    <a:solidFill>
                      <a:srgbClr val="FF0000"/>
                    </a:solidFill>
                  </a:rPr>
                  <a:t>mean to represent the speedup behavior of the all (𝑡𝑎𝑠𝑘, 𝑚𝑎𝑐ℎ𝑖𝑛𝑒) pairs</a:t>
                </a:r>
                <a:r>
                  <a:rPr lang="en-US" dirty="0"/>
                  <a:t> in both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sup>
                    </m:sSup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The interaction of variables in a complex stochastic system can be replaced by the average interactions between those variables</a:t>
                </a:r>
              </a:p>
              <a:p>
                <a:pPr lvl="1"/>
                <a:endParaRPr lang="en-US" dirty="0"/>
              </a:p>
              <a:p>
                <a:r>
                  <a:rPr lang="en-US" dirty="0"/>
                  <a:t>As such, we can use </a:t>
                </a:r>
                <a:r>
                  <a:rPr lang="en-US" b="1" dirty="0">
                    <a:solidFill>
                      <a:srgbClr val="FF0000"/>
                    </a:solidFill>
                  </a:rPr>
                  <a:t>mean to represent the speedup behavior of the all (𝑡𝑎𝑠𝑘, 𝑚𝑎𝑐ℎ𝑖𝑛𝑒) pairs</a:t>
                </a:r>
                <a:r>
                  <a:rPr lang="en-US" dirty="0"/>
                  <a:t> in both </a:t>
                </a:r>
                <a:r>
                  <a:rPr lang="en-US" b="0" i="0">
                    <a:latin typeface="Cambria Math" panose="02040503050406030204" pitchFamily="18" charset="0"/>
                  </a:rPr>
                  <a:t>𝑆^𝑀</a:t>
                </a:r>
                <a:r>
                  <a:rPr lang="en-US" dirty="0"/>
                  <a:t> and </a:t>
                </a:r>
                <a:r>
                  <a:rPr lang="en-US" b="0" i="0">
                    <a:latin typeface="Cambria Math" panose="02040503050406030204" pitchFamily="18" charset="0"/>
                  </a:rPr>
                  <a:t>𝑆^𝑇</a:t>
                </a:r>
                <a:endParaRPr lang="en-US" dirty="0"/>
              </a:p>
              <a:p>
                <a:endParaRPr lang="en-US" dirty="0"/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858564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pcclab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39157"/>
            <a:ext cx="7772400" cy="1102519"/>
          </a:xfrm>
        </p:spPr>
        <p:txBody>
          <a:bodyPr>
            <a:normAutofit/>
          </a:bodyPr>
          <a:lstStyle>
            <a:lvl1pPr algn="ctr">
              <a:defRPr sz="2800" b="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6908" y="3017558"/>
            <a:ext cx="7190184" cy="551552"/>
          </a:xfrm>
        </p:spPr>
        <p:txBody>
          <a:bodyPr>
            <a:no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FD42CBF-23E6-43DA-B07D-E6A9097E649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879" r="26273" b="-1"/>
          <a:stretch/>
        </p:blipFill>
        <p:spPr>
          <a:xfrm>
            <a:off x="4105459" y="0"/>
            <a:ext cx="933077" cy="83612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512D7D5-7ED9-4FB3-8309-E88F44E44BBC}"/>
              </a:ext>
            </a:extLst>
          </p:cNvPr>
          <p:cNvSpPr/>
          <p:nvPr userDrawn="1"/>
        </p:nvSpPr>
        <p:spPr>
          <a:xfrm>
            <a:off x="2377401" y="3698178"/>
            <a:ext cx="4389198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50" b="1" dirty="0">
                <a:solidFill>
                  <a:schemeClr val="tx1"/>
                </a:solidFill>
              </a:rPr>
              <a:t>High Performance Cloud Computing Lab (HPCC)</a:t>
            </a:r>
          </a:p>
          <a:p>
            <a:pPr algn="ctr"/>
            <a:r>
              <a:rPr lang="en-US" sz="1350" dirty="0">
                <a:solidFill>
                  <a:schemeClr val="tx1"/>
                </a:solidFill>
              </a:rPr>
              <a:t>School of Computing and Informatics</a:t>
            </a:r>
          </a:p>
          <a:p>
            <a:pPr algn="ctr"/>
            <a:r>
              <a:rPr lang="en-US" sz="1350" dirty="0">
                <a:solidFill>
                  <a:schemeClr val="tx1"/>
                </a:solidFill>
              </a:rPr>
              <a:t>University of Louisiana at Lafayette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174EA2C-5A67-4DCB-95B2-6C1EE526682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712365" y="4687175"/>
            <a:ext cx="1719263" cy="405983"/>
          </a:xfrm>
        </p:spPr>
        <p:txBody>
          <a:bodyPr anchor="ctr">
            <a:normAutofit/>
          </a:bodyPr>
          <a:lstStyle>
            <a:lvl2pPr marL="0" indent="0" algn="ctr">
              <a:buNone/>
              <a:defRPr sz="2000"/>
            </a:lvl2pPr>
          </a:lstStyle>
          <a:p>
            <a:pPr lvl="1"/>
            <a:r>
              <a:rPr lang="en-US" dirty="0"/>
              <a:t>Date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C5E51FF6-7C77-65AC-036A-67EF532ED0A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564082" y="1148534"/>
            <a:ext cx="2015836" cy="35130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 dirty="0"/>
              <a:t>PhD Prospectus Exam</a:t>
            </a:r>
          </a:p>
        </p:txBody>
      </p:sp>
      <p:pic>
        <p:nvPicPr>
          <p:cNvPr id="5" name="Google Shape;20;p4">
            <a:extLst>
              <a:ext uri="{FF2B5EF4-FFF2-40B4-BE49-F238E27FC236}">
                <a16:creationId xmlns:a16="http://schemas.microsoft.com/office/drawing/2014/main" id="{88966F1D-D575-26D7-E523-EBFFD5F76BB7}"/>
              </a:ext>
            </a:extLst>
          </p:cNvPr>
          <p:cNvPicPr preferRelativeResize="0"/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74837" y="4687175"/>
            <a:ext cx="1269163" cy="4563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227233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Hpcclab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081" y="89154"/>
            <a:ext cx="8139184" cy="758777"/>
          </a:xfrm>
        </p:spPr>
        <p:txBody>
          <a:bodyPr>
            <a:normAutofit/>
          </a:bodyPr>
          <a:lstStyle>
            <a:lvl1pPr algn="l">
              <a:defRPr sz="2600" b="1">
                <a:solidFill>
                  <a:schemeClr val="tx1"/>
                </a:solidFill>
                <a:latin typeface="Georgia" panose="02040502050405020303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063" y="1033981"/>
            <a:ext cx="8710684" cy="3727025"/>
          </a:xfrm>
        </p:spPr>
        <p:txBody>
          <a:bodyPr/>
          <a:lstStyle>
            <a:lvl1pPr marL="228600" indent="-228600">
              <a:buClr>
                <a:srgbClr val="286AD4"/>
              </a:buClr>
              <a:buSzPct val="125000"/>
              <a:buFont typeface="Calibri" panose="020F0502020204030204" pitchFamily="34" charset="0"/>
              <a:buChar char="•"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Clr>
                <a:schemeClr val="tx2">
                  <a:lumMod val="40000"/>
                  <a:lumOff val="60000"/>
                </a:schemeClr>
              </a:buCl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0613" indent="-171450">
              <a:buClr>
                <a:srgbClr val="286AD4"/>
              </a:buCl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chemeClr val="accent3">
                  <a:lumMod val="50000"/>
                </a:schemeClr>
              </a:buClr>
              <a:defRPr/>
            </a:lvl4pPr>
            <a:lvl5pPr>
              <a:buClr>
                <a:schemeClr val="accent3">
                  <a:lumMod val="50000"/>
                </a:schemeClr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DBAD98C-46DB-4412-B141-29FA6954145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994"/>
          <a:stretch/>
        </p:blipFill>
        <p:spPr>
          <a:xfrm>
            <a:off x="8443667" y="38594"/>
            <a:ext cx="788159" cy="623247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34628" y="4842276"/>
            <a:ext cx="2133600" cy="273844"/>
          </a:xfrm>
        </p:spPr>
        <p:txBody>
          <a:bodyPr/>
          <a:lstStyle>
            <a:lvl1pPr algn="ctr">
              <a:defRPr sz="1600" b="1">
                <a:solidFill>
                  <a:schemeClr val="tx1"/>
                </a:solidFill>
              </a:defRPr>
            </a:lvl1pPr>
          </a:lstStyle>
          <a:p>
            <a:fld id="{7D2751F7-D677-4CE9-B35A-C3CCA0CC8D9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Google Shape;20;p4">
            <a:extLst>
              <a:ext uri="{FF2B5EF4-FFF2-40B4-BE49-F238E27FC236}">
                <a16:creationId xmlns:a16="http://schemas.microsoft.com/office/drawing/2014/main" id="{FA755E8C-675B-24B9-CDA6-90A0C8AF771A}"/>
              </a:ext>
            </a:extLst>
          </p:cNvPr>
          <p:cNvPicPr preferRelativeResize="0"/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74837" y="4687175"/>
            <a:ext cx="1269163" cy="45632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97050C7C-CBC3-CB94-6DF3-91E8DF32A728}"/>
              </a:ext>
            </a:extLst>
          </p:cNvPr>
          <p:cNvSpPr/>
          <p:nvPr userDrawn="1"/>
        </p:nvSpPr>
        <p:spPr>
          <a:xfrm>
            <a:off x="127063" y="918164"/>
            <a:ext cx="8167760" cy="85061"/>
          </a:xfrm>
          <a:prstGeom prst="roundRect">
            <a:avLst/>
          </a:prstGeom>
          <a:solidFill>
            <a:srgbClr val="286AD4"/>
          </a:solidFill>
          <a:ln>
            <a:solidFill>
              <a:srgbClr val="286A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468224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D64EA8E-3823-A199-D4D3-D3C9A5FF6209}"/>
              </a:ext>
            </a:extLst>
          </p:cNvPr>
          <p:cNvSpPr/>
          <p:nvPr userDrawn="1"/>
        </p:nvSpPr>
        <p:spPr>
          <a:xfrm>
            <a:off x="1" y="0"/>
            <a:ext cx="457200" cy="5143500"/>
          </a:xfrm>
          <a:prstGeom prst="rect">
            <a:avLst/>
          </a:prstGeom>
          <a:gradFill flip="none" rotWithShape="1">
            <a:gsLst>
              <a:gs pos="11000">
                <a:schemeClr val="accent1">
                  <a:lumMod val="20000"/>
                  <a:lumOff val="80000"/>
                </a:schemeClr>
              </a:gs>
              <a:gs pos="38000">
                <a:srgbClr val="A4C1E4"/>
              </a:gs>
              <a:gs pos="7000">
                <a:schemeClr val="bg1">
                  <a:lumMod val="95000"/>
                </a:schemeClr>
              </a:gs>
              <a:gs pos="89000">
                <a:schemeClr val="accent1">
                  <a:lumMod val="60000"/>
                  <a:lumOff val="40000"/>
                </a:schemeClr>
              </a:gs>
              <a:gs pos="60000">
                <a:schemeClr val="tx2">
                  <a:lumMod val="40000"/>
                  <a:lumOff val="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BE2C785-4794-6440-FA9C-CA38CF9101E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2300" y="1612900"/>
            <a:ext cx="8064500" cy="1727200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50000"/>
              </a:lnSpc>
              <a:buNone/>
              <a:defRPr sz="3000" b="1">
                <a:latin typeface="Georgia" panose="02040502050405020303" pitchFamily="18" charset="0"/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33A7B9A-5F19-3374-D8F6-BAD93F39E7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994"/>
          <a:stretch/>
        </p:blipFill>
        <p:spPr>
          <a:xfrm>
            <a:off x="8443667" y="38594"/>
            <a:ext cx="788159" cy="623247"/>
          </a:xfrm>
          <a:prstGeom prst="rect">
            <a:avLst/>
          </a:prstGeom>
        </p:spPr>
      </p:pic>
      <p:pic>
        <p:nvPicPr>
          <p:cNvPr id="12" name="Google Shape;20;p4">
            <a:extLst>
              <a:ext uri="{FF2B5EF4-FFF2-40B4-BE49-F238E27FC236}">
                <a16:creationId xmlns:a16="http://schemas.microsoft.com/office/drawing/2014/main" id="{00085F46-085F-23DE-37A6-B225F0E2BBB7}"/>
              </a:ext>
            </a:extLst>
          </p:cNvPr>
          <p:cNvPicPr preferRelativeResize="0"/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74837" y="4687175"/>
            <a:ext cx="1269163" cy="4563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52053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14300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92800" y="4731991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7D2751F7-D677-4CE9-B35A-C3CCA0CC8D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601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</p:sldLayoutIdLst>
  <p:hf hdr="0" ftr="0" dt="0"/>
  <p:txStyles>
    <p:titleStyle>
      <a:lvl1pPr algn="ctr" defTabSz="685800" rtl="0" eaLnBrk="1" latinLnBrk="0" hangingPunct="1">
        <a:spcBef>
          <a:spcPct val="0"/>
        </a:spcBef>
        <a:buNone/>
        <a:defRPr sz="3300" b="0" i="0" kern="1200">
          <a:solidFill>
            <a:schemeClr val="bg1"/>
          </a:solidFill>
          <a:latin typeface="Arial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ClrTx/>
        <a:buSzPct val="125000"/>
        <a:buFont typeface="Arial" pitchFamily="34" charset="0"/>
        <a:buChar char="•"/>
        <a:defRPr sz="255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Clr>
          <a:srgbClr val="008000"/>
        </a:buClr>
        <a:buFont typeface="Wingdings" charset="2"/>
        <a:buChar char="§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Clr>
          <a:srgbClr val="008000"/>
        </a:buClr>
        <a:buFont typeface="Courier New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Clr>
          <a:srgbClr val="008000"/>
        </a:buClr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Clr>
          <a:srgbClr val="008000"/>
        </a:buClr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29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1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12.png"/><Relationship Id="rId5" Type="http://schemas.openxmlformats.org/officeDocument/2006/relationships/image" Target="../media/image24.png"/><Relationship Id="rId10" Type="http://schemas.openxmlformats.org/officeDocument/2006/relationships/image" Target="../media/image28.png"/><Relationship Id="rId4" Type="http://schemas.openxmlformats.org/officeDocument/2006/relationships/image" Target="../media/image23.png"/><Relationship Id="rId9" Type="http://schemas.openxmlformats.org/officeDocument/2006/relationships/image" Target="../media/image11.png"/><Relationship Id="rId1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36.png"/><Relationship Id="rId3" Type="http://schemas.openxmlformats.org/officeDocument/2006/relationships/image" Target="../media/image16.png"/><Relationship Id="rId7" Type="http://schemas.openxmlformats.org/officeDocument/2006/relationships/image" Target="../media/image14.png"/><Relationship Id="rId12" Type="http://schemas.openxmlformats.org/officeDocument/2006/relationships/image" Target="../media/image3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34.png"/><Relationship Id="rId5" Type="http://schemas.openxmlformats.org/officeDocument/2006/relationships/image" Target="../media/image11.png"/><Relationship Id="rId10" Type="http://schemas.openxmlformats.org/officeDocument/2006/relationships/image" Target="../media/image33.png"/><Relationship Id="rId4" Type="http://schemas.openxmlformats.org/officeDocument/2006/relationships/image" Target="../media/image17.png"/><Relationship Id="rId9" Type="http://schemas.openxmlformats.org/officeDocument/2006/relationships/image" Target="../media/image321.png"/><Relationship Id="rId14" Type="http://schemas.openxmlformats.org/officeDocument/2006/relationships/image" Target="../media/image3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13" Type="http://schemas.openxmlformats.org/officeDocument/2006/relationships/image" Target="../media/image40.png"/><Relationship Id="rId3" Type="http://schemas.openxmlformats.org/officeDocument/2006/relationships/image" Target="../media/image16.png"/><Relationship Id="rId7" Type="http://schemas.openxmlformats.org/officeDocument/2006/relationships/image" Target="../media/image14.png"/><Relationship Id="rId12" Type="http://schemas.openxmlformats.org/officeDocument/2006/relationships/image" Target="../media/image39.png"/><Relationship Id="rId17" Type="http://schemas.openxmlformats.org/officeDocument/2006/relationships/image" Target="../media/image44.png"/><Relationship Id="rId2" Type="http://schemas.openxmlformats.org/officeDocument/2006/relationships/image" Target="../media/image6.jpeg"/><Relationship Id="rId16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38.png"/><Relationship Id="rId5" Type="http://schemas.openxmlformats.org/officeDocument/2006/relationships/image" Target="../media/image11.png"/><Relationship Id="rId15" Type="http://schemas.openxmlformats.org/officeDocument/2006/relationships/image" Target="../media/image42.png"/><Relationship Id="rId10" Type="http://schemas.openxmlformats.org/officeDocument/2006/relationships/image" Target="../media/image15.png"/><Relationship Id="rId4" Type="http://schemas.openxmlformats.org/officeDocument/2006/relationships/image" Target="../media/image17.png"/><Relationship Id="rId9" Type="http://schemas.openxmlformats.org/officeDocument/2006/relationships/image" Target="../media/image32.png"/><Relationship Id="rId14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image" Target="../media/image53.png"/><Relationship Id="rId3" Type="http://schemas.openxmlformats.org/officeDocument/2006/relationships/image" Target="../media/image13.png"/><Relationship Id="rId7" Type="http://schemas.openxmlformats.org/officeDocument/2006/relationships/image" Target="../media/image47.png"/><Relationship Id="rId12" Type="http://schemas.openxmlformats.org/officeDocument/2006/relationships/image" Target="../media/image5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11" Type="http://schemas.openxmlformats.org/officeDocument/2006/relationships/image" Target="../media/image51.png"/><Relationship Id="rId5" Type="http://schemas.openxmlformats.org/officeDocument/2006/relationships/image" Target="../media/image45.png"/><Relationship Id="rId10" Type="http://schemas.openxmlformats.org/officeDocument/2006/relationships/image" Target="../media/image50.png"/><Relationship Id="rId4" Type="http://schemas.openxmlformats.org/officeDocument/2006/relationships/image" Target="../media/image14.png"/><Relationship Id="rId9" Type="http://schemas.openxmlformats.org/officeDocument/2006/relationships/image" Target="../media/image49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0.png"/><Relationship Id="rId3" Type="http://schemas.openxmlformats.org/officeDocument/2006/relationships/image" Target="../media/image411.png"/><Relationship Id="rId7" Type="http://schemas.openxmlformats.org/officeDocument/2006/relationships/image" Target="../media/image450.png"/><Relationship Id="rId2" Type="http://schemas.openxmlformats.org/officeDocument/2006/relationships/image" Target="../media/image40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1.png"/><Relationship Id="rId5" Type="http://schemas.openxmlformats.org/officeDocument/2006/relationships/image" Target="../media/image431.png"/><Relationship Id="rId4" Type="http://schemas.openxmlformats.org/officeDocument/2006/relationships/image" Target="../media/image421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0.png"/><Relationship Id="rId2" Type="http://schemas.openxmlformats.org/officeDocument/2006/relationships/image" Target="../media/image29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1.png"/><Relationship Id="rId2" Type="http://schemas.openxmlformats.org/officeDocument/2006/relationships/image" Target="../media/image47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1.png"/><Relationship Id="rId4" Type="http://schemas.openxmlformats.org/officeDocument/2006/relationships/image" Target="../media/image491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0.png"/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0.png"/><Relationship Id="rId4" Type="http://schemas.openxmlformats.org/officeDocument/2006/relationships/image" Target="../media/image530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0.png"/><Relationship Id="rId2" Type="http://schemas.openxmlformats.org/officeDocument/2006/relationships/image" Target="../media/image27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13.png"/><Relationship Id="rId4" Type="http://schemas.openxmlformats.org/officeDocument/2006/relationships/image" Target="../media/image11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g"/><Relationship Id="rId4" Type="http://schemas.openxmlformats.org/officeDocument/2006/relationships/image" Target="../media/image4.jpg"/><Relationship Id="rId9" Type="http://schemas.openxmlformats.org/officeDocument/2006/relationships/image" Target="../media/image9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6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1.png"/><Relationship Id="rId2" Type="http://schemas.openxmlformats.org/officeDocument/2006/relationships/image" Target="../media/image57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0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0.png"/><Relationship Id="rId2" Type="http://schemas.openxmlformats.org/officeDocument/2006/relationships/image" Target="../media/image38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0.png"/><Relationship Id="rId2" Type="http://schemas.openxmlformats.org/officeDocument/2006/relationships/image" Target="../media/image3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0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0.png"/><Relationship Id="rId2" Type="http://schemas.openxmlformats.org/officeDocument/2006/relationships/image" Target="../media/image4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0.png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0.png"/><Relationship Id="rId2" Type="http://schemas.openxmlformats.org/officeDocument/2006/relationships/image" Target="../media/image3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0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0.png"/><Relationship Id="rId2" Type="http://schemas.openxmlformats.org/officeDocument/2006/relationships/image" Target="../media/image38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0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0.png"/><Relationship Id="rId2" Type="http://schemas.openxmlformats.org/officeDocument/2006/relationships/image" Target="../media/image3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0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0.png"/><Relationship Id="rId2" Type="http://schemas.openxmlformats.org/officeDocument/2006/relationships/image" Target="../media/image3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0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0.png"/><Relationship Id="rId2" Type="http://schemas.openxmlformats.org/officeDocument/2006/relationships/image" Target="../media/image3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0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0.png"/><Relationship Id="rId2" Type="http://schemas.openxmlformats.org/officeDocument/2006/relationships/image" Target="../media/image4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0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6.png"/><Relationship Id="rId7" Type="http://schemas.openxmlformats.org/officeDocument/2006/relationships/image" Target="../media/image1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1.png"/><Relationship Id="rId4" Type="http://schemas.openxmlformats.org/officeDocument/2006/relationships/image" Target="../media/image17.png"/></Relationships>
</file>

<file path=ppt/slides/_rels/slide8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0.png"/><Relationship Id="rId3" Type="http://schemas.openxmlformats.org/officeDocument/2006/relationships/image" Target="../media/image582.png"/><Relationship Id="rId7" Type="http://schemas.openxmlformats.org/officeDocument/2006/relationships/image" Target="../media/image550.png"/><Relationship Id="rId2" Type="http://schemas.openxmlformats.org/officeDocument/2006/relationships/image" Target="../media/image5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1.png"/><Relationship Id="rId5" Type="http://schemas.openxmlformats.org/officeDocument/2006/relationships/image" Target="../media/image520.png"/><Relationship Id="rId10" Type="http://schemas.openxmlformats.org/officeDocument/2006/relationships/image" Target="../media/image580.png"/><Relationship Id="rId4" Type="http://schemas.openxmlformats.org/officeDocument/2006/relationships/image" Target="../media/image531.png"/><Relationship Id="rId9" Type="http://schemas.openxmlformats.org/officeDocument/2006/relationships/image" Target="../media/image56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6C9657-35CC-FD19-C3AA-A218E2B0611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Natively-Heterogeneous Design of Distributed Computing Systems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C69F261-61FF-B353-AD45-2D13AB42D0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76906" y="2950142"/>
            <a:ext cx="7190184" cy="407204"/>
          </a:xfrm>
        </p:spPr>
        <p:txBody>
          <a:bodyPr>
            <a:no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Ali Mokhtari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A2EC75-E865-7A83-0892-4170F48F6BF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800" dirty="0"/>
              <a:t>April 2023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FE0F00E-F5D9-0467-6F3C-3A90B965DA1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PhD Prospectus Exam</a:t>
            </a:r>
          </a:p>
        </p:txBody>
      </p:sp>
    </p:spTree>
    <p:extLst>
      <p:ext uri="{BB962C8B-B14F-4D97-AF65-F5344CB8AC3E}">
        <p14:creationId xmlns:p14="http://schemas.microsoft.com/office/powerpoint/2010/main" val="8760890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A0894E-1B25-3D00-DA1C-CD9FFE4307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Heterogeneous Computing (HC) Systems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5A8423-0DD2-C273-927D-3B79317CAF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063" y="1033982"/>
            <a:ext cx="8710684" cy="488278"/>
          </a:xfrm>
        </p:spPr>
        <p:txBody>
          <a:bodyPr/>
          <a:lstStyle/>
          <a:p>
            <a:pPr marL="0" lvl="1" indent="0">
              <a:buNone/>
            </a:pPr>
            <a:r>
              <a:rPr lang="en-US" dirty="0"/>
              <a:t>A computing system </a:t>
            </a:r>
            <a:r>
              <a:rPr lang="en-US" b="1" dirty="0">
                <a:solidFill>
                  <a:srgbClr val="FF0000"/>
                </a:solidFill>
              </a:rPr>
              <a:t>is heterogeneous </a:t>
            </a:r>
            <a:r>
              <a:rPr lang="en-US" dirty="0"/>
              <a:t>if and only if 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10D4A1-BBA6-D10B-248A-405FD56EA7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751F7-D677-4CE9-B35A-C3CCA0CC8D94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C07A955D-076D-460F-B999-2C5925163E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4645" y="2081263"/>
            <a:ext cx="6246055" cy="2778417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356F4386-79D2-3520-DB98-3FEECA098B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9130637"/>
              </p:ext>
            </p:extLst>
          </p:nvPr>
        </p:nvGraphicFramePr>
        <p:xfrm>
          <a:off x="2008762" y="2571750"/>
          <a:ext cx="5185332" cy="2240721"/>
        </p:xfrm>
        <a:graphic>
          <a:graphicData uri="http://schemas.openxmlformats.org/drawingml/2006/table">
            <a:tbl>
              <a:tblPr firstRow="1" bandRow="1"/>
              <a:tblGrid>
                <a:gridCol w="1296333">
                  <a:extLst>
                    <a:ext uri="{9D8B030D-6E8A-4147-A177-3AD203B41FA5}">
                      <a16:colId xmlns:a16="http://schemas.microsoft.com/office/drawing/2014/main" val="1760424150"/>
                    </a:ext>
                  </a:extLst>
                </a:gridCol>
                <a:gridCol w="1296333">
                  <a:extLst>
                    <a:ext uri="{9D8B030D-6E8A-4147-A177-3AD203B41FA5}">
                      <a16:colId xmlns:a16="http://schemas.microsoft.com/office/drawing/2014/main" val="2284929709"/>
                    </a:ext>
                  </a:extLst>
                </a:gridCol>
                <a:gridCol w="1296333">
                  <a:extLst>
                    <a:ext uri="{9D8B030D-6E8A-4147-A177-3AD203B41FA5}">
                      <a16:colId xmlns:a16="http://schemas.microsoft.com/office/drawing/2014/main" val="2356302934"/>
                    </a:ext>
                  </a:extLst>
                </a:gridCol>
                <a:gridCol w="1296333">
                  <a:extLst>
                    <a:ext uri="{9D8B030D-6E8A-4147-A177-3AD203B41FA5}">
                      <a16:colId xmlns:a16="http://schemas.microsoft.com/office/drawing/2014/main" val="2344737578"/>
                    </a:ext>
                  </a:extLst>
                </a:gridCol>
              </a:tblGrid>
              <a:tr h="567369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g3s.xlarge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t2.2xlarge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91439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/>
                        <a:t>C4.xlarge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3771965962"/>
                  </a:ext>
                </a:extLst>
              </a:tr>
              <a:tr h="557784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Face Recognition</a:t>
                      </a:r>
                    </a:p>
                  </a:txBody>
                  <a:tcPr marL="68580" marR="68580" marT="34290" marB="3429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/>
                        <a:t>20</a:t>
                      </a:r>
                    </a:p>
                  </a:txBody>
                  <a:tcPr marL="68580" marR="68580"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/>
                        <a:t>300</a:t>
                      </a:r>
                    </a:p>
                  </a:txBody>
                  <a:tcPr marL="68580" marR="68580"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9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/>
                        <a:t>50</a:t>
                      </a:r>
                    </a:p>
                  </a:txBody>
                  <a:tcPr marL="68580" marR="68580" marT="34290" marB="3429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35541036"/>
                  </a:ext>
                </a:extLst>
              </a:tr>
              <a:tr h="557784">
                <a:tc>
                  <a:txBody>
                    <a:bodyPr/>
                    <a:lstStyle/>
                    <a:p>
                      <a:pPr marL="0" marR="0" lvl="0" indent="0" algn="ctr" defTabSz="91439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/>
                        <a:t>Speech Recognition</a:t>
                      </a:r>
                    </a:p>
                  </a:txBody>
                  <a:tcPr marL="68580" marR="68580"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/>
                        <a:t>50</a:t>
                      </a:r>
                    </a:p>
                  </a:txBody>
                  <a:tcPr marL="68580" marR="68580"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/>
                        <a:t>400</a:t>
                      </a:r>
                    </a:p>
                  </a:txBody>
                  <a:tcPr marL="68580" marR="68580"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9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/>
                        <a:t>100</a:t>
                      </a:r>
                    </a:p>
                  </a:txBody>
                  <a:tcPr marL="68580" marR="68580" marT="34290" marB="3429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2530857"/>
                  </a:ext>
                </a:extLst>
              </a:tr>
              <a:tr h="557784">
                <a:tc>
                  <a:txBody>
                    <a:bodyPr/>
                    <a:lstStyle/>
                    <a:p>
                      <a:pPr marL="0" marR="0" lvl="0" indent="0" algn="ctr" defTabSz="91439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err="1"/>
                        <a:t>ChatGPT</a:t>
                      </a:r>
                      <a:endParaRPr lang="en-US" sz="1600" b="1" dirty="0"/>
                    </a:p>
                  </a:txBody>
                  <a:tcPr marL="68580" marR="68580"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/>
                        <a:t>100</a:t>
                      </a:r>
                    </a:p>
                  </a:txBody>
                  <a:tcPr marL="68580" marR="68580"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/>
                        <a:t>1000</a:t>
                      </a:r>
                    </a:p>
                  </a:txBody>
                  <a:tcPr marL="68580" marR="68580"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9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/>
                        <a:t>150</a:t>
                      </a:r>
                    </a:p>
                  </a:txBody>
                  <a:tcPr marL="68580" marR="68580" marT="34290" marB="3429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84438039"/>
                  </a:ext>
                </a:extLst>
              </a:tr>
            </a:tbl>
          </a:graphicData>
        </a:graphic>
      </p:graphicFrame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8D08A06-3330-AAAC-82D1-0DAE6B089376}"/>
              </a:ext>
            </a:extLst>
          </p:cNvPr>
          <p:cNvSpPr txBox="1">
            <a:spLocks/>
          </p:cNvSpPr>
          <p:nvPr/>
        </p:nvSpPr>
        <p:spPr>
          <a:xfrm>
            <a:off x="127063" y="1615939"/>
            <a:ext cx="8710684" cy="4882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685800" rtl="0" eaLnBrk="1" latinLnBrk="0" hangingPunct="1">
              <a:spcBef>
                <a:spcPct val="20000"/>
              </a:spcBef>
              <a:buClr>
                <a:srgbClr val="286AD4"/>
              </a:buClr>
              <a:buSzPct val="125000"/>
              <a:buFont typeface="Calibri" panose="020F0502020204030204" pitchFamily="34" charset="0"/>
              <a:buChar char="•"/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685800" rtl="0" eaLnBrk="1" latinLnBrk="0" hangingPunct="1">
              <a:spcBef>
                <a:spcPct val="20000"/>
              </a:spcBef>
              <a:buClr>
                <a:schemeClr val="tx2">
                  <a:lumMod val="40000"/>
                  <a:lumOff val="60000"/>
                </a:schemeClr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090613" indent="-171450" algn="l" defTabSz="685800" rtl="0" eaLnBrk="1" latinLnBrk="0" hangingPunct="1">
              <a:spcBef>
                <a:spcPct val="20000"/>
              </a:spcBef>
              <a:buClr>
                <a:srgbClr val="286AD4"/>
              </a:buClr>
              <a:buFont typeface="Courier New"/>
              <a:buChar char="o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Font typeface="Arial" pitchFamily="34" charset="0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Font typeface="Arial" pitchFamily="34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ctr">
              <a:buFont typeface="Wingdings" charset="2"/>
              <a:buNone/>
            </a:pPr>
            <a:r>
              <a:rPr lang="en-US" b="1" i="1" dirty="0"/>
              <a:t>“</a:t>
            </a:r>
            <a:r>
              <a:rPr lang="en-US" b="1" i="1" dirty="0">
                <a:solidFill>
                  <a:srgbClr val="FF0000"/>
                </a:solidFill>
              </a:rPr>
              <a:t>Execution time</a:t>
            </a:r>
            <a:r>
              <a:rPr lang="en-US" b="1" i="1" dirty="0"/>
              <a:t> </a:t>
            </a:r>
            <a:r>
              <a:rPr lang="en-US" i="1" dirty="0"/>
              <a:t>of at least one </a:t>
            </a:r>
            <a:r>
              <a:rPr lang="en-US" b="1" i="1" dirty="0">
                <a:solidFill>
                  <a:srgbClr val="FF0000"/>
                </a:solidFill>
              </a:rPr>
              <a:t>[task, machine] </a:t>
            </a:r>
            <a:r>
              <a:rPr lang="en-US" i="1" dirty="0"/>
              <a:t>pair </a:t>
            </a:r>
            <a:r>
              <a:rPr lang="en-US" b="1" i="1" dirty="0">
                <a:solidFill>
                  <a:srgbClr val="FF0000"/>
                </a:solidFill>
              </a:rPr>
              <a:t>differs</a:t>
            </a:r>
            <a:r>
              <a:rPr lang="en-US" i="1" dirty="0"/>
              <a:t> from others”</a:t>
            </a:r>
            <a:endParaRPr lang="en-US" dirty="0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C2D38D46-77FF-EDBF-CD9B-4C0B5957CC3B}"/>
              </a:ext>
            </a:extLst>
          </p:cNvPr>
          <p:cNvSpPr/>
          <p:nvPr/>
        </p:nvSpPr>
        <p:spPr>
          <a:xfrm>
            <a:off x="3498258" y="1989793"/>
            <a:ext cx="3986660" cy="914400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FF0000"/>
                </a:solidFill>
              </a:rPr>
              <a:t>Variation in Execution Time</a:t>
            </a: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9C5EA1AB-8FB6-127A-0124-26BDE5C7FE9D}"/>
              </a:ext>
            </a:extLst>
          </p:cNvPr>
          <p:cNvSpPr/>
          <p:nvPr/>
        </p:nvSpPr>
        <p:spPr>
          <a:xfrm rot="5400000">
            <a:off x="755567" y="3615660"/>
            <a:ext cx="2141280" cy="914400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FF0000"/>
                </a:solidFill>
              </a:rPr>
              <a:t>Variation in Execution Time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4201E2E-AB94-0671-A141-AACEA2EB9DA8}"/>
              </a:ext>
            </a:extLst>
          </p:cNvPr>
          <p:cNvSpPr/>
          <p:nvPr/>
        </p:nvSpPr>
        <p:spPr>
          <a:xfrm>
            <a:off x="5781822" y="2104217"/>
            <a:ext cx="1993171" cy="2481619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57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7" grpId="0" animBg="1"/>
      <p:bldP spid="8" grpId="0" animBg="1"/>
      <p:bldP spid="9" grpId="0" animBg="1"/>
      <p:bldP spid="9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F7A7A-6700-0D0D-B0AC-C844903F8E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Performance Model of HC Systems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53DD10-A45C-E05C-1CE7-A60670E96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751F7-D677-4CE9-B35A-C3CCA0CC8D94}" type="slidenum">
              <a:rPr lang="en-US" smtClean="0"/>
              <a:pPr/>
              <a:t>11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4FCBEFD7-E6F9-2F49-08AF-9510444605F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46120653"/>
                  </p:ext>
                </p:extLst>
              </p:nvPr>
            </p:nvGraphicFramePr>
            <p:xfrm>
              <a:off x="1618198" y="1637976"/>
              <a:ext cx="6247071" cy="2510441"/>
            </p:xfrm>
            <a:graphic>
              <a:graphicData uri="http://schemas.openxmlformats.org/drawingml/2006/table">
                <a:tbl>
                  <a:tblPr firstRow="1" bandRow="1"/>
                  <a:tblGrid>
                    <a:gridCol w="1790557">
                      <a:extLst>
                        <a:ext uri="{9D8B030D-6E8A-4147-A177-3AD203B41FA5}">
                          <a16:colId xmlns:a16="http://schemas.microsoft.com/office/drawing/2014/main" val="1760424150"/>
                        </a:ext>
                      </a:extLst>
                    </a:gridCol>
                    <a:gridCol w="1283897">
                      <a:extLst>
                        <a:ext uri="{9D8B030D-6E8A-4147-A177-3AD203B41FA5}">
                          <a16:colId xmlns:a16="http://schemas.microsoft.com/office/drawing/2014/main" val="2284929709"/>
                        </a:ext>
                      </a:extLst>
                    </a:gridCol>
                    <a:gridCol w="1159015">
                      <a:extLst>
                        <a:ext uri="{9D8B030D-6E8A-4147-A177-3AD203B41FA5}">
                          <a16:colId xmlns:a16="http://schemas.microsoft.com/office/drawing/2014/main" val="2356302934"/>
                        </a:ext>
                      </a:extLst>
                    </a:gridCol>
                    <a:gridCol w="1159015">
                      <a:extLst>
                        <a:ext uri="{9D8B030D-6E8A-4147-A177-3AD203B41FA5}">
                          <a16:colId xmlns:a16="http://schemas.microsoft.com/office/drawing/2014/main" val="2344737578"/>
                        </a:ext>
                      </a:extLst>
                    </a:gridCol>
                    <a:gridCol w="854587">
                      <a:extLst>
                        <a:ext uri="{9D8B030D-6E8A-4147-A177-3AD203B41FA5}">
                          <a16:colId xmlns:a16="http://schemas.microsoft.com/office/drawing/2014/main" val="96302866"/>
                        </a:ext>
                      </a:extLst>
                    </a:gridCol>
                  </a:tblGrid>
                  <a:tr h="727232">
                    <a:tc>
                      <a:txBody>
                        <a:bodyPr/>
                        <a:lstStyle/>
                        <a:p>
                          <a:r>
                            <a:rPr lang="en-US" sz="1200" dirty="0"/>
                            <a:t>                Machine Types         </a:t>
                          </a:r>
                        </a:p>
                        <a:p>
                          <a:endParaRPr lang="en-US" sz="1200" dirty="0"/>
                        </a:p>
                        <a:p>
                          <a:r>
                            <a:rPr lang="en-US" sz="1200" dirty="0"/>
                            <a:t>Task Types</a:t>
                          </a:r>
                        </a:p>
                      </a:txBody>
                      <a:tcPr marL="68580" marR="68580" marT="34290" marB="34290">
                        <a:lnTlToB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/>
                            <a:t>M</a:t>
                          </a:r>
                          <a:r>
                            <a:rPr lang="en-US" sz="1600" b="1" baseline="-25000" dirty="0"/>
                            <a:t>1</a:t>
                          </a:r>
                          <a:endParaRPr lang="en-US" sz="1600" b="1" dirty="0"/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/>
                            <a:t>M</a:t>
                          </a:r>
                          <a:r>
                            <a:rPr lang="en-US" sz="1600" b="1" baseline="-25000" dirty="0"/>
                            <a:t>2</a:t>
                          </a:r>
                          <a:endParaRPr lang="en-US" sz="1600" b="1" dirty="0"/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396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0" dirty="0"/>
                            <a:t>o </a:t>
                          </a:r>
                          <a:r>
                            <a:rPr lang="en-US" sz="1600" b="0" dirty="0" err="1"/>
                            <a:t>o</a:t>
                          </a:r>
                          <a:r>
                            <a:rPr lang="en-US" sz="1600" b="0" dirty="0"/>
                            <a:t> </a:t>
                          </a:r>
                          <a:r>
                            <a:rPr lang="en-US" sz="1600" b="0" dirty="0" err="1"/>
                            <a:t>o</a:t>
                          </a:r>
                          <a:endParaRPr lang="en-US" sz="1600" b="1" dirty="0"/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396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1" dirty="0"/>
                            <a:t>M</a:t>
                          </a:r>
                          <a:r>
                            <a:rPr lang="en-US" sz="1600" b="1" baseline="-25000" dirty="0"/>
                            <a:t>m</a:t>
                          </a:r>
                          <a:endParaRPr lang="en-US" sz="1600" b="1" dirty="0"/>
                        </a:p>
                      </a:txBody>
                      <a:tcPr marL="68580" marR="68580" marT="34290" marB="34290" anchor="ctr"/>
                    </a:tc>
                    <a:extLst>
                      <a:ext uri="{0D108BD9-81ED-4DB2-BD59-A6C34878D82A}">
                        <a16:rowId xmlns:a16="http://schemas.microsoft.com/office/drawing/2014/main" val="3771965962"/>
                      </a:ext>
                    </a:extLst>
                  </a:tr>
                  <a:tr h="32770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/>
                            <a:t>T</a:t>
                          </a:r>
                          <a:r>
                            <a:rPr lang="en-US" sz="1600" b="1" baseline="-25000" dirty="0"/>
                            <a:t>1</a:t>
                          </a:r>
                          <a:endParaRPr lang="en-US" sz="1600" b="1" dirty="0"/>
                        </a:p>
                      </a:txBody>
                      <a:tcPr marL="68580" marR="68580" marT="34290" marB="34290"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396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0" dirty="0"/>
                            <a:t>o </a:t>
                          </a:r>
                          <a:r>
                            <a:rPr lang="en-US" sz="1600" b="0" dirty="0" err="1"/>
                            <a:t>o</a:t>
                          </a:r>
                          <a:r>
                            <a:rPr lang="en-US" sz="1600" b="0" dirty="0"/>
                            <a:t> </a:t>
                          </a:r>
                          <a:r>
                            <a:rPr lang="en-US" sz="1600" b="0" dirty="0" err="1"/>
                            <a:t>o</a:t>
                          </a:r>
                          <a:endParaRPr lang="en-US" sz="1600" b="1" dirty="0"/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 marL="68580" marR="68580" marT="34290" marB="34290" anchor="ctr"/>
                    </a:tc>
                    <a:extLst>
                      <a:ext uri="{0D108BD9-81ED-4DB2-BD59-A6C34878D82A}">
                        <a16:rowId xmlns:a16="http://schemas.microsoft.com/office/drawing/2014/main" val="1935541036"/>
                      </a:ext>
                    </a:extLst>
                  </a:tr>
                  <a:tr h="327703">
                    <a:tc>
                      <a:txBody>
                        <a:bodyPr/>
                        <a:lstStyle/>
                        <a:p>
                          <a:pPr marL="0" marR="0" lvl="0" indent="0" algn="ctr" defTabSz="914396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1" dirty="0"/>
                            <a:t>T</a:t>
                          </a:r>
                          <a:r>
                            <a:rPr lang="en-US" sz="1600" b="1" baseline="-25000" dirty="0"/>
                            <a:t>2</a:t>
                          </a:r>
                          <a:endParaRPr lang="en-US" sz="1600" b="1" dirty="0"/>
                        </a:p>
                      </a:txBody>
                      <a:tcPr marL="68580" marR="68580" marT="34290" marB="34290" anchor="b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21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 marL="68580" marR="68580" marT="34290" marB="34290" anchor="ctr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 marL="68580" marR="68580" marT="34290" marB="34290" anchor="ctr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396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0" dirty="0"/>
                            <a:t>o </a:t>
                          </a:r>
                          <a:r>
                            <a:rPr lang="en-US" sz="1600" b="0" dirty="0" err="1"/>
                            <a:t>o</a:t>
                          </a:r>
                          <a:r>
                            <a:rPr lang="en-US" sz="1600" b="0" dirty="0"/>
                            <a:t> </a:t>
                          </a:r>
                          <a:r>
                            <a:rPr lang="en-US" sz="1600" b="0" dirty="0" err="1"/>
                            <a:t>o</a:t>
                          </a:r>
                          <a:endParaRPr lang="en-US" sz="1600" dirty="0"/>
                        </a:p>
                      </a:txBody>
                      <a:tcPr marL="68580" marR="68580" marT="34290" marB="34290" anchor="ctr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 marL="68580" marR="68580" marT="34290" marB="34290" anchor="ctr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2530857"/>
                      </a:ext>
                    </a:extLst>
                  </a:tr>
                  <a:tr h="62622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o</a:t>
                          </a:r>
                        </a:p>
                        <a:p>
                          <a:pPr algn="ctr"/>
                          <a:r>
                            <a:rPr lang="en-US" sz="1600" dirty="0"/>
                            <a:t>o</a:t>
                          </a:r>
                        </a:p>
                        <a:p>
                          <a:pPr algn="ctr"/>
                          <a:r>
                            <a:rPr lang="en-US" sz="1600" dirty="0"/>
                            <a:t>o</a:t>
                          </a:r>
                        </a:p>
                      </a:txBody>
                      <a:tcPr marL="68580" marR="68580" marT="34290" marB="34290"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o</a:t>
                          </a:r>
                        </a:p>
                        <a:p>
                          <a:pPr algn="ctr"/>
                          <a:r>
                            <a:rPr lang="en-US" sz="1600" dirty="0"/>
                            <a:t>o</a:t>
                          </a:r>
                        </a:p>
                        <a:p>
                          <a:pPr algn="ctr"/>
                          <a:r>
                            <a:rPr lang="en-US" sz="1600" dirty="0"/>
                            <a:t>o</a:t>
                          </a:r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o</a:t>
                          </a:r>
                        </a:p>
                        <a:p>
                          <a:pPr algn="ctr"/>
                          <a:r>
                            <a:rPr lang="en-US" sz="1600" dirty="0"/>
                            <a:t>o</a:t>
                          </a:r>
                        </a:p>
                        <a:p>
                          <a:pPr algn="ctr"/>
                          <a:r>
                            <a:rPr lang="en-US" sz="1600" dirty="0"/>
                            <a:t>o</a:t>
                          </a:r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o</a:t>
                          </a:r>
                        </a:p>
                        <a:p>
                          <a:pPr algn="ctr"/>
                          <a:r>
                            <a:rPr lang="en-US" sz="1600" dirty="0"/>
                            <a:t>o</a:t>
                          </a:r>
                        </a:p>
                        <a:p>
                          <a:pPr algn="ctr"/>
                          <a:r>
                            <a:rPr lang="en-US" sz="1600" dirty="0"/>
                            <a:t>o</a:t>
                          </a:r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o</a:t>
                          </a:r>
                        </a:p>
                        <a:p>
                          <a:pPr algn="ctr"/>
                          <a:r>
                            <a:rPr lang="en-US" sz="1600" dirty="0"/>
                            <a:t>o</a:t>
                          </a:r>
                        </a:p>
                        <a:p>
                          <a:pPr algn="ctr"/>
                          <a:r>
                            <a:rPr lang="en-US" sz="1600" dirty="0"/>
                            <a:t>o</a:t>
                          </a:r>
                        </a:p>
                      </a:txBody>
                      <a:tcPr marL="68580" marR="68580" marT="34290" marB="34290" anchor="ctr"/>
                    </a:tc>
                    <a:extLst>
                      <a:ext uri="{0D108BD9-81ED-4DB2-BD59-A6C34878D82A}">
                        <a16:rowId xmlns:a16="http://schemas.microsoft.com/office/drawing/2014/main" val="5263316"/>
                      </a:ext>
                    </a:extLst>
                  </a:tr>
                  <a:tr h="327703">
                    <a:tc>
                      <a:txBody>
                        <a:bodyPr/>
                        <a:lstStyle/>
                        <a:p>
                          <a:pPr marL="0" marR="0" lvl="0" indent="0" algn="ctr" defTabSz="914396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1" dirty="0"/>
                            <a:t>T</a:t>
                          </a:r>
                          <a:r>
                            <a:rPr lang="en-US" sz="1600" b="1" baseline="-25000" dirty="0"/>
                            <a:t>n</a:t>
                          </a:r>
                          <a:endParaRPr lang="en-US" sz="1600" b="1" dirty="0"/>
                        </a:p>
                      </a:txBody>
                      <a:tcPr marL="68580" marR="68580" marT="34290" marB="34290" anchor="b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 marL="68580" marR="68580" marT="34290" marB="34290" anchor="ctr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 marL="68580" marR="68580" marT="34290" marB="34290" anchor="ctr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396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0" dirty="0"/>
                            <a:t>o </a:t>
                          </a:r>
                          <a:r>
                            <a:rPr lang="en-US" sz="1600" b="0" dirty="0" err="1"/>
                            <a:t>o</a:t>
                          </a:r>
                          <a:r>
                            <a:rPr lang="en-US" sz="1600" b="0" dirty="0"/>
                            <a:t> </a:t>
                          </a:r>
                          <a:r>
                            <a:rPr lang="en-US" sz="1600" b="0" dirty="0" err="1"/>
                            <a:t>o</a:t>
                          </a:r>
                          <a:endParaRPr lang="en-US" sz="1600" dirty="0"/>
                        </a:p>
                      </a:txBody>
                      <a:tcPr marL="68580" marR="68580" marT="34290" marB="34290" anchor="ctr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𝑛𝑚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 marL="68580" marR="68580" marT="34290" marB="34290" anchor="ctr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8443803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4FCBEFD7-E6F9-2F49-08AF-9510444605F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46120653"/>
                  </p:ext>
                </p:extLst>
              </p:nvPr>
            </p:nvGraphicFramePr>
            <p:xfrm>
              <a:off x="1618198" y="1637976"/>
              <a:ext cx="6247071" cy="2510441"/>
            </p:xfrm>
            <a:graphic>
              <a:graphicData uri="http://schemas.openxmlformats.org/drawingml/2006/table">
                <a:tbl>
                  <a:tblPr firstRow="1" bandRow="1"/>
                  <a:tblGrid>
                    <a:gridCol w="1790557">
                      <a:extLst>
                        <a:ext uri="{9D8B030D-6E8A-4147-A177-3AD203B41FA5}">
                          <a16:colId xmlns:a16="http://schemas.microsoft.com/office/drawing/2014/main" val="1760424150"/>
                        </a:ext>
                      </a:extLst>
                    </a:gridCol>
                    <a:gridCol w="1283897">
                      <a:extLst>
                        <a:ext uri="{9D8B030D-6E8A-4147-A177-3AD203B41FA5}">
                          <a16:colId xmlns:a16="http://schemas.microsoft.com/office/drawing/2014/main" val="2284929709"/>
                        </a:ext>
                      </a:extLst>
                    </a:gridCol>
                    <a:gridCol w="1159015">
                      <a:extLst>
                        <a:ext uri="{9D8B030D-6E8A-4147-A177-3AD203B41FA5}">
                          <a16:colId xmlns:a16="http://schemas.microsoft.com/office/drawing/2014/main" val="2356302934"/>
                        </a:ext>
                      </a:extLst>
                    </a:gridCol>
                    <a:gridCol w="1159015">
                      <a:extLst>
                        <a:ext uri="{9D8B030D-6E8A-4147-A177-3AD203B41FA5}">
                          <a16:colId xmlns:a16="http://schemas.microsoft.com/office/drawing/2014/main" val="2344737578"/>
                        </a:ext>
                      </a:extLst>
                    </a:gridCol>
                    <a:gridCol w="854587">
                      <a:extLst>
                        <a:ext uri="{9D8B030D-6E8A-4147-A177-3AD203B41FA5}">
                          <a16:colId xmlns:a16="http://schemas.microsoft.com/office/drawing/2014/main" val="96302866"/>
                        </a:ext>
                      </a:extLst>
                    </a:gridCol>
                  </a:tblGrid>
                  <a:tr h="727232">
                    <a:tc>
                      <a:txBody>
                        <a:bodyPr/>
                        <a:lstStyle/>
                        <a:p>
                          <a:r>
                            <a:rPr lang="en-US" sz="1200" dirty="0"/>
                            <a:t>                Machine Types         </a:t>
                          </a:r>
                        </a:p>
                        <a:p>
                          <a:endParaRPr lang="en-US" sz="1200" dirty="0"/>
                        </a:p>
                        <a:p>
                          <a:r>
                            <a:rPr lang="en-US" sz="1200" dirty="0"/>
                            <a:t>Task Types</a:t>
                          </a:r>
                        </a:p>
                      </a:txBody>
                      <a:tcPr marL="68580" marR="68580" marT="34290" marB="34290">
                        <a:lnTlToB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/>
                            <a:t>M</a:t>
                          </a:r>
                          <a:r>
                            <a:rPr lang="en-US" sz="1600" b="1" baseline="-25000" dirty="0"/>
                            <a:t>1</a:t>
                          </a:r>
                          <a:endParaRPr lang="en-US" sz="1600" b="1" dirty="0"/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/>
                            <a:t>M</a:t>
                          </a:r>
                          <a:r>
                            <a:rPr lang="en-US" sz="1600" b="1" baseline="-25000" dirty="0"/>
                            <a:t>2</a:t>
                          </a:r>
                          <a:endParaRPr lang="en-US" sz="1600" b="1" dirty="0"/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396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0" dirty="0"/>
                            <a:t>o </a:t>
                          </a:r>
                          <a:r>
                            <a:rPr lang="en-US" sz="1600" b="0" dirty="0" err="1"/>
                            <a:t>o</a:t>
                          </a:r>
                          <a:r>
                            <a:rPr lang="en-US" sz="1600" b="0" dirty="0"/>
                            <a:t> </a:t>
                          </a:r>
                          <a:r>
                            <a:rPr lang="en-US" sz="1600" b="0" dirty="0" err="1"/>
                            <a:t>o</a:t>
                          </a:r>
                          <a:endParaRPr lang="en-US" sz="1600" b="1" dirty="0"/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396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1" dirty="0"/>
                            <a:t>M</a:t>
                          </a:r>
                          <a:r>
                            <a:rPr lang="en-US" sz="1600" b="1" baseline="-25000" dirty="0"/>
                            <a:t>m</a:t>
                          </a:r>
                          <a:endParaRPr lang="en-US" sz="1600" b="1" dirty="0"/>
                        </a:p>
                      </a:txBody>
                      <a:tcPr marL="68580" marR="68580" marT="34290" marB="34290" anchor="ctr"/>
                    </a:tc>
                    <a:extLst>
                      <a:ext uri="{0D108BD9-81ED-4DB2-BD59-A6C34878D82A}">
                        <a16:rowId xmlns:a16="http://schemas.microsoft.com/office/drawing/2014/main" val="3771965962"/>
                      </a:ext>
                    </a:extLst>
                  </a:tr>
                  <a:tr h="32770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/>
                            <a:t>T</a:t>
                          </a:r>
                          <a:r>
                            <a:rPr lang="en-US" sz="1600" b="1" baseline="-25000" dirty="0"/>
                            <a:t>1</a:t>
                          </a:r>
                          <a:endParaRPr lang="en-US" sz="1600" b="1" dirty="0"/>
                        </a:p>
                      </a:txBody>
                      <a:tcPr marL="68580" marR="68580" marT="34290" marB="34290" anchor="b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 anchor="ctr">
                        <a:blipFill>
                          <a:blip r:embed="rId2"/>
                          <a:stretch>
                            <a:fillRect l="-139810" t="-225926" r="-247867" b="-46851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 anchor="ctr">
                        <a:blipFill>
                          <a:blip r:embed="rId2"/>
                          <a:stretch>
                            <a:fillRect l="-266316" t="-225926" r="-175263" b="-46851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396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0" dirty="0"/>
                            <a:t>o </a:t>
                          </a:r>
                          <a:r>
                            <a:rPr lang="en-US" sz="1600" b="0" dirty="0" err="1"/>
                            <a:t>o</a:t>
                          </a:r>
                          <a:r>
                            <a:rPr lang="en-US" sz="1600" b="0" dirty="0"/>
                            <a:t> </a:t>
                          </a:r>
                          <a:r>
                            <a:rPr lang="en-US" sz="1600" b="0" dirty="0" err="1"/>
                            <a:t>o</a:t>
                          </a:r>
                          <a:endParaRPr lang="en-US" sz="1600" b="1" dirty="0"/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 anchor="ctr">
                        <a:blipFill>
                          <a:blip r:embed="rId2"/>
                          <a:stretch>
                            <a:fillRect l="-633571" t="-225926" r="-1429" b="-46851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35541036"/>
                      </a:ext>
                    </a:extLst>
                  </a:tr>
                  <a:tr h="327703">
                    <a:tc>
                      <a:txBody>
                        <a:bodyPr/>
                        <a:lstStyle/>
                        <a:p>
                          <a:pPr marL="0" marR="0" lvl="0" indent="0" algn="ctr" defTabSz="914396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1" dirty="0"/>
                            <a:t>T</a:t>
                          </a:r>
                          <a:r>
                            <a:rPr lang="en-US" sz="1600" b="1" baseline="-25000" dirty="0"/>
                            <a:t>2</a:t>
                          </a:r>
                          <a:endParaRPr lang="en-US" sz="1600" b="1" dirty="0"/>
                        </a:p>
                      </a:txBody>
                      <a:tcPr marL="68580" marR="68580" marT="34290" marB="34290" anchor="b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 anchor="ctr">
                        <a:blipFill>
                          <a:blip r:embed="rId2"/>
                          <a:stretch>
                            <a:fillRect l="-139810" t="-332075" r="-247867" b="-3773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 anchor="ctr">
                        <a:blipFill>
                          <a:blip r:embed="rId2"/>
                          <a:stretch>
                            <a:fillRect l="-266316" t="-332075" r="-175263" b="-3773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396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0" dirty="0"/>
                            <a:t>o </a:t>
                          </a:r>
                          <a:r>
                            <a:rPr lang="en-US" sz="1600" b="0" dirty="0" err="1"/>
                            <a:t>o</a:t>
                          </a:r>
                          <a:r>
                            <a:rPr lang="en-US" sz="1600" b="0" dirty="0"/>
                            <a:t> </a:t>
                          </a:r>
                          <a:r>
                            <a:rPr lang="en-US" sz="1600" b="0" dirty="0" err="1"/>
                            <a:t>o</a:t>
                          </a:r>
                          <a:endParaRPr lang="en-US" sz="1600" dirty="0"/>
                        </a:p>
                      </a:txBody>
                      <a:tcPr marL="68580" marR="68580" marT="34290" marB="34290" anchor="ctr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 anchor="ctr">
                        <a:blipFill>
                          <a:blip r:embed="rId2"/>
                          <a:stretch>
                            <a:fillRect l="-633571" t="-332075" r="-1429" b="-37735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2530857"/>
                      </a:ext>
                    </a:extLst>
                  </a:tr>
                  <a:tr h="8001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o</a:t>
                          </a:r>
                        </a:p>
                        <a:p>
                          <a:pPr algn="ctr"/>
                          <a:r>
                            <a:rPr lang="en-US" sz="1600" dirty="0"/>
                            <a:t>o</a:t>
                          </a:r>
                        </a:p>
                        <a:p>
                          <a:pPr algn="ctr"/>
                          <a:r>
                            <a:rPr lang="en-US" sz="1600" dirty="0"/>
                            <a:t>o</a:t>
                          </a:r>
                        </a:p>
                      </a:txBody>
                      <a:tcPr marL="68580" marR="68580" marT="34290" marB="34290"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o</a:t>
                          </a:r>
                        </a:p>
                        <a:p>
                          <a:pPr algn="ctr"/>
                          <a:r>
                            <a:rPr lang="en-US" sz="1600" dirty="0"/>
                            <a:t>o</a:t>
                          </a:r>
                        </a:p>
                        <a:p>
                          <a:pPr algn="ctr"/>
                          <a:r>
                            <a:rPr lang="en-US" sz="1600" dirty="0"/>
                            <a:t>o</a:t>
                          </a:r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o</a:t>
                          </a:r>
                        </a:p>
                        <a:p>
                          <a:pPr algn="ctr"/>
                          <a:r>
                            <a:rPr lang="en-US" sz="1600" dirty="0"/>
                            <a:t>o</a:t>
                          </a:r>
                        </a:p>
                        <a:p>
                          <a:pPr algn="ctr"/>
                          <a:r>
                            <a:rPr lang="en-US" sz="1600" dirty="0"/>
                            <a:t>o</a:t>
                          </a:r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o</a:t>
                          </a:r>
                        </a:p>
                        <a:p>
                          <a:pPr algn="ctr"/>
                          <a:r>
                            <a:rPr lang="en-US" sz="1600" dirty="0"/>
                            <a:t>o</a:t>
                          </a:r>
                        </a:p>
                        <a:p>
                          <a:pPr algn="ctr"/>
                          <a:r>
                            <a:rPr lang="en-US" sz="1600" dirty="0"/>
                            <a:t>o</a:t>
                          </a:r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o</a:t>
                          </a:r>
                        </a:p>
                        <a:p>
                          <a:pPr algn="ctr"/>
                          <a:r>
                            <a:rPr lang="en-US" sz="1600" dirty="0"/>
                            <a:t>o</a:t>
                          </a:r>
                        </a:p>
                        <a:p>
                          <a:pPr algn="ctr"/>
                          <a:r>
                            <a:rPr lang="en-US" sz="1600" dirty="0"/>
                            <a:t>o</a:t>
                          </a:r>
                        </a:p>
                      </a:txBody>
                      <a:tcPr marL="68580" marR="68580" marT="34290" marB="34290" anchor="ctr"/>
                    </a:tc>
                    <a:extLst>
                      <a:ext uri="{0D108BD9-81ED-4DB2-BD59-A6C34878D82A}">
                        <a16:rowId xmlns:a16="http://schemas.microsoft.com/office/drawing/2014/main" val="5263316"/>
                      </a:ext>
                    </a:extLst>
                  </a:tr>
                  <a:tr h="327703">
                    <a:tc>
                      <a:txBody>
                        <a:bodyPr/>
                        <a:lstStyle/>
                        <a:p>
                          <a:pPr marL="0" marR="0" lvl="0" indent="0" algn="ctr" defTabSz="914396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1" dirty="0"/>
                            <a:t>T</a:t>
                          </a:r>
                          <a:r>
                            <a:rPr lang="en-US" sz="1600" b="1" baseline="-25000" dirty="0"/>
                            <a:t>n</a:t>
                          </a:r>
                          <a:endParaRPr lang="en-US" sz="1600" b="1" dirty="0"/>
                        </a:p>
                      </a:txBody>
                      <a:tcPr marL="68580" marR="68580" marT="34290" marB="34290" anchor="b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 anchor="ctr">
                        <a:blipFill>
                          <a:blip r:embed="rId2"/>
                          <a:stretch>
                            <a:fillRect l="-139810" t="-668519" r="-247867" b="-259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 anchor="ctr">
                        <a:blipFill>
                          <a:blip r:embed="rId2"/>
                          <a:stretch>
                            <a:fillRect l="-266316" t="-668519" r="-175263" b="-259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396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0" dirty="0"/>
                            <a:t>o </a:t>
                          </a:r>
                          <a:r>
                            <a:rPr lang="en-US" sz="1600" b="0" dirty="0" err="1"/>
                            <a:t>o</a:t>
                          </a:r>
                          <a:r>
                            <a:rPr lang="en-US" sz="1600" b="0" dirty="0"/>
                            <a:t> </a:t>
                          </a:r>
                          <a:r>
                            <a:rPr lang="en-US" sz="1600" b="0" dirty="0" err="1"/>
                            <a:t>o</a:t>
                          </a:r>
                          <a:endParaRPr lang="en-US" sz="1600" dirty="0"/>
                        </a:p>
                      </a:txBody>
                      <a:tcPr marL="68580" marR="68580" marT="34290" marB="34290" anchor="ctr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 anchor="ctr">
                        <a:blipFill>
                          <a:blip r:embed="rId2"/>
                          <a:stretch>
                            <a:fillRect l="-633571" t="-668519" r="-1429" b="-2592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84438039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D310956D-3678-B04B-0E46-C2387BD3FCF9}"/>
              </a:ext>
            </a:extLst>
          </p:cNvPr>
          <p:cNvSpPr txBox="1"/>
          <p:nvPr/>
        </p:nvSpPr>
        <p:spPr>
          <a:xfrm>
            <a:off x="2414479" y="1078320"/>
            <a:ext cx="431504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/>
              <a:t>EET (</a:t>
            </a:r>
            <a:r>
              <a:rPr lang="en-US" sz="1800" b="1" dirty="0"/>
              <a:t>E</a:t>
            </a:r>
            <a:r>
              <a:rPr lang="en-US" sz="1800" dirty="0"/>
              <a:t>xpected </a:t>
            </a:r>
            <a:r>
              <a:rPr lang="en-US" sz="1800" b="1" dirty="0"/>
              <a:t>E</a:t>
            </a:r>
            <a:r>
              <a:rPr lang="en-US" sz="1800" dirty="0"/>
              <a:t>xecution </a:t>
            </a:r>
            <a:r>
              <a:rPr lang="en-US" sz="1800" b="1" dirty="0"/>
              <a:t>T</a:t>
            </a:r>
            <a:r>
              <a:rPr lang="en-US" sz="1800" dirty="0"/>
              <a:t>ime) Matrix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47DA416-225E-9932-772A-D82A01447316}"/>
              </a:ext>
            </a:extLst>
          </p:cNvPr>
          <p:cNvSpPr txBox="1"/>
          <p:nvPr/>
        </p:nvSpPr>
        <p:spPr>
          <a:xfrm>
            <a:off x="7629144" y="1056300"/>
            <a:ext cx="1396241" cy="30777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Machine types</a:t>
            </a:r>
          </a:p>
        </p:txBody>
      </p:sp>
      <p:cxnSp>
        <p:nvCxnSpPr>
          <p:cNvPr id="10" name="Connector: Elbow 9">
            <a:extLst>
              <a:ext uri="{FF2B5EF4-FFF2-40B4-BE49-F238E27FC236}">
                <a16:creationId xmlns:a16="http://schemas.microsoft.com/office/drawing/2014/main" id="{CE777980-2699-7517-ADC9-59CE45DBC2A4}"/>
              </a:ext>
            </a:extLst>
          </p:cNvPr>
          <p:cNvCxnSpPr>
            <a:cxnSpLocks/>
            <a:stCxn id="8" idx="2"/>
            <a:endCxn id="17" idx="3"/>
          </p:cNvCxnSpPr>
          <p:nvPr/>
        </p:nvCxnSpPr>
        <p:spPr>
          <a:xfrm rot="5400000">
            <a:off x="7728161" y="1382917"/>
            <a:ext cx="617944" cy="580265"/>
          </a:xfrm>
          <a:prstGeom prst="bentConnector2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27DCC607-5118-3D0D-A445-01D48363C366}"/>
              </a:ext>
            </a:extLst>
          </p:cNvPr>
          <p:cNvSpPr txBox="1"/>
          <p:nvPr/>
        </p:nvSpPr>
        <p:spPr>
          <a:xfrm rot="16200000">
            <a:off x="-191064" y="3061363"/>
            <a:ext cx="1545102" cy="30777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Task  types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CC504803-63A8-7977-728D-F2F6A4936839}"/>
              </a:ext>
            </a:extLst>
          </p:cNvPr>
          <p:cNvSpPr/>
          <p:nvPr/>
        </p:nvSpPr>
        <p:spPr>
          <a:xfrm>
            <a:off x="3682999" y="1694867"/>
            <a:ext cx="4064001" cy="574307"/>
          </a:xfrm>
          <a:prstGeom prst="roundRect">
            <a:avLst/>
          </a:prstGeom>
          <a:solidFill>
            <a:srgbClr val="FF0000">
              <a:alpha val="15000"/>
            </a:srgbClr>
          </a:solidFill>
          <a:ln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EEC829E6-1223-C125-736B-106EE7D0BAB5}"/>
              </a:ext>
            </a:extLst>
          </p:cNvPr>
          <p:cNvSpPr/>
          <p:nvPr/>
        </p:nvSpPr>
        <p:spPr>
          <a:xfrm rot="16200000">
            <a:off x="1635781" y="3009678"/>
            <a:ext cx="1750898" cy="526580"/>
          </a:xfrm>
          <a:prstGeom prst="roundRect">
            <a:avLst/>
          </a:prstGeom>
          <a:solidFill>
            <a:srgbClr val="FF0000">
              <a:alpha val="15000"/>
            </a:srgbClr>
          </a:solidFill>
          <a:ln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3A8B11F1-16AA-2CC7-005B-4C21F04C1E11}"/>
              </a:ext>
            </a:extLst>
          </p:cNvPr>
          <p:cNvCxnSpPr>
            <a:cxnSpLocks/>
            <a:stCxn id="11" idx="2"/>
            <a:endCxn id="19" idx="0"/>
          </p:cNvCxnSpPr>
          <p:nvPr/>
        </p:nvCxnSpPr>
        <p:spPr>
          <a:xfrm>
            <a:off x="735376" y="3215252"/>
            <a:ext cx="1512564" cy="5771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EFC8D64D-839C-4635-FF12-72C11324395F}"/>
              </a:ext>
            </a:extLst>
          </p:cNvPr>
          <p:cNvSpPr/>
          <p:nvPr/>
        </p:nvSpPr>
        <p:spPr>
          <a:xfrm rot="16200000">
            <a:off x="5121227" y="2299923"/>
            <a:ext cx="261877" cy="481169"/>
          </a:xfrm>
          <a:prstGeom prst="roundRect">
            <a:avLst/>
          </a:prstGeom>
          <a:solidFill>
            <a:srgbClr val="FF0000">
              <a:alpha val="15000"/>
            </a:srgbClr>
          </a:solidFill>
          <a:ln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EF3DA27-1067-EBA8-0BFD-1340E86A72E1}"/>
              </a:ext>
            </a:extLst>
          </p:cNvPr>
          <p:cNvSpPr txBox="1"/>
          <p:nvPr/>
        </p:nvSpPr>
        <p:spPr>
          <a:xfrm>
            <a:off x="5011581" y="4303208"/>
            <a:ext cx="3280102" cy="523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Expected Execution Time (EET) of task type T</a:t>
            </a:r>
            <a:r>
              <a:rPr lang="en-US" baseline="-25000" dirty="0">
                <a:solidFill>
                  <a:srgbClr val="FF0000"/>
                </a:solidFill>
              </a:rPr>
              <a:t>1 </a:t>
            </a:r>
            <a:r>
              <a:rPr lang="en-US" dirty="0">
                <a:solidFill>
                  <a:srgbClr val="FF0000"/>
                </a:solidFill>
              </a:rPr>
              <a:t> on machine type M</a:t>
            </a:r>
            <a:r>
              <a:rPr lang="en-US" baseline="-25000" dirty="0">
                <a:solidFill>
                  <a:srgbClr val="FF0000"/>
                </a:solidFill>
              </a:rPr>
              <a:t>2</a:t>
            </a:r>
            <a:r>
              <a:rPr lang="en-US" dirty="0">
                <a:solidFill>
                  <a:srgbClr val="FF0000"/>
                </a:solidFill>
              </a:rPr>
              <a:t> </a:t>
            </a: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37CCD353-0D3B-C174-AAB3-FBA4EBB38BA1}"/>
              </a:ext>
            </a:extLst>
          </p:cNvPr>
          <p:cNvCxnSpPr>
            <a:cxnSpLocks/>
            <a:stCxn id="37" idx="0"/>
            <a:endCxn id="36" idx="1"/>
          </p:cNvCxnSpPr>
          <p:nvPr/>
        </p:nvCxnSpPr>
        <p:spPr>
          <a:xfrm flipH="1" flipV="1">
            <a:off x="5252166" y="2671446"/>
            <a:ext cx="1399466" cy="163176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574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7" grpId="0" animBg="1"/>
      <p:bldP spid="19" grpId="0" animBg="1"/>
      <p:bldP spid="36" grpId="0" animBg="1"/>
      <p:bldP spid="3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84814F-6C92-CE8D-335D-ED625E1FEC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Heterogeneity in EET Matrix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0B665D-80FA-60DA-06D6-0C2D7C12FB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34628" y="4842276"/>
            <a:ext cx="2133600" cy="273844"/>
          </a:xfrm>
        </p:spPr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12</a:t>
            </a:fld>
            <a:endParaRPr lang="en" dirty="0"/>
          </a:p>
        </p:txBody>
      </p:sp>
      <p:graphicFrame>
        <p:nvGraphicFramePr>
          <p:cNvPr id="7" name="Table 5">
            <a:extLst>
              <a:ext uri="{FF2B5EF4-FFF2-40B4-BE49-F238E27FC236}">
                <a16:creationId xmlns:a16="http://schemas.microsoft.com/office/drawing/2014/main" id="{E89473A0-EA6B-467A-6493-C3D0735D1C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9173140"/>
              </p:ext>
            </p:extLst>
          </p:nvPr>
        </p:nvGraphicFramePr>
        <p:xfrm>
          <a:off x="1306689" y="1454604"/>
          <a:ext cx="4395613" cy="2072640"/>
        </p:xfrm>
        <a:graphic>
          <a:graphicData uri="http://schemas.openxmlformats.org/drawingml/2006/table">
            <a:tbl>
              <a:tblPr firstRow="1" bandRow="1"/>
              <a:tblGrid>
                <a:gridCol w="1908505">
                  <a:extLst>
                    <a:ext uri="{9D8B030D-6E8A-4147-A177-3AD203B41FA5}">
                      <a16:colId xmlns:a16="http://schemas.microsoft.com/office/drawing/2014/main" val="1760424150"/>
                    </a:ext>
                  </a:extLst>
                </a:gridCol>
                <a:gridCol w="621777">
                  <a:extLst>
                    <a:ext uri="{9D8B030D-6E8A-4147-A177-3AD203B41FA5}">
                      <a16:colId xmlns:a16="http://schemas.microsoft.com/office/drawing/2014/main" val="2284929709"/>
                    </a:ext>
                  </a:extLst>
                </a:gridCol>
                <a:gridCol w="621777">
                  <a:extLst>
                    <a:ext uri="{9D8B030D-6E8A-4147-A177-3AD203B41FA5}">
                      <a16:colId xmlns:a16="http://schemas.microsoft.com/office/drawing/2014/main" val="2356302934"/>
                    </a:ext>
                  </a:extLst>
                </a:gridCol>
                <a:gridCol w="621777">
                  <a:extLst>
                    <a:ext uri="{9D8B030D-6E8A-4147-A177-3AD203B41FA5}">
                      <a16:colId xmlns:a16="http://schemas.microsoft.com/office/drawing/2014/main" val="2344737578"/>
                    </a:ext>
                  </a:extLst>
                </a:gridCol>
                <a:gridCol w="621777">
                  <a:extLst>
                    <a:ext uri="{9D8B030D-6E8A-4147-A177-3AD203B41FA5}">
                      <a16:colId xmlns:a16="http://schemas.microsoft.com/office/drawing/2014/main" val="96302866"/>
                    </a:ext>
                  </a:extLst>
                </a:gridCol>
              </a:tblGrid>
              <a:tr h="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r>
                        <a:rPr lang="en-US" dirty="0"/>
                        <a:t>                Machine Types         </a:t>
                      </a:r>
                    </a:p>
                    <a:p>
                      <a:endParaRPr lang="en-US" dirty="0"/>
                    </a:p>
                    <a:p>
                      <a:r>
                        <a:rPr lang="en-US" dirty="0"/>
                        <a:t>Task Types</a:t>
                      </a:r>
                    </a:p>
                  </a:txBody>
                  <a:tcPr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b="1" dirty="0"/>
                        <a:t>M-1</a:t>
                      </a:r>
                    </a:p>
                  </a:txBody>
                  <a:tcPr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b="1" dirty="0"/>
                        <a:t>M-2</a:t>
                      </a:r>
                    </a:p>
                  </a:txBody>
                  <a:tcPr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b="1" dirty="0"/>
                        <a:t>M-3</a:t>
                      </a:r>
                    </a:p>
                  </a:txBody>
                  <a:tcPr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b="1" dirty="0"/>
                        <a:t>M-4</a:t>
                      </a:r>
                    </a:p>
                  </a:txBody>
                  <a:tcPr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71965962"/>
                  </a:ext>
                </a:extLst>
              </a:tr>
              <a:tr h="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TT-1</a:t>
                      </a:r>
                    </a:p>
                  </a:txBody>
                  <a:tcPr anchor="b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2.8</a:t>
                      </a:r>
                    </a:p>
                  </a:txBody>
                  <a:tcPr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6.5</a:t>
                      </a:r>
                    </a:p>
                  </a:txBody>
                  <a:tcPr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3.7</a:t>
                      </a:r>
                    </a:p>
                  </a:txBody>
                  <a:tcPr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7.1</a:t>
                      </a:r>
                    </a:p>
                  </a:txBody>
                  <a:tcPr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35541036"/>
                  </a:ext>
                </a:extLst>
              </a:tr>
              <a:tr h="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0" marR="0" lvl="0" indent="0" algn="ctr" defTabSz="91439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/>
                        <a:t>TT-2</a:t>
                      </a:r>
                    </a:p>
                  </a:txBody>
                  <a:tcPr anchor="b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1600" dirty="0"/>
                        <a:t>2.5</a:t>
                      </a:r>
                    </a:p>
                  </a:txBody>
                  <a:tcPr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1600" dirty="0"/>
                        <a:t>6.4</a:t>
                      </a:r>
                    </a:p>
                  </a:txBody>
                  <a:tcPr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1600" dirty="0"/>
                        <a:t>5.0</a:t>
                      </a:r>
                    </a:p>
                  </a:txBody>
                  <a:tcPr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1600" dirty="0"/>
                        <a:t>6.5</a:t>
                      </a:r>
                    </a:p>
                  </a:txBody>
                  <a:tcPr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530857"/>
                  </a:ext>
                </a:extLst>
              </a:tr>
              <a:tr h="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0" marR="0" lvl="0" indent="0" algn="ctr" defTabSz="91439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/>
                        <a:t>TT-3</a:t>
                      </a:r>
                    </a:p>
                  </a:txBody>
                  <a:tcPr anchor="b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1600" dirty="0"/>
                        <a:t>3.1</a:t>
                      </a:r>
                    </a:p>
                  </a:txBody>
                  <a:tcPr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1600" dirty="0"/>
                        <a:t>6.2</a:t>
                      </a:r>
                    </a:p>
                  </a:txBody>
                  <a:tcPr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1600" dirty="0"/>
                        <a:t>3.7</a:t>
                      </a:r>
                    </a:p>
                  </a:txBody>
                  <a:tcPr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1600" dirty="0"/>
                        <a:t>7.9</a:t>
                      </a:r>
                    </a:p>
                  </a:txBody>
                  <a:tcPr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263316"/>
                  </a:ext>
                </a:extLst>
              </a:tr>
              <a:tr h="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0" marR="0" lvl="0" indent="0" algn="ctr" defTabSz="91439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/>
                        <a:t>TT-4</a:t>
                      </a:r>
                    </a:p>
                  </a:txBody>
                  <a:tcPr anchor="b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1600" dirty="0"/>
                        <a:t>3.1</a:t>
                      </a:r>
                    </a:p>
                  </a:txBody>
                  <a:tcPr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1600" dirty="0"/>
                        <a:t>8.1</a:t>
                      </a:r>
                    </a:p>
                  </a:txBody>
                  <a:tcPr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1600" dirty="0"/>
                        <a:t>4.5</a:t>
                      </a:r>
                    </a:p>
                  </a:txBody>
                  <a:tcPr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1600" dirty="0"/>
                        <a:t>7.8</a:t>
                      </a:r>
                    </a:p>
                  </a:txBody>
                  <a:tcPr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4438039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45784228-B54B-35B8-9004-AD01003294E7}"/>
              </a:ext>
            </a:extLst>
          </p:cNvPr>
          <p:cNvSpPr txBox="1"/>
          <p:nvPr/>
        </p:nvSpPr>
        <p:spPr>
          <a:xfrm>
            <a:off x="1547743" y="1020874"/>
            <a:ext cx="412938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457200">
              <a:buClrTx/>
              <a:buFontTx/>
              <a:buNone/>
            </a:pPr>
            <a:r>
              <a:rPr lang="en-US" sz="2000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EET (</a:t>
            </a:r>
            <a:r>
              <a:rPr lang="en-US" sz="2000" b="1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E</a:t>
            </a:r>
            <a:r>
              <a:rPr lang="en-US" sz="2000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xpected </a:t>
            </a:r>
            <a:r>
              <a:rPr lang="en-US" sz="2000" b="1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E</a:t>
            </a:r>
            <a:r>
              <a:rPr lang="en-US" sz="2000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xecution </a:t>
            </a:r>
            <a:r>
              <a:rPr lang="en-US" sz="2000" b="1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T</a:t>
            </a:r>
            <a:r>
              <a:rPr lang="en-US" sz="2000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ime) Matrix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63196B6-B2F4-C739-2422-5F97DDAD4AEA}"/>
              </a:ext>
            </a:extLst>
          </p:cNvPr>
          <p:cNvSpPr txBox="1"/>
          <p:nvPr/>
        </p:nvSpPr>
        <p:spPr>
          <a:xfrm>
            <a:off x="6159500" y="1746439"/>
            <a:ext cx="2768600" cy="107721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FF0000"/>
                </a:solidFill>
              </a:rPr>
              <a:t>Machine Heterogeneity</a:t>
            </a:r>
          </a:p>
          <a:p>
            <a:pPr algn="ctr"/>
            <a:r>
              <a:rPr lang="en-US" sz="1600" dirty="0">
                <a:solidFill>
                  <a:srgbClr val="FF0000"/>
                </a:solidFill>
              </a:rPr>
              <a:t>The execution time of a given task varies across machines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5D358B8A-A3F4-11B8-9C40-E31C134CE1A1}"/>
              </a:ext>
            </a:extLst>
          </p:cNvPr>
          <p:cNvSpPr/>
          <p:nvPr/>
        </p:nvSpPr>
        <p:spPr>
          <a:xfrm>
            <a:off x="1625600" y="2228851"/>
            <a:ext cx="4042628" cy="239105"/>
          </a:xfrm>
          <a:prstGeom prst="roundRect">
            <a:avLst/>
          </a:prstGeom>
          <a:solidFill>
            <a:srgbClr val="FF0000">
              <a:alpha val="2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D26FB91-86DA-82D7-0502-3586CBD04A64}"/>
              </a:ext>
            </a:extLst>
          </p:cNvPr>
          <p:cNvSpPr txBox="1"/>
          <p:nvPr/>
        </p:nvSpPr>
        <p:spPr>
          <a:xfrm>
            <a:off x="2471714" y="3734313"/>
            <a:ext cx="4200571" cy="92333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accent3">
                    <a:lumMod val="50000"/>
                  </a:schemeClr>
                </a:solidFill>
              </a:rPr>
              <a:t>Task Heterogeneity</a:t>
            </a:r>
          </a:p>
          <a:p>
            <a:pPr algn="ctr"/>
            <a:r>
              <a:rPr lang="en-US" sz="1800" dirty="0">
                <a:solidFill>
                  <a:schemeClr val="accent3">
                    <a:lumMod val="50000"/>
                  </a:schemeClr>
                </a:solidFill>
              </a:rPr>
              <a:t>A given machine has different expected execution time for different tasks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3A3FCD4-6B7C-CD41-E922-0978AA0DEF65}"/>
              </a:ext>
            </a:extLst>
          </p:cNvPr>
          <p:cNvSpPr/>
          <p:nvPr/>
        </p:nvSpPr>
        <p:spPr>
          <a:xfrm>
            <a:off x="4521200" y="1543127"/>
            <a:ext cx="495300" cy="1941635"/>
          </a:xfrm>
          <a:prstGeom prst="roundRect">
            <a:avLst/>
          </a:prstGeom>
          <a:solidFill>
            <a:srgbClr val="00B050">
              <a:alpha val="40000"/>
            </a:srgb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211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 animBg="1"/>
      <p:bldP spid="11" grpId="1" animBg="1"/>
      <p:bldP spid="11" grpId="2" animBg="1"/>
      <p:bldP spid="3" grpId="0" animBg="1"/>
      <p:bldP spid="3" grpId="1" animBg="1"/>
      <p:bldP spid="3" grpId="2" animBg="1"/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/>
              <a:t>Why Heterogeneity Matters in System Design?</a:t>
            </a:r>
            <a:endParaRPr sz="2400" dirty="0"/>
          </a:p>
        </p:txBody>
      </p:sp>
      <p:sp>
        <p:nvSpPr>
          <p:cNvPr id="196" name="Google Shape;196;p14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1000" algn="l" rtl="0">
              <a:spcBef>
                <a:spcPts val="360"/>
              </a:spcBef>
              <a:spcAft>
                <a:spcPts val="0"/>
              </a:spcAft>
              <a:buSzPts val="2400"/>
              <a:buChar char="•"/>
            </a:pPr>
            <a:r>
              <a:rPr lang="en" sz="2400" dirty="0"/>
              <a:t>Heterogeneity impacts the system performance</a:t>
            </a:r>
            <a:endParaRPr sz="2400" dirty="0"/>
          </a:p>
        </p:txBody>
      </p:sp>
      <p:sp>
        <p:nvSpPr>
          <p:cNvPr id="197" name="Google Shape;197;p14"/>
          <p:cNvSpPr txBox="1">
            <a:spLocks noGrp="1"/>
          </p:cNvSpPr>
          <p:nvPr>
            <p:ph type="sldNum" sz="quarter" idx="12"/>
          </p:nvPr>
        </p:nvSpPr>
        <p:spPr>
          <a:xfrm>
            <a:off x="3534628" y="4842276"/>
            <a:ext cx="2133600" cy="273844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  <p:sp>
        <p:nvSpPr>
          <p:cNvPr id="198" name="Google Shape;198;p14"/>
          <p:cNvSpPr/>
          <p:nvPr/>
        </p:nvSpPr>
        <p:spPr>
          <a:xfrm rot="-595551">
            <a:off x="2436737" y="3083273"/>
            <a:ext cx="4267477" cy="73442"/>
          </a:xfrm>
          <a:prstGeom prst="roundRect">
            <a:avLst>
              <a:gd name="adj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14"/>
          <p:cNvSpPr/>
          <p:nvPr/>
        </p:nvSpPr>
        <p:spPr>
          <a:xfrm>
            <a:off x="4323250" y="3134425"/>
            <a:ext cx="483300" cy="341700"/>
          </a:xfrm>
          <a:prstGeom prst="triangle">
            <a:avLst>
              <a:gd name="adj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14"/>
          <p:cNvSpPr txBox="1"/>
          <p:nvPr/>
        </p:nvSpPr>
        <p:spPr>
          <a:xfrm rot="-598595">
            <a:off x="2361709" y="2982715"/>
            <a:ext cx="1109984" cy="400297"/>
          </a:xfrm>
          <a:prstGeom prst="rect">
            <a:avLst/>
          </a:prstGeom>
          <a:noFill/>
          <a:ln w="9525" cap="flat" cmpd="sng">
            <a:solidFill>
              <a:srgbClr val="008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rPr>
              <a:t>Solution A</a:t>
            </a:r>
            <a:endParaRPr b="1">
              <a:solidFill>
                <a:srgbClr val="008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14"/>
          <p:cNvSpPr txBox="1"/>
          <p:nvPr/>
        </p:nvSpPr>
        <p:spPr>
          <a:xfrm rot="-600264">
            <a:off x="5541984" y="2395925"/>
            <a:ext cx="1110384" cy="400297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Solution B</a:t>
            </a:r>
            <a:endParaRPr b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p14"/>
          <p:cNvSpPr/>
          <p:nvPr/>
        </p:nvSpPr>
        <p:spPr>
          <a:xfrm>
            <a:off x="4503450" y="3051450"/>
            <a:ext cx="137100" cy="1371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14"/>
          <p:cNvSpPr txBox="1"/>
          <p:nvPr/>
        </p:nvSpPr>
        <p:spPr>
          <a:xfrm>
            <a:off x="3256400" y="3520650"/>
            <a:ext cx="25062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Calibri"/>
                <a:ea typeface="Calibri"/>
                <a:cs typeface="Calibri"/>
                <a:sym typeface="Calibri"/>
              </a:rPr>
              <a:t>System Performance concerning QoS/Cost objective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" name="Google Shape;204;p14"/>
          <p:cNvSpPr txBox="1"/>
          <p:nvPr/>
        </p:nvSpPr>
        <p:spPr>
          <a:xfrm>
            <a:off x="2166851" y="1658867"/>
            <a:ext cx="1254848" cy="615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Calibri"/>
                <a:ea typeface="Calibri"/>
                <a:cs typeface="Calibri"/>
                <a:sym typeface="Calibri"/>
              </a:rPr>
              <a:t>Homogeneous System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Google Shape;205;p14"/>
          <p:cNvSpPr/>
          <p:nvPr/>
        </p:nvSpPr>
        <p:spPr>
          <a:xfrm rot="611482">
            <a:off x="2436823" y="3083319"/>
            <a:ext cx="4267634" cy="73390"/>
          </a:xfrm>
          <a:prstGeom prst="roundRect">
            <a:avLst>
              <a:gd name="adj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14"/>
          <p:cNvSpPr txBox="1"/>
          <p:nvPr/>
        </p:nvSpPr>
        <p:spPr>
          <a:xfrm rot="602417">
            <a:off x="2490358" y="2395664"/>
            <a:ext cx="1109898" cy="400245"/>
          </a:xfrm>
          <a:prstGeom prst="rect">
            <a:avLst/>
          </a:prstGeom>
          <a:noFill/>
          <a:ln w="9525" cap="flat" cmpd="sng">
            <a:solidFill>
              <a:srgbClr val="008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rPr>
              <a:t>Solution A</a:t>
            </a:r>
            <a:endParaRPr b="1">
              <a:solidFill>
                <a:srgbClr val="008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Google Shape;207;p14"/>
          <p:cNvSpPr txBox="1"/>
          <p:nvPr/>
        </p:nvSpPr>
        <p:spPr>
          <a:xfrm rot="600264">
            <a:off x="5657916" y="2983064"/>
            <a:ext cx="1110384" cy="400245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Solution B</a:t>
            </a:r>
            <a:endParaRPr b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08" name="Google Shape;208;p14"/>
          <p:cNvCxnSpPr/>
          <p:nvPr/>
        </p:nvCxnSpPr>
        <p:spPr>
          <a:xfrm flipH="1">
            <a:off x="6510475" y="2214900"/>
            <a:ext cx="30300" cy="823200"/>
          </a:xfrm>
          <a:prstGeom prst="straightConnector1">
            <a:avLst/>
          </a:prstGeom>
          <a:noFill/>
          <a:ln w="38100" cap="flat" cmpd="sng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09" name="Google Shape;209;p14"/>
          <p:cNvSpPr txBox="1"/>
          <p:nvPr/>
        </p:nvSpPr>
        <p:spPr>
          <a:xfrm>
            <a:off x="5864725" y="1690993"/>
            <a:ext cx="1321800" cy="615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Calibri"/>
                <a:ea typeface="Calibri"/>
                <a:cs typeface="Calibri"/>
                <a:sym typeface="Calibri"/>
              </a:rPr>
              <a:t>Heterogeneous System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" name="Google Shape;208;p14">
            <a:extLst>
              <a:ext uri="{FF2B5EF4-FFF2-40B4-BE49-F238E27FC236}">
                <a16:creationId xmlns:a16="http://schemas.microsoft.com/office/drawing/2014/main" id="{A496E611-434C-7EE7-613A-1E9C2EF6CBF3}"/>
              </a:ext>
            </a:extLst>
          </p:cNvPr>
          <p:cNvCxnSpPr/>
          <p:nvPr/>
        </p:nvCxnSpPr>
        <p:spPr>
          <a:xfrm flipH="1">
            <a:off x="2763975" y="2173866"/>
            <a:ext cx="30300" cy="823200"/>
          </a:xfrm>
          <a:prstGeom prst="straightConnector1">
            <a:avLst/>
          </a:prstGeom>
          <a:noFill/>
          <a:ln w="38100" cap="flat" cmpd="sng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9" name="Google Shape;205;p14">
            <a:extLst>
              <a:ext uri="{FF2B5EF4-FFF2-40B4-BE49-F238E27FC236}">
                <a16:creationId xmlns:a16="http://schemas.microsoft.com/office/drawing/2014/main" id="{03D8F81D-087E-B5B6-C518-00CD352B0FE0}"/>
              </a:ext>
            </a:extLst>
          </p:cNvPr>
          <p:cNvSpPr/>
          <p:nvPr/>
        </p:nvSpPr>
        <p:spPr>
          <a:xfrm>
            <a:off x="2422289" y="3083318"/>
            <a:ext cx="4267634" cy="73390"/>
          </a:xfrm>
          <a:prstGeom prst="roundRect">
            <a:avLst>
              <a:gd name="adj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206;p14">
            <a:extLst>
              <a:ext uri="{FF2B5EF4-FFF2-40B4-BE49-F238E27FC236}">
                <a16:creationId xmlns:a16="http://schemas.microsoft.com/office/drawing/2014/main" id="{33E438AF-09D6-0EB9-BCC2-8B53244FFFA7}"/>
              </a:ext>
            </a:extLst>
          </p:cNvPr>
          <p:cNvSpPr txBox="1"/>
          <p:nvPr/>
        </p:nvSpPr>
        <p:spPr>
          <a:xfrm>
            <a:off x="2442252" y="2684631"/>
            <a:ext cx="1109898" cy="400245"/>
          </a:xfrm>
          <a:prstGeom prst="rect">
            <a:avLst/>
          </a:prstGeom>
          <a:noFill/>
          <a:ln w="9525" cap="flat" cmpd="sng">
            <a:solidFill>
              <a:srgbClr val="008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rPr>
              <a:t>Solution A</a:t>
            </a:r>
            <a:endParaRPr b="1">
              <a:solidFill>
                <a:srgbClr val="008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207;p14">
            <a:extLst>
              <a:ext uri="{FF2B5EF4-FFF2-40B4-BE49-F238E27FC236}">
                <a16:creationId xmlns:a16="http://schemas.microsoft.com/office/drawing/2014/main" id="{FBD13ACF-A14C-3C61-1ED9-6037C1DDBB37}"/>
              </a:ext>
            </a:extLst>
          </p:cNvPr>
          <p:cNvSpPr txBox="1"/>
          <p:nvPr/>
        </p:nvSpPr>
        <p:spPr>
          <a:xfrm>
            <a:off x="5535634" y="2678235"/>
            <a:ext cx="1110384" cy="400245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Solution B</a:t>
            </a:r>
            <a:endParaRPr b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" grpId="0" animBg="1"/>
      <p:bldP spid="198" grpId="1" animBg="1"/>
      <p:bldP spid="199" grpId="0" animBg="1"/>
      <p:bldP spid="200" grpId="0" animBg="1"/>
      <p:bldP spid="200" grpId="1" animBg="1"/>
      <p:bldP spid="201" grpId="0" animBg="1"/>
      <p:bldP spid="201" grpId="1" animBg="1"/>
      <p:bldP spid="202" grpId="0" animBg="1"/>
      <p:bldP spid="203" grpId="0"/>
      <p:bldP spid="204" grpId="0"/>
      <p:bldP spid="204" grpId="1"/>
      <p:bldP spid="205" grpId="0" animBg="1"/>
      <p:bldP spid="206" grpId="0" animBg="1"/>
      <p:bldP spid="207" grpId="0" animBg="1"/>
      <p:bldP spid="209" grpId="0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CB8355C-4EF2-32B3-3418-56F15B7F5F8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978"/>
          <a:stretch/>
        </p:blipFill>
        <p:spPr>
          <a:xfrm>
            <a:off x="0" y="1092916"/>
            <a:ext cx="5785812" cy="3780926"/>
          </a:xfrm>
          <a:prstGeom prst="rect">
            <a:avLst/>
          </a:prstGeom>
        </p:spPr>
      </p:pic>
      <p:sp>
        <p:nvSpPr>
          <p:cNvPr id="214" name="Google Shape;214;p1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Heterogeneity Matters in Task Scheduling!</a:t>
            </a:r>
            <a:endParaRPr dirty="0"/>
          </a:p>
        </p:txBody>
      </p:sp>
      <p:sp>
        <p:nvSpPr>
          <p:cNvPr id="216" name="Google Shape;216;p15"/>
          <p:cNvSpPr txBox="1">
            <a:spLocks noGrp="1"/>
          </p:cNvSpPr>
          <p:nvPr>
            <p:ph type="sldNum" sz="quarter" idx="12"/>
          </p:nvPr>
        </p:nvSpPr>
        <p:spPr>
          <a:xfrm>
            <a:off x="3534628" y="4842276"/>
            <a:ext cx="2133600" cy="273844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  <p:sp>
        <p:nvSpPr>
          <p:cNvPr id="218" name="Google Shape;218;p15"/>
          <p:cNvSpPr txBox="1"/>
          <p:nvPr/>
        </p:nvSpPr>
        <p:spPr>
          <a:xfrm>
            <a:off x="5785812" y="1290492"/>
            <a:ext cx="2460676" cy="430857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MMU</a:t>
            </a:r>
            <a:r>
              <a:rPr lang="en" sz="16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1600" b="1" dirty="0">
                <a:solidFill>
                  <a:srgbClr val="00B050"/>
                </a:solidFill>
                <a:latin typeface="Calibri"/>
                <a:cs typeface="Calibri"/>
                <a:sym typeface="Calibri"/>
              </a:rPr>
              <a:t>&gt;</a:t>
            </a:r>
            <a:r>
              <a:rPr lang="en" sz="16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16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MSD</a:t>
            </a:r>
            <a:r>
              <a:rPr lang="en" sz="1600" b="1" dirty="0">
                <a:solidFill>
                  <a:srgbClr val="00408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1600" b="1" dirty="0">
                <a:solidFill>
                  <a:srgbClr val="FF0000"/>
                </a:solidFill>
                <a:latin typeface="Calibri"/>
                <a:cs typeface="Calibri"/>
                <a:sym typeface="Calibri"/>
              </a:rPr>
              <a:t>&gt;</a:t>
            </a:r>
            <a:r>
              <a:rPr lang="en" sz="1600" b="1" dirty="0">
                <a:solidFill>
                  <a:srgbClr val="004080"/>
                </a:solidFill>
                <a:latin typeface="Calibri"/>
                <a:ea typeface="Calibri"/>
                <a:cs typeface="Calibri"/>
                <a:sym typeface="Calibri"/>
              </a:rPr>
              <a:t> MM &gt; </a:t>
            </a:r>
            <a:r>
              <a:rPr lang="en" sz="1600" b="1" dirty="0">
                <a:solidFill>
                  <a:schemeClr val="accent6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FCFS</a:t>
            </a:r>
            <a:endParaRPr sz="1600" b="1" dirty="0">
              <a:solidFill>
                <a:schemeClr val="accent6">
                  <a:lumMod val="75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Google Shape;218;p15">
            <a:extLst>
              <a:ext uri="{FF2B5EF4-FFF2-40B4-BE49-F238E27FC236}">
                <a16:creationId xmlns:a16="http://schemas.microsoft.com/office/drawing/2014/main" id="{4F14E5E3-84D9-DD0F-8BBC-62D2584F6719}"/>
              </a:ext>
            </a:extLst>
          </p:cNvPr>
          <p:cNvSpPr txBox="1"/>
          <p:nvPr/>
        </p:nvSpPr>
        <p:spPr>
          <a:xfrm>
            <a:off x="5841883" y="3265473"/>
            <a:ext cx="2460677" cy="430857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rgbClr val="004080"/>
                </a:solidFill>
                <a:latin typeface="Calibri"/>
                <a:ea typeface="Calibri"/>
                <a:cs typeface="Calibri"/>
                <a:sym typeface="Calibri"/>
              </a:rPr>
              <a:t>MM &gt; </a:t>
            </a:r>
            <a:r>
              <a:rPr lang="en" sz="1600" b="1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MMU</a:t>
            </a:r>
            <a:r>
              <a:rPr lang="en" sz="16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1600" b="1" dirty="0">
                <a:solidFill>
                  <a:srgbClr val="00B050"/>
                </a:solidFill>
                <a:latin typeface="Calibri"/>
                <a:cs typeface="Calibri"/>
                <a:sym typeface="Calibri"/>
              </a:rPr>
              <a:t>&gt;</a:t>
            </a:r>
            <a:r>
              <a:rPr lang="en" sz="16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1600" b="1" dirty="0">
                <a:solidFill>
                  <a:schemeClr val="accent6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FCFS &gt; </a:t>
            </a:r>
            <a:r>
              <a:rPr lang="en" sz="16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MSD</a:t>
            </a:r>
            <a:r>
              <a:rPr lang="en" sz="1600" b="1" dirty="0">
                <a:solidFill>
                  <a:srgbClr val="00408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600" b="1" dirty="0">
              <a:solidFill>
                <a:schemeClr val="accent6">
                  <a:lumMod val="75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Arrow: Down 1">
            <a:extLst>
              <a:ext uri="{FF2B5EF4-FFF2-40B4-BE49-F238E27FC236}">
                <a16:creationId xmlns:a16="http://schemas.microsoft.com/office/drawing/2014/main" id="{BE453BC2-303C-BFFF-DB08-5163F2D03634}"/>
              </a:ext>
            </a:extLst>
          </p:cNvPr>
          <p:cNvSpPr/>
          <p:nvPr/>
        </p:nvSpPr>
        <p:spPr>
          <a:xfrm>
            <a:off x="6921307" y="1721349"/>
            <a:ext cx="412963" cy="1544124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1" name="Google Shape;221;p15"/>
          <p:cNvSpPr txBox="1"/>
          <p:nvPr/>
        </p:nvSpPr>
        <p:spPr>
          <a:xfrm>
            <a:off x="6359438" y="2062554"/>
            <a:ext cx="1967827" cy="430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HC System A → B</a:t>
            </a:r>
            <a:endParaRPr sz="1600" b="1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8" grpId="0" animBg="1"/>
      <p:bldP spid="4" grpId="0" animBg="1"/>
      <p:bldP spid="2" grpId="0" animBg="1"/>
      <p:bldP spid="22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DF053-ABCE-6E1B-569D-55AEEC8C95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636" y="89154"/>
            <a:ext cx="8139184" cy="758777"/>
          </a:xfrm>
        </p:spPr>
        <p:txBody>
          <a:bodyPr/>
          <a:lstStyle/>
          <a:p>
            <a:r>
              <a:rPr kumimoji="0" lang="en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Why Heterogeneity is important?</a:t>
            </a:r>
            <a:endParaRPr lang="en-US" dirty="0"/>
          </a:p>
        </p:txBody>
      </p:sp>
      <p:pic>
        <p:nvPicPr>
          <p:cNvPr id="4" name="Picture 2" descr="Deep Neural Networks | Machine Learning">
            <a:extLst>
              <a:ext uri="{FF2B5EF4-FFF2-40B4-BE49-F238E27FC236}">
                <a16:creationId xmlns:a16="http://schemas.microsoft.com/office/drawing/2014/main" id="{4432A08A-F0C0-E1CA-3FF4-A7DF84C803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689" y="1818180"/>
            <a:ext cx="1358930" cy="903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An intro to Convolutional Neural Networks (CNN) | by Lamiae Hana | Medium">
            <a:extLst>
              <a:ext uri="{FF2B5EF4-FFF2-40B4-BE49-F238E27FC236}">
                <a16:creationId xmlns:a16="http://schemas.microsoft.com/office/drawing/2014/main" id="{6289C2C1-DCC2-727A-05CF-A06E460502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46" y="2705340"/>
            <a:ext cx="3013460" cy="1171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Recurrent Neural Network with Keras | by Naina Chaturvedi |  DataDrivenInvestor">
            <a:extLst>
              <a:ext uri="{FF2B5EF4-FFF2-40B4-BE49-F238E27FC236}">
                <a16:creationId xmlns:a16="http://schemas.microsoft.com/office/drawing/2014/main" id="{29F2B616-F958-3409-4CBC-A0B4B00742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426" y="3757866"/>
            <a:ext cx="1191635" cy="1023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Google Shape;171;p13">
            <a:extLst>
              <a:ext uri="{FF2B5EF4-FFF2-40B4-BE49-F238E27FC236}">
                <a16:creationId xmlns:a16="http://schemas.microsoft.com/office/drawing/2014/main" id="{D90611C9-C019-980F-666F-038CB15BEF1D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221586" y="2616612"/>
            <a:ext cx="773943" cy="7739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172;p13">
            <a:extLst>
              <a:ext uri="{FF2B5EF4-FFF2-40B4-BE49-F238E27FC236}">
                <a16:creationId xmlns:a16="http://schemas.microsoft.com/office/drawing/2014/main" id="{241AD36E-E724-5D48-8008-853BD7E5764D}"/>
              </a:ext>
            </a:extLst>
          </p:cNvPr>
          <p:cNvPicPr preferRelativeResize="0"/>
          <p:nvPr/>
        </p:nvPicPr>
        <p:blipFill>
          <a:blip r:embed="rId6">
            <a:alphaModFix/>
            <a:biLevel thresh="75000"/>
          </a:blip>
          <a:stretch>
            <a:fillRect/>
          </a:stretch>
        </p:blipFill>
        <p:spPr>
          <a:xfrm>
            <a:off x="3752911" y="2673771"/>
            <a:ext cx="411525" cy="411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173;p13">
            <a:extLst>
              <a:ext uri="{FF2B5EF4-FFF2-40B4-BE49-F238E27FC236}">
                <a16:creationId xmlns:a16="http://schemas.microsoft.com/office/drawing/2014/main" id="{6E1AAE54-F45B-A593-C806-3EA574A351D3}"/>
              </a:ext>
            </a:extLst>
          </p:cNvPr>
          <p:cNvPicPr preferRelativeResize="0"/>
          <p:nvPr/>
        </p:nvPicPr>
        <p:blipFill>
          <a:blip r:embed="rId7">
            <a:alphaModFix/>
            <a:biLevel thresh="75000"/>
          </a:blip>
          <a:stretch>
            <a:fillRect/>
          </a:stretch>
        </p:blipFill>
        <p:spPr>
          <a:xfrm>
            <a:off x="4187124" y="3401665"/>
            <a:ext cx="411525" cy="411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74;p13">
            <a:extLst>
              <a:ext uri="{FF2B5EF4-FFF2-40B4-BE49-F238E27FC236}">
                <a16:creationId xmlns:a16="http://schemas.microsoft.com/office/drawing/2014/main" id="{4C9D238C-B8F8-FA3D-567D-0DADB1616713}"/>
              </a:ext>
            </a:extLst>
          </p:cNvPr>
          <p:cNvPicPr preferRelativeResize="0"/>
          <p:nvPr/>
        </p:nvPicPr>
        <p:blipFill>
          <a:blip r:embed="rId8">
            <a:alphaModFix/>
            <a:biLevel thresh="75000"/>
          </a:blip>
          <a:stretch>
            <a:fillRect/>
          </a:stretch>
        </p:blipFill>
        <p:spPr>
          <a:xfrm>
            <a:off x="4621336" y="3373312"/>
            <a:ext cx="411525" cy="411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75;p13">
            <a:extLst>
              <a:ext uri="{FF2B5EF4-FFF2-40B4-BE49-F238E27FC236}">
                <a16:creationId xmlns:a16="http://schemas.microsoft.com/office/drawing/2014/main" id="{9C85D37F-87D8-95D0-0543-9B959C81C98D}"/>
              </a:ext>
            </a:extLst>
          </p:cNvPr>
          <p:cNvPicPr preferRelativeResize="0"/>
          <p:nvPr/>
        </p:nvPicPr>
        <p:blipFill>
          <a:blip r:embed="rId9">
            <a:alphaModFix/>
            <a:biLevel thresh="75000"/>
          </a:blip>
          <a:stretch>
            <a:fillRect/>
          </a:stretch>
        </p:blipFill>
        <p:spPr>
          <a:xfrm>
            <a:off x="4413633" y="2148199"/>
            <a:ext cx="411525" cy="411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76;p13">
            <a:extLst>
              <a:ext uri="{FF2B5EF4-FFF2-40B4-BE49-F238E27FC236}">
                <a16:creationId xmlns:a16="http://schemas.microsoft.com/office/drawing/2014/main" id="{83B863F4-85EF-DF66-FEE1-778250E85859}"/>
              </a:ext>
            </a:extLst>
          </p:cNvPr>
          <p:cNvPicPr preferRelativeResize="0"/>
          <p:nvPr/>
        </p:nvPicPr>
        <p:blipFill>
          <a:blip r:embed="rId10">
            <a:alphaModFix/>
            <a:biLevel thresh="75000"/>
          </a:blip>
          <a:stretch>
            <a:fillRect/>
          </a:stretch>
        </p:blipFill>
        <p:spPr>
          <a:xfrm>
            <a:off x="3775599" y="3116928"/>
            <a:ext cx="411525" cy="411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77;p13">
            <a:extLst>
              <a:ext uri="{FF2B5EF4-FFF2-40B4-BE49-F238E27FC236}">
                <a16:creationId xmlns:a16="http://schemas.microsoft.com/office/drawing/2014/main" id="{5458AC9A-D00D-A6AB-35E7-875FB0E7B367}"/>
              </a:ext>
            </a:extLst>
          </p:cNvPr>
          <p:cNvPicPr preferRelativeResize="0"/>
          <p:nvPr/>
        </p:nvPicPr>
        <p:blipFill>
          <a:blip r:embed="rId11">
            <a:alphaModFix/>
            <a:biLevel thresh="75000"/>
          </a:blip>
          <a:stretch>
            <a:fillRect/>
          </a:stretch>
        </p:blipFill>
        <p:spPr>
          <a:xfrm>
            <a:off x="5001211" y="3116928"/>
            <a:ext cx="411525" cy="411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78;p13">
            <a:extLst>
              <a:ext uri="{FF2B5EF4-FFF2-40B4-BE49-F238E27FC236}">
                <a16:creationId xmlns:a16="http://schemas.microsoft.com/office/drawing/2014/main" id="{84CB09AC-5D90-F746-CCAF-0568A755AB80}"/>
              </a:ext>
            </a:extLst>
          </p:cNvPr>
          <p:cNvPicPr preferRelativeResize="0"/>
          <p:nvPr/>
        </p:nvPicPr>
        <p:blipFill>
          <a:blip r:embed="rId12">
            <a:alphaModFix/>
            <a:biLevel thresh="75000"/>
          </a:blip>
          <a:stretch>
            <a:fillRect/>
          </a:stretch>
        </p:blipFill>
        <p:spPr>
          <a:xfrm>
            <a:off x="4002117" y="2307565"/>
            <a:ext cx="411525" cy="411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79;p13">
            <a:extLst>
              <a:ext uri="{FF2B5EF4-FFF2-40B4-BE49-F238E27FC236}">
                <a16:creationId xmlns:a16="http://schemas.microsoft.com/office/drawing/2014/main" id="{4C26E7E0-79A8-01FC-A3BB-2FC72BE64552}"/>
              </a:ext>
            </a:extLst>
          </p:cNvPr>
          <p:cNvPicPr preferRelativeResize="0"/>
          <p:nvPr/>
        </p:nvPicPr>
        <p:blipFill>
          <a:blip r:embed="rId13">
            <a:alphaModFix/>
            <a:biLevel thresh="75000"/>
          </a:blip>
          <a:stretch>
            <a:fillRect/>
          </a:stretch>
        </p:blipFill>
        <p:spPr>
          <a:xfrm>
            <a:off x="5032861" y="2673771"/>
            <a:ext cx="411525" cy="411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80;p13">
            <a:extLst>
              <a:ext uri="{FF2B5EF4-FFF2-40B4-BE49-F238E27FC236}">
                <a16:creationId xmlns:a16="http://schemas.microsoft.com/office/drawing/2014/main" id="{00D5DED4-5FD0-4295-3373-672DC74E5170}"/>
              </a:ext>
            </a:extLst>
          </p:cNvPr>
          <p:cNvPicPr preferRelativeResize="0"/>
          <p:nvPr/>
        </p:nvPicPr>
        <p:blipFill>
          <a:blip r:embed="rId14">
            <a:alphaModFix/>
            <a:biLevel thresh="75000"/>
          </a:blip>
          <a:stretch>
            <a:fillRect/>
          </a:stretch>
        </p:blipFill>
        <p:spPr>
          <a:xfrm>
            <a:off x="4850574" y="2268687"/>
            <a:ext cx="411525" cy="411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80;p13">
            <a:extLst>
              <a:ext uri="{FF2B5EF4-FFF2-40B4-BE49-F238E27FC236}">
                <a16:creationId xmlns:a16="http://schemas.microsoft.com/office/drawing/2014/main" id="{440A466B-EBA0-5AFD-297E-92EB81A6D3EB}"/>
              </a:ext>
            </a:extLst>
          </p:cNvPr>
          <p:cNvPicPr preferRelativeResize="0"/>
          <p:nvPr/>
        </p:nvPicPr>
        <p:blipFill>
          <a:blip r:embed="rId14">
            <a:alphaModFix/>
            <a:biLevel thresh="75000"/>
          </a:blip>
          <a:stretch>
            <a:fillRect/>
          </a:stretch>
        </p:blipFill>
        <p:spPr>
          <a:xfrm>
            <a:off x="5056327" y="2078740"/>
            <a:ext cx="411525" cy="411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80;p13">
            <a:extLst>
              <a:ext uri="{FF2B5EF4-FFF2-40B4-BE49-F238E27FC236}">
                <a16:creationId xmlns:a16="http://schemas.microsoft.com/office/drawing/2014/main" id="{2F4F4828-3A2D-BC66-A67B-1EB980C8AA98}"/>
              </a:ext>
            </a:extLst>
          </p:cNvPr>
          <p:cNvPicPr preferRelativeResize="0"/>
          <p:nvPr/>
        </p:nvPicPr>
        <p:blipFill>
          <a:blip r:embed="rId14">
            <a:alphaModFix/>
            <a:biLevel thresh="75000"/>
          </a:blip>
          <a:stretch>
            <a:fillRect/>
          </a:stretch>
        </p:blipFill>
        <p:spPr>
          <a:xfrm>
            <a:off x="5238624" y="1857162"/>
            <a:ext cx="411525" cy="411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79;p13">
            <a:extLst>
              <a:ext uri="{FF2B5EF4-FFF2-40B4-BE49-F238E27FC236}">
                <a16:creationId xmlns:a16="http://schemas.microsoft.com/office/drawing/2014/main" id="{9B0E4AB0-D026-7784-B7F1-5AD52D956006}"/>
              </a:ext>
            </a:extLst>
          </p:cNvPr>
          <p:cNvPicPr preferRelativeResize="0"/>
          <p:nvPr/>
        </p:nvPicPr>
        <p:blipFill>
          <a:blip r:embed="rId13">
            <a:alphaModFix/>
            <a:biLevel thresh="75000"/>
          </a:blip>
          <a:stretch>
            <a:fillRect/>
          </a:stretch>
        </p:blipFill>
        <p:spPr>
          <a:xfrm>
            <a:off x="5299431" y="2533395"/>
            <a:ext cx="411525" cy="411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175;p13">
            <a:extLst>
              <a:ext uri="{FF2B5EF4-FFF2-40B4-BE49-F238E27FC236}">
                <a16:creationId xmlns:a16="http://schemas.microsoft.com/office/drawing/2014/main" id="{E1F52D12-9333-45B2-A76C-8D6007EAF567}"/>
              </a:ext>
            </a:extLst>
          </p:cNvPr>
          <p:cNvPicPr preferRelativeResize="0"/>
          <p:nvPr/>
        </p:nvPicPr>
        <p:blipFill>
          <a:blip r:embed="rId9">
            <a:alphaModFix/>
            <a:biLevel thresh="75000"/>
          </a:blip>
          <a:stretch>
            <a:fillRect/>
          </a:stretch>
        </p:blipFill>
        <p:spPr>
          <a:xfrm>
            <a:off x="4251324" y="1882386"/>
            <a:ext cx="411525" cy="411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175;p13">
            <a:extLst>
              <a:ext uri="{FF2B5EF4-FFF2-40B4-BE49-F238E27FC236}">
                <a16:creationId xmlns:a16="http://schemas.microsoft.com/office/drawing/2014/main" id="{D6189E9A-455E-CA95-0B0A-A82A8FF9156B}"/>
              </a:ext>
            </a:extLst>
          </p:cNvPr>
          <p:cNvPicPr preferRelativeResize="0"/>
          <p:nvPr/>
        </p:nvPicPr>
        <p:blipFill>
          <a:blip r:embed="rId9">
            <a:alphaModFix/>
            <a:biLevel thresh="75000"/>
          </a:blip>
          <a:stretch>
            <a:fillRect/>
          </a:stretch>
        </p:blipFill>
        <p:spPr>
          <a:xfrm>
            <a:off x="4639383" y="1871133"/>
            <a:ext cx="411525" cy="411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175;p13">
            <a:extLst>
              <a:ext uri="{FF2B5EF4-FFF2-40B4-BE49-F238E27FC236}">
                <a16:creationId xmlns:a16="http://schemas.microsoft.com/office/drawing/2014/main" id="{0A5D478F-3DD3-4CF4-99E4-D4D68B69E810}"/>
              </a:ext>
            </a:extLst>
          </p:cNvPr>
          <p:cNvPicPr preferRelativeResize="0"/>
          <p:nvPr/>
        </p:nvPicPr>
        <p:blipFill>
          <a:blip r:embed="rId9">
            <a:alphaModFix/>
            <a:biLevel thresh="75000"/>
          </a:blip>
          <a:stretch>
            <a:fillRect/>
          </a:stretch>
        </p:blipFill>
        <p:spPr>
          <a:xfrm>
            <a:off x="4457086" y="1564087"/>
            <a:ext cx="411525" cy="411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178;p13">
            <a:extLst>
              <a:ext uri="{FF2B5EF4-FFF2-40B4-BE49-F238E27FC236}">
                <a16:creationId xmlns:a16="http://schemas.microsoft.com/office/drawing/2014/main" id="{2A69238B-8746-1FF4-0E6A-F9601D1DB0A7}"/>
              </a:ext>
            </a:extLst>
          </p:cNvPr>
          <p:cNvPicPr preferRelativeResize="0"/>
          <p:nvPr/>
        </p:nvPicPr>
        <p:blipFill>
          <a:blip r:embed="rId12">
            <a:alphaModFix/>
            <a:biLevel thresh="75000"/>
          </a:blip>
          <a:stretch>
            <a:fillRect/>
          </a:stretch>
        </p:blipFill>
        <p:spPr>
          <a:xfrm>
            <a:off x="3808079" y="2127142"/>
            <a:ext cx="411525" cy="411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178;p13">
            <a:extLst>
              <a:ext uri="{FF2B5EF4-FFF2-40B4-BE49-F238E27FC236}">
                <a16:creationId xmlns:a16="http://schemas.microsoft.com/office/drawing/2014/main" id="{32A47F8A-B612-42C8-3756-5A44A62CF5EB}"/>
              </a:ext>
            </a:extLst>
          </p:cNvPr>
          <p:cNvPicPr preferRelativeResize="0"/>
          <p:nvPr/>
        </p:nvPicPr>
        <p:blipFill>
          <a:blip r:embed="rId12">
            <a:alphaModFix/>
            <a:biLevel thresh="75000"/>
          </a:blip>
          <a:stretch>
            <a:fillRect/>
          </a:stretch>
        </p:blipFill>
        <p:spPr>
          <a:xfrm>
            <a:off x="3577890" y="1957186"/>
            <a:ext cx="411525" cy="411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176;p13">
            <a:extLst>
              <a:ext uri="{FF2B5EF4-FFF2-40B4-BE49-F238E27FC236}">
                <a16:creationId xmlns:a16="http://schemas.microsoft.com/office/drawing/2014/main" id="{9336E47E-74BC-CA9C-BEF3-56CC249BFA1A}"/>
              </a:ext>
            </a:extLst>
          </p:cNvPr>
          <p:cNvPicPr preferRelativeResize="0"/>
          <p:nvPr/>
        </p:nvPicPr>
        <p:blipFill>
          <a:blip r:embed="rId10">
            <a:alphaModFix/>
            <a:biLevel thresh="75000"/>
          </a:blip>
          <a:stretch>
            <a:fillRect/>
          </a:stretch>
        </p:blipFill>
        <p:spPr>
          <a:xfrm>
            <a:off x="3547149" y="3287619"/>
            <a:ext cx="411525" cy="411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Google Shape;177;p13">
            <a:extLst>
              <a:ext uri="{FF2B5EF4-FFF2-40B4-BE49-F238E27FC236}">
                <a16:creationId xmlns:a16="http://schemas.microsoft.com/office/drawing/2014/main" id="{40CB1539-1A40-4F32-6B3B-BC7AC5334692}"/>
              </a:ext>
            </a:extLst>
          </p:cNvPr>
          <p:cNvPicPr preferRelativeResize="0"/>
          <p:nvPr/>
        </p:nvPicPr>
        <p:blipFill>
          <a:blip r:embed="rId11">
            <a:alphaModFix/>
            <a:biLevel thresh="75000"/>
          </a:blip>
          <a:stretch>
            <a:fillRect/>
          </a:stretch>
        </p:blipFill>
        <p:spPr>
          <a:xfrm>
            <a:off x="5206974" y="3300976"/>
            <a:ext cx="411525" cy="411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Google Shape;174;p13">
            <a:extLst>
              <a:ext uri="{FF2B5EF4-FFF2-40B4-BE49-F238E27FC236}">
                <a16:creationId xmlns:a16="http://schemas.microsoft.com/office/drawing/2014/main" id="{3E5A93CF-9114-2AA2-C6D9-16C112FDA690}"/>
              </a:ext>
            </a:extLst>
          </p:cNvPr>
          <p:cNvPicPr preferRelativeResize="0"/>
          <p:nvPr/>
        </p:nvPicPr>
        <p:blipFill>
          <a:blip r:embed="rId8">
            <a:alphaModFix/>
            <a:biLevel thresh="75000"/>
          </a:blip>
          <a:stretch>
            <a:fillRect/>
          </a:stretch>
        </p:blipFill>
        <p:spPr>
          <a:xfrm>
            <a:off x="4621336" y="3632571"/>
            <a:ext cx="411525" cy="411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174;p13">
            <a:extLst>
              <a:ext uri="{FF2B5EF4-FFF2-40B4-BE49-F238E27FC236}">
                <a16:creationId xmlns:a16="http://schemas.microsoft.com/office/drawing/2014/main" id="{64042EB0-46BA-2613-1891-5ED78F981956}"/>
              </a:ext>
            </a:extLst>
          </p:cNvPr>
          <p:cNvPicPr preferRelativeResize="0"/>
          <p:nvPr/>
        </p:nvPicPr>
        <p:blipFill>
          <a:blip r:embed="rId8">
            <a:alphaModFix/>
            <a:biLevel thresh="75000"/>
          </a:blip>
          <a:stretch>
            <a:fillRect/>
          </a:stretch>
        </p:blipFill>
        <p:spPr>
          <a:xfrm>
            <a:off x="4621336" y="3930164"/>
            <a:ext cx="411525" cy="411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Google Shape;173;p13">
            <a:extLst>
              <a:ext uri="{FF2B5EF4-FFF2-40B4-BE49-F238E27FC236}">
                <a16:creationId xmlns:a16="http://schemas.microsoft.com/office/drawing/2014/main" id="{C39BF0A3-77F3-5389-503D-D30221F23C8C}"/>
              </a:ext>
            </a:extLst>
          </p:cNvPr>
          <p:cNvPicPr preferRelativeResize="0"/>
          <p:nvPr/>
        </p:nvPicPr>
        <p:blipFill>
          <a:blip r:embed="rId7">
            <a:alphaModFix/>
            <a:biLevel thresh="75000"/>
          </a:blip>
          <a:stretch>
            <a:fillRect/>
          </a:stretch>
        </p:blipFill>
        <p:spPr>
          <a:xfrm>
            <a:off x="4198605" y="3712501"/>
            <a:ext cx="411525" cy="411525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57005D90-754F-6974-7C60-777FADF0F8E1}"/>
              </a:ext>
            </a:extLst>
          </p:cNvPr>
          <p:cNvSpPr txBox="1"/>
          <p:nvPr/>
        </p:nvSpPr>
        <p:spPr>
          <a:xfrm>
            <a:off x="2963105" y="1087223"/>
            <a:ext cx="339948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u="sng" dirty="0"/>
              <a:t>Heterogeneous Cloud VMs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8D7C4F0-89A3-2EDD-58E4-0979B1A02BF1}"/>
              </a:ext>
            </a:extLst>
          </p:cNvPr>
          <p:cNvSpPr txBox="1"/>
          <p:nvPr/>
        </p:nvSpPr>
        <p:spPr>
          <a:xfrm>
            <a:off x="0" y="1085818"/>
            <a:ext cx="301346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u="sng" dirty="0"/>
              <a:t>ML Inference Queries</a:t>
            </a: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ECBFBE16-F95F-E1F7-1263-28F9E830AA31}"/>
              </a:ext>
            </a:extLst>
          </p:cNvPr>
          <p:cNvSpPr txBox="1">
            <a:spLocks/>
          </p:cNvSpPr>
          <p:nvPr/>
        </p:nvSpPr>
        <p:spPr>
          <a:xfrm>
            <a:off x="123458" y="83149"/>
            <a:ext cx="8370659" cy="7587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spcBef>
                <a:spcPct val="0"/>
              </a:spcBef>
              <a:buNone/>
              <a:defRPr sz="2400" b="0" i="0" kern="1200">
                <a:solidFill>
                  <a:schemeClr val="tx1"/>
                </a:solidFill>
                <a:latin typeface="Arial"/>
                <a:ea typeface="+mj-ea"/>
                <a:cs typeface="+mj-cs"/>
              </a:defRPr>
            </a:lvl1pPr>
          </a:lstStyle>
          <a:p>
            <a:pPr>
              <a:buClrTx/>
              <a:buFontTx/>
            </a:pPr>
            <a:r>
              <a:rPr lang="en" sz="2600" b="1" dirty="0">
                <a:latin typeface="Georgia" panose="02040502050405020303" pitchFamily="18" charset="0"/>
              </a:rPr>
              <a:t>Heterogeneity Matters in System Configuration!</a:t>
            </a:r>
            <a:endParaRPr lang="en-US" sz="2600" b="1" dirty="0">
              <a:latin typeface="Georgia" panose="02040502050405020303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6F36815-16FD-786F-18AD-7A432D48AA20}"/>
              </a:ext>
            </a:extLst>
          </p:cNvPr>
          <p:cNvSpPr txBox="1"/>
          <p:nvPr/>
        </p:nvSpPr>
        <p:spPr>
          <a:xfrm>
            <a:off x="6813408" y="1071200"/>
            <a:ext cx="166454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u="sng" dirty="0"/>
              <a:t>Objectives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781BB22-FF33-BE0C-57D3-3F166F5E6B05}"/>
              </a:ext>
            </a:extLst>
          </p:cNvPr>
          <p:cNvSpPr txBox="1"/>
          <p:nvPr/>
        </p:nvSpPr>
        <p:spPr>
          <a:xfrm>
            <a:off x="6712190" y="1744245"/>
            <a:ext cx="2375546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100" dirty="0"/>
              <a:t>QoS Constraint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US" sz="2100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100" dirty="0"/>
              <a:t>Minimized Cost</a:t>
            </a:r>
          </a:p>
        </p:txBody>
      </p:sp>
      <p:pic>
        <p:nvPicPr>
          <p:cNvPr id="34" name="Google Shape;171;p13">
            <a:extLst>
              <a:ext uri="{FF2B5EF4-FFF2-40B4-BE49-F238E27FC236}">
                <a16:creationId xmlns:a16="http://schemas.microsoft.com/office/drawing/2014/main" id="{FCF5A623-D2FD-FD56-762F-940873CB274D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221586" y="2639190"/>
            <a:ext cx="773943" cy="773943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Google Shape;172;p13">
            <a:extLst>
              <a:ext uri="{FF2B5EF4-FFF2-40B4-BE49-F238E27FC236}">
                <a16:creationId xmlns:a16="http://schemas.microsoft.com/office/drawing/2014/main" id="{4591224B-B525-BD8B-4C4A-35F4B494CCE5}"/>
              </a:ext>
            </a:extLst>
          </p:cNvPr>
          <p:cNvPicPr preferRelativeResize="0"/>
          <p:nvPr/>
        </p:nvPicPr>
        <p:blipFill>
          <a:blip r:embed="rId6">
            <a:alphaModFix/>
            <a:biLevel thresh="75000"/>
          </a:blip>
          <a:stretch>
            <a:fillRect/>
          </a:stretch>
        </p:blipFill>
        <p:spPr>
          <a:xfrm>
            <a:off x="3752911" y="2696349"/>
            <a:ext cx="411525" cy="411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Google Shape;173;p13">
            <a:extLst>
              <a:ext uri="{FF2B5EF4-FFF2-40B4-BE49-F238E27FC236}">
                <a16:creationId xmlns:a16="http://schemas.microsoft.com/office/drawing/2014/main" id="{48B64BCE-AAE0-EE93-9FB1-FE123819D9E5}"/>
              </a:ext>
            </a:extLst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187124" y="3424243"/>
            <a:ext cx="411525" cy="411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Google Shape;174;p13">
            <a:extLst>
              <a:ext uri="{FF2B5EF4-FFF2-40B4-BE49-F238E27FC236}">
                <a16:creationId xmlns:a16="http://schemas.microsoft.com/office/drawing/2014/main" id="{52FFDFB2-8A64-A715-0B53-01B70884F004}"/>
              </a:ext>
            </a:extLst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621336" y="3395890"/>
            <a:ext cx="411525" cy="411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175;p13">
            <a:extLst>
              <a:ext uri="{FF2B5EF4-FFF2-40B4-BE49-F238E27FC236}">
                <a16:creationId xmlns:a16="http://schemas.microsoft.com/office/drawing/2014/main" id="{60A81629-7A32-B046-5D85-8669641A000A}"/>
              </a:ext>
            </a:extLst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413633" y="2170777"/>
            <a:ext cx="411525" cy="411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Google Shape;176;p13">
            <a:extLst>
              <a:ext uri="{FF2B5EF4-FFF2-40B4-BE49-F238E27FC236}">
                <a16:creationId xmlns:a16="http://schemas.microsoft.com/office/drawing/2014/main" id="{842B6549-D3EB-9FEE-F1BA-6E3B183DE949}"/>
              </a:ext>
            </a:extLst>
          </p:cNvPr>
          <p:cNvPicPr preferRelativeResize="0"/>
          <p:nvPr/>
        </p:nvPicPr>
        <p:blipFill>
          <a:blip r:embed="rId10">
            <a:alphaModFix/>
            <a:biLevel thresh="75000"/>
          </a:blip>
          <a:stretch>
            <a:fillRect/>
          </a:stretch>
        </p:blipFill>
        <p:spPr>
          <a:xfrm>
            <a:off x="3775599" y="3139506"/>
            <a:ext cx="411525" cy="411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Google Shape;177;p13">
            <a:extLst>
              <a:ext uri="{FF2B5EF4-FFF2-40B4-BE49-F238E27FC236}">
                <a16:creationId xmlns:a16="http://schemas.microsoft.com/office/drawing/2014/main" id="{CE0DF0E1-5CBB-BF6D-612C-9F1C5809F604}"/>
              </a:ext>
            </a:extLst>
          </p:cNvPr>
          <p:cNvPicPr preferRelativeResize="0"/>
          <p:nvPr/>
        </p:nvPicPr>
        <p:blipFill>
          <a:blip r:embed="rId11">
            <a:alphaModFix/>
            <a:biLevel thresh="75000"/>
          </a:blip>
          <a:stretch>
            <a:fillRect/>
          </a:stretch>
        </p:blipFill>
        <p:spPr>
          <a:xfrm>
            <a:off x="5001211" y="3139506"/>
            <a:ext cx="411525" cy="411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Google Shape;178;p13">
            <a:extLst>
              <a:ext uri="{FF2B5EF4-FFF2-40B4-BE49-F238E27FC236}">
                <a16:creationId xmlns:a16="http://schemas.microsoft.com/office/drawing/2014/main" id="{CCBCA541-4983-252A-A743-EE053134B1EF}"/>
              </a:ext>
            </a:extLst>
          </p:cNvPr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4002117" y="2330143"/>
            <a:ext cx="411525" cy="411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Google Shape;179;p13">
            <a:extLst>
              <a:ext uri="{FF2B5EF4-FFF2-40B4-BE49-F238E27FC236}">
                <a16:creationId xmlns:a16="http://schemas.microsoft.com/office/drawing/2014/main" id="{CF7D4940-CD7F-C497-5E2E-F8070964BDE9}"/>
              </a:ext>
            </a:extLst>
          </p:cNvPr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5032861" y="2696349"/>
            <a:ext cx="411525" cy="411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Google Shape;180;p13">
            <a:extLst>
              <a:ext uri="{FF2B5EF4-FFF2-40B4-BE49-F238E27FC236}">
                <a16:creationId xmlns:a16="http://schemas.microsoft.com/office/drawing/2014/main" id="{2181D3C7-B3A0-57B7-BDA4-63B9009FDAA8}"/>
              </a:ext>
            </a:extLst>
          </p:cNvPr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4850574" y="2291265"/>
            <a:ext cx="411525" cy="411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Google Shape;180;p13">
            <a:extLst>
              <a:ext uri="{FF2B5EF4-FFF2-40B4-BE49-F238E27FC236}">
                <a16:creationId xmlns:a16="http://schemas.microsoft.com/office/drawing/2014/main" id="{671B1916-6949-24A5-1E2C-05E9D862D265}"/>
              </a:ext>
            </a:extLst>
          </p:cNvPr>
          <p:cNvPicPr preferRelativeResize="0"/>
          <p:nvPr/>
        </p:nvPicPr>
        <p:blipFill>
          <a:blip r:embed="rId14">
            <a:alphaModFix/>
            <a:biLevel thresh="75000"/>
          </a:blip>
          <a:stretch>
            <a:fillRect/>
          </a:stretch>
        </p:blipFill>
        <p:spPr>
          <a:xfrm>
            <a:off x="5056327" y="2101318"/>
            <a:ext cx="411525" cy="411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180;p13">
            <a:extLst>
              <a:ext uri="{FF2B5EF4-FFF2-40B4-BE49-F238E27FC236}">
                <a16:creationId xmlns:a16="http://schemas.microsoft.com/office/drawing/2014/main" id="{5CB8A0D4-6104-9828-3E68-DA5F7A651F24}"/>
              </a:ext>
            </a:extLst>
          </p:cNvPr>
          <p:cNvPicPr preferRelativeResize="0"/>
          <p:nvPr/>
        </p:nvPicPr>
        <p:blipFill>
          <a:blip r:embed="rId14">
            <a:alphaModFix/>
            <a:biLevel thresh="75000"/>
          </a:blip>
          <a:stretch>
            <a:fillRect/>
          </a:stretch>
        </p:blipFill>
        <p:spPr>
          <a:xfrm>
            <a:off x="5238624" y="1879740"/>
            <a:ext cx="411525" cy="411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Google Shape;179;p13">
            <a:extLst>
              <a:ext uri="{FF2B5EF4-FFF2-40B4-BE49-F238E27FC236}">
                <a16:creationId xmlns:a16="http://schemas.microsoft.com/office/drawing/2014/main" id="{A5964174-8EF9-70C4-5C2F-FD06A72E5459}"/>
              </a:ext>
            </a:extLst>
          </p:cNvPr>
          <p:cNvPicPr preferRelativeResize="0"/>
          <p:nvPr/>
        </p:nvPicPr>
        <p:blipFill>
          <a:blip r:embed="rId13">
            <a:alphaModFix/>
            <a:biLevel thresh="75000"/>
          </a:blip>
          <a:stretch>
            <a:fillRect/>
          </a:stretch>
        </p:blipFill>
        <p:spPr>
          <a:xfrm>
            <a:off x="5299431" y="2555973"/>
            <a:ext cx="411525" cy="411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Google Shape;175;p13">
            <a:extLst>
              <a:ext uri="{FF2B5EF4-FFF2-40B4-BE49-F238E27FC236}">
                <a16:creationId xmlns:a16="http://schemas.microsoft.com/office/drawing/2014/main" id="{C1A73517-C75C-5DFD-57CA-99A7D4397D9E}"/>
              </a:ext>
            </a:extLst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251324" y="1904964"/>
            <a:ext cx="411525" cy="411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Google Shape;175;p13">
            <a:extLst>
              <a:ext uri="{FF2B5EF4-FFF2-40B4-BE49-F238E27FC236}">
                <a16:creationId xmlns:a16="http://schemas.microsoft.com/office/drawing/2014/main" id="{227E7ED3-5618-8E36-4AE0-29B39A1E8E0F}"/>
              </a:ext>
            </a:extLst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639383" y="1893711"/>
            <a:ext cx="411525" cy="411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9" name="Google Shape;175;p13">
            <a:extLst>
              <a:ext uri="{FF2B5EF4-FFF2-40B4-BE49-F238E27FC236}">
                <a16:creationId xmlns:a16="http://schemas.microsoft.com/office/drawing/2014/main" id="{2F2C1CF3-B61D-BE94-BCC2-EBD87D00C879}"/>
              </a:ext>
            </a:extLst>
          </p:cNvPr>
          <p:cNvPicPr preferRelativeResize="0"/>
          <p:nvPr/>
        </p:nvPicPr>
        <p:blipFill>
          <a:blip r:embed="rId9">
            <a:alphaModFix/>
            <a:biLevel thresh="75000"/>
          </a:blip>
          <a:stretch>
            <a:fillRect/>
          </a:stretch>
        </p:blipFill>
        <p:spPr>
          <a:xfrm>
            <a:off x="4457086" y="1586665"/>
            <a:ext cx="411525" cy="411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Google Shape;178;p13">
            <a:extLst>
              <a:ext uri="{FF2B5EF4-FFF2-40B4-BE49-F238E27FC236}">
                <a16:creationId xmlns:a16="http://schemas.microsoft.com/office/drawing/2014/main" id="{50685CBC-19DE-FD06-0606-4FF58DE547CC}"/>
              </a:ext>
            </a:extLst>
          </p:cNvPr>
          <p:cNvPicPr preferRelativeResize="0"/>
          <p:nvPr/>
        </p:nvPicPr>
        <p:blipFill>
          <a:blip r:embed="rId12">
            <a:alphaModFix/>
            <a:biLevel thresh="75000"/>
          </a:blip>
          <a:stretch>
            <a:fillRect/>
          </a:stretch>
        </p:blipFill>
        <p:spPr>
          <a:xfrm>
            <a:off x="3808079" y="2149720"/>
            <a:ext cx="411525" cy="411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Google Shape;178;p13">
            <a:extLst>
              <a:ext uri="{FF2B5EF4-FFF2-40B4-BE49-F238E27FC236}">
                <a16:creationId xmlns:a16="http://schemas.microsoft.com/office/drawing/2014/main" id="{8CB27A61-F7AB-6159-3AE3-A38B0D66E6DE}"/>
              </a:ext>
            </a:extLst>
          </p:cNvPr>
          <p:cNvPicPr preferRelativeResize="0"/>
          <p:nvPr/>
        </p:nvPicPr>
        <p:blipFill>
          <a:blip r:embed="rId12">
            <a:alphaModFix/>
            <a:biLevel thresh="75000"/>
          </a:blip>
          <a:stretch>
            <a:fillRect/>
          </a:stretch>
        </p:blipFill>
        <p:spPr>
          <a:xfrm>
            <a:off x="3577890" y="1979764"/>
            <a:ext cx="411525" cy="411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176;p13">
            <a:extLst>
              <a:ext uri="{FF2B5EF4-FFF2-40B4-BE49-F238E27FC236}">
                <a16:creationId xmlns:a16="http://schemas.microsoft.com/office/drawing/2014/main" id="{47F9A955-60B7-4935-AABC-A016A7568728}"/>
              </a:ext>
            </a:extLst>
          </p:cNvPr>
          <p:cNvPicPr preferRelativeResize="0"/>
          <p:nvPr/>
        </p:nvPicPr>
        <p:blipFill>
          <a:blip r:embed="rId10">
            <a:alphaModFix/>
            <a:biLevel thresh="75000"/>
          </a:blip>
          <a:stretch>
            <a:fillRect/>
          </a:stretch>
        </p:blipFill>
        <p:spPr>
          <a:xfrm>
            <a:off x="3547149" y="3310197"/>
            <a:ext cx="411525" cy="411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Google Shape;177;p13">
            <a:extLst>
              <a:ext uri="{FF2B5EF4-FFF2-40B4-BE49-F238E27FC236}">
                <a16:creationId xmlns:a16="http://schemas.microsoft.com/office/drawing/2014/main" id="{7A9EF315-73B2-7C9D-637E-5F913BE4DA32}"/>
              </a:ext>
            </a:extLst>
          </p:cNvPr>
          <p:cNvPicPr preferRelativeResize="0"/>
          <p:nvPr/>
        </p:nvPicPr>
        <p:blipFill>
          <a:blip r:embed="rId11">
            <a:alphaModFix/>
            <a:biLevel thresh="75000"/>
          </a:blip>
          <a:stretch>
            <a:fillRect/>
          </a:stretch>
        </p:blipFill>
        <p:spPr>
          <a:xfrm>
            <a:off x="5206974" y="3323554"/>
            <a:ext cx="411525" cy="411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174;p13">
            <a:extLst>
              <a:ext uri="{FF2B5EF4-FFF2-40B4-BE49-F238E27FC236}">
                <a16:creationId xmlns:a16="http://schemas.microsoft.com/office/drawing/2014/main" id="{74E256FC-EF78-3533-FE5E-F3E2DE8B4A9E}"/>
              </a:ext>
            </a:extLst>
          </p:cNvPr>
          <p:cNvPicPr preferRelativeResize="0"/>
          <p:nvPr/>
        </p:nvPicPr>
        <p:blipFill>
          <a:blip r:embed="rId8">
            <a:alphaModFix/>
            <a:biLevel thresh="75000"/>
          </a:blip>
          <a:stretch>
            <a:fillRect/>
          </a:stretch>
        </p:blipFill>
        <p:spPr>
          <a:xfrm>
            <a:off x="4621336" y="3655149"/>
            <a:ext cx="411525" cy="411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174;p13">
            <a:extLst>
              <a:ext uri="{FF2B5EF4-FFF2-40B4-BE49-F238E27FC236}">
                <a16:creationId xmlns:a16="http://schemas.microsoft.com/office/drawing/2014/main" id="{8B7938CB-1BB7-421A-1CAD-1864CB290E13}"/>
              </a:ext>
            </a:extLst>
          </p:cNvPr>
          <p:cNvPicPr preferRelativeResize="0"/>
          <p:nvPr/>
        </p:nvPicPr>
        <p:blipFill>
          <a:blip r:embed="rId8">
            <a:alphaModFix/>
            <a:biLevel thresh="75000"/>
          </a:blip>
          <a:stretch>
            <a:fillRect/>
          </a:stretch>
        </p:blipFill>
        <p:spPr>
          <a:xfrm>
            <a:off x="4621336" y="3952742"/>
            <a:ext cx="411525" cy="411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173;p13">
            <a:extLst>
              <a:ext uri="{FF2B5EF4-FFF2-40B4-BE49-F238E27FC236}">
                <a16:creationId xmlns:a16="http://schemas.microsoft.com/office/drawing/2014/main" id="{21173A4B-6E6B-FA7E-8055-12E7599A3E44}"/>
              </a:ext>
            </a:extLst>
          </p:cNvPr>
          <p:cNvPicPr preferRelativeResize="0"/>
          <p:nvPr/>
        </p:nvPicPr>
        <p:blipFill>
          <a:blip r:embed="rId7">
            <a:alphaModFix/>
            <a:biLevel thresh="75000"/>
          </a:blip>
          <a:stretch>
            <a:fillRect/>
          </a:stretch>
        </p:blipFill>
        <p:spPr>
          <a:xfrm>
            <a:off x="4198605" y="3735079"/>
            <a:ext cx="411525" cy="4115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73195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2" grpId="0"/>
      <p:bldP spid="5" grpId="0"/>
      <p:bldP spid="3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21422F-5344-55C3-EE30-126AFFE386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Contributions Overview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8C9DAD-FE36-AEE1-11DF-A0B5CB991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751F7-D677-4CE9-B35A-C3CCA0CC8D94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EC57AE7-4A95-34F9-866A-9009D0A2C5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5241" y="1501258"/>
            <a:ext cx="6601248" cy="2906210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790A5360-8F69-D248-98FE-F4FBED11FB72}"/>
              </a:ext>
            </a:extLst>
          </p:cNvPr>
          <p:cNvSpPr/>
          <p:nvPr/>
        </p:nvSpPr>
        <p:spPr>
          <a:xfrm>
            <a:off x="6502399" y="1636889"/>
            <a:ext cx="824090" cy="2377967"/>
          </a:xfrm>
          <a:prstGeom prst="roundRect">
            <a:avLst/>
          </a:prstGeom>
          <a:solidFill>
            <a:srgbClr val="FF0000">
              <a:alpha val="2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5204017-E8C2-652F-9801-EE454012D64C}"/>
              </a:ext>
            </a:extLst>
          </p:cNvPr>
          <p:cNvSpPr txBox="1"/>
          <p:nvPr/>
        </p:nvSpPr>
        <p:spPr>
          <a:xfrm>
            <a:off x="5233001" y="4101652"/>
            <a:ext cx="3362883" cy="7386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(1) A Natively Heterogeneous Design for Cost- and QoS-aware </a:t>
            </a:r>
            <a:r>
              <a:rPr lang="en-US">
                <a:solidFill>
                  <a:srgbClr val="FF0000"/>
                </a:solidFill>
              </a:rPr>
              <a:t>Distributed Systems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FE66E21B-FAA9-1BC5-D874-AC0168063775}"/>
              </a:ext>
            </a:extLst>
          </p:cNvPr>
          <p:cNvSpPr/>
          <p:nvPr/>
        </p:nvSpPr>
        <p:spPr>
          <a:xfrm>
            <a:off x="3307644" y="1636889"/>
            <a:ext cx="3194755" cy="2232391"/>
          </a:xfrm>
          <a:prstGeom prst="roundRect">
            <a:avLst>
              <a:gd name="adj" fmla="val 2212"/>
            </a:avLst>
          </a:prstGeom>
          <a:solidFill>
            <a:srgbClr val="00B050">
              <a:alpha val="20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2914BA6-048A-027F-4B87-ACF5372FAB23}"/>
              </a:ext>
            </a:extLst>
          </p:cNvPr>
          <p:cNvSpPr txBox="1"/>
          <p:nvPr/>
        </p:nvSpPr>
        <p:spPr>
          <a:xfrm>
            <a:off x="2755092" y="1220410"/>
            <a:ext cx="3362883" cy="307777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(2) Heterogeneity-aware Scheduler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8FEFFAA5-5224-FA20-FEDE-5D92F7191515}"/>
              </a:ext>
            </a:extLst>
          </p:cNvPr>
          <p:cNvSpPr/>
          <p:nvPr/>
        </p:nvSpPr>
        <p:spPr>
          <a:xfrm>
            <a:off x="1636889" y="1636889"/>
            <a:ext cx="1670755" cy="2377967"/>
          </a:xfrm>
          <a:prstGeom prst="roundRect">
            <a:avLst>
              <a:gd name="adj" fmla="val 3729"/>
            </a:avLst>
          </a:prstGeom>
          <a:solidFill>
            <a:schemeClr val="tx2">
              <a:lumMod val="60000"/>
              <a:lumOff val="40000"/>
              <a:alpha val="2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A9A6106-11CC-A9B6-DD09-4FD412C7B8B3}"/>
              </a:ext>
            </a:extLst>
          </p:cNvPr>
          <p:cNvSpPr txBox="1"/>
          <p:nvPr/>
        </p:nvSpPr>
        <p:spPr>
          <a:xfrm>
            <a:off x="2010629" y="4116620"/>
            <a:ext cx="2233993" cy="523220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(3) Heterogeneity-aware Admission Control</a:t>
            </a:r>
          </a:p>
        </p:txBody>
      </p:sp>
    </p:spTree>
    <p:extLst>
      <p:ext uri="{BB962C8B-B14F-4D97-AF65-F5344CB8AC3E}">
        <p14:creationId xmlns:p14="http://schemas.microsoft.com/office/powerpoint/2010/main" val="1258871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C130269-F813-A069-2449-B489AB21B75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92500"/>
          </a:bodyPr>
          <a:lstStyle/>
          <a:p>
            <a:r>
              <a:rPr lang="en-US" b="1" dirty="0"/>
              <a:t>A Natively Heterogeneous Design for Cost- and QoS-aware Distributed Systems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134C3AE-0345-2403-3C54-F7E7F4F6F281}"/>
              </a:ext>
            </a:extLst>
          </p:cNvPr>
          <p:cNvSpPr txBox="1"/>
          <p:nvPr/>
        </p:nvSpPr>
        <p:spPr>
          <a:xfrm>
            <a:off x="690562" y="4056618"/>
            <a:ext cx="792797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Ali Mokhtari, Pooyan Jamshidi, Mohsen Amini Salehi, </a:t>
            </a:r>
            <a:r>
              <a:rPr lang="en-US" i="1" dirty="0"/>
              <a:t>Performance-driven Quantification of Heterogeneity in Distributed Systems,</a:t>
            </a:r>
            <a:r>
              <a:rPr lang="en-US" dirty="0"/>
              <a:t> (pending)</a:t>
            </a:r>
          </a:p>
        </p:txBody>
      </p:sp>
    </p:spTree>
    <p:extLst>
      <p:ext uri="{BB962C8B-B14F-4D97-AF65-F5344CB8AC3E}">
        <p14:creationId xmlns:p14="http://schemas.microsoft.com/office/powerpoint/2010/main" val="22439053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BEE00E57-E2D3-F6E2-16C3-170694668E3E}"/>
              </a:ext>
            </a:extLst>
          </p:cNvPr>
          <p:cNvSpPr/>
          <p:nvPr/>
        </p:nvSpPr>
        <p:spPr>
          <a:xfrm>
            <a:off x="2495779" y="1393816"/>
            <a:ext cx="843468" cy="2600012"/>
          </a:xfrm>
          <a:prstGeom prst="roundRect">
            <a:avLst>
              <a:gd name="adj" fmla="val 4622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7BEA434-E932-51AF-D82C-EC84EA5C13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Mapping a Heterogenous Space into a Homogeneous Space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AFC212-837B-6C2E-1627-797EC8759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751F7-D677-4CE9-B35A-C3CCA0CC8D94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5" name="Picture 2" descr="Detect the Faces in the Image using the Mediapipe Library">
            <a:extLst>
              <a:ext uri="{FF2B5EF4-FFF2-40B4-BE49-F238E27FC236}">
                <a16:creationId xmlns:a16="http://schemas.microsoft.com/office/drawing/2014/main" id="{D3EF08D8-BCA6-6E9E-8987-F03C3467A8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36" t="3033" r="22665" b="10514"/>
          <a:stretch/>
        </p:blipFill>
        <p:spPr bwMode="auto">
          <a:xfrm>
            <a:off x="606393" y="1393816"/>
            <a:ext cx="615710" cy="672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C8E6827-A8D2-55E7-20AD-83CD7E0A96D2}"/>
              </a:ext>
            </a:extLst>
          </p:cNvPr>
          <p:cNvSpPr txBox="1"/>
          <p:nvPr/>
        </p:nvSpPr>
        <p:spPr>
          <a:xfrm>
            <a:off x="172568" y="2053857"/>
            <a:ext cx="15728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Face Recognition</a:t>
            </a:r>
          </a:p>
        </p:txBody>
      </p:sp>
      <p:pic>
        <p:nvPicPr>
          <p:cNvPr id="3074" name="Picture 2" descr="Voice recognition - Free technology icons">
            <a:extLst>
              <a:ext uri="{FF2B5EF4-FFF2-40B4-BE49-F238E27FC236}">
                <a16:creationId xmlns:a16="http://schemas.microsoft.com/office/drawing/2014/main" id="{5A1C0AA6-10F9-4D7F-AFDF-3DA78E10AC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469" y="2428938"/>
            <a:ext cx="577798" cy="577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CEB8390-A5AB-05AF-7823-7F05B8E2ACF3}"/>
              </a:ext>
            </a:extLst>
          </p:cNvPr>
          <p:cNvSpPr txBox="1"/>
          <p:nvPr/>
        </p:nvSpPr>
        <p:spPr>
          <a:xfrm>
            <a:off x="56564" y="3017121"/>
            <a:ext cx="18056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Speech Recognition</a:t>
            </a:r>
          </a:p>
        </p:txBody>
      </p:sp>
      <p:pic>
        <p:nvPicPr>
          <p:cNvPr id="3076" name="Picture 4" descr="ChatGPT Logo and symbol, meaning, history, PNG, brand">
            <a:extLst>
              <a:ext uri="{FF2B5EF4-FFF2-40B4-BE49-F238E27FC236}">
                <a16:creationId xmlns:a16="http://schemas.microsoft.com/office/drawing/2014/main" id="{53A699EC-7731-5BE7-BC5D-F141D6C662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01" t="5359" r="28001" b="2923"/>
          <a:stretch/>
        </p:blipFill>
        <p:spPr bwMode="auto">
          <a:xfrm>
            <a:off x="569506" y="3324885"/>
            <a:ext cx="678761" cy="795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D1C55EB-C1E0-20F8-74D6-9D340C6594C4}"/>
              </a:ext>
            </a:extLst>
          </p:cNvPr>
          <p:cNvSpPr txBox="1"/>
          <p:nvPr/>
        </p:nvSpPr>
        <p:spPr>
          <a:xfrm>
            <a:off x="601031" y="4056566"/>
            <a:ext cx="6157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NLP</a:t>
            </a:r>
          </a:p>
        </p:txBody>
      </p:sp>
      <p:pic>
        <p:nvPicPr>
          <p:cNvPr id="9" name="Google Shape;175;p13">
            <a:extLst>
              <a:ext uri="{FF2B5EF4-FFF2-40B4-BE49-F238E27FC236}">
                <a16:creationId xmlns:a16="http://schemas.microsoft.com/office/drawing/2014/main" id="{B2BF4DAE-632A-52C7-AB30-A3A33582374D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616552" y="2458780"/>
            <a:ext cx="615710" cy="58477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9297365-60D5-A428-F4A8-462E641E4358}"/>
              </a:ext>
            </a:extLst>
          </p:cNvPr>
          <p:cNvSpPr txBox="1"/>
          <p:nvPr/>
        </p:nvSpPr>
        <p:spPr>
          <a:xfrm>
            <a:off x="2379006" y="4030810"/>
            <a:ext cx="10914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Machines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5F2B7F9-270A-1429-E2D7-4244920103A1}"/>
              </a:ext>
            </a:extLst>
          </p:cNvPr>
          <p:cNvCxnSpPr>
            <a:cxnSpLocks/>
          </p:cNvCxnSpPr>
          <p:nvPr/>
        </p:nvCxnSpPr>
        <p:spPr>
          <a:xfrm>
            <a:off x="1420119" y="1648867"/>
            <a:ext cx="958887" cy="686950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28F0271E-2719-BAFB-F314-1E2093C3EE2F}"/>
              </a:ext>
            </a:extLst>
          </p:cNvPr>
          <p:cNvCxnSpPr>
            <a:cxnSpLocks/>
          </p:cNvCxnSpPr>
          <p:nvPr/>
        </p:nvCxnSpPr>
        <p:spPr>
          <a:xfrm flipV="1">
            <a:off x="1415469" y="2673545"/>
            <a:ext cx="1019924" cy="1618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7FDE7709-DC4E-709C-6813-DB3E50A3C20E}"/>
              </a:ext>
            </a:extLst>
          </p:cNvPr>
          <p:cNvCxnSpPr>
            <a:cxnSpLocks/>
          </p:cNvCxnSpPr>
          <p:nvPr/>
        </p:nvCxnSpPr>
        <p:spPr>
          <a:xfrm flipV="1">
            <a:off x="1523490" y="2954390"/>
            <a:ext cx="911903" cy="768441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Google Shape;178;p13">
            <a:extLst>
              <a:ext uri="{FF2B5EF4-FFF2-40B4-BE49-F238E27FC236}">
                <a16:creationId xmlns:a16="http://schemas.microsoft.com/office/drawing/2014/main" id="{1617A57F-EAAB-96BD-88EA-A6AEE7C383C6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650057" y="3326164"/>
            <a:ext cx="548700" cy="54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80;p13">
            <a:extLst>
              <a:ext uri="{FF2B5EF4-FFF2-40B4-BE49-F238E27FC236}">
                <a16:creationId xmlns:a16="http://schemas.microsoft.com/office/drawing/2014/main" id="{B6E813DD-F51F-ED3E-1767-01FFB0E455F6}"/>
              </a:ext>
            </a:extLst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650057" y="1577153"/>
            <a:ext cx="548700" cy="54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82" name="Picture 10">
            <a:extLst>
              <a:ext uri="{FF2B5EF4-FFF2-40B4-BE49-F238E27FC236}">
                <a16:creationId xmlns:a16="http://schemas.microsoft.com/office/drawing/2014/main" id="{6E8F50A1-626E-A89F-7A51-B74931D9FC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2202" y="1134855"/>
            <a:ext cx="615710" cy="405316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5E7A8A48-22A3-E9FD-F8CD-812486C047AB}"/>
              </a:ext>
            </a:extLst>
          </p:cNvPr>
          <p:cNvSpPr/>
          <p:nvPr/>
        </p:nvSpPr>
        <p:spPr>
          <a:xfrm>
            <a:off x="56564" y="1123261"/>
            <a:ext cx="3751979" cy="3492324"/>
          </a:xfrm>
          <a:prstGeom prst="roundRect">
            <a:avLst>
              <a:gd name="adj" fmla="val 5099"/>
            </a:avLst>
          </a:pr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1DFB888E-18BF-1864-02B2-094A8C9E509B}"/>
              </a:ext>
            </a:extLst>
          </p:cNvPr>
          <p:cNvSpPr txBox="1"/>
          <p:nvPr/>
        </p:nvSpPr>
        <p:spPr>
          <a:xfrm>
            <a:off x="208687" y="4639626"/>
            <a:ext cx="34477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Heterogeneous</a:t>
            </a:r>
            <a:r>
              <a:rPr lang="en-US" sz="1600" dirty="0"/>
              <a:t> Computing System</a:t>
            </a:r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FAC6EB10-9713-FF8E-6B76-CAFF12B5AFD3}"/>
              </a:ext>
            </a:extLst>
          </p:cNvPr>
          <p:cNvSpPr/>
          <p:nvPr/>
        </p:nvSpPr>
        <p:spPr>
          <a:xfrm>
            <a:off x="7655828" y="1393816"/>
            <a:ext cx="843468" cy="2600012"/>
          </a:xfrm>
          <a:prstGeom prst="roundRect">
            <a:avLst>
              <a:gd name="adj" fmla="val 4622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72" name="TextBox 3071">
            <a:extLst>
              <a:ext uri="{FF2B5EF4-FFF2-40B4-BE49-F238E27FC236}">
                <a16:creationId xmlns:a16="http://schemas.microsoft.com/office/drawing/2014/main" id="{87122DD5-13DC-2A77-A99D-A8C5D04A9816}"/>
              </a:ext>
            </a:extLst>
          </p:cNvPr>
          <p:cNvSpPr txBox="1"/>
          <p:nvPr/>
        </p:nvSpPr>
        <p:spPr>
          <a:xfrm>
            <a:off x="7539055" y="4030810"/>
            <a:ext cx="10914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Machines</a:t>
            </a:r>
          </a:p>
        </p:txBody>
      </p:sp>
      <p:cxnSp>
        <p:nvCxnSpPr>
          <p:cNvPr id="3073" name="Straight Arrow Connector 3072">
            <a:extLst>
              <a:ext uri="{FF2B5EF4-FFF2-40B4-BE49-F238E27FC236}">
                <a16:creationId xmlns:a16="http://schemas.microsoft.com/office/drawing/2014/main" id="{019E8FEC-E68B-26EB-5697-2376E4E0DDA8}"/>
              </a:ext>
            </a:extLst>
          </p:cNvPr>
          <p:cNvCxnSpPr>
            <a:cxnSpLocks/>
          </p:cNvCxnSpPr>
          <p:nvPr/>
        </p:nvCxnSpPr>
        <p:spPr>
          <a:xfrm>
            <a:off x="6580168" y="1648867"/>
            <a:ext cx="958887" cy="686950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75" name="Straight Arrow Connector 3074">
            <a:extLst>
              <a:ext uri="{FF2B5EF4-FFF2-40B4-BE49-F238E27FC236}">
                <a16:creationId xmlns:a16="http://schemas.microsoft.com/office/drawing/2014/main" id="{289295FF-8735-2034-00B9-01927DF3D257}"/>
              </a:ext>
            </a:extLst>
          </p:cNvPr>
          <p:cNvCxnSpPr>
            <a:cxnSpLocks/>
          </p:cNvCxnSpPr>
          <p:nvPr/>
        </p:nvCxnSpPr>
        <p:spPr>
          <a:xfrm flipV="1">
            <a:off x="6575518" y="2673545"/>
            <a:ext cx="1019924" cy="1618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77" name="Straight Arrow Connector 3076">
            <a:extLst>
              <a:ext uri="{FF2B5EF4-FFF2-40B4-BE49-F238E27FC236}">
                <a16:creationId xmlns:a16="http://schemas.microsoft.com/office/drawing/2014/main" id="{5F0BA134-D2CB-2B08-0ACB-A9CE4BA8DE30}"/>
              </a:ext>
            </a:extLst>
          </p:cNvPr>
          <p:cNvCxnSpPr>
            <a:cxnSpLocks/>
          </p:cNvCxnSpPr>
          <p:nvPr/>
        </p:nvCxnSpPr>
        <p:spPr>
          <a:xfrm flipV="1">
            <a:off x="6683539" y="2954390"/>
            <a:ext cx="911903" cy="768441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80" name="Picture 10">
            <a:extLst>
              <a:ext uri="{FF2B5EF4-FFF2-40B4-BE49-F238E27FC236}">
                <a16:creationId xmlns:a16="http://schemas.microsoft.com/office/drawing/2014/main" id="{D847BED4-733F-F5F6-568B-B2A36F4396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2251" y="1134855"/>
            <a:ext cx="615710" cy="405316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081" name="Rectangle: Rounded Corners 3080">
            <a:extLst>
              <a:ext uri="{FF2B5EF4-FFF2-40B4-BE49-F238E27FC236}">
                <a16:creationId xmlns:a16="http://schemas.microsoft.com/office/drawing/2014/main" id="{E07A12E6-0BE2-C21B-DE82-D3D710B82085}"/>
              </a:ext>
            </a:extLst>
          </p:cNvPr>
          <p:cNvSpPr/>
          <p:nvPr/>
        </p:nvSpPr>
        <p:spPr>
          <a:xfrm>
            <a:off x="5216613" y="1123261"/>
            <a:ext cx="3751979" cy="3492324"/>
          </a:xfrm>
          <a:prstGeom prst="roundRect">
            <a:avLst>
              <a:gd name="adj" fmla="val 5099"/>
            </a:avLst>
          </a:pr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3" name="TextBox 3082">
            <a:extLst>
              <a:ext uri="{FF2B5EF4-FFF2-40B4-BE49-F238E27FC236}">
                <a16:creationId xmlns:a16="http://schemas.microsoft.com/office/drawing/2014/main" id="{4509BEAA-A7A8-DD87-9422-53F18BCE7F23}"/>
              </a:ext>
            </a:extLst>
          </p:cNvPr>
          <p:cNvSpPr txBox="1"/>
          <p:nvPr/>
        </p:nvSpPr>
        <p:spPr>
          <a:xfrm>
            <a:off x="5368736" y="4639626"/>
            <a:ext cx="3447731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Homogeneous</a:t>
            </a:r>
            <a:r>
              <a:rPr lang="en-US" sz="1600" dirty="0"/>
              <a:t> Computing System</a:t>
            </a:r>
          </a:p>
        </p:txBody>
      </p:sp>
      <p:sp>
        <p:nvSpPr>
          <p:cNvPr id="3084" name="Arrow: Right 3083">
            <a:extLst>
              <a:ext uri="{FF2B5EF4-FFF2-40B4-BE49-F238E27FC236}">
                <a16:creationId xmlns:a16="http://schemas.microsoft.com/office/drawing/2014/main" id="{A733B817-9482-A596-4233-E7E017F9FB0C}"/>
              </a:ext>
            </a:extLst>
          </p:cNvPr>
          <p:cNvSpPr/>
          <p:nvPr/>
        </p:nvSpPr>
        <p:spPr>
          <a:xfrm>
            <a:off x="3911600" y="2673545"/>
            <a:ext cx="1244627" cy="6513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5" name="TextBox 3084">
            <a:extLst>
              <a:ext uri="{FF2B5EF4-FFF2-40B4-BE49-F238E27FC236}">
                <a16:creationId xmlns:a16="http://schemas.microsoft.com/office/drawing/2014/main" id="{2FCD704B-3574-60CE-4091-D32045130BEA}"/>
              </a:ext>
            </a:extLst>
          </p:cNvPr>
          <p:cNvSpPr txBox="1"/>
          <p:nvPr/>
        </p:nvSpPr>
        <p:spPr>
          <a:xfrm>
            <a:off x="3498880" y="2125853"/>
            <a:ext cx="18056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Mapping Function</a:t>
            </a:r>
            <a:endParaRPr lang="en-US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86" name="Oval 3085">
                <a:extLst>
                  <a:ext uri="{FF2B5EF4-FFF2-40B4-BE49-F238E27FC236}">
                    <a16:creationId xmlns:a16="http://schemas.microsoft.com/office/drawing/2014/main" id="{A251BE99-DA30-3491-A403-86D9EAC323A0}"/>
                  </a:ext>
                </a:extLst>
              </p:cNvPr>
              <p:cNvSpPr/>
              <p:nvPr/>
            </p:nvSpPr>
            <p:spPr>
              <a:xfrm>
                <a:off x="7820781" y="1648867"/>
                <a:ext cx="594360" cy="594360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086" name="Oval 3085">
                <a:extLst>
                  <a:ext uri="{FF2B5EF4-FFF2-40B4-BE49-F238E27FC236}">
                    <a16:creationId xmlns:a16="http://schemas.microsoft.com/office/drawing/2014/main" id="{A251BE99-DA30-3491-A403-86D9EAC323A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0781" y="1648867"/>
                <a:ext cx="594360" cy="594360"/>
              </a:xfrm>
              <a:prstGeom prst="ellipse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87" name="Oval 3086">
                <a:extLst>
                  <a:ext uri="{FF2B5EF4-FFF2-40B4-BE49-F238E27FC236}">
                    <a16:creationId xmlns:a16="http://schemas.microsoft.com/office/drawing/2014/main" id="{6E1DCD9D-9347-CC42-60C5-F1DF4CC7D18B}"/>
                  </a:ext>
                </a:extLst>
              </p:cNvPr>
              <p:cNvSpPr/>
              <p:nvPr/>
            </p:nvSpPr>
            <p:spPr>
              <a:xfrm>
                <a:off x="7800067" y="2351923"/>
                <a:ext cx="594360" cy="594360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087" name="Oval 3086">
                <a:extLst>
                  <a:ext uri="{FF2B5EF4-FFF2-40B4-BE49-F238E27FC236}">
                    <a16:creationId xmlns:a16="http://schemas.microsoft.com/office/drawing/2014/main" id="{6E1DCD9D-9347-CC42-60C5-F1DF4CC7D18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00067" y="2351923"/>
                <a:ext cx="594360" cy="594360"/>
              </a:xfrm>
              <a:prstGeom prst="ellipse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88" name="Oval 3087">
                <a:extLst>
                  <a:ext uri="{FF2B5EF4-FFF2-40B4-BE49-F238E27FC236}">
                    <a16:creationId xmlns:a16="http://schemas.microsoft.com/office/drawing/2014/main" id="{5B9E9263-381C-E246-D5EA-9E35EA7441E1}"/>
                  </a:ext>
                </a:extLst>
              </p:cNvPr>
              <p:cNvSpPr/>
              <p:nvPr/>
            </p:nvSpPr>
            <p:spPr>
              <a:xfrm>
                <a:off x="7787613" y="3127250"/>
                <a:ext cx="594360" cy="594360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088" name="Oval 3087">
                <a:extLst>
                  <a:ext uri="{FF2B5EF4-FFF2-40B4-BE49-F238E27FC236}">
                    <a16:creationId xmlns:a16="http://schemas.microsoft.com/office/drawing/2014/main" id="{5B9E9263-381C-E246-D5EA-9E35EA7441E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7613" y="3127250"/>
                <a:ext cx="594360" cy="594360"/>
              </a:xfrm>
              <a:prstGeom prst="ellipse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89" name="Rectangle 3088">
                <a:extLst>
                  <a:ext uri="{FF2B5EF4-FFF2-40B4-BE49-F238E27FC236}">
                    <a16:creationId xmlns:a16="http://schemas.microsoft.com/office/drawing/2014/main" id="{EF53B312-C341-72DD-EA34-4EC930E135C6}"/>
                  </a:ext>
                </a:extLst>
              </p:cNvPr>
              <p:cNvSpPr/>
              <p:nvPr/>
            </p:nvSpPr>
            <p:spPr>
              <a:xfrm>
                <a:off x="5668228" y="1393816"/>
                <a:ext cx="615710" cy="523884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p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089" name="Rectangle 3088">
                <a:extLst>
                  <a:ext uri="{FF2B5EF4-FFF2-40B4-BE49-F238E27FC236}">
                    <a16:creationId xmlns:a16="http://schemas.microsoft.com/office/drawing/2014/main" id="{EF53B312-C341-72DD-EA34-4EC930E135C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8228" y="1393816"/>
                <a:ext cx="615710" cy="52388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90" name="Rectangle 3089">
                <a:extLst>
                  <a:ext uri="{FF2B5EF4-FFF2-40B4-BE49-F238E27FC236}">
                    <a16:creationId xmlns:a16="http://schemas.microsoft.com/office/drawing/2014/main" id="{21F7AB04-713C-F5C6-8F6E-C67AFD4759A0}"/>
                  </a:ext>
                </a:extLst>
              </p:cNvPr>
              <p:cNvSpPr/>
              <p:nvPr/>
            </p:nvSpPr>
            <p:spPr>
              <a:xfrm>
                <a:off x="5690587" y="2357465"/>
                <a:ext cx="615710" cy="523884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p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090" name="Rectangle 3089">
                <a:extLst>
                  <a:ext uri="{FF2B5EF4-FFF2-40B4-BE49-F238E27FC236}">
                    <a16:creationId xmlns:a16="http://schemas.microsoft.com/office/drawing/2014/main" id="{21F7AB04-713C-F5C6-8F6E-C67AFD4759A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0587" y="2357465"/>
                <a:ext cx="615710" cy="523884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91" name="Rectangle 3090">
                <a:extLst>
                  <a:ext uri="{FF2B5EF4-FFF2-40B4-BE49-F238E27FC236}">
                    <a16:creationId xmlns:a16="http://schemas.microsoft.com/office/drawing/2014/main" id="{C9A6698D-27FC-6704-A90C-4A6427084D53}"/>
                  </a:ext>
                </a:extLst>
              </p:cNvPr>
              <p:cNvSpPr/>
              <p:nvPr/>
            </p:nvSpPr>
            <p:spPr>
              <a:xfrm>
                <a:off x="5729781" y="3350980"/>
                <a:ext cx="615710" cy="523884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p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091" name="Rectangle 3090">
                <a:extLst>
                  <a:ext uri="{FF2B5EF4-FFF2-40B4-BE49-F238E27FC236}">
                    <a16:creationId xmlns:a16="http://schemas.microsoft.com/office/drawing/2014/main" id="{C9A6698D-27FC-6704-A90C-4A6427084D5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9781" y="3350980"/>
                <a:ext cx="615710" cy="523884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37242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6" grpId="0"/>
      <p:bldP spid="7" grpId="0"/>
      <p:bldP spid="8" grpId="0"/>
      <p:bldP spid="10" grpId="0"/>
      <p:bldP spid="49" grpId="0" animBg="1"/>
      <p:bldP spid="52" grpId="0"/>
      <p:bldP spid="53" grpId="0" animBg="1"/>
      <p:bldP spid="3072" grpId="0"/>
      <p:bldP spid="3081" grpId="0" animBg="1"/>
      <p:bldP spid="3083" grpId="0" animBg="1"/>
      <p:bldP spid="3084" grpId="0" animBg="1"/>
      <p:bldP spid="3085" grpId="0"/>
      <p:bldP spid="3086" grpId="0" animBg="1"/>
      <p:bldP spid="3087" grpId="0" animBg="1"/>
      <p:bldP spid="3088" grpId="0" animBg="1"/>
      <p:bldP spid="3089" grpId="0" animBg="1"/>
      <p:bldP spid="3090" grpId="0" animBg="1"/>
      <p:bldP spid="309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888A11-1161-FC6D-CD86-771CA60301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Mapping Function Helps in Heterogeneous-native System Design?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AD8268-11BC-E7A6-C959-5C65BB1C55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063" y="1033981"/>
            <a:ext cx="8710684" cy="1048037"/>
          </a:xfrm>
        </p:spPr>
        <p:txBody>
          <a:bodyPr/>
          <a:lstStyle/>
          <a:p>
            <a:r>
              <a:rPr lang="en-US" dirty="0"/>
              <a:t>Simplification</a:t>
            </a:r>
          </a:p>
          <a:p>
            <a:pPr lvl="1"/>
            <a:r>
              <a:rPr lang="en-US" dirty="0"/>
              <a:t>Estimate the QoS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25B02F-7704-FB6E-E8F6-31F15D0236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751F7-D677-4CE9-B35A-C3CCA0CC8D94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53629084-3B41-CCBC-26E1-BE7E736FA212}"/>
              </a:ext>
            </a:extLst>
          </p:cNvPr>
          <p:cNvSpPr/>
          <p:nvPr/>
        </p:nvSpPr>
        <p:spPr>
          <a:xfrm>
            <a:off x="5604735" y="1304536"/>
            <a:ext cx="843468" cy="2600012"/>
          </a:xfrm>
          <a:prstGeom prst="roundRect">
            <a:avLst>
              <a:gd name="adj" fmla="val 4622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6" name="Picture 2" descr="Detect the Faces in the Image using the Mediapipe Library">
            <a:extLst>
              <a:ext uri="{FF2B5EF4-FFF2-40B4-BE49-F238E27FC236}">
                <a16:creationId xmlns:a16="http://schemas.microsoft.com/office/drawing/2014/main" id="{07BC7E6E-B9CF-575E-00A8-9874498C18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36" t="3033" r="22665" b="10514"/>
          <a:stretch/>
        </p:blipFill>
        <p:spPr bwMode="auto">
          <a:xfrm>
            <a:off x="3715349" y="1304536"/>
            <a:ext cx="615710" cy="672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TextBox 56">
            <a:extLst>
              <a:ext uri="{FF2B5EF4-FFF2-40B4-BE49-F238E27FC236}">
                <a16:creationId xmlns:a16="http://schemas.microsoft.com/office/drawing/2014/main" id="{7DC05470-A9AE-0670-12A6-93C144EE385C}"/>
              </a:ext>
            </a:extLst>
          </p:cNvPr>
          <p:cNvSpPr txBox="1"/>
          <p:nvPr/>
        </p:nvSpPr>
        <p:spPr>
          <a:xfrm>
            <a:off x="3281524" y="1964577"/>
            <a:ext cx="15728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Face Recognition</a:t>
            </a:r>
          </a:p>
        </p:txBody>
      </p:sp>
      <p:pic>
        <p:nvPicPr>
          <p:cNvPr id="58" name="Picture 2" descr="Voice recognition - Free technology icons">
            <a:extLst>
              <a:ext uri="{FF2B5EF4-FFF2-40B4-BE49-F238E27FC236}">
                <a16:creationId xmlns:a16="http://schemas.microsoft.com/office/drawing/2014/main" id="{512CBCB8-97E6-A33D-3339-2A3E9C255D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425" y="2339658"/>
            <a:ext cx="577798" cy="577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" name="TextBox 58">
            <a:extLst>
              <a:ext uri="{FF2B5EF4-FFF2-40B4-BE49-F238E27FC236}">
                <a16:creationId xmlns:a16="http://schemas.microsoft.com/office/drawing/2014/main" id="{A5ACC293-CF44-48BF-654A-099858CAEB70}"/>
              </a:ext>
            </a:extLst>
          </p:cNvPr>
          <p:cNvSpPr txBox="1"/>
          <p:nvPr/>
        </p:nvSpPr>
        <p:spPr>
          <a:xfrm>
            <a:off x="3165520" y="2927841"/>
            <a:ext cx="18056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Speech Recognition</a:t>
            </a:r>
          </a:p>
        </p:txBody>
      </p:sp>
      <p:pic>
        <p:nvPicPr>
          <p:cNvPr id="60" name="Picture 4" descr="ChatGPT Logo and symbol, meaning, history, PNG, brand">
            <a:extLst>
              <a:ext uri="{FF2B5EF4-FFF2-40B4-BE49-F238E27FC236}">
                <a16:creationId xmlns:a16="http://schemas.microsoft.com/office/drawing/2014/main" id="{71683A11-8EAF-AA58-8AD6-57112211D0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01" t="5359" r="28001" b="2923"/>
          <a:stretch/>
        </p:blipFill>
        <p:spPr bwMode="auto">
          <a:xfrm>
            <a:off x="3678462" y="3235605"/>
            <a:ext cx="678761" cy="795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TextBox 60">
            <a:extLst>
              <a:ext uri="{FF2B5EF4-FFF2-40B4-BE49-F238E27FC236}">
                <a16:creationId xmlns:a16="http://schemas.microsoft.com/office/drawing/2014/main" id="{59F6EEF9-1FE7-F459-0D68-FB341E148187}"/>
              </a:ext>
            </a:extLst>
          </p:cNvPr>
          <p:cNvSpPr txBox="1"/>
          <p:nvPr/>
        </p:nvSpPr>
        <p:spPr>
          <a:xfrm>
            <a:off x="3709987" y="3967286"/>
            <a:ext cx="6157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NLP</a:t>
            </a:r>
          </a:p>
        </p:txBody>
      </p:sp>
      <p:pic>
        <p:nvPicPr>
          <p:cNvPr id="62" name="Google Shape;175;p13">
            <a:extLst>
              <a:ext uri="{FF2B5EF4-FFF2-40B4-BE49-F238E27FC236}">
                <a16:creationId xmlns:a16="http://schemas.microsoft.com/office/drawing/2014/main" id="{60BBE577-9FA9-6D6B-9B85-0EC549BA4FC9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725508" y="2369500"/>
            <a:ext cx="615710" cy="584775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TextBox 62">
            <a:extLst>
              <a:ext uri="{FF2B5EF4-FFF2-40B4-BE49-F238E27FC236}">
                <a16:creationId xmlns:a16="http://schemas.microsoft.com/office/drawing/2014/main" id="{23EDECD7-0427-8723-7339-E72B79A93464}"/>
              </a:ext>
            </a:extLst>
          </p:cNvPr>
          <p:cNvSpPr txBox="1"/>
          <p:nvPr/>
        </p:nvSpPr>
        <p:spPr>
          <a:xfrm>
            <a:off x="5487962" y="3941530"/>
            <a:ext cx="10914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Machines</a:t>
            </a:r>
          </a:p>
        </p:txBody>
      </p: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3D30892C-7861-3F27-DEFC-59FD68930A91}"/>
              </a:ext>
            </a:extLst>
          </p:cNvPr>
          <p:cNvCxnSpPr>
            <a:cxnSpLocks/>
          </p:cNvCxnSpPr>
          <p:nvPr/>
        </p:nvCxnSpPr>
        <p:spPr>
          <a:xfrm>
            <a:off x="4529075" y="1559587"/>
            <a:ext cx="958887" cy="686950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415F9BE4-BE5D-9DE6-4D4D-2775E1B6DB6E}"/>
              </a:ext>
            </a:extLst>
          </p:cNvPr>
          <p:cNvCxnSpPr>
            <a:cxnSpLocks/>
          </p:cNvCxnSpPr>
          <p:nvPr/>
        </p:nvCxnSpPr>
        <p:spPr>
          <a:xfrm flipV="1">
            <a:off x="4524425" y="2584265"/>
            <a:ext cx="1019924" cy="1618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F2006DBE-7943-ABF4-4CCF-39A3B9F7B9D5}"/>
              </a:ext>
            </a:extLst>
          </p:cNvPr>
          <p:cNvCxnSpPr>
            <a:cxnSpLocks/>
          </p:cNvCxnSpPr>
          <p:nvPr/>
        </p:nvCxnSpPr>
        <p:spPr>
          <a:xfrm flipV="1">
            <a:off x="4632446" y="2865110"/>
            <a:ext cx="911903" cy="768441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7" name="Google Shape;178;p13">
            <a:extLst>
              <a:ext uri="{FF2B5EF4-FFF2-40B4-BE49-F238E27FC236}">
                <a16:creationId xmlns:a16="http://schemas.microsoft.com/office/drawing/2014/main" id="{340DD578-9F27-93AA-C6B0-7E31A4D4E530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759013" y="3236884"/>
            <a:ext cx="548700" cy="54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180;p13">
            <a:extLst>
              <a:ext uri="{FF2B5EF4-FFF2-40B4-BE49-F238E27FC236}">
                <a16:creationId xmlns:a16="http://schemas.microsoft.com/office/drawing/2014/main" id="{F81F9A09-A825-4932-1959-E78E021E3960}"/>
              </a:ext>
            </a:extLst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759013" y="1487873"/>
            <a:ext cx="548700" cy="548700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Rectangle: Rounded Corners 68">
            <a:extLst>
              <a:ext uri="{FF2B5EF4-FFF2-40B4-BE49-F238E27FC236}">
                <a16:creationId xmlns:a16="http://schemas.microsoft.com/office/drawing/2014/main" id="{99571FE5-5058-64C6-07AF-5C891DBA5825}"/>
              </a:ext>
            </a:extLst>
          </p:cNvPr>
          <p:cNvSpPr/>
          <p:nvPr/>
        </p:nvSpPr>
        <p:spPr>
          <a:xfrm>
            <a:off x="3165520" y="1033981"/>
            <a:ext cx="3751979" cy="3492324"/>
          </a:xfrm>
          <a:prstGeom prst="roundRect">
            <a:avLst>
              <a:gd name="adj" fmla="val 5099"/>
            </a:avLst>
          </a:pr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BBB689CB-7F56-4A72-7430-040B6E30EA69}"/>
              </a:ext>
            </a:extLst>
          </p:cNvPr>
          <p:cNvSpPr txBox="1"/>
          <p:nvPr/>
        </p:nvSpPr>
        <p:spPr>
          <a:xfrm>
            <a:off x="3317643" y="4550346"/>
            <a:ext cx="34477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Heterogeneous</a:t>
            </a:r>
            <a:r>
              <a:rPr lang="en-US" sz="1600" dirty="0"/>
              <a:t> Computing System</a:t>
            </a:r>
          </a:p>
        </p:txBody>
      </p:sp>
      <p:sp>
        <p:nvSpPr>
          <p:cNvPr id="71" name="Arrow: Right 70">
            <a:extLst>
              <a:ext uri="{FF2B5EF4-FFF2-40B4-BE49-F238E27FC236}">
                <a16:creationId xmlns:a16="http://schemas.microsoft.com/office/drawing/2014/main" id="{2C01302D-7D59-7E42-914B-21D71E00573D}"/>
              </a:ext>
            </a:extLst>
          </p:cNvPr>
          <p:cNvSpPr/>
          <p:nvPr/>
        </p:nvSpPr>
        <p:spPr>
          <a:xfrm>
            <a:off x="7034272" y="2464542"/>
            <a:ext cx="745587" cy="489733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8" name="Picture 4" descr="Person silhouette with question mark Royalty Free Vector">
            <a:extLst>
              <a:ext uri="{FF2B5EF4-FFF2-40B4-BE49-F238E27FC236}">
                <a16:creationId xmlns:a16="http://schemas.microsoft.com/office/drawing/2014/main" id="{BB8985AA-DCD6-E1C1-7D15-FDB95FAD48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221"/>
          <a:stretch/>
        </p:blipFill>
        <p:spPr bwMode="auto">
          <a:xfrm>
            <a:off x="7804881" y="1514705"/>
            <a:ext cx="1249367" cy="150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" name="TextBox 71">
            <a:extLst>
              <a:ext uri="{FF2B5EF4-FFF2-40B4-BE49-F238E27FC236}">
                <a16:creationId xmlns:a16="http://schemas.microsoft.com/office/drawing/2014/main" id="{F205576A-460D-3997-36D2-F2F01813E85F}"/>
              </a:ext>
            </a:extLst>
          </p:cNvPr>
          <p:cNvSpPr txBox="1"/>
          <p:nvPr/>
        </p:nvSpPr>
        <p:spPr>
          <a:xfrm>
            <a:off x="6967705" y="2048189"/>
            <a:ext cx="8371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QoS</a:t>
            </a:r>
          </a:p>
        </p:txBody>
      </p:sp>
      <p:pic>
        <p:nvPicPr>
          <p:cNvPr id="74" name="Picture 73">
            <a:extLst>
              <a:ext uri="{FF2B5EF4-FFF2-40B4-BE49-F238E27FC236}">
                <a16:creationId xmlns:a16="http://schemas.microsoft.com/office/drawing/2014/main" id="{77AA51C9-ED1F-FACA-9CD4-78C453E0EE4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4897" y="1748215"/>
            <a:ext cx="2058975" cy="2058975"/>
          </a:xfrm>
          <a:prstGeom prst="rect">
            <a:avLst/>
          </a:prstGeom>
        </p:spPr>
      </p:pic>
      <p:sp>
        <p:nvSpPr>
          <p:cNvPr id="101" name="Rectangle: Rounded Corners 100">
            <a:extLst>
              <a:ext uri="{FF2B5EF4-FFF2-40B4-BE49-F238E27FC236}">
                <a16:creationId xmlns:a16="http://schemas.microsoft.com/office/drawing/2014/main" id="{98F3F1BD-934A-6D44-8BCB-0D2B4DA8465F}"/>
              </a:ext>
            </a:extLst>
          </p:cNvPr>
          <p:cNvSpPr/>
          <p:nvPr/>
        </p:nvSpPr>
        <p:spPr>
          <a:xfrm>
            <a:off x="5604735" y="1304536"/>
            <a:ext cx="843468" cy="2600012"/>
          </a:xfrm>
          <a:prstGeom prst="roundRect">
            <a:avLst>
              <a:gd name="adj" fmla="val 4622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AC93EACB-DA58-7F99-9C6B-6423ADA72EB8}"/>
              </a:ext>
            </a:extLst>
          </p:cNvPr>
          <p:cNvSpPr txBox="1"/>
          <p:nvPr/>
        </p:nvSpPr>
        <p:spPr>
          <a:xfrm>
            <a:off x="5487962" y="3941530"/>
            <a:ext cx="10914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Machines</a:t>
            </a:r>
          </a:p>
        </p:txBody>
      </p: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BDC150FE-DDB8-C53F-8E31-5A9EF53EE02D}"/>
              </a:ext>
            </a:extLst>
          </p:cNvPr>
          <p:cNvCxnSpPr>
            <a:cxnSpLocks/>
          </p:cNvCxnSpPr>
          <p:nvPr/>
        </p:nvCxnSpPr>
        <p:spPr>
          <a:xfrm>
            <a:off x="4529075" y="1559587"/>
            <a:ext cx="958887" cy="686950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>
            <a:extLst>
              <a:ext uri="{FF2B5EF4-FFF2-40B4-BE49-F238E27FC236}">
                <a16:creationId xmlns:a16="http://schemas.microsoft.com/office/drawing/2014/main" id="{9B0740C1-8C20-0382-4DAC-A899F9C39DE3}"/>
              </a:ext>
            </a:extLst>
          </p:cNvPr>
          <p:cNvCxnSpPr>
            <a:cxnSpLocks/>
          </p:cNvCxnSpPr>
          <p:nvPr/>
        </p:nvCxnSpPr>
        <p:spPr>
          <a:xfrm flipV="1">
            <a:off x="4524425" y="2584265"/>
            <a:ext cx="1019924" cy="1618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>
            <a:extLst>
              <a:ext uri="{FF2B5EF4-FFF2-40B4-BE49-F238E27FC236}">
                <a16:creationId xmlns:a16="http://schemas.microsoft.com/office/drawing/2014/main" id="{E88FFC42-DA60-A9D6-199D-4A8DDE835FA6}"/>
              </a:ext>
            </a:extLst>
          </p:cNvPr>
          <p:cNvCxnSpPr>
            <a:cxnSpLocks/>
          </p:cNvCxnSpPr>
          <p:nvPr/>
        </p:nvCxnSpPr>
        <p:spPr>
          <a:xfrm flipV="1">
            <a:off x="4632446" y="2865110"/>
            <a:ext cx="911903" cy="768441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6" name="Picture 10">
            <a:extLst>
              <a:ext uri="{FF2B5EF4-FFF2-40B4-BE49-F238E27FC236}">
                <a16:creationId xmlns:a16="http://schemas.microsoft.com/office/drawing/2014/main" id="{1296196B-B490-9A08-CC99-B872E1BDBD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1158" y="1045575"/>
            <a:ext cx="615710" cy="405316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07" name="Rectangle: Rounded Corners 106">
            <a:extLst>
              <a:ext uri="{FF2B5EF4-FFF2-40B4-BE49-F238E27FC236}">
                <a16:creationId xmlns:a16="http://schemas.microsoft.com/office/drawing/2014/main" id="{89BEF4CC-0FF6-C49C-E8D7-D4A617D013E0}"/>
              </a:ext>
            </a:extLst>
          </p:cNvPr>
          <p:cNvSpPr/>
          <p:nvPr/>
        </p:nvSpPr>
        <p:spPr>
          <a:xfrm>
            <a:off x="3165520" y="1033981"/>
            <a:ext cx="3751979" cy="3492324"/>
          </a:xfrm>
          <a:prstGeom prst="roundRect">
            <a:avLst>
              <a:gd name="adj" fmla="val 5099"/>
            </a:avLst>
          </a:pr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D8203295-35EC-BA88-AC1D-4551F83099AE}"/>
              </a:ext>
            </a:extLst>
          </p:cNvPr>
          <p:cNvSpPr txBox="1"/>
          <p:nvPr/>
        </p:nvSpPr>
        <p:spPr>
          <a:xfrm>
            <a:off x="3317643" y="4550346"/>
            <a:ext cx="3447731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Homogeneous</a:t>
            </a:r>
            <a:r>
              <a:rPr lang="en-US" sz="1600" dirty="0"/>
              <a:t> Computing System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Oval 108">
                <a:extLst>
                  <a:ext uri="{FF2B5EF4-FFF2-40B4-BE49-F238E27FC236}">
                    <a16:creationId xmlns:a16="http://schemas.microsoft.com/office/drawing/2014/main" id="{8E9CD286-066E-9D9A-E5D8-964816D0D8D3}"/>
                  </a:ext>
                </a:extLst>
              </p:cNvPr>
              <p:cNvSpPr/>
              <p:nvPr/>
            </p:nvSpPr>
            <p:spPr>
              <a:xfrm>
                <a:off x="5769688" y="1559587"/>
                <a:ext cx="594360" cy="594360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9" name="Oval 108">
                <a:extLst>
                  <a:ext uri="{FF2B5EF4-FFF2-40B4-BE49-F238E27FC236}">
                    <a16:creationId xmlns:a16="http://schemas.microsoft.com/office/drawing/2014/main" id="{8E9CD286-066E-9D9A-E5D8-964816D0D8D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9688" y="1559587"/>
                <a:ext cx="594360" cy="594360"/>
              </a:xfrm>
              <a:prstGeom prst="ellipse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Oval 109">
                <a:extLst>
                  <a:ext uri="{FF2B5EF4-FFF2-40B4-BE49-F238E27FC236}">
                    <a16:creationId xmlns:a16="http://schemas.microsoft.com/office/drawing/2014/main" id="{AA4831F5-F801-D66A-0941-F7D8ED422AAA}"/>
                  </a:ext>
                </a:extLst>
              </p:cNvPr>
              <p:cNvSpPr/>
              <p:nvPr/>
            </p:nvSpPr>
            <p:spPr>
              <a:xfrm>
                <a:off x="5748974" y="2262643"/>
                <a:ext cx="594360" cy="594360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0" name="Oval 109">
                <a:extLst>
                  <a:ext uri="{FF2B5EF4-FFF2-40B4-BE49-F238E27FC236}">
                    <a16:creationId xmlns:a16="http://schemas.microsoft.com/office/drawing/2014/main" id="{AA4831F5-F801-D66A-0941-F7D8ED422AA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8974" y="2262643"/>
                <a:ext cx="594360" cy="594360"/>
              </a:xfrm>
              <a:prstGeom prst="ellipse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Oval 110">
                <a:extLst>
                  <a:ext uri="{FF2B5EF4-FFF2-40B4-BE49-F238E27FC236}">
                    <a16:creationId xmlns:a16="http://schemas.microsoft.com/office/drawing/2014/main" id="{C7A0DF12-8721-B06E-D4C5-2C0952CA38E8}"/>
                  </a:ext>
                </a:extLst>
              </p:cNvPr>
              <p:cNvSpPr/>
              <p:nvPr/>
            </p:nvSpPr>
            <p:spPr>
              <a:xfrm>
                <a:off x="5736520" y="3037970"/>
                <a:ext cx="594360" cy="594360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1" name="Oval 110">
                <a:extLst>
                  <a:ext uri="{FF2B5EF4-FFF2-40B4-BE49-F238E27FC236}">
                    <a16:creationId xmlns:a16="http://schemas.microsoft.com/office/drawing/2014/main" id="{C7A0DF12-8721-B06E-D4C5-2C0952CA38E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6520" y="3037970"/>
                <a:ext cx="594360" cy="594360"/>
              </a:xfrm>
              <a:prstGeom prst="ellipse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Rectangle 111">
                <a:extLst>
                  <a:ext uri="{FF2B5EF4-FFF2-40B4-BE49-F238E27FC236}">
                    <a16:creationId xmlns:a16="http://schemas.microsoft.com/office/drawing/2014/main" id="{853E9676-E72E-1F49-CA0D-5AE34BB3E36A}"/>
                  </a:ext>
                </a:extLst>
              </p:cNvPr>
              <p:cNvSpPr/>
              <p:nvPr/>
            </p:nvSpPr>
            <p:spPr>
              <a:xfrm>
                <a:off x="3617135" y="1304536"/>
                <a:ext cx="615710" cy="523884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p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2" name="Rectangle 111">
                <a:extLst>
                  <a:ext uri="{FF2B5EF4-FFF2-40B4-BE49-F238E27FC236}">
                    <a16:creationId xmlns:a16="http://schemas.microsoft.com/office/drawing/2014/main" id="{853E9676-E72E-1F49-CA0D-5AE34BB3E36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7135" y="1304536"/>
                <a:ext cx="615710" cy="523884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id="{7FEF5A27-97BF-2BE7-FD59-3D4D78953C67}"/>
                  </a:ext>
                </a:extLst>
              </p:cNvPr>
              <p:cNvSpPr/>
              <p:nvPr/>
            </p:nvSpPr>
            <p:spPr>
              <a:xfrm>
                <a:off x="3639494" y="2268185"/>
                <a:ext cx="615710" cy="523884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p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id="{7FEF5A27-97BF-2BE7-FD59-3D4D78953C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9494" y="2268185"/>
                <a:ext cx="615710" cy="523884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id="{35D911BC-07BA-CEAF-951E-6679FBCAD61B}"/>
                  </a:ext>
                </a:extLst>
              </p:cNvPr>
              <p:cNvSpPr/>
              <p:nvPr/>
            </p:nvSpPr>
            <p:spPr>
              <a:xfrm>
                <a:off x="3678688" y="3261700"/>
                <a:ext cx="615710" cy="523884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p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id="{35D911BC-07BA-CEAF-951E-6679FBCAD61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8688" y="3261700"/>
                <a:ext cx="615710" cy="523884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TextBox 114">
                <a:extLst>
                  <a:ext uri="{FF2B5EF4-FFF2-40B4-BE49-F238E27FC236}">
                    <a16:creationId xmlns:a16="http://schemas.microsoft.com/office/drawing/2014/main" id="{CF0D7961-D21A-D599-8BA0-4A061373B8CC}"/>
                  </a:ext>
                </a:extLst>
              </p:cNvPr>
              <p:cNvSpPr txBox="1"/>
              <p:nvPr/>
            </p:nvSpPr>
            <p:spPr>
              <a:xfrm>
                <a:off x="7721879" y="2384190"/>
                <a:ext cx="957887" cy="5372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80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𝑄𝑜𝑆</m:t>
                          </m:r>
                        </m:e>
                      </m:acc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5" name="TextBox 114">
                <a:extLst>
                  <a:ext uri="{FF2B5EF4-FFF2-40B4-BE49-F238E27FC236}">
                    <a16:creationId xmlns:a16="http://schemas.microsoft.com/office/drawing/2014/main" id="{CF0D7961-D21A-D599-8BA0-4A061373B8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1879" y="2384190"/>
                <a:ext cx="957887" cy="537263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6" name="TextBox 115">
            <a:extLst>
              <a:ext uri="{FF2B5EF4-FFF2-40B4-BE49-F238E27FC236}">
                <a16:creationId xmlns:a16="http://schemas.microsoft.com/office/drawing/2014/main" id="{AEBE2518-913B-FC11-0ED1-ADA5341174B2}"/>
              </a:ext>
            </a:extLst>
          </p:cNvPr>
          <p:cNvSpPr txBox="1"/>
          <p:nvPr/>
        </p:nvSpPr>
        <p:spPr>
          <a:xfrm>
            <a:off x="379828" y="3807190"/>
            <a:ext cx="18147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Mapping Function</a:t>
            </a:r>
          </a:p>
        </p:txBody>
      </p:sp>
    </p:spTree>
    <p:extLst>
      <p:ext uri="{BB962C8B-B14F-4D97-AF65-F5344CB8AC3E}">
        <p14:creationId xmlns:p14="http://schemas.microsoft.com/office/powerpoint/2010/main" val="2099323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1.23457E-6 L 0.2177 0.0392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03" y="23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177 0.0392 L -2.77778E-7 -1.23457E-6 " pathEditMode="relative" rAng="0" ptsTypes="AA">
                                      <p:cBhvr>
                                        <p:cTn id="163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67" y="-18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5" grpId="0" animBg="1"/>
      <p:bldP spid="55" grpId="1" animBg="1"/>
      <p:bldP spid="57" grpId="0"/>
      <p:bldP spid="57" grpId="1"/>
      <p:bldP spid="59" grpId="0"/>
      <p:bldP spid="59" grpId="1"/>
      <p:bldP spid="61" grpId="0"/>
      <p:bldP spid="61" grpId="1"/>
      <p:bldP spid="63" grpId="0"/>
      <p:bldP spid="63" grpId="1"/>
      <p:bldP spid="69" grpId="0" animBg="1"/>
      <p:bldP spid="69" grpId="1" animBg="1"/>
      <p:bldP spid="70" grpId="0"/>
      <p:bldP spid="70" grpId="1"/>
      <p:bldP spid="71" grpId="0" animBg="1"/>
      <p:bldP spid="72" grpId="0"/>
      <p:bldP spid="101" grpId="0" animBg="1"/>
      <p:bldP spid="102" grpId="0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/>
      <p:bldP spid="1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5FC93C-B4E9-9AF5-2A20-B7224F9644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52AD26-DE13-3CBC-A24B-3BFC79DE73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95288" indent="-395288">
              <a:buFont typeface="+mj-lt"/>
              <a:buAutoNum type="arabicPeriod"/>
            </a:pPr>
            <a:r>
              <a:rPr lang="en-US" b="1" dirty="0"/>
              <a:t>Heterogeneity in Distributed Computing Systems</a:t>
            </a:r>
          </a:p>
          <a:p>
            <a:pPr marL="395288" indent="-395288">
              <a:buFont typeface="+mj-lt"/>
              <a:buAutoNum type="arabicPeriod"/>
            </a:pPr>
            <a:endParaRPr lang="en-US" b="1" dirty="0"/>
          </a:p>
          <a:p>
            <a:pPr marL="457200" indent="-457200">
              <a:buFont typeface="+mj-lt"/>
              <a:buAutoNum type="arabicPeriod" startAt="2"/>
            </a:pPr>
            <a:r>
              <a:rPr lang="en-US" b="1" dirty="0"/>
              <a:t>A Natively Heterogeneous Design for Cost- and QoS-aware Distributed Systems</a:t>
            </a:r>
          </a:p>
          <a:p>
            <a:pPr marL="457200" indent="-457200">
              <a:buFont typeface="+mj-lt"/>
              <a:buAutoNum type="arabicPeriod" startAt="2"/>
            </a:pPr>
            <a:endParaRPr lang="en-US" b="1" dirty="0"/>
          </a:p>
          <a:p>
            <a:pPr marL="457200" indent="-457200">
              <a:buFont typeface="+mj-lt"/>
              <a:buAutoNum type="arabicPeriod" startAt="3"/>
            </a:pPr>
            <a:r>
              <a:rPr lang="en-US" b="1" dirty="0"/>
              <a:t>Heterogeneity-aware Task Scheduling</a:t>
            </a:r>
          </a:p>
          <a:p>
            <a:pPr marL="457200" indent="-457200">
              <a:buFont typeface="+mj-lt"/>
              <a:buAutoNum type="arabicPeriod" startAt="3"/>
            </a:pPr>
            <a:endParaRPr lang="en-US" b="1" dirty="0"/>
          </a:p>
          <a:p>
            <a:pPr marL="457200" indent="-457200">
              <a:buFont typeface="+mj-lt"/>
              <a:buAutoNum type="arabicPeriod" startAt="3"/>
            </a:pPr>
            <a:r>
              <a:rPr lang="en-US" b="1" dirty="0"/>
              <a:t>Heterogeneity-aware Admission Control</a:t>
            </a:r>
          </a:p>
          <a:p>
            <a:pPr marL="457200" indent="-457200">
              <a:buFont typeface="+mj-lt"/>
              <a:buAutoNum type="arabicPeriod" startAt="3"/>
            </a:pPr>
            <a:endParaRPr lang="en-US" b="1" dirty="0"/>
          </a:p>
          <a:p>
            <a:pPr marL="457200" indent="-457200">
              <a:buFont typeface="+mj-lt"/>
              <a:buAutoNum type="arabicPeriod" startAt="3"/>
            </a:pPr>
            <a:r>
              <a:rPr lang="en-US" b="1" dirty="0"/>
              <a:t>Summary and Remaining Steps</a:t>
            </a:r>
            <a:endParaRPr lang="en-US" dirty="0"/>
          </a:p>
          <a:p>
            <a:pPr marL="0" indent="0">
              <a:buNone/>
            </a:pPr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83DDCD-788F-6214-5F9D-7FD286681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751F7-D677-4CE9-B35A-C3CCA0CC8D94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42223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TextBox 67">
            <a:extLst>
              <a:ext uri="{FF2B5EF4-FFF2-40B4-BE49-F238E27FC236}">
                <a16:creationId xmlns:a16="http://schemas.microsoft.com/office/drawing/2014/main" id="{A8575E06-E1CC-D670-361F-E5A598B4EE01}"/>
              </a:ext>
            </a:extLst>
          </p:cNvPr>
          <p:cNvSpPr txBox="1"/>
          <p:nvPr/>
        </p:nvSpPr>
        <p:spPr>
          <a:xfrm>
            <a:off x="4858723" y="2915555"/>
            <a:ext cx="224871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Estimated QoS once HC systems mapped via mapping function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B888A11-1161-FC6D-CD86-771CA60301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Mapping Function Helps in Heterogeneous-native System Design?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AD8268-11BC-E7A6-C959-5C65BB1C55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063" y="1033982"/>
            <a:ext cx="4561146" cy="856340"/>
          </a:xfrm>
        </p:spPr>
        <p:txBody>
          <a:bodyPr/>
          <a:lstStyle/>
          <a:p>
            <a:r>
              <a:rPr lang="en-US" dirty="0"/>
              <a:t>Heterogeneity Measure</a:t>
            </a:r>
          </a:p>
          <a:p>
            <a:pPr lvl="1"/>
            <a:r>
              <a:rPr lang="en-US" dirty="0"/>
              <a:t>Comparison across HC systems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25B02F-7704-FB6E-E8F6-31F15D0236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751F7-D677-4CE9-B35A-C3CCA0CC8D94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5" name="Google Shape;175;p13">
            <a:extLst>
              <a:ext uri="{FF2B5EF4-FFF2-40B4-BE49-F238E27FC236}">
                <a16:creationId xmlns:a16="http://schemas.microsoft.com/office/drawing/2014/main" id="{8D4157CC-432F-F65E-CA49-709B4ACB63A1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128518" y="3816106"/>
            <a:ext cx="594284" cy="56140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178;p13">
            <a:extLst>
              <a:ext uri="{FF2B5EF4-FFF2-40B4-BE49-F238E27FC236}">
                <a16:creationId xmlns:a16="http://schemas.microsoft.com/office/drawing/2014/main" id="{C66E1874-DE93-0B31-10F2-86D4081E7368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5147" y="3553653"/>
            <a:ext cx="548700" cy="54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180;p13">
            <a:extLst>
              <a:ext uri="{FF2B5EF4-FFF2-40B4-BE49-F238E27FC236}">
                <a16:creationId xmlns:a16="http://schemas.microsoft.com/office/drawing/2014/main" id="{D727DA43-DDFB-D058-D379-7738AF8EBB24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93847" y="3544297"/>
            <a:ext cx="548700" cy="54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178;p13">
            <a:extLst>
              <a:ext uri="{FF2B5EF4-FFF2-40B4-BE49-F238E27FC236}">
                <a16:creationId xmlns:a16="http://schemas.microsoft.com/office/drawing/2014/main" id="{BF1F41A1-7D03-BD84-4C9E-D0575C81D8E6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96447" y="4109518"/>
            <a:ext cx="548700" cy="54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178;p13">
            <a:extLst>
              <a:ext uri="{FF2B5EF4-FFF2-40B4-BE49-F238E27FC236}">
                <a16:creationId xmlns:a16="http://schemas.microsoft.com/office/drawing/2014/main" id="{BBF009BD-960B-EE0D-7513-4933FEEA986D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88767" y="3556655"/>
            <a:ext cx="548700" cy="54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78;p13">
            <a:extLst>
              <a:ext uri="{FF2B5EF4-FFF2-40B4-BE49-F238E27FC236}">
                <a16:creationId xmlns:a16="http://schemas.microsoft.com/office/drawing/2014/main" id="{A910E712-E4BA-8D1D-62EB-92A21310B839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37068" y="4112756"/>
            <a:ext cx="548700" cy="54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80;p13">
            <a:extLst>
              <a:ext uri="{FF2B5EF4-FFF2-40B4-BE49-F238E27FC236}">
                <a16:creationId xmlns:a16="http://schemas.microsoft.com/office/drawing/2014/main" id="{D1B1AD83-78E2-4EEB-C3C2-D291B5D63089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77689" y="4114015"/>
            <a:ext cx="548700" cy="5487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8BB53A75-13A8-5A6D-E8F2-BCD5E05D68BE}"/>
              </a:ext>
            </a:extLst>
          </p:cNvPr>
          <p:cNvSpPr/>
          <p:nvPr/>
        </p:nvSpPr>
        <p:spPr>
          <a:xfrm>
            <a:off x="2386461" y="3527778"/>
            <a:ext cx="2407371" cy="1130439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0678C7C-128C-199C-FF92-D0AAEF3FFEFB}"/>
              </a:ext>
            </a:extLst>
          </p:cNvPr>
          <p:cNvSpPr txBox="1"/>
          <p:nvPr/>
        </p:nvSpPr>
        <p:spPr>
          <a:xfrm>
            <a:off x="2870968" y="4620402"/>
            <a:ext cx="14404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HC System A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F3B7D57A-69AF-DA1C-F157-466D74DB30BD}"/>
              </a:ext>
            </a:extLst>
          </p:cNvPr>
          <p:cNvSpPr/>
          <p:nvPr/>
        </p:nvSpPr>
        <p:spPr>
          <a:xfrm>
            <a:off x="85699" y="2577322"/>
            <a:ext cx="1665790" cy="110297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chemeClr val="tx1"/>
                </a:solidFill>
              </a:rPr>
              <a:t>Workload</a:t>
            </a:r>
          </a:p>
        </p:txBody>
      </p:sp>
      <p:pic>
        <p:nvPicPr>
          <p:cNvPr id="28" name="Google Shape;175;p13">
            <a:extLst>
              <a:ext uri="{FF2B5EF4-FFF2-40B4-BE49-F238E27FC236}">
                <a16:creationId xmlns:a16="http://schemas.microsoft.com/office/drawing/2014/main" id="{2CB02607-6ADE-45C9-6681-C7A8B9ED03E2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172072" y="2248384"/>
            <a:ext cx="594284" cy="5614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Google Shape;178;p13">
            <a:extLst>
              <a:ext uri="{FF2B5EF4-FFF2-40B4-BE49-F238E27FC236}">
                <a16:creationId xmlns:a16="http://schemas.microsoft.com/office/drawing/2014/main" id="{BADA1897-6E6E-8BF7-B0E6-FC8704482668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01901" y="2541796"/>
            <a:ext cx="548700" cy="54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178;p13">
            <a:extLst>
              <a:ext uri="{FF2B5EF4-FFF2-40B4-BE49-F238E27FC236}">
                <a16:creationId xmlns:a16="http://schemas.microsoft.com/office/drawing/2014/main" id="{4D3E0094-E194-A23F-6760-2B13A6A8FD9F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94221" y="1988933"/>
            <a:ext cx="548700" cy="548700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4B46DCB1-76CA-F014-3310-A242E98A46D3}"/>
              </a:ext>
            </a:extLst>
          </p:cNvPr>
          <p:cNvSpPr/>
          <p:nvPr/>
        </p:nvSpPr>
        <p:spPr>
          <a:xfrm>
            <a:off x="2391915" y="1960056"/>
            <a:ext cx="2407371" cy="1130439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42DCDDA-AD18-7B35-7859-8CD81735FC04}"/>
              </a:ext>
            </a:extLst>
          </p:cNvPr>
          <p:cNvSpPr txBox="1"/>
          <p:nvPr/>
        </p:nvSpPr>
        <p:spPr>
          <a:xfrm>
            <a:off x="2880206" y="3071092"/>
            <a:ext cx="14404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HC System B</a:t>
            </a:r>
          </a:p>
        </p:txBody>
      </p:sp>
      <p:pic>
        <p:nvPicPr>
          <p:cNvPr id="37" name="Google Shape;175;p13">
            <a:extLst>
              <a:ext uri="{FF2B5EF4-FFF2-40B4-BE49-F238E27FC236}">
                <a16:creationId xmlns:a16="http://schemas.microsoft.com/office/drawing/2014/main" id="{5C1A399E-86BE-A449-33E8-51F1F7589C80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029448" y="1989770"/>
            <a:ext cx="594284" cy="5614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175;p13">
            <a:extLst>
              <a:ext uri="{FF2B5EF4-FFF2-40B4-BE49-F238E27FC236}">
                <a16:creationId xmlns:a16="http://schemas.microsoft.com/office/drawing/2014/main" id="{BEF3975A-F1B4-D70A-85B9-F1A6CAA2BD69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029448" y="2514375"/>
            <a:ext cx="594284" cy="5614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Google Shape;175;p13">
            <a:extLst>
              <a:ext uri="{FF2B5EF4-FFF2-40B4-BE49-F238E27FC236}">
                <a16:creationId xmlns:a16="http://schemas.microsoft.com/office/drawing/2014/main" id="{97707FFD-67B1-F29F-E536-FC13C4EAAE8A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616018" y="1989506"/>
            <a:ext cx="594284" cy="561408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Google Shape;175;p13">
            <a:extLst>
              <a:ext uri="{FF2B5EF4-FFF2-40B4-BE49-F238E27FC236}">
                <a16:creationId xmlns:a16="http://schemas.microsoft.com/office/drawing/2014/main" id="{D01C23F9-F3E5-CBCC-EA14-8333EF507087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617115" y="2516217"/>
            <a:ext cx="594284" cy="56140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2B27AC7C-706D-4C30-1910-0569715A490C}"/>
              </a:ext>
            </a:extLst>
          </p:cNvPr>
          <p:cNvCxnSpPr>
            <a:stCxn id="27" idx="6"/>
            <a:endCxn id="35" idx="1"/>
          </p:cNvCxnSpPr>
          <p:nvPr/>
        </p:nvCxnSpPr>
        <p:spPr>
          <a:xfrm flipV="1">
            <a:off x="1751489" y="2525276"/>
            <a:ext cx="640426" cy="603535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EA102626-9DA9-FCEF-E918-8A81BB9C00B7}"/>
              </a:ext>
            </a:extLst>
          </p:cNvPr>
          <p:cNvCxnSpPr>
            <a:cxnSpLocks/>
            <a:stCxn id="27" idx="6"/>
            <a:endCxn id="12" idx="1"/>
          </p:cNvCxnSpPr>
          <p:nvPr/>
        </p:nvCxnSpPr>
        <p:spPr>
          <a:xfrm>
            <a:off x="1751489" y="3128811"/>
            <a:ext cx="634972" cy="964187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02717B66-AF05-07F9-17C7-B6841D7203C9}"/>
              </a:ext>
            </a:extLst>
          </p:cNvPr>
          <p:cNvCxnSpPr>
            <a:cxnSpLocks/>
            <a:stCxn id="35" idx="3"/>
            <a:endCxn id="50" idx="1"/>
          </p:cNvCxnSpPr>
          <p:nvPr/>
        </p:nvCxnSpPr>
        <p:spPr>
          <a:xfrm flipV="1">
            <a:off x="4799286" y="2515557"/>
            <a:ext cx="734558" cy="9719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DB98F447-7371-D6AF-470F-426D82EF1AFD}"/>
              </a:ext>
            </a:extLst>
          </p:cNvPr>
          <p:cNvCxnSpPr>
            <a:cxnSpLocks/>
            <a:stCxn id="12" idx="3"/>
            <a:endCxn id="52" idx="1"/>
          </p:cNvCxnSpPr>
          <p:nvPr/>
        </p:nvCxnSpPr>
        <p:spPr>
          <a:xfrm>
            <a:off x="4793832" y="4092998"/>
            <a:ext cx="664000" cy="9355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1A8061EE-A666-2C88-B463-BADCDE21CCE1}"/>
                  </a:ext>
                </a:extLst>
              </p:cNvPr>
              <p:cNvSpPr txBox="1"/>
              <p:nvPr/>
            </p:nvSpPr>
            <p:spPr>
              <a:xfrm>
                <a:off x="5533844" y="2284724"/>
                <a:ext cx="91049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mbria Math" panose="02040503050406030204" pitchFamily="18" charset="0"/>
                        </a:rPr>
                        <m:t>𝑄𝑜</m:t>
                      </m:r>
                      <m:sSub>
                        <m:sSubPr>
                          <m:ctrlPr>
                            <a:rPr lang="en-US" sz="2400" b="0" i="1" dirty="0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2400" b="0" i="1" dirty="0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1A8061EE-A666-2C88-B463-BADCDE21CC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3844" y="2284724"/>
                <a:ext cx="910499" cy="461665"/>
              </a:xfrm>
              <a:prstGeom prst="rect">
                <a:avLst/>
              </a:prstGeom>
              <a:blipFill>
                <a:blip r:embed="rId5"/>
                <a:stretch>
                  <a:fillRect l="-7383" b="-144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C4E7D408-29DB-A3AA-5EDC-500B4A52FB4C}"/>
                  </a:ext>
                </a:extLst>
              </p:cNvPr>
              <p:cNvSpPr txBox="1"/>
              <p:nvPr/>
            </p:nvSpPr>
            <p:spPr>
              <a:xfrm>
                <a:off x="5457832" y="3871520"/>
                <a:ext cx="91049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mbria Math" panose="02040503050406030204" pitchFamily="18" charset="0"/>
                        </a:rPr>
                        <m:t>𝑄𝑜</m:t>
                      </m:r>
                      <m:sSub>
                        <m:sSubPr>
                          <m:ctrlPr>
                            <a:rPr lang="en-US" sz="2400" b="0" i="1" dirty="0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2400" b="0" i="1" dirty="0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C4E7D408-29DB-A3AA-5EDC-500B4A52FB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7832" y="3871520"/>
                <a:ext cx="910499" cy="461665"/>
              </a:xfrm>
              <a:prstGeom prst="rect">
                <a:avLst/>
              </a:prstGeom>
              <a:blipFill>
                <a:blip r:embed="rId6"/>
                <a:stretch>
                  <a:fillRect l="-6000" b="-1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6D1305C7-6A1C-A7FA-CB51-9CAC9094F866}"/>
                  </a:ext>
                </a:extLst>
              </p:cNvPr>
              <p:cNvSpPr txBox="1"/>
              <p:nvPr/>
            </p:nvSpPr>
            <p:spPr>
              <a:xfrm>
                <a:off x="6949774" y="2992500"/>
                <a:ext cx="91049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𝑄𝑜</m:t>
                      </m:r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6D1305C7-6A1C-A7FA-CB51-9CAC9094F8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9774" y="2992500"/>
                <a:ext cx="910499" cy="461665"/>
              </a:xfrm>
              <a:prstGeom prst="rect">
                <a:avLst/>
              </a:prstGeom>
              <a:blipFill>
                <a:blip r:embed="rId7"/>
                <a:stretch>
                  <a:fillRect l="-6040" b="-144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6063606F-EBDC-5298-2340-70E3B529905D}"/>
                  </a:ext>
                </a:extLst>
              </p:cNvPr>
              <p:cNvSpPr txBox="1"/>
              <p:nvPr/>
            </p:nvSpPr>
            <p:spPr>
              <a:xfrm>
                <a:off x="8339777" y="3004527"/>
                <a:ext cx="91049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𝑄𝑜</m:t>
                      </m:r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6063606F-EBDC-5298-2340-70E3B52990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9777" y="3004527"/>
                <a:ext cx="910499" cy="461665"/>
              </a:xfrm>
              <a:prstGeom prst="rect">
                <a:avLst/>
              </a:prstGeom>
              <a:blipFill>
                <a:blip r:embed="rId8"/>
                <a:stretch>
                  <a:fillRect l="-7383" b="-144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TextBox 58">
            <a:extLst>
              <a:ext uri="{FF2B5EF4-FFF2-40B4-BE49-F238E27FC236}">
                <a16:creationId xmlns:a16="http://schemas.microsoft.com/office/drawing/2014/main" id="{06901FF1-EF8C-90A2-7332-56D158145A08}"/>
              </a:ext>
            </a:extLst>
          </p:cNvPr>
          <p:cNvSpPr txBox="1"/>
          <p:nvPr/>
        </p:nvSpPr>
        <p:spPr>
          <a:xfrm>
            <a:off x="7829626" y="2700112"/>
            <a:ext cx="4782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4804C8D5-1AB8-341A-205E-EA4F806F833C}"/>
              </a:ext>
            </a:extLst>
          </p:cNvPr>
          <p:cNvSpPr txBox="1"/>
          <p:nvPr/>
        </p:nvSpPr>
        <p:spPr>
          <a:xfrm>
            <a:off x="7849028" y="2942971"/>
            <a:ext cx="4782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>
                    <a:lumMod val="65000"/>
                  </a:schemeClr>
                </a:solidFill>
              </a:rPr>
              <a:t>&lt;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60AAB96C-F10B-31C0-51B0-FE5CB270521E}"/>
              </a:ext>
            </a:extLst>
          </p:cNvPr>
          <p:cNvSpPr txBox="1"/>
          <p:nvPr/>
        </p:nvSpPr>
        <p:spPr>
          <a:xfrm>
            <a:off x="4677218" y="3111310"/>
            <a:ext cx="22780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Unknown prior completing the workload</a:t>
            </a:r>
          </a:p>
        </p:txBody>
      </p: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A22D6AE7-8947-8C25-CFAF-62C4D34041AE}"/>
              </a:ext>
            </a:extLst>
          </p:cNvPr>
          <p:cNvCxnSpPr>
            <a:cxnSpLocks/>
            <a:stCxn id="61" idx="0"/>
            <a:endCxn id="50" idx="2"/>
          </p:cNvCxnSpPr>
          <p:nvPr/>
        </p:nvCxnSpPr>
        <p:spPr>
          <a:xfrm flipV="1">
            <a:off x="5816240" y="2746389"/>
            <a:ext cx="172854" cy="36492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59E96A24-A32D-8147-9318-68DA64EE93C2}"/>
              </a:ext>
            </a:extLst>
          </p:cNvPr>
          <p:cNvCxnSpPr>
            <a:cxnSpLocks/>
            <a:stCxn id="61" idx="2"/>
            <a:endCxn id="52" idx="0"/>
          </p:cNvCxnSpPr>
          <p:nvPr/>
        </p:nvCxnSpPr>
        <p:spPr>
          <a:xfrm>
            <a:off x="5816240" y="3634530"/>
            <a:ext cx="96842" cy="23699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643E111E-C26E-ADE6-088D-5C7CD72B9DAB}"/>
                  </a:ext>
                </a:extLst>
              </p:cNvPr>
              <p:cNvSpPr txBox="1"/>
              <p:nvPr/>
            </p:nvSpPr>
            <p:spPr>
              <a:xfrm>
                <a:off x="5482192" y="2284724"/>
                <a:ext cx="910499" cy="4739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4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𝑄𝑜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en-US" sz="24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643E111E-C26E-ADE6-088D-5C7CD72B9D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2192" y="2284724"/>
                <a:ext cx="910499" cy="47397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C967C52C-5694-E3CB-CC97-7A4914DDDADD}"/>
                  </a:ext>
                </a:extLst>
              </p:cNvPr>
              <p:cNvSpPr txBox="1"/>
              <p:nvPr/>
            </p:nvSpPr>
            <p:spPr>
              <a:xfrm>
                <a:off x="5482192" y="3872530"/>
                <a:ext cx="910499" cy="4739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4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𝑄𝑜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en-US" sz="24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C967C52C-5694-E3CB-CC97-7A4914DDDA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2192" y="3872530"/>
                <a:ext cx="910499" cy="47397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269440F2-C7C2-6617-4ED8-36B2452DE047}"/>
                  </a:ext>
                </a:extLst>
              </p:cNvPr>
              <p:cNvSpPr txBox="1"/>
              <p:nvPr/>
            </p:nvSpPr>
            <p:spPr>
              <a:xfrm>
                <a:off x="6967773" y="3009692"/>
                <a:ext cx="910499" cy="4739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4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𝑄𝑜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en-US" sz="24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269440F2-C7C2-6617-4ED8-36B2452DE0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7773" y="3009692"/>
                <a:ext cx="910499" cy="473976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38CA3C55-7D3D-7A98-494F-C6E9AF8ED73A}"/>
                  </a:ext>
                </a:extLst>
              </p:cNvPr>
              <p:cNvSpPr txBox="1"/>
              <p:nvPr/>
            </p:nvSpPr>
            <p:spPr>
              <a:xfrm>
                <a:off x="8308384" y="2980189"/>
                <a:ext cx="910499" cy="4739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4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𝑄𝑜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en-US" sz="24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38CA3C55-7D3D-7A98-494F-C6E9AF8ED7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8384" y="2980189"/>
                <a:ext cx="910499" cy="473976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15AF12AA-597B-C78E-4153-68B426FCFB25}"/>
                  </a:ext>
                </a:extLst>
              </p:cNvPr>
              <p:cNvSpPr txBox="1"/>
              <p:nvPr/>
            </p:nvSpPr>
            <p:spPr>
              <a:xfrm>
                <a:off x="7890784" y="2932730"/>
                <a:ext cx="51015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</m:oMath>
                  </m:oMathPara>
                </a14:m>
                <a:endParaRPr lang="en-US" sz="32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15AF12AA-597B-C78E-4153-68B426FCFB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90784" y="2932730"/>
                <a:ext cx="510151" cy="58477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5" name="TextBox 74">
            <a:extLst>
              <a:ext uri="{FF2B5EF4-FFF2-40B4-BE49-F238E27FC236}">
                <a16:creationId xmlns:a16="http://schemas.microsoft.com/office/drawing/2014/main" id="{3C0278CF-4982-7F02-FD96-C827C8A53ED8}"/>
              </a:ext>
            </a:extLst>
          </p:cNvPr>
          <p:cNvSpPr txBox="1"/>
          <p:nvPr/>
        </p:nvSpPr>
        <p:spPr>
          <a:xfrm>
            <a:off x="6624547" y="3569499"/>
            <a:ext cx="2407371" cy="95410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We can predict both HC systems will perform similarly </a:t>
            </a:r>
            <a:r>
              <a:rPr lang="en-US" b="1" dirty="0">
                <a:solidFill>
                  <a:srgbClr val="FF0000"/>
                </a:solidFill>
              </a:rPr>
              <a:t>without processing the workload</a:t>
            </a:r>
          </a:p>
        </p:txBody>
      </p:sp>
    </p:spTree>
    <p:extLst>
      <p:ext uri="{BB962C8B-B14F-4D97-AF65-F5344CB8AC3E}">
        <p14:creationId xmlns:p14="http://schemas.microsoft.com/office/powerpoint/2010/main" val="1441803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  <p:bldP spid="3" grpId="0" build="p"/>
      <p:bldP spid="12" grpId="0" animBg="1"/>
      <p:bldP spid="25" grpId="0"/>
      <p:bldP spid="27" grpId="0" animBg="1"/>
      <p:bldP spid="35" grpId="0" animBg="1"/>
      <p:bldP spid="36" grpId="0"/>
      <p:bldP spid="50" grpId="0"/>
      <p:bldP spid="50" grpId="1"/>
      <p:bldP spid="52" grpId="0"/>
      <p:bldP spid="52" grpId="1"/>
      <p:bldP spid="57" grpId="0"/>
      <p:bldP spid="57" grpId="1"/>
      <p:bldP spid="58" grpId="0"/>
      <p:bldP spid="58" grpId="1"/>
      <p:bldP spid="59" grpId="0"/>
      <p:bldP spid="59" grpId="1"/>
      <p:bldP spid="60" grpId="0"/>
      <p:bldP spid="60" grpId="1"/>
      <p:bldP spid="61" grpId="0"/>
      <p:bldP spid="61" grpId="1"/>
      <p:bldP spid="66" grpId="0"/>
      <p:bldP spid="67" grpId="0"/>
      <p:bldP spid="71" grpId="0"/>
      <p:bldP spid="72" grpId="0"/>
      <p:bldP spid="74" grpId="0"/>
      <p:bldP spid="7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E1C4F0-C728-F942-5994-FB35DA528A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Speedup due to Machine Heterogeneity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A07FF8-6BF5-4497-3AA1-314D668FFB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751F7-D677-4CE9-B35A-C3CCA0CC8D94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885CEBC0-A547-90F6-EFD4-15A68D371DF4}"/>
              </a:ext>
            </a:extLst>
          </p:cNvPr>
          <p:cNvSpPr/>
          <p:nvPr/>
        </p:nvSpPr>
        <p:spPr>
          <a:xfrm>
            <a:off x="317500" y="2332061"/>
            <a:ext cx="1447800" cy="75877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Workload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2E66A80-D2FA-ED3D-1D8C-E6008DBE4540}"/>
              </a:ext>
            </a:extLst>
          </p:cNvPr>
          <p:cNvSpPr txBox="1"/>
          <p:nvPr/>
        </p:nvSpPr>
        <p:spPr>
          <a:xfrm>
            <a:off x="1816100" y="2150130"/>
            <a:ext cx="93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Inference Requests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F03333B-7339-CB21-2A31-A7C5D09D40F9}"/>
              </a:ext>
            </a:extLst>
          </p:cNvPr>
          <p:cNvCxnSpPr>
            <a:cxnSpLocks/>
          </p:cNvCxnSpPr>
          <p:nvPr/>
        </p:nvCxnSpPr>
        <p:spPr>
          <a:xfrm>
            <a:off x="1879600" y="2711450"/>
            <a:ext cx="939800" cy="0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DB3DCC76-9A9A-2FB1-E239-4EDB40EFA466}"/>
                  </a:ext>
                </a:extLst>
              </p:cNvPr>
              <p:cNvSpPr/>
              <p:nvPr/>
            </p:nvSpPr>
            <p:spPr>
              <a:xfrm>
                <a:off x="3040816" y="1727882"/>
                <a:ext cx="548640" cy="548640"/>
              </a:xfrm>
              <a:prstGeom prst="ellipse">
                <a:avLst/>
              </a:prstGeom>
              <a:solidFill>
                <a:schemeClr val="accent1">
                  <a:alpha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DB3DCC76-9A9A-2FB1-E239-4EDB40EFA46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0816" y="1727882"/>
                <a:ext cx="548640" cy="548640"/>
              </a:xfrm>
              <a:prstGeom prst="ellipse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A8C128D6-F558-012A-F223-A647F227C0A1}"/>
                  </a:ext>
                </a:extLst>
              </p:cNvPr>
              <p:cNvSpPr/>
              <p:nvPr/>
            </p:nvSpPr>
            <p:spPr>
              <a:xfrm>
                <a:off x="3040816" y="2468133"/>
                <a:ext cx="548640" cy="548640"/>
              </a:xfrm>
              <a:prstGeom prst="ellipse">
                <a:avLst/>
              </a:prstGeom>
              <a:solidFill>
                <a:schemeClr val="accent3">
                  <a:lumMod val="50000"/>
                  <a:alpha val="50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A8C128D6-F558-012A-F223-A647F227C0A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0816" y="2468133"/>
                <a:ext cx="548640" cy="548640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accent3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D43B4B74-4B4C-556F-6E7D-4B0B7A34E97B}"/>
                  </a:ext>
                </a:extLst>
              </p:cNvPr>
              <p:cNvSpPr/>
              <p:nvPr/>
            </p:nvSpPr>
            <p:spPr>
              <a:xfrm>
                <a:off x="3040816" y="3278234"/>
                <a:ext cx="548640" cy="548640"/>
              </a:xfrm>
              <a:prstGeom prst="ellipse">
                <a:avLst/>
              </a:prstGeom>
              <a:solidFill>
                <a:schemeClr val="accent2">
                  <a:lumMod val="50000"/>
                  <a:alpha val="50000"/>
                </a:schemeClr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D43B4B74-4B4C-556F-6E7D-4B0B7A34E97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0816" y="3278234"/>
                <a:ext cx="548640" cy="548640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accent2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3DF81825-E5DE-FF6B-EF1C-76A084F78E68}"/>
              </a:ext>
            </a:extLst>
          </p:cNvPr>
          <p:cNvSpPr/>
          <p:nvPr/>
        </p:nvSpPr>
        <p:spPr>
          <a:xfrm>
            <a:off x="2930108" y="1536700"/>
            <a:ext cx="800100" cy="243839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165806C-83F2-F362-DBA1-33BCB62AD665}"/>
              </a:ext>
            </a:extLst>
          </p:cNvPr>
          <p:cNvSpPr txBox="1"/>
          <p:nvPr/>
        </p:nvSpPr>
        <p:spPr>
          <a:xfrm>
            <a:off x="2874228" y="3978318"/>
            <a:ext cx="1050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Machines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33876F29-CA00-62D3-1094-2080923BF585}"/>
              </a:ext>
            </a:extLst>
          </p:cNvPr>
          <p:cNvCxnSpPr/>
          <p:nvPr/>
        </p:nvCxnSpPr>
        <p:spPr>
          <a:xfrm>
            <a:off x="5397500" y="2758859"/>
            <a:ext cx="3209165" cy="0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18463686-6838-2B7F-DE69-D01A77CFC023}"/>
              </a:ext>
            </a:extLst>
          </p:cNvPr>
          <p:cNvSpPr txBox="1"/>
          <p:nvPr/>
        </p:nvSpPr>
        <p:spPr>
          <a:xfrm>
            <a:off x="7929228" y="2813890"/>
            <a:ext cx="135487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Total time to complete the workload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BA6B1804-11EE-5E1B-A700-B20AF47E2E72}"/>
              </a:ext>
            </a:extLst>
          </p:cNvPr>
          <p:cNvCxnSpPr/>
          <p:nvPr/>
        </p:nvCxnSpPr>
        <p:spPr>
          <a:xfrm>
            <a:off x="5398294" y="2623739"/>
            <a:ext cx="0" cy="27384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17F80356-E6DB-3140-090B-8EE8B0D6836B}"/>
              </a:ext>
            </a:extLst>
          </p:cNvPr>
          <p:cNvSpPr/>
          <p:nvPr/>
        </p:nvSpPr>
        <p:spPr>
          <a:xfrm>
            <a:off x="5413053" y="2598406"/>
            <a:ext cx="1600200" cy="141023"/>
          </a:xfrm>
          <a:prstGeom prst="rect">
            <a:avLst/>
          </a:prstGeom>
          <a:solidFill>
            <a:schemeClr val="accent3">
              <a:lumMod val="75000"/>
            </a:schemeClr>
          </a:solidFill>
          <a:ln w="158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6E128D8D-1952-3341-20CF-672D3C9FBBC1}"/>
                  </a:ext>
                </a:extLst>
              </p:cNvPr>
              <p:cNvSpPr txBox="1"/>
              <p:nvPr/>
            </p:nvSpPr>
            <p:spPr>
              <a:xfrm>
                <a:off x="6764453" y="2739429"/>
                <a:ext cx="63012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h𝑒𝑡𝑒</m:t>
                          </m:r>
                        </m:sub>
                      </m:sSub>
                    </m:oMath>
                  </m:oMathPara>
                </a14:m>
                <a:endParaRPr lang="en-US" sz="1800" b="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6E128D8D-1952-3341-20CF-672D3C9FBB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4453" y="2739429"/>
                <a:ext cx="630129" cy="369332"/>
              </a:xfrm>
              <a:prstGeom prst="rect">
                <a:avLst/>
              </a:prstGeom>
              <a:blipFill>
                <a:blip r:embed="rId5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8B1ED7EB-D1AB-F273-8473-6F918BDA9F3C}"/>
              </a:ext>
            </a:extLst>
          </p:cNvPr>
          <p:cNvSpPr/>
          <p:nvPr/>
        </p:nvSpPr>
        <p:spPr>
          <a:xfrm>
            <a:off x="292100" y="1346201"/>
            <a:ext cx="3644900" cy="2939894"/>
          </a:xfrm>
          <a:prstGeom prst="roundRect">
            <a:avLst>
              <a:gd name="adj" fmla="val 8027"/>
            </a:avLst>
          </a:prstGeom>
          <a:noFill/>
          <a:ln w="127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Arrow: Right 26">
            <a:extLst>
              <a:ext uri="{FF2B5EF4-FFF2-40B4-BE49-F238E27FC236}">
                <a16:creationId xmlns:a16="http://schemas.microsoft.com/office/drawing/2014/main" id="{86F0DF8D-6A30-2C9D-EA8A-A69AA7949976}"/>
              </a:ext>
            </a:extLst>
          </p:cNvPr>
          <p:cNvSpPr/>
          <p:nvPr/>
        </p:nvSpPr>
        <p:spPr>
          <a:xfrm>
            <a:off x="3984207" y="2485015"/>
            <a:ext cx="1206495" cy="4528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3D60FA7-D7DD-E4BB-138C-BBE916E6C823}"/>
              </a:ext>
            </a:extLst>
          </p:cNvPr>
          <p:cNvSpPr txBox="1"/>
          <p:nvPr/>
        </p:nvSpPr>
        <p:spPr>
          <a:xfrm>
            <a:off x="3929506" y="2164186"/>
            <a:ext cx="1050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Makespan</a:t>
            </a:r>
            <a:endParaRPr lang="en-US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0463279-A200-4DB3-24C0-14135F1DFE8F}"/>
              </a:ext>
            </a:extLst>
          </p:cNvPr>
          <p:cNvSpPr txBox="1"/>
          <p:nvPr/>
        </p:nvSpPr>
        <p:spPr>
          <a:xfrm>
            <a:off x="619125" y="4348828"/>
            <a:ext cx="29908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Heterogeneous</a:t>
            </a:r>
            <a:r>
              <a:rPr lang="en-US" dirty="0"/>
              <a:t> computing System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BB93729F-C1AC-A2E4-FDB1-DE34383AE402}"/>
              </a:ext>
            </a:extLst>
          </p:cNvPr>
          <p:cNvCxnSpPr>
            <a:cxnSpLocks/>
            <a:stCxn id="31" idx="1"/>
          </p:cNvCxnSpPr>
          <p:nvPr/>
        </p:nvCxnSpPr>
        <p:spPr>
          <a:xfrm flipH="1">
            <a:off x="3521810" y="1347803"/>
            <a:ext cx="923190" cy="460425"/>
          </a:xfrm>
          <a:prstGeom prst="straightConnector1">
            <a:avLst/>
          </a:prstGeom>
          <a:ln>
            <a:solidFill>
              <a:schemeClr val="accent1">
                <a:shade val="95000"/>
                <a:satMod val="105000"/>
                <a:alpha val="74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1E857BA2-3A76-BC78-23A6-CAEC8DFD2C16}"/>
              </a:ext>
            </a:extLst>
          </p:cNvPr>
          <p:cNvSpPr txBox="1"/>
          <p:nvPr/>
        </p:nvSpPr>
        <p:spPr>
          <a:xfrm>
            <a:off x="4445000" y="1193914"/>
            <a:ext cx="2015706" cy="307777"/>
          </a:xfrm>
          <a:prstGeom prst="rect">
            <a:avLst/>
          </a:prstGeom>
          <a:noFill/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Slowest machine type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Oval 2">
                <a:extLst>
                  <a:ext uri="{FF2B5EF4-FFF2-40B4-BE49-F238E27FC236}">
                    <a16:creationId xmlns:a16="http://schemas.microsoft.com/office/drawing/2014/main" id="{BB7C30D2-99A3-B357-CA98-64A60EC61765}"/>
                  </a:ext>
                </a:extLst>
              </p:cNvPr>
              <p:cNvSpPr/>
              <p:nvPr/>
            </p:nvSpPr>
            <p:spPr>
              <a:xfrm>
                <a:off x="3053516" y="2468133"/>
                <a:ext cx="548640" cy="548640"/>
              </a:xfrm>
              <a:prstGeom prst="ellipse">
                <a:avLst/>
              </a:prstGeom>
              <a:solidFill>
                <a:schemeClr val="accent5">
                  <a:lumMod val="50000"/>
                  <a:alpha val="50000"/>
                </a:schemeClr>
              </a:solidFill>
              <a:ln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Oval 2">
                <a:extLst>
                  <a:ext uri="{FF2B5EF4-FFF2-40B4-BE49-F238E27FC236}">
                    <a16:creationId xmlns:a16="http://schemas.microsoft.com/office/drawing/2014/main" id="{BB7C30D2-99A3-B357-CA98-64A60EC6176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3516" y="2468133"/>
                <a:ext cx="548640" cy="548640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accent5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54A018F4-A088-2AA4-CC34-0B6D3E06CAE0}"/>
                  </a:ext>
                </a:extLst>
              </p:cNvPr>
              <p:cNvSpPr/>
              <p:nvPr/>
            </p:nvSpPr>
            <p:spPr>
              <a:xfrm>
                <a:off x="3053516" y="3278234"/>
                <a:ext cx="548640" cy="548640"/>
              </a:xfrm>
              <a:prstGeom prst="ellipse">
                <a:avLst/>
              </a:prstGeom>
              <a:solidFill>
                <a:schemeClr val="accent5">
                  <a:lumMod val="50000"/>
                  <a:alpha val="50000"/>
                </a:schemeClr>
              </a:solidFill>
              <a:ln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54A018F4-A088-2AA4-CC34-0B6D3E06CAE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3516" y="3278234"/>
                <a:ext cx="548640" cy="548640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accent5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>
            <a:extLst>
              <a:ext uri="{FF2B5EF4-FFF2-40B4-BE49-F238E27FC236}">
                <a16:creationId xmlns:a16="http://schemas.microsoft.com/office/drawing/2014/main" id="{EA8CFC50-C6AE-C3CA-4C2A-F1A3B2DE9F51}"/>
              </a:ext>
            </a:extLst>
          </p:cNvPr>
          <p:cNvSpPr/>
          <p:nvPr/>
        </p:nvSpPr>
        <p:spPr>
          <a:xfrm>
            <a:off x="5410199" y="2428848"/>
            <a:ext cx="2531723" cy="141023"/>
          </a:xfrm>
          <a:prstGeom prst="rect">
            <a:avLst/>
          </a:prstGeom>
          <a:solidFill>
            <a:srgbClr val="FF0000"/>
          </a:solidFill>
          <a:ln w="158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BC28A84-9615-FC63-7C23-598FFFD525C6}"/>
                  </a:ext>
                </a:extLst>
              </p:cNvPr>
              <p:cNvSpPr txBox="1"/>
              <p:nvPr/>
            </p:nvSpPr>
            <p:spPr>
              <a:xfrm>
                <a:off x="7626857" y="2002202"/>
                <a:ext cx="63012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h𝑜𝑚𝑜</m:t>
                          </m:r>
                        </m:sub>
                      </m:sSub>
                    </m:oMath>
                  </m:oMathPara>
                </a14:m>
                <a:endParaRPr lang="en-US" sz="1800" b="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BC28A84-9615-FC63-7C23-598FFFD525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6857" y="2002202"/>
                <a:ext cx="630129" cy="369332"/>
              </a:xfrm>
              <a:prstGeom prst="rect">
                <a:avLst/>
              </a:prstGeom>
              <a:blipFill>
                <a:blip r:embed="rId7"/>
                <a:stretch>
                  <a:fillRect r="-10680" b="-1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CD72225-878F-6268-DF93-46EA0AFC8A1F}"/>
                  </a:ext>
                </a:extLst>
              </p:cNvPr>
              <p:cNvSpPr txBox="1"/>
              <p:nvPr/>
            </p:nvSpPr>
            <p:spPr>
              <a:xfrm>
                <a:off x="3906402" y="3819505"/>
                <a:ext cx="4716773" cy="55136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1" smtClean="0">
                          <a:latin typeface="Cambria Math" panose="02040503050406030204" pitchFamily="18" charset="0"/>
                        </a:rPr>
                        <m:t>𝑺𝒑𝒆𝒆𝒅𝒖𝒑</m:t>
                      </m:r>
                      <m:r>
                        <a:rPr lang="en-US" sz="18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800" b="1" i="1" smtClean="0">
                          <a:latin typeface="Cambria Math" panose="02040503050406030204" pitchFamily="18" charset="0"/>
                        </a:rPr>
                        <m:t>𝒅𝒖𝒆</m:t>
                      </m:r>
                      <m:r>
                        <a:rPr lang="en-US" sz="18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800" b="1" i="1" smtClean="0">
                          <a:latin typeface="Cambria Math" panose="02040503050406030204" pitchFamily="18" charset="0"/>
                        </a:rPr>
                        <m:t>𝒕𝒐</m:t>
                      </m:r>
                      <m:r>
                        <a:rPr lang="en-US" sz="18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800" b="1" i="1" smtClean="0">
                          <a:latin typeface="Cambria Math" panose="02040503050406030204" pitchFamily="18" charset="0"/>
                        </a:rPr>
                        <m:t>𝒉𝒆𝒕𝒆𝒓𝒐𝒈𝒆𝒏𝒆𝒊𝒕𝒚</m:t>
                      </m:r>
                      <m:r>
                        <a:rPr lang="en-US" sz="18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8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e>
                            <m:sub>
                              <m:r>
                                <a:rPr lang="en-US" sz="18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𝒉𝒐𝒎𝒐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1800" b="1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1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e>
                            <m:sub>
                              <m:r>
                                <a:rPr lang="en-US" sz="1800" b="1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𝒉𝒆𝒕𝒆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1800" b="1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CD72225-878F-6268-DF93-46EA0AFC8A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6402" y="3819505"/>
                <a:ext cx="4716773" cy="55136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CB3CC2A9-27BE-CDA1-0FB9-4D2C012FD977}"/>
              </a:ext>
            </a:extLst>
          </p:cNvPr>
          <p:cNvSpPr txBox="1"/>
          <p:nvPr/>
        </p:nvSpPr>
        <p:spPr>
          <a:xfrm>
            <a:off x="633580" y="4345945"/>
            <a:ext cx="29908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Homogeneous</a:t>
            </a:r>
            <a:r>
              <a:rPr lang="en-US" dirty="0"/>
              <a:t> computing System</a:t>
            </a:r>
          </a:p>
        </p:txBody>
      </p:sp>
    </p:spTree>
    <p:extLst>
      <p:ext uri="{BB962C8B-B14F-4D97-AF65-F5344CB8AC3E}">
        <p14:creationId xmlns:p14="http://schemas.microsoft.com/office/powerpoint/2010/main" val="1820502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11" grpId="0" animBg="1"/>
      <p:bldP spid="12" grpId="0" animBg="1"/>
      <p:bldP spid="12" grpId="1" animBg="1"/>
      <p:bldP spid="13" grpId="0" animBg="1"/>
      <p:bldP spid="13" grpId="1" animBg="1"/>
      <p:bldP spid="14" grpId="0" animBg="1"/>
      <p:bldP spid="15" grpId="0"/>
      <p:bldP spid="20" grpId="0"/>
      <p:bldP spid="23" grpId="0" animBg="1"/>
      <p:bldP spid="24" grpId="0"/>
      <p:bldP spid="26" grpId="0" animBg="1"/>
      <p:bldP spid="27" grpId="0" animBg="1"/>
      <p:bldP spid="28" grpId="0"/>
      <p:bldP spid="29" grpId="0"/>
      <p:bldP spid="29" grpId="1"/>
      <p:bldP spid="31" grpId="0" animBg="1"/>
      <p:bldP spid="3" grpId="0" animBg="1"/>
      <p:bldP spid="7" grpId="0" animBg="1"/>
      <p:bldP spid="9" grpId="0" animBg="1"/>
      <p:bldP spid="10" grpId="0"/>
      <p:bldP spid="16" grpId="0"/>
      <p:bldP spid="1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D503D5-868D-3631-AF15-A5D5246353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Speedup due to Machine Heterogeneity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DE40FF-6A2A-D1B6-5C05-406EC1325F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Baseline machine</a:t>
            </a:r>
          </a:p>
          <a:p>
            <a:pPr lvl="1"/>
            <a:r>
              <a:rPr lang="en-US" sz="2200" dirty="0"/>
              <a:t>The slowest machine type for that task type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7753BD-927A-D02F-7BA8-771F38112B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34628" y="4842276"/>
            <a:ext cx="2133600" cy="273844"/>
          </a:xfrm>
        </p:spPr>
        <p:txBody>
          <a:bodyPr/>
          <a:lstStyle/>
          <a:p>
            <a:fld id="{7D2751F7-D677-4CE9-B35A-C3CCA0CC8D94}" type="slidenum">
              <a:rPr lang="en-US" smtClean="0"/>
              <a:pPr/>
              <a:t>22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ADB0D1D-4D35-089C-EE96-31444DFCBA40}"/>
                  </a:ext>
                </a:extLst>
              </p:cNvPr>
              <p:cNvSpPr txBox="1"/>
              <p:nvPr/>
            </p:nvSpPr>
            <p:spPr>
              <a:xfrm>
                <a:off x="3328116" y="2897493"/>
                <a:ext cx="2308578" cy="96564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𝑀</m:t>
                          </m:r>
                        </m:sup>
                      </m:sSub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400" b="0" i="0" smtClean="0">
                                      <a:latin typeface="Cambria Math" panose="02040503050406030204" pitchFamily="18" charset="0"/>
                                    </a:rPr>
                                    <m:t>max</m:t>
                                  </m:r>
                                </m:e>
                                <m:lim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lim>
                              </m:limLow>
                            </m:fName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func>
                        </m:num>
                        <m:den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ADB0D1D-4D35-089C-EE96-31444DFCBA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8116" y="2897493"/>
                <a:ext cx="2308578" cy="96564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5CE2D56B-8062-A95C-D38E-49C5DBAF702C}"/>
              </a:ext>
            </a:extLst>
          </p:cNvPr>
          <p:cNvSpPr/>
          <p:nvPr/>
        </p:nvSpPr>
        <p:spPr>
          <a:xfrm>
            <a:off x="4304714" y="2711442"/>
            <a:ext cx="1153551" cy="650735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6AD6ACD-5FF9-8CB2-5BCE-876F149825A0}"/>
              </a:ext>
            </a:extLst>
          </p:cNvPr>
          <p:cNvSpPr txBox="1"/>
          <p:nvPr/>
        </p:nvSpPr>
        <p:spPr>
          <a:xfrm>
            <a:off x="6049108" y="1999629"/>
            <a:ext cx="2124221" cy="9233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rgbClr val="FF0000"/>
                </a:solidFill>
              </a:rPr>
              <a:t>Slowest machine type for task type “</a:t>
            </a:r>
            <a:r>
              <a:rPr lang="en-US" sz="1800" dirty="0" err="1">
                <a:solidFill>
                  <a:srgbClr val="FF0000"/>
                </a:solidFill>
              </a:rPr>
              <a:t>i</a:t>
            </a:r>
            <a:r>
              <a:rPr lang="en-US" sz="1800" dirty="0">
                <a:solidFill>
                  <a:srgbClr val="FF0000"/>
                </a:solidFill>
              </a:rPr>
              <a:t>”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2A07A725-8D36-874A-4EEE-3E3C9BAF2911}"/>
              </a:ext>
            </a:extLst>
          </p:cNvPr>
          <p:cNvCxnSpPr>
            <a:stCxn id="7" idx="1"/>
            <a:endCxn id="6" idx="3"/>
          </p:cNvCxnSpPr>
          <p:nvPr/>
        </p:nvCxnSpPr>
        <p:spPr>
          <a:xfrm flipH="1">
            <a:off x="5458265" y="2461294"/>
            <a:ext cx="590843" cy="57551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0572E4E3-4E8D-8A55-F5EC-2FD08419B441}"/>
              </a:ext>
            </a:extLst>
          </p:cNvPr>
          <p:cNvSpPr txBox="1"/>
          <p:nvPr/>
        </p:nvSpPr>
        <p:spPr>
          <a:xfrm>
            <a:off x="6133515" y="3540793"/>
            <a:ext cx="2124221" cy="9233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rgbClr val="FF0000"/>
                </a:solidFill>
              </a:rPr>
              <a:t>Execution time of </a:t>
            </a:r>
            <a:r>
              <a:rPr lang="en-US" sz="1800" dirty="0" err="1">
                <a:solidFill>
                  <a:srgbClr val="FF0000"/>
                </a:solidFill>
              </a:rPr>
              <a:t>of</a:t>
            </a:r>
            <a:r>
              <a:rPr lang="en-US" sz="1800" dirty="0">
                <a:solidFill>
                  <a:srgbClr val="FF0000"/>
                </a:solidFill>
              </a:rPr>
              <a:t> task type “</a:t>
            </a:r>
            <a:r>
              <a:rPr lang="en-US" sz="1800" dirty="0" err="1">
                <a:solidFill>
                  <a:srgbClr val="FF0000"/>
                </a:solidFill>
              </a:rPr>
              <a:t>i</a:t>
            </a:r>
            <a:r>
              <a:rPr lang="en-US" sz="1800" dirty="0">
                <a:solidFill>
                  <a:srgbClr val="FF0000"/>
                </a:solidFill>
              </a:rPr>
              <a:t>” on machine type “j”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30D916A-3909-7ADA-8167-EBE83E8B7A46}"/>
              </a:ext>
            </a:extLst>
          </p:cNvPr>
          <p:cNvCxnSpPr>
            <a:cxnSpLocks/>
            <a:stCxn id="10" idx="1"/>
            <a:endCxn id="13" idx="3"/>
          </p:cNvCxnSpPr>
          <p:nvPr/>
        </p:nvCxnSpPr>
        <p:spPr>
          <a:xfrm flipH="1" flipV="1">
            <a:off x="5176910" y="3638842"/>
            <a:ext cx="956605" cy="36361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28131E72-F530-6CE2-FEB0-BCDF79049533}"/>
              </a:ext>
            </a:extLst>
          </p:cNvPr>
          <p:cNvSpPr/>
          <p:nvPr/>
        </p:nvSpPr>
        <p:spPr>
          <a:xfrm>
            <a:off x="4596899" y="3429478"/>
            <a:ext cx="580011" cy="418727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001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  <p:bldP spid="1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5">
            <a:extLst>
              <a:ext uri="{FF2B5EF4-FFF2-40B4-BE49-F238E27FC236}">
                <a16:creationId xmlns:a16="http://schemas.microsoft.com/office/drawing/2014/main" id="{EB75B1F1-7013-4D72-81E8-F25EA1E9EA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6933618"/>
              </p:ext>
            </p:extLst>
          </p:nvPr>
        </p:nvGraphicFramePr>
        <p:xfrm>
          <a:off x="361263" y="1549955"/>
          <a:ext cx="6977842" cy="2049780"/>
        </p:xfrm>
        <a:graphic>
          <a:graphicData uri="http://schemas.openxmlformats.org/drawingml/2006/table">
            <a:tbl>
              <a:tblPr firstRow="1" bandRow="1"/>
              <a:tblGrid>
                <a:gridCol w="2040082">
                  <a:extLst>
                    <a:ext uri="{9D8B030D-6E8A-4147-A177-3AD203B41FA5}">
                      <a16:colId xmlns:a16="http://schemas.microsoft.com/office/drawing/2014/main" val="1760424150"/>
                    </a:ext>
                  </a:extLst>
                </a:gridCol>
                <a:gridCol w="1234440">
                  <a:extLst>
                    <a:ext uri="{9D8B030D-6E8A-4147-A177-3AD203B41FA5}">
                      <a16:colId xmlns:a16="http://schemas.microsoft.com/office/drawing/2014/main" val="2284929709"/>
                    </a:ext>
                  </a:extLst>
                </a:gridCol>
                <a:gridCol w="1234440">
                  <a:extLst>
                    <a:ext uri="{9D8B030D-6E8A-4147-A177-3AD203B41FA5}">
                      <a16:colId xmlns:a16="http://schemas.microsoft.com/office/drawing/2014/main" val="2356302934"/>
                    </a:ext>
                  </a:extLst>
                </a:gridCol>
                <a:gridCol w="1234440">
                  <a:extLst>
                    <a:ext uri="{9D8B030D-6E8A-4147-A177-3AD203B41FA5}">
                      <a16:colId xmlns:a16="http://schemas.microsoft.com/office/drawing/2014/main" val="2344737578"/>
                    </a:ext>
                  </a:extLst>
                </a:gridCol>
                <a:gridCol w="1234440">
                  <a:extLst>
                    <a:ext uri="{9D8B030D-6E8A-4147-A177-3AD203B41FA5}">
                      <a16:colId xmlns:a16="http://schemas.microsoft.com/office/drawing/2014/main" val="96302866"/>
                    </a:ext>
                  </a:extLst>
                </a:gridCol>
              </a:tblGrid>
              <a:tr h="531495">
                <a:tc>
                  <a:txBody>
                    <a:bodyPr/>
                    <a:lstStyle/>
                    <a:p>
                      <a:r>
                        <a:rPr lang="en-US" sz="1600" dirty="0"/>
                        <a:t>                Machine</a:t>
                      </a:r>
                    </a:p>
                    <a:p>
                      <a:endParaRPr lang="en-US" sz="1600" dirty="0"/>
                    </a:p>
                    <a:p>
                      <a:r>
                        <a:rPr lang="en-US" sz="1600" dirty="0"/>
                        <a:t>Tasks</a:t>
                      </a:r>
                    </a:p>
                  </a:txBody>
                  <a:tcPr marL="68580" marR="68580" marT="34290" marB="34290"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M-1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M-2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M-3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M-4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3771965962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TT-1</a:t>
                      </a:r>
                    </a:p>
                  </a:txBody>
                  <a:tcPr marL="68580" marR="68580" marT="34290" marB="3429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2.8</a:t>
                      </a:r>
                    </a:p>
                  </a:txBody>
                  <a:tcPr marL="68580" marR="68580"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6.5</a:t>
                      </a:r>
                    </a:p>
                  </a:txBody>
                  <a:tcPr marL="68580" marR="68580"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3.7</a:t>
                      </a:r>
                    </a:p>
                  </a:txBody>
                  <a:tcPr marL="68580" marR="68580"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7.1</a:t>
                      </a:r>
                    </a:p>
                  </a:txBody>
                  <a:tcPr marL="68580" marR="68580" marT="34290" marB="3429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35541036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marL="0" marR="0" lvl="0" indent="0" algn="ctr" defTabSz="91439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/>
                        <a:t>TT-2</a:t>
                      </a:r>
                    </a:p>
                  </a:txBody>
                  <a:tcPr marL="68580" marR="68580" marT="34290" marB="3429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2.5</a:t>
                      </a:r>
                    </a:p>
                  </a:txBody>
                  <a:tcPr marL="68580" marR="68580"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6.4</a:t>
                      </a:r>
                    </a:p>
                  </a:txBody>
                  <a:tcPr marL="68580" marR="68580"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5.0</a:t>
                      </a:r>
                    </a:p>
                  </a:txBody>
                  <a:tcPr marL="68580" marR="68580"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6.5</a:t>
                      </a:r>
                    </a:p>
                  </a:txBody>
                  <a:tcPr marL="68580" marR="68580" marT="34290" marB="3429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2530857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marL="0" marR="0" lvl="0" indent="0" algn="ctr" defTabSz="91439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/>
                        <a:t>TT-3</a:t>
                      </a:r>
                    </a:p>
                  </a:txBody>
                  <a:tcPr marL="68580" marR="68580" marT="34290" marB="3429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3.1</a:t>
                      </a:r>
                    </a:p>
                  </a:txBody>
                  <a:tcPr marL="68580" marR="68580"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6.2</a:t>
                      </a:r>
                    </a:p>
                  </a:txBody>
                  <a:tcPr marL="68580" marR="68580"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3.7</a:t>
                      </a:r>
                    </a:p>
                  </a:txBody>
                  <a:tcPr marL="68580" marR="68580"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7.9</a:t>
                      </a:r>
                    </a:p>
                  </a:txBody>
                  <a:tcPr marL="68580" marR="68580" marT="34290" marB="3429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263316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marL="0" marR="0" lvl="0" indent="0" algn="ctr" defTabSz="91439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/>
                        <a:t>TT-4</a:t>
                      </a:r>
                    </a:p>
                  </a:txBody>
                  <a:tcPr marL="68580" marR="68580" marT="34290" marB="3429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3.0</a:t>
                      </a:r>
                    </a:p>
                  </a:txBody>
                  <a:tcPr marL="68580" marR="68580"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8.1</a:t>
                      </a:r>
                    </a:p>
                  </a:txBody>
                  <a:tcPr marL="68580" marR="68580"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4.5</a:t>
                      </a:r>
                    </a:p>
                  </a:txBody>
                  <a:tcPr marL="68580" marR="68580"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7.8</a:t>
                      </a:r>
                    </a:p>
                  </a:txBody>
                  <a:tcPr marL="68580" marR="68580" marT="34290" marB="3429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84438039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046331E7-9D95-5E39-4CD4-A48A4F36ACFA}"/>
              </a:ext>
            </a:extLst>
          </p:cNvPr>
          <p:cNvSpPr/>
          <p:nvPr/>
        </p:nvSpPr>
        <p:spPr>
          <a:xfrm>
            <a:off x="361263" y="2363372"/>
            <a:ext cx="6977842" cy="292608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3285C2-EED6-44F0-816E-B98024AFB5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413878-8E2E-4E83-BEF0-CC328BDB20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34628" y="4842276"/>
            <a:ext cx="2133600" cy="273844"/>
          </a:xfrm>
        </p:spPr>
        <p:txBody>
          <a:bodyPr/>
          <a:lstStyle/>
          <a:p>
            <a:fld id="{7D2751F7-D677-4CE9-B35A-C3CCA0CC8D94}" type="slidenum">
              <a:rPr lang="en-US" smtClean="0"/>
              <a:pPr/>
              <a:t>23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A18E8AE-40AA-4CED-B906-95D0E077BDA2}"/>
                  </a:ext>
                </a:extLst>
              </p:cNvPr>
              <p:cNvSpPr txBox="1"/>
              <p:nvPr/>
            </p:nvSpPr>
            <p:spPr>
              <a:xfrm>
                <a:off x="884131" y="3778301"/>
                <a:ext cx="1887376" cy="6071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1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1,1</m:t>
                          </m:r>
                        </m:sub>
                        <m:sup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𝑀</m:t>
                          </m:r>
                        </m:sup>
                      </m:sSubSup>
                      <m:r>
                        <a:rPr lang="en-US" sz="21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1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7.1</m:t>
                          </m:r>
                        </m:num>
                        <m:den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2.8</m:t>
                          </m:r>
                        </m:den>
                      </m:f>
                      <m:r>
                        <a:rPr lang="en-US" sz="2100" i="1">
                          <a:latin typeface="Cambria Math" panose="02040503050406030204" pitchFamily="18" charset="0"/>
                        </a:rPr>
                        <m:t>=2.5</m:t>
                      </m:r>
                    </m:oMath>
                  </m:oMathPara>
                </a14:m>
                <a:endParaRPr lang="en-US" sz="21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A18E8AE-40AA-4CED-B906-95D0E077BD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4131" y="3778301"/>
                <a:ext cx="1887376" cy="60715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2690796-DF34-47B2-9208-AC5CD9265B8C}"/>
                  </a:ext>
                </a:extLst>
              </p:cNvPr>
              <p:cNvSpPr txBox="1"/>
              <p:nvPr/>
            </p:nvSpPr>
            <p:spPr>
              <a:xfrm>
                <a:off x="5163774" y="3778301"/>
                <a:ext cx="1887376" cy="6071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1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1,2</m:t>
                          </m:r>
                        </m:sub>
                        <m:sup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𝑀</m:t>
                          </m:r>
                        </m:sup>
                      </m:sSubSup>
                      <m:r>
                        <a:rPr lang="en-US" sz="21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1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7.1</m:t>
                          </m:r>
                        </m:num>
                        <m:den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6.5</m:t>
                          </m:r>
                        </m:den>
                      </m:f>
                      <m:r>
                        <a:rPr lang="en-US" sz="2100" i="1">
                          <a:latin typeface="Cambria Math" panose="02040503050406030204" pitchFamily="18" charset="0"/>
                        </a:rPr>
                        <m:t>=1.1</m:t>
                      </m:r>
                    </m:oMath>
                  </m:oMathPara>
                </a14:m>
                <a:endParaRPr lang="en-US" sz="21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2690796-DF34-47B2-9208-AC5CD9265B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3774" y="3778301"/>
                <a:ext cx="1887376" cy="60715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38B831E1-5634-22C8-F405-9F5FD5B5F09B}"/>
              </a:ext>
            </a:extLst>
          </p:cNvPr>
          <p:cNvSpPr txBox="1"/>
          <p:nvPr/>
        </p:nvSpPr>
        <p:spPr>
          <a:xfrm>
            <a:off x="2046685" y="1091924"/>
            <a:ext cx="350400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dirty="0"/>
              <a:t>EET Matrix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B0DB69E-F16D-9C41-AFB9-CCE4C66C9150}"/>
              </a:ext>
            </a:extLst>
          </p:cNvPr>
          <p:cNvSpPr/>
          <p:nvPr/>
        </p:nvSpPr>
        <p:spPr>
          <a:xfrm>
            <a:off x="6457071" y="1549955"/>
            <a:ext cx="594079" cy="1106025"/>
          </a:xfrm>
          <a:prstGeom prst="roundRect">
            <a:avLst/>
          </a:prstGeom>
          <a:solidFill>
            <a:srgbClr val="FFFF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E736A3BB-D703-B6FD-77A5-0E7194328F13}"/>
              </a:ext>
            </a:extLst>
          </p:cNvPr>
          <p:cNvSpPr/>
          <p:nvPr/>
        </p:nvSpPr>
        <p:spPr>
          <a:xfrm>
            <a:off x="1659988" y="3778301"/>
            <a:ext cx="386697" cy="273275"/>
          </a:xfrm>
          <a:prstGeom prst="roundRect">
            <a:avLst/>
          </a:prstGeom>
          <a:solidFill>
            <a:srgbClr val="FFFF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CF5A1974-379A-7C63-004F-079E29E72DDC}"/>
              </a:ext>
            </a:extLst>
          </p:cNvPr>
          <p:cNvSpPr/>
          <p:nvPr/>
        </p:nvSpPr>
        <p:spPr>
          <a:xfrm>
            <a:off x="5914113" y="3778300"/>
            <a:ext cx="386697" cy="273275"/>
          </a:xfrm>
          <a:prstGeom prst="roundRect">
            <a:avLst/>
          </a:prstGeom>
          <a:solidFill>
            <a:srgbClr val="FFFF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133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/>
      <p:bldP spid="10" grpId="0"/>
      <p:bldP spid="3" grpId="0"/>
      <p:bldP spid="8" grpId="0" animBg="1"/>
      <p:bldP spid="11" grpId="0" animBg="1"/>
      <p:bldP spid="1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E1C4F0-C728-F942-5994-FB35DA528A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Speedup due to Task Heterogeneity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A07FF8-6BF5-4497-3AA1-314D668FFB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751F7-D677-4CE9-B35A-C3CCA0CC8D94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2E66A80-D2FA-ED3D-1D8C-E6008DBE4540}"/>
              </a:ext>
            </a:extLst>
          </p:cNvPr>
          <p:cNvSpPr txBox="1"/>
          <p:nvPr/>
        </p:nvSpPr>
        <p:spPr>
          <a:xfrm>
            <a:off x="1355780" y="2183234"/>
            <a:ext cx="93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Inference Requests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F03333B-7339-CB21-2A31-A7C5D09D40F9}"/>
              </a:ext>
            </a:extLst>
          </p:cNvPr>
          <p:cNvCxnSpPr>
            <a:cxnSpLocks/>
          </p:cNvCxnSpPr>
          <p:nvPr/>
        </p:nvCxnSpPr>
        <p:spPr>
          <a:xfrm>
            <a:off x="1419280" y="2744554"/>
            <a:ext cx="939800" cy="0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DB3DCC76-9A9A-2FB1-E239-4EDB40EFA466}"/>
                  </a:ext>
                </a:extLst>
              </p:cNvPr>
              <p:cNvSpPr/>
              <p:nvPr/>
            </p:nvSpPr>
            <p:spPr>
              <a:xfrm>
                <a:off x="2525818" y="2429930"/>
                <a:ext cx="548640" cy="548640"/>
              </a:xfrm>
              <a:prstGeom prst="ellipse">
                <a:avLst/>
              </a:prstGeom>
              <a:solidFill>
                <a:schemeClr val="accent1">
                  <a:alpha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DB3DCC76-9A9A-2FB1-E239-4EDB40EFA46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5818" y="2429930"/>
                <a:ext cx="548640" cy="548640"/>
              </a:xfrm>
              <a:prstGeom prst="ellipse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3DF81825-E5DE-FF6B-EF1C-76A084F78E68}"/>
              </a:ext>
            </a:extLst>
          </p:cNvPr>
          <p:cNvSpPr/>
          <p:nvPr/>
        </p:nvSpPr>
        <p:spPr>
          <a:xfrm>
            <a:off x="469211" y="1800017"/>
            <a:ext cx="800100" cy="1747414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165806C-83F2-F362-DBA1-33BCB62AD665}"/>
              </a:ext>
            </a:extLst>
          </p:cNvPr>
          <p:cNvSpPr txBox="1"/>
          <p:nvPr/>
        </p:nvSpPr>
        <p:spPr>
          <a:xfrm>
            <a:off x="240266" y="3543487"/>
            <a:ext cx="12579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Workload trace of tasks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33876F29-CA00-62D3-1094-2080923BF585}"/>
              </a:ext>
            </a:extLst>
          </p:cNvPr>
          <p:cNvCxnSpPr/>
          <p:nvPr/>
        </p:nvCxnSpPr>
        <p:spPr>
          <a:xfrm>
            <a:off x="4802778" y="2839849"/>
            <a:ext cx="3209165" cy="0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18463686-6838-2B7F-DE69-D01A77CFC023}"/>
              </a:ext>
            </a:extLst>
          </p:cNvPr>
          <p:cNvSpPr txBox="1"/>
          <p:nvPr/>
        </p:nvSpPr>
        <p:spPr>
          <a:xfrm>
            <a:off x="7334506" y="2894880"/>
            <a:ext cx="135487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Total time to complete the workload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BA6B1804-11EE-5E1B-A700-B20AF47E2E72}"/>
              </a:ext>
            </a:extLst>
          </p:cNvPr>
          <p:cNvCxnSpPr/>
          <p:nvPr/>
        </p:nvCxnSpPr>
        <p:spPr>
          <a:xfrm>
            <a:off x="4803572" y="2704729"/>
            <a:ext cx="0" cy="27384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17F80356-E6DB-3140-090B-8EE8B0D6836B}"/>
              </a:ext>
            </a:extLst>
          </p:cNvPr>
          <p:cNvSpPr/>
          <p:nvPr/>
        </p:nvSpPr>
        <p:spPr>
          <a:xfrm>
            <a:off x="4802778" y="2694793"/>
            <a:ext cx="1600200" cy="141023"/>
          </a:xfrm>
          <a:prstGeom prst="rect">
            <a:avLst/>
          </a:prstGeom>
          <a:solidFill>
            <a:schemeClr val="accent3">
              <a:lumMod val="75000"/>
            </a:schemeClr>
          </a:solidFill>
          <a:ln w="158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6E128D8D-1952-3341-20CF-672D3C9FBBC1}"/>
                  </a:ext>
                </a:extLst>
              </p:cNvPr>
              <p:cNvSpPr txBox="1"/>
              <p:nvPr/>
            </p:nvSpPr>
            <p:spPr>
              <a:xfrm>
                <a:off x="6169731" y="2820419"/>
                <a:ext cx="63012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h𝑒𝑡𝑒</m:t>
                          </m:r>
                        </m:sub>
                      </m:sSub>
                    </m:oMath>
                  </m:oMathPara>
                </a14:m>
                <a:endParaRPr lang="en-US" sz="1800" b="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6E128D8D-1952-3341-20CF-672D3C9FBB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9731" y="2820419"/>
                <a:ext cx="630129" cy="369332"/>
              </a:xfrm>
              <a:prstGeom prst="rect">
                <a:avLst/>
              </a:prstGeom>
              <a:blipFill>
                <a:blip r:embed="rId3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8B1ED7EB-D1AB-F273-8473-6F918BDA9F3C}"/>
              </a:ext>
            </a:extLst>
          </p:cNvPr>
          <p:cNvSpPr/>
          <p:nvPr/>
        </p:nvSpPr>
        <p:spPr>
          <a:xfrm>
            <a:off x="292100" y="1600013"/>
            <a:ext cx="2990850" cy="2686082"/>
          </a:xfrm>
          <a:prstGeom prst="roundRect">
            <a:avLst>
              <a:gd name="adj" fmla="val 8027"/>
            </a:avLst>
          </a:prstGeom>
          <a:noFill/>
          <a:ln w="127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Arrow: Right 26">
            <a:extLst>
              <a:ext uri="{FF2B5EF4-FFF2-40B4-BE49-F238E27FC236}">
                <a16:creationId xmlns:a16="http://schemas.microsoft.com/office/drawing/2014/main" id="{86F0DF8D-6A30-2C9D-EA8A-A69AA7949976}"/>
              </a:ext>
            </a:extLst>
          </p:cNvPr>
          <p:cNvSpPr/>
          <p:nvPr/>
        </p:nvSpPr>
        <p:spPr>
          <a:xfrm>
            <a:off x="3389485" y="2566005"/>
            <a:ext cx="1206495" cy="4528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3D60FA7-D7DD-E4BB-138C-BBE916E6C823}"/>
              </a:ext>
            </a:extLst>
          </p:cNvPr>
          <p:cNvSpPr txBox="1"/>
          <p:nvPr/>
        </p:nvSpPr>
        <p:spPr>
          <a:xfrm>
            <a:off x="3334784" y="2245176"/>
            <a:ext cx="1050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Makespan</a:t>
            </a:r>
            <a:endParaRPr lang="en-US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0463279-A200-4DB3-24C0-14135F1DFE8F}"/>
              </a:ext>
            </a:extLst>
          </p:cNvPr>
          <p:cNvSpPr txBox="1"/>
          <p:nvPr/>
        </p:nvSpPr>
        <p:spPr>
          <a:xfrm>
            <a:off x="292100" y="4296035"/>
            <a:ext cx="29908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Heterogeneous</a:t>
            </a:r>
            <a:r>
              <a:rPr lang="en-US" dirty="0"/>
              <a:t> computing System</a:t>
            </a:r>
          </a:p>
        </p:txBody>
      </p:sp>
      <p:sp>
        <p:nvSpPr>
          <p:cNvPr id="3" name="Isosceles Triangle 2">
            <a:extLst>
              <a:ext uri="{FF2B5EF4-FFF2-40B4-BE49-F238E27FC236}">
                <a16:creationId xmlns:a16="http://schemas.microsoft.com/office/drawing/2014/main" id="{BBE00552-2C71-EC53-E8B0-44F64E597F0A}"/>
              </a:ext>
            </a:extLst>
          </p:cNvPr>
          <p:cNvSpPr/>
          <p:nvPr/>
        </p:nvSpPr>
        <p:spPr>
          <a:xfrm>
            <a:off x="657472" y="1882704"/>
            <a:ext cx="436716" cy="411910"/>
          </a:xfrm>
          <a:prstGeom prst="triangl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71738B2-19C6-8872-AA86-5BED4492CF5F}"/>
              </a:ext>
            </a:extLst>
          </p:cNvPr>
          <p:cNvSpPr/>
          <p:nvPr/>
        </p:nvSpPr>
        <p:spPr>
          <a:xfrm>
            <a:off x="667939" y="2520667"/>
            <a:ext cx="402642" cy="328220"/>
          </a:xfrm>
          <a:prstGeom prst="rect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059FEC40-51CF-AFD1-BD7A-4E39C20E9791}"/>
              </a:ext>
            </a:extLst>
          </p:cNvPr>
          <p:cNvSpPr/>
          <p:nvPr/>
        </p:nvSpPr>
        <p:spPr>
          <a:xfrm>
            <a:off x="647230" y="2987306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EF22DD1-DBF5-508C-99B2-3A63EB9F2179}"/>
              </a:ext>
            </a:extLst>
          </p:cNvPr>
          <p:cNvCxnSpPr>
            <a:cxnSpLocks/>
            <a:stCxn id="16" idx="1"/>
            <a:endCxn id="3" idx="5"/>
          </p:cNvCxnSpPr>
          <p:nvPr/>
        </p:nvCxnSpPr>
        <p:spPr>
          <a:xfrm flipH="1">
            <a:off x="985009" y="1309632"/>
            <a:ext cx="822600" cy="779027"/>
          </a:xfrm>
          <a:prstGeom prst="straightConnector1">
            <a:avLst/>
          </a:prstGeom>
          <a:ln>
            <a:solidFill>
              <a:schemeClr val="accent1">
                <a:shade val="95000"/>
                <a:satMod val="105000"/>
                <a:alpha val="74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E6E14865-1605-2E93-A3D4-3540758641F1}"/>
              </a:ext>
            </a:extLst>
          </p:cNvPr>
          <p:cNvSpPr txBox="1"/>
          <p:nvPr/>
        </p:nvSpPr>
        <p:spPr>
          <a:xfrm>
            <a:off x="1807609" y="1048022"/>
            <a:ext cx="2015706" cy="523220"/>
          </a:xfrm>
          <a:prstGeom prst="rect">
            <a:avLst/>
          </a:prstGeom>
          <a:noFill/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Slowest task type executing on machine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7A16A3D-445A-43C7-F7D8-F8528B952346}"/>
              </a:ext>
            </a:extLst>
          </p:cNvPr>
          <p:cNvSpPr txBox="1"/>
          <p:nvPr/>
        </p:nvSpPr>
        <p:spPr>
          <a:xfrm>
            <a:off x="292100" y="4318353"/>
            <a:ext cx="29908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Homogeneous</a:t>
            </a:r>
            <a:r>
              <a:rPr lang="en-US" dirty="0"/>
              <a:t> computing System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9E17BFF-AB01-8E38-5D6F-D19E55C04A74}"/>
                  </a:ext>
                </a:extLst>
              </p:cNvPr>
              <p:cNvSpPr txBox="1"/>
              <p:nvPr/>
            </p:nvSpPr>
            <p:spPr>
              <a:xfrm>
                <a:off x="3309841" y="3991402"/>
                <a:ext cx="4716773" cy="55136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1" smtClean="0">
                          <a:latin typeface="Cambria Math" panose="02040503050406030204" pitchFamily="18" charset="0"/>
                        </a:rPr>
                        <m:t>𝑺𝒑𝒆𝒆𝒅𝒖𝒑</m:t>
                      </m:r>
                      <m:r>
                        <a:rPr lang="en-US" sz="18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800" b="1" i="1" smtClean="0">
                          <a:latin typeface="Cambria Math" panose="02040503050406030204" pitchFamily="18" charset="0"/>
                        </a:rPr>
                        <m:t>𝒅𝒖𝒆</m:t>
                      </m:r>
                      <m:r>
                        <a:rPr lang="en-US" sz="18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800" b="1" i="1" smtClean="0">
                          <a:latin typeface="Cambria Math" panose="02040503050406030204" pitchFamily="18" charset="0"/>
                        </a:rPr>
                        <m:t>𝒕𝒐</m:t>
                      </m:r>
                      <m:r>
                        <a:rPr lang="en-US" sz="18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800" b="1" i="1" smtClean="0">
                          <a:latin typeface="Cambria Math" panose="02040503050406030204" pitchFamily="18" charset="0"/>
                        </a:rPr>
                        <m:t>𝒉𝒆𝒕𝒆𝒓𝒐𝒈𝒆𝒏𝒆𝒊𝒕𝒚</m:t>
                      </m:r>
                      <m:r>
                        <a:rPr lang="en-US" sz="18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8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e>
                            <m:sub>
                              <m:r>
                                <a:rPr lang="en-US" sz="18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𝒉𝒐𝒎𝒐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1800" b="1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1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e>
                            <m:sub>
                              <m:r>
                                <a:rPr lang="en-US" sz="1800" b="1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𝒉𝒆𝒕𝒆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1800" b="1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9E17BFF-AB01-8E38-5D6F-D19E55C04A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9841" y="3991402"/>
                <a:ext cx="4716773" cy="55136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>
            <a:extLst>
              <a:ext uri="{FF2B5EF4-FFF2-40B4-BE49-F238E27FC236}">
                <a16:creationId xmlns:a16="http://schemas.microsoft.com/office/drawing/2014/main" id="{EA548E7B-6684-FF3E-C0EF-C6579D3AD0F6}"/>
              </a:ext>
            </a:extLst>
          </p:cNvPr>
          <p:cNvSpPr/>
          <p:nvPr/>
        </p:nvSpPr>
        <p:spPr>
          <a:xfrm>
            <a:off x="4802783" y="2552953"/>
            <a:ext cx="2531723" cy="141023"/>
          </a:xfrm>
          <a:prstGeom prst="rect">
            <a:avLst/>
          </a:prstGeom>
          <a:solidFill>
            <a:srgbClr val="FF0000"/>
          </a:solidFill>
          <a:ln w="158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8C99901-A02B-785B-3F78-D8529C364E5D}"/>
                  </a:ext>
                </a:extLst>
              </p:cNvPr>
              <p:cNvSpPr txBox="1"/>
              <p:nvPr/>
            </p:nvSpPr>
            <p:spPr>
              <a:xfrm>
                <a:off x="7019441" y="2101714"/>
                <a:ext cx="63012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h𝑜𝑚𝑜</m:t>
                          </m:r>
                        </m:sub>
                      </m:sSub>
                    </m:oMath>
                  </m:oMathPara>
                </a14:m>
                <a:endParaRPr lang="en-US" sz="1800" b="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8C99901-A02B-785B-3F78-D8529C364E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9441" y="2101714"/>
                <a:ext cx="630129" cy="369332"/>
              </a:xfrm>
              <a:prstGeom prst="rect">
                <a:avLst/>
              </a:prstGeom>
              <a:blipFill>
                <a:blip r:embed="rId5"/>
                <a:stretch>
                  <a:fillRect r="-9615" b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6D9CB68A-4492-B65C-A825-B5839A206B9B}"/>
              </a:ext>
            </a:extLst>
          </p:cNvPr>
          <p:cNvSpPr/>
          <p:nvPr/>
        </p:nvSpPr>
        <p:spPr>
          <a:xfrm>
            <a:off x="666276" y="2432699"/>
            <a:ext cx="436716" cy="411910"/>
          </a:xfrm>
          <a:prstGeom prst="triangl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B2E4E7E5-3429-4CD6-C122-BCE2E156B3BB}"/>
              </a:ext>
            </a:extLst>
          </p:cNvPr>
          <p:cNvSpPr/>
          <p:nvPr/>
        </p:nvSpPr>
        <p:spPr>
          <a:xfrm>
            <a:off x="638969" y="2991388"/>
            <a:ext cx="436716" cy="411910"/>
          </a:xfrm>
          <a:prstGeom prst="triangl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830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 animBg="1"/>
      <p:bldP spid="14" grpId="0" animBg="1"/>
      <p:bldP spid="15" grpId="0"/>
      <p:bldP spid="20" grpId="0"/>
      <p:bldP spid="23" grpId="0" animBg="1"/>
      <p:bldP spid="24" grpId="0"/>
      <p:bldP spid="26" grpId="0" animBg="1"/>
      <p:bldP spid="27" grpId="0" animBg="1"/>
      <p:bldP spid="28" grpId="0"/>
      <p:bldP spid="29" grpId="0"/>
      <p:bldP spid="29" grpId="1"/>
      <p:bldP spid="3" grpId="0" animBg="1"/>
      <p:bldP spid="7" grpId="0" animBg="1"/>
      <p:bldP spid="7" grpId="1" animBg="1"/>
      <p:bldP spid="9" grpId="0" animBg="1"/>
      <p:bldP spid="9" grpId="1" animBg="1"/>
      <p:bldP spid="16" grpId="0" animBg="1"/>
      <p:bldP spid="5" grpId="0"/>
      <p:bldP spid="12" grpId="0"/>
      <p:bldP spid="13" grpId="0" animBg="1"/>
      <p:bldP spid="17" grpId="0"/>
      <p:bldP spid="18" grpId="0" animBg="1"/>
      <p:bldP spid="2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D503D5-868D-3631-AF15-A5D5246353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Speedup due to Task Heterogeneity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DE40FF-6A2A-D1B6-5C05-406EC1325F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Baseline task type</a:t>
            </a:r>
          </a:p>
          <a:p>
            <a:pPr lvl="1"/>
            <a:r>
              <a:rPr lang="en-US" dirty="0"/>
              <a:t>The task which has the largest execution time on machine type “j”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7753BD-927A-D02F-7BA8-771F38112B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34628" y="4842276"/>
            <a:ext cx="2133600" cy="273844"/>
          </a:xfrm>
        </p:spPr>
        <p:txBody>
          <a:bodyPr/>
          <a:lstStyle/>
          <a:p>
            <a:fld id="{7D2751F7-D677-4CE9-B35A-C3CCA0CC8D94}" type="slidenum">
              <a:rPr lang="en-US" smtClean="0"/>
              <a:pPr/>
              <a:t>25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4C7FE1A-8283-46E5-2651-88A50766F8FD}"/>
                  </a:ext>
                </a:extLst>
              </p:cNvPr>
              <p:cNvSpPr txBox="1"/>
              <p:nvPr/>
            </p:nvSpPr>
            <p:spPr>
              <a:xfrm>
                <a:off x="3244495" y="2804518"/>
                <a:ext cx="2026356" cy="9238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400">
                                      <a:latin typeface="Cambria Math" panose="02040503050406030204" pitchFamily="18" charset="0"/>
                                    </a:rPr>
                                    <m:t>max</m:t>
                                  </m:r>
                                </m:e>
                                <m:lim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lim>
                              </m:limLow>
                            </m:fName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𝑖𝑗</m:t>
                                  </m:r>
                                </m:sub>
                              </m:sSub>
                            </m:e>
                          </m:func>
                        </m:num>
                        <m:den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4C7FE1A-8283-46E5-2651-88A50766F8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4495" y="2804518"/>
                <a:ext cx="2026356" cy="92384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D2D2D676-8E0D-F026-CF0C-82519F5DC7EE}"/>
              </a:ext>
            </a:extLst>
          </p:cNvPr>
          <p:cNvSpPr/>
          <p:nvPr/>
        </p:nvSpPr>
        <p:spPr>
          <a:xfrm>
            <a:off x="4079629" y="2613715"/>
            <a:ext cx="1153551" cy="650735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EF9E596-0515-E47E-959D-00F62EAC193D}"/>
              </a:ext>
            </a:extLst>
          </p:cNvPr>
          <p:cNvSpPr txBox="1"/>
          <p:nvPr/>
        </p:nvSpPr>
        <p:spPr>
          <a:xfrm>
            <a:off x="6049108" y="1999629"/>
            <a:ext cx="2124221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rgbClr val="FF0000"/>
                </a:solidFill>
              </a:rPr>
              <a:t>Slowest task type on machine “j”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2CEC986-D718-8A6F-4945-D6825CE7FA69}"/>
              </a:ext>
            </a:extLst>
          </p:cNvPr>
          <p:cNvSpPr txBox="1"/>
          <p:nvPr/>
        </p:nvSpPr>
        <p:spPr>
          <a:xfrm>
            <a:off x="6133515" y="3540793"/>
            <a:ext cx="2124221" cy="9233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rgbClr val="FF0000"/>
                </a:solidFill>
              </a:rPr>
              <a:t>Execution time of </a:t>
            </a:r>
            <a:r>
              <a:rPr lang="en-US" sz="1800" dirty="0" err="1">
                <a:solidFill>
                  <a:srgbClr val="FF0000"/>
                </a:solidFill>
              </a:rPr>
              <a:t>of</a:t>
            </a:r>
            <a:r>
              <a:rPr lang="en-US" sz="1800" dirty="0">
                <a:solidFill>
                  <a:srgbClr val="FF0000"/>
                </a:solidFill>
              </a:rPr>
              <a:t> task type “</a:t>
            </a:r>
            <a:r>
              <a:rPr lang="en-US" sz="1800" dirty="0" err="1">
                <a:solidFill>
                  <a:srgbClr val="FF0000"/>
                </a:solidFill>
              </a:rPr>
              <a:t>i</a:t>
            </a:r>
            <a:r>
              <a:rPr lang="en-US" sz="1800" dirty="0">
                <a:solidFill>
                  <a:srgbClr val="FF0000"/>
                </a:solidFill>
              </a:rPr>
              <a:t>” on machine type “j”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56ADD60-F087-3B5D-4CCE-33C71244A027}"/>
              </a:ext>
            </a:extLst>
          </p:cNvPr>
          <p:cNvSpPr/>
          <p:nvPr/>
        </p:nvSpPr>
        <p:spPr>
          <a:xfrm>
            <a:off x="4343678" y="3362045"/>
            <a:ext cx="580011" cy="418727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1343E4B7-568C-F743-3EDC-5C242621850A}"/>
              </a:ext>
            </a:extLst>
          </p:cNvPr>
          <p:cNvCxnSpPr>
            <a:cxnSpLocks/>
            <a:endCxn id="5" idx="3"/>
          </p:cNvCxnSpPr>
          <p:nvPr/>
        </p:nvCxnSpPr>
        <p:spPr>
          <a:xfrm flipH="1">
            <a:off x="5233180" y="2461294"/>
            <a:ext cx="815928" cy="47778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DF2EA619-51A4-65B4-24BB-A9D6E22942C2}"/>
              </a:ext>
            </a:extLst>
          </p:cNvPr>
          <p:cNvCxnSpPr>
            <a:cxnSpLocks/>
            <a:endCxn id="9" idx="3"/>
          </p:cNvCxnSpPr>
          <p:nvPr/>
        </p:nvCxnSpPr>
        <p:spPr>
          <a:xfrm flipH="1" flipV="1">
            <a:off x="4923689" y="3571409"/>
            <a:ext cx="1209826" cy="43104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123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3285C2-EED6-44F0-816E-B98024AFB5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413878-8E2E-4E83-BEF0-CC328BDB20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34628" y="4842276"/>
            <a:ext cx="2133600" cy="273844"/>
          </a:xfrm>
        </p:spPr>
        <p:txBody>
          <a:bodyPr/>
          <a:lstStyle/>
          <a:p>
            <a:fld id="{7D2751F7-D677-4CE9-B35A-C3CCA0CC8D94}" type="slidenum">
              <a:rPr lang="en-US" smtClean="0"/>
              <a:pPr/>
              <a:t>26</a:t>
            </a:fld>
            <a:endParaRPr lang="en-US" dirty="0"/>
          </a:p>
        </p:txBody>
      </p:sp>
      <p:graphicFrame>
        <p:nvGraphicFramePr>
          <p:cNvPr id="7" name="Table 5">
            <a:extLst>
              <a:ext uri="{FF2B5EF4-FFF2-40B4-BE49-F238E27FC236}">
                <a16:creationId xmlns:a16="http://schemas.microsoft.com/office/drawing/2014/main" id="{EB75B1F1-7013-4D72-81E8-F25EA1E9EA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6930289"/>
              </p:ext>
            </p:extLst>
          </p:nvPr>
        </p:nvGraphicFramePr>
        <p:xfrm>
          <a:off x="361263" y="1462553"/>
          <a:ext cx="6977842" cy="2049780"/>
        </p:xfrm>
        <a:graphic>
          <a:graphicData uri="http://schemas.openxmlformats.org/drawingml/2006/table">
            <a:tbl>
              <a:tblPr firstRow="1" bandRow="1"/>
              <a:tblGrid>
                <a:gridCol w="2040082">
                  <a:extLst>
                    <a:ext uri="{9D8B030D-6E8A-4147-A177-3AD203B41FA5}">
                      <a16:colId xmlns:a16="http://schemas.microsoft.com/office/drawing/2014/main" val="1760424150"/>
                    </a:ext>
                  </a:extLst>
                </a:gridCol>
                <a:gridCol w="1234440">
                  <a:extLst>
                    <a:ext uri="{9D8B030D-6E8A-4147-A177-3AD203B41FA5}">
                      <a16:colId xmlns:a16="http://schemas.microsoft.com/office/drawing/2014/main" val="2284929709"/>
                    </a:ext>
                  </a:extLst>
                </a:gridCol>
                <a:gridCol w="1234440">
                  <a:extLst>
                    <a:ext uri="{9D8B030D-6E8A-4147-A177-3AD203B41FA5}">
                      <a16:colId xmlns:a16="http://schemas.microsoft.com/office/drawing/2014/main" val="2356302934"/>
                    </a:ext>
                  </a:extLst>
                </a:gridCol>
                <a:gridCol w="1234440">
                  <a:extLst>
                    <a:ext uri="{9D8B030D-6E8A-4147-A177-3AD203B41FA5}">
                      <a16:colId xmlns:a16="http://schemas.microsoft.com/office/drawing/2014/main" val="2344737578"/>
                    </a:ext>
                  </a:extLst>
                </a:gridCol>
                <a:gridCol w="1234440">
                  <a:extLst>
                    <a:ext uri="{9D8B030D-6E8A-4147-A177-3AD203B41FA5}">
                      <a16:colId xmlns:a16="http://schemas.microsoft.com/office/drawing/2014/main" val="96302866"/>
                    </a:ext>
                  </a:extLst>
                </a:gridCol>
              </a:tblGrid>
              <a:tr h="531495">
                <a:tc>
                  <a:txBody>
                    <a:bodyPr/>
                    <a:lstStyle/>
                    <a:p>
                      <a:r>
                        <a:rPr lang="en-US" sz="1600" dirty="0"/>
                        <a:t>                Machines</a:t>
                      </a:r>
                    </a:p>
                    <a:p>
                      <a:endParaRPr lang="en-US" sz="1600" dirty="0"/>
                    </a:p>
                    <a:p>
                      <a:r>
                        <a:rPr lang="en-US" sz="1600" dirty="0"/>
                        <a:t>Tasks</a:t>
                      </a:r>
                    </a:p>
                  </a:txBody>
                  <a:tcPr marL="68580" marR="68580" marT="34290" marB="34290"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M-1</a:t>
                      </a:r>
                    </a:p>
                  </a:txBody>
                  <a:tcPr marL="68580" marR="68580" marT="34290" marB="34290" anchor="ctr">
                    <a:solidFill>
                      <a:srgbClr val="D2101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M-2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M-3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M-4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3771965962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TT-1</a:t>
                      </a:r>
                    </a:p>
                  </a:txBody>
                  <a:tcPr marL="68580" marR="68580" marT="34290" marB="3429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2.8</a:t>
                      </a:r>
                    </a:p>
                  </a:txBody>
                  <a:tcPr marL="68580" marR="68580" marT="34290" marB="34290" anchor="ctr">
                    <a:solidFill>
                      <a:srgbClr val="D2101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6.5</a:t>
                      </a:r>
                    </a:p>
                  </a:txBody>
                  <a:tcPr marL="68580" marR="68580"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3.7</a:t>
                      </a:r>
                    </a:p>
                  </a:txBody>
                  <a:tcPr marL="68580" marR="68580"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7.1</a:t>
                      </a:r>
                    </a:p>
                  </a:txBody>
                  <a:tcPr marL="68580" marR="68580" marT="34290" marB="3429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35541036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marL="0" marR="0" lvl="0" indent="0" algn="ctr" defTabSz="91439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/>
                        <a:t>TT-2</a:t>
                      </a:r>
                    </a:p>
                  </a:txBody>
                  <a:tcPr marL="68580" marR="68580" marT="34290" marB="3429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2.5</a:t>
                      </a:r>
                    </a:p>
                  </a:txBody>
                  <a:tcPr marL="68580" marR="68580" marT="34290" marB="34290" anchor="ctr">
                    <a:solidFill>
                      <a:srgbClr val="D2101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6.4</a:t>
                      </a:r>
                    </a:p>
                  </a:txBody>
                  <a:tcPr marL="68580" marR="68580"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5.0</a:t>
                      </a:r>
                    </a:p>
                  </a:txBody>
                  <a:tcPr marL="68580" marR="68580"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6.5</a:t>
                      </a:r>
                    </a:p>
                  </a:txBody>
                  <a:tcPr marL="68580" marR="68580" marT="34290" marB="3429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2530857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marL="0" marR="0" lvl="0" indent="0" algn="ctr" defTabSz="91439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/>
                        <a:t>TT-3</a:t>
                      </a:r>
                    </a:p>
                  </a:txBody>
                  <a:tcPr marL="68580" marR="68580" marT="34290" marB="3429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highlight>
                            <a:srgbClr val="FFFF00"/>
                          </a:highlight>
                        </a:rPr>
                        <a:t>3.1</a:t>
                      </a:r>
                    </a:p>
                  </a:txBody>
                  <a:tcPr marL="68580" marR="68580" marT="34290" marB="34290" anchor="ctr">
                    <a:solidFill>
                      <a:srgbClr val="D2101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6.2</a:t>
                      </a:r>
                    </a:p>
                  </a:txBody>
                  <a:tcPr marL="68580" marR="68580"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3.7</a:t>
                      </a:r>
                    </a:p>
                  </a:txBody>
                  <a:tcPr marL="68580" marR="68580"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7.9</a:t>
                      </a:r>
                    </a:p>
                  </a:txBody>
                  <a:tcPr marL="68580" marR="68580" marT="34290" marB="3429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263316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marL="0" marR="0" lvl="0" indent="0" algn="ctr" defTabSz="91439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/>
                        <a:t>TT-4</a:t>
                      </a:r>
                    </a:p>
                  </a:txBody>
                  <a:tcPr marL="68580" marR="68580" marT="34290" marB="3429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3.0</a:t>
                      </a:r>
                    </a:p>
                  </a:txBody>
                  <a:tcPr marL="68580" marR="68580" marT="34290" marB="34290" anchor="ctr">
                    <a:solidFill>
                      <a:srgbClr val="D2101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8.1</a:t>
                      </a:r>
                    </a:p>
                  </a:txBody>
                  <a:tcPr marL="68580" marR="68580"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4.5</a:t>
                      </a:r>
                    </a:p>
                  </a:txBody>
                  <a:tcPr marL="68580" marR="68580"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7.8</a:t>
                      </a:r>
                    </a:p>
                  </a:txBody>
                  <a:tcPr marL="68580" marR="68580" marT="34290" marB="3429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84438039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A18E8AE-40AA-4CED-B906-95D0E077BDA2}"/>
                  </a:ext>
                </a:extLst>
              </p:cNvPr>
              <p:cNvSpPr txBox="1"/>
              <p:nvPr/>
            </p:nvSpPr>
            <p:spPr>
              <a:xfrm>
                <a:off x="725994" y="3778268"/>
                <a:ext cx="1887376" cy="6071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1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1,1</m:t>
                          </m:r>
                        </m:sub>
                        <m:sup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  <m:r>
                        <a:rPr lang="en-US" sz="21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1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3.1</m:t>
                          </m:r>
                        </m:num>
                        <m:den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2.8</m:t>
                          </m:r>
                        </m:den>
                      </m:f>
                      <m:r>
                        <a:rPr lang="en-US" sz="2100" i="1">
                          <a:latin typeface="Cambria Math" panose="02040503050406030204" pitchFamily="18" charset="0"/>
                        </a:rPr>
                        <m:t>=1.1</m:t>
                      </m:r>
                    </m:oMath>
                  </m:oMathPara>
                </a14:m>
                <a:endParaRPr lang="en-US" sz="21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A18E8AE-40AA-4CED-B906-95D0E077BD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994" y="3778268"/>
                <a:ext cx="1887376" cy="60715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2690796-DF34-47B2-9208-AC5CD9265B8C}"/>
                  </a:ext>
                </a:extLst>
              </p:cNvPr>
              <p:cNvSpPr txBox="1"/>
              <p:nvPr/>
            </p:nvSpPr>
            <p:spPr>
              <a:xfrm>
                <a:off x="5445510" y="3873760"/>
                <a:ext cx="1893595" cy="60708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1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2,1</m:t>
                          </m:r>
                        </m:sub>
                        <m:sup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  <m:r>
                        <a:rPr lang="en-US" sz="21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1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3.1</m:t>
                          </m:r>
                        </m:num>
                        <m:den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2.5</m:t>
                          </m:r>
                        </m:den>
                      </m:f>
                      <m:r>
                        <a:rPr lang="en-US" sz="2100" i="1">
                          <a:latin typeface="Cambria Math" panose="02040503050406030204" pitchFamily="18" charset="0"/>
                        </a:rPr>
                        <m:t>=1.2</m:t>
                      </m:r>
                    </m:oMath>
                  </m:oMathPara>
                </a14:m>
                <a:endParaRPr lang="en-US" sz="21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2690796-DF34-47B2-9208-AC5CD9265B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5510" y="3873760"/>
                <a:ext cx="1893595" cy="60708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A789EB14-E1BF-6986-7617-4C57753E2752}"/>
              </a:ext>
            </a:extLst>
          </p:cNvPr>
          <p:cNvSpPr txBox="1"/>
          <p:nvPr/>
        </p:nvSpPr>
        <p:spPr>
          <a:xfrm>
            <a:off x="2046685" y="1091924"/>
            <a:ext cx="350400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dirty="0"/>
              <a:t>EET Matrix</a:t>
            </a:r>
          </a:p>
        </p:txBody>
      </p:sp>
    </p:spTree>
    <p:extLst>
      <p:ext uri="{BB962C8B-B14F-4D97-AF65-F5344CB8AC3E}">
        <p14:creationId xmlns:p14="http://schemas.microsoft.com/office/powerpoint/2010/main" val="40001396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47703D-5126-88E3-5872-8A2720E29B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Speedup Matrices due to Heterogeneity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0F8F21-10EC-6351-C927-04066B119D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34628" y="4842276"/>
            <a:ext cx="2133600" cy="273844"/>
          </a:xfrm>
        </p:spPr>
        <p:txBody>
          <a:bodyPr/>
          <a:lstStyle/>
          <a:p>
            <a:fld id="{7D2751F7-D677-4CE9-B35A-C3CCA0CC8D94}" type="slidenum">
              <a:rPr lang="en-US" smtClean="0"/>
              <a:pPr/>
              <a:t>27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8CF4A1B-DCDC-AF9E-B8D0-D95A07A4518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991" r="52219"/>
          <a:stretch/>
        </p:blipFill>
        <p:spPr>
          <a:xfrm>
            <a:off x="2177421" y="1103289"/>
            <a:ext cx="4375779" cy="3738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7305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47703D-5126-88E3-5872-8A2720E29B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Mean Speedup due to Heterogeneity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0F8F21-10EC-6351-C927-04066B119D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34628" y="4842276"/>
            <a:ext cx="2133600" cy="273844"/>
          </a:xfrm>
        </p:spPr>
        <p:txBody>
          <a:bodyPr/>
          <a:lstStyle/>
          <a:p>
            <a:fld id="{7D2751F7-D677-4CE9-B35A-C3CCA0CC8D94}" type="slidenum">
              <a:rPr lang="en-US" smtClean="0"/>
              <a:pPr/>
              <a:t>28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8CF4A1B-DCDC-AF9E-B8D0-D95A07A4518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991" r="52219"/>
          <a:stretch/>
        </p:blipFill>
        <p:spPr>
          <a:xfrm>
            <a:off x="2177421" y="1103289"/>
            <a:ext cx="4375779" cy="3738987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94CEF0C1-8A73-B0AB-83D3-7E5168DE97C0}"/>
              </a:ext>
            </a:extLst>
          </p:cNvPr>
          <p:cNvCxnSpPr/>
          <p:nvPr/>
        </p:nvCxnSpPr>
        <p:spPr>
          <a:xfrm>
            <a:off x="6553200" y="1866900"/>
            <a:ext cx="647700" cy="0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68C3197B-478A-8B70-20D4-B9F1AE49B6FC}"/>
                  </a:ext>
                </a:extLst>
              </p:cNvPr>
              <p:cNvSpPr/>
              <p:nvPr/>
            </p:nvSpPr>
            <p:spPr>
              <a:xfrm>
                <a:off x="7254875" y="1613014"/>
                <a:ext cx="647700" cy="507771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240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p>
                            <m:sSupPr>
                              <m:ctrlPr>
                                <a:rPr lang="en-US" sz="2400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p>
                              <m:r>
                                <a:rPr lang="en-US" sz="2400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sup>
                          </m:sSup>
                        </m:e>
                      </m:acc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68C3197B-478A-8B70-20D4-B9F1AE49B6F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4875" y="1613014"/>
                <a:ext cx="647700" cy="50777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0F78527-A681-95D7-8837-C340A53B32C4}"/>
              </a:ext>
            </a:extLst>
          </p:cNvPr>
          <p:cNvCxnSpPr/>
          <p:nvPr/>
        </p:nvCxnSpPr>
        <p:spPr>
          <a:xfrm>
            <a:off x="6553200" y="3911600"/>
            <a:ext cx="647700" cy="0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F2E35266-BEEA-7E33-9090-A6EB2BC0BB7A}"/>
              </a:ext>
            </a:extLst>
          </p:cNvPr>
          <p:cNvSpPr txBox="1"/>
          <p:nvPr/>
        </p:nvSpPr>
        <p:spPr>
          <a:xfrm>
            <a:off x="6923915" y="2163084"/>
            <a:ext cx="2051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Mean speedup due to machine heterogeneity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4121CE4-5D4D-2F0E-9CA2-AAEF5F9B6031}"/>
              </a:ext>
            </a:extLst>
          </p:cNvPr>
          <p:cNvSpPr txBox="1"/>
          <p:nvPr/>
        </p:nvSpPr>
        <p:spPr>
          <a:xfrm>
            <a:off x="6923915" y="4115328"/>
            <a:ext cx="2051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Mean speedup due to task heterogeneity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D61F57C6-F962-5E5C-F0BE-C3F7B39B8581}"/>
                  </a:ext>
                </a:extLst>
              </p:cNvPr>
              <p:cNvSpPr/>
              <p:nvPr/>
            </p:nvSpPr>
            <p:spPr>
              <a:xfrm>
                <a:off x="7254875" y="3657714"/>
                <a:ext cx="647700" cy="507771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240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p>
                            <m:sSupPr>
                              <m:ctrlPr>
                                <a:rPr lang="en-US" sz="2400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p>
                              <m:r>
                                <a:rPr lang="en-US" sz="2400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</m:e>
                      </m:acc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D61F57C6-F962-5E5C-F0BE-C3F7B39B858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4875" y="3657714"/>
                <a:ext cx="647700" cy="50777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296228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58A936-4C1B-B8FA-D066-AB19B87A95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Mean Speedup due to Heterogeneity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9AE2DB-1ECD-B965-F28A-5B6884F560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34628" y="4842276"/>
            <a:ext cx="2133600" cy="273844"/>
          </a:xfrm>
        </p:spPr>
        <p:txBody>
          <a:bodyPr/>
          <a:lstStyle/>
          <a:p>
            <a:fld id="{7D2751F7-D677-4CE9-B35A-C3CCA0CC8D94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5F51BD3A-A241-5E2A-89D7-6231DA93A46A}"/>
              </a:ext>
            </a:extLst>
          </p:cNvPr>
          <p:cNvSpPr/>
          <p:nvPr/>
        </p:nvSpPr>
        <p:spPr>
          <a:xfrm>
            <a:off x="3505200" y="1135845"/>
            <a:ext cx="2133600" cy="653143"/>
          </a:xfrm>
          <a:prstGeom prst="round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tx1"/>
                </a:solidFill>
              </a:rPr>
              <a:t>Central Tendency Measures</a:t>
            </a:r>
          </a:p>
        </p:txBody>
      </p:sp>
      <p:cxnSp>
        <p:nvCxnSpPr>
          <p:cNvPr id="15" name="Connector: Elbow 14">
            <a:extLst>
              <a:ext uri="{FF2B5EF4-FFF2-40B4-BE49-F238E27FC236}">
                <a16:creationId xmlns:a16="http://schemas.microsoft.com/office/drawing/2014/main" id="{F88C9A6A-ABEC-4739-CB5C-175D974A0507}"/>
              </a:ext>
            </a:extLst>
          </p:cNvPr>
          <p:cNvCxnSpPr>
            <a:cxnSpLocks/>
            <a:stCxn id="13" idx="2"/>
          </p:cNvCxnSpPr>
          <p:nvPr/>
        </p:nvCxnSpPr>
        <p:spPr>
          <a:xfrm rot="5400000">
            <a:off x="3034123" y="902183"/>
            <a:ext cx="651073" cy="2424682"/>
          </a:xfrm>
          <a:prstGeom prst="bentConnector3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Connector: Elbow 16">
            <a:extLst>
              <a:ext uri="{FF2B5EF4-FFF2-40B4-BE49-F238E27FC236}">
                <a16:creationId xmlns:a16="http://schemas.microsoft.com/office/drawing/2014/main" id="{21755265-4708-05BC-E610-6D6C938CFCA7}"/>
              </a:ext>
            </a:extLst>
          </p:cNvPr>
          <p:cNvCxnSpPr>
            <a:cxnSpLocks/>
            <a:stCxn id="13" idx="2"/>
          </p:cNvCxnSpPr>
          <p:nvPr/>
        </p:nvCxnSpPr>
        <p:spPr>
          <a:xfrm rot="16200000" flipH="1">
            <a:off x="4246463" y="2114524"/>
            <a:ext cx="651074" cy="1"/>
          </a:xfrm>
          <a:prstGeom prst="bentConnector3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or: Elbow 18">
            <a:extLst>
              <a:ext uri="{FF2B5EF4-FFF2-40B4-BE49-F238E27FC236}">
                <a16:creationId xmlns:a16="http://schemas.microsoft.com/office/drawing/2014/main" id="{0CD09C9D-D5CF-956E-5BBC-FF4E7AD13B19}"/>
              </a:ext>
            </a:extLst>
          </p:cNvPr>
          <p:cNvCxnSpPr>
            <a:cxnSpLocks/>
            <a:stCxn id="13" idx="2"/>
          </p:cNvCxnSpPr>
          <p:nvPr/>
        </p:nvCxnSpPr>
        <p:spPr>
          <a:xfrm rot="16200000" flipH="1">
            <a:off x="5458805" y="902183"/>
            <a:ext cx="651073" cy="2424682"/>
          </a:xfrm>
          <a:prstGeom prst="bentConnector3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1F9F5CE2-1137-FA41-94F4-082C9B0A838F}"/>
              </a:ext>
            </a:extLst>
          </p:cNvPr>
          <p:cNvSpPr/>
          <p:nvPr/>
        </p:nvSpPr>
        <p:spPr>
          <a:xfrm>
            <a:off x="1290975" y="2440062"/>
            <a:ext cx="1712682" cy="651074"/>
          </a:xfrm>
          <a:prstGeom prst="round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tx1"/>
                </a:solidFill>
              </a:rPr>
              <a:t>Arithmetic Mean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CCDE6FDC-63E3-EB7E-9D74-56163759E7FC}"/>
              </a:ext>
            </a:extLst>
          </p:cNvPr>
          <p:cNvSpPr/>
          <p:nvPr/>
        </p:nvSpPr>
        <p:spPr>
          <a:xfrm>
            <a:off x="3715658" y="2461427"/>
            <a:ext cx="1712682" cy="651074"/>
          </a:xfrm>
          <a:prstGeom prst="round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tx1"/>
                </a:solidFill>
              </a:rPr>
              <a:t>Geometric Mean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6ED337D4-0E58-C69D-BE3B-859F5C41B67C}"/>
              </a:ext>
            </a:extLst>
          </p:cNvPr>
          <p:cNvSpPr/>
          <p:nvPr/>
        </p:nvSpPr>
        <p:spPr>
          <a:xfrm>
            <a:off x="6140343" y="2461427"/>
            <a:ext cx="1712682" cy="651074"/>
          </a:xfrm>
          <a:prstGeom prst="round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tx1"/>
                </a:solidFill>
              </a:rPr>
              <a:t>Harmonic Mean</a:t>
            </a: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1C713DD8-5F67-60C4-EDF3-62EEC3A062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8436" y="3836461"/>
            <a:ext cx="3667125" cy="666750"/>
          </a:xfrm>
          <a:prstGeom prst="rect">
            <a:avLst/>
          </a:prstGeom>
        </p:spPr>
      </p:pic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D31C5211-9C2B-F35D-EEBD-E95528587528}"/>
              </a:ext>
            </a:extLst>
          </p:cNvPr>
          <p:cNvCxnSpPr>
            <a:cxnSpLocks/>
            <a:stCxn id="36" idx="3"/>
            <a:endCxn id="34" idx="1"/>
          </p:cNvCxnSpPr>
          <p:nvPr/>
        </p:nvCxnSpPr>
        <p:spPr>
          <a:xfrm flipV="1">
            <a:off x="1992411" y="4169836"/>
            <a:ext cx="746025" cy="400332"/>
          </a:xfrm>
          <a:prstGeom prst="straightConnector1">
            <a:avLst/>
          </a:prstGeom>
          <a:ln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E0434EBB-9A75-5864-2C0B-7480FEA60634}"/>
              </a:ext>
            </a:extLst>
          </p:cNvPr>
          <p:cNvSpPr txBox="1"/>
          <p:nvPr/>
        </p:nvSpPr>
        <p:spPr>
          <a:xfrm>
            <a:off x="0" y="4277780"/>
            <a:ext cx="1992411" cy="5847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Real speedup due to heterogeneity</a:t>
            </a:r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09CA05FC-49CD-00FC-0ED8-E0FCECE53F43}"/>
              </a:ext>
            </a:extLst>
          </p:cNvPr>
          <p:cNvCxnSpPr>
            <a:stCxn id="34" idx="0"/>
            <a:endCxn id="27" idx="2"/>
          </p:cNvCxnSpPr>
          <p:nvPr/>
        </p:nvCxnSpPr>
        <p:spPr>
          <a:xfrm flipH="1" flipV="1">
            <a:off x="2147316" y="3091136"/>
            <a:ext cx="2424683" cy="745325"/>
          </a:xfrm>
          <a:prstGeom prst="straightConnector1">
            <a:avLst/>
          </a:prstGeom>
          <a:ln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27D9A892-2A12-63DB-5882-8CD37411621E}"/>
              </a:ext>
            </a:extLst>
          </p:cNvPr>
          <p:cNvCxnSpPr>
            <a:cxnSpLocks/>
            <a:stCxn id="34" idx="0"/>
            <a:endCxn id="28" idx="2"/>
          </p:cNvCxnSpPr>
          <p:nvPr/>
        </p:nvCxnSpPr>
        <p:spPr>
          <a:xfrm flipV="1">
            <a:off x="4571999" y="3112501"/>
            <a:ext cx="0" cy="723960"/>
          </a:xfrm>
          <a:prstGeom prst="straightConnector1">
            <a:avLst/>
          </a:prstGeom>
          <a:ln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0CAB5C69-88EC-A447-8F21-6CC61B3C02CD}"/>
              </a:ext>
            </a:extLst>
          </p:cNvPr>
          <p:cNvCxnSpPr>
            <a:cxnSpLocks/>
            <a:stCxn id="34" idx="0"/>
            <a:endCxn id="29" idx="2"/>
          </p:cNvCxnSpPr>
          <p:nvPr/>
        </p:nvCxnSpPr>
        <p:spPr>
          <a:xfrm flipV="1">
            <a:off x="4571999" y="3112501"/>
            <a:ext cx="2424685" cy="723960"/>
          </a:xfrm>
          <a:prstGeom prst="straightConnector1">
            <a:avLst/>
          </a:prstGeom>
          <a:ln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BF0AD844-16E3-718C-A74B-436605F0F067}"/>
              </a:ext>
            </a:extLst>
          </p:cNvPr>
          <p:cNvSpPr txBox="1"/>
          <p:nvPr/>
        </p:nvSpPr>
        <p:spPr>
          <a:xfrm>
            <a:off x="712836" y="3853764"/>
            <a:ext cx="3087067" cy="5847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</a:rPr>
              <a:t>Mean Speedup due </a:t>
            </a:r>
            <a:r>
              <a:rPr lang="en-US" sz="1600" b="1" dirty="0">
                <a:solidFill>
                  <a:srgbClr val="FF0000"/>
                </a:solidFill>
              </a:rPr>
              <a:t>to Machine Heterogeneity</a:t>
            </a:r>
            <a:r>
              <a:rPr lang="en-US" sz="1600" dirty="0">
                <a:solidFill>
                  <a:srgbClr val="FF0000"/>
                </a:solidFill>
              </a:rPr>
              <a:t> for a Task Type</a:t>
            </a:r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4B88618B-D64B-DCD2-AE3E-E92A0036402B}"/>
              </a:ext>
            </a:extLst>
          </p:cNvPr>
          <p:cNvSpPr/>
          <p:nvPr/>
        </p:nvSpPr>
        <p:spPr>
          <a:xfrm flipV="1">
            <a:off x="2009423" y="3185386"/>
            <a:ext cx="493894" cy="574128"/>
          </a:xfrm>
          <a:prstGeom prst="down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3EA41A1-F39D-5209-4D2B-27CA1C99B4CF}"/>
              </a:ext>
            </a:extLst>
          </p:cNvPr>
          <p:cNvSpPr txBox="1"/>
          <p:nvPr/>
        </p:nvSpPr>
        <p:spPr>
          <a:xfrm>
            <a:off x="5324682" y="3832467"/>
            <a:ext cx="3422227" cy="5847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</a:rPr>
              <a:t>Mean Speedup due to </a:t>
            </a:r>
            <a:r>
              <a:rPr lang="en-US" sz="1600" b="1" dirty="0">
                <a:solidFill>
                  <a:srgbClr val="FF0000"/>
                </a:solidFill>
              </a:rPr>
              <a:t>Task Heterogeneity </a:t>
            </a:r>
            <a:r>
              <a:rPr lang="en-US" sz="1600" dirty="0">
                <a:solidFill>
                  <a:srgbClr val="FF0000"/>
                </a:solidFill>
              </a:rPr>
              <a:t>for a Machine Type</a:t>
            </a:r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id="{2D03F54D-75A9-FD77-D84F-7282B22D3065}"/>
              </a:ext>
            </a:extLst>
          </p:cNvPr>
          <p:cNvSpPr/>
          <p:nvPr/>
        </p:nvSpPr>
        <p:spPr>
          <a:xfrm flipV="1">
            <a:off x="6788849" y="3176702"/>
            <a:ext cx="493894" cy="574128"/>
          </a:xfrm>
          <a:prstGeom prst="down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669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7" grpId="0" animBg="1"/>
      <p:bldP spid="28" grpId="0" animBg="1"/>
      <p:bldP spid="29" grpId="0" animBg="1"/>
      <p:bldP spid="36" grpId="0" animBg="1"/>
      <p:bldP spid="36" grpId="1" animBg="1"/>
      <p:bldP spid="3" grpId="0" animBg="1"/>
      <p:bldP spid="7" grpId="0" animBg="1"/>
      <p:bldP spid="8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47FE301-08BA-3E64-101F-42CC589A71E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b="1"/>
              <a:t>Heterogeneity in Distributed Computing Systems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09995753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BC57A3-AF6A-74FC-BA08-5CB44ADD8D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9154"/>
            <a:ext cx="8837747" cy="758777"/>
          </a:xfrm>
        </p:spPr>
        <p:txBody>
          <a:bodyPr>
            <a:noAutofit/>
          </a:bodyPr>
          <a:lstStyle/>
          <a:p>
            <a:r>
              <a:rPr lang="en-US" sz="2700" dirty="0"/>
              <a:t>Overall Speedup due to System Heterogeneity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4FBA1C-B7F7-0B18-1E04-B6AB4ADB9B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practice, both machine and task heterogeneity coexists</a:t>
            </a:r>
          </a:p>
          <a:p>
            <a:pPr lvl="1"/>
            <a:r>
              <a:rPr lang="en-US" dirty="0"/>
              <a:t>Their speedup impacts on the QoS are compounded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The overall speedup due to system heterogeneity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54E948-2249-3A83-922C-0C32F0EBB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34628" y="4842276"/>
            <a:ext cx="2133600" cy="273844"/>
          </a:xfrm>
        </p:spPr>
        <p:txBody>
          <a:bodyPr/>
          <a:lstStyle/>
          <a:p>
            <a:fld id="{7D2751F7-D677-4CE9-B35A-C3CCA0CC8D94}" type="slidenum">
              <a:rPr lang="en-US" smtClean="0"/>
              <a:pPr/>
              <a:t>30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1974B2A-6FFD-A02C-D693-30D22C7607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7228" y="2897493"/>
            <a:ext cx="2129544" cy="894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48239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47703D-5126-88E3-5872-8A2720E29B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Overall Speedup due to System Heterogeneity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0F8F21-10EC-6351-C927-04066B119D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34628" y="4842276"/>
            <a:ext cx="2133600" cy="273844"/>
          </a:xfrm>
        </p:spPr>
        <p:txBody>
          <a:bodyPr/>
          <a:lstStyle/>
          <a:p>
            <a:fld id="{7D2751F7-D677-4CE9-B35A-C3CCA0CC8D94}" type="slidenum">
              <a:rPr lang="en-US" smtClean="0"/>
              <a:pPr/>
              <a:t>31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8CF4A1B-DCDC-AF9E-B8D0-D95A07A451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421" y="1055134"/>
            <a:ext cx="8998579" cy="378714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5FC5883-9B9A-444D-9640-9A990F4D009A}"/>
              </a:ext>
            </a:extLst>
          </p:cNvPr>
          <p:cNvSpPr/>
          <p:nvPr/>
        </p:nvSpPr>
        <p:spPr>
          <a:xfrm>
            <a:off x="145421" y="1885071"/>
            <a:ext cx="1711514" cy="1856935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7D3CCAA-11F6-7AFD-0605-5173E65A9A37}"/>
              </a:ext>
            </a:extLst>
          </p:cNvPr>
          <p:cNvSpPr txBox="1"/>
          <p:nvPr/>
        </p:nvSpPr>
        <p:spPr>
          <a:xfrm>
            <a:off x="-16130" y="3826756"/>
            <a:ext cx="2034615" cy="523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EET matrix that models the HC system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A4057E1-F7DA-C270-6E1D-B901290FFD68}"/>
              </a:ext>
            </a:extLst>
          </p:cNvPr>
          <p:cNvSpPr/>
          <p:nvPr/>
        </p:nvSpPr>
        <p:spPr>
          <a:xfrm>
            <a:off x="2678871" y="1106251"/>
            <a:ext cx="1711514" cy="1856935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858B121-9966-BF21-6F7E-3AAB4298D70B}"/>
              </a:ext>
            </a:extLst>
          </p:cNvPr>
          <p:cNvSpPr txBox="1"/>
          <p:nvPr/>
        </p:nvSpPr>
        <p:spPr>
          <a:xfrm>
            <a:off x="563480" y="1106251"/>
            <a:ext cx="2034615" cy="523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Speedup matrix due to machine heterogeneity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FDAE73D-C0C2-1F1C-8120-79F8DA0A1D0A}"/>
              </a:ext>
            </a:extLst>
          </p:cNvPr>
          <p:cNvSpPr/>
          <p:nvPr/>
        </p:nvSpPr>
        <p:spPr>
          <a:xfrm>
            <a:off x="2731258" y="3027716"/>
            <a:ext cx="1711514" cy="1856935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D3817D4-022E-3E9C-73F4-9A90E738D120}"/>
              </a:ext>
            </a:extLst>
          </p:cNvPr>
          <p:cNvSpPr txBox="1"/>
          <p:nvPr/>
        </p:nvSpPr>
        <p:spPr>
          <a:xfrm>
            <a:off x="615867" y="4504104"/>
            <a:ext cx="2034615" cy="523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Speedup matrix due to task heterogeneity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C1A43DD-0699-1DDF-B781-F7B7E0AACF1C}"/>
              </a:ext>
            </a:extLst>
          </p:cNvPr>
          <p:cNvSpPr/>
          <p:nvPr/>
        </p:nvSpPr>
        <p:spPr>
          <a:xfrm>
            <a:off x="5430129" y="1149594"/>
            <a:ext cx="703385" cy="1856935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6E414CC-2331-4656-D669-8363649DBC4B}"/>
                  </a:ext>
                </a:extLst>
              </p:cNvPr>
              <p:cNvSpPr txBox="1"/>
              <p:nvPr/>
            </p:nvSpPr>
            <p:spPr>
              <a:xfrm>
                <a:off x="6226512" y="1055134"/>
                <a:ext cx="2617639" cy="523220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rgbClr val="FF0000"/>
                    </a:solidFill>
                  </a:rPr>
                  <a:t>Each row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is condensed to the arithmetic mean value 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6E414CC-2331-4656-D669-8363649DBC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6512" y="1055134"/>
                <a:ext cx="2617639" cy="523220"/>
              </a:xfrm>
              <a:prstGeom prst="rect">
                <a:avLst/>
              </a:prstGeom>
              <a:blipFill>
                <a:blip r:embed="rId3"/>
                <a:stretch>
                  <a:fillRect l="-463" t="-1136" b="-10227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>
            <a:extLst>
              <a:ext uri="{FF2B5EF4-FFF2-40B4-BE49-F238E27FC236}">
                <a16:creationId xmlns:a16="http://schemas.microsoft.com/office/drawing/2014/main" id="{6A7C54EC-0E48-3164-DA6C-BDE8D9A14D54}"/>
              </a:ext>
            </a:extLst>
          </p:cNvPr>
          <p:cNvSpPr/>
          <p:nvPr/>
        </p:nvSpPr>
        <p:spPr>
          <a:xfrm>
            <a:off x="5264708" y="3565147"/>
            <a:ext cx="1711514" cy="938957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2F5AA9C-90EC-AD74-CA58-FE52A0D74B82}"/>
                  </a:ext>
                </a:extLst>
              </p:cNvPr>
              <p:cNvSpPr txBox="1"/>
              <p:nvPr/>
            </p:nvSpPr>
            <p:spPr>
              <a:xfrm>
                <a:off x="5162778" y="4579260"/>
                <a:ext cx="2968348" cy="523220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rgbClr val="FF0000"/>
                    </a:solidFill>
                  </a:rPr>
                  <a:t>Each column 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is condensed to the harmonic mean value 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2F5AA9C-90EC-AD74-CA58-FE52A0D74B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2778" y="4579260"/>
                <a:ext cx="2968348" cy="523220"/>
              </a:xfrm>
              <a:prstGeom prst="rect">
                <a:avLst/>
              </a:prstGeom>
              <a:blipFill>
                <a:blip r:embed="rId4"/>
                <a:stretch>
                  <a:fillRect l="-409" t="-1136" b="-10227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82070029-C2C6-636E-C093-6C0EC4A8053C}"/>
              </a:ext>
            </a:extLst>
          </p:cNvPr>
          <p:cNvSpPr txBox="1"/>
          <p:nvPr/>
        </p:nvSpPr>
        <p:spPr>
          <a:xfrm>
            <a:off x="4461383" y="1443691"/>
            <a:ext cx="897747" cy="461665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Arithmetic Mean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ED93C16-AC02-8CC2-DF92-DA9EDFF4D742}"/>
              </a:ext>
            </a:extLst>
          </p:cNvPr>
          <p:cNvSpPr txBox="1"/>
          <p:nvPr/>
        </p:nvSpPr>
        <p:spPr>
          <a:xfrm>
            <a:off x="4377616" y="3380099"/>
            <a:ext cx="910516" cy="461665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Harmonic Mean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D3B0B93-A81D-05CC-D0B7-6CFBA8F2CB41}"/>
              </a:ext>
            </a:extLst>
          </p:cNvPr>
          <p:cNvSpPr txBox="1"/>
          <p:nvPr/>
        </p:nvSpPr>
        <p:spPr>
          <a:xfrm>
            <a:off x="6771409" y="3131180"/>
            <a:ext cx="897747" cy="461665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Arithmetic Mean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FFEC7E4-CA9D-1555-6FF5-97FD5AF2D1A8}"/>
              </a:ext>
            </a:extLst>
          </p:cNvPr>
          <p:cNvSpPr txBox="1"/>
          <p:nvPr/>
        </p:nvSpPr>
        <p:spPr>
          <a:xfrm>
            <a:off x="6226512" y="1683100"/>
            <a:ext cx="910516" cy="461665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Harmonic Mean</a:t>
            </a:r>
          </a:p>
        </p:txBody>
      </p:sp>
    </p:spTree>
    <p:extLst>
      <p:ext uri="{BB962C8B-B14F-4D97-AF65-F5344CB8AC3E}">
        <p14:creationId xmlns:p14="http://schemas.microsoft.com/office/powerpoint/2010/main" val="2579407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8" grpId="0" animBg="1"/>
      <p:bldP spid="9" grpId="0" animBg="1"/>
      <p:bldP spid="17" grpId="0" animBg="1"/>
      <p:bldP spid="1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0415B5-B863-AA5E-6FA2-5CEA3A3D5A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SEE Score: Our Measure of Heterogeneity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7F05E3-3ADF-70C3-6ACB-D8D8B72A01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033981"/>
            <a:ext cx="8837747" cy="122835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br>
              <a:rPr lang="en-US" dirty="0"/>
            </a:br>
            <a:r>
              <a:rPr lang="en-US" dirty="0"/>
              <a:t>“</a:t>
            </a:r>
            <a:r>
              <a:rPr lang="en-US" sz="2400" i="1" dirty="0">
                <a:solidFill>
                  <a:srgbClr val="FF0000"/>
                </a:solidFill>
              </a:rPr>
              <a:t>A representative of the Execution Time Behavior of the HC System</a:t>
            </a:r>
            <a:r>
              <a:rPr lang="en-US" sz="2400" dirty="0"/>
              <a:t>”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FE7519-DC92-4637-23C8-5EB3455F20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34628" y="4842276"/>
            <a:ext cx="2133600" cy="273844"/>
          </a:xfrm>
        </p:spPr>
        <p:txBody>
          <a:bodyPr/>
          <a:lstStyle/>
          <a:p>
            <a:fld id="{7D2751F7-D677-4CE9-B35A-C3CCA0CC8D94}" type="slidenum">
              <a:rPr lang="en-US" smtClean="0"/>
              <a:pPr/>
              <a:t>32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AEBBF2C-9111-FD30-2E63-7B781EBA8E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8267" y="3440118"/>
            <a:ext cx="1543865" cy="112634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A3733A6-5941-949B-460F-A979A6521528}"/>
              </a:ext>
            </a:extLst>
          </p:cNvPr>
          <p:cNvSpPr txBox="1"/>
          <p:nvPr/>
        </p:nvSpPr>
        <p:spPr>
          <a:xfrm>
            <a:off x="5580241" y="3260999"/>
            <a:ext cx="3045335" cy="8309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1600" dirty="0">
                <a:solidFill>
                  <a:srgbClr val="FF0000"/>
                </a:solidFill>
              </a:rPr>
              <a:t>expected execution time of the slowest counterpart homogeneous system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8C8D4F0A-B0F6-D38E-7803-2B8A9D725DBC}"/>
              </a:ext>
            </a:extLst>
          </p:cNvPr>
          <p:cNvCxnSpPr>
            <a:cxnSpLocks/>
            <a:stCxn id="7" idx="1"/>
            <a:endCxn id="10" idx="3"/>
          </p:cNvCxnSpPr>
          <p:nvPr/>
        </p:nvCxnSpPr>
        <p:spPr>
          <a:xfrm flipH="1">
            <a:off x="4912132" y="3676498"/>
            <a:ext cx="668109" cy="6004"/>
          </a:xfrm>
          <a:prstGeom prst="straightConnector1">
            <a:avLst/>
          </a:prstGeom>
          <a:ln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68270EC7-AA3C-A238-C33D-5969382050BF}"/>
              </a:ext>
            </a:extLst>
          </p:cNvPr>
          <p:cNvSpPr/>
          <p:nvPr/>
        </p:nvSpPr>
        <p:spPr>
          <a:xfrm>
            <a:off x="4332850" y="3440118"/>
            <a:ext cx="579282" cy="484768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2A6757C-F514-08E6-3BE8-4FD0D88B605D}"/>
              </a:ext>
            </a:extLst>
          </p:cNvPr>
          <p:cNvSpPr/>
          <p:nvPr/>
        </p:nvSpPr>
        <p:spPr>
          <a:xfrm>
            <a:off x="4350960" y="4003289"/>
            <a:ext cx="579282" cy="484768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A73C36B-FD5E-91F5-4797-8A57CAFE8FEA}"/>
              </a:ext>
            </a:extLst>
          </p:cNvPr>
          <p:cNvSpPr txBox="1"/>
          <p:nvPr/>
        </p:nvSpPr>
        <p:spPr>
          <a:xfrm>
            <a:off x="1294228" y="4223349"/>
            <a:ext cx="2055929" cy="5847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1600" dirty="0">
                <a:solidFill>
                  <a:srgbClr val="FF0000"/>
                </a:solidFill>
              </a:rPr>
              <a:t>Overall Speedup due to heterogeneity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F5A3EF24-2FE1-D13D-1A8C-D343CBA21650}"/>
              </a:ext>
            </a:extLst>
          </p:cNvPr>
          <p:cNvCxnSpPr>
            <a:cxnSpLocks/>
            <a:stCxn id="15" idx="3"/>
            <a:endCxn id="14" idx="1"/>
          </p:cNvCxnSpPr>
          <p:nvPr/>
        </p:nvCxnSpPr>
        <p:spPr>
          <a:xfrm flipV="1">
            <a:off x="3350157" y="4245673"/>
            <a:ext cx="1000803" cy="270064"/>
          </a:xfrm>
          <a:prstGeom prst="straightConnector1">
            <a:avLst/>
          </a:prstGeom>
          <a:ln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4138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animBg="1"/>
      <p:bldP spid="10" grpId="0" animBg="1"/>
      <p:bldP spid="14" grpId="0" animBg="1"/>
      <p:bldP spid="1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C39B8-D8EA-592C-76E2-0719AABFA4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Mapping a Heterogenous Space into a Homogeneous Space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9B8795-296F-1E87-3B38-15025A4A15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34628" y="4842276"/>
            <a:ext cx="2133600" cy="273844"/>
          </a:xfrm>
        </p:spPr>
        <p:txBody>
          <a:bodyPr/>
          <a:lstStyle/>
          <a:p>
            <a:fld id="{7D2751F7-D677-4CE9-B35A-C3CCA0CC8D94}" type="slidenum">
              <a:rPr lang="en-US" smtClean="0"/>
              <a:pPr/>
              <a:t>33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5">
                <a:extLst>
                  <a:ext uri="{FF2B5EF4-FFF2-40B4-BE49-F238E27FC236}">
                    <a16:creationId xmlns:a16="http://schemas.microsoft.com/office/drawing/2014/main" id="{C08E0689-EC68-9D6C-30CD-AC2F42F69854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88081" y="1730890"/>
              <a:ext cx="3487060" cy="2074072"/>
            </p:xfrm>
            <a:graphic>
              <a:graphicData uri="http://schemas.openxmlformats.org/drawingml/2006/table">
                <a:tbl>
                  <a:tblPr firstRow="1" bandRow="1">
                    <a:tableStyleId>{8C460DB3-1CF6-4942-BB13-146197CB54A1}</a:tableStyleId>
                  </a:tblPr>
                  <a:tblGrid>
                    <a:gridCol w="871765">
                      <a:extLst>
                        <a:ext uri="{9D8B030D-6E8A-4147-A177-3AD203B41FA5}">
                          <a16:colId xmlns:a16="http://schemas.microsoft.com/office/drawing/2014/main" val="1579061193"/>
                        </a:ext>
                      </a:extLst>
                    </a:gridCol>
                    <a:gridCol w="871765">
                      <a:extLst>
                        <a:ext uri="{9D8B030D-6E8A-4147-A177-3AD203B41FA5}">
                          <a16:colId xmlns:a16="http://schemas.microsoft.com/office/drawing/2014/main" val="3938696403"/>
                        </a:ext>
                      </a:extLst>
                    </a:gridCol>
                    <a:gridCol w="871765">
                      <a:extLst>
                        <a:ext uri="{9D8B030D-6E8A-4147-A177-3AD203B41FA5}">
                          <a16:colId xmlns:a16="http://schemas.microsoft.com/office/drawing/2014/main" val="2629877772"/>
                        </a:ext>
                      </a:extLst>
                    </a:gridCol>
                    <a:gridCol w="871765">
                      <a:extLst>
                        <a:ext uri="{9D8B030D-6E8A-4147-A177-3AD203B41FA5}">
                          <a16:colId xmlns:a16="http://schemas.microsoft.com/office/drawing/2014/main" val="1774832797"/>
                        </a:ext>
                      </a:extLst>
                    </a:gridCol>
                  </a:tblGrid>
                  <a:tr h="518518">
                    <a:tc>
                      <a:txBody>
                        <a:bodyPr/>
                        <a:lstStyle/>
                        <a:p>
                          <a:endParaRPr lang="en-US" sz="16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36464850"/>
                      </a:ext>
                    </a:extLst>
                  </a:tr>
                  <a:tr h="51851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13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96149669"/>
                      </a:ext>
                    </a:extLst>
                  </a:tr>
                  <a:tr h="51851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21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23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958688808"/>
                      </a:ext>
                    </a:extLst>
                  </a:tr>
                  <a:tr h="51851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31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32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33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76279045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5">
                <a:extLst>
                  <a:ext uri="{FF2B5EF4-FFF2-40B4-BE49-F238E27FC236}">
                    <a16:creationId xmlns:a16="http://schemas.microsoft.com/office/drawing/2014/main" id="{C08E0689-EC68-9D6C-30CD-AC2F42F69854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88081" y="1730890"/>
              <a:ext cx="3487060" cy="2074072"/>
            </p:xfrm>
            <a:graphic>
              <a:graphicData uri="http://schemas.openxmlformats.org/drawingml/2006/table">
                <a:tbl>
                  <a:tblPr firstRow="1" bandRow="1">
                    <a:tableStyleId>{8C460DB3-1CF6-4942-BB13-146197CB54A1}</a:tableStyleId>
                  </a:tblPr>
                  <a:tblGrid>
                    <a:gridCol w="871765">
                      <a:extLst>
                        <a:ext uri="{9D8B030D-6E8A-4147-A177-3AD203B41FA5}">
                          <a16:colId xmlns:a16="http://schemas.microsoft.com/office/drawing/2014/main" val="1579061193"/>
                        </a:ext>
                      </a:extLst>
                    </a:gridCol>
                    <a:gridCol w="871765">
                      <a:extLst>
                        <a:ext uri="{9D8B030D-6E8A-4147-A177-3AD203B41FA5}">
                          <a16:colId xmlns:a16="http://schemas.microsoft.com/office/drawing/2014/main" val="3938696403"/>
                        </a:ext>
                      </a:extLst>
                    </a:gridCol>
                    <a:gridCol w="871765">
                      <a:extLst>
                        <a:ext uri="{9D8B030D-6E8A-4147-A177-3AD203B41FA5}">
                          <a16:colId xmlns:a16="http://schemas.microsoft.com/office/drawing/2014/main" val="2629877772"/>
                        </a:ext>
                      </a:extLst>
                    </a:gridCol>
                    <a:gridCol w="871765">
                      <a:extLst>
                        <a:ext uri="{9D8B030D-6E8A-4147-A177-3AD203B41FA5}">
                          <a16:colId xmlns:a16="http://schemas.microsoft.com/office/drawing/2014/main" val="1774832797"/>
                        </a:ext>
                      </a:extLst>
                    </a:gridCol>
                  </a:tblGrid>
                  <a:tr h="518518">
                    <a:tc>
                      <a:txBody>
                        <a:bodyPr/>
                        <a:lstStyle/>
                        <a:p>
                          <a:endParaRPr lang="en-US" sz="16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0000" t="-1163" r="-200000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01399" t="-1163" r="-101399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01399" t="-1163" r="-1399" b="-3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6464850"/>
                      </a:ext>
                    </a:extLst>
                  </a:tr>
                  <a:tr h="51851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699" t="-102353" r="-302098" b="-2035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0000" t="-102353" r="-200000" b="-2035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01399" t="-102353" r="-101399" b="-2035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01399" t="-102353" r="-1399" b="-20352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6149669"/>
                      </a:ext>
                    </a:extLst>
                  </a:tr>
                  <a:tr h="51851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699" t="-200000" r="-302098" b="-1011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0000" t="-200000" r="-200000" b="-1011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01399" t="-200000" r="-101399" b="-1011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01399" t="-200000" r="-1399" b="-10116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58688808"/>
                      </a:ext>
                    </a:extLst>
                  </a:tr>
                  <a:tr h="51851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699" t="-303529" r="-302098" b="-23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0000" t="-303529" r="-200000" b="-23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01399" t="-303529" r="-101399" b="-23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01399" t="-303529" r="-1399" b="-235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62790455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32BD07A7-BAC2-1BA0-67C4-A09BCFB5047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36021222"/>
                  </p:ext>
                </p:extLst>
              </p:nvPr>
            </p:nvGraphicFramePr>
            <p:xfrm>
              <a:off x="5036659" y="1730890"/>
              <a:ext cx="3487060" cy="2074072"/>
            </p:xfrm>
            <a:graphic>
              <a:graphicData uri="http://schemas.openxmlformats.org/drawingml/2006/table">
                <a:tbl>
                  <a:tblPr firstRow="1" bandRow="1">
                    <a:tableStyleId>{8C460DB3-1CF6-4942-BB13-146197CB54A1}</a:tableStyleId>
                  </a:tblPr>
                  <a:tblGrid>
                    <a:gridCol w="871765">
                      <a:extLst>
                        <a:ext uri="{9D8B030D-6E8A-4147-A177-3AD203B41FA5}">
                          <a16:colId xmlns:a16="http://schemas.microsoft.com/office/drawing/2014/main" val="1579061193"/>
                        </a:ext>
                      </a:extLst>
                    </a:gridCol>
                    <a:gridCol w="871765">
                      <a:extLst>
                        <a:ext uri="{9D8B030D-6E8A-4147-A177-3AD203B41FA5}">
                          <a16:colId xmlns:a16="http://schemas.microsoft.com/office/drawing/2014/main" val="3938696403"/>
                        </a:ext>
                      </a:extLst>
                    </a:gridCol>
                    <a:gridCol w="871765">
                      <a:extLst>
                        <a:ext uri="{9D8B030D-6E8A-4147-A177-3AD203B41FA5}">
                          <a16:colId xmlns:a16="http://schemas.microsoft.com/office/drawing/2014/main" val="2629877772"/>
                        </a:ext>
                      </a:extLst>
                    </a:gridCol>
                    <a:gridCol w="871765">
                      <a:extLst>
                        <a:ext uri="{9D8B030D-6E8A-4147-A177-3AD203B41FA5}">
                          <a16:colId xmlns:a16="http://schemas.microsoft.com/office/drawing/2014/main" val="1774832797"/>
                        </a:ext>
                      </a:extLst>
                    </a:gridCol>
                  </a:tblGrid>
                  <a:tr h="518518">
                    <a:tc>
                      <a:txBody>
                        <a:bodyPr/>
                        <a:lstStyle/>
                        <a:p>
                          <a:endParaRPr lang="en-US" sz="16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  <m:sup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  <m:sup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  <m:sup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36464850"/>
                      </a:ext>
                    </a:extLst>
                  </a:tr>
                  <a:tr h="51851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p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𝑆𝐸𝐸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𝑆𝐸𝐸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fa-IR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𝑆𝐸𝐸</m:t>
                                    </m:r>
                                  </m:e>
                                  <m:sup>
                                    <m:r>
                                      <a:rPr lang="fa-IR" sz="1600" b="0" i="1" smtClean="0"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96149669"/>
                      </a:ext>
                    </a:extLst>
                  </a:tr>
                  <a:tr h="51851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p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𝑆𝐸𝐸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𝑆𝐸𝐸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𝑆𝐸𝐸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958688808"/>
                      </a:ext>
                    </a:extLst>
                  </a:tr>
                  <a:tr h="51851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p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𝑆𝐸𝐸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𝑆𝐸𝐸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𝑆𝐸𝐸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76279045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32BD07A7-BAC2-1BA0-67C4-A09BCFB5047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36021222"/>
                  </p:ext>
                </p:extLst>
              </p:nvPr>
            </p:nvGraphicFramePr>
            <p:xfrm>
              <a:off x="5036659" y="1730890"/>
              <a:ext cx="3487060" cy="2074072"/>
            </p:xfrm>
            <a:graphic>
              <a:graphicData uri="http://schemas.openxmlformats.org/drawingml/2006/table">
                <a:tbl>
                  <a:tblPr firstRow="1" bandRow="1">
                    <a:tableStyleId>{8C460DB3-1CF6-4942-BB13-146197CB54A1}</a:tableStyleId>
                  </a:tblPr>
                  <a:tblGrid>
                    <a:gridCol w="871765">
                      <a:extLst>
                        <a:ext uri="{9D8B030D-6E8A-4147-A177-3AD203B41FA5}">
                          <a16:colId xmlns:a16="http://schemas.microsoft.com/office/drawing/2014/main" val="1579061193"/>
                        </a:ext>
                      </a:extLst>
                    </a:gridCol>
                    <a:gridCol w="871765">
                      <a:extLst>
                        <a:ext uri="{9D8B030D-6E8A-4147-A177-3AD203B41FA5}">
                          <a16:colId xmlns:a16="http://schemas.microsoft.com/office/drawing/2014/main" val="3938696403"/>
                        </a:ext>
                      </a:extLst>
                    </a:gridCol>
                    <a:gridCol w="871765">
                      <a:extLst>
                        <a:ext uri="{9D8B030D-6E8A-4147-A177-3AD203B41FA5}">
                          <a16:colId xmlns:a16="http://schemas.microsoft.com/office/drawing/2014/main" val="2629877772"/>
                        </a:ext>
                      </a:extLst>
                    </a:gridCol>
                    <a:gridCol w="871765">
                      <a:extLst>
                        <a:ext uri="{9D8B030D-6E8A-4147-A177-3AD203B41FA5}">
                          <a16:colId xmlns:a16="http://schemas.microsoft.com/office/drawing/2014/main" val="1774832797"/>
                        </a:ext>
                      </a:extLst>
                    </a:gridCol>
                  </a:tblGrid>
                  <a:tr h="518518">
                    <a:tc>
                      <a:txBody>
                        <a:bodyPr/>
                        <a:lstStyle/>
                        <a:p>
                          <a:endParaRPr lang="en-US" sz="16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0000" t="-1163" r="-200000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01399" t="-1163" r="-101399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01399" t="-1163" r="-1399" b="-3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6464850"/>
                      </a:ext>
                    </a:extLst>
                  </a:tr>
                  <a:tr h="51851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99" t="-102353" r="-302098" b="-2035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0000" t="-102353" r="-200000" b="-2035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01399" t="-102353" r="-101399" b="-2035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01399" t="-102353" r="-1399" b="-20352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6149669"/>
                      </a:ext>
                    </a:extLst>
                  </a:tr>
                  <a:tr h="51851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99" t="-200000" r="-302098" b="-1011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0000" t="-200000" r="-200000" b="-1011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01399" t="-200000" r="-101399" b="-1011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01399" t="-200000" r="-1399" b="-10116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58688808"/>
                      </a:ext>
                    </a:extLst>
                  </a:tr>
                  <a:tr h="51851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99" t="-303529" r="-302098" b="-23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0000" t="-303529" r="-200000" b="-23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01399" t="-303529" r="-101399" b="-23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01399" t="-303529" r="-1399" b="-235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62790455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11" name="Group 10">
            <a:extLst>
              <a:ext uri="{FF2B5EF4-FFF2-40B4-BE49-F238E27FC236}">
                <a16:creationId xmlns:a16="http://schemas.microsoft.com/office/drawing/2014/main" id="{C26060CC-8930-1861-EB7A-497B0EED97F1}"/>
              </a:ext>
            </a:extLst>
          </p:cNvPr>
          <p:cNvGrpSpPr/>
          <p:nvPr/>
        </p:nvGrpSpPr>
        <p:grpSpPr>
          <a:xfrm>
            <a:off x="3919336" y="2483108"/>
            <a:ext cx="873128" cy="569635"/>
            <a:chOff x="3823050" y="2591254"/>
            <a:chExt cx="873128" cy="569635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80B522D-18F7-7D1D-D4B9-2A97046B657F}"/>
                </a:ext>
              </a:extLst>
            </p:cNvPr>
            <p:cNvSpPr/>
            <p:nvPr/>
          </p:nvSpPr>
          <p:spPr>
            <a:xfrm>
              <a:off x="3826933" y="3036711"/>
              <a:ext cx="869245" cy="12417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9B3DF6D-553A-2DAE-5BC3-66D4F6A92E5B}"/>
                </a:ext>
              </a:extLst>
            </p:cNvPr>
            <p:cNvSpPr/>
            <p:nvPr/>
          </p:nvSpPr>
          <p:spPr>
            <a:xfrm>
              <a:off x="3826933" y="2822525"/>
              <a:ext cx="869245" cy="12417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A3CBE11-8D90-1AF4-893C-0E697F6747F8}"/>
                </a:ext>
              </a:extLst>
            </p:cNvPr>
            <p:cNvSpPr/>
            <p:nvPr/>
          </p:nvSpPr>
          <p:spPr>
            <a:xfrm>
              <a:off x="3823050" y="2591254"/>
              <a:ext cx="869245" cy="12417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96710C1A-349E-DC81-E88C-7568E89E3E6F}"/>
              </a:ext>
            </a:extLst>
          </p:cNvPr>
          <p:cNvSpPr txBox="1"/>
          <p:nvPr/>
        </p:nvSpPr>
        <p:spPr>
          <a:xfrm>
            <a:off x="452766" y="1284613"/>
            <a:ext cx="29576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Heterogeneous System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AAABCE2-0FF9-3DD0-7B27-64749451C024}"/>
              </a:ext>
            </a:extLst>
          </p:cNvPr>
          <p:cNvSpPr txBox="1"/>
          <p:nvPr/>
        </p:nvSpPr>
        <p:spPr>
          <a:xfrm>
            <a:off x="5301344" y="1284613"/>
            <a:ext cx="29576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Homogeneous System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012F3AC-7921-E599-8C58-1C88F7C4F692}"/>
              </a:ext>
            </a:extLst>
          </p:cNvPr>
          <p:cNvSpPr txBox="1"/>
          <p:nvPr/>
        </p:nvSpPr>
        <p:spPr>
          <a:xfrm>
            <a:off x="1587298" y="4015841"/>
            <a:ext cx="6886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EET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0D449D1-36D2-1610-3F53-2823A70E3E58}"/>
              </a:ext>
            </a:extLst>
          </p:cNvPr>
          <p:cNvSpPr txBox="1"/>
          <p:nvPr/>
        </p:nvSpPr>
        <p:spPr>
          <a:xfrm>
            <a:off x="6435876" y="4015841"/>
            <a:ext cx="6886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EET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B76B74B-CF9A-FAA5-1994-5C126D48BF73}"/>
              </a:ext>
            </a:extLst>
          </p:cNvPr>
          <p:cNvSpPr txBox="1"/>
          <p:nvPr/>
        </p:nvSpPr>
        <p:spPr>
          <a:xfrm>
            <a:off x="3852648" y="2085323"/>
            <a:ext cx="10026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QoS-wise</a:t>
            </a:r>
          </a:p>
        </p:txBody>
      </p:sp>
    </p:spTree>
    <p:extLst>
      <p:ext uri="{BB962C8B-B14F-4D97-AF65-F5344CB8AC3E}">
        <p14:creationId xmlns:p14="http://schemas.microsoft.com/office/powerpoint/2010/main" val="2222721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ACE18C-EA2F-4589-6F79-BB02522AB5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Validating SEE Score as a Heterogeneity Measure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EB21CD-17BF-36EA-228F-7C457B700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34628" y="4842276"/>
            <a:ext cx="2133600" cy="273844"/>
          </a:xfrm>
        </p:spPr>
        <p:txBody>
          <a:bodyPr/>
          <a:lstStyle/>
          <a:p>
            <a:fld id="{7D2751F7-D677-4CE9-B35A-C3CCA0CC8D94}" type="slidenum">
              <a:rPr lang="en-US" smtClean="0"/>
              <a:pPr/>
              <a:t>34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7B829D6-FA4F-66D0-4C32-2D2A5C23ECF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969"/>
          <a:stretch/>
        </p:blipFill>
        <p:spPr>
          <a:xfrm>
            <a:off x="1415746" y="1076358"/>
            <a:ext cx="5739798" cy="366431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FF699E4-E45F-CFD3-34A2-BAFC7A5C5421}"/>
              </a:ext>
            </a:extLst>
          </p:cNvPr>
          <p:cNvSpPr txBox="1"/>
          <p:nvPr/>
        </p:nvSpPr>
        <p:spPr>
          <a:xfrm>
            <a:off x="1037840" y="2217807"/>
            <a:ext cx="6538617" cy="400110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LinLibertineT"/>
              </a:rPr>
              <a:t>SEE score as a measure to “</a:t>
            </a:r>
            <a:r>
              <a:rPr lang="en-US" sz="2000" b="1" dirty="0">
                <a:solidFill>
                  <a:srgbClr val="FF0000"/>
                </a:solidFill>
                <a:latin typeface="LinLibertineT"/>
              </a:rPr>
              <a:t>compare different  HC systems</a:t>
            </a:r>
            <a:endParaRPr lang="en-US" sz="2000" dirty="0"/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68E67C2B-080F-401B-FE2F-97710CC6601C}"/>
              </a:ext>
            </a:extLst>
          </p:cNvPr>
          <p:cNvSpPr/>
          <p:nvPr/>
        </p:nvSpPr>
        <p:spPr>
          <a:xfrm flipH="1">
            <a:off x="2823163" y="3116694"/>
            <a:ext cx="4092761" cy="624114"/>
          </a:xfrm>
          <a:prstGeom prst="rightArrow">
            <a:avLst/>
          </a:prstGeom>
          <a:solidFill>
            <a:schemeClr val="bg1">
              <a:alpha val="9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rgbClr val="FF0000"/>
                </a:solidFill>
              </a:rPr>
              <a:t>Lower SEE Score, Better Performance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127ADFE3-A84A-5DB2-598D-748609E2A796}"/>
              </a:ext>
            </a:extLst>
          </p:cNvPr>
          <p:cNvSpPr/>
          <p:nvPr/>
        </p:nvSpPr>
        <p:spPr>
          <a:xfrm>
            <a:off x="2583543" y="3125092"/>
            <a:ext cx="130628" cy="242223"/>
          </a:xfrm>
          <a:prstGeom prst="round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D5AB2D1-3446-81DA-73D6-8A5248945170}"/>
              </a:ext>
            </a:extLst>
          </p:cNvPr>
          <p:cNvSpPr txBox="1"/>
          <p:nvPr/>
        </p:nvSpPr>
        <p:spPr>
          <a:xfrm>
            <a:off x="493485" y="4485814"/>
            <a:ext cx="3425371" cy="584775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Each point represents </a:t>
            </a:r>
            <a:r>
              <a:rPr lang="en-US" sz="1600" b="1" dirty="0">
                <a:solidFill>
                  <a:srgbClr val="FF0000"/>
                </a:solidFill>
              </a:rPr>
              <a:t>multiple</a:t>
            </a:r>
            <a:r>
              <a:rPr lang="en-US" sz="1600" dirty="0">
                <a:solidFill>
                  <a:srgbClr val="FF0000"/>
                </a:solidFill>
              </a:rPr>
              <a:t> HC System with the Same SEE Score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57E5746-2041-609A-A2C1-D5457A73ACBA}"/>
              </a:ext>
            </a:extLst>
          </p:cNvPr>
          <p:cNvCxnSpPr>
            <a:cxnSpLocks/>
          </p:cNvCxnSpPr>
          <p:nvPr/>
        </p:nvCxnSpPr>
        <p:spPr>
          <a:xfrm flipV="1">
            <a:off x="2220686" y="3338131"/>
            <a:ext cx="362857" cy="1124342"/>
          </a:xfrm>
          <a:prstGeom prst="straightConnector1">
            <a:avLst/>
          </a:prstGeom>
          <a:ln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BC1F4EC7-8254-D1C5-9F99-62F75477DF78}"/>
              </a:ext>
            </a:extLst>
          </p:cNvPr>
          <p:cNvSpPr txBox="1"/>
          <p:nvPr/>
        </p:nvSpPr>
        <p:spPr>
          <a:xfrm>
            <a:off x="3534628" y="1381655"/>
            <a:ext cx="5391657" cy="58477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1"/>
                </a:solidFill>
              </a:rPr>
              <a:t>Narrow Confidence Interval Proves that HC systems with similar SEE scores yield similar QoS value 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15FDD803-E337-A566-85C7-E974BE7413C5}"/>
              </a:ext>
            </a:extLst>
          </p:cNvPr>
          <p:cNvCxnSpPr/>
          <p:nvPr/>
        </p:nvCxnSpPr>
        <p:spPr>
          <a:xfrm flipH="1">
            <a:off x="2648857" y="1654629"/>
            <a:ext cx="885771" cy="3594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5590BFB9-A244-B95B-2EEA-D1DF80A8FA63}"/>
              </a:ext>
            </a:extLst>
          </p:cNvPr>
          <p:cNvCxnSpPr/>
          <p:nvPr/>
        </p:nvCxnSpPr>
        <p:spPr>
          <a:xfrm flipH="1">
            <a:off x="2583543" y="1674042"/>
            <a:ext cx="951085" cy="13494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54FDA80D-D9B8-BCF2-8F93-5A85A9BE8097}"/>
              </a:ext>
            </a:extLst>
          </p:cNvPr>
          <p:cNvCxnSpPr/>
          <p:nvPr/>
        </p:nvCxnSpPr>
        <p:spPr>
          <a:xfrm flipH="1">
            <a:off x="2648857" y="1654629"/>
            <a:ext cx="885771" cy="20422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29C4D82F-8CF0-CAFA-42C2-B1EAC2D968CD}"/>
              </a:ext>
            </a:extLst>
          </p:cNvPr>
          <p:cNvSpPr/>
          <p:nvPr/>
        </p:nvSpPr>
        <p:spPr>
          <a:xfrm>
            <a:off x="4644872" y="2673862"/>
            <a:ext cx="3482826" cy="651487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LinLibertineT"/>
              </a:rPr>
              <a:t>QoS-SEE characteristic curves</a:t>
            </a:r>
            <a:endParaRPr lang="en-US" sz="2000" b="1" dirty="0">
              <a:solidFill>
                <a:srgbClr val="FF0000"/>
              </a:solidFill>
            </a:endParaRP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4BCB9B18-C686-064D-4233-90030C51C1D5}"/>
              </a:ext>
            </a:extLst>
          </p:cNvPr>
          <p:cNvCxnSpPr>
            <a:cxnSpLocks/>
            <a:stCxn id="27" idx="1"/>
          </p:cNvCxnSpPr>
          <p:nvPr/>
        </p:nvCxnSpPr>
        <p:spPr>
          <a:xfrm flipH="1">
            <a:off x="2583543" y="2999606"/>
            <a:ext cx="2061329" cy="43300"/>
          </a:xfrm>
          <a:prstGeom prst="straightConnector1">
            <a:avLst/>
          </a:prstGeom>
          <a:ln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0035B8F9-3C98-331B-7BC9-D30E9FE2472F}"/>
              </a:ext>
            </a:extLst>
          </p:cNvPr>
          <p:cNvCxnSpPr>
            <a:cxnSpLocks/>
            <a:stCxn id="27" idx="1"/>
          </p:cNvCxnSpPr>
          <p:nvPr/>
        </p:nvCxnSpPr>
        <p:spPr>
          <a:xfrm flipH="1">
            <a:off x="2583543" y="2999606"/>
            <a:ext cx="2061329" cy="565864"/>
          </a:xfrm>
          <a:prstGeom prst="straightConnector1">
            <a:avLst/>
          </a:prstGeom>
          <a:ln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A9A7F14B-318E-416B-E8DD-C6302D22B01B}"/>
              </a:ext>
            </a:extLst>
          </p:cNvPr>
          <p:cNvCxnSpPr>
            <a:cxnSpLocks/>
            <a:stCxn id="27" idx="1"/>
          </p:cNvCxnSpPr>
          <p:nvPr/>
        </p:nvCxnSpPr>
        <p:spPr>
          <a:xfrm flipH="1">
            <a:off x="2514733" y="2999606"/>
            <a:ext cx="2130139" cy="796498"/>
          </a:xfrm>
          <a:prstGeom prst="straightConnector1">
            <a:avLst/>
          </a:prstGeom>
          <a:ln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3988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3" grpId="0" animBg="1"/>
      <p:bldP spid="3" grpId="1" animBg="1"/>
      <p:bldP spid="10" grpId="0" animBg="1"/>
      <p:bldP spid="10" grpId="1" animBg="1"/>
      <p:bldP spid="11" grpId="0" animBg="1"/>
      <p:bldP spid="11" grpId="1" animBg="1"/>
      <p:bldP spid="16" grpId="0" animBg="1"/>
      <p:bldP spid="16" grpId="1" animBg="1"/>
      <p:bldP spid="27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85770D9-E443-63AD-371B-724BB811E32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2134" t="5891" r="2340" b="14178"/>
          <a:stretch/>
        </p:blipFill>
        <p:spPr>
          <a:xfrm>
            <a:off x="4497965" y="1015471"/>
            <a:ext cx="4300535" cy="29583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DF5D03F-9BEE-160B-BCA1-2F40D22ED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Speedup due to Heterogeneity vs. Task Arrival Rates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6D39CB-F8E0-64E3-FB94-8A12619F9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34628" y="4842276"/>
            <a:ext cx="2133600" cy="273844"/>
          </a:xfrm>
        </p:spPr>
        <p:txBody>
          <a:bodyPr/>
          <a:lstStyle/>
          <a:p>
            <a:fld id="{7D2751F7-D677-4CE9-B35A-C3CCA0CC8D94}" type="slidenum">
              <a:rPr lang="en-US" smtClean="0"/>
              <a:pPr/>
              <a:t>35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C092BF9-55AA-288B-2404-80303490F98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291" r="53159" b="12621"/>
          <a:stretch/>
        </p:blipFill>
        <p:spPr>
          <a:xfrm>
            <a:off x="0" y="1112878"/>
            <a:ext cx="4300535" cy="2808983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61C52C12-5D3B-D8A7-29BE-108384750EB3}"/>
              </a:ext>
            </a:extLst>
          </p:cNvPr>
          <p:cNvSpPr/>
          <p:nvPr/>
        </p:nvSpPr>
        <p:spPr>
          <a:xfrm>
            <a:off x="551543" y="3236685"/>
            <a:ext cx="1814286" cy="333829"/>
          </a:xfrm>
          <a:prstGeom prst="round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335E8AE-AF80-8188-6B9A-2401CEF15AD5}"/>
              </a:ext>
            </a:extLst>
          </p:cNvPr>
          <p:cNvSpPr txBox="1"/>
          <p:nvPr/>
        </p:nvSpPr>
        <p:spPr>
          <a:xfrm>
            <a:off x="188081" y="4213741"/>
            <a:ext cx="2049831" cy="5847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</a:rPr>
              <a:t>No Speedup due to Heterogeneity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1A05FC2-E068-ACBA-99EF-8D32FE434730}"/>
              </a:ext>
            </a:extLst>
          </p:cNvPr>
          <p:cNvCxnSpPr>
            <a:cxnSpLocks/>
            <a:stCxn id="8" idx="0"/>
            <a:endCxn id="3" idx="2"/>
          </p:cNvCxnSpPr>
          <p:nvPr/>
        </p:nvCxnSpPr>
        <p:spPr>
          <a:xfrm flipV="1">
            <a:off x="1212997" y="3570514"/>
            <a:ext cx="245689" cy="643227"/>
          </a:xfrm>
          <a:prstGeom prst="straightConnector1">
            <a:avLst/>
          </a:prstGeom>
          <a:ln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C598349F-A38D-0950-FCB8-0A94B42BE80B}"/>
              </a:ext>
            </a:extLst>
          </p:cNvPr>
          <p:cNvSpPr txBox="1"/>
          <p:nvPr/>
        </p:nvSpPr>
        <p:spPr>
          <a:xfrm>
            <a:off x="3904646" y="4367629"/>
            <a:ext cx="3773411" cy="33855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sz="1600" dirty="0" err="1">
                <a:solidFill>
                  <a:srgbClr val="FF0000"/>
                </a:solidFill>
              </a:rPr>
              <a:t>Makespan</a:t>
            </a:r>
            <a:r>
              <a:rPr lang="en-US" sz="1600" dirty="0">
                <a:solidFill>
                  <a:srgbClr val="FF0000"/>
                </a:solidFill>
              </a:rPr>
              <a:t> Dominated by the Idle Times</a:t>
            </a:r>
            <a:endParaRPr lang="en-US" sz="1600" dirty="0"/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F5E777CA-E682-E496-DA5A-6B9920E2225D}"/>
              </a:ext>
            </a:extLst>
          </p:cNvPr>
          <p:cNvCxnSpPr>
            <a:cxnSpLocks/>
            <a:stCxn id="16" idx="0"/>
          </p:cNvCxnSpPr>
          <p:nvPr/>
        </p:nvCxnSpPr>
        <p:spPr>
          <a:xfrm flipH="1" flipV="1">
            <a:off x="5577490" y="3424821"/>
            <a:ext cx="213862" cy="942808"/>
          </a:xfrm>
          <a:prstGeom prst="straightConnector1">
            <a:avLst/>
          </a:prstGeom>
          <a:ln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8FB988FE-CA14-BC25-B193-BA680B1107F3}"/>
              </a:ext>
            </a:extLst>
          </p:cNvPr>
          <p:cNvSpPr txBox="1"/>
          <p:nvPr/>
        </p:nvSpPr>
        <p:spPr>
          <a:xfrm>
            <a:off x="5950857" y="1718118"/>
            <a:ext cx="2345660" cy="8309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</a:rPr>
              <a:t>Similar </a:t>
            </a:r>
            <a:r>
              <a:rPr lang="en-US" sz="1600" dirty="0" err="1">
                <a:solidFill>
                  <a:srgbClr val="FF0000"/>
                </a:solidFill>
              </a:rPr>
              <a:t>Makespan</a:t>
            </a:r>
            <a:r>
              <a:rPr lang="en-US" sz="1600" dirty="0">
                <a:solidFill>
                  <a:srgbClr val="FF0000"/>
                </a:solidFill>
              </a:rPr>
              <a:t> for Heterogeneous and Homogeneous Systems</a:t>
            </a:r>
            <a:endParaRPr lang="en-US" sz="1600" dirty="0"/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78A55FBC-3684-7F0C-C46B-FA86E5C4E28E}"/>
              </a:ext>
            </a:extLst>
          </p:cNvPr>
          <p:cNvCxnSpPr>
            <a:cxnSpLocks/>
            <a:stCxn id="26" idx="1"/>
            <a:endCxn id="29" idx="1"/>
          </p:cNvCxnSpPr>
          <p:nvPr/>
        </p:nvCxnSpPr>
        <p:spPr>
          <a:xfrm flipH="1">
            <a:off x="5589331" y="2133617"/>
            <a:ext cx="361526" cy="13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ight Brace 28">
            <a:extLst>
              <a:ext uri="{FF2B5EF4-FFF2-40B4-BE49-F238E27FC236}">
                <a16:creationId xmlns:a16="http://schemas.microsoft.com/office/drawing/2014/main" id="{C28C3A26-C061-D71F-07FB-B8F4C4E0EC86}"/>
              </a:ext>
            </a:extLst>
          </p:cNvPr>
          <p:cNvSpPr/>
          <p:nvPr/>
        </p:nvSpPr>
        <p:spPr>
          <a:xfrm rot="20379952">
            <a:off x="5301206" y="1228575"/>
            <a:ext cx="297391" cy="1913687"/>
          </a:xfrm>
          <a:prstGeom prst="rightBrace">
            <a:avLst>
              <a:gd name="adj1" fmla="val 67922"/>
              <a:gd name="adj2" fmla="val 50000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141D3EDE-9E6E-E3BB-3712-8504477A071E}"/>
              </a:ext>
            </a:extLst>
          </p:cNvPr>
          <p:cNvSpPr/>
          <p:nvPr/>
        </p:nvSpPr>
        <p:spPr>
          <a:xfrm rot="17681245">
            <a:off x="1756144" y="2213642"/>
            <a:ext cx="2307742" cy="418595"/>
          </a:xfrm>
          <a:prstGeom prst="roundRect">
            <a:avLst/>
          </a:prstGeom>
          <a:solidFill>
            <a:schemeClr val="tx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7509DCB-80AA-C65F-949B-D5BE5DF4F8E6}"/>
              </a:ext>
            </a:extLst>
          </p:cNvPr>
          <p:cNvSpPr txBox="1"/>
          <p:nvPr/>
        </p:nvSpPr>
        <p:spPr>
          <a:xfrm>
            <a:off x="549563" y="1716634"/>
            <a:ext cx="1881808" cy="584775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tx2"/>
                </a:solidFill>
              </a:rPr>
              <a:t>Speedup gradually increases</a:t>
            </a: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ECA1308B-99D6-93C2-58C8-7E1FFD9FEE74}"/>
              </a:ext>
            </a:extLst>
          </p:cNvPr>
          <p:cNvCxnSpPr>
            <a:cxnSpLocks/>
            <a:stCxn id="33" idx="3"/>
            <a:endCxn id="31" idx="0"/>
          </p:cNvCxnSpPr>
          <p:nvPr/>
        </p:nvCxnSpPr>
        <p:spPr>
          <a:xfrm>
            <a:off x="2431371" y="2009022"/>
            <a:ext cx="288476" cy="326501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4BAF842D-3DEB-E365-DD25-42E55AEDC094}"/>
              </a:ext>
            </a:extLst>
          </p:cNvPr>
          <p:cNvSpPr txBox="1"/>
          <p:nvPr/>
        </p:nvSpPr>
        <p:spPr>
          <a:xfrm>
            <a:off x="5207595" y="4182460"/>
            <a:ext cx="3185987" cy="830997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600" dirty="0" err="1">
                <a:solidFill>
                  <a:schemeClr val="tx2"/>
                </a:solidFill>
              </a:rPr>
              <a:t>Makespan</a:t>
            </a:r>
            <a:r>
              <a:rPr lang="en-US" sz="1600" dirty="0">
                <a:solidFill>
                  <a:schemeClr val="tx2"/>
                </a:solidFill>
              </a:rPr>
              <a:t> is decreasing for HC systems but remains constant for homogeneous</a:t>
            </a: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8AD87454-9D65-E0CE-65A1-3CA3BCE8DEE1}"/>
              </a:ext>
            </a:extLst>
          </p:cNvPr>
          <p:cNvCxnSpPr>
            <a:cxnSpLocks/>
            <a:stCxn id="36" idx="0"/>
            <a:endCxn id="40" idx="1"/>
          </p:cNvCxnSpPr>
          <p:nvPr/>
        </p:nvCxnSpPr>
        <p:spPr>
          <a:xfrm flipV="1">
            <a:off x="6800589" y="3803729"/>
            <a:ext cx="223460" cy="378731"/>
          </a:xfrm>
          <a:prstGeom prst="straightConnector1">
            <a:avLst/>
          </a:prstGeom>
          <a:ln>
            <a:solidFill>
              <a:schemeClr val="tx2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ight Brace 39">
            <a:extLst>
              <a:ext uri="{FF2B5EF4-FFF2-40B4-BE49-F238E27FC236}">
                <a16:creationId xmlns:a16="http://schemas.microsoft.com/office/drawing/2014/main" id="{2BB09901-034B-B48C-8F67-E044501099F2}"/>
              </a:ext>
            </a:extLst>
          </p:cNvPr>
          <p:cNvSpPr/>
          <p:nvPr/>
        </p:nvSpPr>
        <p:spPr>
          <a:xfrm rot="5953169">
            <a:off x="6898121" y="2242164"/>
            <a:ext cx="299906" cy="2827099"/>
          </a:xfrm>
          <a:prstGeom prst="rightBrace">
            <a:avLst>
              <a:gd name="adj1" fmla="val 67922"/>
              <a:gd name="adj2" fmla="val 50000"/>
            </a:avLst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01857F3E-4382-D4C2-7BAE-B616F3A2998C}"/>
              </a:ext>
            </a:extLst>
          </p:cNvPr>
          <p:cNvSpPr/>
          <p:nvPr/>
        </p:nvSpPr>
        <p:spPr>
          <a:xfrm>
            <a:off x="3367314" y="1151021"/>
            <a:ext cx="933221" cy="416521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D2F3BC48-53E3-448B-79C6-FAA2804E3910}"/>
              </a:ext>
            </a:extLst>
          </p:cNvPr>
          <p:cNvSpPr txBox="1"/>
          <p:nvPr/>
        </p:nvSpPr>
        <p:spPr>
          <a:xfrm>
            <a:off x="3052054" y="2422939"/>
            <a:ext cx="1471280" cy="58477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00B050"/>
                </a:solidFill>
              </a:rPr>
              <a:t>Heterogeneity is fully utilized</a:t>
            </a:r>
          </a:p>
        </p:txBody>
      </p: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098235E7-D464-5F12-6C63-B0EE8E37EA99}"/>
              </a:ext>
            </a:extLst>
          </p:cNvPr>
          <p:cNvCxnSpPr>
            <a:cxnSpLocks/>
            <a:stCxn id="50" idx="0"/>
            <a:endCxn id="47" idx="2"/>
          </p:cNvCxnSpPr>
          <p:nvPr/>
        </p:nvCxnSpPr>
        <p:spPr>
          <a:xfrm flipV="1">
            <a:off x="3787694" y="1567542"/>
            <a:ext cx="46231" cy="855397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>
            <a:extLst>
              <a:ext uri="{FF2B5EF4-FFF2-40B4-BE49-F238E27FC236}">
                <a16:creationId xmlns:a16="http://schemas.microsoft.com/office/drawing/2014/main" id="{FD8DCDCE-1342-18EB-CC80-63B64D5DAFB8}"/>
              </a:ext>
            </a:extLst>
          </p:cNvPr>
          <p:cNvSpPr txBox="1"/>
          <p:nvPr/>
        </p:nvSpPr>
        <p:spPr>
          <a:xfrm>
            <a:off x="1799270" y="2206488"/>
            <a:ext cx="5893728" cy="646331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solidFill>
                  <a:srgbClr val="FF0000"/>
                </a:solidFill>
              </a:rPr>
              <a:t>Proposed mathematical model can accurately describe the true speedup due to system heterogeneity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601489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8" grpId="0" animBg="1"/>
      <p:bldP spid="8" grpId="1" animBg="1"/>
      <p:bldP spid="16" grpId="0" animBg="1"/>
      <p:bldP spid="16" grpId="1" animBg="1"/>
      <p:bldP spid="26" grpId="0" animBg="1"/>
      <p:bldP spid="26" grpId="1" animBg="1"/>
      <p:bldP spid="29" grpId="0" animBg="1"/>
      <p:bldP spid="29" grpId="1" animBg="1"/>
      <p:bldP spid="31" grpId="0" animBg="1"/>
      <p:bldP spid="31" grpId="1" animBg="1"/>
      <p:bldP spid="33" grpId="0" animBg="1"/>
      <p:bldP spid="33" grpId="1" animBg="1"/>
      <p:bldP spid="36" grpId="0" animBg="1"/>
      <p:bldP spid="36" grpId="1" animBg="1"/>
      <p:bldP spid="40" grpId="0" animBg="1"/>
      <p:bldP spid="40" grpId="1" animBg="1"/>
      <p:bldP spid="47" grpId="0" animBg="1"/>
      <p:bldP spid="47" grpId="1" animBg="1"/>
      <p:bldP spid="50" grpId="0" animBg="1"/>
      <p:bldP spid="50" grpId="1" animBg="1"/>
      <p:bldP spid="59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D1A57-60ED-5A95-E712-652C9C5E20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SEE Score: How Does It Help in System Design?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6D45521-02A9-0084-BE99-DA0CB5B773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1464" y="1369707"/>
            <a:ext cx="2016974" cy="1327044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159A121E-9C50-1955-3B5D-26B3602EE707}"/>
              </a:ext>
            </a:extLst>
          </p:cNvPr>
          <p:cNvSpPr/>
          <p:nvPr/>
        </p:nvSpPr>
        <p:spPr>
          <a:xfrm>
            <a:off x="43522" y="1242575"/>
            <a:ext cx="939438" cy="53787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Arrival rate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3A1A00D-D0F1-BB10-3E06-CD463443CACE}"/>
              </a:ext>
            </a:extLst>
          </p:cNvPr>
          <p:cNvSpPr/>
          <p:nvPr/>
        </p:nvSpPr>
        <p:spPr>
          <a:xfrm>
            <a:off x="18546" y="2203090"/>
            <a:ext cx="964413" cy="5786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QoS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Constraint</a:t>
            </a:r>
          </a:p>
        </p:txBody>
      </p:sp>
      <p:cxnSp>
        <p:nvCxnSpPr>
          <p:cNvPr id="23" name="Connector: Elbow 22">
            <a:extLst>
              <a:ext uri="{FF2B5EF4-FFF2-40B4-BE49-F238E27FC236}">
                <a16:creationId xmlns:a16="http://schemas.microsoft.com/office/drawing/2014/main" id="{04CDD94D-9974-9206-260A-52DB80D831E3}"/>
              </a:ext>
            </a:extLst>
          </p:cNvPr>
          <p:cNvCxnSpPr>
            <a:cxnSpLocks/>
            <a:stCxn id="16" idx="3"/>
            <a:endCxn id="14" idx="1"/>
          </p:cNvCxnSpPr>
          <p:nvPr/>
        </p:nvCxnSpPr>
        <p:spPr>
          <a:xfrm>
            <a:off x="982960" y="1511513"/>
            <a:ext cx="418504" cy="521716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Connector: Elbow 24">
            <a:extLst>
              <a:ext uri="{FF2B5EF4-FFF2-40B4-BE49-F238E27FC236}">
                <a16:creationId xmlns:a16="http://schemas.microsoft.com/office/drawing/2014/main" id="{A5DFE053-347B-784C-B6A9-B1BF9F52F258}"/>
              </a:ext>
            </a:extLst>
          </p:cNvPr>
          <p:cNvCxnSpPr>
            <a:cxnSpLocks/>
            <a:stCxn id="20" idx="3"/>
            <a:endCxn id="14" idx="1"/>
          </p:cNvCxnSpPr>
          <p:nvPr/>
        </p:nvCxnSpPr>
        <p:spPr>
          <a:xfrm flipV="1">
            <a:off x="982959" y="2033229"/>
            <a:ext cx="418505" cy="459177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Rectangle 31">
            <a:extLst>
              <a:ext uri="{FF2B5EF4-FFF2-40B4-BE49-F238E27FC236}">
                <a16:creationId xmlns:a16="http://schemas.microsoft.com/office/drawing/2014/main" id="{02B6F914-DED9-B3EF-C930-56707C595FA1}"/>
              </a:ext>
            </a:extLst>
          </p:cNvPr>
          <p:cNvSpPr/>
          <p:nvPr/>
        </p:nvSpPr>
        <p:spPr>
          <a:xfrm>
            <a:off x="3692097" y="1695620"/>
            <a:ext cx="1402400" cy="67521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Upper bound for SEE Score</a:t>
            </a: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A76F8EAA-F185-A350-6B8D-E2C6F2015203}"/>
              </a:ext>
            </a:extLst>
          </p:cNvPr>
          <p:cNvCxnSpPr>
            <a:cxnSpLocks/>
            <a:stCxn id="14" idx="3"/>
            <a:endCxn id="32" idx="1"/>
          </p:cNvCxnSpPr>
          <p:nvPr/>
        </p:nvCxnSpPr>
        <p:spPr>
          <a:xfrm>
            <a:off x="3418438" y="2033229"/>
            <a:ext cx="27365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5" name="Google Shape;180;p13">
            <a:extLst>
              <a:ext uri="{FF2B5EF4-FFF2-40B4-BE49-F238E27FC236}">
                <a16:creationId xmlns:a16="http://schemas.microsoft.com/office/drawing/2014/main" id="{A20D381C-C919-F58B-EE47-1B83E4C3216D}"/>
              </a:ext>
            </a:extLst>
          </p:cNvPr>
          <p:cNvPicPr preferRelativeResize="0"/>
          <p:nvPr/>
        </p:nvPicPr>
        <p:blipFill>
          <a:blip r:embed="rId3">
            <a:alphaModFix/>
            <a:biLevel thresh="75000"/>
          </a:blip>
          <a:stretch>
            <a:fillRect/>
          </a:stretch>
        </p:blipFill>
        <p:spPr>
          <a:xfrm>
            <a:off x="1805138" y="3593671"/>
            <a:ext cx="411525" cy="411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175;p13">
            <a:extLst>
              <a:ext uri="{FF2B5EF4-FFF2-40B4-BE49-F238E27FC236}">
                <a16:creationId xmlns:a16="http://schemas.microsoft.com/office/drawing/2014/main" id="{168D0211-5378-4853-F4A8-E4AD6EED5B86}"/>
              </a:ext>
            </a:extLst>
          </p:cNvPr>
          <p:cNvPicPr preferRelativeResize="0"/>
          <p:nvPr/>
        </p:nvPicPr>
        <p:blipFill>
          <a:blip r:embed="rId4">
            <a:alphaModFix/>
            <a:biLevel thresh="75000"/>
          </a:blip>
          <a:stretch>
            <a:fillRect/>
          </a:stretch>
        </p:blipFill>
        <p:spPr>
          <a:xfrm>
            <a:off x="2102177" y="2849093"/>
            <a:ext cx="411525" cy="411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178;p13">
            <a:extLst>
              <a:ext uri="{FF2B5EF4-FFF2-40B4-BE49-F238E27FC236}">
                <a16:creationId xmlns:a16="http://schemas.microsoft.com/office/drawing/2014/main" id="{E804CE37-8C7E-C2ED-B2F6-B25A19EDB037}"/>
              </a:ext>
            </a:extLst>
          </p:cNvPr>
          <p:cNvPicPr preferRelativeResize="0"/>
          <p:nvPr/>
        </p:nvPicPr>
        <p:blipFill>
          <a:blip r:embed="rId5">
            <a:alphaModFix/>
            <a:biLevel thresh="75000"/>
          </a:blip>
          <a:stretch>
            <a:fillRect/>
          </a:stretch>
        </p:blipFill>
        <p:spPr>
          <a:xfrm>
            <a:off x="2462599" y="4056610"/>
            <a:ext cx="411525" cy="411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176;p13">
            <a:extLst>
              <a:ext uri="{FF2B5EF4-FFF2-40B4-BE49-F238E27FC236}">
                <a16:creationId xmlns:a16="http://schemas.microsoft.com/office/drawing/2014/main" id="{9EC831F5-DD38-9864-9AB0-E1299A65E747}"/>
              </a:ext>
            </a:extLst>
          </p:cNvPr>
          <p:cNvPicPr preferRelativeResize="0"/>
          <p:nvPr/>
        </p:nvPicPr>
        <p:blipFill>
          <a:blip r:embed="rId6">
            <a:alphaModFix/>
            <a:biLevel thresh="75000"/>
          </a:blip>
          <a:stretch>
            <a:fillRect/>
          </a:stretch>
        </p:blipFill>
        <p:spPr>
          <a:xfrm>
            <a:off x="2654274" y="3330022"/>
            <a:ext cx="411525" cy="41152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60" name="Table 60">
            <a:extLst>
              <a:ext uri="{FF2B5EF4-FFF2-40B4-BE49-F238E27FC236}">
                <a16:creationId xmlns:a16="http://schemas.microsoft.com/office/drawing/2014/main" id="{C4F42227-E354-902F-9905-C14D86D58E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1145341"/>
              </p:ext>
            </p:extLst>
          </p:nvPr>
        </p:nvGraphicFramePr>
        <p:xfrm>
          <a:off x="5996460" y="3582664"/>
          <a:ext cx="2043784" cy="845158"/>
        </p:xfrm>
        <a:graphic>
          <a:graphicData uri="http://schemas.openxmlformats.org/drawingml/2006/table">
            <a:tbl>
              <a:tblPr firstRow="1" bandRow="1">
                <a:tableStyleId>{8C460DB3-1CF6-4942-BB13-146197CB54A1}</a:tableStyleId>
              </a:tblPr>
              <a:tblGrid>
                <a:gridCol w="510946">
                  <a:extLst>
                    <a:ext uri="{9D8B030D-6E8A-4147-A177-3AD203B41FA5}">
                      <a16:colId xmlns:a16="http://schemas.microsoft.com/office/drawing/2014/main" val="2309061890"/>
                    </a:ext>
                  </a:extLst>
                </a:gridCol>
                <a:gridCol w="510946">
                  <a:extLst>
                    <a:ext uri="{9D8B030D-6E8A-4147-A177-3AD203B41FA5}">
                      <a16:colId xmlns:a16="http://schemas.microsoft.com/office/drawing/2014/main" val="3762163518"/>
                    </a:ext>
                  </a:extLst>
                </a:gridCol>
                <a:gridCol w="510946">
                  <a:extLst>
                    <a:ext uri="{9D8B030D-6E8A-4147-A177-3AD203B41FA5}">
                      <a16:colId xmlns:a16="http://schemas.microsoft.com/office/drawing/2014/main" val="1603694889"/>
                    </a:ext>
                  </a:extLst>
                </a:gridCol>
                <a:gridCol w="510946">
                  <a:extLst>
                    <a:ext uri="{9D8B030D-6E8A-4147-A177-3AD203B41FA5}">
                      <a16:colId xmlns:a16="http://schemas.microsoft.com/office/drawing/2014/main" val="2278130106"/>
                    </a:ext>
                  </a:extLst>
                </a:gridCol>
              </a:tblGrid>
              <a:tr h="422579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044195"/>
                  </a:ext>
                </a:extLst>
              </a:tr>
              <a:tr h="422579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B050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B050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B050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B050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46561348"/>
                  </a:ext>
                </a:extLst>
              </a:tr>
            </a:tbl>
          </a:graphicData>
        </a:graphic>
      </p:graphicFrame>
      <p:pic>
        <p:nvPicPr>
          <p:cNvPr id="61" name="Google Shape;180;p13">
            <a:extLst>
              <a:ext uri="{FF2B5EF4-FFF2-40B4-BE49-F238E27FC236}">
                <a16:creationId xmlns:a16="http://schemas.microsoft.com/office/drawing/2014/main" id="{3283BC24-C5E7-8A80-5422-F2FA170EB79B}"/>
              </a:ext>
            </a:extLst>
          </p:cNvPr>
          <p:cNvPicPr preferRelativeResize="0"/>
          <p:nvPr/>
        </p:nvPicPr>
        <p:blipFill>
          <a:blip r:embed="rId3">
            <a:alphaModFix/>
            <a:biLevel thresh="75000"/>
          </a:blip>
          <a:stretch>
            <a:fillRect/>
          </a:stretch>
        </p:blipFill>
        <p:spPr>
          <a:xfrm>
            <a:off x="6560213" y="3560400"/>
            <a:ext cx="411525" cy="411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175;p13">
            <a:extLst>
              <a:ext uri="{FF2B5EF4-FFF2-40B4-BE49-F238E27FC236}">
                <a16:creationId xmlns:a16="http://schemas.microsoft.com/office/drawing/2014/main" id="{625084D9-9212-3228-075C-48A6E57940DC}"/>
              </a:ext>
            </a:extLst>
          </p:cNvPr>
          <p:cNvPicPr preferRelativeResize="0"/>
          <p:nvPr/>
        </p:nvPicPr>
        <p:blipFill>
          <a:blip r:embed="rId4">
            <a:alphaModFix/>
            <a:biLevel thresh="75000"/>
          </a:blip>
          <a:stretch>
            <a:fillRect/>
          </a:stretch>
        </p:blipFill>
        <p:spPr>
          <a:xfrm>
            <a:off x="7069390" y="3560400"/>
            <a:ext cx="411525" cy="411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178;p13">
            <a:extLst>
              <a:ext uri="{FF2B5EF4-FFF2-40B4-BE49-F238E27FC236}">
                <a16:creationId xmlns:a16="http://schemas.microsoft.com/office/drawing/2014/main" id="{FC2716EA-88D6-6C0B-88B2-74AC9B5F84B6}"/>
              </a:ext>
            </a:extLst>
          </p:cNvPr>
          <p:cNvPicPr preferRelativeResize="0"/>
          <p:nvPr/>
        </p:nvPicPr>
        <p:blipFill>
          <a:blip r:embed="rId5">
            <a:alphaModFix/>
            <a:biLevel thresh="75000"/>
          </a:blip>
          <a:stretch>
            <a:fillRect/>
          </a:stretch>
        </p:blipFill>
        <p:spPr>
          <a:xfrm>
            <a:off x="6051036" y="3560401"/>
            <a:ext cx="411525" cy="411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176;p13">
            <a:extLst>
              <a:ext uri="{FF2B5EF4-FFF2-40B4-BE49-F238E27FC236}">
                <a16:creationId xmlns:a16="http://schemas.microsoft.com/office/drawing/2014/main" id="{3A42857C-B0DF-2EDA-1F3F-9AC9BCD8AA2D}"/>
              </a:ext>
            </a:extLst>
          </p:cNvPr>
          <p:cNvPicPr preferRelativeResize="0"/>
          <p:nvPr/>
        </p:nvPicPr>
        <p:blipFill>
          <a:blip r:embed="rId6">
            <a:alphaModFix/>
            <a:biLevel thresh="75000"/>
          </a:blip>
          <a:stretch>
            <a:fillRect/>
          </a:stretch>
        </p:blipFill>
        <p:spPr>
          <a:xfrm>
            <a:off x="7578567" y="3558918"/>
            <a:ext cx="411525" cy="411525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TextBox 66">
            <a:extLst>
              <a:ext uri="{FF2B5EF4-FFF2-40B4-BE49-F238E27FC236}">
                <a16:creationId xmlns:a16="http://schemas.microsoft.com/office/drawing/2014/main" id="{C66BBCD4-02B2-DC29-79FD-B104166E0409}"/>
              </a:ext>
            </a:extLst>
          </p:cNvPr>
          <p:cNvSpPr txBox="1"/>
          <p:nvPr/>
        </p:nvSpPr>
        <p:spPr>
          <a:xfrm>
            <a:off x="6082582" y="4464497"/>
            <a:ext cx="19890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Optimal Configuration</a:t>
            </a:r>
          </a:p>
        </p:txBody>
      </p:sp>
      <p:pic>
        <p:nvPicPr>
          <p:cNvPr id="117" name="Google Shape;175;p13">
            <a:extLst>
              <a:ext uri="{FF2B5EF4-FFF2-40B4-BE49-F238E27FC236}">
                <a16:creationId xmlns:a16="http://schemas.microsoft.com/office/drawing/2014/main" id="{3A2EC980-F2D9-3E23-85E5-12422DC7872E}"/>
              </a:ext>
            </a:extLst>
          </p:cNvPr>
          <p:cNvPicPr preferRelativeResize="0"/>
          <p:nvPr/>
        </p:nvPicPr>
        <p:blipFill>
          <a:blip r:embed="rId4">
            <a:alphaModFix/>
            <a:biLevel thresh="75000"/>
          </a:blip>
          <a:stretch>
            <a:fillRect/>
          </a:stretch>
        </p:blipFill>
        <p:spPr>
          <a:xfrm>
            <a:off x="2254577" y="3001493"/>
            <a:ext cx="411525" cy="411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75;p13">
            <a:extLst>
              <a:ext uri="{FF2B5EF4-FFF2-40B4-BE49-F238E27FC236}">
                <a16:creationId xmlns:a16="http://schemas.microsoft.com/office/drawing/2014/main" id="{1191439A-15DF-E9DD-7F2F-ADA0A0294C46}"/>
              </a:ext>
            </a:extLst>
          </p:cNvPr>
          <p:cNvPicPr preferRelativeResize="0"/>
          <p:nvPr/>
        </p:nvPicPr>
        <p:blipFill>
          <a:blip r:embed="rId4">
            <a:alphaModFix/>
            <a:biLevel thresh="75000"/>
          </a:blip>
          <a:stretch>
            <a:fillRect/>
          </a:stretch>
        </p:blipFill>
        <p:spPr>
          <a:xfrm>
            <a:off x="2450950" y="2889548"/>
            <a:ext cx="411525" cy="411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75;p13">
            <a:extLst>
              <a:ext uri="{FF2B5EF4-FFF2-40B4-BE49-F238E27FC236}">
                <a16:creationId xmlns:a16="http://schemas.microsoft.com/office/drawing/2014/main" id="{70CDBFAA-7B12-062F-4B4C-49237B5F743D}"/>
              </a:ext>
            </a:extLst>
          </p:cNvPr>
          <p:cNvPicPr preferRelativeResize="0"/>
          <p:nvPr/>
        </p:nvPicPr>
        <p:blipFill>
          <a:blip r:embed="rId4">
            <a:alphaModFix/>
            <a:biLevel thresh="75000"/>
          </a:blip>
          <a:stretch>
            <a:fillRect/>
          </a:stretch>
        </p:blipFill>
        <p:spPr>
          <a:xfrm>
            <a:off x="1943352" y="3146293"/>
            <a:ext cx="411525" cy="411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80;p13">
            <a:extLst>
              <a:ext uri="{FF2B5EF4-FFF2-40B4-BE49-F238E27FC236}">
                <a16:creationId xmlns:a16="http://schemas.microsoft.com/office/drawing/2014/main" id="{E2FF35AF-26D7-BA17-A3FD-32E795069E38}"/>
              </a:ext>
            </a:extLst>
          </p:cNvPr>
          <p:cNvPicPr preferRelativeResize="0"/>
          <p:nvPr/>
        </p:nvPicPr>
        <p:blipFill>
          <a:blip r:embed="rId3">
            <a:alphaModFix/>
            <a:biLevel thresh="75000"/>
          </a:blip>
          <a:stretch>
            <a:fillRect/>
          </a:stretch>
        </p:blipFill>
        <p:spPr>
          <a:xfrm>
            <a:off x="1957538" y="3746071"/>
            <a:ext cx="411525" cy="411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80;p13">
            <a:extLst>
              <a:ext uri="{FF2B5EF4-FFF2-40B4-BE49-F238E27FC236}">
                <a16:creationId xmlns:a16="http://schemas.microsoft.com/office/drawing/2014/main" id="{BAA070D2-C590-0F69-152A-7F1EE99B7778}"/>
              </a:ext>
            </a:extLst>
          </p:cNvPr>
          <p:cNvPicPr preferRelativeResize="0"/>
          <p:nvPr/>
        </p:nvPicPr>
        <p:blipFill>
          <a:blip r:embed="rId3">
            <a:alphaModFix/>
            <a:biLevel thresh="75000"/>
          </a:blip>
          <a:stretch>
            <a:fillRect/>
          </a:stretch>
        </p:blipFill>
        <p:spPr>
          <a:xfrm>
            <a:off x="1839206" y="3945340"/>
            <a:ext cx="411525" cy="411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78;p13">
            <a:extLst>
              <a:ext uri="{FF2B5EF4-FFF2-40B4-BE49-F238E27FC236}">
                <a16:creationId xmlns:a16="http://schemas.microsoft.com/office/drawing/2014/main" id="{0B30DB6E-9C53-0EBB-D60A-915286CC395D}"/>
              </a:ext>
            </a:extLst>
          </p:cNvPr>
          <p:cNvPicPr preferRelativeResize="0"/>
          <p:nvPr/>
        </p:nvPicPr>
        <p:blipFill>
          <a:blip r:embed="rId5">
            <a:alphaModFix/>
            <a:biLevel thresh="75000"/>
          </a:blip>
          <a:stretch>
            <a:fillRect/>
          </a:stretch>
        </p:blipFill>
        <p:spPr>
          <a:xfrm>
            <a:off x="2474810" y="4231375"/>
            <a:ext cx="411525" cy="411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78;p13">
            <a:extLst>
              <a:ext uri="{FF2B5EF4-FFF2-40B4-BE49-F238E27FC236}">
                <a16:creationId xmlns:a16="http://schemas.microsoft.com/office/drawing/2014/main" id="{98230041-5706-0DE6-3B1D-EE4F46D34CBC}"/>
              </a:ext>
            </a:extLst>
          </p:cNvPr>
          <p:cNvPicPr preferRelativeResize="0"/>
          <p:nvPr/>
        </p:nvPicPr>
        <p:blipFill>
          <a:blip r:embed="rId5">
            <a:alphaModFix/>
            <a:biLevel thresh="75000"/>
          </a:blip>
          <a:stretch>
            <a:fillRect/>
          </a:stretch>
        </p:blipFill>
        <p:spPr>
          <a:xfrm>
            <a:off x="2202130" y="4224967"/>
            <a:ext cx="411525" cy="411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78;p13">
            <a:extLst>
              <a:ext uri="{FF2B5EF4-FFF2-40B4-BE49-F238E27FC236}">
                <a16:creationId xmlns:a16="http://schemas.microsoft.com/office/drawing/2014/main" id="{9102E010-BB93-FA54-3B80-F22CE6834D77}"/>
              </a:ext>
            </a:extLst>
          </p:cNvPr>
          <p:cNvPicPr preferRelativeResize="0"/>
          <p:nvPr/>
        </p:nvPicPr>
        <p:blipFill>
          <a:blip r:embed="rId5">
            <a:alphaModFix/>
            <a:biLevel thresh="75000"/>
          </a:blip>
          <a:stretch>
            <a:fillRect/>
          </a:stretch>
        </p:blipFill>
        <p:spPr>
          <a:xfrm>
            <a:off x="2326886" y="3752479"/>
            <a:ext cx="411525" cy="411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78;p13">
            <a:extLst>
              <a:ext uri="{FF2B5EF4-FFF2-40B4-BE49-F238E27FC236}">
                <a16:creationId xmlns:a16="http://schemas.microsoft.com/office/drawing/2014/main" id="{580D385D-8A1D-393B-8A26-F24D1F933DFA}"/>
              </a:ext>
            </a:extLst>
          </p:cNvPr>
          <p:cNvPicPr preferRelativeResize="0"/>
          <p:nvPr/>
        </p:nvPicPr>
        <p:blipFill>
          <a:blip r:embed="rId5">
            <a:alphaModFix/>
            <a:biLevel thresh="75000"/>
          </a:blip>
          <a:stretch>
            <a:fillRect/>
          </a:stretch>
        </p:blipFill>
        <p:spPr>
          <a:xfrm>
            <a:off x="2654274" y="3761952"/>
            <a:ext cx="411525" cy="411525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TextBox 125">
            <a:extLst>
              <a:ext uri="{FF2B5EF4-FFF2-40B4-BE49-F238E27FC236}">
                <a16:creationId xmlns:a16="http://schemas.microsoft.com/office/drawing/2014/main" id="{7AD9A392-B873-7E05-6481-6BD3A2B1697A}"/>
              </a:ext>
            </a:extLst>
          </p:cNvPr>
          <p:cNvSpPr txBox="1"/>
          <p:nvPr/>
        </p:nvSpPr>
        <p:spPr>
          <a:xfrm>
            <a:off x="1679178" y="4708534"/>
            <a:ext cx="20056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Pool </a:t>
            </a:r>
            <a:r>
              <a:rPr lang="en-US"/>
              <a:t>of Machine </a:t>
            </a:r>
            <a:r>
              <a:rPr lang="en-US" dirty="0"/>
              <a:t>Types</a:t>
            </a:r>
          </a:p>
        </p:txBody>
      </p:sp>
      <p:cxnSp>
        <p:nvCxnSpPr>
          <p:cNvPr id="128" name="Connector: Elbow 127">
            <a:extLst>
              <a:ext uri="{FF2B5EF4-FFF2-40B4-BE49-F238E27FC236}">
                <a16:creationId xmlns:a16="http://schemas.microsoft.com/office/drawing/2014/main" id="{FA9A62BE-408D-4AE3-31D6-E92716C5E002}"/>
              </a:ext>
            </a:extLst>
          </p:cNvPr>
          <p:cNvCxnSpPr>
            <a:cxnSpLocks/>
            <a:stCxn id="3" idx="0"/>
            <a:endCxn id="32" idx="2"/>
          </p:cNvCxnSpPr>
          <p:nvPr/>
        </p:nvCxnSpPr>
        <p:spPr>
          <a:xfrm flipV="1">
            <a:off x="3795517" y="2370837"/>
            <a:ext cx="597780" cy="1370710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130" name="Table 60">
            <a:extLst>
              <a:ext uri="{FF2B5EF4-FFF2-40B4-BE49-F238E27FC236}">
                <a16:creationId xmlns:a16="http://schemas.microsoft.com/office/drawing/2014/main" id="{36AF2CC6-EF95-36BF-4151-575F2F3A0A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1904886"/>
              </p:ext>
            </p:extLst>
          </p:nvPr>
        </p:nvGraphicFramePr>
        <p:xfrm>
          <a:off x="5493438" y="1445786"/>
          <a:ext cx="3040962" cy="1571228"/>
        </p:xfrm>
        <a:graphic>
          <a:graphicData uri="http://schemas.openxmlformats.org/drawingml/2006/table">
            <a:tbl>
              <a:tblPr firstRow="1" bandRow="1">
                <a:tableStyleId>{8C460DB3-1CF6-4942-BB13-146197CB54A1}</a:tableStyleId>
              </a:tblPr>
              <a:tblGrid>
                <a:gridCol w="433229">
                  <a:extLst>
                    <a:ext uri="{9D8B030D-6E8A-4147-A177-3AD203B41FA5}">
                      <a16:colId xmlns:a16="http://schemas.microsoft.com/office/drawing/2014/main" val="2309061890"/>
                    </a:ext>
                  </a:extLst>
                </a:gridCol>
                <a:gridCol w="417689">
                  <a:extLst>
                    <a:ext uri="{9D8B030D-6E8A-4147-A177-3AD203B41FA5}">
                      <a16:colId xmlns:a16="http://schemas.microsoft.com/office/drawing/2014/main" val="3762163518"/>
                    </a:ext>
                  </a:extLst>
                </a:gridCol>
                <a:gridCol w="417688">
                  <a:extLst>
                    <a:ext uri="{9D8B030D-6E8A-4147-A177-3AD203B41FA5}">
                      <a16:colId xmlns:a16="http://schemas.microsoft.com/office/drawing/2014/main" val="1603694889"/>
                    </a:ext>
                  </a:extLst>
                </a:gridCol>
                <a:gridCol w="417689">
                  <a:extLst>
                    <a:ext uri="{9D8B030D-6E8A-4147-A177-3AD203B41FA5}">
                      <a16:colId xmlns:a16="http://schemas.microsoft.com/office/drawing/2014/main" val="2278130106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466299105"/>
                    </a:ext>
                  </a:extLst>
                </a:gridCol>
                <a:gridCol w="745067">
                  <a:extLst>
                    <a:ext uri="{9D8B030D-6E8A-4147-A177-3AD203B41FA5}">
                      <a16:colId xmlns:a16="http://schemas.microsoft.com/office/drawing/2014/main" val="3280937807"/>
                    </a:ext>
                  </a:extLst>
                </a:gridCol>
              </a:tblGrid>
              <a:tr h="316607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Price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SEE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044195"/>
                  </a:ext>
                </a:extLst>
              </a:tr>
              <a:tr h="316607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46561348"/>
                  </a:ext>
                </a:extLst>
              </a:tr>
              <a:tr h="316607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4089771"/>
                  </a:ext>
                </a:extLst>
              </a:tr>
              <a:tr h="242128">
                <a:tc gridSpan="6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o </a:t>
                      </a:r>
                      <a:r>
                        <a:rPr lang="en-US" sz="1400" b="1" dirty="0" err="1">
                          <a:solidFill>
                            <a:schemeClr val="tx1"/>
                          </a:solidFill>
                        </a:rPr>
                        <a:t>o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400" b="1" dirty="0" err="1">
                          <a:solidFill>
                            <a:schemeClr val="tx1"/>
                          </a:solidFill>
                        </a:rPr>
                        <a:t>o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. . .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9151397"/>
                  </a:ext>
                </a:extLst>
              </a:tr>
              <a:tr h="316607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B050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B050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B050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B050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B050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04392329"/>
                  </a:ext>
                </a:extLst>
              </a:tr>
            </a:tbl>
          </a:graphicData>
        </a:graphic>
      </p:graphicFrame>
      <p:pic>
        <p:nvPicPr>
          <p:cNvPr id="131" name="Google Shape;180;p13">
            <a:extLst>
              <a:ext uri="{FF2B5EF4-FFF2-40B4-BE49-F238E27FC236}">
                <a16:creationId xmlns:a16="http://schemas.microsoft.com/office/drawing/2014/main" id="{5B231F64-9E82-024C-0C97-01E731BB88B9}"/>
              </a:ext>
            </a:extLst>
          </p:cNvPr>
          <p:cNvPicPr preferRelativeResize="0"/>
          <p:nvPr/>
        </p:nvPicPr>
        <p:blipFill>
          <a:blip r:embed="rId3">
            <a:alphaModFix/>
            <a:biLevel thresh="75000"/>
          </a:blip>
          <a:stretch>
            <a:fillRect/>
          </a:stretch>
        </p:blipFill>
        <p:spPr>
          <a:xfrm>
            <a:off x="5960436" y="1438958"/>
            <a:ext cx="357704" cy="3265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75;p13">
            <a:extLst>
              <a:ext uri="{FF2B5EF4-FFF2-40B4-BE49-F238E27FC236}">
                <a16:creationId xmlns:a16="http://schemas.microsoft.com/office/drawing/2014/main" id="{41DF3553-8FD7-7E0A-44A0-81578A9320FD}"/>
              </a:ext>
            </a:extLst>
          </p:cNvPr>
          <p:cNvPicPr preferRelativeResize="0"/>
          <p:nvPr/>
        </p:nvPicPr>
        <p:blipFill>
          <a:blip r:embed="rId4">
            <a:alphaModFix/>
            <a:biLevel thresh="75000"/>
          </a:blip>
          <a:stretch>
            <a:fillRect/>
          </a:stretch>
        </p:blipFill>
        <p:spPr>
          <a:xfrm>
            <a:off x="6379922" y="1438957"/>
            <a:ext cx="357704" cy="3265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78;p13">
            <a:extLst>
              <a:ext uri="{FF2B5EF4-FFF2-40B4-BE49-F238E27FC236}">
                <a16:creationId xmlns:a16="http://schemas.microsoft.com/office/drawing/2014/main" id="{3AB6A1EB-524C-3B7F-9455-5D9241909593}"/>
              </a:ext>
            </a:extLst>
          </p:cNvPr>
          <p:cNvPicPr preferRelativeResize="0"/>
          <p:nvPr/>
        </p:nvPicPr>
        <p:blipFill>
          <a:blip r:embed="rId5">
            <a:alphaModFix/>
            <a:biLevel thresh="75000"/>
          </a:blip>
          <a:stretch>
            <a:fillRect/>
          </a:stretch>
        </p:blipFill>
        <p:spPr>
          <a:xfrm>
            <a:off x="5521765" y="1438958"/>
            <a:ext cx="357704" cy="3265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76;p13">
            <a:extLst>
              <a:ext uri="{FF2B5EF4-FFF2-40B4-BE49-F238E27FC236}">
                <a16:creationId xmlns:a16="http://schemas.microsoft.com/office/drawing/2014/main" id="{B68E4C4B-76A1-3D8C-E1AB-0B27153BF9C6}"/>
              </a:ext>
            </a:extLst>
          </p:cNvPr>
          <p:cNvPicPr preferRelativeResize="0"/>
          <p:nvPr/>
        </p:nvPicPr>
        <p:blipFill>
          <a:blip r:embed="rId6">
            <a:alphaModFix/>
            <a:biLevel thresh="75000"/>
          </a:blip>
          <a:stretch>
            <a:fillRect/>
          </a:stretch>
        </p:blipFill>
        <p:spPr>
          <a:xfrm>
            <a:off x="6799408" y="1438956"/>
            <a:ext cx="357704" cy="326555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Multiplication Sign 135">
            <a:extLst>
              <a:ext uri="{FF2B5EF4-FFF2-40B4-BE49-F238E27FC236}">
                <a16:creationId xmlns:a16="http://schemas.microsoft.com/office/drawing/2014/main" id="{36880A03-E2BA-F2E2-C19E-05E62653E0AF}"/>
              </a:ext>
            </a:extLst>
          </p:cNvPr>
          <p:cNvSpPr/>
          <p:nvPr/>
        </p:nvSpPr>
        <p:spPr>
          <a:xfrm>
            <a:off x="7977003" y="1695620"/>
            <a:ext cx="232619" cy="435388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Freeform: Shape 137">
            <a:extLst>
              <a:ext uri="{FF2B5EF4-FFF2-40B4-BE49-F238E27FC236}">
                <a16:creationId xmlns:a16="http://schemas.microsoft.com/office/drawing/2014/main" id="{5263BBC7-C6D1-206D-D2A1-47B86DCB764B}"/>
              </a:ext>
            </a:extLst>
          </p:cNvPr>
          <p:cNvSpPr/>
          <p:nvPr/>
        </p:nvSpPr>
        <p:spPr>
          <a:xfrm>
            <a:off x="7984039" y="2697635"/>
            <a:ext cx="231901" cy="256745"/>
          </a:xfrm>
          <a:custGeom>
            <a:avLst/>
            <a:gdLst>
              <a:gd name="connsiteX0" fmla="*/ 0 w 293511"/>
              <a:gd name="connsiteY0" fmla="*/ 124178 h 293511"/>
              <a:gd name="connsiteX1" fmla="*/ 45156 w 293511"/>
              <a:gd name="connsiteY1" fmla="*/ 203200 h 293511"/>
              <a:gd name="connsiteX2" fmla="*/ 90311 w 293511"/>
              <a:gd name="connsiteY2" fmla="*/ 293511 h 293511"/>
              <a:gd name="connsiteX3" fmla="*/ 146756 w 293511"/>
              <a:gd name="connsiteY3" fmla="*/ 158045 h 293511"/>
              <a:gd name="connsiteX4" fmla="*/ 191911 w 293511"/>
              <a:gd name="connsiteY4" fmla="*/ 112889 h 293511"/>
              <a:gd name="connsiteX5" fmla="*/ 225778 w 293511"/>
              <a:gd name="connsiteY5" fmla="*/ 67734 h 293511"/>
              <a:gd name="connsiteX6" fmla="*/ 270934 w 293511"/>
              <a:gd name="connsiteY6" fmla="*/ 22578 h 293511"/>
              <a:gd name="connsiteX7" fmla="*/ 293511 w 293511"/>
              <a:gd name="connsiteY7" fmla="*/ 0 h 293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3511" h="293511">
                <a:moveTo>
                  <a:pt x="0" y="124178"/>
                </a:moveTo>
                <a:cubicBezTo>
                  <a:pt x="15052" y="150519"/>
                  <a:pt x="32602" y="175581"/>
                  <a:pt x="45156" y="203200"/>
                </a:cubicBezTo>
                <a:cubicBezTo>
                  <a:pt x="93933" y="310509"/>
                  <a:pt x="7209" y="182708"/>
                  <a:pt x="90311" y="293511"/>
                </a:cubicBezTo>
                <a:cubicBezTo>
                  <a:pt x="94786" y="281579"/>
                  <a:pt x="128277" y="182684"/>
                  <a:pt x="146756" y="158045"/>
                </a:cubicBezTo>
                <a:cubicBezTo>
                  <a:pt x="159528" y="141016"/>
                  <a:pt x="177894" y="128909"/>
                  <a:pt x="191911" y="112889"/>
                </a:cubicBezTo>
                <a:cubicBezTo>
                  <a:pt x="204301" y="98729"/>
                  <a:pt x="213388" y="81893"/>
                  <a:pt x="225778" y="67734"/>
                </a:cubicBezTo>
                <a:cubicBezTo>
                  <a:pt x="239796" y="51714"/>
                  <a:pt x="255882" y="37630"/>
                  <a:pt x="270934" y="22578"/>
                </a:cubicBezTo>
                <a:lnTo>
                  <a:pt x="293511" y="0"/>
                </a:lnTo>
              </a:path>
            </a:pathLst>
          </a:cu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1" name="Straight Arrow Connector 140">
            <a:extLst>
              <a:ext uri="{FF2B5EF4-FFF2-40B4-BE49-F238E27FC236}">
                <a16:creationId xmlns:a16="http://schemas.microsoft.com/office/drawing/2014/main" id="{1632CC9D-94F9-0926-2888-1011F613F79E}"/>
              </a:ext>
            </a:extLst>
          </p:cNvPr>
          <p:cNvCxnSpPr>
            <a:cxnSpLocks/>
            <a:stCxn id="130" idx="2"/>
            <a:endCxn id="60" idx="0"/>
          </p:cNvCxnSpPr>
          <p:nvPr/>
        </p:nvCxnSpPr>
        <p:spPr>
          <a:xfrm>
            <a:off x="7013919" y="3017014"/>
            <a:ext cx="4433" cy="5656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3" name="Freeform: Shape 152">
            <a:extLst>
              <a:ext uri="{FF2B5EF4-FFF2-40B4-BE49-F238E27FC236}">
                <a16:creationId xmlns:a16="http://schemas.microsoft.com/office/drawing/2014/main" id="{C66592D3-0705-2CBF-FF07-588A9871A52B}"/>
              </a:ext>
            </a:extLst>
          </p:cNvPr>
          <p:cNvSpPr/>
          <p:nvPr/>
        </p:nvSpPr>
        <p:spPr>
          <a:xfrm>
            <a:off x="7992750" y="2094496"/>
            <a:ext cx="231901" cy="256745"/>
          </a:xfrm>
          <a:custGeom>
            <a:avLst/>
            <a:gdLst>
              <a:gd name="connsiteX0" fmla="*/ 0 w 293511"/>
              <a:gd name="connsiteY0" fmla="*/ 124178 h 293511"/>
              <a:gd name="connsiteX1" fmla="*/ 45156 w 293511"/>
              <a:gd name="connsiteY1" fmla="*/ 203200 h 293511"/>
              <a:gd name="connsiteX2" fmla="*/ 90311 w 293511"/>
              <a:gd name="connsiteY2" fmla="*/ 293511 h 293511"/>
              <a:gd name="connsiteX3" fmla="*/ 146756 w 293511"/>
              <a:gd name="connsiteY3" fmla="*/ 158045 h 293511"/>
              <a:gd name="connsiteX4" fmla="*/ 191911 w 293511"/>
              <a:gd name="connsiteY4" fmla="*/ 112889 h 293511"/>
              <a:gd name="connsiteX5" fmla="*/ 225778 w 293511"/>
              <a:gd name="connsiteY5" fmla="*/ 67734 h 293511"/>
              <a:gd name="connsiteX6" fmla="*/ 270934 w 293511"/>
              <a:gd name="connsiteY6" fmla="*/ 22578 h 293511"/>
              <a:gd name="connsiteX7" fmla="*/ 293511 w 293511"/>
              <a:gd name="connsiteY7" fmla="*/ 0 h 293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3511" h="293511">
                <a:moveTo>
                  <a:pt x="0" y="124178"/>
                </a:moveTo>
                <a:cubicBezTo>
                  <a:pt x="15052" y="150519"/>
                  <a:pt x="32602" y="175581"/>
                  <a:pt x="45156" y="203200"/>
                </a:cubicBezTo>
                <a:cubicBezTo>
                  <a:pt x="93933" y="310509"/>
                  <a:pt x="7209" y="182708"/>
                  <a:pt x="90311" y="293511"/>
                </a:cubicBezTo>
                <a:cubicBezTo>
                  <a:pt x="94786" y="281579"/>
                  <a:pt x="128277" y="182684"/>
                  <a:pt x="146756" y="158045"/>
                </a:cubicBezTo>
                <a:cubicBezTo>
                  <a:pt x="159528" y="141016"/>
                  <a:pt x="177894" y="128909"/>
                  <a:pt x="191911" y="112889"/>
                </a:cubicBezTo>
                <a:cubicBezTo>
                  <a:pt x="204301" y="98729"/>
                  <a:pt x="213388" y="81893"/>
                  <a:pt x="225778" y="67734"/>
                </a:cubicBezTo>
                <a:cubicBezTo>
                  <a:pt x="239796" y="51714"/>
                  <a:pt x="255882" y="37630"/>
                  <a:pt x="270934" y="22578"/>
                </a:cubicBezTo>
                <a:lnTo>
                  <a:pt x="293511" y="0"/>
                </a:lnTo>
              </a:path>
            </a:pathLst>
          </a:cu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F16CC131-5E70-5CA7-5530-F03CAC28F432}"/>
              </a:ext>
            </a:extLst>
          </p:cNvPr>
          <p:cNvSpPr txBox="1"/>
          <p:nvPr/>
        </p:nvSpPr>
        <p:spPr>
          <a:xfrm>
            <a:off x="6060004" y="1060758"/>
            <a:ext cx="19063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SEE-Price Optimizer</a:t>
            </a:r>
          </a:p>
        </p:txBody>
      </p:sp>
      <p:cxnSp>
        <p:nvCxnSpPr>
          <p:cNvPr id="158" name="Connector: Elbow 157">
            <a:extLst>
              <a:ext uri="{FF2B5EF4-FFF2-40B4-BE49-F238E27FC236}">
                <a16:creationId xmlns:a16="http://schemas.microsoft.com/office/drawing/2014/main" id="{90A8E728-8A85-A9AB-8172-BF15AAC847E8}"/>
              </a:ext>
            </a:extLst>
          </p:cNvPr>
          <p:cNvCxnSpPr>
            <a:stCxn id="32" idx="3"/>
            <a:endCxn id="130" idx="1"/>
          </p:cNvCxnSpPr>
          <p:nvPr/>
        </p:nvCxnSpPr>
        <p:spPr>
          <a:xfrm>
            <a:off x="5094497" y="2033229"/>
            <a:ext cx="398941" cy="198171"/>
          </a:xfrm>
          <a:prstGeom prst="bent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loud 2">
            <a:extLst>
              <a:ext uri="{FF2B5EF4-FFF2-40B4-BE49-F238E27FC236}">
                <a16:creationId xmlns:a16="http://schemas.microsoft.com/office/drawing/2014/main" id="{BC04907D-9F2F-F67A-5590-F8073C9574CB}"/>
              </a:ext>
            </a:extLst>
          </p:cNvPr>
          <p:cNvSpPr/>
          <p:nvPr/>
        </p:nvSpPr>
        <p:spPr>
          <a:xfrm>
            <a:off x="1088637" y="2718413"/>
            <a:ext cx="2709138" cy="2046267"/>
          </a:xfrm>
          <a:prstGeom prst="clou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664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0" grpId="0" animBg="1"/>
      <p:bldP spid="32" grpId="0" animBg="1"/>
      <p:bldP spid="67" grpId="0"/>
      <p:bldP spid="126" grpId="0"/>
      <p:bldP spid="136" grpId="0" animBg="1"/>
      <p:bldP spid="138" grpId="0" animBg="1"/>
      <p:bldP spid="153" grpId="0" animBg="1"/>
      <p:bldP spid="156" grpId="0"/>
      <p:bldP spid="3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39038DB-84FF-112A-53E7-8AFFA7DFC01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Heterogeneity-aware task scheduling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B9EA345-6791-0B6F-94A5-A2C912B09CC5}"/>
              </a:ext>
            </a:extLst>
          </p:cNvPr>
          <p:cNvSpPr txBox="1"/>
          <p:nvPr/>
        </p:nvSpPr>
        <p:spPr>
          <a:xfrm>
            <a:off x="520700" y="3606453"/>
            <a:ext cx="816610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Ali Mokhtari, Md </a:t>
            </a:r>
            <a:r>
              <a:rPr lang="en-US" dirty="0" err="1"/>
              <a:t>Abir</a:t>
            </a:r>
            <a:r>
              <a:rPr lang="en-US" dirty="0"/>
              <a:t> </a:t>
            </a:r>
            <a:r>
              <a:rPr lang="en-US" dirty="0" err="1"/>
              <a:t>Hossen</a:t>
            </a:r>
            <a:r>
              <a:rPr lang="en-US" dirty="0"/>
              <a:t>, Pooyan Jamshidi, Mohsen Amini Salehi, </a:t>
            </a:r>
            <a:r>
              <a:rPr lang="en-US" i="1" dirty="0"/>
              <a:t>FELARE: Fair Scheduling of Machine Learning Applications on Heterogeneous Edge Systems</a:t>
            </a:r>
            <a:r>
              <a:rPr lang="en-US" dirty="0"/>
              <a:t>, in Proceedings of 15th IEEE International Conference on Cloud Computing (CLOUD), Barcelona, Spain, July 2022</a:t>
            </a:r>
          </a:p>
        </p:txBody>
      </p:sp>
    </p:spTree>
    <p:extLst>
      <p:ext uri="{BB962C8B-B14F-4D97-AF65-F5344CB8AC3E}">
        <p14:creationId xmlns:p14="http://schemas.microsoft.com/office/powerpoint/2010/main" val="111992641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D967C2-6F1D-21B7-94F4-D384BBDD8E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Heterogeneity-aware Task Scheduling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A26CB7B-0E86-627F-CAE8-D6B7BB31B2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07320" y="1684416"/>
            <a:ext cx="4948652" cy="249416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5384D1-42DF-43DD-23E9-257BE309E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751F7-D677-4CE9-B35A-C3CCA0CC8D94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19DC079-E7ED-9573-01F3-0AAD41F62D0A}"/>
              </a:ext>
            </a:extLst>
          </p:cNvPr>
          <p:cNvSpPr/>
          <p:nvPr/>
        </p:nvSpPr>
        <p:spPr>
          <a:xfrm>
            <a:off x="5947552" y="2052953"/>
            <a:ext cx="580013" cy="1757086"/>
          </a:xfrm>
          <a:prstGeom prst="rect">
            <a:avLst/>
          </a:prstGeom>
          <a:solidFill>
            <a:srgbClr val="FF0000">
              <a:alpha val="1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61EFCE7-67A2-570D-8FC7-2CAE0D0D148D}"/>
              </a:ext>
            </a:extLst>
          </p:cNvPr>
          <p:cNvSpPr txBox="1"/>
          <p:nvPr/>
        </p:nvSpPr>
        <p:spPr>
          <a:xfrm>
            <a:off x="3158192" y="4285503"/>
            <a:ext cx="3958225" cy="523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Cost-optimized Heterogeneous Edge Computing (HEC) System with QoS Constraint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41AE22A-D0CE-C4D7-87F4-AB2C507064A0}"/>
              </a:ext>
            </a:extLst>
          </p:cNvPr>
          <p:cNvSpPr/>
          <p:nvPr/>
        </p:nvSpPr>
        <p:spPr>
          <a:xfrm>
            <a:off x="2007320" y="2027953"/>
            <a:ext cx="709376" cy="2040464"/>
          </a:xfrm>
          <a:prstGeom prst="rect">
            <a:avLst/>
          </a:prstGeom>
          <a:solidFill>
            <a:srgbClr val="FF0000">
              <a:alpha val="1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9C47BB2-2B2E-FA0F-2694-8DA1F8FB8AF1}"/>
              </a:ext>
            </a:extLst>
          </p:cNvPr>
          <p:cNvSpPr/>
          <p:nvPr/>
        </p:nvSpPr>
        <p:spPr>
          <a:xfrm>
            <a:off x="3256952" y="2052953"/>
            <a:ext cx="2627013" cy="1982813"/>
          </a:xfrm>
          <a:prstGeom prst="rect">
            <a:avLst/>
          </a:prstGeom>
          <a:solidFill>
            <a:srgbClr val="FF0000">
              <a:alpha val="1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D4EFE2F-6DB1-BD06-58A8-18F69E5F1F17}"/>
              </a:ext>
            </a:extLst>
          </p:cNvPr>
          <p:cNvSpPr txBox="1"/>
          <p:nvPr/>
        </p:nvSpPr>
        <p:spPr>
          <a:xfrm>
            <a:off x="2725733" y="1107733"/>
            <a:ext cx="3511826" cy="523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Heterogeneous-native task scheduler targeting </a:t>
            </a:r>
            <a:r>
              <a:rPr lang="en-US" b="1" dirty="0">
                <a:solidFill>
                  <a:srgbClr val="FF0000"/>
                </a:solidFill>
              </a:rPr>
              <a:t>fairness</a:t>
            </a:r>
            <a:r>
              <a:rPr lang="en-US" dirty="0">
                <a:solidFill>
                  <a:srgbClr val="FF0000"/>
                </a:solidFill>
              </a:rPr>
              <a:t> and </a:t>
            </a:r>
            <a:r>
              <a:rPr lang="en-US" b="1" dirty="0">
                <a:solidFill>
                  <a:srgbClr val="FF0000"/>
                </a:solidFill>
              </a:rPr>
              <a:t>energy</a:t>
            </a:r>
            <a:r>
              <a:rPr lang="en-US" dirty="0">
                <a:solidFill>
                  <a:srgbClr val="FF0000"/>
                </a:solidFill>
              </a:rPr>
              <a:t> objectives </a:t>
            </a:r>
          </a:p>
        </p:txBody>
      </p:sp>
    </p:spTree>
    <p:extLst>
      <p:ext uri="{BB962C8B-B14F-4D97-AF65-F5344CB8AC3E}">
        <p14:creationId xmlns:p14="http://schemas.microsoft.com/office/powerpoint/2010/main" val="2105755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5" grpId="0" animBg="1"/>
      <p:bldP spid="7" grpId="0" animBg="1"/>
      <p:bldP spid="8" grpId="0" animBg="1"/>
      <p:bldP spid="9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425CD6-2267-91D2-67A5-BA0D6E6FC0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Statement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11AB76-2C4B-2008-EA08-B70305CB77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751F7-D677-4CE9-B35A-C3CCA0CC8D94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03A0AA4-335B-3C78-0937-4B9D0AAEA188}"/>
              </a:ext>
            </a:extLst>
          </p:cNvPr>
          <p:cNvSpPr txBox="1"/>
          <p:nvPr/>
        </p:nvSpPr>
        <p:spPr>
          <a:xfrm>
            <a:off x="188081" y="2110085"/>
            <a:ext cx="8730631" cy="1015663"/>
          </a:xfrm>
          <a:prstGeom prst="rect">
            <a:avLst/>
          </a:prstGeom>
          <a:solidFill>
            <a:srgbClr val="FF0000">
              <a:alpha val="12000"/>
            </a:srgbClr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 dirty="0"/>
              <a:t>How to design a </a:t>
            </a:r>
            <a:r>
              <a:rPr lang="en-US" sz="2000" b="1" dirty="0">
                <a:solidFill>
                  <a:srgbClr val="FF0000"/>
                </a:solidFill>
              </a:rPr>
              <a:t>fair</a:t>
            </a:r>
            <a:r>
              <a:rPr lang="en-US" sz="2000" b="1" dirty="0"/>
              <a:t> task scheduler such that the </a:t>
            </a:r>
            <a:r>
              <a:rPr lang="en-US" sz="2000" b="1" dirty="0">
                <a:solidFill>
                  <a:srgbClr val="FF0000"/>
                </a:solidFill>
              </a:rPr>
              <a:t>on-time task completion</a:t>
            </a:r>
            <a:r>
              <a:rPr lang="en-US" sz="2000" b="1" dirty="0"/>
              <a:t> rate is maximized within the </a:t>
            </a:r>
            <a:r>
              <a:rPr lang="en-US" sz="2000" b="1" dirty="0">
                <a:solidFill>
                  <a:srgbClr val="FF0000"/>
                </a:solidFill>
              </a:rPr>
              <a:t>energy constraint </a:t>
            </a:r>
            <a:r>
              <a:rPr lang="en-US" sz="2000" b="1" dirty="0"/>
              <a:t>of the HEC system? </a:t>
            </a:r>
          </a:p>
        </p:txBody>
      </p:sp>
    </p:spTree>
    <p:extLst>
      <p:ext uri="{BB962C8B-B14F-4D97-AF65-F5344CB8AC3E}">
        <p14:creationId xmlns:p14="http://schemas.microsoft.com/office/powerpoint/2010/main" val="9025304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8AF227-12A0-31F5-C4C8-038341025F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marL="0" indent="0" algn="ctr">
              <a:buNone/>
            </a:pPr>
            <a:r>
              <a:rPr lang="en-US" sz="2800" b="1" dirty="0"/>
              <a:t>What is </a:t>
            </a:r>
            <a:r>
              <a:rPr lang="en-US" sz="2800" b="1" dirty="0">
                <a:solidFill>
                  <a:srgbClr val="FF0000"/>
                </a:solidFill>
              </a:rPr>
              <a:t>heterogeneity</a:t>
            </a:r>
            <a:r>
              <a:rPr lang="en-US" sz="2800" b="1" dirty="0"/>
              <a:t> in distributed computing systems?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B0027D-3F1F-5024-FB1D-5CCF0C0C5E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751F7-D677-4CE9-B35A-C3CCA0CC8D94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F5F777B-B91A-3F63-8591-19220A2E2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081" y="89154"/>
            <a:ext cx="8139184" cy="758777"/>
          </a:xfrm>
        </p:spPr>
        <p:txBody>
          <a:bodyPr>
            <a:normAutofit/>
          </a:bodyPr>
          <a:lstStyle/>
          <a:p>
            <a:r>
              <a:rPr lang="en-US" dirty="0"/>
              <a:t>Heterogeneity</a:t>
            </a:r>
          </a:p>
        </p:txBody>
      </p:sp>
    </p:spTree>
    <p:extLst>
      <p:ext uri="{BB962C8B-B14F-4D97-AF65-F5344CB8AC3E}">
        <p14:creationId xmlns:p14="http://schemas.microsoft.com/office/powerpoint/2010/main" val="334612727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A536D3-0046-5D1E-11D1-760AE35E54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Energy-aware Task Scheduling in HEC System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A872F2-BCC0-2B76-61F7-73608165C8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751F7-D677-4CE9-B35A-C3CCA0CC8D94}" type="slidenum">
              <a:rPr lang="en-US" smtClean="0"/>
              <a:pPr/>
              <a:t>40</a:t>
            </a:fld>
            <a:endParaRPr lang="en-US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29D3966-E748-BCBC-3A78-5B171235F9A6}"/>
              </a:ext>
            </a:extLst>
          </p:cNvPr>
          <p:cNvSpPr/>
          <p:nvPr/>
        </p:nvSpPr>
        <p:spPr>
          <a:xfrm>
            <a:off x="3823252" y="1229049"/>
            <a:ext cx="1497496" cy="569843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Wasted Energy in HEC Systems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F165427-19FB-455C-7E24-DBC2BC28FD97}"/>
              </a:ext>
            </a:extLst>
          </p:cNvPr>
          <p:cNvSpPr/>
          <p:nvPr/>
        </p:nvSpPr>
        <p:spPr>
          <a:xfrm>
            <a:off x="1522948" y="2176578"/>
            <a:ext cx="2011680" cy="569843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Unsuccessful task completion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A80E2A9-1E57-B094-40B9-0F239C55AB32}"/>
              </a:ext>
            </a:extLst>
          </p:cNvPr>
          <p:cNvSpPr/>
          <p:nvPr/>
        </p:nvSpPr>
        <p:spPr>
          <a:xfrm>
            <a:off x="6036365" y="2176579"/>
            <a:ext cx="2011680" cy="569843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Inefficient task scheduling</a:t>
            </a:r>
          </a:p>
        </p:txBody>
      </p:sp>
      <p:cxnSp>
        <p:nvCxnSpPr>
          <p:cNvPr id="11" name="Connector: Elbow 10">
            <a:extLst>
              <a:ext uri="{FF2B5EF4-FFF2-40B4-BE49-F238E27FC236}">
                <a16:creationId xmlns:a16="http://schemas.microsoft.com/office/drawing/2014/main" id="{12E638DD-A2FA-F8EB-E886-4FC1C9A8778E}"/>
              </a:ext>
            </a:extLst>
          </p:cNvPr>
          <p:cNvCxnSpPr>
            <a:stCxn id="7" idx="2"/>
            <a:endCxn id="8" idx="0"/>
          </p:cNvCxnSpPr>
          <p:nvPr/>
        </p:nvCxnSpPr>
        <p:spPr>
          <a:xfrm rot="5400000">
            <a:off x="3361551" y="966129"/>
            <a:ext cx="377686" cy="2043212"/>
          </a:xfrm>
          <a:prstGeom prst="bentConnector3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or: Elbow 11">
            <a:extLst>
              <a:ext uri="{FF2B5EF4-FFF2-40B4-BE49-F238E27FC236}">
                <a16:creationId xmlns:a16="http://schemas.microsoft.com/office/drawing/2014/main" id="{AD0D6D30-8304-F17D-590A-5EE07A77EE2F}"/>
              </a:ext>
            </a:extLst>
          </p:cNvPr>
          <p:cNvCxnSpPr>
            <a:cxnSpLocks/>
            <a:stCxn id="7" idx="2"/>
            <a:endCxn id="9" idx="0"/>
          </p:cNvCxnSpPr>
          <p:nvPr/>
        </p:nvCxnSpPr>
        <p:spPr>
          <a:xfrm rot="16200000" flipH="1">
            <a:off x="5618259" y="752632"/>
            <a:ext cx="377687" cy="2470205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5DAE99BD-37AE-194B-1EA6-4BFAC4F0445C}"/>
              </a:ext>
            </a:extLst>
          </p:cNvPr>
          <p:cNvSpPr txBox="1"/>
          <p:nvPr/>
        </p:nvSpPr>
        <p:spPr>
          <a:xfrm>
            <a:off x="708213" y="3228565"/>
            <a:ext cx="3665006" cy="5847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en-US" sz="1600" b="1" u="sng" dirty="0">
                <a:solidFill>
                  <a:srgbClr val="FF0000"/>
                </a:solidFill>
              </a:rPr>
              <a:t>Drop</a:t>
            </a:r>
            <a:r>
              <a:rPr lang="en-US" sz="1600" dirty="0"/>
              <a:t> a task misses its deadline</a:t>
            </a:r>
            <a:endParaRPr lang="en-US" sz="1600" dirty="0">
              <a:cs typeface="Calibri"/>
            </a:endParaRP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en-US" sz="1600" b="1" u="sng" dirty="0">
                <a:solidFill>
                  <a:srgbClr val="FF0000"/>
                </a:solidFill>
              </a:rPr>
              <a:t>Defer</a:t>
            </a:r>
            <a:r>
              <a:rPr lang="en-US" sz="1600" b="1" dirty="0"/>
              <a:t> </a:t>
            </a:r>
            <a:r>
              <a:rPr lang="en-US" sz="1600" dirty="0"/>
              <a:t>unlikely-to-succeed</a:t>
            </a:r>
            <a:endParaRPr lang="en-US" sz="1600" dirty="0">
              <a:cs typeface="Calibri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EDCC3CE-BD29-9CD2-04EA-4E7520AAC235}"/>
              </a:ext>
            </a:extLst>
          </p:cNvPr>
          <p:cNvSpPr txBox="1"/>
          <p:nvPr/>
        </p:nvSpPr>
        <p:spPr>
          <a:xfrm>
            <a:off x="5705062" y="3166360"/>
            <a:ext cx="2688203" cy="8309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600" dirty="0"/>
              <a:t>Mapper minimizes energy consumption in its mapping decisions </a:t>
            </a:r>
          </a:p>
        </p:txBody>
      </p:sp>
    </p:spTree>
    <p:extLst>
      <p:ext uri="{BB962C8B-B14F-4D97-AF65-F5344CB8AC3E}">
        <p14:creationId xmlns:p14="http://schemas.microsoft.com/office/powerpoint/2010/main" val="4205196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8" grpId="0" animBg="1"/>
      <p:bldP spid="20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1C5055-B25A-14FC-D918-F0B04B770F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Energy-aware Task Scheduling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D0D793-DA3A-5D2D-BFB2-BCF390C402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Phase-I</a:t>
            </a:r>
          </a:p>
          <a:p>
            <a:pPr lvl="1"/>
            <a:r>
              <a:rPr lang="en-US" b="1" dirty="0"/>
              <a:t>Feasible</a:t>
            </a:r>
            <a:r>
              <a:rPr lang="en-US" dirty="0"/>
              <a:t> [task; machine] pair that </a:t>
            </a:r>
            <a:r>
              <a:rPr lang="en-US" b="1" dirty="0"/>
              <a:t>incurs minimum energy </a:t>
            </a:r>
            <a:r>
              <a:rPr lang="en-US" dirty="0"/>
              <a:t>usage is singled out and considered as the feasible and efficient pair for that task</a:t>
            </a:r>
          </a:p>
          <a:p>
            <a:pPr lvl="1"/>
            <a:r>
              <a:rPr lang="en-US" dirty="0"/>
              <a:t>It is possible that multiple tasks become feasible for a machine in the system </a:t>
            </a:r>
          </a:p>
          <a:p>
            <a:endParaRPr lang="en-US" dirty="0"/>
          </a:p>
          <a:p>
            <a:r>
              <a:rPr lang="en-US" b="1" dirty="0"/>
              <a:t>Phase-II</a:t>
            </a:r>
          </a:p>
          <a:p>
            <a:pPr lvl="1"/>
            <a:r>
              <a:rPr lang="en-US" b="1" dirty="0"/>
              <a:t>Map</a:t>
            </a:r>
            <a:r>
              <a:rPr lang="en-US" dirty="0"/>
              <a:t> the </a:t>
            </a:r>
            <a:r>
              <a:rPr lang="en-US" b="1" dirty="0"/>
              <a:t>feasible pair </a:t>
            </a:r>
            <a:r>
              <a:rPr lang="en-US" dirty="0"/>
              <a:t>that </a:t>
            </a:r>
            <a:r>
              <a:rPr lang="en-US" b="1" dirty="0"/>
              <a:t>incurs the minimum expected energy consumption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3CC89A-1E27-B366-1236-96D893110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751F7-D677-4CE9-B35A-C3CCA0CC8D94}" type="slidenum">
              <a:rPr lang="en-US" smtClean="0"/>
              <a:pPr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224654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ECB64A-0207-8F35-71CB-6A81E634EC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Fairness</a:t>
            </a:r>
            <a:r>
              <a:rPr lang="en-US" dirty="0"/>
              <a:t> Across Task Types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515220-F0C2-F0D7-A338-B74F054491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fair task scheduler is unbiased in allocating resources to the tasks of the same priority</a:t>
            </a:r>
          </a:p>
          <a:p>
            <a:pPr lvl="1"/>
            <a:endParaRPr lang="en-US" dirty="0"/>
          </a:p>
          <a:p>
            <a:r>
              <a:rPr lang="en-US" dirty="0"/>
              <a:t>The scheduler should not prioritize task types based on their execution time or any other system level metric other than those explicitly defined by the user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D6E4D8-E170-0964-9B0A-2A306A321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751F7-D677-4CE9-B35A-C3CCA0CC8D94}" type="slidenum">
              <a:rPr lang="en-US" smtClean="0"/>
              <a:pPr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58980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ECB64A-0207-8F35-71CB-6A81E634EC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Task Type-based Completion Rate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C515220-F0C2-F0D7-A338-B74F0544913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Completion rate of different task types</a:t>
                </a:r>
              </a:p>
              <a:p>
                <a:endParaRPr lang="en-US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#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𝑐𝑜𝑚𝑝𝑙𝑒𝑡𝑒𝑑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𝑡𝑎𝑠𝑘𝑠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𝑜𝑓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𝑡𝑦𝑝𝑒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i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#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𝑡𝑎𝑠𝑘𝑠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𝑜𝑓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𝑡𝑦𝑝𝑒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i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𝑎𝑟𝑟𝑖𝑣𝑒𝑑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𝑡𝑜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𝑡h𝑒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𝑠𝑦𝑠𝑡𝑒𝑚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In an ideal and fair resource allocation, the completion rate of all task types is one (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)</a:t>
                </a:r>
              </a:p>
              <a:p>
                <a:pPr marL="342899" lvl="1" indent="0">
                  <a:buNone/>
                </a:pPr>
                <a:endParaRPr lang="en-US" dirty="0"/>
              </a:p>
              <a:p>
                <a:pPr marL="342899" lvl="1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C515220-F0C2-F0D7-A338-B74F0544913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00" t="-3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D6E4D8-E170-0964-9B0A-2A306A321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751F7-D677-4CE9-B35A-C3CCA0CC8D94}" type="slidenum">
              <a:rPr lang="en-US" smtClean="0"/>
              <a:pPr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123825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B59833-9083-242E-678D-27D0F68AE5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Fairness in Completing Task Types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CF6495-BD36-DC9A-29B9-A154A1453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751F7-D677-4CE9-B35A-C3CCA0CC8D94}" type="slidenum">
              <a:rPr lang="en-US" smtClean="0"/>
              <a:pPr/>
              <a:t>44</a:t>
            </a:fld>
            <a:endParaRPr lang="en-US" dirty="0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8F3BFB5B-E109-D63A-0C94-6DDA3BD446D0}"/>
              </a:ext>
            </a:extLst>
          </p:cNvPr>
          <p:cNvCxnSpPr>
            <a:cxnSpLocks/>
          </p:cNvCxnSpPr>
          <p:nvPr/>
        </p:nvCxnSpPr>
        <p:spPr>
          <a:xfrm flipV="1">
            <a:off x="2670926" y="1695842"/>
            <a:ext cx="0" cy="2402573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E2CA8A9F-0DB9-D5E6-D7CA-312BAA15AB50}"/>
              </a:ext>
            </a:extLst>
          </p:cNvPr>
          <p:cNvCxnSpPr>
            <a:cxnSpLocks/>
          </p:cNvCxnSpPr>
          <p:nvPr/>
        </p:nvCxnSpPr>
        <p:spPr>
          <a:xfrm flipV="1">
            <a:off x="2670927" y="4093054"/>
            <a:ext cx="4106695" cy="5361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71E602C0-E95D-401E-BF7E-59EB5696C9EC}"/>
              </a:ext>
            </a:extLst>
          </p:cNvPr>
          <p:cNvSpPr txBox="1"/>
          <p:nvPr/>
        </p:nvSpPr>
        <p:spPr>
          <a:xfrm>
            <a:off x="3605153" y="4264707"/>
            <a:ext cx="17145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/>
              <a:t>Task Types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FC32F22-1323-54D5-E138-2C18BA537B82}"/>
              </a:ext>
            </a:extLst>
          </p:cNvPr>
          <p:cNvSpPr txBox="1"/>
          <p:nvPr/>
        </p:nvSpPr>
        <p:spPr>
          <a:xfrm rot="16200000">
            <a:off x="655458" y="2708576"/>
            <a:ext cx="321212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/>
              <a:t> Task Type Completion rate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444E132-B434-08AA-1FD1-03EB1EBB641D}"/>
              </a:ext>
            </a:extLst>
          </p:cNvPr>
          <p:cNvSpPr/>
          <p:nvPr/>
        </p:nvSpPr>
        <p:spPr>
          <a:xfrm>
            <a:off x="4873905" y="2622739"/>
            <a:ext cx="203595" cy="1470315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87999B2-BEE6-86C6-BFF6-1B2C7BD4DA89}"/>
              </a:ext>
            </a:extLst>
          </p:cNvPr>
          <p:cNvSpPr/>
          <p:nvPr/>
        </p:nvSpPr>
        <p:spPr>
          <a:xfrm>
            <a:off x="5219660" y="2794189"/>
            <a:ext cx="203595" cy="1298864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3DB27FC-8930-744F-7BBB-F5F12BAC78B4}"/>
              </a:ext>
            </a:extLst>
          </p:cNvPr>
          <p:cNvSpPr/>
          <p:nvPr/>
        </p:nvSpPr>
        <p:spPr>
          <a:xfrm>
            <a:off x="5565414" y="2697751"/>
            <a:ext cx="203595" cy="1395303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2E9219E-24C9-5C2C-E1F1-94E16A6A2ABF}"/>
              </a:ext>
            </a:extLst>
          </p:cNvPr>
          <p:cNvSpPr/>
          <p:nvPr/>
        </p:nvSpPr>
        <p:spPr>
          <a:xfrm>
            <a:off x="5940827" y="2692389"/>
            <a:ext cx="203595" cy="1395303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E458D00-ED56-3FB3-A3D3-02D881073EC2}"/>
              </a:ext>
            </a:extLst>
          </p:cNvPr>
          <p:cNvSpPr/>
          <p:nvPr/>
        </p:nvSpPr>
        <p:spPr>
          <a:xfrm>
            <a:off x="3017230" y="1841973"/>
            <a:ext cx="178424" cy="225644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2C480B7-4098-3041-986B-706E61CE6BB3}"/>
              </a:ext>
            </a:extLst>
          </p:cNvPr>
          <p:cNvSpPr/>
          <p:nvPr/>
        </p:nvSpPr>
        <p:spPr>
          <a:xfrm>
            <a:off x="3344322" y="2255734"/>
            <a:ext cx="178424" cy="184804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4A1590F-FC5A-97A8-0B9A-C12D45198BC7}"/>
              </a:ext>
            </a:extLst>
          </p:cNvPr>
          <p:cNvSpPr/>
          <p:nvPr/>
        </p:nvSpPr>
        <p:spPr>
          <a:xfrm>
            <a:off x="3671415" y="3619780"/>
            <a:ext cx="178424" cy="47863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48C051E-F774-B9EC-8FA3-AE3DD30E0778}"/>
              </a:ext>
            </a:extLst>
          </p:cNvPr>
          <p:cNvSpPr/>
          <p:nvPr/>
        </p:nvSpPr>
        <p:spPr>
          <a:xfrm>
            <a:off x="3972073" y="3619780"/>
            <a:ext cx="178424" cy="47863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93F25CF-C9DF-2F57-6883-FB76A958943A}"/>
              </a:ext>
            </a:extLst>
          </p:cNvPr>
          <p:cNvCxnSpPr/>
          <p:nvPr/>
        </p:nvCxnSpPr>
        <p:spPr>
          <a:xfrm flipV="1">
            <a:off x="4483490" y="1695841"/>
            <a:ext cx="0" cy="2391851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6D324243-4559-8F89-6724-0B7844ADC45B}"/>
              </a:ext>
            </a:extLst>
          </p:cNvPr>
          <p:cNvSpPr/>
          <p:nvPr/>
        </p:nvSpPr>
        <p:spPr>
          <a:xfrm>
            <a:off x="4783542" y="2544592"/>
            <a:ext cx="1500188" cy="1551550"/>
          </a:xfrm>
          <a:custGeom>
            <a:avLst/>
            <a:gdLst>
              <a:gd name="connsiteX0" fmla="*/ 0 w 2000250"/>
              <a:gd name="connsiteY0" fmla="*/ 2054445 h 2068733"/>
              <a:gd name="connsiteX1" fmla="*/ 200025 w 2000250"/>
              <a:gd name="connsiteY1" fmla="*/ 82770 h 2068733"/>
              <a:gd name="connsiteX2" fmla="*/ 757238 w 2000250"/>
              <a:gd name="connsiteY2" fmla="*/ 354233 h 2068733"/>
              <a:gd name="connsiteX3" fmla="*/ 1200150 w 2000250"/>
              <a:gd name="connsiteY3" fmla="*/ 211358 h 2068733"/>
              <a:gd name="connsiteX4" fmla="*/ 1671638 w 2000250"/>
              <a:gd name="connsiteY4" fmla="*/ 197070 h 2068733"/>
              <a:gd name="connsiteX5" fmla="*/ 2000250 w 2000250"/>
              <a:gd name="connsiteY5" fmla="*/ 2068733 h 2068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00250" h="2068733">
                <a:moveTo>
                  <a:pt x="0" y="2054445"/>
                </a:moveTo>
                <a:cubicBezTo>
                  <a:pt x="36909" y="1210292"/>
                  <a:pt x="73819" y="366139"/>
                  <a:pt x="200025" y="82770"/>
                </a:cubicBezTo>
                <a:cubicBezTo>
                  <a:pt x="326231" y="-200599"/>
                  <a:pt x="590551" y="332802"/>
                  <a:pt x="757238" y="354233"/>
                </a:cubicBezTo>
                <a:cubicBezTo>
                  <a:pt x="923926" y="375664"/>
                  <a:pt x="1047750" y="237552"/>
                  <a:pt x="1200150" y="211358"/>
                </a:cubicBezTo>
                <a:cubicBezTo>
                  <a:pt x="1352550" y="185164"/>
                  <a:pt x="1538288" y="-112493"/>
                  <a:pt x="1671638" y="197070"/>
                </a:cubicBezTo>
                <a:cubicBezTo>
                  <a:pt x="1804988" y="506632"/>
                  <a:pt x="1897856" y="1749645"/>
                  <a:pt x="2000250" y="2068733"/>
                </a:cubicBezTo>
              </a:path>
            </a:pathLst>
          </a:custGeom>
          <a:noFill/>
          <a:ln>
            <a:solidFill>
              <a:srgbClr val="00B0F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AEE30592-FED1-F23A-83C3-5D9C1EB3BDC6}"/>
              </a:ext>
            </a:extLst>
          </p:cNvPr>
          <p:cNvSpPr/>
          <p:nvPr/>
        </p:nvSpPr>
        <p:spPr>
          <a:xfrm>
            <a:off x="2803821" y="1753090"/>
            <a:ext cx="1682353" cy="2364487"/>
          </a:xfrm>
          <a:custGeom>
            <a:avLst/>
            <a:gdLst>
              <a:gd name="connsiteX0" fmla="*/ 0 w 2243137"/>
              <a:gd name="connsiteY0" fmla="*/ 3152649 h 3152649"/>
              <a:gd name="connsiteX1" fmla="*/ 400050 w 2243137"/>
              <a:gd name="connsiteY1" fmla="*/ 137987 h 3152649"/>
              <a:gd name="connsiteX2" fmla="*/ 857250 w 2243137"/>
              <a:gd name="connsiteY2" fmla="*/ 709487 h 3152649"/>
              <a:gd name="connsiteX3" fmla="*/ 1314450 w 2243137"/>
              <a:gd name="connsiteY3" fmla="*/ 2495424 h 3152649"/>
              <a:gd name="connsiteX4" fmla="*/ 1671637 w 2243137"/>
              <a:gd name="connsiteY4" fmla="*/ 2495424 h 3152649"/>
              <a:gd name="connsiteX5" fmla="*/ 2243137 w 2243137"/>
              <a:gd name="connsiteY5" fmla="*/ 3124074 h 3152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43137" h="3152649">
                <a:moveTo>
                  <a:pt x="0" y="3152649"/>
                </a:moveTo>
                <a:cubicBezTo>
                  <a:pt x="128587" y="1848915"/>
                  <a:pt x="257175" y="545181"/>
                  <a:pt x="400050" y="137987"/>
                </a:cubicBezTo>
                <a:cubicBezTo>
                  <a:pt x="542925" y="-269207"/>
                  <a:pt x="704850" y="316581"/>
                  <a:pt x="857250" y="709487"/>
                </a:cubicBezTo>
                <a:cubicBezTo>
                  <a:pt x="1009650" y="1102393"/>
                  <a:pt x="1178719" y="2197768"/>
                  <a:pt x="1314450" y="2495424"/>
                </a:cubicBezTo>
                <a:cubicBezTo>
                  <a:pt x="1450181" y="2793080"/>
                  <a:pt x="1516856" y="2390649"/>
                  <a:pt x="1671637" y="2495424"/>
                </a:cubicBezTo>
                <a:cubicBezTo>
                  <a:pt x="1826418" y="2600199"/>
                  <a:pt x="2034777" y="2862136"/>
                  <a:pt x="2243137" y="3124074"/>
                </a:cubicBezTo>
              </a:path>
            </a:pathLst>
          </a:custGeom>
          <a:noFill/>
          <a:ln>
            <a:solidFill>
              <a:srgbClr val="00B0F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23" name="Arrow: Right 22">
            <a:extLst>
              <a:ext uri="{FF2B5EF4-FFF2-40B4-BE49-F238E27FC236}">
                <a16:creationId xmlns:a16="http://schemas.microsoft.com/office/drawing/2014/main" id="{D3C20893-FC9F-E1C7-FD15-1F402922DD3B}"/>
              </a:ext>
            </a:extLst>
          </p:cNvPr>
          <p:cNvSpPr/>
          <p:nvPr/>
        </p:nvSpPr>
        <p:spPr>
          <a:xfrm>
            <a:off x="3922356" y="1835883"/>
            <a:ext cx="1260514" cy="565073"/>
          </a:xfrm>
          <a:prstGeom prst="rightArrow">
            <a:avLst>
              <a:gd name="adj1" fmla="val 50000"/>
              <a:gd name="adj2" fmla="val 7409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/>
              <a:t>Fairness</a:t>
            </a:r>
          </a:p>
        </p:txBody>
      </p:sp>
    </p:spTree>
    <p:extLst>
      <p:ext uri="{BB962C8B-B14F-4D97-AF65-F5344CB8AC3E}">
        <p14:creationId xmlns:p14="http://schemas.microsoft.com/office/powerpoint/2010/main" val="189579432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6AF6F6-998E-D140-09CC-A32CC1F7CC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Suffered Task Types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7857CF-4D22-716F-B5D8-17E3408B01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20" y="1033982"/>
            <a:ext cx="9022638" cy="3727025"/>
          </a:xfrm>
        </p:spPr>
        <p:txBody>
          <a:bodyPr>
            <a:normAutofit/>
          </a:bodyPr>
          <a:lstStyle/>
          <a:p>
            <a:r>
              <a:rPr lang="en-US" sz="2000" dirty="0"/>
              <a:t>Task types with low completion rates</a:t>
            </a:r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We define a limit below the mean task type-based completion rates</a:t>
            </a:r>
          </a:p>
          <a:p>
            <a:pPr lvl="1"/>
            <a:r>
              <a:rPr lang="en-US" sz="1800" dirty="0"/>
              <a:t>If the task type-based completion rate of a task type is less than the fairness limit the task is considered as suffered task type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i="1" dirty="0"/>
          </a:p>
          <a:p>
            <a:endParaRPr lang="en-US" sz="2000" i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A275EF-95A7-AF56-2650-F4127C9261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751F7-D677-4CE9-B35A-C3CCA0CC8D94}" type="slidenum">
              <a:rPr lang="en-US" smtClean="0"/>
              <a:pPr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903061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546F894-37B1-D185-BB5A-4207120076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43"/>
          <a:stretch/>
        </p:blipFill>
        <p:spPr>
          <a:xfrm>
            <a:off x="3006936" y="1290707"/>
            <a:ext cx="2661292" cy="256208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63467A1-9038-9DB1-ACB7-16269AC730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Suffered Task Types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19EA86-D6B3-0A19-04B5-7A39EC73C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751F7-D677-4CE9-B35A-C3CCA0CC8D94}" type="slidenum">
              <a:rPr lang="en-US" smtClean="0"/>
              <a:pPr/>
              <a:t>46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500EDD4-0F71-1F0D-16A1-7A9CDEEAB51B}"/>
              </a:ext>
            </a:extLst>
          </p:cNvPr>
          <p:cNvSpPr txBox="1"/>
          <p:nvPr/>
        </p:nvSpPr>
        <p:spPr>
          <a:xfrm>
            <a:off x="4772128" y="1664546"/>
            <a:ext cx="2133599" cy="36933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</a:rPr>
              <a:t>Acceptable range</a:t>
            </a:r>
          </a:p>
        </p:txBody>
      </p:sp>
      <p:cxnSp>
        <p:nvCxnSpPr>
          <p:cNvPr id="7" name="Connector: Curved 6">
            <a:extLst>
              <a:ext uri="{FF2B5EF4-FFF2-40B4-BE49-F238E27FC236}">
                <a16:creationId xmlns:a16="http://schemas.microsoft.com/office/drawing/2014/main" id="{316F1A56-C89E-6652-8B5C-45F6AC58BE6C}"/>
              </a:ext>
            </a:extLst>
          </p:cNvPr>
          <p:cNvCxnSpPr>
            <a:cxnSpLocks/>
            <a:stCxn id="6" idx="3"/>
            <a:endCxn id="8" idx="3"/>
          </p:cNvCxnSpPr>
          <p:nvPr/>
        </p:nvCxnSpPr>
        <p:spPr>
          <a:xfrm flipH="1">
            <a:off x="5414888" y="1849212"/>
            <a:ext cx="1490839" cy="1153166"/>
          </a:xfrm>
          <a:prstGeom prst="curvedConnector3">
            <a:avLst>
              <a:gd name="adj1" fmla="val -15334"/>
            </a:avLst>
          </a:prstGeom>
          <a:ln w="254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B450EB35-EA47-FD4E-DD59-F917B40DEC67}"/>
              </a:ext>
            </a:extLst>
          </p:cNvPr>
          <p:cNvSpPr/>
          <p:nvPr/>
        </p:nvSpPr>
        <p:spPr>
          <a:xfrm>
            <a:off x="5380599" y="2798781"/>
            <a:ext cx="34289" cy="407194"/>
          </a:xfrm>
          <a:prstGeom prst="rect">
            <a:avLst/>
          </a:prstGeom>
          <a:solidFill>
            <a:srgbClr val="FF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8C984BE-2206-F4B8-B652-CC6035A6DDCE}"/>
              </a:ext>
            </a:extLst>
          </p:cNvPr>
          <p:cNvSpPr/>
          <p:nvPr/>
        </p:nvSpPr>
        <p:spPr>
          <a:xfrm>
            <a:off x="5025469" y="2499269"/>
            <a:ext cx="608470" cy="249339"/>
          </a:xfrm>
          <a:prstGeom prst="rect">
            <a:avLst/>
          </a:prstGeom>
          <a:solidFill>
            <a:srgbClr val="FF0000">
              <a:alpha val="15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68E0B8D-22E3-2759-0AB4-F49E92B18E7D}"/>
              </a:ext>
            </a:extLst>
          </p:cNvPr>
          <p:cNvSpPr txBox="1"/>
          <p:nvPr/>
        </p:nvSpPr>
        <p:spPr>
          <a:xfrm>
            <a:off x="3482439" y="4318833"/>
            <a:ext cx="1898160" cy="32316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500" dirty="0">
                <a:solidFill>
                  <a:srgbClr val="FF0000"/>
                </a:solidFill>
              </a:rPr>
              <a:t>Suffered task type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5CEA2B37-78D2-979B-0974-36CC41728DC9}"/>
              </a:ext>
            </a:extLst>
          </p:cNvPr>
          <p:cNvCxnSpPr>
            <a:cxnSpLocks/>
            <a:stCxn id="10" idx="0"/>
          </p:cNvCxnSpPr>
          <p:nvPr/>
        </p:nvCxnSpPr>
        <p:spPr>
          <a:xfrm flipV="1">
            <a:off x="4431519" y="3852792"/>
            <a:ext cx="0" cy="466041"/>
          </a:xfrm>
          <a:prstGeom prst="straightConnector1">
            <a:avLst/>
          </a:prstGeom>
          <a:ln w="1905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1031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4C784E-19FB-B8F3-E462-00DE4F6F89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FELARE: Fair Energy- and Latency-Aware Resource Allocation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753222-5636-EF73-8E9D-01316322F1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Prioritizing</a:t>
            </a:r>
            <a:r>
              <a:rPr lang="en-US" dirty="0"/>
              <a:t> the suffered tasks in the mapping events</a:t>
            </a:r>
          </a:p>
          <a:p>
            <a:endParaRPr lang="en-US" dirty="0"/>
          </a:p>
          <a:p>
            <a:endParaRPr lang="en-US" dirty="0"/>
          </a:p>
          <a:p>
            <a:r>
              <a:rPr lang="en-US" b="1" dirty="0"/>
              <a:t>Drop</a:t>
            </a:r>
            <a:r>
              <a:rPr lang="en-US" dirty="0"/>
              <a:t> non-suffered tasks in favor of infeasible suffered tasks to make them feasible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61F753-ED33-F09F-652E-F57C94C03A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751F7-D677-4CE9-B35A-C3CCA0CC8D94}" type="slidenum">
              <a:rPr lang="en-US" smtClean="0"/>
              <a:pPr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258474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767636-23B8-A9B7-85EC-8A664C7E33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FELARE: Fair ELARE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C8C7F8-707E-5EC6-CC4A-BC99BD519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751F7-D677-4CE9-B35A-C3CCA0CC8D94}" type="slidenum">
              <a:rPr lang="en-US" smtClean="0"/>
              <a:pPr/>
              <a:t>48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51D4FF1-99E7-CE84-843D-2C33978FBE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082" y="1435894"/>
            <a:ext cx="8375972" cy="251754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DB91530-B33F-5A07-FD19-E020DA06336F}"/>
              </a:ext>
            </a:extLst>
          </p:cNvPr>
          <p:cNvSpPr txBox="1"/>
          <p:nvPr/>
        </p:nvSpPr>
        <p:spPr>
          <a:xfrm>
            <a:off x="250115" y="4051609"/>
            <a:ext cx="831393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FF0000"/>
                </a:solidFill>
                <a:latin typeface="NimbusRomNo9L-Regu"/>
              </a:rPr>
              <a:t>The completion rate variance is diminishing from left to right, as a result of FELARE mapping heuristic</a:t>
            </a:r>
            <a:r>
              <a:rPr lang="en-US" sz="1800" dirty="0">
                <a:solidFill>
                  <a:srgbClr val="FF0000"/>
                </a:solidFill>
              </a:rPr>
              <a:t> </a:t>
            </a:r>
            <a:br>
              <a:rPr lang="en-US" sz="1800" dirty="0">
                <a:solidFill>
                  <a:srgbClr val="FF0000"/>
                </a:solidFill>
              </a:rPr>
            </a:br>
            <a:endParaRPr lang="en-US" sz="1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5069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C50821-3091-F090-ACEE-AD08210F23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70" y="89154"/>
            <a:ext cx="8244495" cy="758777"/>
          </a:xfrm>
        </p:spPr>
        <p:txBody>
          <a:bodyPr>
            <a:normAutofit fontScale="90000"/>
          </a:bodyPr>
          <a:lstStyle/>
          <a:p>
            <a:r>
              <a:rPr lang="en-US" dirty="0"/>
              <a:t>Energy vs Latency: Trade-off in a Bi-Objective Optimization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1C8DD3-FDA9-4030-014F-F4DE937D49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751F7-D677-4CE9-B35A-C3CCA0CC8D94}" type="slidenum">
              <a:rPr lang="en-US" smtClean="0"/>
              <a:pPr/>
              <a:t>49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7D2FF4D-C05E-429D-4019-FA5A487B97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70" y="1031340"/>
            <a:ext cx="5594134" cy="381094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565CF11-6EE4-D3C7-AF2E-3126E7A85CEC}"/>
              </a:ext>
            </a:extLst>
          </p:cNvPr>
          <p:cNvSpPr txBox="1"/>
          <p:nvPr/>
        </p:nvSpPr>
        <p:spPr>
          <a:xfrm>
            <a:off x="5476664" y="1328283"/>
            <a:ext cx="3738282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  <a:latin typeface="NimbusRomNo9L-Regu"/>
              </a:rPr>
              <a:t>At high arrival rate all methods exhibits similar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US" sz="2000" dirty="0">
                <a:latin typeface="NimbusRomNo9L-Regu"/>
              </a:rPr>
              <a:t>The system is</a:t>
            </a:r>
            <a:r>
              <a:rPr lang="en-US" sz="2000" dirty="0"/>
              <a:t> </a:t>
            </a:r>
            <a:r>
              <a:rPr lang="en-US" sz="2000" dirty="0">
                <a:latin typeface="NimbusRomNo9L-Regu"/>
              </a:rPr>
              <a:t>highly oversubscribed and tasks are missed regardless of the mapping heuristic</a:t>
            </a:r>
            <a:r>
              <a:rPr lang="en-US" sz="2000" dirty="0"/>
              <a:t> 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B050"/>
                </a:solidFill>
                <a:latin typeface="NimbusRomNo9L-Regu"/>
              </a:rPr>
              <a:t>However, FELARE dominates other heuristics at lower arrival rates</a:t>
            </a:r>
            <a:endParaRPr lang="en-US" sz="2000" dirty="0">
              <a:solidFill>
                <a:srgbClr val="00B050"/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06DA839-CF01-C602-2255-572BF276B1FF}"/>
              </a:ext>
            </a:extLst>
          </p:cNvPr>
          <p:cNvSpPr/>
          <p:nvPr/>
        </p:nvSpPr>
        <p:spPr>
          <a:xfrm>
            <a:off x="685800" y="1103083"/>
            <a:ext cx="1032734" cy="591248"/>
          </a:xfrm>
          <a:prstGeom prst="ellipse">
            <a:avLst/>
          </a:prstGeom>
          <a:solidFill>
            <a:srgbClr val="FF0000">
              <a:alpha val="2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DC64BFA-5C6E-8058-0CC7-6D9497E26F03}"/>
              </a:ext>
            </a:extLst>
          </p:cNvPr>
          <p:cNvSpPr/>
          <p:nvPr/>
        </p:nvSpPr>
        <p:spPr>
          <a:xfrm rot="17937964">
            <a:off x="3020296" y="2271381"/>
            <a:ext cx="1039232" cy="1851331"/>
          </a:xfrm>
          <a:prstGeom prst="ellipse">
            <a:avLst/>
          </a:prstGeom>
          <a:solidFill>
            <a:srgbClr val="00B050">
              <a:alpha val="20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</p:spTree>
    <p:extLst>
      <p:ext uri="{BB962C8B-B14F-4D97-AF65-F5344CB8AC3E}">
        <p14:creationId xmlns:p14="http://schemas.microsoft.com/office/powerpoint/2010/main" val="107566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5A65DB-A157-DF43-D99C-0CF0B79912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Machine Heterogeneity : Edge</a:t>
            </a:r>
          </a:p>
        </p:txBody>
      </p:sp>
      <p:sp>
        <p:nvSpPr>
          <p:cNvPr id="167" name="Google Shape;167;p13"/>
          <p:cNvSpPr txBox="1">
            <a:spLocks noGrp="1"/>
          </p:cNvSpPr>
          <p:nvPr>
            <p:ph type="sldNum" sz="quarter" idx="12"/>
          </p:nvPr>
        </p:nvSpPr>
        <p:spPr>
          <a:xfrm>
            <a:off x="3534628" y="4842276"/>
            <a:ext cx="2133600" cy="273844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pic>
        <p:nvPicPr>
          <p:cNvPr id="181" name="Google Shape;181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81535" y="1336358"/>
            <a:ext cx="780929" cy="584950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13"/>
          <p:cNvSpPr txBox="1"/>
          <p:nvPr/>
        </p:nvSpPr>
        <p:spPr>
          <a:xfrm>
            <a:off x="4897082" y="1247563"/>
            <a:ext cx="1332781" cy="7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GTX 20 series</a:t>
            </a:r>
            <a:endParaRPr sz="13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GTX 30 series</a:t>
            </a:r>
            <a:endParaRPr sz="13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GTX 40 series …</a:t>
            </a:r>
            <a:endParaRPr sz="13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5" name="Google Shape;185;p13" descr="Apple's M1 Pro and M1 Max SoCs are official with much improved performance  over the M1 - GSMArena.com news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206571" y="2531935"/>
            <a:ext cx="1060125" cy="54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13" descr="A Buyer's Guide to Intel's 10th Gen CPUs - Chillblast Learn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239912" y="1982729"/>
            <a:ext cx="1410276" cy="562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Detect the Faces in the Image using the Mediapipe Library">
            <a:extLst>
              <a:ext uri="{FF2B5EF4-FFF2-40B4-BE49-F238E27FC236}">
                <a16:creationId xmlns:a16="http://schemas.microsoft.com/office/drawing/2014/main" id="{143A1066-0113-526A-932A-7D3A39DB3A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36" t="3033" r="22665" b="10514"/>
          <a:stretch/>
        </p:blipFill>
        <p:spPr bwMode="auto">
          <a:xfrm>
            <a:off x="188081" y="2195304"/>
            <a:ext cx="830432" cy="906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D7889F4-DDA1-34AB-CDC4-24158A0A9607}"/>
              </a:ext>
            </a:extLst>
          </p:cNvPr>
          <p:cNvSpPr txBox="1"/>
          <p:nvPr/>
        </p:nvSpPr>
        <p:spPr>
          <a:xfrm>
            <a:off x="-90802" y="3115269"/>
            <a:ext cx="15728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Face Recognition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1871A351-F5E5-019B-80C6-A48982B7AB6B}"/>
              </a:ext>
            </a:extLst>
          </p:cNvPr>
          <p:cNvCxnSpPr>
            <a:cxnSpLocks/>
          </p:cNvCxnSpPr>
          <p:nvPr/>
        </p:nvCxnSpPr>
        <p:spPr>
          <a:xfrm>
            <a:off x="1143000" y="2724241"/>
            <a:ext cx="863600" cy="0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Google Shape;181;p13">
            <a:extLst>
              <a:ext uri="{FF2B5EF4-FFF2-40B4-BE49-F238E27FC236}">
                <a16:creationId xmlns:a16="http://schemas.microsoft.com/office/drawing/2014/main" id="{1E67659A-51E7-91F0-84AF-D07C08A16730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86340" y="3870400"/>
            <a:ext cx="664650" cy="416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89;p13" descr="Introduction to FPGA Design for Embedded Systems | Coursera">
            <a:extLst>
              <a:ext uri="{FF2B5EF4-FFF2-40B4-BE49-F238E27FC236}">
                <a16:creationId xmlns:a16="http://schemas.microsoft.com/office/drawing/2014/main" id="{AA699596-B3FA-BF26-0DD4-2D4DCDDBDB91}"/>
              </a:ext>
            </a:extLst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875600" y="3818074"/>
            <a:ext cx="556421" cy="469051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8C7F711-31F8-5899-4E7E-FE78271B2F3F}"/>
              </a:ext>
            </a:extLst>
          </p:cNvPr>
          <p:cNvSpPr txBox="1"/>
          <p:nvPr/>
        </p:nvSpPr>
        <p:spPr>
          <a:xfrm>
            <a:off x="2017448" y="3319289"/>
            <a:ext cx="15728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Edge Computing System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B0A497A5-4544-72A6-23B4-F83AABC4E335}"/>
              </a:ext>
            </a:extLst>
          </p:cNvPr>
          <p:cNvCxnSpPr>
            <a:cxnSpLocks/>
          </p:cNvCxnSpPr>
          <p:nvPr/>
        </p:nvCxnSpPr>
        <p:spPr>
          <a:xfrm flipV="1">
            <a:off x="6781931" y="1599358"/>
            <a:ext cx="0" cy="2113290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1BA2E415-5B15-63DA-65E5-A84EB4EC8B88}"/>
              </a:ext>
            </a:extLst>
          </p:cNvPr>
          <p:cNvCxnSpPr>
            <a:cxnSpLocks/>
          </p:cNvCxnSpPr>
          <p:nvPr/>
        </p:nvCxnSpPr>
        <p:spPr>
          <a:xfrm>
            <a:off x="6781931" y="3712648"/>
            <a:ext cx="2313594" cy="0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DFEA8730-039D-992D-9B22-39B37E19B04C}"/>
              </a:ext>
            </a:extLst>
          </p:cNvPr>
          <p:cNvSpPr txBox="1"/>
          <p:nvPr/>
        </p:nvSpPr>
        <p:spPr>
          <a:xfrm rot="16200000">
            <a:off x="5780881" y="2502114"/>
            <a:ext cx="15728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Inference Time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D6DBC69-2B6F-9C14-2E2A-C48F4B32666F}"/>
              </a:ext>
            </a:extLst>
          </p:cNvPr>
          <p:cNvSpPr txBox="1"/>
          <p:nvPr/>
        </p:nvSpPr>
        <p:spPr>
          <a:xfrm>
            <a:off x="998836" y="2409735"/>
            <a:ext cx="10728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Inference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790E14D9-7D66-70FF-B0AD-B46B45F2EB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0237" y="1940451"/>
            <a:ext cx="1657048" cy="1637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Jetson Nano Brings AI Computing to Everyone | NVIDIA Technical Blog">
            <a:extLst>
              <a:ext uri="{FF2B5EF4-FFF2-40B4-BE49-F238E27FC236}">
                <a16:creationId xmlns:a16="http://schemas.microsoft.com/office/drawing/2014/main" id="{76B00A17-6D31-1128-8E52-CD2E9A7330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1981" y="3140003"/>
            <a:ext cx="931550" cy="705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Google Shape;182;p13">
            <a:extLst>
              <a:ext uri="{FF2B5EF4-FFF2-40B4-BE49-F238E27FC236}">
                <a16:creationId xmlns:a16="http://schemas.microsoft.com/office/drawing/2014/main" id="{1D8CA4B1-E9E5-D8CE-A787-871A0951773B}"/>
              </a:ext>
            </a:extLst>
          </p:cNvPr>
          <p:cNvSpPr txBox="1"/>
          <p:nvPr/>
        </p:nvSpPr>
        <p:spPr>
          <a:xfrm>
            <a:off x="5158842" y="3230701"/>
            <a:ext cx="1332781" cy="3846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Jetson Nano</a:t>
            </a:r>
            <a:endParaRPr sz="13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182;p13">
            <a:extLst>
              <a:ext uri="{FF2B5EF4-FFF2-40B4-BE49-F238E27FC236}">
                <a16:creationId xmlns:a16="http://schemas.microsoft.com/office/drawing/2014/main" id="{5A097E2C-8360-49A2-86B1-76E277C9490A}"/>
              </a:ext>
            </a:extLst>
          </p:cNvPr>
          <p:cNvSpPr txBox="1"/>
          <p:nvPr/>
        </p:nvSpPr>
        <p:spPr>
          <a:xfrm rot="5400000">
            <a:off x="4349866" y="3891058"/>
            <a:ext cx="884601" cy="738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. . . </a:t>
            </a:r>
            <a:endParaRPr sz="3600" b="1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4817BDA6-7560-1E1B-6056-8C06C172613B}"/>
              </a:ext>
            </a:extLst>
          </p:cNvPr>
          <p:cNvCxnSpPr>
            <a:cxnSpLocks/>
            <a:stCxn id="181" idx="1"/>
          </p:cNvCxnSpPr>
          <p:nvPr/>
        </p:nvCxnSpPr>
        <p:spPr>
          <a:xfrm flipH="1">
            <a:off x="3517219" y="1628833"/>
            <a:ext cx="664316" cy="882659"/>
          </a:xfrm>
          <a:prstGeom prst="line">
            <a:avLst/>
          </a:prstGeom>
          <a:ln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C60BB109-5BA1-6E8D-9375-3C324D74595A}"/>
              </a:ext>
            </a:extLst>
          </p:cNvPr>
          <p:cNvCxnSpPr>
            <a:cxnSpLocks/>
            <a:stCxn id="186" idx="1"/>
          </p:cNvCxnSpPr>
          <p:nvPr/>
        </p:nvCxnSpPr>
        <p:spPr>
          <a:xfrm flipH="1">
            <a:off x="3534628" y="2263992"/>
            <a:ext cx="705284" cy="287752"/>
          </a:xfrm>
          <a:prstGeom prst="line">
            <a:avLst/>
          </a:prstGeom>
          <a:ln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CAFF2004-4E4B-B69A-68D9-1B2AEB6FE07B}"/>
              </a:ext>
            </a:extLst>
          </p:cNvPr>
          <p:cNvCxnSpPr>
            <a:cxnSpLocks/>
            <a:stCxn id="185" idx="1"/>
          </p:cNvCxnSpPr>
          <p:nvPr/>
        </p:nvCxnSpPr>
        <p:spPr>
          <a:xfrm flipH="1" flipV="1">
            <a:off x="3534628" y="2591470"/>
            <a:ext cx="671943" cy="214815"/>
          </a:xfrm>
          <a:prstGeom prst="line">
            <a:avLst/>
          </a:prstGeom>
          <a:ln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837F2BCB-78AC-7590-7804-70C142C80377}"/>
              </a:ext>
            </a:extLst>
          </p:cNvPr>
          <p:cNvCxnSpPr>
            <a:cxnSpLocks/>
            <a:stCxn id="1030" idx="1"/>
          </p:cNvCxnSpPr>
          <p:nvPr/>
        </p:nvCxnSpPr>
        <p:spPr>
          <a:xfrm flipH="1" flipV="1">
            <a:off x="3534628" y="2642858"/>
            <a:ext cx="707353" cy="849989"/>
          </a:xfrm>
          <a:prstGeom prst="line">
            <a:avLst/>
          </a:prstGeom>
          <a:ln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8E960E20-F09B-8A0E-0030-ABBA2761568E}"/>
              </a:ext>
            </a:extLst>
          </p:cNvPr>
          <p:cNvCxnSpPr>
            <a:cxnSpLocks/>
          </p:cNvCxnSpPr>
          <p:nvPr/>
        </p:nvCxnSpPr>
        <p:spPr>
          <a:xfrm flipH="1" flipV="1">
            <a:off x="3478761" y="2724241"/>
            <a:ext cx="864023" cy="1436517"/>
          </a:xfrm>
          <a:prstGeom prst="line">
            <a:avLst/>
          </a:prstGeom>
          <a:ln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2" name="Google Shape;186;p13" descr="A Buyer's Guide to Intel's 10th Gen CPUs - Chillblast Learn">
            <a:extLst>
              <a:ext uri="{FF2B5EF4-FFF2-40B4-BE49-F238E27FC236}">
                <a16:creationId xmlns:a16="http://schemas.microsoft.com/office/drawing/2014/main" id="{A87C4023-9D41-82C6-13A1-43A19869A14D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027935" y="3827737"/>
            <a:ext cx="1067590" cy="469051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Rectangle 53">
            <a:extLst>
              <a:ext uri="{FF2B5EF4-FFF2-40B4-BE49-F238E27FC236}">
                <a16:creationId xmlns:a16="http://schemas.microsoft.com/office/drawing/2014/main" id="{F497F9FB-6A2D-1E09-7FBA-9CE87957F00A}"/>
              </a:ext>
            </a:extLst>
          </p:cNvPr>
          <p:cNvSpPr/>
          <p:nvPr/>
        </p:nvSpPr>
        <p:spPr>
          <a:xfrm>
            <a:off x="6953960" y="2953871"/>
            <a:ext cx="57533" cy="7587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4E91AC04-0C21-C5C5-09CF-67333DCB1838}"/>
              </a:ext>
            </a:extLst>
          </p:cNvPr>
          <p:cNvSpPr/>
          <p:nvPr/>
        </p:nvSpPr>
        <p:spPr>
          <a:xfrm>
            <a:off x="7421908" y="3230701"/>
            <a:ext cx="54864" cy="48194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60B0AC5D-4D78-66D6-8502-A66BF0CFC016}"/>
              </a:ext>
            </a:extLst>
          </p:cNvPr>
          <p:cNvSpPr/>
          <p:nvPr/>
        </p:nvSpPr>
        <p:spPr>
          <a:xfrm>
            <a:off x="7521720" y="2951067"/>
            <a:ext cx="54864" cy="75877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983BB5B5-6268-B2B4-861A-48A98BD657DD}"/>
              </a:ext>
            </a:extLst>
          </p:cNvPr>
          <p:cNvSpPr/>
          <p:nvPr/>
        </p:nvSpPr>
        <p:spPr>
          <a:xfrm>
            <a:off x="7624635" y="3577534"/>
            <a:ext cx="54864" cy="13511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4848CA9B-4F99-7DE3-A3BC-FDE675538DF7}"/>
              </a:ext>
            </a:extLst>
          </p:cNvPr>
          <p:cNvSpPr/>
          <p:nvPr/>
        </p:nvSpPr>
        <p:spPr>
          <a:xfrm>
            <a:off x="7733125" y="3420242"/>
            <a:ext cx="54864" cy="28960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72755DEF-FE53-720D-8CFA-42DCA36317D3}"/>
              </a:ext>
            </a:extLst>
          </p:cNvPr>
          <p:cNvSpPr/>
          <p:nvPr/>
        </p:nvSpPr>
        <p:spPr>
          <a:xfrm>
            <a:off x="7069398" y="3448974"/>
            <a:ext cx="54864" cy="2664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0AF3A9BA-FB2B-C529-34D1-2DE356E04721}"/>
              </a:ext>
            </a:extLst>
          </p:cNvPr>
          <p:cNvSpPr/>
          <p:nvPr/>
        </p:nvSpPr>
        <p:spPr>
          <a:xfrm>
            <a:off x="7187833" y="3492847"/>
            <a:ext cx="62497" cy="22260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3F900367-7AC3-C034-5B6F-740AFF07A76B}"/>
              </a:ext>
            </a:extLst>
          </p:cNvPr>
          <p:cNvSpPr/>
          <p:nvPr/>
        </p:nvSpPr>
        <p:spPr>
          <a:xfrm>
            <a:off x="7840122" y="3115269"/>
            <a:ext cx="54864" cy="59742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9D2DBB8E-C548-B74E-B526-E948B3996AF4}"/>
              </a:ext>
            </a:extLst>
          </p:cNvPr>
          <p:cNvSpPr/>
          <p:nvPr/>
        </p:nvSpPr>
        <p:spPr>
          <a:xfrm>
            <a:off x="8071255" y="2032363"/>
            <a:ext cx="54864" cy="1678883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FE7BFDA0-A687-31F5-F5BF-D1A8D77160A3}"/>
              </a:ext>
            </a:extLst>
          </p:cNvPr>
          <p:cNvSpPr/>
          <p:nvPr/>
        </p:nvSpPr>
        <p:spPr>
          <a:xfrm>
            <a:off x="8216560" y="2200215"/>
            <a:ext cx="54864" cy="151594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F58CFEE2-E915-5143-8C06-DB955FD3EFAB}"/>
              </a:ext>
            </a:extLst>
          </p:cNvPr>
          <p:cNvSpPr/>
          <p:nvPr/>
        </p:nvSpPr>
        <p:spPr>
          <a:xfrm>
            <a:off x="8368089" y="1628833"/>
            <a:ext cx="54862" cy="208662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id="{51382816-ED1E-57A0-776C-3AFFD746F109}"/>
              </a:ext>
            </a:extLst>
          </p:cNvPr>
          <p:cNvSpPr/>
          <p:nvPr/>
        </p:nvSpPr>
        <p:spPr>
          <a:xfrm>
            <a:off x="8511526" y="1430852"/>
            <a:ext cx="45719" cy="2298077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A68897B-B948-DF7D-0F76-69995D36B9E8}"/>
              </a:ext>
            </a:extLst>
          </p:cNvPr>
          <p:cNvSpPr/>
          <p:nvPr/>
        </p:nvSpPr>
        <p:spPr>
          <a:xfrm>
            <a:off x="6781129" y="2456409"/>
            <a:ext cx="2109728" cy="522206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FF0000"/>
                </a:solidFill>
                <a:cs typeface="Times New Roman" panose="02020603050405020304" pitchFamily="18" charset="0"/>
              </a:rPr>
              <a:t>Variation in Execution Time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" grpId="0"/>
      <p:bldP spid="3" grpId="0"/>
      <p:bldP spid="12" grpId="0"/>
      <p:bldP spid="18" grpId="0"/>
      <p:bldP spid="20" grpId="0"/>
      <p:bldP spid="23" grpId="0"/>
      <p:bldP spid="24" grpId="0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128" grpId="0" animBg="1"/>
      <p:bldP spid="130" grpId="0" animBg="1"/>
      <p:bldP spid="4" grpId="0" animBg="1"/>
      <p:bldP spid="4" grpId="1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2A58C9-508F-EA14-D2E9-97E00C7889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Analyzing Fairness Across Task Types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61F5DF-5054-5162-2305-2FC625CF4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751F7-D677-4CE9-B35A-C3CCA0CC8D94}" type="slidenum">
              <a:rPr lang="en-US" smtClean="0"/>
              <a:pPr/>
              <a:t>50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2A58229-14F1-B509-6CA7-816440A847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43" y="1233935"/>
            <a:ext cx="5081186" cy="329234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D33E83C-BCE3-7E10-A324-CA7DCB5163BB}"/>
              </a:ext>
            </a:extLst>
          </p:cNvPr>
          <p:cNvSpPr txBox="1"/>
          <p:nvPr/>
        </p:nvSpPr>
        <p:spPr>
          <a:xfrm>
            <a:off x="5163029" y="1910030"/>
            <a:ext cx="3816917" cy="132343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NimbusRomNo9L-Regu"/>
              </a:rPr>
              <a:t>FELARE could considerably improve the fairness with negligible degradation in the total  completion rate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884635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3B1ACF3-A2C5-4979-D537-EEF86CFAC81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2299" y="1612900"/>
            <a:ext cx="8282549" cy="1727200"/>
          </a:xfrm>
        </p:spPr>
        <p:txBody>
          <a:bodyPr/>
          <a:lstStyle/>
          <a:p>
            <a:pPr algn="l"/>
            <a:r>
              <a:rPr lang="en-US" b="1" dirty="0"/>
              <a:t>Heterogeneity-aware Admission Control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6254478-1828-56C8-BB19-ADD187DF9B8B}"/>
              </a:ext>
            </a:extLst>
          </p:cNvPr>
          <p:cNvSpPr txBox="1"/>
          <p:nvPr/>
        </p:nvSpPr>
        <p:spPr>
          <a:xfrm>
            <a:off x="430725" y="3340100"/>
            <a:ext cx="847412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Ali Mokhtari, Chavit </a:t>
            </a:r>
            <a:r>
              <a:rPr lang="en-US" dirty="0" err="1"/>
              <a:t>Denninnart</a:t>
            </a:r>
            <a:r>
              <a:rPr lang="en-US" dirty="0"/>
              <a:t>, Mohsen Amini Salehi</a:t>
            </a:r>
            <a:r>
              <a:rPr lang="en-US" i="1" dirty="0"/>
              <a:t>, Autonomous Task Dropping Mechanism to Achieve Robustness in Heterogeneous Computing Systems</a:t>
            </a:r>
            <a:r>
              <a:rPr lang="en-US" dirty="0"/>
              <a:t>, in 29th Heterogeneity in Computing Workshop (HCW 2020), in the Proceedings of the IPDPS 2020 Workshops and PhD Forum (IPDPSW), New Orleans, USA, May 2020</a:t>
            </a:r>
          </a:p>
        </p:txBody>
      </p:sp>
    </p:spTree>
    <p:extLst>
      <p:ext uri="{BB962C8B-B14F-4D97-AF65-F5344CB8AC3E}">
        <p14:creationId xmlns:p14="http://schemas.microsoft.com/office/powerpoint/2010/main" val="378018461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99AA5E-CD41-1A0D-DA44-29396CA326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Uncertainties in Heterogeneous Computing Systems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614B8D-19EB-5CF9-2C12-7E5FC1D144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751F7-D677-4CE9-B35A-C3CCA0CC8D94}" type="slidenum">
              <a:rPr lang="en-US" smtClean="0"/>
              <a:pPr/>
              <a:t>52</a:t>
            </a:fld>
            <a:endParaRPr lang="en-US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8AA20F56-374A-6FAD-192E-D4EE39CF4F3A}"/>
              </a:ext>
            </a:extLst>
          </p:cNvPr>
          <p:cNvSpPr/>
          <p:nvPr/>
        </p:nvSpPr>
        <p:spPr>
          <a:xfrm>
            <a:off x="948267" y="1365956"/>
            <a:ext cx="1704622" cy="1501422"/>
          </a:xfrm>
          <a:prstGeom prst="ellipse">
            <a:avLst/>
          </a:prstGeom>
          <a:solidFill>
            <a:schemeClr val="accent1">
              <a:lumMod val="60000"/>
              <a:lumOff val="4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Tasks Execution Time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587BE8E-EEC3-5219-F499-83D80B92C75A}"/>
              </a:ext>
            </a:extLst>
          </p:cNvPr>
          <p:cNvSpPr/>
          <p:nvPr/>
        </p:nvSpPr>
        <p:spPr>
          <a:xfrm>
            <a:off x="948267" y="2571750"/>
            <a:ext cx="1704622" cy="1501422"/>
          </a:xfrm>
          <a:prstGeom prst="ellipse">
            <a:avLst/>
          </a:prstGeom>
          <a:solidFill>
            <a:schemeClr val="accent1">
              <a:lumMod val="60000"/>
              <a:lumOff val="4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Tasks Arrival Time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9C86EB6D-D655-BC48-54F0-11326D95C5BA}"/>
              </a:ext>
            </a:extLst>
          </p:cNvPr>
          <p:cNvSpPr/>
          <p:nvPr/>
        </p:nvSpPr>
        <p:spPr>
          <a:xfrm>
            <a:off x="2652889" y="2295752"/>
            <a:ext cx="1298222" cy="758777"/>
          </a:xfrm>
          <a:prstGeom prst="rightArrow">
            <a:avLst/>
          </a:prstGeom>
          <a:solidFill>
            <a:schemeClr val="accent1">
              <a:lumMod val="60000"/>
              <a:lumOff val="4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8BB0E7E-7A7C-AEDA-0C80-FF3CBBB39DBB}"/>
              </a:ext>
            </a:extLst>
          </p:cNvPr>
          <p:cNvSpPr/>
          <p:nvPr/>
        </p:nvSpPr>
        <p:spPr>
          <a:xfrm>
            <a:off x="4097866" y="2128085"/>
            <a:ext cx="1433689" cy="1094109"/>
          </a:xfrm>
          <a:prstGeom prst="roundRect">
            <a:avLst/>
          </a:prstGeom>
          <a:solidFill>
            <a:schemeClr val="accent1">
              <a:lumMod val="60000"/>
              <a:lumOff val="4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Poor Resource Allocation Decisions</a:t>
            </a: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ED03C008-9E44-CAE5-814E-DC6496590763}"/>
              </a:ext>
            </a:extLst>
          </p:cNvPr>
          <p:cNvSpPr/>
          <p:nvPr/>
        </p:nvSpPr>
        <p:spPr>
          <a:xfrm>
            <a:off x="5655733" y="2295752"/>
            <a:ext cx="1298222" cy="758777"/>
          </a:xfrm>
          <a:prstGeom prst="rightArrow">
            <a:avLst/>
          </a:prstGeom>
          <a:solidFill>
            <a:schemeClr val="accent1">
              <a:lumMod val="60000"/>
              <a:lumOff val="4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0153EF6F-09F4-E27B-DA3C-A9105DF15021}"/>
              </a:ext>
            </a:extLst>
          </p:cNvPr>
          <p:cNvSpPr/>
          <p:nvPr/>
        </p:nvSpPr>
        <p:spPr>
          <a:xfrm>
            <a:off x="7100710" y="2128085"/>
            <a:ext cx="1433689" cy="1094109"/>
          </a:xfrm>
          <a:prstGeom prst="roundRect">
            <a:avLst/>
          </a:prstGeom>
          <a:solidFill>
            <a:schemeClr val="accent1">
              <a:lumMod val="60000"/>
              <a:lumOff val="4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Lack of Robustness</a:t>
            </a:r>
          </a:p>
        </p:txBody>
      </p:sp>
    </p:spTree>
    <p:extLst>
      <p:ext uri="{BB962C8B-B14F-4D97-AF65-F5344CB8AC3E}">
        <p14:creationId xmlns:p14="http://schemas.microsoft.com/office/powerpoint/2010/main" val="50158430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067099-9E28-2C61-9F5D-A7A95CF896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Robustness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B0B496-D1AE-625C-04C8-75101DBB79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n-US" dirty="0"/>
          </a:p>
          <a:p>
            <a:pPr algn="ctr"/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“The ability to maintain system performance in face of uncertainties”</a:t>
            </a:r>
          </a:p>
          <a:p>
            <a:endParaRPr lang="en-US" dirty="0"/>
          </a:p>
          <a:p>
            <a:pPr lvl="1"/>
            <a:r>
              <a:rPr lang="en-US" dirty="0"/>
              <a:t>Number of tasks completed on-time is a measure of system performance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BB134F-7D5C-1655-8ECC-BCD483DC9E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751F7-D677-4CE9-B35A-C3CCA0CC8D94}" type="slidenum">
              <a:rPr lang="en-US" smtClean="0"/>
              <a:pPr/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142077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36D69C-B98F-F68C-D705-2E8D1FE17E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Stochastic Execution Time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3F137A6-3987-6D25-0DAE-DA0889CDF90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Execution time as a discrete random variable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dirty="0"/>
                  <a:t>: </a:t>
                </a:r>
                <a:r>
                  <a:rPr lang="en-US" b="1" dirty="0"/>
                  <a:t>probability</a:t>
                </a:r>
                <a:r>
                  <a:rPr lang="en-US" dirty="0"/>
                  <a:t> that task type “</a:t>
                </a:r>
                <a:r>
                  <a:rPr lang="en-US" dirty="0" err="1"/>
                  <a:t>i</a:t>
                </a:r>
                <a:r>
                  <a:rPr lang="en-US" dirty="0"/>
                  <a:t>” on machine type “j” takes “t” time units to execute</a:t>
                </a:r>
              </a:p>
              <a:p>
                <a:endParaRPr lang="en-US" dirty="0"/>
              </a:p>
              <a:p>
                <a:r>
                  <a:rPr lang="en-US" dirty="0"/>
                  <a:t>Execution time distribution can be learned from historic execution time information </a:t>
                </a:r>
              </a:p>
              <a:p>
                <a:endParaRPr lang="en-US" dirty="0"/>
              </a:p>
              <a:p>
                <a:r>
                  <a:rPr lang="en-US" dirty="0"/>
                  <a:t>Chance of success</a:t>
                </a:r>
              </a:p>
              <a:p>
                <a:pPr lvl="1"/>
                <a:r>
                  <a:rPr lang="en-US" dirty="0"/>
                  <a:t>The probability that task “</a:t>
                </a:r>
                <a:r>
                  <a:rPr lang="en-US" dirty="0" err="1"/>
                  <a:t>i</a:t>
                </a:r>
                <a:r>
                  <a:rPr lang="en-US" dirty="0"/>
                  <a:t>” completed before its deadline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3F137A6-3987-6D25-0DAE-DA0889CDF90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00" t="-3273" r="-9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763538-5882-BFB7-BAB0-7E49BD5549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751F7-D677-4CE9-B35A-C3CCA0CC8D94}" type="slidenum">
              <a:rPr lang="en-US" smtClean="0"/>
              <a:pPr/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556454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5B8526-474A-D54F-E5A7-0BC42EC615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Stochastic Execution Time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925D03-F191-93D4-DB2F-F2E0CE31C1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751F7-D677-4CE9-B35A-C3CCA0CC8D94}" type="slidenum">
              <a:rPr lang="en-US" smtClean="0"/>
              <a:pPr/>
              <a:t>55</a:t>
            </a:fld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55C3509-46F0-D68C-0E87-77FC8B2441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082" y="1062678"/>
            <a:ext cx="8139184" cy="1415361"/>
          </a:xfrm>
        </p:spPr>
        <p:txBody>
          <a:bodyPr/>
          <a:lstStyle/>
          <a:p>
            <a:r>
              <a:rPr lang="en-US" dirty="0"/>
              <a:t>Execution time distribution can be learned from historic execution time information 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2F5F97B0-33D4-2C04-68C1-13E685AA60C8}"/>
              </a:ext>
            </a:extLst>
          </p:cNvPr>
          <p:cNvCxnSpPr>
            <a:cxnSpLocks/>
          </p:cNvCxnSpPr>
          <p:nvPr/>
        </p:nvCxnSpPr>
        <p:spPr>
          <a:xfrm flipV="1">
            <a:off x="3435842" y="2221277"/>
            <a:ext cx="0" cy="18415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DB26F28-5E65-15C6-06D9-0C9B5C56FE65}"/>
              </a:ext>
            </a:extLst>
          </p:cNvPr>
          <p:cNvCxnSpPr>
            <a:cxnSpLocks/>
          </p:cNvCxnSpPr>
          <p:nvPr/>
        </p:nvCxnSpPr>
        <p:spPr>
          <a:xfrm>
            <a:off x="3429492" y="4056427"/>
            <a:ext cx="2533650" cy="63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CC01E41-A673-DD0D-5E47-711E15C53341}"/>
              </a:ext>
            </a:extLst>
          </p:cNvPr>
          <p:cNvCxnSpPr>
            <a:cxnSpLocks/>
          </p:cNvCxnSpPr>
          <p:nvPr/>
        </p:nvCxnSpPr>
        <p:spPr>
          <a:xfrm flipV="1">
            <a:off x="3801994" y="3453177"/>
            <a:ext cx="0" cy="60325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5B22350-6FE0-4B0F-F6A3-C65A13E7DB6D}"/>
              </a:ext>
            </a:extLst>
          </p:cNvPr>
          <p:cNvCxnSpPr>
            <a:cxnSpLocks/>
          </p:cNvCxnSpPr>
          <p:nvPr/>
        </p:nvCxnSpPr>
        <p:spPr>
          <a:xfrm flipV="1">
            <a:off x="4081394" y="2932477"/>
            <a:ext cx="0" cy="113030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9438ABF-F631-C892-6349-8F35C38CCFA4}"/>
              </a:ext>
            </a:extLst>
          </p:cNvPr>
          <p:cNvCxnSpPr>
            <a:cxnSpLocks/>
          </p:cNvCxnSpPr>
          <p:nvPr/>
        </p:nvCxnSpPr>
        <p:spPr>
          <a:xfrm flipV="1">
            <a:off x="4348094" y="2500677"/>
            <a:ext cx="0" cy="156210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2A694AB-0B53-B68A-2173-74FBE053A6D5}"/>
              </a:ext>
            </a:extLst>
          </p:cNvPr>
          <p:cNvCxnSpPr>
            <a:cxnSpLocks/>
          </p:cNvCxnSpPr>
          <p:nvPr/>
        </p:nvCxnSpPr>
        <p:spPr>
          <a:xfrm flipV="1">
            <a:off x="4614794" y="2932477"/>
            <a:ext cx="0" cy="113030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6AF9D8A-F727-B039-EDAD-A1C90DAB2AC4}"/>
              </a:ext>
            </a:extLst>
          </p:cNvPr>
          <p:cNvCxnSpPr>
            <a:cxnSpLocks/>
          </p:cNvCxnSpPr>
          <p:nvPr/>
        </p:nvCxnSpPr>
        <p:spPr>
          <a:xfrm flipV="1">
            <a:off x="4843394" y="3338877"/>
            <a:ext cx="0" cy="73025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8CE6EE1-C769-2D73-D3D5-B5447047DFDF}"/>
              </a:ext>
            </a:extLst>
          </p:cNvPr>
          <p:cNvCxnSpPr>
            <a:cxnSpLocks/>
          </p:cNvCxnSpPr>
          <p:nvPr/>
        </p:nvCxnSpPr>
        <p:spPr>
          <a:xfrm flipV="1">
            <a:off x="5044446" y="3580177"/>
            <a:ext cx="0" cy="48895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629F1B2-3BA4-C853-7239-81F105BF1C5A}"/>
              </a:ext>
            </a:extLst>
          </p:cNvPr>
          <p:cNvCxnSpPr>
            <a:cxnSpLocks/>
          </p:cNvCxnSpPr>
          <p:nvPr/>
        </p:nvCxnSpPr>
        <p:spPr>
          <a:xfrm flipV="1">
            <a:off x="5230650" y="3846877"/>
            <a:ext cx="0" cy="20955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0479327-4F53-3175-74BC-AA0DF003D69A}"/>
              </a:ext>
            </a:extLst>
          </p:cNvPr>
          <p:cNvCxnSpPr>
            <a:cxnSpLocks/>
          </p:cNvCxnSpPr>
          <p:nvPr/>
        </p:nvCxnSpPr>
        <p:spPr>
          <a:xfrm flipV="1">
            <a:off x="5422287" y="3948477"/>
            <a:ext cx="0" cy="10795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A8D31BFF-5C19-3449-607E-5B53AFA035F4}"/>
              </a:ext>
            </a:extLst>
          </p:cNvPr>
          <p:cNvSpPr txBox="1"/>
          <p:nvPr/>
        </p:nvSpPr>
        <p:spPr>
          <a:xfrm>
            <a:off x="3688169" y="4098307"/>
            <a:ext cx="1853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Execution Time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9DE4426-B734-BED7-3505-F233FB9F4455}"/>
              </a:ext>
            </a:extLst>
          </p:cNvPr>
          <p:cNvSpPr txBox="1"/>
          <p:nvPr/>
        </p:nvSpPr>
        <p:spPr>
          <a:xfrm rot="16200000">
            <a:off x="2203902" y="3011786"/>
            <a:ext cx="1853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Probability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77A1BA3-8F15-2A19-E288-F8689AA347C0}"/>
              </a:ext>
            </a:extLst>
          </p:cNvPr>
          <p:cNvSpPr txBox="1"/>
          <p:nvPr/>
        </p:nvSpPr>
        <p:spPr>
          <a:xfrm>
            <a:off x="239826" y="2626070"/>
            <a:ext cx="2298579" cy="95410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lvl="1" algn="ctr"/>
            <a:r>
              <a:rPr lang="en-US" b="1" dirty="0">
                <a:solidFill>
                  <a:srgbClr val="FF0000"/>
                </a:solidFill>
              </a:rPr>
              <a:t>probability</a:t>
            </a:r>
            <a:r>
              <a:rPr lang="en-US" dirty="0">
                <a:solidFill>
                  <a:srgbClr val="FF0000"/>
                </a:solidFill>
              </a:rPr>
              <a:t> that task type “</a:t>
            </a:r>
            <a:r>
              <a:rPr lang="en-US" dirty="0" err="1">
                <a:solidFill>
                  <a:srgbClr val="FF0000"/>
                </a:solidFill>
              </a:rPr>
              <a:t>i</a:t>
            </a:r>
            <a:r>
              <a:rPr lang="en-US" dirty="0">
                <a:solidFill>
                  <a:srgbClr val="FF0000"/>
                </a:solidFill>
              </a:rPr>
              <a:t>” on machine type “j” takes “t” time units to execute</a:t>
            </a:r>
          </a:p>
        </p:txBody>
      </p:sp>
    </p:spTree>
    <p:extLst>
      <p:ext uri="{BB962C8B-B14F-4D97-AF65-F5344CB8AC3E}">
        <p14:creationId xmlns:p14="http://schemas.microsoft.com/office/powerpoint/2010/main" val="382238890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AC83BB-0395-66EA-D9F6-81A62F1712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Chance of Success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7F818B-D38F-9151-0571-C6DD612C0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751F7-D677-4CE9-B35A-C3CCA0CC8D94}" type="slidenum">
              <a:rPr lang="en-US" smtClean="0"/>
              <a:pPr/>
              <a:t>56</a:t>
            </a:fld>
            <a:endParaRPr lang="en-US" dirty="0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3EB168A4-6665-3FD2-138A-41004C816D90}"/>
              </a:ext>
            </a:extLst>
          </p:cNvPr>
          <p:cNvSpPr txBox="1">
            <a:spLocks/>
          </p:cNvSpPr>
          <p:nvPr/>
        </p:nvSpPr>
        <p:spPr>
          <a:xfrm>
            <a:off x="3534628" y="4842276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1" i="0" u="none" strike="noStrike" cap="none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7D2751F7-D677-4CE9-B35A-C3CCA0CC8D94}" type="slidenum">
              <a:rPr lang="en-US" smtClean="0"/>
              <a:pPr/>
              <a:t>56</a:t>
            </a:fld>
            <a:endParaRPr lang="en-US" dirty="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E503C949-E14E-6620-9651-36341569F56F}"/>
              </a:ext>
            </a:extLst>
          </p:cNvPr>
          <p:cNvCxnSpPr>
            <a:cxnSpLocks/>
          </p:cNvCxnSpPr>
          <p:nvPr/>
        </p:nvCxnSpPr>
        <p:spPr>
          <a:xfrm flipV="1">
            <a:off x="664089" y="1882462"/>
            <a:ext cx="0" cy="15144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7B2C9974-FCB5-FDA0-C0BA-381A1CA7A1F5}"/>
              </a:ext>
            </a:extLst>
          </p:cNvPr>
          <p:cNvCxnSpPr>
            <a:cxnSpLocks/>
          </p:cNvCxnSpPr>
          <p:nvPr/>
        </p:nvCxnSpPr>
        <p:spPr>
          <a:xfrm>
            <a:off x="664089" y="3396937"/>
            <a:ext cx="15621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5B39DBE-46AF-7772-FF14-3AF04AD15204}"/>
              </a:ext>
            </a:extLst>
          </p:cNvPr>
          <p:cNvCxnSpPr>
            <a:cxnSpLocks/>
          </p:cNvCxnSpPr>
          <p:nvPr/>
        </p:nvCxnSpPr>
        <p:spPr>
          <a:xfrm flipV="1">
            <a:off x="959364" y="2232928"/>
            <a:ext cx="0" cy="1180338"/>
          </a:xfrm>
          <a:prstGeom prst="line">
            <a:avLst/>
          </a:prstGeom>
          <a:ln w="825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C5C9708-E24A-4552-F13D-7CB1F3017645}"/>
              </a:ext>
            </a:extLst>
          </p:cNvPr>
          <p:cNvCxnSpPr>
            <a:cxnSpLocks/>
          </p:cNvCxnSpPr>
          <p:nvPr/>
        </p:nvCxnSpPr>
        <p:spPr>
          <a:xfrm flipV="1">
            <a:off x="1273689" y="2612767"/>
            <a:ext cx="0" cy="788670"/>
          </a:xfrm>
          <a:prstGeom prst="line">
            <a:avLst/>
          </a:prstGeom>
          <a:ln w="825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33D7237-6375-C8C9-10C9-1BEAF62157AB}"/>
              </a:ext>
            </a:extLst>
          </p:cNvPr>
          <p:cNvCxnSpPr/>
          <p:nvPr/>
        </p:nvCxnSpPr>
        <p:spPr>
          <a:xfrm>
            <a:off x="959364" y="3349312"/>
            <a:ext cx="0" cy="904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9C9CD30-FB82-9F6E-6261-0DB4FC544C0B}"/>
              </a:ext>
            </a:extLst>
          </p:cNvPr>
          <p:cNvCxnSpPr/>
          <p:nvPr/>
        </p:nvCxnSpPr>
        <p:spPr>
          <a:xfrm>
            <a:off x="1273689" y="3344549"/>
            <a:ext cx="0" cy="904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37142F45-F361-4276-B454-EC49AD1666D1}"/>
              </a:ext>
            </a:extLst>
          </p:cNvPr>
          <p:cNvSpPr txBox="1"/>
          <p:nvPr/>
        </p:nvSpPr>
        <p:spPr>
          <a:xfrm>
            <a:off x="859363" y="3396937"/>
            <a:ext cx="20000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00BF9E7-A506-1B93-F24A-409588109ABE}"/>
              </a:ext>
            </a:extLst>
          </p:cNvPr>
          <p:cNvSpPr txBox="1"/>
          <p:nvPr/>
        </p:nvSpPr>
        <p:spPr>
          <a:xfrm>
            <a:off x="1173688" y="3396937"/>
            <a:ext cx="20000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6F36FE2-742B-1630-5402-55C539DD6E7F}"/>
              </a:ext>
            </a:extLst>
          </p:cNvPr>
          <p:cNvSpPr txBox="1"/>
          <p:nvPr/>
        </p:nvSpPr>
        <p:spPr>
          <a:xfrm>
            <a:off x="1935166" y="3514295"/>
            <a:ext cx="60303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Time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897D7BE-DBAD-21D9-EED3-D7BD1686FF74}"/>
              </a:ext>
            </a:extLst>
          </p:cNvPr>
          <p:cNvSpPr txBox="1"/>
          <p:nvPr/>
        </p:nvSpPr>
        <p:spPr>
          <a:xfrm rot="16200000">
            <a:off x="-10864" y="2203459"/>
            <a:ext cx="89591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Probability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EB4C79E0-0C25-A493-5CE0-805025547FBB}"/>
              </a:ext>
            </a:extLst>
          </p:cNvPr>
          <p:cNvCxnSpPr>
            <a:cxnSpLocks/>
          </p:cNvCxnSpPr>
          <p:nvPr/>
        </p:nvCxnSpPr>
        <p:spPr>
          <a:xfrm flipV="1">
            <a:off x="3511551" y="1882462"/>
            <a:ext cx="0" cy="15144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4DFB113F-0E71-830B-81C6-1D3FADA35386}"/>
              </a:ext>
            </a:extLst>
          </p:cNvPr>
          <p:cNvCxnSpPr>
            <a:cxnSpLocks/>
          </p:cNvCxnSpPr>
          <p:nvPr/>
        </p:nvCxnSpPr>
        <p:spPr>
          <a:xfrm>
            <a:off x="3511552" y="3396937"/>
            <a:ext cx="1804529" cy="67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8101D7C-F9F4-95A0-AEAC-9788DDF41297}"/>
              </a:ext>
            </a:extLst>
          </p:cNvPr>
          <p:cNvCxnSpPr>
            <a:cxnSpLocks/>
          </p:cNvCxnSpPr>
          <p:nvPr/>
        </p:nvCxnSpPr>
        <p:spPr>
          <a:xfrm flipV="1">
            <a:off x="3806826" y="2219837"/>
            <a:ext cx="0" cy="1179576"/>
          </a:xfrm>
          <a:prstGeom prst="line">
            <a:avLst/>
          </a:prstGeom>
          <a:ln w="825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43887F6-A1AB-B73F-6877-478C4AFDFE97}"/>
              </a:ext>
            </a:extLst>
          </p:cNvPr>
          <p:cNvCxnSpPr>
            <a:cxnSpLocks/>
          </p:cNvCxnSpPr>
          <p:nvPr/>
        </p:nvCxnSpPr>
        <p:spPr>
          <a:xfrm flipV="1">
            <a:off x="4144283" y="2813870"/>
            <a:ext cx="0" cy="589788"/>
          </a:xfrm>
          <a:prstGeom prst="line">
            <a:avLst/>
          </a:prstGeom>
          <a:ln w="825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522ED9B-9608-59E0-86B5-F16587D3E19A}"/>
              </a:ext>
            </a:extLst>
          </p:cNvPr>
          <p:cNvCxnSpPr/>
          <p:nvPr/>
        </p:nvCxnSpPr>
        <p:spPr>
          <a:xfrm>
            <a:off x="3806826" y="3349312"/>
            <a:ext cx="0" cy="904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FA222C1-4369-574C-FC4F-CFA060481027}"/>
              </a:ext>
            </a:extLst>
          </p:cNvPr>
          <p:cNvCxnSpPr/>
          <p:nvPr/>
        </p:nvCxnSpPr>
        <p:spPr>
          <a:xfrm>
            <a:off x="4142922" y="3344549"/>
            <a:ext cx="0" cy="904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24436B7F-9BC6-A067-4311-B5404BAF7E31}"/>
              </a:ext>
            </a:extLst>
          </p:cNvPr>
          <p:cNvSpPr txBox="1"/>
          <p:nvPr/>
        </p:nvSpPr>
        <p:spPr>
          <a:xfrm>
            <a:off x="3652554" y="3379369"/>
            <a:ext cx="40480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10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438A356-D6A4-BAF9-4923-22E41570C9B1}"/>
              </a:ext>
            </a:extLst>
          </p:cNvPr>
          <p:cNvSpPr txBox="1"/>
          <p:nvPr/>
        </p:nvSpPr>
        <p:spPr>
          <a:xfrm>
            <a:off x="3990181" y="3381236"/>
            <a:ext cx="37958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11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6EAED8F-7514-7D30-F8C7-52CB023312AA}"/>
              </a:ext>
            </a:extLst>
          </p:cNvPr>
          <p:cNvSpPr txBox="1"/>
          <p:nvPr/>
        </p:nvSpPr>
        <p:spPr>
          <a:xfrm>
            <a:off x="5040806" y="3486663"/>
            <a:ext cx="60303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Time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619CA86-275D-78CB-0A41-71B25132CC09}"/>
              </a:ext>
            </a:extLst>
          </p:cNvPr>
          <p:cNvSpPr txBox="1"/>
          <p:nvPr/>
        </p:nvSpPr>
        <p:spPr>
          <a:xfrm rot="16200000">
            <a:off x="2836598" y="2203459"/>
            <a:ext cx="89591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Probability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048FEAA6-99C0-825E-9060-10B4F7271947}"/>
                  </a:ext>
                </a:extLst>
              </p:cNvPr>
              <p:cNvSpPr txBox="1"/>
              <p:nvPr/>
            </p:nvSpPr>
            <p:spPr>
              <a:xfrm>
                <a:off x="2604804" y="2097455"/>
                <a:ext cx="276999" cy="83099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∗</m:t>
                      </m:r>
                    </m:oMath>
                  </m:oMathPara>
                </a14:m>
                <a:endParaRPr lang="en-US" sz="54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048FEAA6-99C0-825E-9060-10B4F72719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4804" y="2097455"/>
                <a:ext cx="276999" cy="830997"/>
              </a:xfrm>
              <a:prstGeom prst="rect">
                <a:avLst/>
              </a:prstGeom>
              <a:blipFill>
                <a:blip r:embed="rId2"/>
                <a:stretch>
                  <a:fillRect r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Equals 26">
            <a:extLst>
              <a:ext uri="{FF2B5EF4-FFF2-40B4-BE49-F238E27FC236}">
                <a16:creationId xmlns:a16="http://schemas.microsoft.com/office/drawing/2014/main" id="{C9A3F079-C906-C941-7599-F42B6B77AADF}"/>
              </a:ext>
            </a:extLst>
          </p:cNvPr>
          <p:cNvSpPr/>
          <p:nvPr/>
        </p:nvSpPr>
        <p:spPr>
          <a:xfrm>
            <a:off x="5316081" y="2358311"/>
            <a:ext cx="412817" cy="309284"/>
          </a:xfrm>
          <a:prstGeom prst="mathEqual">
            <a:avLst>
              <a:gd name="adj1" fmla="val 23520"/>
              <a:gd name="adj2" fmla="val 25838"/>
            </a:avLst>
          </a:prstGeom>
          <a:solidFill>
            <a:schemeClr val="tx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>
              <a:solidFill>
                <a:schemeClr val="tx1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E588239-F063-3E16-D547-EF9B3BA5F6EA}"/>
              </a:ext>
            </a:extLst>
          </p:cNvPr>
          <p:cNvSpPr txBox="1"/>
          <p:nvPr/>
        </p:nvSpPr>
        <p:spPr>
          <a:xfrm>
            <a:off x="772913" y="1937559"/>
            <a:ext cx="43447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0.6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BA057DA-A67C-D12F-8E53-1050FAAD0E57}"/>
              </a:ext>
            </a:extLst>
          </p:cNvPr>
          <p:cNvSpPr txBox="1"/>
          <p:nvPr/>
        </p:nvSpPr>
        <p:spPr>
          <a:xfrm>
            <a:off x="1104451" y="2292906"/>
            <a:ext cx="43447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0.4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1F730A95-88D6-E9FB-A945-396B5C23DE5E}"/>
              </a:ext>
            </a:extLst>
          </p:cNvPr>
          <p:cNvCxnSpPr>
            <a:cxnSpLocks/>
          </p:cNvCxnSpPr>
          <p:nvPr/>
        </p:nvCxnSpPr>
        <p:spPr>
          <a:xfrm flipV="1">
            <a:off x="4437681" y="3265847"/>
            <a:ext cx="0" cy="137160"/>
          </a:xfrm>
          <a:prstGeom prst="line">
            <a:avLst/>
          </a:prstGeom>
          <a:ln w="825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7FEBB1E5-6157-C657-84FB-0944BB58B5AF}"/>
              </a:ext>
            </a:extLst>
          </p:cNvPr>
          <p:cNvCxnSpPr/>
          <p:nvPr/>
        </p:nvCxnSpPr>
        <p:spPr>
          <a:xfrm>
            <a:off x="4442277" y="3360880"/>
            <a:ext cx="0" cy="904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D55FD161-7A74-F113-0842-306DF89FC993}"/>
              </a:ext>
            </a:extLst>
          </p:cNvPr>
          <p:cNvSpPr txBox="1"/>
          <p:nvPr/>
        </p:nvSpPr>
        <p:spPr>
          <a:xfrm>
            <a:off x="4289536" y="3375795"/>
            <a:ext cx="39077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12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C43BFD8E-D97E-307F-2924-D06F5D68E4D0}"/>
              </a:ext>
            </a:extLst>
          </p:cNvPr>
          <p:cNvCxnSpPr>
            <a:cxnSpLocks/>
          </p:cNvCxnSpPr>
          <p:nvPr/>
        </p:nvCxnSpPr>
        <p:spPr>
          <a:xfrm flipV="1">
            <a:off x="4830081" y="3260183"/>
            <a:ext cx="0" cy="137160"/>
          </a:xfrm>
          <a:prstGeom prst="line">
            <a:avLst/>
          </a:prstGeom>
          <a:ln w="825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D2BE414E-8CB0-2512-6A4A-7E3B10F7BAA3}"/>
              </a:ext>
            </a:extLst>
          </p:cNvPr>
          <p:cNvCxnSpPr/>
          <p:nvPr/>
        </p:nvCxnSpPr>
        <p:spPr>
          <a:xfrm>
            <a:off x="4828721" y="3355438"/>
            <a:ext cx="0" cy="904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68A4F324-322E-0481-9124-8157CC6F4838}"/>
              </a:ext>
            </a:extLst>
          </p:cNvPr>
          <p:cNvSpPr txBox="1"/>
          <p:nvPr/>
        </p:nvSpPr>
        <p:spPr>
          <a:xfrm>
            <a:off x="4675980" y="3381239"/>
            <a:ext cx="35531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13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09E193F-8AAE-573C-1CD5-27C6C1D87360}"/>
              </a:ext>
            </a:extLst>
          </p:cNvPr>
          <p:cNvSpPr txBox="1"/>
          <p:nvPr/>
        </p:nvSpPr>
        <p:spPr>
          <a:xfrm>
            <a:off x="3618324" y="1953876"/>
            <a:ext cx="43447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0.6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A0DBD34-96B0-F240-2EE2-5BD0B45A486E}"/>
              </a:ext>
            </a:extLst>
          </p:cNvPr>
          <p:cNvSpPr txBox="1"/>
          <p:nvPr/>
        </p:nvSpPr>
        <p:spPr>
          <a:xfrm>
            <a:off x="3949824" y="2536465"/>
            <a:ext cx="43447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0.3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E1B2C78-E92A-7E7C-B1CF-F81BE10159A1}"/>
              </a:ext>
            </a:extLst>
          </p:cNvPr>
          <p:cNvSpPr txBox="1"/>
          <p:nvPr/>
        </p:nvSpPr>
        <p:spPr>
          <a:xfrm>
            <a:off x="4208235" y="2922877"/>
            <a:ext cx="55899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0.05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82BC7BB8-859F-107E-290D-EB5FF2FC69D4}"/>
              </a:ext>
            </a:extLst>
          </p:cNvPr>
          <p:cNvSpPr txBox="1"/>
          <p:nvPr/>
        </p:nvSpPr>
        <p:spPr>
          <a:xfrm>
            <a:off x="4680313" y="2928267"/>
            <a:ext cx="55899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0.05</a:t>
            </a: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EE247475-CC90-45BE-7EEE-E5E14E8300F5}"/>
              </a:ext>
            </a:extLst>
          </p:cNvPr>
          <p:cNvCxnSpPr>
            <a:cxnSpLocks/>
          </p:cNvCxnSpPr>
          <p:nvPr/>
        </p:nvCxnSpPr>
        <p:spPr>
          <a:xfrm flipV="1">
            <a:off x="6543179" y="1879983"/>
            <a:ext cx="0" cy="15144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263357FB-EA19-5B71-C330-CE51E431ED50}"/>
              </a:ext>
            </a:extLst>
          </p:cNvPr>
          <p:cNvCxnSpPr>
            <a:cxnSpLocks/>
          </p:cNvCxnSpPr>
          <p:nvPr/>
        </p:nvCxnSpPr>
        <p:spPr>
          <a:xfrm>
            <a:off x="6543178" y="3394458"/>
            <a:ext cx="1713098" cy="92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74611CBB-A8B0-53F1-E660-8CAD5A4790A3}"/>
              </a:ext>
            </a:extLst>
          </p:cNvPr>
          <p:cNvCxnSpPr/>
          <p:nvPr/>
        </p:nvCxnSpPr>
        <p:spPr>
          <a:xfrm>
            <a:off x="6838454" y="3346833"/>
            <a:ext cx="0" cy="904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631D0E04-6A10-19BD-0FD9-700A68E6AA17}"/>
              </a:ext>
            </a:extLst>
          </p:cNvPr>
          <p:cNvCxnSpPr/>
          <p:nvPr/>
        </p:nvCxnSpPr>
        <p:spPr>
          <a:xfrm>
            <a:off x="7174550" y="3342070"/>
            <a:ext cx="0" cy="904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DA34C078-66A7-440F-CAB6-A7729DBD32AF}"/>
              </a:ext>
            </a:extLst>
          </p:cNvPr>
          <p:cNvSpPr txBox="1"/>
          <p:nvPr/>
        </p:nvSpPr>
        <p:spPr>
          <a:xfrm>
            <a:off x="6684181" y="3376890"/>
            <a:ext cx="40480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11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97CA85BB-2942-E67C-4A61-737178EC3850}"/>
              </a:ext>
            </a:extLst>
          </p:cNvPr>
          <p:cNvSpPr txBox="1"/>
          <p:nvPr/>
        </p:nvSpPr>
        <p:spPr>
          <a:xfrm>
            <a:off x="7021809" y="3378757"/>
            <a:ext cx="37435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12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C5AAE463-B0F4-5122-269B-1D6C7F999E15}"/>
              </a:ext>
            </a:extLst>
          </p:cNvPr>
          <p:cNvSpPr txBox="1"/>
          <p:nvPr/>
        </p:nvSpPr>
        <p:spPr>
          <a:xfrm>
            <a:off x="8046242" y="3456829"/>
            <a:ext cx="60303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Time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43D09B23-D5D5-B176-E371-DDDAFF0C23B5}"/>
              </a:ext>
            </a:extLst>
          </p:cNvPr>
          <p:cNvSpPr txBox="1"/>
          <p:nvPr/>
        </p:nvSpPr>
        <p:spPr>
          <a:xfrm rot="16200000">
            <a:off x="5868226" y="2200980"/>
            <a:ext cx="89591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Probability</a:t>
            </a:r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8633D823-C51F-740E-58CF-89594B2CFBC2}"/>
              </a:ext>
            </a:extLst>
          </p:cNvPr>
          <p:cNvCxnSpPr/>
          <p:nvPr/>
        </p:nvCxnSpPr>
        <p:spPr>
          <a:xfrm>
            <a:off x="7604533" y="3358401"/>
            <a:ext cx="0" cy="904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4E5EEACA-8E9D-C29A-B07A-C4FEF6F44D22}"/>
              </a:ext>
            </a:extLst>
          </p:cNvPr>
          <p:cNvSpPr txBox="1"/>
          <p:nvPr/>
        </p:nvSpPr>
        <p:spPr>
          <a:xfrm>
            <a:off x="7462618" y="3384202"/>
            <a:ext cx="35232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13</a:t>
            </a:r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853FA183-0F99-4482-1001-D5440672596A}"/>
              </a:ext>
            </a:extLst>
          </p:cNvPr>
          <p:cNvCxnSpPr/>
          <p:nvPr/>
        </p:nvCxnSpPr>
        <p:spPr>
          <a:xfrm>
            <a:off x="7882120" y="3352960"/>
            <a:ext cx="0" cy="904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415C7C00-4FB9-C042-0F53-2C178C6F9CA6}"/>
              </a:ext>
            </a:extLst>
          </p:cNvPr>
          <p:cNvSpPr txBox="1"/>
          <p:nvPr/>
        </p:nvSpPr>
        <p:spPr>
          <a:xfrm>
            <a:off x="7729379" y="3378761"/>
            <a:ext cx="36809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14</a:t>
            </a: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C077227A-C5D7-D662-8C54-DED0E8900F1B}"/>
              </a:ext>
            </a:extLst>
          </p:cNvPr>
          <p:cNvCxnSpPr/>
          <p:nvPr/>
        </p:nvCxnSpPr>
        <p:spPr>
          <a:xfrm flipV="1">
            <a:off x="4643322" y="1953877"/>
            <a:ext cx="0" cy="1427363"/>
          </a:xfrm>
          <a:prstGeom prst="line">
            <a:avLst/>
          </a:prstGeom>
          <a:ln w="22225"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AE211F8B-57F5-33D2-13BA-508E831B6EEA}"/>
                  </a:ext>
                </a:extLst>
              </p:cNvPr>
              <p:cNvSpPr txBox="1"/>
              <p:nvPr/>
            </p:nvSpPr>
            <p:spPr>
              <a:xfrm>
                <a:off x="4572749" y="3424351"/>
                <a:ext cx="147605" cy="16158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05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05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sz="105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1050" dirty="0">
                  <a:solidFill>
                    <a:srgbClr val="C00000"/>
                  </a:solidFill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AE211F8B-57F5-33D2-13BA-508E831B6E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749" y="3424351"/>
                <a:ext cx="147605" cy="161583"/>
              </a:xfrm>
              <a:prstGeom prst="rect">
                <a:avLst/>
              </a:prstGeom>
              <a:blipFill>
                <a:blip r:embed="rId3"/>
                <a:stretch>
                  <a:fillRect l="-20833" r="-8333" b="-1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F1818442-1A19-4D13-EF34-605167A07BF3}"/>
              </a:ext>
            </a:extLst>
          </p:cNvPr>
          <p:cNvCxnSpPr/>
          <p:nvPr/>
        </p:nvCxnSpPr>
        <p:spPr>
          <a:xfrm flipV="1">
            <a:off x="7425104" y="1980402"/>
            <a:ext cx="0" cy="1427363"/>
          </a:xfrm>
          <a:prstGeom prst="line">
            <a:avLst/>
          </a:prstGeom>
          <a:ln w="22225"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BB0C0E0A-6B65-2F80-9A13-2CC529DA030D}"/>
                  </a:ext>
                </a:extLst>
              </p:cNvPr>
              <p:cNvSpPr txBox="1"/>
              <p:nvPr/>
            </p:nvSpPr>
            <p:spPr>
              <a:xfrm>
                <a:off x="7354530" y="3450877"/>
                <a:ext cx="147605" cy="16158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05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05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sz="105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1050" dirty="0">
                  <a:solidFill>
                    <a:srgbClr val="C00000"/>
                  </a:solidFill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BB0C0E0A-6B65-2F80-9A13-2CC529DA03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4530" y="3450877"/>
                <a:ext cx="147605" cy="161583"/>
              </a:xfrm>
              <a:prstGeom prst="rect">
                <a:avLst/>
              </a:prstGeom>
              <a:blipFill>
                <a:blip r:embed="rId3"/>
                <a:stretch>
                  <a:fillRect l="-20000" r="-4000" b="-148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TextBox 55">
            <a:extLst>
              <a:ext uri="{FF2B5EF4-FFF2-40B4-BE49-F238E27FC236}">
                <a16:creationId xmlns:a16="http://schemas.microsoft.com/office/drawing/2014/main" id="{98B0B760-4A42-0E6B-1615-DA5D2BF4CCDA}"/>
              </a:ext>
            </a:extLst>
          </p:cNvPr>
          <p:cNvSpPr txBox="1"/>
          <p:nvPr/>
        </p:nvSpPr>
        <p:spPr>
          <a:xfrm>
            <a:off x="211896" y="3929743"/>
            <a:ext cx="239290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Execution Time PMF of Task “</a:t>
            </a:r>
            <a:r>
              <a:rPr lang="en-US" sz="1050" dirty="0" err="1"/>
              <a:t>i</a:t>
            </a:r>
            <a:r>
              <a:rPr lang="en-US" sz="1050" dirty="0"/>
              <a:t>”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157414A8-75FC-5A4A-D239-277BA5A25F33}"/>
              </a:ext>
            </a:extLst>
          </p:cNvPr>
          <p:cNvSpPr txBox="1"/>
          <p:nvPr/>
        </p:nvSpPr>
        <p:spPr>
          <a:xfrm>
            <a:off x="3293838" y="3910331"/>
            <a:ext cx="262798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Completion Time PMF of Task “i-1”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17604689-4D3E-81FF-399E-D4005C5BF51E}"/>
              </a:ext>
            </a:extLst>
          </p:cNvPr>
          <p:cNvSpPr txBox="1"/>
          <p:nvPr/>
        </p:nvSpPr>
        <p:spPr>
          <a:xfrm>
            <a:off x="6285945" y="3904856"/>
            <a:ext cx="262798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>
                <a:solidFill>
                  <a:srgbClr val="C00000"/>
                </a:solidFill>
              </a:rPr>
              <a:t>Completion Time PMF of Task “</a:t>
            </a:r>
            <a:r>
              <a:rPr lang="en-US" sz="1050" b="1" dirty="0" err="1">
                <a:solidFill>
                  <a:srgbClr val="C00000"/>
                </a:solidFill>
              </a:rPr>
              <a:t>i</a:t>
            </a:r>
            <a:r>
              <a:rPr lang="en-US" sz="1050" b="1" dirty="0">
                <a:solidFill>
                  <a:srgbClr val="C00000"/>
                </a:solidFill>
              </a:rPr>
              <a:t>”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7C843BFA-9549-A6CF-B54E-0683AEF1498B}"/>
              </a:ext>
            </a:extLst>
          </p:cNvPr>
          <p:cNvSpPr txBox="1"/>
          <p:nvPr/>
        </p:nvSpPr>
        <p:spPr>
          <a:xfrm>
            <a:off x="7175414" y="1157798"/>
            <a:ext cx="432873" cy="715581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4050" b="1" dirty="0">
                <a:solidFill>
                  <a:srgbClr val="C00000"/>
                </a:solidFill>
              </a:rPr>
              <a:t>?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2DBF63F3-8A9A-97C2-C8BB-4A233D02530D}"/>
              </a:ext>
            </a:extLst>
          </p:cNvPr>
          <p:cNvSpPr txBox="1"/>
          <p:nvPr/>
        </p:nvSpPr>
        <p:spPr>
          <a:xfrm>
            <a:off x="231216" y="1028594"/>
            <a:ext cx="344375" cy="507831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700" b="1" dirty="0">
                <a:solidFill>
                  <a:srgbClr val="C00000"/>
                </a:solidFill>
              </a:rPr>
              <a:t>1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AAB664D9-E2FA-CEAA-A1E3-1952AB6FE290}"/>
              </a:ext>
            </a:extLst>
          </p:cNvPr>
          <p:cNvSpPr/>
          <p:nvPr/>
        </p:nvSpPr>
        <p:spPr>
          <a:xfrm>
            <a:off x="4647362" y="2155665"/>
            <a:ext cx="636794" cy="1246268"/>
          </a:xfrm>
          <a:prstGeom prst="rect">
            <a:avLst/>
          </a:prstGeom>
          <a:solidFill>
            <a:srgbClr val="C00000">
              <a:alpha val="9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42E41FB6-CAD5-71A4-CF85-1FE3F1AF169A}"/>
              </a:ext>
            </a:extLst>
          </p:cNvPr>
          <p:cNvSpPr txBox="1"/>
          <p:nvPr/>
        </p:nvSpPr>
        <p:spPr>
          <a:xfrm>
            <a:off x="664871" y="1016802"/>
            <a:ext cx="5490134" cy="55399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500" dirty="0">
                <a:solidFill>
                  <a:srgbClr val="C00000"/>
                </a:solidFill>
              </a:rPr>
              <a:t>Exclude the impulses of completion time of task (i-1) greater than deadline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35DA1682-BCC6-57DC-F8BB-A93B10C491C1}"/>
              </a:ext>
            </a:extLst>
          </p:cNvPr>
          <p:cNvSpPr txBox="1"/>
          <p:nvPr/>
        </p:nvSpPr>
        <p:spPr>
          <a:xfrm>
            <a:off x="231216" y="1028594"/>
            <a:ext cx="344375" cy="507831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700" b="1" dirty="0">
                <a:solidFill>
                  <a:srgbClr val="C00000"/>
                </a:solidFill>
              </a:rPr>
              <a:t>2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70E723C5-51C2-4F3A-3455-B453BF2C507B}"/>
              </a:ext>
            </a:extLst>
          </p:cNvPr>
          <p:cNvSpPr txBox="1"/>
          <p:nvPr/>
        </p:nvSpPr>
        <p:spPr>
          <a:xfrm>
            <a:off x="660628" y="999061"/>
            <a:ext cx="4593752" cy="55399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500" dirty="0">
                <a:solidFill>
                  <a:srgbClr val="C00000"/>
                </a:solidFill>
              </a:rPr>
              <a:t>Convolve execution time distribution with the completion time of task (i-1)</a:t>
            </a:r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D1F74241-9307-CC51-A8AF-49B7DEF9EEEF}"/>
              </a:ext>
            </a:extLst>
          </p:cNvPr>
          <p:cNvCxnSpPr>
            <a:cxnSpLocks/>
          </p:cNvCxnSpPr>
          <p:nvPr/>
        </p:nvCxnSpPr>
        <p:spPr>
          <a:xfrm flipV="1">
            <a:off x="6838454" y="2667595"/>
            <a:ext cx="0" cy="729341"/>
          </a:xfrm>
          <a:prstGeom prst="line">
            <a:avLst/>
          </a:prstGeom>
          <a:ln w="825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6" name="TextBox 65">
            <a:extLst>
              <a:ext uri="{FF2B5EF4-FFF2-40B4-BE49-F238E27FC236}">
                <a16:creationId xmlns:a16="http://schemas.microsoft.com/office/drawing/2014/main" id="{838FE0C2-D5D0-C818-DB09-3E61690D8B91}"/>
              </a:ext>
            </a:extLst>
          </p:cNvPr>
          <p:cNvSpPr txBox="1"/>
          <p:nvPr/>
        </p:nvSpPr>
        <p:spPr>
          <a:xfrm>
            <a:off x="6583715" y="2325801"/>
            <a:ext cx="49106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0.36</a:t>
            </a:r>
          </a:p>
        </p:txBody>
      </p: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BA5ED9C3-F742-99E3-4F37-E90349D870B5}"/>
              </a:ext>
            </a:extLst>
          </p:cNvPr>
          <p:cNvCxnSpPr>
            <a:cxnSpLocks/>
          </p:cNvCxnSpPr>
          <p:nvPr/>
        </p:nvCxnSpPr>
        <p:spPr>
          <a:xfrm flipV="1">
            <a:off x="7174550" y="3058886"/>
            <a:ext cx="0" cy="338458"/>
          </a:xfrm>
          <a:prstGeom prst="line">
            <a:avLst/>
          </a:prstGeom>
          <a:ln w="825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8" name="TextBox 67">
            <a:extLst>
              <a:ext uri="{FF2B5EF4-FFF2-40B4-BE49-F238E27FC236}">
                <a16:creationId xmlns:a16="http://schemas.microsoft.com/office/drawing/2014/main" id="{425B96F1-7E6F-AD6E-08F9-1DDA557F5E55}"/>
              </a:ext>
            </a:extLst>
          </p:cNvPr>
          <p:cNvSpPr txBox="1"/>
          <p:nvPr/>
        </p:nvSpPr>
        <p:spPr>
          <a:xfrm>
            <a:off x="7265112" y="2909894"/>
            <a:ext cx="491067" cy="2539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chemeClr val="accent5">
                    <a:lumMod val="75000"/>
                  </a:schemeClr>
                </a:solidFill>
              </a:rPr>
              <a:t>0.18</a:t>
            </a:r>
          </a:p>
        </p:txBody>
      </p: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AB114900-783C-6C50-14A7-BABA9FEA9DBC}"/>
              </a:ext>
            </a:extLst>
          </p:cNvPr>
          <p:cNvCxnSpPr>
            <a:cxnSpLocks/>
          </p:cNvCxnSpPr>
          <p:nvPr/>
        </p:nvCxnSpPr>
        <p:spPr>
          <a:xfrm flipV="1">
            <a:off x="7174550" y="2482038"/>
            <a:ext cx="0" cy="580366"/>
          </a:xfrm>
          <a:prstGeom prst="line">
            <a:avLst/>
          </a:prstGeom>
          <a:ln w="825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0" name="TextBox 69">
            <a:extLst>
              <a:ext uri="{FF2B5EF4-FFF2-40B4-BE49-F238E27FC236}">
                <a16:creationId xmlns:a16="http://schemas.microsoft.com/office/drawing/2014/main" id="{74BDFA35-2552-36FD-0C3D-D13001F5ED80}"/>
              </a:ext>
            </a:extLst>
          </p:cNvPr>
          <p:cNvSpPr txBox="1"/>
          <p:nvPr/>
        </p:nvSpPr>
        <p:spPr>
          <a:xfrm>
            <a:off x="7259777" y="2382296"/>
            <a:ext cx="491067" cy="2539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chemeClr val="accent6">
                    <a:lumMod val="75000"/>
                  </a:schemeClr>
                </a:solidFill>
              </a:rPr>
              <a:t>0.24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9BE60178-CF0B-9B77-7F4E-EEE3A19695F5}"/>
              </a:ext>
            </a:extLst>
          </p:cNvPr>
          <p:cNvSpPr txBox="1"/>
          <p:nvPr/>
        </p:nvSpPr>
        <p:spPr>
          <a:xfrm>
            <a:off x="6943549" y="2190429"/>
            <a:ext cx="49106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0.42</a:t>
            </a:r>
          </a:p>
        </p:txBody>
      </p: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D1476656-619C-43A1-815A-DD02F1CE3093}"/>
              </a:ext>
            </a:extLst>
          </p:cNvPr>
          <p:cNvCxnSpPr>
            <a:cxnSpLocks/>
          </p:cNvCxnSpPr>
          <p:nvPr/>
        </p:nvCxnSpPr>
        <p:spPr>
          <a:xfrm flipV="1">
            <a:off x="7604533" y="3270605"/>
            <a:ext cx="0" cy="137160"/>
          </a:xfrm>
          <a:prstGeom prst="line">
            <a:avLst/>
          </a:prstGeom>
          <a:ln w="825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3" name="TextBox 72">
            <a:extLst>
              <a:ext uri="{FF2B5EF4-FFF2-40B4-BE49-F238E27FC236}">
                <a16:creationId xmlns:a16="http://schemas.microsoft.com/office/drawing/2014/main" id="{1897D5B1-4565-323A-A59D-1E681F14FD88}"/>
              </a:ext>
            </a:extLst>
          </p:cNvPr>
          <p:cNvSpPr txBox="1"/>
          <p:nvPr/>
        </p:nvSpPr>
        <p:spPr>
          <a:xfrm>
            <a:off x="7629007" y="3069834"/>
            <a:ext cx="55899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chemeClr val="accent2">
                    <a:lumMod val="75000"/>
                  </a:schemeClr>
                </a:solidFill>
              </a:rPr>
              <a:t>0.03</a:t>
            </a:r>
          </a:p>
        </p:txBody>
      </p: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5E81838B-D088-1B00-B2F6-8C822F9AAEDB}"/>
              </a:ext>
            </a:extLst>
          </p:cNvPr>
          <p:cNvCxnSpPr>
            <a:cxnSpLocks/>
          </p:cNvCxnSpPr>
          <p:nvPr/>
        </p:nvCxnSpPr>
        <p:spPr>
          <a:xfrm flipV="1">
            <a:off x="7603229" y="2935596"/>
            <a:ext cx="0" cy="337395"/>
          </a:xfrm>
          <a:prstGeom prst="line">
            <a:avLst/>
          </a:prstGeom>
          <a:ln w="82550">
            <a:solidFill>
              <a:schemeClr val="bg2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5" name="TextBox 74">
            <a:extLst>
              <a:ext uri="{FF2B5EF4-FFF2-40B4-BE49-F238E27FC236}">
                <a16:creationId xmlns:a16="http://schemas.microsoft.com/office/drawing/2014/main" id="{AF666641-74BE-12A7-AD06-5DF2627F2723}"/>
              </a:ext>
            </a:extLst>
          </p:cNvPr>
          <p:cNvSpPr txBox="1"/>
          <p:nvPr/>
        </p:nvSpPr>
        <p:spPr>
          <a:xfrm>
            <a:off x="7651212" y="2813870"/>
            <a:ext cx="55899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chemeClr val="bg2">
                    <a:lumMod val="50000"/>
                  </a:schemeClr>
                </a:solidFill>
              </a:rPr>
              <a:t>0.12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AAEB05AD-B10A-A7E1-C206-BD91C63F4A09}"/>
              </a:ext>
            </a:extLst>
          </p:cNvPr>
          <p:cNvSpPr txBox="1"/>
          <p:nvPr/>
        </p:nvSpPr>
        <p:spPr>
          <a:xfrm>
            <a:off x="7434616" y="2568028"/>
            <a:ext cx="55899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0.15</a:t>
            </a:r>
          </a:p>
        </p:txBody>
      </p: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F07365E9-0E56-AE56-7F2E-2A4B2EFBCE70}"/>
              </a:ext>
            </a:extLst>
          </p:cNvPr>
          <p:cNvCxnSpPr>
            <a:cxnSpLocks/>
          </p:cNvCxnSpPr>
          <p:nvPr/>
        </p:nvCxnSpPr>
        <p:spPr>
          <a:xfrm flipV="1">
            <a:off x="7882120" y="3260183"/>
            <a:ext cx="0" cy="137160"/>
          </a:xfrm>
          <a:prstGeom prst="line">
            <a:avLst/>
          </a:prstGeom>
          <a:ln w="825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8" name="TextBox 77">
            <a:extLst>
              <a:ext uri="{FF2B5EF4-FFF2-40B4-BE49-F238E27FC236}">
                <a16:creationId xmlns:a16="http://schemas.microsoft.com/office/drawing/2014/main" id="{E80B0DF1-AA7E-D9A2-5414-6ECB79D056ED}"/>
              </a:ext>
            </a:extLst>
          </p:cNvPr>
          <p:cNvSpPr txBox="1"/>
          <p:nvPr/>
        </p:nvSpPr>
        <p:spPr>
          <a:xfrm>
            <a:off x="7881328" y="3047060"/>
            <a:ext cx="55899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0.02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9D849C37-50EF-5C51-3512-AB31F54A3920}"/>
              </a:ext>
            </a:extLst>
          </p:cNvPr>
          <p:cNvSpPr txBox="1"/>
          <p:nvPr/>
        </p:nvSpPr>
        <p:spPr>
          <a:xfrm>
            <a:off x="240741" y="1028594"/>
            <a:ext cx="344375" cy="507831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700" b="1" dirty="0">
                <a:solidFill>
                  <a:srgbClr val="C00000"/>
                </a:solidFill>
              </a:rPr>
              <a:t>3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610A941B-ACBB-2EAE-9C9A-4A4144EF98A1}"/>
              </a:ext>
            </a:extLst>
          </p:cNvPr>
          <p:cNvSpPr txBox="1"/>
          <p:nvPr/>
        </p:nvSpPr>
        <p:spPr>
          <a:xfrm>
            <a:off x="670703" y="1027022"/>
            <a:ext cx="4372616" cy="78483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500" dirty="0">
                <a:solidFill>
                  <a:srgbClr val="C00000"/>
                </a:solidFill>
              </a:rPr>
              <a:t>Add directly the excluded part of the completion time dist. Of task “i-1” to the resulted dist. From step 2.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127446EB-B9D8-2F51-A87F-CCD87FC97152}"/>
              </a:ext>
            </a:extLst>
          </p:cNvPr>
          <p:cNvSpPr txBox="1"/>
          <p:nvPr/>
        </p:nvSpPr>
        <p:spPr>
          <a:xfrm>
            <a:off x="7434616" y="2423055"/>
            <a:ext cx="97837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0.15+</a:t>
            </a:r>
            <a:r>
              <a:rPr lang="en-US" sz="1050" dirty="0">
                <a:solidFill>
                  <a:schemeClr val="accent2">
                    <a:lumMod val="75000"/>
                  </a:schemeClr>
                </a:solidFill>
              </a:rPr>
              <a:t>0.05</a:t>
            </a:r>
          </a:p>
        </p:txBody>
      </p: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83FDA9F2-D7EA-F569-451E-7522689239C4}"/>
              </a:ext>
            </a:extLst>
          </p:cNvPr>
          <p:cNvCxnSpPr>
            <a:cxnSpLocks/>
            <a:stCxn id="83" idx="2"/>
          </p:cNvCxnSpPr>
          <p:nvPr/>
        </p:nvCxnSpPr>
        <p:spPr>
          <a:xfrm flipH="1">
            <a:off x="4959810" y="2063256"/>
            <a:ext cx="439468" cy="865011"/>
          </a:xfrm>
          <a:prstGeom prst="straightConnector1">
            <a:avLst/>
          </a:prstGeom>
          <a:ln>
            <a:tailEnd type="triangle" w="lg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3" name="TextBox 82">
            <a:extLst>
              <a:ext uri="{FF2B5EF4-FFF2-40B4-BE49-F238E27FC236}">
                <a16:creationId xmlns:a16="http://schemas.microsoft.com/office/drawing/2014/main" id="{C8BA8A6B-C473-14DE-7A24-FB9E06A810A4}"/>
              </a:ext>
            </a:extLst>
          </p:cNvPr>
          <p:cNvSpPr txBox="1"/>
          <p:nvPr/>
        </p:nvSpPr>
        <p:spPr>
          <a:xfrm>
            <a:off x="4802571" y="1809340"/>
            <a:ext cx="1193414" cy="25391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050" dirty="0"/>
              <a:t>Excluded Part</a:t>
            </a:r>
          </a:p>
        </p:txBody>
      </p: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7C0C6A31-A910-09A4-A133-907A98950508}"/>
              </a:ext>
            </a:extLst>
          </p:cNvPr>
          <p:cNvCxnSpPr>
            <a:cxnSpLocks/>
          </p:cNvCxnSpPr>
          <p:nvPr/>
        </p:nvCxnSpPr>
        <p:spPr>
          <a:xfrm flipV="1">
            <a:off x="7603677" y="2801067"/>
            <a:ext cx="0" cy="137160"/>
          </a:xfrm>
          <a:prstGeom prst="line">
            <a:avLst/>
          </a:prstGeom>
          <a:ln w="825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5" name="TextBox 84">
            <a:extLst>
              <a:ext uri="{FF2B5EF4-FFF2-40B4-BE49-F238E27FC236}">
                <a16:creationId xmlns:a16="http://schemas.microsoft.com/office/drawing/2014/main" id="{5BF57019-EE78-BA92-087F-5FDC61E6F7B8}"/>
              </a:ext>
            </a:extLst>
          </p:cNvPr>
          <p:cNvSpPr txBox="1"/>
          <p:nvPr/>
        </p:nvSpPr>
        <p:spPr>
          <a:xfrm>
            <a:off x="7441520" y="2418703"/>
            <a:ext cx="97837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0.2</a:t>
            </a:r>
            <a:endParaRPr lang="en-US" sz="105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6" name="Right Brace 85">
            <a:extLst>
              <a:ext uri="{FF2B5EF4-FFF2-40B4-BE49-F238E27FC236}">
                <a16:creationId xmlns:a16="http://schemas.microsoft.com/office/drawing/2014/main" id="{41665B04-81DC-F37E-26A3-3513C0C746E0}"/>
              </a:ext>
            </a:extLst>
          </p:cNvPr>
          <p:cNvSpPr/>
          <p:nvPr/>
        </p:nvSpPr>
        <p:spPr>
          <a:xfrm rot="16200000">
            <a:off x="6798880" y="1215796"/>
            <a:ext cx="336746" cy="897975"/>
          </a:xfrm>
          <a:prstGeom prst="rightBrace">
            <a:avLst>
              <a:gd name="adj1" fmla="val 39121"/>
              <a:gd name="adj2" fmla="val 50000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B787028D-4552-08D6-5268-671BCD13FEF0}"/>
                  </a:ext>
                </a:extLst>
              </p:cNvPr>
              <p:cNvSpPr txBox="1"/>
              <p:nvPr/>
            </p:nvSpPr>
            <p:spPr>
              <a:xfrm>
                <a:off x="5882901" y="1232785"/>
                <a:ext cx="3450112" cy="2308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5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𝐶h𝑎𝑛𝑐𝑒</m:t>
                      </m:r>
                      <m:r>
                        <a:rPr lang="en-US" sz="15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5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𝑜𝑓</m:t>
                      </m:r>
                      <m:r>
                        <a:rPr lang="en-US" sz="15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5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𝑆𝑢𝑐𝑐𝑒𝑠𝑠</m:t>
                      </m:r>
                      <m:r>
                        <a:rPr lang="en-US" sz="15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=0.36+0.42=0.78</m:t>
                      </m:r>
                    </m:oMath>
                  </m:oMathPara>
                </a14:m>
                <a:endParaRPr lang="en-US" sz="15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B787028D-4552-08D6-5268-671BCD13FE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2901" y="1232785"/>
                <a:ext cx="3450112" cy="230832"/>
              </a:xfrm>
              <a:prstGeom prst="rect">
                <a:avLst/>
              </a:prstGeom>
              <a:blipFill>
                <a:blip r:embed="rId4"/>
                <a:stretch>
                  <a:fillRect l="-707" r="-707" b="-36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08957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76923C"/>
                                      </p:to>
                                    </p:animClr>
                                    <p:set>
                                      <p:cBhvr>
                                        <p:cTn id="10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76923C"/>
                                      </p:to>
                                    </p:animClr>
                                    <p:set>
                                      <p:cBhvr>
                                        <p:cTn id="10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5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16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8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19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3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124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6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127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40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2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43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7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E36C09"/>
                                      </p:to>
                                    </p:animClr>
                                    <p:set>
                                      <p:cBhvr>
                                        <p:cTn id="148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E36C09"/>
                                      </p:to>
                                    </p:animClr>
                                    <p:set>
                                      <p:cBhvr>
                                        <p:cTn id="151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3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64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6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6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1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5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5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6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8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9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1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02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4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05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9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938953"/>
                                      </p:to>
                                    </p:animClr>
                                    <p:set>
                                      <p:cBhvr>
                                        <p:cTn id="210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2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938953"/>
                                      </p:to>
                                    </p:animClr>
                                    <p:set>
                                      <p:cBhvr>
                                        <p:cTn id="21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5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26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29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3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4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7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8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3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548DD4"/>
                                      </p:to>
                                    </p:animClr>
                                    <p:set>
                                      <p:cBhvr>
                                        <p:cTn id="24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0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548DD4"/>
                                      </p:to>
                                    </p:animClr>
                                    <p:set>
                                      <p:cBhvr>
                                        <p:cTn id="251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2" fill="hold">
                      <p:stCondLst>
                        <p:cond delay="indefinite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0" fill="hold">
                      <p:stCondLst>
                        <p:cond delay="indefinite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6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6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67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8" fill="hold">
                      <p:stCondLst>
                        <p:cond delay="indefinite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1" dur="2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2" fill="hold">
                      <p:stCondLst>
                        <p:cond delay="indefinite"/>
                      </p:stCondLst>
                      <p:childTnLst>
                        <p:par>
                          <p:cTn id="273" fill="hold">
                            <p:stCondLst>
                              <p:cond delay="0"/>
                            </p:stCondLst>
                            <p:childTnLst>
                              <p:par>
                                <p:cTn id="27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0" fill="hold">
                      <p:stCondLst>
                        <p:cond delay="indefinite"/>
                      </p:stCondLst>
                      <p:childTnLst>
                        <p:par>
                          <p:cTn id="281" fill="hold">
                            <p:stCondLst>
                              <p:cond delay="0"/>
                            </p:stCondLst>
                            <p:childTnLst>
                              <p:par>
                                <p:cTn id="2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5" fill="hold">
                      <p:stCondLst>
                        <p:cond delay="indefinite"/>
                      </p:stCondLst>
                      <p:childTnLst>
                        <p:par>
                          <p:cTn id="286" fill="hold">
                            <p:stCondLst>
                              <p:cond delay="0"/>
                            </p:stCondLst>
                            <p:childTnLst>
                              <p:par>
                                <p:cTn id="2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0" fill="hold">
                      <p:stCondLst>
                        <p:cond delay="indefinite"/>
                      </p:stCondLst>
                      <p:childTnLst>
                        <p:par>
                          <p:cTn id="291" fill="hold">
                            <p:stCondLst>
                              <p:cond delay="0"/>
                            </p:stCondLst>
                            <p:childTnLst>
                              <p:par>
                                <p:cTn id="29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5" fill="hold">
                      <p:stCondLst>
                        <p:cond delay="indefinite"/>
                      </p:stCondLst>
                      <p:childTnLst>
                        <p:par>
                          <p:cTn id="296" fill="hold">
                            <p:stCondLst>
                              <p:cond delay="0"/>
                            </p:stCondLst>
                            <p:childTnLst>
                              <p:par>
                                <p:cTn id="2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3" fill="hold">
                      <p:stCondLst>
                        <p:cond delay="indefinite"/>
                      </p:stCondLst>
                      <p:childTnLst>
                        <p:par>
                          <p:cTn id="304" fill="hold">
                            <p:stCondLst>
                              <p:cond delay="0"/>
                            </p:stCondLst>
                            <p:childTnLst>
                              <p:par>
                                <p:cTn id="30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6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07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1" fill="hold">
                      <p:stCondLst>
                        <p:cond delay="indefinite"/>
                      </p:stCondLst>
                      <p:childTnLst>
                        <p:par>
                          <p:cTn id="312" fill="hold">
                            <p:stCondLst>
                              <p:cond delay="0"/>
                            </p:stCondLst>
                            <p:childTnLst>
                              <p:par>
                                <p:cTn id="31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5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6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7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8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9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1" fill="hold">
                      <p:stCondLst>
                        <p:cond delay="indefinite"/>
                      </p:stCondLst>
                      <p:childTnLst>
                        <p:par>
                          <p:cTn id="322" fill="hold">
                            <p:stCondLst>
                              <p:cond delay="0"/>
                            </p:stCondLst>
                            <p:childTnLst>
                              <p:par>
                                <p:cTn id="323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4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25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2" fill="hold">
                      <p:stCondLst>
                        <p:cond delay="indefinite"/>
                      </p:stCondLst>
                      <p:childTnLst>
                        <p:par>
                          <p:cTn id="333" fill="hold">
                            <p:stCondLst>
                              <p:cond delay="0"/>
                            </p:stCondLst>
                            <p:childTnLst>
                              <p:par>
                                <p:cTn id="3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0" fill="hold">
                      <p:stCondLst>
                        <p:cond delay="indefinite"/>
                      </p:stCondLst>
                      <p:childTnLst>
                        <p:par>
                          <p:cTn id="341" fill="hold">
                            <p:stCondLst>
                              <p:cond delay="0"/>
                            </p:stCondLst>
                            <p:childTnLst>
                              <p:par>
                                <p:cTn id="34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4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5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6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9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5" grpId="0"/>
      <p:bldP spid="46" grpId="0"/>
      <p:bldP spid="47" grpId="0"/>
      <p:bldP spid="49" grpId="0"/>
      <p:bldP spid="51" grpId="0"/>
      <p:bldP spid="55" grpId="0"/>
      <p:bldP spid="58" grpId="0"/>
      <p:bldP spid="59" grpId="0" animBg="1"/>
      <p:bldP spid="59" grpId="1" animBg="1"/>
      <p:bldP spid="60" grpId="0" animBg="1"/>
      <p:bldP spid="60" grpId="1" animBg="1"/>
      <p:bldP spid="61" grpId="0" animBg="1"/>
      <p:bldP spid="61" grpId="1" animBg="1"/>
      <p:bldP spid="62" grpId="0" animBg="1"/>
      <p:bldP spid="62" grpId="1" animBg="1"/>
      <p:bldP spid="63" grpId="0" animBg="1"/>
      <p:bldP spid="63" grpId="1" animBg="1"/>
      <p:bldP spid="64" grpId="0" animBg="1"/>
      <p:bldP spid="64" grpId="1" animBg="1"/>
      <p:bldP spid="66" grpId="0"/>
      <p:bldP spid="68" grpId="0" animBg="1"/>
      <p:bldP spid="68" grpId="1" animBg="1"/>
      <p:bldP spid="70" grpId="0" animBg="1"/>
      <p:bldP spid="70" grpId="1" animBg="1"/>
      <p:bldP spid="71" grpId="0"/>
      <p:bldP spid="73" grpId="0"/>
      <p:bldP spid="73" grpId="1"/>
      <p:bldP spid="75" grpId="0"/>
      <p:bldP spid="75" grpId="1"/>
      <p:bldP spid="76" grpId="0"/>
      <p:bldP spid="76" grpId="1"/>
      <p:bldP spid="78" grpId="0"/>
      <p:bldP spid="79" grpId="0" animBg="1"/>
      <p:bldP spid="80" grpId="0" animBg="1"/>
      <p:bldP spid="81" grpId="0"/>
      <p:bldP spid="81" grpId="1"/>
      <p:bldP spid="83" grpId="0" animBg="1"/>
      <p:bldP spid="83" grpId="1" animBg="1"/>
      <p:bldP spid="85" grpId="0"/>
      <p:bldP spid="86" grpId="0" animBg="1"/>
      <p:bldP spid="87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F6EC5E-57E5-3109-06EF-F0DDA8CE53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Task Dropping Mechanism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9447CF-3E9D-D5A7-BB8F-4C3F54E935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Proactively drops tasks that are unlikely to complete on time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Why?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Reduces</a:t>
            </a:r>
            <a:r>
              <a:rPr lang="en-US" dirty="0"/>
              <a:t> the incurred </a:t>
            </a:r>
            <a:r>
              <a:rPr lang="en-US" dirty="0">
                <a:solidFill>
                  <a:srgbClr val="FF0000"/>
                </a:solidFill>
              </a:rPr>
              <a:t>cost</a:t>
            </a:r>
            <a:r>
              <a:rPr lang="en-US" dirty="0"/>
              <a:t> of using resources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Increases</a:t>
            </a:r>
            <a:r>
              <a:rPr lang="en-US" dirty="0"/>
              <a:t> the </a:t>
            </a:r>
            <a:r>
              <a:rPr lang="en-US" dirty="0">
                <a:solidFill>
                  <a:srgbClr val="FF0000"/>
                </a:solidFill>
              </a:rPr>
              <a:t>chance of success </a:t>
            </a:r>
            <a:r>
              <a:rPr lang="en-US" dirty="0"/>
              <a:t>for the remaining tasks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EB2ECD-5B4E-C1A9-376A-2AD34AFA09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751F7-D677-4CE9-B35A-C3CCA0CC8D94}" type="slidenum">
              <a:rPr lang="en-US" smtClean="0"/>
              <a:pPr/>
              <a:t>57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11363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72E7E5-E5A7-467A-5503-89BCFACBBC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The Impact of Proactive Task Dropping on Different Mapping Heuristics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455A69-08AB-561C-4CEF-1141C14AAB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751F7-D677-4CE9-B35A-C3CCA0CC8D94}" type="slidenum">
              <a:rPr lang="en-US" smtClean="0"/>
              <a:pPr/>
              <a:t>58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A5A0098-356D-4EE5-EB04-1757E4A3EC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081" y="1162762"/>
            <a:ext cx="4772554" cy="336468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13780FD-86B2-2E0A-9F1A-03EAC7FE9658}"/>
              </a:ext>
            </a:extLst>
          </p:cNvPr>
          <p:cNvSpPr txBox="1"/>
          <p:nvPr/>
        </p:nvSpPr>
        <p:spPr>
          <a:xfrm>
            <a:off x="5125156" y="1162762"/>
            <a:ext cx="383076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All three mapping heuristics provide almost the same robustness with proactive task dropping mechanism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Proactive task dropping mechanism prunes tasks whose chance of success is low</a:t>
            </a:r>
          </a:p>
        </p:txBody>
      </p:sp>
    </p:spTree>
    <p:extLst>
      <p:ext uri="{BB962C8B-B14F-4D97-AF65-F5344CB8AC3E}">
        <p14:creationId xmlns:p14="http://schemas.microsoft.com/office/powerpoint/2010/main" val="205971401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2FDDC93-97A4-E549-5131-A217CF00908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Summary and Remaining Steps</a:t>
            </a:r>
          </a:p>
        </p:txBody>
      </p:sp>
    </p:spTree>
    <p:extLst>
      <p:ext uri="{BB962C8B-B14F-4D97-AF65-F5344CB8AC3E}">
        <p14:creationId xmlns:p14="http://schemas.microsoft.com/office/powerpoint/2010/main" val="17372554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5A65DB-A157-DF43-D99C-0CF0B79912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Machine Heterogeneity : Cloud</a:t>
            </a:r>
          </a:p>
        </p:txBody>
      </p:sp>
      <p:sp>
        <p:nvSpPr>
          <p:cNvPr id="167" name="Google Shape;167;p13"/>
          <p:cNvSpPr txBox="1">
            <a:spLocks noGrp="1"/>
          </p:cNvSpPr>
          <p:nvPr>
            <p:ph type="sldNum" sz="quarter" idx="12"/>
          </p:nvPr>
        </p:nvSpPr>
        <p:spPr>
          <a:xfrm>
            <a:off x="3534628" y="4842276"/>
            <a:ext cx="2133600" cy="273844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pic>
        <p:nvPicPr>
          <p:cNvPr id="1026" name="Picture 2" descr="Detect the Faces in the Image using the Mediapipe Library">
            <a:extLst>
              <a:ext uri="{FF2B5EF4-FFF2-40B4-BE49-F238E27FC236}">
                <a16:creationId xmlns:a16="http://schemas.microsoft.com/office/drawing/2014/main" id="{143A1066-0113-526A-932A-7D3A39DB3A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36" t="3033" r="22665" b="10514"/>
          <a:stretch/>
        </p:blipFill>
        <p:spPr bwMode="auto">
          <a:xfrm>
            <a:off x="188081" y="2195304"/>
            <a:ext cx="830432" cy="906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D7889F4-DDA1-34AB-CDC4-24158A0A9607}"/>
              </a:ext>
            </a:extLst>
          </p:cNvPr>
          <p:cNvSpPr txBox="1"/>
          <p:nvPr/>
        </p:nvSpPr>
        <p:spPr>
          <a:xfrm>
            <a:off x="-90802" y="3115269"/>
            <a:ext cx="15728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Face Recognition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1871A351-F5E5-019B-80C6-A48982B7AB6B}"/>
              </a:ext>
            </a:extLst>
          </p:cNvPr>
          <p:cNvCxnSpPr>
            <a:cxnSpLocks/>
          </p:cNvCxnSpPr>
          <p:nvPr/>
        </p:nvCxnSpPr>
        <p:spPr>
          <a:xfrm>
            <a:off x="1143000" y="2724241"/>
            <a:ext cx="863600" cy="0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B0A497A5-4544-72A6-23B4-F83AABC4E335}"/>
              </a:ext>
            </a:extLst>
          </p:cNvPr>
          <p:cNvCxnSpPr>
            <a:cxnSpLocks/>
          </p:cNvCxnSpPr>
          <p:nvPr/>
        </p:nvCxnSpPr>
        <p:spPr>
          <a:xfrm flipV="1">
            <a:off x="5793529" y="1475521"/>
            <a:ext cx="0" cy="2113290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1BA2E415-5B15-63DA-65E5-A84EB4EC8B88}"/>
              </a:ext>
            </a:extLst>
          </p:cNvPr>
          <p:cNvCxnSpPr>
            <a:cxnSpLocks/>
          </p:cNvCxnSpPr>
          <p:nvPr/>
        </p:nvCxnSpPr>
        <p:spPr>
          <a:xfrm>
            <a:off x="5793529" y="3588811"/>
            <a:ext cx="2313594" cy="0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DFEA8730-039D-992D-9B22-39B37E19B04C}"/>
              </a:ext>
            </a:extLst>
          </p:cNvPr>
          <p:cNvSpPr txBox="1"/>
          <p:nvPr/>
        </p:nvSpPr>
        <p:spPr>
          <a:xfrm rot="16200000">
            <a:off x="4792479" y="2378277"/>
            <a:ext cx="15728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Inference Time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D6DBC69-2B6F-9C14-2E2A-C48F4B32666F}"/>
              </a:ext>
            </a:extLst>
          </p:cNvPr>
          <p:cNvSpPr txBox="1"/>
          <p:nvPr/>
        </p:nvSpPr>
        <p:spPr>
          <a:xfrm>
            <a:off x="998836" y="2409735"/>
            <a:ext cx="10728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Inference</a:t>
            </a:r>
          </a:p>
        </p:txBody>
      </p:sp>
      <p:sp>
        <p:nvSpPr>
          <p:cNvPr id="24" name="Google Shape;182;p13">
            <a:extLst>
              <a:ext uri="{FF2B5EF4-FFF2-40B4-BE49-F238E27FC236}">
                <a16:creationId xmlns:a16="http://schemas.microsoft.com/office/drawing/2014/main" id="{5A097E2C-8360-49A2-86B1-76E277C9490A}"/>
              </a:ext>
            </a:extLst>
          </p:cNvPr>
          <p:cNvSpPr txBox="1"/>
          <p:nvPr/>
        </p:nvSpPr>
        <p:spPr>
          <a:xfrm rot="5400000">
            <a:off x="4221723" y="3868481"/>
            <a:ext cx="884601" cy="738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. . . </a:t>
            </a:r>
            <a:endParaRPr sz="3600" b="1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4817BDA6-7560-1E1B-6056-8C06C172613B}"/>
              </a:ext>
            </a:extLst>
          </p:cNvPr>
          <p:cNvCxnSpPr>
            <a:cxnSpLocks/>
          </p:cNvCxnSpPr>
          <p:nvPr/>
        </p:nvCxnSpPr>
        <p:spPr>
          <a:xfrm flipH="1">
            <a:off x="3517219" y="1628833"/>
            <a:ext cx="664316" cy="882659"/>
          </a:xfrm>
          <a:prstGeom prst="line">
            <a:avLst/>
          </a:prstGeom>
          <a:ln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C60BB109-5BA1-6E8D-9375-3C324D74595A}"/>
              </a:ext>
            </a:extLst>
          </p:cNvPr>
          <p:cNvCxnSpPr>
            <a:cxnSpLocks/>
          </p:cNvCxnSpPr>
          <p:nvPr/>
        </p:nvCxnSpPr>
        <p:spPr>
          <a:xfrm flipH="1">
            <a:off x="3534628" y="2263992"/>
            <a:ext cx="705284" cy="287752"/>
          </a:xfrm>
          <a:prstGeom prst="line">
            <a:avLst/>
          </a:prstGeom>
          <a:ln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CAFF2004-4E4B-B69A-68D9-1B2AEB6FE07B}"/>
              </a:ext>
            </a:extLst>
          </p:cNvPr>
          <p:cNvCxnSpPr>
            <a:cxnSpLocks/>
          </p:cNvCxnSpPr>
          <p:nvPr/>
        </p:nvCxnSpPr>
        <p:spPr>
          <a:xfrm flipH="1" flipV="1">
            <a:off x="3534628" y="2591470"/>
            <a:ext cx="671943" cy="214815"/>
          </a:xfrm>
          <a:prstGeom prst="line">
            <a:avLst/>
          </a:prstGeom>
          <a:ln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837F2BCB-78AC-7590-7804-70C142C80377}"/>
              </a:ext>
            </a:extLst>
          </p:cNvPr>
          <p:cNvCxnSpPr>
            <a:cxnSpLocks/>
          </p:cNvCxnSpPr>
          <p:nvPr/>
        </p:nvCxnSpPr>
        <p:spPr>
          <a:xfrm flipH="1" flipV="1">
            <a:off x="3534628" y="2642858"/>
            <a:ext cx="707353" cy="849989"/>
          </a:xfrm>
          <a:prstGeom prst="line">
            <a:avLst/>
          </a:prstGeom>
          <a:ln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8E960E20-F09B-8A0E-0030-ABBA2761568E}"/>
              </a:ext>
            </a:extLst>
          </p:cNvPr>
          <p:cNvCxnSpPr>
            <a:cxnSpLocks/>
          </p:cNvCxnSpPr>
          <p:nvPr/>
        </p:nvCxnSpPr>
        <p:spPr>
          <a:xfrm flipH="1" flipV="1">
            <a:off x="3478761" y="2724241"/>
            <a:ext cx="864023" cy="1436517"/>
          </a:xfrm>
          <a:prstGeom prst="line">
            <a:avLst/>
          </a:prstGeom>
          <a:ln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ctangle 53">
            <a:extLst>
              <a:ext uri="{FF2B5EF4-FFF2-40B4-BE49-F238E27FC236}">
                <a16:creationId xmlns:a16="http://schemas.microsoft.com/office/drawing/2014/main" id="{F497F9FB-6A2D-1E09-7FBA-9CE87957F00A}"/>
              </a:ext>
            </a:extLst>
          </p:cNvPr>
          <p:cNvSpPr/>
          <p:nvPr/>
        </p:nvSpPr>
        <p:spPr>
          <a:xfrm>
            <a:off x="5965558" y="3195346"/>
            <a:ext cx="68187" cy="39346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4E91AC04-0C21-C5C5-09CF-67333DCB1838}"/>
              </a:ext>
            </a:extLst>
          </p:cNvPr>
          <p:cNvSpPr/>
          <p:nvPr/>
        </p:nvSpPr>
        <p:spPr>
          <a:xfrm>
            <a:off x="6433506" y="3106864"/>
            <a:ext cx="54864" cy="48194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60B0AC5D-4D78-66D6-8502-A66BF0CFC016}"/>
              </a:ext>
            </a:extLst>
          </p:cNvPr>
          <p:cNvSpPr/>
          <p:nvPr/>
        </p:nvSpPr>
        <p:spPr>
          <a:xfrm>
            <a:off x="6533318" y="3195346"/>
            <a:ext cx="45719" cy="40336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983BB5B5-6268-B2B4-861A-48A98BD657DD}"/>
              </a:ext>
            </a:extLst>
          </p:cNvPr>
          <p:cNvSpPr/>
          <p:nvPr/>
        </p:nvSpPr>
        <p:spPr>
          <a:xfrm>
            <a:off x="6636233" y="3453697"/>
            <a:ext cx="54864" cy="13511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4848CA9B-4F99-7DE3-A3BC-FDE675538DF7}"/>
              </a:ext>
            </a:extLst>
          </p:cNvPr>
          <p:cNvSpPr/>
          <p:nvPr/>
        </p:nvSpPr>
        <p:spPr>
          <a:xfrm>
            <a:off x="6744723" y="3309105"/>
            <a:ext cx="54864" cy="28960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72755DEF-FE53-720D-8CFA-42DCA36317D3}"/>
              </a:ext>
            </a:extLst>
          </p:cNvPr>
          <p:cNvSpPr/>
          <p:nvPr/>
        </p:nvSpPr>
        <p:spPr>
          <a:xfrm>
            <a:off x="6080996" y="3325137"/>
            <a:ext cx="54864" cy="26647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0AF3A9BA-FB2B-C529-34D1-2DE356E04721}"/>
              </a:ext>
            </a:extLst>
          </p:cNvPr>
          <p:cNvSpPr/>
          <p:nvPr/>
        </p:nvSpPr>
        <p:spPr>
          <a:xfrm>
            <a:off x="6199431" y="3453696"/>
            <a:ext cx="63840" cy="13791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3F900367-7AC3-C034-5B6F-740AFF07A76B}"/>
              </a:ext>
            </a:extLst>
          </p:cNvPr>
          <p:cNvSpPr/>
          <p:nvPr/>
        </p:nvSpPr>
        <p:spPr>
          <a:xfrm>
            <a:off x="6851720" y="2991432"/>
            <a:ext cx="54864" cy="59742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9D2DBB8E-C548-B74E-B526-E948B3996AF4}"/>
              </a:ext>
            </a:extLst>
          </p:cNvPr>
          <p:cNvSpPr/>
          <p:nvPr/>
        </p:nvSpPr>
        <p:spPr>
          <a:xfrm>
            <a:off x="7082852" y="2096118"/>
            <a:ext cx="61085" cy="15039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FE7BFDA0-A687-31F5-F5BF-D1A8D77160A3}"/>
              </a:ext>
            </a:extLst>
          </p:cNvPr>
          <p:cNvSpPr/>
          <p:nvPr/>
        </p:nvSpPr>
        <p:spPr>
          <a:xfrm>
            <a:off x="7234498" y="2642858"/>
            <a:ext cx="48524" cy="94946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F58CFEE2-E915-5143-8C06-DB955FD3EFAB}"/>
              </a:ext>
            </a:extLst>
          </p:cNvPr>
          <p:cNvSpPr/>
          <p:nvPr/>
        </p:nvSpPr>
        <p:spPr>
          <a:xfrm>
            <a:off x="7373463" y="1457696"/>
            <a:ext cx="61086" cy="213392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id="{51382816-ED1E-57A0-776C-3AFFD746F109}"/>
              </a:ext>
            </a:extLst>
          </p:cNvPr>
          <p:cNvSpPr/>
          <p:nvPr/>
        </p:nvSpPr>
        <p:spPr>
          <a:xfrm>
            <a:off x="7507758" y="2486674"/>
            <a:ext cx="61086" cy="111841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What is Amazon EC2 in AWS? | DevOps Automateinfra Learning">
            <a:extLst>
              <a:ext uri="{FF2B5EF4-FFF2-40B4-BE49-F238E27FC236}">
                <a16:creationId xmlns:a16="http://schemas.microsoft.com/office/drawing/2014/main" id="{625B3B15-35E8-82EE-7149-60F163ECDA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25" t="12907" r="34760" b="13412"/>
          <a:stretch/>
        </p:blipFill>
        <p:spPr bwMode="auto">
          <a:xfrm>
            <a:off x="2081898" y="2096118"/>
            <a:ext cx="1168685" cy="1756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Google Shape;175;p13">
            <a:extLst>
              <a:ext uri="{FF2B5EF4-FFF2-40B4-BE49-F238E27FC236}">
                <a16:creationId xmlns:a16="http://schemas.microsoft.com/office/drawing/2014/main" id="{70A6A6EA-F4AA-D1B9-5934-EF474F6F0379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327078" y="1325426"/>
            <a:ext cx="548700" cy="54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77;p13">
            <a:extLst>
              <a:ext uri="{FF2B5EF4-FFF2-40B4-BE49-F238E27FC236}">
                <a16:creationId xmlns:a16="http://schemas.microsoft.com/office/drawing/2014/main" id="{6149D3B4-9282-70DC-8566-C3602CF6A8CC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320889" y="3195346"/>
            <a:ext cx="548700" cy="54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78;p13">
            <a:extLst>
              <a:ext uri="{FF2B5EF4-FFF2-40B4-BE49-F238E27FC236}">
                <a16:creationId xmlns:a16="http://schemas.microsoft.com/office/drawing/2014/main" id="{1397532F-1DA2-99A2-13DE-0CC07EE19ACC}"/>
              </a:ext>
            </a:extLst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332805" y="2531935"/>
            <a:ext cx="548700" cy="54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180;p13">
            <a:extLst>
              <a:ext uri="{FF2B5EF4-FFF2-40B4-BE49-F238E27FC236}">
                <a16:creationId xmlns:a16="http://schemas.microsoft.com/office/drawing/2014/main" id="{8A1676E6-CB12-6A29-E439-E94FCF833B5C}"/>
              </a:ext>
            </a:extLst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321184" y="1937974"/>
            <a:ext cx="548700" cy="54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177;p13">
            <a:extLst>
              <a:ext uri="{FF2B5EF4-FFF2-40B4-BE49-F238E27FC236}">
                <a16:creationId xmlns:a16="http://schemas.microsoft.com/office/drawing/2014/main" id="{FA58D36A-BE89-ADF3-C85B-0A54BD5C6010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884806" y="3685804"/>
            <a:ext cx="548700" cy="54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175;p13">
            <a:extLst>
              <a:ext uri="{FF2B5EF4-FFF2-40B4-BE49-F238E27FC236}">
                <a16:creationId xmlns:a16="http://schemas.microsoft.com/office/drawing/2014/main" id="{B6A65498-1EA8-60B6-90E0-521C11D86085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95071" y="3685804"/>
            <a:ext cx="548700" cy="54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178;p13">
            <a:extLst>
              <a:ext uri="{FF2B5EF4-FFF2-40B4-BE49-F238E27FC236}">
                <a16:creationId xmlns:a16="http://schemas.microsoft.com/office/drawing/2014/main" id="{0A391E5E-61E4-93F8-2664-FE745E378F04}"/>
              </a:ext>
            </a:extLst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105337" y="3685804"/>
            <a:ext cx="548700" cy="548700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A4C62567-B7A0-BEBE-E2CE-D1F5EC4F6D45}"/>
              </a:ext>
            </a:extLst>
          </p:cNvPr>
          <p:cNvSpPr txBox="1"/>
          <p:nvPr/>
        </p:nvSpPr>
        <p:spPr>
          <a:xfrm>
            <a:off x="6376705" y="4248681"/>
            <a:ext cx="10728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Inference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0C59197-8130-0702-1890-E29AE694E318}"/>
              </a:ext>
            </a:extLst>
          </p:cNvPr>
          <p:cNvSpPr/>
          <p:nvPr/>
        </p:nvSpPr>
        <p:spPr>
          <a:xfrm>
            <a:off x="5968127" y="2300855"/>
            <a:ext cx="2109728" cy="522206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FF0000"/>
                </a:solidFill>
                <a:cs typeface="Times New Roman" panose="02020603050405020304" pitchFamily="18" charset="0"/>
              </a:rPr>
              <a:t>Variation in Execution Time</a:t>
            </a:r>
          </a:p>
        </p:txBody>
      </p:sp>
    </p:spTree>
    <p:extLst>
      <p:ext uri="{BB962C8B-B14F-4D97-AF65-F5344CB8AC3E}">
        <p14:creationId xmlns:p14="http://schemas.microsoft.com/office/powerpoint/2010/main" val="1151606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6753DA-0705-9B1A-4E35-AD6F91074F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DCE0BF-AB71-0DAF-F6DB-65C29A8AC9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SEE</a:t>
            </a:r>
            <a:r>
              <a:rPr lang="en-US" dirty="0"/>
              <a:t> score: System heterogeneity measure</a:t>
            </a:r>
          </a:p>
          <a:p>
            <a:endParaRPr lang="en-US" dirty="0"/>
          </a:p>
          <a:p>
            <a:r>
              <a:rPr lang="en-US" b="1" dirty="0"/>
              <a:t>FELARE: </a:t>
            </a:r>
            <a:r>
              <a:rPr lang="en-US" dirty="0"/>
              <a:t>Fair</a:t>
            </a:r>
            <a:r>
              <a:rPr lang="en-US" b="1" dirty="0"/>
              <a:t> </a:t>
            </a:r>
            <a:r>
              <a:rPr lang="en-US" dirty="0"/>
              <a:t>energy-</a:t>
            </a:r>
            <a:r>
              <a:rPr lang="en-US" b="1" dirty="0"/>
              <a:t> </a:t>
            </a:r>
            <a:r>
              <a:rPr lang="en-US" dirty="0"/>
              <a:t>and latency- aware task scheduling in HEC</a:t>
            </a:r>
          </a:p>
          <a:p>
            <a:endParaRPr lang="en-US" dirty="0"/>
          </a:p>
          <a:p>
            <a:r>
              <a:rPr lang="en-US" b="1" dirty="0"/>
              <a:t>Proactive Task Dropping Mechanism</a:t>
            </a:r>
            <a:r>
              <a:rPr lang="en-US" dirty="0"/>
              <a:t>: Heterogeneity-aware admission control that captures the uncertainty in tasks’ execution time and arrival time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B6C581-794C-0F01-3318-EB3BC6E38E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751F7-D677-4CE9-B35A-C3CCA0CC8D94}" type="slidenum">
              <a:rPr lang="en-US" smtClean="0"/>
              <a:pPr/>
              <a:t>60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092039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7717F8-3F8F-568B-ACCA-42951CC126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Remaining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AA45AD-3E4C-D9BA-B0BF-A0C225803E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Utilize the idea of SEE score to configure the most cost-efficient heterogeneous system that satisfies QoS constraint on a real-world system</a:t>
            </a:r>
          </a:p>
          <a:p>
            <a:pPr lvl="1"/>
            <a:r>
              <a:rPr lang="en-US" dirty="0"/>
              <a:t>Target: ACM </a:t>
            </a:r>
            <a:r>
              <a:rPr lang="en-US" dirty="0" err="1"/>
              <a:t>SoCC</a:t>
            </a:r>
            <a:r>
              <a:rPr lang="en-US" dirty="0"/>
              <a:t> 23 (Submit by August 2023)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Amdahl’s law for heterogeneous computing systems</a:t>
            </a:r>
          </a:p>
          <a:p>
            <a:pPr lvl="1"/>
            <a:r>
              <a:rPr lang="en-US" dirty="0"/>
              <a:t>Target: TPDS (submit by December 2023)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C73742-E6AA-9443-856F-8B467F2D42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751F7-D677-4CE9-B35A-C3CCA0CC8D94}" type="slidenum">
              <a:rPr lang="en-US" smtClean="0"/>
              <a:pPr/>
              <a:t>61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401770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C8D700-A188-5FED-AC39-B8B791B8B4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Activities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887448-EB1A-E7DF-20CB-AEB4F7AB8D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062" y="1033981"/>
            <a:ext cx="9016937" cy="3727025"/>
          </a:xfrm>
        </p:spPr>
        <p:txBody>
          <a:bodyPr/>
          <a:lstStyle/>
          <a:p>
            <a:r>
              <a:rPr lang="en-US" dirty="0"/>
              <a:t>Book</a:t>
            </a:r>
          </a:p>
          <a:p>
            <a:pPr lvl="1"/>
            <a:r>
              <a:rPr lang="en-US" sz="1800" dirty="0" err="1"/>
              <a:t>Razin</a:t>
            </a:r>
            <a:r>
              <a:rPr lang="en-US" sz="1800" dirty="0"/>
              <a:t> F. Hussain, Ali Mokhtari, Mohsen Amini Salehi, and Ali </a:t>
            </a:r>
            <a:r>
              <a:rPr lang="en-US" sz="1800" dirty="0" err="1"/>
              <a:t>Ghalambor</a:t>
            </a:r>
            <a:r>
              <a:rPr lang="en-US" sz="1800" dirty="0"/>
              <a:t>, </a:t>
            </a:r>
            <a:r>
              <a:rPr lang="en-US" sz="1800" i="1" dirty="0"/>
              <a:t>IoT for Smart Oil and Gas Industry: from Upstream to Downstream Sectors</a:t>
            </a:r>
            <a:r>
              <a:rPr lang="en-US" sz="1800" dirty="0"/>
              <a:t>, Elsevier, 2022 (ISBN: 9780323911511)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C5C088-623E-64F2-BE45-F89065FAFD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751F7-D677-4CE9-B35A-C3CCA0CC8D94}" type="slidenum">
              <a:rPr lang="en-US" smtClean="0"/>
              <a:pPr/>
              <a:t>62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D5685A2-40FD-4BCF-A28A-EC7AD6FE07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0198" y="2113242"/>
            <a:ext cx="1608201" cy="2432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86556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C8D700-A188-5FED-AC39-B8B791B8B4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Activities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887448-EB1A-E7DF-20CB-AEB4F7AB8D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062" y="1033981"/>
            <a:ext cx="8813737" cy="3727025"/>
          </a:xfrm>
        </p:spPr>
        <p:txBody>
          <a:bodyPr/>
          <a:lstStyle/>
          <a:p>
            <a:r>
              <a:rPr lang="en-US" dirty="0"/>
              <a:t>E2C Simulator</a:t>
            </a:r>
          </a:p>
          <a:p>
            <a:pPr lvl="1"/>
            <a:r>
              <a:rPr lang="en-US" sz="1800" dirty="0"/>
              <a:t>Ali Mokhtari, Drake Rawls, Tony Huynh, Jeremiah Green, and Mohsen Amini Salehi, </a:t>
            </a:r>
            <a:r>
              <a:rPr lang="en-US" sz="1800" i="1" dirty="0"/>
              <a:t>E2C: A Visual Simulator to Reinforce Education of Heterogeneous Computing Systems</a:t>
            </a:r>
            <a:r>
              <a:rPr lang="en-US" sz="1800" dirty="0"/>
              <a:t>, in 13th NSF/TCPP Workshop on Parallel and Distributed Computing Education (</a:t>
            </a:r>
            <a:r>
              <a:rPr lang="en-US" sz="1800" dirty="0" err="1"/>
              <a:t>EduPar</a:t>
            </a:r>
            <a:r>
              <a:rPr lang="en-US" sz="1800" dirty="0"/>
              <a:t>), May 2023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C5C088-623E-64F2-BE45-F89065FAFD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751F7-D677-4CE9-B35A-C3CCA0CC8D94}" type="slidenum">
              <a:rPr lang="en-US" smtClean="0"/>
              <a:pPr/>
              <a:t>63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61997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C8D700-A188-5FED-AC39-B8B791B8B4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Activities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887448-EB1A-E7DF-20CB-AEB4F7AB8D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062" y="1033981"/>
            <a:ext cx="8813737" cy="3727025"/>
          </a:xfrm>
        </p:spPr>
        <p:txBody>
          <a:bodyPr>
            <a:normAutofit/>
          </a:bodyPr>
          <a:lstStyle/>
          <a:p>
            <a:r>
              <a:rPr lang="en-US" sz="1800" dirty="0"/>
              <a:t>SM </a:t>
            </a:r>
            <a:r>
              <a:rPr lang="en-US" sz="1800" dirty="0" err="1"/>
              <a:t>Zobaed</a:t>
            </a:r>
            <a:r>
              <a:rPr lang="en-US" sz="1800" dirty="0"/>
              <a:t>, Ali Mokhtari, Jaya Prakash </a:t>
            </a:r>
            <a:r>
              <a:rPr lang="en-US" sz="1800" dirty="0" err="1"/>
              <a:t>Champati</a:t>
            </a:r>
            <a:r>
              <a:rPr lang="en-US" sz="1800" dirty="0"/>
              <a:t>, Mathieu </a:t>
            </a:r>
            <a:r>
              <a:rPr lang="en-US" sz="1800" dirty="0" err="1"/>
              <a:t>Kourouma</a:t>
            </a:r>
            <a:r>
              <a:rPr lang="en-US" sz="1800" dirty="0"/>
              <a:t>, Mohsen Amini Salehi, </a:t>
            </a:r>
            <a:r>
              <a:rPr lang="en-US" sz="1800" i="1" dirty="0"/>
              <a:t>Edge-</a:t>
            </a:r>
            <a:r>
              <a:rPr lang="en-US" sz="1800" i="1" dirty="0" err="1"/>
              <a:t>MultiAI</a:t>
            </a:r>
            <a:r>
              <a:rPr lang="en-US" sz="1800" i="1" dirty="0"/>
              <a:t>: Multi-Tenancy of Latency-Sensitive Deep Learning Applications on Edge</a:t>
            </a:r>
            <a:r>
              <a:rPr lang="en-US" sz="1800" dirty="0"/>
              <a:t>, in Proceedings of 15th IEEE/ACM International Conference on Utility and Cloud Computing (UCC), Vancouver, Washington, USA, December 2022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C5C088-623E-64F2-BE45-F89065FAFD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751F7-D677-4CE9-B35A-C3CCA0CC8D94}" type="slidenum">
              <a:rPr lang="en-US" smtClean="0"/>
              <a:pPr/>
              <a:t>64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166773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D9D938-A03D-F248-02DD-EE89EE4E97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Activities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63C835-957D-FFAB-E490-00CB2EAA33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/>
              <a:t>Chavit </a:t>
            </a:r>
            <a:r>
              <a:rPr lang="en-US" sz="1800" dirty="0" err="1"/>
              <a:t>Denninnart</a:t>
            </a:r>
            <a:r>
              <a:rPr lang="en-US" sz="1800" dirty="0"/>
              <a:t>, James Gentry, Ali Mokhtari, Mohsen Amini Salehi, </a:t>
            </a:r>
            <a:r>
              <a:rPr lang="en-US" sz="1800" i="1" dirty="0"/>
              <a:t>Efficient Task Pruning Mechanism to Improve Robustness of Heterogeneous Computing Systems</a:t>
            </a:r>
            <a:r>
              <a:rPr lang="en-US" sz="1800" dirty="0"/>
              <a:t>, Journal of Parallel and Distributed Computing (JPDC), Volume 142, August 2020, Pages: 46– 61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36AD14-2356-139C-CAC2-EE4780E6B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751F7-D677-4CE9-B35A-C3CCA0CC8D94}" type="slidenum">
              <a:rPr lang="en-US" smtClean="0"/>
              <a:pPr/>
              <a:t>65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1109380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BCA50C1-3141-A492-E718-B6AE5DFAB04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Appendix</a:t>
            </a:r>
          </a:p>
        </p:txBody>
      </p:sp>
    </p:spTree>
    <p:extLst>
      <p:ext uri="{BB962C8B-B14F-4D97-AF65-F5344CB8AC3E}">
        <p14:creationId xmlns:p14="http://schemas.microsoft.com/office/powerpoint/2010/main" val="3218743539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8C0FCC-EA81-53E8-10FA-218AC3CBC5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080" y="89154"/>
            <a:ext cx="8322873" cy="758777"/>
          </a:xfrm>
        </p:spPr>
        <p:txBody>
          <a:bodyPr>
            <a:normAutofit/>
          </a:bodyPr>
          <a:lstStyle/>
          <a:p>
            <a:r>
              <a:rPr lang="en-US" dirty="0"/>
              <a:t>Mean Speedup due to Machine Heterogeneity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8AEFF6-956D-8AEC-2C19-95ADFFDAC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34628" y="4842276"/>
            <a:ext cx="2133600" cy="273844"/>
          </a:xfrm>
        </p:spPr>
        <p:txBody>
          <a:bodyPr/>
          <a:lstStyle/>
          <a:p>
            <a:fld id="{7D2751F7-D677-4CE9-B35A-C3CCA0CC8D94}" type="slidenum">
              <a:rPr lang="en-US" smtClean="0"/>
              <a:pPr/>
              <a:t>67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070FD89-E0A9-4E30-3867-D26A5D0C700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10" r="1928" b="10315"/>
          <a:stretch/>
        </p:blipFill>
        <p:spPr>
          <a:xfrm>
            <a:off x="0" y="1000929"/>
            <a:ext cx="9043317" cy="3755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647350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B09CD9-BA91-C1D6-A4C8-474278924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Heterogeneous Machines Single FCFS Queue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88056C-28D0-4505-A670-216E23D66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34628" y="4842276"/>
            <a:ext cx="2133600" cy="273844"/>
          </a:xfrm>
        </p:spPr>
        <p:txBody>
          <a:bodyPr/>
          <a:lstStyle/>
          <a:p>
            <a:fld id="{7D2751F7-D677-4CE9-B35A-C3CCA0CC8D94}" type="slidenum">
              <a:rPr lang="en-US" smtClean="0"/>
              <a:pPr/>
              <a:t>68</a:t>
            </a:fld>
            <a:endParaRPr lang="en-US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256AEC43-2493-88E3-477C-8B172AA6D4CD}"/>
              </a:ext>
            </a:extLst>
          </p:cNvPr>
          <p:cNvSpPr/>
          <p:nvPr/>
        </p:nvSpPr>
        <p:spPr>
          <a:xfrm>
            <a:off x="7346372" y="1387265"/>
            <a:ext cx="685800" cy="6858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tx1"/>
                </a:solidFill>
              </a:rPr>
              <a:t>M1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3EEF444-ADD2-C2D8-9489-B903D5486231}"/>
              </a:ext>
            </a:extLst>
          </p:cNvPr>
          <p:cNvSpPr/>
          <p:nvPr/>
        </p:nvSpPr>
        <p:spPr>
          <a:xfrm>
            <a:off x="7346372" y="2431552"/>
            <a:ext cx="685800" cy="6858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tx1"/>
                </a:solidFill>
              </a:rPr>
              <a:t>M2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EBAB859-880D-DDB9-97D9-D485D57DE090}"/>
              </a:ext>
            </a:extLst>
          </p:cNvPr>
          <p:cNvSpPr/>
          <p:nvPr/>
        </p:nvSpPr>
        <p:spPr>
          <a:xfrm>
            <a:off x="7346372" y="3475838"/>
            <a:ext cx="685800" cy="68580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tx1"/>
                </a:solidFill>
              </a:rPr>
              <a:t>M3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3ABAD83-B1FD-A971-A581-4F4C59BF2F09}"/>
                  </a:ext>
                </a:extLst>
              </p:cNvPr>
              <p:cNvSpPr txBox="1"/>
              <p:nvPr/>
            </p:nvSpPr>
            <p:spPr>
              <a:xfrm>
                <a:off x="8032172" y="1498369"/>
                <a:ext cx="12573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800" i="1">
                          <a:latin typeface="Cambria Math" panose="02040503050406030204" pitchFamily="18" charset="0"/>
                        </a:rPr>
                        <m:t>=0.1</m:t>
                      </m:r>
                    </m:oMath>
                  </m:oMathPara>
                </a14:m>
                <a:endParaRPr lang="en-US" sz="105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3ABAD83-B1FD-A971-A581-4F4C59BF2F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2172" y="1498369"/>
                <a:ext cx="1257300" cy="369332"/>
              </a:xfrm>
              <a:prstGeom prst="rect">
                <a:avLst/>
              </a:prstGeom>
              <a:blipFill>
                <a:blip r:embed="rId2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E6CB679-D60F-0A86-D830-C99DDC4F3CFB}"/>
                  </a:ext>
                </a:extLst>
              </p:cNvPr>
              <p:cNvSpPr txBox="1"/>
              <p:nvPr/>
            </p:nvSpPr>
            <p:spPr>
              <a:xfrm>
                <a:off x="8032172" y="2601327"/>
                <a:ext cx="12573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800" i="1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105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E6CB679-D60F-0A86-D830-C99DDC4F3C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2172" y="2601327"/>
                <a:ext cx="1257300" cy="369332"/>
              </a:xfrm>
              <a:prstGeom prst="rect">
                <a:avLst/>
              </a:prstGeom>
              <a:blipFill>
                <a:blip r:embed="rId3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CD2A55F-5721-E622-B522-1A1D33BCC6A6}"/>
                  </a:ext>
                </a:extLst>
              </p:cNvPr>
              <p:cNvSpPr txBox="1"/>
              <p:nvPr/>
            </p:nvSpPr>
            <p:spPr>
              <a:xfrm>
                <a:off x="8032172" y="3630625"/>
                <a:ext cx="12573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1800" i="1">
                          <a:latin typeface="Cambria Math" panose="02040503050406030204" pitchFamily="18" charset="0"/>
                        </a:rPr>
                        <m:t>=10</m:t>
                      </m:r>
                    </m:oMath>
                  </m:oMathPara>
                </a14:m>
                <a:endParaRPr lang="en-US" sz="105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CD2A55F-5721-E622-B522-1A1D33BCC6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2172" y="3630625"/>
                <a:ext cx="1257300" cy="369332"/>
              </a:xfrm>
              <a:prstGeom prst="rect">
                <a:avLst/>
              </a:prstGeom>
              <a:blipFill>
                <a:blip r:embed="rId4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0" name="TextBox 149">
            <a:extLst>
              <a:ext uri="{FF2B5EF4-FFF2-40B4-BE49-F238E27FC236}">
                <a16:creationId xmlns:a16="http://schemas.microsoft.com/office/drawing/2014/main" id="{BA23F118-C6AD-477D-BE0A-1D95D64B3B44}"/>
              </a:ext>
            </a:extLst>
          </p:cNvPr>
          <p:cNvSpPr txBox="1"/>
          <p:nvPr/>
        </p:nvSpPr>
        <p:spPr>
          <a:xfrm>
            <a:off x="7346373" y="4372209"/>
            <a:ext cx="88322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Machines</a:t>
            </a:r>
          </a:p>
        </p:txBody>
      </p:sp>
      <p:cxnSp>
        <p:nvCxnSpPr>
          <p:cNvPr id="153" name="Straight Connector 152">
            <a:extLst>
              <a:ext uri="{FF2B5EF4-FFF2-40B4-BE49-F238E27FC236}">
                <a16:creationId xmlns:a16="http://schemas.microsoft.com/office/drawing/2014/main" id="{3E117BD2-CD07-A1C4-9C4E-050D29B7932C}"/>
              </a:ext>
            </a:extLst>
          </p:cNvPr>
          <p:cNvCxnSpPr/>
          <p:nvPr/>
        </p:nvCxnSpPr>
        <p:spPr>
          <a:xfrm>
            <a:off x="2110979" y="2574923"/>
            <a:ext cx="3064669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Connector 154">
            <a:extLst>
              <a:ext uri="{FF2B5EF4-FFF2-40B4-BE49-F238E27FC236}">
                <a16:creationId xmlns:a16="http://schemas.microsoft.com/office/drawing/2014/main" id="{AB66B03B-8425-C850-629A-45635906B0D3}"/>
              </a:ext>
            </a:extLst>
          </p:cNvPr>
          <p:cNvCxnSpPr/>
          <p:nvPr/>
        </p:nvCxnSpPr>
        <p:spPr>
          <a:xfrm>
            <a:off x="5175647" y="2574923"/>
            <a:ext cx="0" cy="528262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>
            <a:extLst>
              <a:ext uri="{FF2B5EF4-FFF2-40B4-BE49-F238E27FC236}">
                <a16:creationId xmlns:a16="http://schemas.microsoft.com/office/drawing/2014/main" id="{5AD5D7DC-61FA-AFA5-49B3-8058A7519BBA}"/>
              </a:ext>
            </a:extLst>
          </p:cNvPr>
          <p:cNvCxnSpPr>
            <a:cxnSpLocks/>
          </p:cNvCxnSpPr>
          <p:nvPr/>
        </p:nvCxnSpPr>
        <p:spPr>
          <a:xfrm flipH="1">
            <a:off x="2110979" y="3103185"/>
            <a:ext cx="3064669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>
            <a:extLst>
              <a:ext uri="{FF2B5EF4-FFF2-40B4-BE49-F238E27FC236}">
                <a16:creationId xmlns:a16="http://schemas.microsoft.com/office/drawing/2014/main" id="{4F5CA0FE-A72F-9FFF-13B9-3C2405AD728B}"/>
              </a:ext>
            </a:extLst>
          </p:cNvPr>
          <p:cNvCxnSpPr/>
          <p:nvPr/>
        </p:nvCxnSpPr>
        <p:spPr>
          <a:xfrm>
            <a:off x="4572000" y="2574923"/>
            <a:ext cx="0" cy="528262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Connector 163">
            <a:extLst>
              <a:ext uri="{FF2B5EF4-FFF2-40B4-BE49-F238E27FC236}">
                <a16:creationId xmlns:a16="http://schemas.microsoft.com/office/drawing/2014/main" id="{A3FCD234-B541-1BE0-23E4-32DB6F3C43CC}"/>
              </a:ext>
            </a:extLst>
          </p:cNvPr>
          <p:cNvCxnSpPr/>
          <p:nvPr/>
        </p:nvCxnSpPr>
        <p:spPr>
          <a:xfrm>
            <a:off x="4000500" y="2574923"/>
            <a:ext cx="0" cy="528262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Connector 164">
            <a:extLst>
              <a:ext uri="{FF2B5EF4-FFF2-40B4-BE49-F238E27FC236}">
                <a16:creationId xmlns:a16="http://schemas.microsoft.com/office/drawing/2014/main" id="{77CB6140-772A-05F0-1A72-7E079E0D5983}"/>
              </a:ext>
            </a:extLst>
          </p:cNvPr>
          <p:cNvCxnSpPr/>
          <p:nvPr/>
        </p:nvCxnSpPr>
        <p:spPr>
          <a:xfrm>
            <a:off x="3386138" y="2574922"/>
            <a:ext cx="0" cy="528262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Connector 165">
            <a:extLst>
              <a:ext uri="{FF2B5EF4-FFF2-40B4-BE49-F238E27FC236}">
                <a16:creationId xmlns:a16="http://schemas.microsoft.com/office/drawing/2014/main" id="{A63502E6-1008-815D-FF4D-1FB75D119032}"/>
              </a:ext>
            </a:extLst>
          </p:cNvPr>
          <p:cNvCxnSpPr/>
          <p:nvPr/>
        </p:nvCxnSpPr>
        <p:spPr>
          <a:xfrm>
            <a:off x="2750344" y="2581963"/>
            <a:ext cx="0" cy="528262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Straight Connector 166">
            <a:extLst>
              <a:ext uri="{FF2B5EF4-FFF2-40B4-BE49-F238E27FC236}">
                <a16:creationId xmlns:a16="http://schemas.microsoft.com/office/drawing/2014/main" id="{F710C069-C1C2-D8BF-7129-B4CF1B21A08B}"/>
              </a:ext>
            </a:extLst>
          </p:cNvPr>
          <p:cNvCxnSpPr/>
          <p:nvPr/>
        </p:nvCxnSpPr>
        <p:spPr>
          <a:xfrm>
            <a:off x="2221706" y="2567573"/>
            <a:ext cx="0" cy="528262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Arrow Connector 168">
            <a:extLst>
              <a:ext uri="{FF2B5EF4-FFF2-40B4-BE49-F238E27FC236}">
                <a16:creationId xmlns:a16="http://schemas.microsoft.com/office/drawing/2014/main" id="{D61A0AD5-B449-0532-DB1C-C67D1594B530}"/>
              </a:ext>
            </a:extLst>
          </p:cNvPr>
          <p:cNvCxnSpPr>
            <a:endCxn id="5" idx="2"/>
          </p:cNvCxnSpPr>
          <p:nvPr/>
        </p:nvCxnSpPr>
        <p:spPr>
          <a:xfrm flipV="1">
            <a:off x="5175647" y="1730165"/>
            <a:ext cx="2170725" cy="1108887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Arrow Connector 170">
            <a:extLst>
              <a:ext uri="{FF2B5EF4-FFF2-40B4-BE49-F238E27FC236}">
                <a16:creationId xmlns:a16="http://schemas.microsoft.com/office/drawing/2014/main" id="{108869D5-292E-F2F5-87E6-F4789B878FFB}"/>
              </a:ext>
            </a:extLst>
          </p:cNvPr>
          <p:cNvCxnSpPr>
            <a:cxnSpLocks/>
            <a:endCxn id="6" idx="2"/>
          </p:cNvCxnSpPr>
          <p:nvPr/>
        </p:nvCxnSpPr>
        <p:spPr>
          <a:xfrm flipV="1">
            <a:off x="5175647" y="2774451"/>
            <a:ext cx="2170725" cy="71642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3" name="Straight Arrow Connector 172">
            <a:extLst>
              <a:ext uri="{FF2B5EF4-FFF2-40B4-BE49-F238E27FC236}">
                <a16:creationId xmlns:a16="http://schemas.microsoft.com/office/drawing/2014/main" id="{53E214A2-E5FF-1D1F-4E5F-839E9ECF4D39}"/>
              </a:ext>
            </a:extLst>
          </p:cNvPr>
          <p:cNvCxnSpPr>
            <a:cxnSpLocks/>
            <a:endCxn id="7" idx="2"/>
          </p:cNvCxnSpPr>
          <p:nvPr/>
        </p:nvCxnSpPr>
        <p:spPr>
          <a:xfrm>
            <a:off x="5175647" y="2860958"/>
            <a:ext cx="2170725" cy="957780"/>
          </a:xfrm>
          <a:prstGeom prst="straightConnector1">
            <a:avLst/>
          </a:prstGeom>
          <a:ln>
            <a:solidFill>
              <a:schemeClr val="accent3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6" name="TextBox 175">
            <a:extLst>
              <a:ext uri="{FF2B5EF4-FFF2-40B4-BE49-F238E27FC236}">
                <a16:creationId xmlns:a16="http://schemas.microsoft.com/office/drawing/2014/main" id="{7D53C916-B8AC-1C77-601A-2FAC1CCB3DCC}"/>
              </a:ext>
            </a:extLst>
          </p:cNvPr>
          <p:cNvSpPr txBox="1"/>
          <p:nvPr/>
        </p:nvSpPr>
        <p:spPr>
          <a:xfrm>
            <a:off x="4055269" y="3174226"/>
            <a:ext cx="16757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FCFS Queue</a:t>
            </a:r>
          </a:p>
        </p:txBody>
      </p:sp>
      <p:sp>
        <p:nvSpPr>
          <p:cNvPr id="177" name="Rectangle: Rounded Corners 176">
            <a:extLst>
              <a:ext uri="{FF2B5EF4-FFF2-40B4-BE49-F238E27FC236}">
                <a16:creationId xmlns:a16="http://schemas.microsoft.com/office/drawing/2014/main" id="{4C2EA453-6C8B-25BE-F3AB-67FD1908FE8C}"/>
              </a:ext>
            </a:extLst>
          </p:cNvPr>
          <p:cNvSpPr/>
          <p:nvPr/>
        </p:nvSpPr>
        <p:spPr>
          <a:xfrm>
            <a:off x="4724400" y="2695577"/>
            <a:ext cx="337454" cy="251999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78" name="Rectangle: Rounded Corners 177">
            <a:extLst>
              <a:ext uri="{FF2B5EF4-FFF2-40B4-BE49-F238E27FC236}">
                <a16:creationId xmlns:a16="http://schemas.microsoft.com/office/drawing/2014/main" id="{3AA267B5-6D30-4C14-81D8-D761E0AB940A}"/>
              </a:ext>
            </a:extLst>
          </p:cNvPr>
          <p:cNvSpPr/>
          <p:nvPr/>
        </p:nvSpPr>
        <p:spPr>
          <a:xfrm>
            <a:off x="4120753" y="2699089"/>
            <a:ext cx="337454" cy="251999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79" name="Rectangle: Rounded Corners 178">
            <a:extLst>
              <a:ext uri="{FF2B5EF4-FFF2-40B4-BE49-F238E27FC236}">
                <a16:creationId xmlns:a16="http://schemas.microsoft.com/office/drawing/2014/main" id="{477AEF49-C47A-1747-F2A5-FCBC69B21753}"/>
              </a:ext>
            </a:extLst>
          </p:cNvPr>
          <p:cNvSpPr/>
          <p:nvPr/>
        </p:nvSpPr>
        <p:spPr>
          <a:xfrm>
            <a:off x="3582590" y="2704089"/>
            <a:ext cx="337454" cy="251999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80" name="Rectangle: Rounded Corners 179">
            <a:extLst>
              <a:ext uri="{FF2B5EF4-FFF2-40B4-BE49-F238E27FC236}">
                <a16:creationId xmlns:a16="http://schemas.microsoft.com/office/drawing/2014/main" id="{E042D60B-9121-5419-1095-0950FFC1F87B}"/>
              </a:ext>
            </a:extLst>
          </p:cNvPr>
          <p:cNvSpPr/>
          <p:nvPr/>
        </p:nvSpPr>
        <p:spPr>
          <a:xfrm>
            <a:off x="2911591" y="2691151"/>
            <a:ext cx="337454" cy="251999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81" name="Rectangle: Rounded Corners 180">
            <a:extLst>
              <a:ext uri="{FF2B5EF4-FFF2-40B4-BE49-F238E27FC236}">
                <a16:creationId xmlns:a16="http://schemas.microsoft.com/office/drawing/2014/main" id="{159C3334-1925-EDC6-21B1-A98932BA68C4}"/>
              </a:ext>
            </a:extLst>
          </p:cNvPr>
          <p:cNvSpPr/>
          <p:nvPr/>
        </p:nvSpPr>
        <p:spPr>
          <a:xfrm>
            <a:off x="2332435" y="2695272"/>
            <a:ext cx="337454" cy="251999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82" name="TextBox 181">
            <a:extLst>
              <a:ext uri="{FF2B5EF4-FFF2-40B4-BE49-F238E27FC236}">
                <a16:creationId xmlns:a16="http://schemas.microsoft.com/office/drawing/2014/main" id="{58631499-91A4-D231-BDBA-C8C5AB303DFB}"/>
              </a:ext>
            </a:extLst>
          </p:cNvPr>
          <p:cNvSpPr txBox="1"/>
          <p:nvPr/>
        </p:nvSpPr>
        <p:spPr>
          <a:xfrm>
            <a:off x="2014147" y="2174849"/>
            <a:ext cx="34743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Arrival Time of all tasks is zero (bag of tasks)</a:t>
            </a:r>
          </a:p>
        </p:txBody>
      </p:sp>
      <p:cxnSp>
        <p:nvCxnSpPr>
          <p:cNvPr id="184" name="Straight Arrow Connector 183">
            <a:extLst>
              <a:ext uri="{FF2B5EF4-FFF2-40B4-BE49-F238E27FC236}">
                <a16:creationId xmlns:a16="http://schemas.microsoft.com/office/drawing/2014/main" id="{6102A92F-C02D-190B-382A-381AF5880295}"/>
              </a:ext>
            </a:extLst>
          </p:cNvPr>
          <p:cNvCxnSpPr>
            <a:endCxn id="180" idx="2"/>
          </p:cNvCxnSpPr>
          <p:nvPr/>
        </p:nvCxnSpPr>
        <p:spPr>
          <a:xfrm flipV="1">
            <a:off x="2669889" y="2943150"/>
            <a:ext cx="410429" cy="5679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5" name="TextBox 184">
            <a:extLst>
              <a:ext uri="{FF2B5EF4-FFF2-40B4-BE49-F238E27FC236}">
                <a16:creationId xmlns:a16="http://schemas.microsoft.com/office/drawing/2014/main" id="{A9E8EE63-6AFD-C389-B3E6-D5DEC18396C2}"/>
              </a:ext>
            </a:extLst>
          </p:cNvPr>
          <p:cNvSpPr txBox="1"/>
          <p:nvPr/>
        </p:nvSpPr>
        <p:spPr>
          <a:xfrm>
            <a:off x="2347524" y="3499987"/>
            <a:ext cx="7327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Tasks</a:t>
            </a:r>
          </a:p>
        </p:txBody>
      </p:sp>
      <p:graphicFrame>
        <p:nvGraphicFramePr>
          <p:cNvPr id="187" name="Table 5">
            <a:extLst>
              <a:ext uri="{FF2B5EF4-FFF2-40B4-BE49-F238E27FC236}">
                <a16:creationId xmlns:a16="http://schemas.microsoft.com/office/drawing/2014/main" id="{19FE796B-A7BC-75E0-19D4-E118A93FD59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0717515"/>
              </p:ext>
            </p:extLst>
          </p:nvPr>
        </p:nvGraphicFramePr>
        <p:xfrm>
          <a:off x="5672" y="974199"/>
          <a:ext cx="3032124" cy="11425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58031">
                  <a:extLst>
                    <a:ext uri="{9D8B030D-6E8A-4147-A177-3AD203B41FA5}">
                      <a16:colId xmlns:a16="http://schemas.microsoft.com/office/drawing/2014/main" val="2225017554"/>
                    </a:ext>
                  </a:extLst>
                </a:gridCol>
                <a:gridCol w="758031">
                  <a:extLst>
                    <a:ext uri="{9D8B030D-6E8A-4147-A177-3AD203B41FA5}">
                      <a16:colId xmlns:a16="http://schemas.microsoft.com/office/drawing/2014/main" val="776198669"/>
                    </a:ext>
                  </a:extLst>
                </a:gridCol>
                <a:gridCol w="758031">
                  <a:extLst>
                    <a:ext uri="{9D8B030D-6E8A-4147-A177-3AD203B41FA5}">
                      <a16:colId xmlns:a16="http://schemas.microsoft.com/office/drawing/2014/main" val="859128498"/>
                    </a:ext>
                  </a:extLst>
                </a:gridCol>
                <a:gridCol w="758031">
                  <a:extLst>
                    <a:ext uri="{9D8B030D-6E8A-4147-A177-3AD203B41FA5}">
                      <a16:colId xmlns:a16="http://schemas.microsoft.com/office/drawing/2014/main" val="4153878388"/>
                    </a:ext>
                  </a:extLst>
                </a:gridCol>
              </a:tblGrid>
              <a:tr h="273845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EET Matrix (Vector)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60467215"/>
                  </a:ext>
                </a:extLst>
              </a:tr>
              <a:tr h="273845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M1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M2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M3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35666965"/>
                  </a:ext>
                </a:extLst>
              </a:tr>
              <a:tr h="27384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Task Type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0.1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10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561160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27702069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B09CD9-BA91-C1D6-A4C8-474278924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Slowest Homogeneous Counterpart System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88056C-28D0-4505-A670-216E23D66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34628" y="4842276"/>
            <a:ext cx="2133600" cy="273844"/>
          </a:xfrm>
        </p:spPr>
        <p:txBody>
          <a:bodyPr/>
          <a:lstStyle/>
          <a:p>
            <a:fld id="{7D2751F7-D677-4CE9-B35A-C3CCA0CC8D94}" type="slidenum">
              <a:rPr lang="en-US" smtClean="0"/>
              <a:pPr/>
              <a:t>69</a:t>
            </a:fld>
            <a:endParaRPr lang="en-US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256AEC43-2493-88E3-477C-8B172AA6D4CD}"/>
              </a:ext>
            </a:extLst>
          </p:cNvPr>
          <p:cNvSpPr/>
          <p:nvPr/>
        </p:nvSpPr>
        <p:spPr>
          <a:xfrm>
            <a:off x="7346372" y="1323765"/>
            <a:ext cx="685800" cy="68580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M3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3EEF444-ADD2-C2D8-9489-B903D5486231}"/>
              </a:ext>
            </a:extLst>
          </p:cNvPr>
          <p:cNvSpPr/>
          <p:nvPr/>
        </p:nvSpPr>
        <p:spPr>
          <a:xfrm>
            <a:off x="7346372" y="2368052"/>
            <a:ext cx="685800" cy="68580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M3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EBAB859-880D-DDB9-97D9-D485D57DE090}"/>
              </a:ext>
            </a:extLst>
          </p:cNvPr>
          <p:cNvSpPr/>
          <p:nvPr/>
        </p:nvSpPr>
        <p:spPr>
          <a:xfrm>
            <a:off x="7346372" y="3412338"/>
            <a:ext cx="685800" cy="68580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M3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3ABAD83-B1FD-A971-A581-4F4C59BF2F09}"/>
                  </a:ext>
                </a:extLst>
              </p:cNvPr>
              <p:cNvSpPr txBox="1"/>
              <p:nvPr/>
            </p:nvSpPr>
            <p:spPr>
              <a:xfrm>
                <a:off x="8032172" y="1434869"/>
                <a:ext cx="12573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1800" i="1">
                          <a:latin typeface="Cambria Math" panose="02040503050406030204" pitchFamily="18" charset="0"/>
                        </a:rPr>
                        <m:t>=10</m:t>
                      </m:r>
                    </m:oMath>
                  </m:oMathPara>
                </a14:m>
                <a:endParaRPr lang="en-US" sz="105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3ABAD83-B1FD-A971-A581-4F4C59BF2F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2172" y="1434869"/>
                <a:ext cx="1257300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E6CB679-D60F-0A86-D830-C99DDC4F3CFB}"/>
                  </a:ext>
                </a:extLst>
              </p:cNvPr>
              <p:cNvSpPr txBox="1"/>
              <p:nvPr/>
            </p:nvSpPr>
            <p:spPr>
              <a:xfrm>
                <a:off x="8032172" y="2537827"/>
                <a:ext cx="12573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1800" i="1">
                          <a:latin typeface="Cambria Math" panose="02040503050406030204" pitchFamily="18" charset="0"/>
                        </a:rPr>
                        <m:t>=10</m:t>
                      </m:r>
                    </m:oMath>
                  </m:oMathPara>
                </a14:m>
                <a:endParaRPr lang="en-US" sz="105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E6CB679-D60F-0A86-D830-C99DDC4F3C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2172" y="2537827"/>
                <a:ext cx="1257300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CD2A55F-5721-E622-B522-1A1D33BCC6A6}"/>
                  </a:ext>
                </a:extLst>
              </p:cNvPr>
              <p:cNvSpPr txBox="1"/>
              <p:nvPr/>
            </p:nvSpPr>
            <p:spPr>
              <a:xfrm>
                <a:off x="8032172" y="3567125"/>
                <a:ext cx="12573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1800" i="1">
                          <a:latin typeface="Cambria Math" panose="02040503050406030204" pitchFamily="18" charset="0"/>
                        </a:rPr>
                        <m:t>=10</m:t>
                      </m:r>
                    </m:oMath>
                  </m:oMathPara>
                </a14:m>
                <a:endParaRPr lang="en-US" sz="105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CD2A55F-5721-E622-B522-1A1D33BCC6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2172" y="3567125"/>
                <a:ext cx="1257300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>
            <a:extLst>
              <a:ext uri="{FF2B5EF4-FFF2-40B4-BE49-F238E27FC236}">
                <a16:creationId xmlns:a16="http://schemas.microsoft.com/office/drawing/2014/main" id="{F5E7936B-3D45-9DB6-E406-37025C2F01F8}"/>
              </a:ext>
            </a:extLst>
          </p:cNvPr>
          <p:cNvSpPr/>
          <p:nvPr/>
        </p:nvSpPr>
        <p:spPr>
          <a:xfrm>
            <a:off x="410441" y="3583788"/>
            <a:ext cx="6858000" cy="3429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Task</a:t>
            </a:r>
          </a:p>
        </p:txBody>
      </p:sp>
      <p:sp>
        <p:nvSpPr>
          <p:cNvPr id="147" name="Right Brace 146">
            <a:extLst>
              <a:ext uri="{FF2B5EF4-FFF2-40B4-BE49-F238E27FC236}">
                <a16:creationId xmlns:a16="http://schemas.microsoft.com/office/drawing/2014/main" id="{E0C1EA29-4607-0CDB-0AC9-38B771CF0D51}"/>
              </a:ext>
            </a:extLst>
          </p:cNvPr>
          <p:cNvSpPr/>
          <p:nvPr/>
        </p:nvSpPr>
        <p:spPr>
          <a:xfrm rot="16200000">
            <a:off x="3695716" y="-25326"/>
            <a:ext cx="179192" cy="6829085"/>
          </a:xfrm>
          <a:prstGeom prst="rightBrace">
            <a:avLst>
              <a:gd name="adj1" fmla="val 109992"/>
              <a:gd name="adj2" fmla="val 50000"/>
            </a:avLst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10AB0FF2-5487-F442-A651-D5025B112DCE}"/>
              </a:ext>
            </a:extLst>
          </p:cNvPr>
          <p:cNvSpPr txBox="1"/>
          <p:nvPr/>
        </p:nvSpPr>
        <p:spPr>
          <a:xfrm>
            <a:off x="3678684" y="3035993"/>
            <a:ext cx="25709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1</a:t>
            </a:r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AF814A1F-4EFC-9D85-B659-63D0F1343526}"/>
              </a:ext>
            </a:extLst>
          </p:cNvPr>
          <p:cNvSpPr txBox="1"/>
          <p:nvPr/>
        </p:nvSpPr>
        <p:spPr>
          <a:xfrm>
            <a:off x="1162756" y="4188536"/>
            <a:ext cx="54013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3 tasks are executed by 3 machines  at each moment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4CDA6DF-D93F-17E3-A411-2D4D12424651}"/>
              </a:ext>
            </a:extLst>
          </p:cNvPr>
          <p:cNvSpPr/>
          <p:nvPr/>
        </p:nvSpPr>
        <p:spPr>
          <a:xfrm>
            <a:off x="429445" y="2556373"/>
            <a:ext cx="6858000" cy="3429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Task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805D778-83DC-14F9-93E2-56F8D5F6780B}"/>
              </a:ext>
            </a:extLst>
          </p:cNvPr>
          <p:cNvSpPr/>
          <p:nvPr/>
        </p:nvSpPr>
        <p:spPr>
          <a:xfrm>
            <a:off x="410441" y="1507401"/>
            <a:ext cx="6858000" cy="3429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Task</a:t>
            </a:r>
          </a:p>
        </p:txBody>
      </p:sp>
    </p:spTree>
    <p:extLst>
      <p:ext uri="{BB962C8B-B14F-4D97-AF65-F5344CB8AC3E}">
        <p14:creationId xmlns:p14="http://schemas.microsoft.com/office/powerpoint/2010/main" val="16843596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2" name="Picture 10">
            <a:extLst>
              <a:ext uri="{FF2B5EF4-FFF2-40B4-BE49-F238E27FC236}">
                <a16:creationId xmlns:a16="http://schemas.microsoft.com/office/drawing/2014/main" id="{6E8F50A1-626E-A89F-7A51-B74931D9FC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426" y="2257095"/>
            <a:ext cx="1571819" cy="1034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7BEA434-E932-51AF-D82C-EC84EA5C13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Task Heterogeneity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AFC212-837B-6C2E-1627-797EC8759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751F7-D677-4CE9-B35A-C3CCA0CC8D94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5" name="Picture 2" descr="Detect the Faces in the Image using the Mediapipe Library">
            <a:extLst>
              <a:ext uri="{FF2B5EF4-FFF2-40B4-BE49-F238E27FC236}">
                <a16:creationId xmlns:a16="http://schemas.microsoft.com/office/drawing/2014/main" id="{D3EF08D8-BCA6-6E9E-8987-F03C3467A8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36" t="3033" r="22665" b="10514"/>
          <a:stretch/>
        </p:blipFill>
        <p:spPr bwMode="auto">
          <a:xfrm>
            <a:off x="466964" y="1053721"/>
            <a:ext cx="830432" cy="906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C8E6827-A8D2-55E7-20AD-83CD7E0A96D2}"/>
              </a:ext>
            </a:extLst>
          </p:cNvPr>
          <p:cNvSpPr txBox="1"/>
          <p:nvPr/>
        </p:nvSpPr>
        <p:spPr>
          <a:xfrm>
            <a:off x="188081" y="1973686"/>
            <a:ext cx="15728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Face Recognition</a:t>
            </a:r>
          </a:p>
        </p:txBody>
      </p:sp>
      <p:pic>
        <p:nvPicPr>
          <p:cNvPr id="3074" name="Picture 2" descr="Voice recognition - Free technology icons">
            <a:extLst>
              <a:ext uri="{FF2B5EF4-FFF2-40B4-BE49-F238E27FC236}">
                <a16:creationId xmlns:a16="http://schemas.microsoft.com/office/drawing/2014/main" id="{5A1C0AA6-10F9-4D7F-AFDF-3DA78E10AC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802" y="2450522"/>
            <a:ext cx="938756" cy="938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CEB8390-A5AB-05AF-7823-7F05B8E2ACF3}"/>
              </a:ext>
            </a:extLst>
          </p:cNvPr>
          <p:cNvSpPr txBox="1"/>
          <p:nvPr/>
        </p:nvSpPr>
        <p:spPr>
          <a:xfrm>
            <a:off x="-20624" y="3382216"/>
            <a:ext cx="18056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Speech Recognition</a:t>
            </a:r>
          </a:p>
        </p:txBody>
      </p:sp>
      <p:pic>
        <p:nvPicPr>
          <p:cNvPr id="3076" name="Picture 4" descr="ChatGPT Logo and symbol, meaning, history, PNG, brand">
            <a:extLst>
              <a:ext uri="{FF2B5EF4-FFF2-40B4-BE49-F238E27FC236}">
                <a16:creationId xmlns:a16="http://schemas.microsoft.com/office/drawing/2014/main" id="{53A699EC-7731-5BE7-BC5D-F141D6C662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01" t="5359" r="28001" b="2923"/>
          <a:stretch/>
        </p:blipFill>
        <p:spPr bwMode="auto">
          <a:xfrm>
            <a:off x="358640" y="3689993"/>
            <a:ext cx="938756" cy="1100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D1C55EB-C1E0-20F8-74D6-9D340C6594C4}"/>
              </a:ext>
            </a:extLst>
          </p:cNvPr>
          <p:cNvSpPr txBox="1"/>
          <p:nvPr/>
        </p:nvSpPr>
        <p:spPr>
          <a:xfrm>
            <a:off x="520163" y="4688387"/>
            <a:ext cx="6157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NLP</a:t>
            </a:r>
          </a:p>
        </p:txBody>
      </p:sp>
      <p:pic>
        <p:nvPicPr>
          <p:cNvPr id="9" name="Google Shape;175;p13">
            <a:extLst>
              <a:ext uri="{FF2B5EF4-FFF2-40B4-BE49-F238E27FC236}">
                <a16:creationId xmlns:a16="http://schemas.microsoft.com/office/drawing/2014/main" id="{B2BF4DAE-632A-52C7-AB30-A3A33582374D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006806" y="2592270"/>
            <a:ext cx="615710" cy="58477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9297365-60D5-A428-F4A8-462E641E4358}"/>
              </a:ext>
            </a:extLst>
          </p:cNvPr>
          <p:cNvSpPr txBox="1"/>
          <p:nvPr/>
        </p:nvSpPr>
        <p:spPr>
          <a:xfrm>
            <a:off x="2391531" y="3291810"/>
            <a:ext cx="18056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AWS EC2 Instance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5F2B7F9-270A-1429-E2D7-4244920103A1}"/>
              </a:ext>
            </a:extLst>
          </p:cNvPr>
          <p:cNvCxnSpPr>
            <a:cxnSpLocks/>
          </p:cNvCxnSpPr>
          <p:nvPr/>
        </p:nvCxnSpPr>
        <p:spPr>
          <a:xfrm>
            <a:off x="1529154" y="1530550"/>
            <a:ext cx="979272" cy="1112831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29AF7F0D-7FE4-4F18-E282-085076443A87}"/>
              </a:ext>
            </a:extLst>
          </p:cNvPr>
          <p:cNvCxnSpPr>
            <a:cxnSpLocks/>
          </p:cNvCxnSpPr>
          <p:nvPr/>
        </p:nvCxnSpPr>
        <p:spPr>
          <a:xfrm>
            <a:off x="4006752" y="2932472"/>
            <a:ext cx="937901" cy="0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E4C2BAD8-3041-4808-B3F0-09FA5105188E}"/>
              </a:ext>
            </a:extLst>
          </p:cNvPr>
          <p:cNvSpPr txBox="1"/>
          <p:nvPr/>
        </p:nvSpPr>
        <p:spPr>
          <a:xfrm>
            <a:off x="4989929" y="4122904"/>
            <a:ext cx="11466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inference time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3917625-3845-E47F-3898-EECA2281B985}"/>
              </a:ext>
            </a:extLst>
          </p:cNvPr>
          <p:cNvSpPr txBox="1"/>
          <p:nvPr/>
        </p:nvSpPr>
        <p:spPr>
          <a:xfrm>
            <a:off x="4968310" y="1687974"/>
            <a:ext cx="9789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20 msec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28F0271E-2719-BAFB-F314-1E2093C3EE2F}"/>
              </a:ext>
            </a:extLst>
          </p:cNvPr>
          <p:cNvCxnSpPr>
            <a:cxnSpLocks/>
          </p:cNvCxnSpPr>
          <p:nvPr/>
        </p:nvCxnSpPr>
        <p:spPr>
          <a:xfrm flipV="1">
            <a:off x="1583316" y="2919900"/>
            <a:ext cx="965762" cy="3362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7FDE7709-DC4E-709C-6813-DB3E50A3C20E}"/>
              </a:ext>
            </a:extLst>
          </p:cNvPr>
          <p:cNvCxnSpPr>
            <a:cxnSpLocks/>
          </p:cNvCxnSpPr>
          <p:nvPr/>
        </p:nvCxnSpPr>
        <p:spPr>
          <a:xfrm flipV="1">
            <a:off x="1583316" y="3177045"/>
            <a:ext cx="949182" cy="1046612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FD607E0A-9ECD-3CA5-EE89-80D1AD060E7E}"/>
              </a:ext>
            </a:extLst>
          </p:cNvPr>
          <p:cNvSpPr txBox="1"/>
          <p:nvPr/>
        </p:nvSpPr>
        <p:spPr>
          <a:xfrm>
            <a:off x="4982354" y="2736162"/>
            <a:ext cx="9789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60 msec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E1DEF3E-D351-FC32-70B6-AA1042C6BF04}"/>
              </a:ext>
            </a:extLst>
          </p:cNvPr>
          <p:cNvSpPr txBox="1"/>
          <p:nvPr/>
        </p:nvSpPr>
        <p:spPr>
          <a:xfrm>
            <a:off x="5018957" y="3784350"/>
            <a:ext cx="10885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200 msec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E26FF57C-F255-7B8A-8D24-6A82CA71698A}"/>
              </a:ext>
            </a:extLst>
          </p:cNvPr>
          <p:cNvCxnSpPr>
            <a:cxnSpLocks/>
            <a:endCxn id="20" idx="1"/>
          </p:cNvCxnSpPr>
          <p:nvPr/>
        </p:nvCxnSpPr>
        <p:spPr>
          <a:xfrm flipV="1">
            <a:off x="4006752" y="1857251"/>
            <a:ext cx="961558" cy="1075221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2A978E24-51FD-07A2-A346-7F7E71DDBBB0}"/>
              </a:ext>
            </a:extLst>
          </p:cNvPr>
          <p:cNvCxnSpPr>
            <a:cxnSpLocks/>
          </p:cNvCxnSpPr>
          <p:nvPr/>
        </p:nvCxnSpPr>
        <p:spPr>
          <a:xfrm>
            <a:off x="4006752" y="2932472"/>
            <a:ext cx="999259" cy="1031783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668BCE94-0115-CC8A-7695-4AEEC8B8230C}"/>
              </a:ext>
            </a:extLst>
          </p:cNvPr>
          <p:cNvCxnSpPr>
            <a:cxnSpLocks/>
          </p:cNvCxnSpPr>
          <p:nvPr/>
        </p:nvCxnSpPr>
        <p:spPr>
          <a:xfrm flipV="1">
            <a:off x="6781931" y="1599358"/>
            <a:ext cx="0" cy="2113290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15DA1CCB-B0C4-9445-9334-4CA8B78080B4}"/>
              </a:ext>
            </a:extLst>
          </p:cNvPr>
          <p:cNvCxnSpPr>
            <a:cxnSpLocks/>
          </p:cNvCxnSpPr>
          <p:nvPr/>
        </p:nvCxnSpPr>
        <p:spPr>
          <a:xfrm>
            <a:off x="6781931" y="3712648"/>
            <a:ext cx="2313594" cy="0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BA48C4AA-C410-9D7B-38F7-AC902842730E}"/>
              </a:ext>
            </a:extLst>
          </p:cNvPr>
          <p:cNvSpPr txBox="1"/>
          <p:nvPr/>
        </p:nvSpPr>
        <p:spPr>
          <a:xfrm rot="16200000">
            <a:off x="5780881" y="2502114"/>
            <a:ext cx="15728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Inference Time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41A14C92-CB82-CA19-0E5B-DED6385B0745}"/>
              </a:ext>
            </a:extLst>
          </p:cNvPr>
          <p:cNvSpPr/>
          <p:nvPr/>
        </p:nvSpPr>
        <p:spPr>
          <a:xfrm>
            <a:off x="7258592" y="3291810"/>
            <a:ext cx="103359" cy="4208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89BDF3A5-CEC0-47BC-207B-149752B3CCFA}"/>
              </a:ext>
            </a:extLst>
          </p:cNvPr>
          <p:cNvSpPr/>
          <p:nvPr/>
        </p:nvSpPr>
        <p:spPr>
          <a:xfrm flipH="1">
            <a:off x="7774484" y="2919900"/>
            <a:ext cx="103359" cy="79753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08CB90DD-299B-185D-5CCD-066005824553}"/>
              </a:ext>
            </a:extLst>
          </p:cNvPr>
          <p:cNvSpPr/>
          <p:nvPr/>
        </p:nvSpPr>
        <p:spPr>
          <a:xfrm>
            <a:off x="8393737" y="2450522"/>
            <a:ext cx="103368" cy="126212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7" name="Picture 2" descr="Detect the Faces in the Image using the Mediapipe Library">
            <a:extLst>
              <a:ext uri="{FF2B5EF4-FFF2-40B4-BE49-F238E27FC236}">
                <a16:creationId xmlns:a16="http://schemas.microsoft.com/office/drawing/2014/main" id="{D0F260C0-1103-A984-10CA-080DBD61A3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36" t="3033" r="22665" b="10514"/>
          <a:stretch/>
        </p:blipFill>
        <p:spPr bwMode="auto">
          <a:xfrm>
            <a:off x="7107584" y="3856921"/>
            <a:ext cx="443402" cy="484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2" descr="Voice recognition - Free technology icons">
            <a:extLst>
              <a:ext uri="{FF2B5EF4-FFF2-40B4-BE49-F238E27FC236}">
                <a16:creationId xmlns:a16="http://schemas.microsoft.com/office/drawing/2014/main" id="{23069573-E54A-EF58-1AE2-8B45C9B0A4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4931" y="3843254"/>
            <a:ext cx="509482" cy="509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4" descr="ChatGPT Logo and symbol, meaning, history, PNG, brand">
            <a:extLst>
              <a:ext uri="{FF2B5EF4-FFF2-40B4-BE49-F238E27FC236}">
                <a16:creationId xmlns:a16="http://schemas.microsoft.com/office/drawing/2014/main" id="{8EE799E0-8C4E-623D-D111-CB8067CAEA7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01" t="5359" r="28001" b="2923"/>
          <a:stretch/>
        </p:blipFill>
        <p:spPr bwMode="auto">
          <a:xfrm>
            <a:off x="8228358" y="3859756"/>
            <a:ext cx="440350" cy="516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8438801-B5A3-4CAA-8CC2-98FEEEA56A9D}"/>
              </a:ext>
            </a:extLst>
          </p:cNvPr>
          <p:cNvSpPr/>
          <p:nvPr/>
        </p:nvSpPr>
        <p:spPr>
          <a:xfrm>
            <a:off x="6781129" y="2456409"/>
            <a:ext cx="2109728" cy="522206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FF0000"/>
                </a:solidFill>
                <a:cs typeface="Times New Roman" panose="02020603050405020304" pitchFamily="18" charset="0"/>
              </a:rPr>
              <a:t>Variation in Execution Time</a:t>
            </a:r>
          </a:p>
        </p:txBody>
      </p:sp>
    </p:spTree>
    <p:extLst>
      <p:ext uri="{BB962C8B-B14F-4D97-AF65-F5344CB8AC3E}">
        <p14:creationId xmlns:p14="http://schemas.microsoft.com/office/powerpoint/2010/main" val="3944867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/>
      <p:bldP spid="18" grpId="0"/>
      <p:bldP spid="20" grpId="0"/>
      <p:bldP spid="28" grpId="0"/>
      <p:bldP spid="29" grpId="0"/>
      <p:bldP spid="43" grpId="0"/>
      <p:bldP spid="45" grpId="0" animBg="1"/>
      <p:bldP spid="50" grpId="0" animBg="1"/>
      <p:bldP spid="51" grpId="0" animBg="1"/>
      <p:bldP spid="3" grpId="0" animBg="1"/>
      <p:bldP spid="3" grpId="1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B09CD9-BA91-C1D6-A4C8-474278924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Heterogeneous System with One Task Type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88056C-28D0-4505-A670-216E23D66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34628" y="4842276"/>
            <a:ext cx="2133600" cy="273844"/>
          </a:xfrm>
        </p:spPr>
        <p:txBody>
          <a:bodyPr/>
          <a:lstStyle/>
          <a:p>
            <a:fld id="{7D2751F7-D677-4CE9-B35A-C3CCA0CC8D94}" type="slidenum">
              <a:rPr lang="en-US" smtClean="0"/>
              <a:pPr/>
              <a:t>70</a:t>
            </a:fld>
            <a:endParaRPr lang="en-US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256AEC43-2493-88E3-477C-8B172AA6D4CD}"/>
              </a:ext>
            </a:extLst>
          </p:cNvPr>
          <p:cNvSpPr/>
          <p:nvPr/>
        </p:nvSpPr>
        <p:spPr>
          <a:xfrm>
            <a:off x="7346372" y="1323765"/>
            <a:ext cx="685800" cy="6858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tx1"/>
                </a:solidFill>
              </a:rPr>
              <a:t>M1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3EEF444-ADD2-C2D8-9489-B903D5486231}"/>
              </a:ext>
            </a:extLst>
          </p:cNvPr>
          <p:cNvSpPr/>
          <p:nvPr/>
        </p:nvSpPr>
        <p:spPr>
          <a:xfrm>
            <a:off x="7346372" y="2368052"/>
            <a:ext cx="685800" cy="6858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tx1"/>
                </a:solidFill>
              </a:rPr>
              <a:t>M2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EBAB859-880D-DDB9-97D9-D485D57DE090}"/>
              </a:ext>
            </a:extLst>
          </p:cNvPr>
          <p:cNvSpPr/>
          <p:nvPr/>
        </p:nvSpPr>
        <p:spPr>
          <a:xfrm>
            <a:off x="7346372" y="3412338"/>
            <a:ext cx="685800" cy="68580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tx1"/>
                </a:solidFill>
              </a:rPr>
              <a:t>M3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3ABAD83-B1FD-A971-A581-4F4C59BF2F09}"/>
                  </a:ext>
                </a:extLst>
              </p:cNvPr>
              <p:cNvSpPr txBox="1"/>
              <p:nvPr/>
            </p:nvSpPr>
            <p:spPr>
              <a:xfrm>
                <a:off x="8032172" y="1434869"/>
                <a:ext cx="12573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800" i="1">
                          <a:latin typeface="Cambria Math" panose="02040503050406030204" pitchFamily="18" charset="0"/>
                        </a:rPr>
                        <m:t>=0.1</m:t>
                      </m:r>
                    </m:oMath>
                  </m:oMathPara>
                </a14:m>
                <a:endParaRPr lang="en-US" sz="105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3ABAD83-B1FD-A971-A581-4F4C59BF2F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2172" y="1434869"/>
                <a:ext cx="1257300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E6CB679-D60F-0A86-D830-C99DDC4F3CFB}"/>
                  </a:ext>
                </a:extLst>
              </p:cNvPr>
              <p:cNvSpPr txBox="1"/>
              <p:nvPr/>
            </p:nvSpPr>
            <p:spPr>
              <a:xfrm>
                <a:off x="8032172" y="2537827"/>
                <a:ext cx="12573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800" i="1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105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E6CB679-D60F-0A86-D830-C99DDC4F3C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2172" y="2537827"/>
                <a:ext cx="1257300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CD2A55F-5721-E622-B522-1A1D33BCC6A6}"/>
                  </a:ext>
                </a:extLst>
              </p:cNvPr>
              <p:cNvSpPr txBox="1"/>
              <p:nvPr/>
            </p:nvSpPr>
            <p:spPr>
              <a:xfrm>
                <a:off x="8032172" y="3567125"/>
                <a:ext cx="12573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800" i="1">
                          <a:latin typeface="Cambria Math" panose="02040503050406030204" pitchFamily="18" charset="0"/>
                        </a:rPr>
                        <m:t>=10</m:t>
                      </m:r>
                    </m:oMath>
                  </m:oMathPara>
                </a14:m>
                <a:endParaRPr lang="en-US" sz="105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CD2A55F-5721-E622-B522-1A1D33BCC6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2172" y="3567125"/>
                <a:ext cx="1257300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>
            <a:extLst>
              <a:ext uri="{FF2B5EF4-FFF2-40B4-BE49-F238E27FC236}">
                <a16:creationId xmlns:a16="http://schemas.microsoft.com/office/drawing/2014/main" id="{F5E7936B-3D45-9DB6-E406-37025C2F01F8}"/>
              </a:ext>
            </a:extLst>
          </p:cNvPr>
          <p:cNvSpPr/>
          <p:nvPr/>
        </p:nvSpPr>
        <p:spPr>
          <a:xfrm>
            <a:off x="410441" y="3583788"/>
            <a:ext cx="6858000" cy="3429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Task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709A232-D01B-276D-3D7C-5CE578FC46F6}"/>
              </a:ext>
            </a:extLst>
          </p:cNvPr>
          <p:cNvSpPr/>
          <p:nvPr/>
        </p:nvSpPr>
        <p:spPr>
          <a:xfrm>
            <a:off x="6644363" y="2571750"/>
            <a:ext cx="624078" cy="3429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23333E7-2223-C5B5-296D-6D6785C67547}"/>
              </a:ext>
            </a:extLst>
          </p:cNvPr>
          <p:cNvSpPr/>
          <p:nvPr/>
        </p:nvSpPr>
        <p:spPr>
          <a:xfrm>
            <a:off x="5952744" y="2571750"/>
            <a:ext cx="624078" cy="3429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0EF45F4-DCBF-5FC8-BCF3-9EFD7AC2ACD4}"/>
              </a:ext>
            </a:extLst>
          </p:cNvPr>
          <p:cNvSpPr/>
          <p:nvPr/>
        </p:nvSpPr>
        <p:spPr>
          <a:xfrm>
            <a:off x="5260086" y="2572246"/>
            <a:ext cx="624078" cy="3429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1AF8477-FBE9-F86F-7A5A-1C4FECC5DE06}"/>
              </a:ext>
            </a:extLst>
          </p:cNvPr>
          <p:cNvSpPr/>
          <p:nvPr/>
        </p:nvSpPr>
        <p:spPr>
          <a:xfrm>
            <a:off x="4567428" y="2572246"/>
            <a:ext cx="624078" cy="3429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E9A2045-4279-1B35-556E-0ABBE73AE393}"/>
              </a:ext>
            </a:extLst>
          </p:cNvPr>
          <p:cNvSpPr/>
          <p:nvPr/>
        </p:nvSpPr>
        <p:spPr>
          <a:xfrm>
            <a:off x="3875810" y="2572246"/>
            <a:ext cx="624078" cy="3429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E7FA2052-51DF-D334-4785-0834C340CF03}"/>
              </a:ext>
            </a:extLst>
          </p:cNvPr>
          <p:cNvSpPr/>
          <p:nvPr/>
        </p:nvSpPr>
        <p:spPr>
          <a:xfrm>
            <a:off x="3183152" y="2572246"/>
            <a:ext cx="624078" cy="3429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E35B4D26-6D1A-1D90-5E35-7B5CFA21F99C}"/>
              </a:ext>
            </a:extLst>
          </p:cNvPr>
          <p:cNvSpPr/>
          <p:nvPr/>
        </p:nvSpPr>
        <p:spPr>
          <a:xfrm>
            <a:off x="2491013" y="2571254"/>
            <a:ext cx="624078" cy="3429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15475104-F8A4-0AE2-A76E-9045C9496A0E}"/>
              </a:ext>
            </a:extLst>
          </p:cNvPr>
          <p:cNvSpPr/>
          <p:nvPr/>
        </p:nvSpPr>
        <p:spPr>
          <a:xfrm>
            <a:off x="1796796" y="2571254"/>
            <a:ext cx="624078" cy="3429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C894B8F3-037C-8F21-7957-9974596A5E75}"/>
              </a:ext>
            </a:extLst>
          </p:cNvPr>
          <p:cNvSpPr/>
          <p:nvPr/>
        </p:nvSpPr>
        <p:spPr>
          <a:xfrm>
            <a:off x="1106217" y="2571254"/>
            <a:ext cx="624078" cy="3429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7EE3D315-6AEC-654A-872D-784FA774ED1E}"/>
              </a:ext>
            </a:extLst>
          </p:cNvPr>
          <p:cNvSpPr/>
          <p:nvPr/>
        </p:nvSpPr>
        <p:spPr>
          <a:xfrm>
            <a:off x="404207" y="2571254"/>
            <a:ext cx="624078" cy="3429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F914076C-AD28-20C0-6795-85BD4B51FA13}"/>
              </a:ext>
            </a:extLst>
          </p:cNvPr>
          <p:cNvSpPr/>
          <p:nvPr/>
        </p:nvSpPr>
        <p:spPr>
          <a:xfrm>
            <a:off x="7210823" y="1488839"/>
            <a:ext cx="54864" cy="342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F1CBD78A-5ED6-7302-6BB2-7BAED636E253}"/>
              </a:ext>
            </a:extLst>
          </p:cNvPr>
          <p:cNvSpPr/>
          <p:nvPr/>
        </p:nvSpPr>
        <p:spPr>
          <a:xfrm>
            <a:off x="7146036" y="1488839"/>
            <a:ext cx="54864" cy="342900"/>
          </a:xfrm>
          <a:prstGeom prst="rect">
            <a:avLst/>
          </a:prstGeom>
          <a:solidFill>
            <a:schemeClr val="accent1">
              <a:lumMod val="40000"/>
              <a:lumOff val="60000"/>
              <a:alpha val="99000"/>
            </a:schemeClr>
          </a:solidFill>
          <a:ln w="127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CB7A1C08-A9B8-C4E8-F6C0-3B80D1BF4B30}"/>
              </a:ext>
            </a:extLst>
          </p:cNvPr>
          <p:cNvSpPr/>
          <p:nvPr/>
        </p:nvSpPr>
        <p:spPr>
          <a:xfrm>
            <a:off x="7081359" y="1489335"/>
            <a:ext cx="54864" cy="342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F9EBAF0E-FC85-4ED9-9EBA-02EC5C9467B2}"/>
              </a:ext>
            </a:extLst>
          </p:cNvPr>
          <p:cNvSpPr/>
          <p:nvPr/>
        </p:nvSpPr>
        <p:spPr>
          <a:xfrm>
            <a:off x="7016573" y="1488839"/>
            <a:ext cx="54864" cy="342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C8B9D0A4-F819-8743-9E55-EFAF9BDD7E56}"/>
              </a:ext>
            </a:extLst>
          </p:cNvPr>
          <p:cNvSpPr/>
          <p:nvPr/>
        </p:nvSpPr>
        <p:spPr>
          <a:xfrm>
            <a:off x="6951786" y="1489335"/>
            <a:ext cx="54864" cy="342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4E7031DD-86F8-C9E0-F06C-E7B92D638FB0}"/>
              </a:ext>
            </a:extLst>
          </p:cNvPr>
          <p:cNvSpPr/>
          <p:nvPr/>
        </p:nvSpPr>
        <p:spPr>
          <a:xfrm>
            <a:off x="6887000" y="1488839"/>
            <a:ext cx="54864" cy="342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699FB58B-6581-F655-D468-EA6F84E67D1C}"/>
              </a:ext>
            </a:extLst>
          </p:cNvPr>
          <p:cNvSpPr/>
          <p:nvPr/>
        </p:nvSpPr>
        <p:spPr>
          <a:xfrm>
            <a:off x="6824186" y="1489335"/>
            <a:ext cx="54864" cy="342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11B44B8D-1BB8-3A3A-6B6B-219847EC46C7}"/>
              </a:ext>
            </a:extLst>
          </p:cNvPr>
          <p:cNvSpPr/>
          <p:nvPr/>
        </p:nvSpPr>
        <p:spPr>
          <a:xfrm>
            <a:off x="6757427" y="1489335"/>
            <a:ext cx="54864" cy="342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66660BDB-180C-AD92-7BEF-6FB2A54D2664}"/>
              </a:ext>
            </a:extLst>
          </p:cNvPr>
          <p:cNvSpPr/>
          <p:nvPr/>
        </p:nvSpPr>
        <p:spPr>
          <a:xfrm>
            <a:off x="6692988" y="1488839"/>
            <a:ext cx="54864" cy="342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580E83C3-A0C3-16C3-C196-02AA169CA0FB}"/>
              </a:ext>
            </a:extLst>
          </p:cNvPr>
          <p:cNvSpPr/>
          <p:nvPr/>
        </p:nvSpPr>
        <p:spPr>
          <a:xfrm>
            <a:off x="6628842" y="1488839"/>
            <a:ext cx="54864" cy="342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AF3340E4-2FFB-8B7E-0F5D-D0047259A66F}"/>
              </a:ext>
            </a:extLst>
          </p:cNvPr>
          <p:cNvSpPr/>
          <p:nvPr/>
        </p:nvSpPr>
        <p:spPr>
          <a:xfrm>
            <a:off x="6533141" y="1484709"/>
            <a:ext cx="54864" cy="342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C5BED91D-CF50-C698-C4B8-3281E5842B20}"/>
              </a:ext>
            </a:extLst>
          </p:cNvPr>
          <p:cNvSpPr/>
          <p:nvPr/>
        </p:nvSpPr>
        <p:spPr>
          <a:xfrm>
            <a:off x="6468355" y="1484709"/>
            <a:ext cx="54864" cy="342900"/>
          </a:xfrm>
          <a:prstGeom prst="rect">
            <a:avLst/>
          </a:prstGeom>
          <a:solidFill>
            <a:schemeClr val="accent1">
              <a:lumMod val="40000"/>
              <a:lumOff val="60000"/>
              <a:alpha val="99000"/>
            </a:schemeClr>
          </a:solidFill>
          <a:ln w="127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07AEFDAB-E447-C26A-BDA4-6B1890334744}"/>
              </a:ext>
            </a:extLst>
          </p:cNvPr>
          <p:cNvSpPr/>
          <p:nvPr/>
        </p:nvSpPr>
        <p:spPr>
          <a:xfrm>
            <a:off x="6403678" y="1485205"/>
            <a:ext cx="54864" cy="342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01E2F4C6-FE75-7625-1250-D9F2AEA38444}"/>
              </a:ext>
            </a:extLst>
          </p:cNvPr>
          <p:cNvSpPr/>
          <p:nvPr/>
        </p:nvSpPr>
        <p:spPr>
          <a:xfrm>
            <a:off x="6338891" y="1484709"/>
            <a:ext cx="54864" cy="342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727F56FA-ACF3-B913-076F-A2E39520EA1E}"/>
              </a:ext>
            </a:extLst>
          </p:cNvPr>
          <p:cNvSpPr/>
          <p:nvPr/>
        </p:nvSpPr>
        <p:spPr>
          <a:xfrm>
            <a:off x="6274105" y="1485205"/>
            <a:ext cx="54864" cy="342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301A62A4-ECA7-9334-4483-E985877E5B57}"/>
              </a:ext>
            </a:extLst>
          </p:cNvPr>
          <p:cNvSpPr/>
          <p:nvPr/>
        </p:nvSpPr>
        <p:spPr>
          <a:xfrm>
            <a:off x="6209318" y="1484709"/>
            <a:ext cx="54864" cy="342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D860BDC4-2FFE-74B8-291E-3973C20F7833}"/>
              </a:ext>
            </a:extLst>
          </p:cNvPr>
          <p:cNvSpPr/>
          <p:nvPr/>
        </p:nvSpPr>
        <p:spPr>
          <a:xfrm>
            <a:off x="6146505" y="1485205"/>
            <a:ext cx="54864" cy="342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6F31B077-019A-9C4F-6740-31DE1CAAFD23}"/>
              </a:ext>
            </a:extLst>
          </p:cNvPr>
          <p:cNvSpPr/>
          <p:nvPr/>
        </p:nvSpPr>
        <p:spPr>
          <a:xfrm>
            <a:off x="6079745" y="1485205"/>
            <a:ext cx="54864" cy="342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D7A4E543-BD8D-DC1C-3C0F-722E1FDBD378}"/>
              </a:ext>
            </a:extLst>
          </p:cNvPr>
          <p:cNvSpPr/>
          <p:nvPr/>
        </p:nvSpPr>
        <p:spPr>
          <a:xfrm>
            <a:off x="6015307" y="1484709"/>
            <a:ext cx="54864" cy="342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2DF0660F-ABF8-3A95-D61C-868D5DF5338B}"/>
              </a:ext>
            </a:extLst>
          </p:cNvPr>
          <p:cNvSpPr/>
          <p:nvPr/>
        </p:nvSpPr>
        <p:spPr>
          <a:xfrm>
            <a:off x="5951161" y="1484709"/>
            <a:ext cx="54864" cy="342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9F0475FB-78F2-F0D2-233F-202E36C792DA}"/>
              </a:ext>
            </a:extLst>
          </p:cNvPr>
          <p:cNvSpPr/>
          <p:nvPr/>
        </p:nvSpPr>
        <p:spPr>
          <a:xfrm>
            <a:off x="5840442" y="1484709"/>
            <a:ext cx="54864" cy="342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B4291B66-4AF7-A9B6-9C9D-CE5BBAAC1CC0}"/>
              </a:ext>
            </a:extLst>
          </p:cNvPr>
          <p:cNvSpPr/>
          <p:nvPr/>
        </p:nvSpPr>
        <p:spPr>
          <a:xfrm>
            <a:off x="5775656" y="1484709"/>
            <a:ext cx="54864" cy="342900"/>
          </a:xfrm>
          <a:prstGeom prst="rect">
            <a:avLst/>
          </a:prstGeom>
          <a:solidFill>
            <a:schemeClr val="accent1">
              <a:lumMod val="40000"/>
              <a:lumOff val="60000"/>
              <a:alpha val="99000"/>
            </a:schemeClr>
          </a:solidFill>
          <a:ln w="127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AA83B4C8-D4D4-3044-1A42-F644DC4750E5}"/>
              </a:ext>
            </a:extLst>
          </p:cNvPr>
          <p:cNvSpPr/>
          <p:nvPr/>
        </p:nvSpPr>
        <p:spPr>
          <a:xfrm>
            <a:off x="5710979" y="1485205"/>
            <a:ext cx="54864" cy="342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6A060C7E-F686-4E60-54E1-26AA16AC4AF7}"/>
              </a:ext>
            </a:extLst>
          </p:cNvPr>
          <p:cNvSpPr/>
          <p:nvPr/>
        </p:nvSpPr>
        <p:spPr>
          <a:xfrm>
            <a:off x="5646192" y="1484709"/>
            <a:ext cx="54864" cy="342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349E4E75-289E-4B73-37B7-05780CCFDED7}"/>
              </a:ext>
            </a:extLst>
          </p:cNvPr>
          <p:cNvSpPr/>
          <p:nvPr/>
        </p:nvSpPr>
        <p:spPr>
          <a:xfrm>
            <a:off x="5581406" y="1485205"/>
            <a:ext cx="54864" cy="342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0D4E5223-28D2-AC6A-AC1E-70B9DAB08F78}"/>
              </a:ext>
            </a:extLst>
          </p:cNvPr>
          <p:cNvSpPr/>
          <p:nvPr/>
        </p:nvSpPr>
        <p:spPr>
          <a:xfrm>
            <a:off x="5516619" y="1484709"/>
            <a:ext cx="54864" cy="342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79D296C2-1378-A10F-9308-613767C7B72E}"/>
              </a:ext>
            </a:extLst>
          </p:cNvPr>
          <p:cNvSpPr/>
          <p:nvPr/>
        </p:nvSpPr>
        <p:spPr>
          <a:xfrm>
            <a:off x="5453806" y="1485205"/>
            <a:ext cx="54864" cy="342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0E00232C-B575-416D-74A5-7A1885D08865}"/>
              </a:ext>
            </a:extLst>
          </p:cNvPr>
          <p:cNvSpPr/>
          <p:nvPr/>
        </p:nvSpPr>
        <p:spPr>
          <a:xfrm>
            <a:off x="5387046" y="1485205"/>
            <a:ext cx="54864" cy="342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D1F0E646-CEA8-2816-D7F0-393F8045C044}"/>
              </a:ext>
            </a:extLst>
          </p:cNvPr>
          <p:cNvSpPr/>
          <p:nvPr/>
        </p:nvSpPr>
        <p:spPr>
          <a:xfrm>
            <a:off x="5322608" y="1484709"/>
            <a:ext cx="54864" cy="342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2010B836-89AA-F7D9-99DB-7B28F59E1821}"/>
              </a:ext>
            </a:extLst>
          </p:cNvPr>
          <p:cNvSpPr/>
          <p:nvPr/>
        </p:nvSpPr>
        <p:spPr>
          <a:xfrm>
            <a:off x="5258462" y="1484709"/>
            <a:ext cx="54864" cy="342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296763BC-7861-2585-BD9F-D3BED0A8BF79}"/>
              </a:ext>
            </a:extLst>
          </p:cNvPr>
          <p:cNvSpPr/>
          <p:nvPr/>
        </p:nvSpPr>
        <p:spPr>
          <a:xfrm>
            <a:off x="5147743" y="1488839"/>
            <a:ext cx="54864" cy="342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CEF51B2B-188C-2819-C4E4-514E2851550B}"/>
              </a:ext>
            </a:extLst>
          </p:cNvPr>
          <p:cNvSpPr/>
          <p:nvPr/>
        </p:nvSpPr>
        <p:spPr>
          <a:xfrm>
            <a:off x="5082956" y="1488839"/>
            <a:ext cx="54864" cy="342900"/>
          </a:xfrm>
          <a:prstGeom prst="rect">
            <a:avLst/>
          </a:prstGeom>
          <a:solidFill>
            <a:schemeClr val="accent1">
              <a:lumMod val="40000"/>
              <a:lumOff val="60000"/>
              <a:alpha val="99000"/>
            </a:schemeClr>
          </a:solidFill>
          <a:ln w="127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30031F9F-E161-4477-7D2B-FD96B8ED7DDB}"/>
              </a:ext>
            </a:extLst>
          </p:cNvPr>
          <p:cNvSpPr/>
          <p:nvPr/>
        </p:nvSpPr>
        <p:spPr>
          <a:xfrm>
            <a:off x="5018279" y="1489335"/>
            <a:ext cx="54864" cy="342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12BFAC29-CCDD-20AE-892C-59AE8C8BB884}"/>
              </a:ext>
            </a:extLst>
          </p:cNvPr>
          <p:cNvSpPr/>
          <p:nvPr/>
        </p:nvSpPr>
        <p:spPr>
          <a:xfrm>
            <a:off x="4953493" y="1488839"/>
            <a:ext cx="54864" cy="342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4F30A908-B727-1727-2ABE-1B248E66085B}"/>
              </a:ext>
            </a:extLst>
          </p:cNvPr>
          <p:cNvSpPr/>
          <p:nvPr/>
        </p:nvSpPr>
        <p:spPr>
          <a:xfrm>
            <a:off x="4888706" y="1489335"/>
            <a:ext cx="54864" cy="342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4891BE1B-EC45-F1DD-5AD4-64EDF944681F}"/>
              </a:ext>
            </a:extLst>
          </p:cNvPr>
          <p:cNvSpPr/>
          <p:nvPr/>
        </p:nvSpPr>
        <p:spPr>
          <a:xfrm>
            <a:off x="4823920" y="1488839"/>
            <a:ext cx="54864" cy="342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838B2D42-C3B1-2614-864A-0C73D57A9401}"/>
              </a:ext>
            </a:extLst>
          </p:cNvPr>
          <p:cNvSpPr/>
          <p:nvPr/>
        </p:nvSpPr>
        <p:spPr>
          <a:xfrm>
            <a:off x="4761107" y="1489335"/>
            <a:ext cx="54864" cy="342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AE3BDFF0-2C5F-BC57-BB0D-57466333B355}"/>
              </a:ext>
            </a:extLst>
          </p:cNvPr>
          <p:cNvSpPr/>
          <p:nvPr/>
        </p:nvSpPr>
        <p:spPr>
          <a:xfrm>
            <a:off x="4694347" y="1489335"/>
            <a:ext cx="54864" cy="342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39CB55FE-30FB-9D3F-6D9E-55BB7E7C6305}"/>
              </a:ext>
            </a:extLst>
          </p:cNvPr>
          <p:cNvSpPr/>
          <p:nvPr/>
        </p:nvSpPr>
        <p:spPr>
          <a:xfrm>
            <a:off x="4629908" y="1488839"/>
            <a:ext cx="54864" cy="342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3FC8D7ED-1256-080A-A16B-389EE254685E}"/>
              </a:ext>
            </a:extLst>
          </p:cNvPr>
          <p:cNvSpPr/>
          <p:nvPr/>
        </p:nvSpPr>
        <p:spPr>
          <a:xfrm>
            <a:off x="4565762" y="1488839"/>
            <a:ext cx="54864" cy="342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1D32B468-5B9C-BA0C-7363-26E301E685C1}"/>
              </a:ext>
            </a:extLst>
          </p:cNvPr>
          <p:cNvSpPr/>
          <p:nvPr/>
        </p:nvSpPr>
        <p:spPr>
          <a:xfrm>
            <a:off x="4448294" y="1480505"/>
            <a:ext cx="54864" cy="342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AD8ADF29-D35C-CCA7-3B7B-5C3926A1802B}"/>
              </a:ext>
            </a:extLst>
          </p:cNvPr>
          <p:cNvSpPr/>
          <p:nvPr/>
        </p:nvSpPr>
        <p:spPr>
          <a:xfrm>
            <a:off x="4383507" y="1480505"/>
            <a:ext cx="54864" cy="342900"/>
          </a:xfrm>
          <a:prstGeom prst="rect">
            <a:avLst/>
          </a:prstGeom>
          <a:solidFill>
            <a:schemeClr val="accent1">
              <a:lumMod val="40000"/>
              <a:lumOff val="60000"/>
              <a:alpha val="99000"/>
            </a:schemeClr>
          </a:solidFill>
          <a:ln w="127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A5A8A9CC-AF50-3229-410A-4E64770C1851}"/>
              </a:ext>
            </a:extLst>
          </p:cNvPr>
          <p:cNvSpPr/>
          <p:nvPr/>
        </p:nvSpPr>
        <p:spPr>
          <a:xfrm>
            <a:off x="4318830" y="1481000"/>
            <a:ext cx="54864" cy="342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2B30D3CB-9773-0C0D-DDF3-2A4AB7D678F0}"/>
              </a:ext>
            </a:extLst>
          </p:cNvPr>
          <p:cNvSpPr/>
          <p:nvPr/>
        </p:nvSpPr>
        <p:spPr>
          <a:xfrm>
            <a:off x="4254044" y="1480505"/>
            <a:ext cx="54864" cy="342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606EC306-A7AE-B115-6313-D971D5E5516D}"/>
              </a:ext>
            </a:extLst>
          </p:cNvPr>
          <p:cNvSpPr/>
          <p:nvPr/>
        </p:nvSpPr>
        <p:spPr>
          <a:xfrm>
            <a:off x="4189257" y="1481000"/>
            <a:ext cx="54864" cy="342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5B237786-E6D4-5BBC-0A0C-1C600F145A7F}"/>
              </a:ext>
            </a:extLst>
          </p:cNvPr>
          <p:cNvSpPr/>
          <p:nvPr/>
        </p:nvSpPr>
        <p:spPr>
          <a:xfrm>
            <a:off x="4124471" y="1480505"/>
            <a:ext cx="54864" cy="342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93D62CAD-197A-7B6D-4ED8-6E52C4D8899E}"/>
              </a:ext>
            </a:extLst>
          </p:cNvPr>
          <p:cNvSpPr/>
          <p:nvPr/>
        </p:nvSpPr>
        <p:spPr>
          <a:xfrm>
            <a:off x="4061657" y="1481000"/>
            <a:ext cx="54864" cy="342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DFE50EF6-64E2-0FE9-3172-8FE32B115282}"/>
              </a:ext>
            </a:extLst>
          </p:cNvPr>
          <p:cNvSpPr/>
          <p:nvPr/>
        </p:nvSpPr>
        <p:spPr>
          <a:xfrm>
            <a:off x="3994898" y="1481000"/>
            <a:ext cx="54864" cy="342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16E64AFD-CFE1-D91D-C677-8DE593409D8A}"/>
              </a:ext>
            </a:extLst>
          </p:cNvPr>
          <p:cNvSpPr/>
          <p:nvPr/>
        </p:nvSpPr>
        <p:spPr>
          <a:xfrm>
            <a:off x="3930459" y="1480505"/>
            <a:ext cx="54864" cy="342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2FE4B2A8-38CF-45D4-EEF6-8CF9313C289A}"/>
              </a:ext>
            </a:extLst>
          </p:cNvPr>
          <p:cNvSpPr/>
          <p:nvPr/>
        </p:nvSpPr>
        <p:spPr>
          <a:xfrm>
            <a:off x="3866313" y="1480505"/>
            <a:ext cx="54864" cy="342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E92DD290-661E-D515-F468-C0D3641CD2A1}"/>
              </a:ext>
            </a:extLst>
          </p:cNvPr>
          <p:cNvSpPr/>
          <p:nvPr/>
        </p:nvSpPr>
        <p:spPr>
          <a:xfrm>
            <a:off x="3769518" y="1477628"/>
            <a:ext cx="54864" cy="342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FA98A54A-FD39-6231-E8EA-76520FB8EE41}"/>
              </a:ext>
            </a:extLst>
          </p:cNvPr>
          <p:cNvSpPr/>
          <p:nvPr/>
        </p:nvSpPr>
        <p:spPr>
          <a:xfrm>
            <a:off x="3704732" y="1477628"/>
            <a:ext cx="54864" cy="342900"/>
          </a:xfrm>
          <a:prstGeom prst="rect">
            <a:avLst/>
          </a:prstGeom>
          <a:solidFill>
            <a:schemeClr val="accent1">
              <a:lumMod val="40000"/>
              <a:lumOff val="60000"/>
              <a:alpha val="99000"/>
            </a:schemeClr>
          </a:solidFill>
          <a:ln w="127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E4C763C1-4F8B-3982-4261-5A283055576F}"/>
              </a:ext>
            </a:extLst>
          </p:cNvPr>
          <p:cNvSpPr/>
          <p:nvPr/>
        </p:nvSpPr>
        <p:spPr>
          <a:xfrm>
            <a:off x="3640055" y="1478123"/>
            <a:ext cx="54864" cy="342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2497B632-DE40-5085-5338-5CE2445CA40A}"/>
              </a:ext>
            </a:extLst>
          </p:cNvPr>
          <p:cNvSpPr/>
          <p:nvPr/>
        </p:nvSpPr>
        <p:spPr>
          <a:xfrm>
            <a:off x="3575268" y="1477628"/>
            <a:ext cx="54864" cy="342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B341D060-083F-639F-1979-3A3FDF3676B5}"/>
              </a:ext>
            </a:extLst>
          </p:cNvPr>
          <p:cNvSpPr/>
          <p:nvPr/>
        </p:nvSpPr>
        <p:spPr>
          <a:xfrm>
            <a:off x="3510482" y="1478123"/>
            <a:ext cx="54864" cy="342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E2D842BF-8FD7-8DAA-3151-1609DA573A11}"/>
              </a:ext>
            </a:extLst>
          </p:cNvPr>
          <p:cNvSpPr/>
          <p:nvPr/>
        </p:nvSpPr>
        <p:spPr>
          <a:xfrm>
            <a:off x="3445695" y="1477628"/>
            <a:ext cx="54864" cy="342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C184C8BB-F936-404A-4496-681637980838}"/>
              </a:ext>
            </a:extLst>
          </p:cNvPr>
          <p:cNvSpPr/>
          <p:nvPr/>
        </p:nvSpPr>
        <p:spPr>
          <a:xfrm>
            <a:off x="3382882" y="1478123"/>
            <a:ext cx="54864" cy="342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E52B42C7-DD22-B2B1-F3E8-0C23ABA87E86}"/>
              </a:ext>
            </a:extLst>
          </p:cNvPr>
          <p:cNvSpPr/>
          <p:nvPr/>
        </p:nvSpPr>
        <p:spPr>
          <a:xfrm>
            <a:off x="3316122" y="1478123"/>
            <a:ext cx="54864" cy="342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BADC103F-66DB-7032-737E-F62C77EA3481}"/>
              </a:ext>
            </a:extLst>
          </p:cNvPr>
          <p:cNvSpPr/>
          <p:nvPr/>
        </p:nvSpPr>
        <p:spPr>
          <a:xfrm>
            <a:off x="3251684" y="1477628"/>
            <a:ext cx="54864" cy="342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26743B7E-2090-F9D4-39FF-59B252624588}"/>
              </a:ext>
            </a:extLst>
          </p:cNvPr>
          <p:cNvSpPr/>
          <p:nvPr/>
        </p:nvSpPr>
        <p:spPr>
          <a:xfrm>
            <a:off x="3187538" y="1477628"/>
            <a:ext cx="54864" cy="342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C3B71A88-578F-A9C0-B3A1-12C1BBE3F9BF}"/>
              </a:ext>
            </a:extLst>
          </p:cNvPr>
          <p:cNvSpPr/>
          <p:nvPr/>
        </p:nvSpPr>
        <p:spPr>
          <a:xfrm>
            <a:off x="3069256" y="1480009"/>
            <a:ext cx="54864" cy="342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EF76200E-4A1C-E447-365D-318036421E0D}"/>
              </a:ext>
            </a:extLst>
          </p:cNvPr>
          <p:cNvSpPr/>
          <p:nvPr/>
        </p:nvSpPr>
        <p:spPr>
          <a:xfrm>
            <a:off x="3004469" y="1480009"/>
            <a:ext cx="54864" cy="342900"/>
          </a:xfrm>
          <a:prstGeom prst="rect">
            <a:avLst/>
          </a:prstGeom>
          <a:solidFill>
            <a:schemeClr val="accent1">
              <a:lumMod val="40000"/>
              <a:lumOff val="60000"/>
              <a:alpha val="99000"/>
            </a:schemeClr>
          </a:solidFill>
          <a:ln w="127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8DFC5936-5892-88C3-8909-75B81515A87B}"/>
              </a:ext>
            </a:extLst>
          </p:cNvPr>
          <p:cNvSpPr/>
          <p:nvPr/>
        </p:nvSpPr>
        <p:spPr>
          <a:xfrm>
            <a:off x="2939792" y="1480505"/>
            <a:ext cx="54864" cy="342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4A171E89-4EE6-7F0B-68F7-EBF5E2F91230}"/>
              </a:ext>
            </a:extLst>
          </p:cNvPr>
          <p:cNvSpPr/>
          <p:nvPr/>
        </p:nvSpPr>
        <p:spPr>
          <a:xfrm>
            <a:off x="2875006" y="1480009"/>
            <a:ext cx="54864" cy="342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1207C814-7744-70AE-86BF-2115776C5E55}"/>
              </a:ext>
            </a:extLst>
          </p:cNvPr>
          <p:cNvSpPr/>
          <p:nvPr/>
        </p:nvSpPr>
        <p:spPr>
          <a:xfrm>
            <a:off x="2810219" y="1480505"/>
            <a:ext cx="54864" cy="342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2F7E1771-569E-0F4D-BD3C-4271D461119B}"/>
              </a:ext>
            </a:extLst>
          </p:cNvPr>
          <p:cNvSpPr/>
          <p:nvPr/>
        </p:nvSpPr>
        <p:spPr>
          <a:xfrm>
            <a:off x="2745433" y="1480009"/>
            <a:ext cx="54864" cy="342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CFF2E071-5804-866A-F735-C6D448E1CF4F}"/>
              </a:ext>
            </a:extLst>
          </p:cNvPr>
          <p:cNvSpPr/>
          <p:nvPr/>
        </p:nvSpPr>
        <p:spPr>
          <a:xfrm>
            <a:off x="2682620" y="1480505"/>
            <a:ext cx="54864" cy="342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F355E47C-0FA0-0AD9-D447-D2FCF78463AD}"/>
              </a:ext>
            </a:extLst>
          </p:cNvPr>
          <p:cNvSpPr/>
          <p:nvPr/>
        </p:nvSpPr>
        <p:spPr>
          <a:xfrm>
            <a:off x="2615860" y="1480505"/>
            <a:ext cx="54864" cy="342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7086288F-59B0-4BFA-B746-643090860124}"/>
              </a:ext>
            </a:extLst>
          </p:cNvPr>
          <p:cNvSpPr/>
          <p:nvPr/>
        </p:nvSpPr>
        <p:spPr>
          <a:xfrm>
            <a:off x="2551421" y="1480009"/>
            <a:ext cx="54864" cy="342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2882006B-A37E-3DEB-9CC8-F041B68FA1B4}"/>
              </a:ext>
            </a:extLst>
          </p:cNvPr>
          <p:cNvSpPr/>
          <p:nvPr/>
        </p:nvSpPr>
        <p:spPr>
          <a:xfrm>
            <a:off x="2487275" y="1480009"/>
            <a:ext cx="54864" cy="342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CABBA842-0D4B-A6D8-14B3-0D3D21B3FE8D}"/>
              </a:ext>
            </a:extLst>
          </p:cNvPr>
          <p:cNvSpPr/>
          <p:nvPr/>
        </p:nvSpPr>
        <p:spPr>
          <a:xfrm>
            <a:off x="2383104" y="1480009"/>
            <a:ext cx="54864" cy="342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F58EB27D-2824-5566-6138-C87DCFCA17E8}"/>
              </a:ext>
            </a:extLst>
          </p:cNvPr>
          <p:cNvSpPr/>
          <p:nvPr/>
        </p:nvSpPr>
        <p:spPr>
          <a:xfrm>
            <a:off x="2318318" y="1480009"/>
            <a:ext cx="54864" cy="342900"/>
          </a:xfrm>
          <a:prstGeom prst="rect">
            <a:avLst/>
          </a:prstGeom>
          <a:solidFill>
            <a:schemeClr val="accent1">
              <a:lumMod val="40000"/>
              <a:lumOff val="60000"/>
              <a:alpha val="99000"/>
            </a:schemeClr>
          </a:solidFill>
          <a:ln w="127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8E842948-485A-6503-CF51-8377BF03D67C}"/>
              </a:ext>
            </a:extLst>
          </p:cNvPr>
          <p:cNvSpPr/>
          <p:nvPr/>
        </p:nvSpPr>
        <p:spPr>
          <a:xfrm>
            <a:off x="2253641" y="1480505"/>
            <a:ext cx="54864" cy="342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23A0A4DB-B090-B1F9-7CD3-F3947E1367BE}"/>
              </a:ext>
            </a:extLst>
          </p:cNvPr>
          <p:cNvSpPr/>
          <p:nvPr/>
        </p:nvSpPr>
        <p:spPr>
          <a:xfrm>
            <a:off x="2188854" y="1480009"/>
            <a:ext cx="54864" cy="342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9F644997-0C09-AF1F-0108-863B0A476146}"/>
              </a:ext>
            </a:extLst>
          </p:cNvPr>
          <p:cNvSpPr/>
          <p:nvPr/>
        </p:nvSpPr>
        <p:spPr>
          <a:xfrm>
            <a:off x="2124068" y="1480505"/>
            <a:ext cx="54864" cy="342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310B2DE0-44E3-7402-91A0-2584738515E1}"/>
              </a:ext>
            </a:extLst>
          </p:cNvPr>
          <p:cNvSpPr/>
          <p:nvPr/>
        </p:nvSpPr>
        <p:spPr>
          <a:xfrm>
            <a:off x="2059281" y="1480009"/>
            <a:ext cx="54864" cy="342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048AA3D0-C7FB-91E2-46E5-4E0B73E9F1CB}"/>
              </a:ext>
            </a:extLst>
          </p:cNvPr>
          <p:cNvSpPr/>
          <p:nvPr/>
        </p:nvSpPr>
        <p:spPr>
          <a:xfrm>
            <a:off x="1996468" y="1480505"/>
            <a:ext cx="54864" cy="342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DB456180-8043-2079-719E-938841959DAD}"/>
              </a:ext>
            </a:extLst>
          </p:cNvPr>
          <p:cNvSpPr/>
          <p:nvPr/>
        </p:nvSpPr>
        <p:spPr>
          <a:xfrm>
            <a:off x="1929708" y="1480505"/>
            <a:ext cx="54864" cy="342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7E8A5609-EA1E-4877-B46D-A06512046DE0}"/>
              </a:ext>
            </a:extLst>
          </p:cNvPr>
          <p:cNvSpPr/>
          <p:nvPr/>
        </p:nvSpPr>
        <p:spPr>
          <a:xfrm>
            <a:off x="1865270" y="1480009"/>
            <a:ext cx="54864" cy="342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57D438F3-6A6B-4BE2-784D-278DFA4B1C13}"/>
              </a:ext>
            </a:extLst>
          </p:cNvPr>
          <p:cNvSpPr/>
          <p:nvPr/>
        </p:nvSpPr>
        <p:spPr>
          <a:xfrm>
            <a:off x="1801124" y="1480009"/>
            <a:ext cx="54864" cy="342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id="{E8D91103-D7BF-C866-161D-CFA520BDE185}"/>
              </a:ext>
            </a:extLst>
          </p:cNvPr>
          <p:cNvSpPr/>
          <p:nvPr/>
        </p:nvSpPr>
        <p:spPr>
          <a:xfrm>
            <a:off x="1696841" y="1480009"/>
            <a:ext cx="54864" cy="342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id="{44B314CC-271A-A4B6-1C6B-D7EAEDD5E0C9}"/>
              </a:ext>
            </a:extLst>
          </p:cNvPr>
          <p:cNvSpPr/>
          <p:nvPr/>
        </p:nvSpPr>
        <p:spPr>
          <a:xfrm>
            <a:off x="1632054" y="1480009"/>
            <a:ext cx="54864" cy="342900"/>
          </a:xfrm>
          <a:prstGeom prst="rect">
            <a:avLst/>
          </a:prstGeom>
          <a:solidFill>
            <a:schemeClr val="accent1">
              <a:lumMod val="40000"/>
              <a:lumOff val="60000"/>
              <a:alpha val="99000"/>
            </a:schemeClr>
          </a:solidFill>
          <a:ln w="127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id="{49C0D1D0-FA86-2562-0BF3-8AD6AC1039CC}"/>
              </a:ext>
            </a:extLst>
          </p:cNvPr>
          <p:cNvSpPr/>
          <p:nvPr/>
        </p:nvSpPr>
        <p:spPr>
          <a:xfrm>
            <a:off x="1567377" y="1480505"/>
            <a:ext cx="54864" cy="342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id="{B216C2D3-B7E3-27AE-67C1-8E381D4F32D7}"/>
              </a:ext>
            </a:extLst>
          </p:cNvPr>
          <p:cNvSpPr/>
          <p:nvPr/>
        </p:nvSpPr>
        <p:spPr>
          <a:xfrm>
            <a:off x="1502591" y="1480009"/>
            <a:ext cx="54864" cy="342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27" name="Rectangle 126">
            <a:extLst>
              <a:ext uri="{FF2B5EF4-FFF2-40B4-BE49-F238E27FC236}">
                <a16:creationId xmlns:a16="http://schemas.microsoft.com/office/drawing/2014/main" id="{F4085D37-BFD3-4DD2-3F02-B815794646CB}"/>
              </a:ext>
            </a:extLst>
          </p:cNvPr>
          <p:cNvSpPr/>
          <p:nvPr/>
        </p:nvSpPr>
        <p:spPr>
          <a:xfrm>
            <a:off x="1437804" y="1480505"/>
            <a:ext cx="54864" cy="342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B05C48D7-8335-8613-DBB6-C44D17C54D57}"/>
              </a:ext>
            </a:extLst>
          </p:cNvPr>
          <p:cNvSpPr/>
          <p:nvPr/>
        </p:nvSpPr>
        <p:spPr>
          <a:xfrm>
            <a:off x="1373018" y="1480009"/>
            <a:ext cx="54864" cy="342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id="{0A4EC1F1-A026-F7DC-24C4-94054A6439B9}"/>
              </a:ext>
            </a:extLst>
          </p:cNvPr>
          <p:cNvSpPr/>
          <p:nvPr/>
        </p:nvSpPr>
        <p:spPr>
          <a:xfrm>
            <a:off x="1310204" y="1480505"/>
            <a:ext cx="54864" cy="342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id="{D991C71B-5357-B815-30A7-104B9537AC25}"/>
              </a:ext>
            </a:extLst>
          </p:cNvPr>
          <p:cNvSpPr/>
          <p:nvPr/>
        </p:nvSpPr>
        <p:spPr>
          <a:xfrm>
            <a:off x="1243445" y="1480505"/>
            <a:ext cx="54864" cy="342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31" name="Rectangle 130">
            <a:extLst>
              <a:ext uri="{FF2B5EF4-FFF2-40B4-BE49-F238E27FC236}">
                <a16:creationId xmlns:a16="http://schemas.microsoft.com/office/drawing/2014/main" id="{A1CC8DB3-00C2-D6FD-0F7A-AA3C9C75C9A0}"/>
              </a:ext>
            </a:extLst>
          </p:cNvPr>
          <p:cNvSpPr/>
          <p:nvPr/>
        </p:nvSpPr>
        <p:spPr>
          <a:xfrm>
            <a:off x="1179006" y="1480009"/>
            <a:ext cx="54864" cy="342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id="{F0DDDC0D-E117-5A59-FDE5-E3D835D5D80D}"/>
              </a:ext>
            </a:extLst>
          </p:cNvPr>
          <p:cNvSpPr/>
          <p:nvPr/>
        </p:nvSpPr>
        <p:spPr>
          <a:xfrm>
            <a:off x="1114860" y="1480009"/>
            <a:ext cx="54864" cy="342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024CD425-EE73-4801-B26F-A2258E9C584A}"/>
              </a:ext>
            </a:extLst>
          </p:cNvPr>
          <p:cNvSpPr/>
          <p:nvPr/>
        </p:nvSpPr>
        <p:spPr>
          <a:xfrm>
            <a:off x="1018583" y="1478818"/>
            <a:ext cx="54864" cy="342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72E3D6ED-5A1C-C93F-6E5F-736D5A859760}"/>
              </a:ext>
            </a:extLst>
          </p:cNvPr>
          <p:cNvSpPr/>
          <p:nvPr/>
        </p:nvSpPr>
        <p:spPr>
          <a:xfrm>
            <a:off x="953796" y="1478818"/>
            <a:ext cx="54864" cy="342900"/>
          </a:xfrm>
          <a:prstGeom prst="rect">
            <a:avLst/>
          </a:prstGeom>
          <a:solidFill>
            <a:schemeClr val="accent1">
              <a:lumMod val="40000"/>
              <a:lumOff val="60000"/>
              <a:alpha val="99000"/>
            </a:schemeClr>
          </a:solidFill>
          <a:ln w="127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DE1591D5-87E5-4E79-DC4A-5985F2840B8A}"/>
              </a:ext>
            </a:extLst>
          </p:cNvPr>
          <p:cNvSpPr/>
          <p:nvPr/>
        </p:nvSpPr>
        <p:spPr>
          <a:xfrm>
            <a:off x="889119" y="1479314"/>
            <a:ext cx="54864" cy="342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21B61E58-6B75-D443-8954-7DF7C376E577}"/>
              </a:ext>
            </a:extLst>
          </p:cNvPr>
          <p:cNvSpPr/>
          <p:nvPr/>
        </p:nvSpPr>
        <p:spPr>
          <a:xfrm>
            <a:off x="824333" y="1478818"/>
            <a:ext cx="54864" cy="342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7918D495-D753-A852-2FF8-841C58ECF149}"/>
              </a:ext>
            </a:extLst>
          </p:cNvPr>
          <p:cNvSpPr/>
          <p:nvPr/>
        </p:nvSpPr>
        <p:spPr>
          <a:xfrm>
            <a:off x="759546" y="1479314"/>
            <a:ext cx="54864" cy="342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EF3B2A88-BF9C-E6B7-8513-71092339FCCA}"/>
              </a:ext>
            </a:extLst>
          </p:cNvPr>
          <p:cNvSpPr/>
          <p:nvPr/>
        </p:nvSpPr>
        <p:spPr>
          <a:xfrm>
            <a:off x="694760" y="1478818"/>
            <a:ext cx="54864" cy="342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8647EB02-7BF8-AF10-A276-61C81D135417}"/>
              </a:ext>
            </a:extLst>
          </p:cNvPr>
          <p:cNvSpPr/>
          <p:nvPr/>
        </p:nvSpPr>
        <p:spPr>
          <a:xfrm>
            <a:off x="631946" y="1479314"/>
            <a:ext cx="54864" cy="342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40" name="Rectangle 139">
            <a:extLst>
              <a:ext uri="{FF2B5EF4-FFF2-40B4-BE49-F238E27FC236}">
                <a16:creationId xmlns:a16="http://schemas.microsoft.com/office/drawing/2014/main" id="{4347952E-5908-D837-0145-02E74CE4645D}"/>
              </a:ext>
            </a:extLst>
          </p:cNvPr>
          <p:cNvSpPr/>
          <p:nvPr/>
        </p:nvSpPr>
        <p:spPr>
          <a:xfrm>
            <a:off x="565187" y="1479314"/>
            <a:ext cx="54864" cy="342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98D84D78-D46C-FD2E-D6F3-AC4F521D9018}"/>
              </a:ext>
            </a:extLst>
          </p:cNvPr>
          <p:cNvSpPr/>
          <p:nvPr/>
        </p:nvSpPr>
        <p:spPr>
          <a:xfrm>
            <a:off x="500748" y="1478818"/>
            <a:ext cx="54864" cy="342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CE445BE8-82A9-2549-2F4F-0681496BCBFD}"/>
              </a:ext>
            </a:extLst>
          </p:cNvPr>
          <p:cNvSpPr/>
          <p:nvPr/>
        </p:nvSpPr>
        <p:spPr>
          <a:xfrm>
            <a:off x="436602" y="1478818"/>
            <a:ext cx="54864" cy="342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43" name="Right Brace 142">
            <a:extLst>
              <a:ext uri="{FF2B5EF4-FFF2-40B4-BE49-F238E27FC236}">
                <a16:creationId xmlns:a16="http://schemas.microsoft.com/office/drawing/2014/main" id="{244D6AB6-5958-49C0-2030-6F1F7531ADEF}"/>
              </a:ext>
            </a:extLst>
          </p:cNvPr>
          <p:cNvSpPr/>
          <p:nvPr/>
        </p:nvSpPr>
        <p:spPr>
          <a:xfrm rot="16200000">
            <a:off x="3735387" y="-2120850"/>
            <a:ext cx="179192" cy="6829085"/>
          </a:xfrm>
          <a:prstGeom prst="rightBrace">
            <a:avLst>
              <a:gd name="adj1" fmla="val 109992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63634929-17EF-30C9-C972-1ACC7CDA200F}"/>
              </a:ext>
            </a:extLst>
          </p:cNvPr>
          <p:cNvSpPr txBox="1"/>
          <p:nvPr/>
        </p:nvSpPr>
        <p:spPr>
          <a:xfrm>
            <a:off x="3396584" y="946547"/>
            <a:ext cx="6776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100</a:t>
            </a:r>
          </a:p>
        </p:txBody>
      </p:sp>
      <p:sp>
        <p:nvSpPr>
          <p:cNvPr id="145" name="Right Brace 144">
            <a:extLst>
              <a:ext uri="{FF2B5EF4-FFF2-40B4-BE49-F238E27FC236}">
                <a16:creationId xmlns:a16="http://schemas.microsoft.com/office/drawing/2014/main" id="{9A4DDCE9-13C3-8C42-BE50-2EC7138B0C1E}"/>
              </a:ext>
            </a:extLst>
          </p:cNvPr>
          <p:cNvSpPr/>
          <p:nvPr/>
        </p:nvSpPr>
        <p:spPr>
          <a:xfrm rot="16200000">
            <a:off x="3724378" y="-1052741"/>
            <a:ext cx="179192" cy="6829085"/>
          </a:xfrm>
          <a:prstGeom prst="rightBrace">
            <a:avLst>
              <a:gd name="adj1" fmla="val 109992"/>
              <a:gd name="adj2" fmla="val 50000"/>
            </a:avLst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id="{27C38313-D830-28A1-534D-D7DEEFBE8524}"/>
              </a:ext>
            </a:extLst>
          </p:cNvPr>
          <p:cNvSpPr txBox="1"/>
          <p:nvPr/>
        </p:nvSpPr>
        <p:spPr>
          <a:xfrm>
            <a:off x="3578801" y="2014655"/>
            <a:ext cx="4844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10</a:t>
            </a:r>
          </a:p>
        </p:txBody>
      </p:sp>
      <p:sp>
        <p:nvSpPr>
          <p:cNvPr id="147" name="Right Brace 146">
            <a:extLst>
              <a:ext uri="{FF2B5EF4-FFF2-40B4-BE49-F238E27FC236}">
                <a16:creationId xmlns:a16="http://schemas.microsoft.com/office/drawing/2014/main" id="{E0C1EA29-4607-0CDB-0AC9-38B771CF0D51}"/>
              </a:ext>
            </a:extLst>
          </p:cNvPr>
          <p:cNvSpPr/>
          <p:nvPr/>
        </p:nvSpPr>
        <p:spPr>
          <a:xfrm rot="16200000">
            <a:off x="3695716" y="-25326"/>
            <a:ext cx="179192" cy="6829085"/>
          </a:xfrm>
          <a:prstGeom prst="rightBrace">
            <a:avLst>
              <a:gd name="adj1" fmla="val 109992"/>
              <a:gd name="adj2" fmla="val 50000"/>
            </a:avLst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10AB0FF2-5487-F442-A651-D5025B112DCE}"/>
              </a:ext>
            </a:extLst>
          </p:cNvPr>
          <p:cNvSpPr txBox="1"/>
          <p:nvPr/>
        </p:nvSpPr>
        <p:spPr>
          <a:xfrm>
            <a:off x="3678684" y="3035993"/>
            <a:ext cx="25709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1</a:t>
            </a:r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AF814A1F-4EFC-9D85-B659-63D0F1343526}"/>
              </a:ext>
            </a:extLst>
          </p:cNvPr>
          <p:cNvSpPr txBox="1"/>
          <p:nvPr/>
        </p:nvSpPr>
        <p:spPr>
          <a:xfrm>
            <a:off x="1594809" y="4244403"/>
            <a:ext cx="69756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Executing a task on machine 3 : 100 + 10 + 1 = 111 tasks execution</a:t>
            </a:r>
          </a:p>
        </p:txBody>
      </p:sp>
    </p:spTree>
    <p:extLst>
      <p:ext uri="{BB962C8B-B14F-4D97-AF65-F5344CB8AC3E}">
        <p14:creationId xmlns:p14="http://schemas.microsoft.com/office/powerpoint/2010/main" val="2846723500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3507C0-7473-965A-DA4C-D5A484D743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Arithmetic Mean of Speedup due to Machine Heterogeneity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AC1489-3E5F-BDE8-5710-BD5B7CA050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34628" y="4842276"/>
            <a:ext cx="2133600" cy="273844"/>
          </a:xfrm>
        </p:spPr>
        <p:txBody>
          <a:bodyPr/>
          <a:lstStyle/>
          <a:p>
            <a:fld id="{7D2751F7-D677-4CE9-B35A-C3CCA0CC8D94}" type="slidenum">
              <a:rPr lang="en-US" smtClean="0"/>
              <a:pPr/>
              <a:t>71</a:t>
            </a:fld>
            <a:endParaRPr lang="en-US" dirty="0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44FF8D62-B534-F8D7-CA41-609F207A916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44046299"/>
              </p:ext>
            </p:extLst>
          </p:nvPr>
        </p:nvGraphicFramePr>
        <p:xfrm>
          <a:off x="334095" y="1054608"/>
          <a:ext cx="3032124" cy="11811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58031">
                  <a:extLst>
                    <a:ext uri="{9D8B030D-6E8A-4147-A177-3AD203B41FA5}">
                      <a16:colId xmlns:a16="http://schemas.microsoft.com/office/drawing/2014/main" val="2225017554"/>
                    </a:ext>
                  </a:extLst>
                </a:gridCol>
                <a:gridCol w="758031">
                  <a:extLst>
                    <a:ext uri="{9D8B030D-6E8A-4147-A177-3AD203B41FA5}">
                      <a16:colId xmlns:a16="http://schemas.microsoft.com/office/drawing/2014/main" val="776198669"/>
                    </a:ext>
                  </a:extLst>
                </a:gridCol>
                <a:gridCol w="758031">
                  <a:extLst>
                    <a:ext uri="{9D8B030D-6E8A-4147-A177-3AD203B41FA5}">
                      <a16:colId xmlns:a16="http://schemas.microsoft.com/office/drawing/2014/main" val="859128498"/>
                    </a:ext>
                  </a:extLst>
                </a:gridCol>
                <a:gridCol w="758031">
                  <a:extLst>
                    <a:ext uri="{9D8B030D-6E8A-4147-A177-3AD203B41FA5}">
                      <a16:colId xmlns:a16="http://schemas.microsoft.com/office/drawing/2014/main" val="4153878388"/>
                    </a:ext>
                  </a:extLst>
                </a:gridCol>
              </a:tblGrid>
              <a:tr h="273845"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EET Matrix (Vector)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60467215"/>
                  </a:ext>
                </a:extLst>
              </a:tr>
              <a:tr h="273845"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M1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M2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M3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5666965"/>
                  </a:ext>
                </a:extLst>
              </a:tr>
              <a:tr h="27384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Task Type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0.1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10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6116077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458A0E50-CA89-7633-CAC0-E907899F4FC2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287785253"/>
                  </p:ext>
                </p:extLst>
              </p:nvPr>
            </p:nvGraphicFramePr>
            <p:xfrm>
              <a:off x="4482406" y="986028"/>
              <a:ext cx="3032124" cy="121158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758031">
                      <a:extLst>
                        <a:ext uri="{9D8B030D-6E8A-4147-A177-3AD203B41FA5}">
                          <a16:colId xmlns:a16="http://schemas.microsoft.com/office/drawing/2014/main" val="2225017554"/>
                        </a:ext>
                      </a:extLst>
                    </a:gridCol>
                    <a:gridCol w="758031">
                      <a:extLst>
                        <a:ext uri="{9D8B030D-6E8A-4147-A177-3AD203B41FA5}">
                          <a16:colId xmlns:a16="http://schemas.microsoft.com/office/drawing/2014/main" val="776198669"/>
                        </a:ext>
                      </a:extLst>
                    </a:gridCol>
                    <a:gridCol w="758031">
                      <a:extLst>
                        <a:ext uri="{9D8B030D-6E8A-4147-A177-3AD203B41FA5}">
                          <a16:colId xmlns:a16="http://schemas.microsoft.com/office/drawing/2014/main" val="859128498"/>
                        </a:ext>
                      </a:extLst>
                    </a:gridCol>
                    <a:gridCol w="758031">
                      <a:extLst>
                        <a:ext uri="{9D8B030D-6E8A-4147-A177-3AD203B41FA5}">
                          <a16:colId xmlns:a16="http://schemas.microsoft.com/office/drawing/2014/main" val="4153878388"/>
                        </a:ext>
                      </a:extLst>
                    </a:gridCol>
                  </a:tblGrid>
                  <a:tr h="342900">
                    <a:tc>
                      <a:txBody>
                        <a:bodyPr/>
                        <a:lstStyle/>
                        <a:p>
                          <a:pPr algn="ctr"/>
                          <a:endParaRPr lang="en-US" sz="1600" dirty="0"/>
                        </a:p>
                      </a:txBody>
                      <a:tcPr marL="68580" marR="68580" marT="34290" marB="3429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gridSpan="3"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p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 marL="68580" marR="68580" marT="34290" marB="3429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360467215"/>
                      </a:ext>
                    </a:extLst>
                  </a:tr>
                  <a:tr h="273845">
                    <a:tc>
                      <a:txBody>
                        <a:bodyPr/>
                        <a:lstStyle/>
                        <a:p>
                          <a:pPr algn="ctr"/>
                          <a:endParaRPr lang="en-US" sz="1600" dirty="0"/>
                        </a:p>
                      </a:txBody>
                      <a:tcPr marL="68580" marR="68580" marT="34290" marB="3429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M1</a:t>
                          </a:r>
                        </a:p>
                      </a:txBody>
                      <a:tcPr marL="68580" marR="68580" marT="34290" marB="3429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M2</a:t>
                          </a:r>
                        </a:p>
                      </a:txBody>
                      <a:tcPr marL="68580" marR="68580" marT="34290" marB="3429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M3</a:t>
                          </a:r>
                        </a:p>
                      </a:txBody>
                      <a:tcPr marL="68580" marR="68580" marT="34290" marB="3429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835666965"/>
                      </a:ext>
                    </a:extLst>
                  </a:tr>
                  <a:tr h="27384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Task Type</a:t>
                          </a:r>
                        </a:p>
                      </a:txBody>
                      <a:tcPr marL="68580" marR="68580" marT="34290" marB="3429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100</a:t>
                          </a:r>
                        </a:p>
                      </a:txBody>
                      <a:tcPr marL="68580" marR="68580" marT="34290" marB="3429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10</a:t>
                          </a:r>
                        </a:p>
                      </a:txBody>
                      <a:tcPr marL="68580" marR="68580" marT="34290" marB="3429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1</a:t>
                          </a:r>
                        </a:p>
                      </a:txBody>
                      <a:tcPr marL="68580" marR="68580" marT="34290" marB="3429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75611607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458A0E50-CA89-7633-CAC0-E907899F4FC2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287785253"/>
                  </p:ext>
                </p:extLst>
              </p:nvPr>
            </p:nvGraphicFramePr>
            <p:xfrm>
              <a:off x="4482406" y="986028"/>
              <a:ext cx="3032124" cy="121158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758031">
                      <a:extLst>
                        <a:ext uri="{9D8B030D-6E8A-4147-A177-3AD203B41FA5}">
                          <a16:colId xmlns:a16="http://schemas.microsoft.com/office/drawing/2014/main" val="2225017554"/>
                        </a:ext>
                      </a:extLst>
                    </a:gridCol>
                    <a:gridCol w="758031">
                      <a:extLst>
                        <a:ext uri="{9D8B030D-6E8A-4147-A177-3AD203B41FA5}">
                          <a16:colId xmlns:a16="http://schemas.microsoft.com/office/drawing/2014/main" val="776198669"/>
                        </a:ext>
                      </a:extLst>
                    </a:gridCol>
                    <a:gridCol w="758031">
                      <a:extLst>
                        <a:ext uri="{9D8B030D-6E8A-4147-A177-3AD203B41FA5}">
                          <a16:colId xmlns:a16="http://schemas.microsoft.com/office/drawing/2014/main" val="859128498"/>
                        </a:ext>
                      </a:extLst>
                    </a:gridCol>
                    <a:gridCol w="758031">
                      <a:extLst>
                        <a:ext uri="{9D8B030D-6E8A-4147-A177-3AD203B41FA5}">
                          <a16:colId xmlns:a16="http://schemas.microsoft.com/office/drawing/2014/main" val="4153878388"/>
                        </a:ext>
                      </a:extLst>
                    </a:gridCol>
                  </a:tblGrid>
                  <a:tr h="342900">
                    <a:tc>
                      <a:txBody>
                        <a:bodyPr/>
                        <a:lstStyle/>
                        <a:p>
                          <a:pPr algn="ctr"/>
                          <a:endParaRPr lang="en-US" sz="1600" dirty="0"/>
                        </a:p>
                      </a:txBody>
                      <a:tcPr marL="68580" marR="68580" marT="34290" marB="3429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gridSpan="3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3780" r="-536" b="-275439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360467215"/>
                      </a:ext>
                    </a:extLst>
                  </a:tr>
                  <a:tr h="312420">
                    <a:tc>
                      <a:txBody>
                        <a:bodyPr/>
                        <a:lstStyle/>
                        <a:p>
                          <a:pPr algn="ctr"/>
                          <a:endParaRPr lang="en-US" sz="1600" dirty="0"/>
                        </a:p>
                      </a:txBody>
                      <a:tcPr marL="68580" marR="68580" marT="34290" marB="3429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M1</a:t>
                          </a:r>
                        </a:p>
                      </a:txBody>
                      <a:tcPr marL="68580" marR="68580" marT="34290" marB="3429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M2</a:t>
                          </a:r>
                        </a:p>
                      </a:txBody>
                      <a:tcPr marL="68580" marR="68580" marT="34290" marB="3429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M3</a:t>
                          </a:r>
                        </a:p>
                      </a:txBody>
                      <a:tcPr marL="68580" marR="68580" marT="34290" marB="3429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835666965"/>
                      </a:ext>
                    </a:extLst>
                  </a:tr>
                  <a:tr h="5562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Task Type</a:t>
                          </a:r>
                        </a:p>
                      </a:txBody>
                      <a:tcPr marL="68580" marR="68580" marT="34290" marB="3429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100</a:t>
                          </a:r>
                        </a:p>
                      </a:txBody>
                      <a:tcPr marL="68580" marR="68580" marT="34290" marB="3429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10</a:t>
                          </a:r>
                        </a:p>
                      </a:txBody>
                      <a:tcPr marL="68580" marR="68580" marT="34290" marB="3429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1</a:t>
                          </a:r>
                        </a:p>
                      </a:txBody>
                      <a:tcPr marL="68580" marR="68580" marT="34290" marB="3429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756116077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2CC2EC9-4475-5F52-FD17-4DFF22796DD1}"/>
                  </a:ext>
                </a:extLst>
              </p:cNvPr>
              <p:cNvSpPr txBox="1"/>
              <p:nvPr/>
            </p:nvSpPr>
            <p:spPr>
              <a:xfrm>
                <a:off x="413657" y="2460172"/>
                <a:ext cx="7609115" cy="10816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/>
                  <a:t>heterogeneous system </a:t>
                </a:r>
                <a:r>
                  <a:rPr lang="en-US" sz="1600" dirty="0" err="1"/>
                  <a:t>makespan</a:t>
                </a:r>
                <a:r>
                  <a:rPr lang="en-US" sz="1600" dirty="0"/>
                  <a:t> = 2* 10 = 20</a:t>
                </a:r>
              </a:p>
              <a:p>
                <a:r>
                  <a:rPr lang="en-US" sz="1600" dirty="0"/>
                  <a:t>homogeneous system </a:t>
                </a:r>
                <a:r>
                  <a:rPr lang="en-US" sz="1600" dirty="0" err="1"/>
                  <a:t>makespan</a:t>
                </a:r>
                <a:r>
                  <a:rPr lang="en-US" sz="1600" dirty="0"/>
                  <a:t> = (222/3)*10 = 740</a:t>
                </a:r>
              </a:p>
              <a:p>
                <a:r>
                  <a:rPr lang="en-US" sz="1600" b="1" dirty="0"/>
                  <a:t>True Speedup = 740/20 = 37</a:t>
                </a:r>
                <a:endParaRPr lang="en-US" sz="1600" dirty="0"/>
              </a:p>
              <a:p>
                <a:r>
                  <a:rPr lang="en-US" sz="1600" b="1" dirty="0"/>
                  <a:t>Arithmetic mean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1" i="1"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p>
                        <m:r>
                          <a:rPr lang="en-US" sz="1600" b="1" i="1">
                            <a:latin typeface="Cambria Math" panose="02040503050406030204" pitchFamily="18" charset="0"/>
                          </a:rPr>
                          <m:t>𝑴</m:t>
                        </m:r>
                      </m:sup>
                    </m:sSup>
                  </m:oMath>
                </a14:m>
                <a:r>
                  <a:rPr lang="en-US" sz="1600" b="1" dirty="0"/>
                  <a:t> = (1/3) * (111) = 37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2CC2EC9-4475-5F52-FD17-4DFF22796D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657" y="2460172"/>
                <a:ext cx="7609115" cy="1081643"/>
              </a:xfrm>
              <a:prstGeom prst="rect">
                <a:avLst/>
              </a:prstGeom>
              <a:blipFill>
                <a:blip r:embed="rId3"/>
                <a:stretch>
                  <a:fillRect l="-481" t="-1695" b="-67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1B0EE38-B5C2-D4B5-9A5D-19AD68C0E4CD}"/>
                  </a:ext>
                </a:extLst>
              </p:cNvPr>
              <p:cNvSpPr txBox="1"/>
              <p:nvPr/>
            </p:nvSpPr>
            <p:spPr>
              <a:xfrm>
                <a:off x="296833" y="3624758"/>
                <a:ext cx="8030432" cy="928267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800" b="1" dirty="0">
                    <a:solidFill>
                      <a:srgbClr val="FF0000"/>
                    </a:solidFill>
                  </a:rPr>
                  <a:t>Given high arrival rate (e.g. bag of tasks), we prove that the true speedup due to machine heterogeneity for a task type is accurately represented by the arithmetic mean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p>
                        <m:r>
                          <a:rPr lang="en-US" sz="1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𝑴</m:t>
                        </m:r>
                      </m:sup>
                    </m:sSup>
                  </m:oMath>
                </a14:m>
                <a:r>
                  <a:rPr lang="en-US" sz="1800" b="1" dirty="0">
                    <a:solidFill>
                      <a:srgbClr val="FF0000"/>
                    </a:solidFill>
                  </a:rPr>
                  <a:t> for that task type 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1B0EE38-B5C2-D4B5-9A5D-19AD68C0E4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833" y="3624758"/>
                <a:ext cx="8030432" cy="928267"/>
              </a:xfrm>
              <a:prstGeom prst="rect">
                <a:avLst/>
              </a:prstGeom>
              <a:blipFill>
                <a:blip r:embed="rId4"/>
                <a:stretch>
                  <a:fillRect l="-607" t="-3247" b="-9091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05110987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46EDA1-B0EE-8A14-50F8-C376493DD4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000" dirty="0"/>
              <a:t>Mean Speedup due to Machine Heterogeneity: Low Task Arrival Rate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A0C805-E0DC-7E43-77A4-2B9EC41FC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34628" y="4842276"/>
            <a:ext cx="2133600" cy="273844"/>
          </a:xfrm>
        </p:spPr>
        <p:txBody>
          <a:bodyPr/>
          <a:lstStyle/>
          <a:p>
            <a:fld id="{7D2751F7-D677-4CE9-B35A-C3CCA0CC8D94}" type="slidenum">
              <a:rPr lang="en-US" smtClean="0"/>
              <a:pPr/>
              <a:t>72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70375B5-CFDE-ABA5-DF46-88B5A38E60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98438"/>
            <a:ext cx="9144000" cy="2291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05436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B09CD9-BA91-C1D6-A4C8-474278924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000" dirty="0"/>
              <a:t>Mean Speedup due to Machine Heterogeneity: Low Task Arrival Rate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88056C-28D0-4505-A670-216E23D66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34628" y="4842276"/>
            <a:ext cx="2133600" cy="273844"/>
          </a:xfrm>
        </p:spPr>
        <p:txBody>
          <a:bodyPr/>
          <a:lstStyle/>
          <a:p>
            <a:fld id="{7D2751F7-D677-4CE9-B35A-C3CCA0CC8D94}" type="slidenum">
              <a:rPr lang="en-US" smtClean="0"/>
              <a:pPr/>
              <a:t>73</a:t>
            </a:fld>
            <a:endParaRPr lang="en-US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256AEC43-2493-88E3-477C-8B172AA6D4CD}"/>
              </a:ext>
            </a:extLst>
          </p:cNvPr>
          <p:cNvSpPr/>
          <p:nvPr/>
        </p:nvSpPr>
        <p:spPr>
          <a:xfrm>
            <a:off x="7346372" y="1323765"/>
            <a:ext cx="685800" cy="6858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tx1"/>
                </a:solidFill>
              </a:rPr>
              <a:t>M1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3EEF444-ADD2-C2D8-9489-B903D5486231}"/>
              </a:ext>
            </a:extLst>
          </p:cNvPr>
          <p:cNvSpPr/>
          <p:nvPr/>
        </p:nvSpPr>
        <p:spPr>
          <a:xfrm>
            <a:off x="7346372" y="2368052"/>
            <a:ext cx="685800" cy="6858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tx1"/>
                </a:solidFill>
              </a:rPr>
              <a:t>M2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EBAB859-880D-DDB9-97D9-D485D57DE090}"/>
              </a:ext>
            </a:extLst>
          </p:cNvPr>
          <p:cNvSpPr/>
          <p:nvPr/>
        </p:nvSpPr>
        <p:spPr>
          <a:xfrm>
            <a:off x="7346372" y="3412338"/>
            <a:ext cx="685800" cy="68580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tx1"/>
                </a:solidFill>
              </a:rPr>
              <a:t>M3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3ABAD83-B1FD-A971-A581-4F4C59BF2F09}"/>
                  </a:ext>
                </a:extLst>
              </p:cNvPr>
              <p:cNvSpPr txBox="1"/>
              <p:nvPr/>
            </p:nvSpPr>
            <p:spPr>
              <a:xfrm>
                <a:off x="8032172" y="1434869"/>
                <a:ext cx="12573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800" i="1">
                          <a:latin typeface="Cambria Math" panose="02040503050406030204" pitchFamily="18" charset="0"/>
                        </a:rPr>
                        <m:t>=0.1</m:t>
                      </m:r>
                    </m:oMath>
                  </m:oMathPara>
                </a14:m>
                <a:endParaRPr lang="en-US" sz="105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3ABAD83-B1FD-A971-A581-4F4C59BF2F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2172" y="1434869"/>
                <a:ext cx="1257300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E6CB679-D60F-0A86-D830-C99DDC4F3CFB}"/>
                  </a:ext>
                </a:extLst>
              </p:cNvPr>
              <p:cNvSpPr txBox="1"/>
              <p:nvPr/>
            </p:nvSpPr>
            <p:spPr>
              <a:xfrm>
                <a:off x="8032172" y="2537827"/>
                <a:ext cx="12573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800" i="1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105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E6CB679-D60F-0A86-D830-C99DDC4F3C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2172" y="2537827"/>
                <a:ext cx="1257300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CD2A55F-5721-E622-B522-1A1D33BCC6A6}"/>
                  </a:ext>
                </a:extLst>
              </p:cNvPr>
              <p:cNvSpPr txBox="1"/>
              <p:nvPr/>
            </p:nvSpPr>
            <p:spPr>
              <a:xfrm>
                <a:off x="8032172" y="3567125"/>
                <a:ext cx="12573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1800" i="1">
                          <a:latin typeface="Cambria Math" panose="02040503050406030204" pitchFamily="18" charset="0"/>
                        </a:rPr>
                        <m:t>=10</m:t>
                      </m:r>
                    </m:oMath>
                  </m:oMathPara>
                </a14:m>
                <a:endParaRPr lang="en-US" sz="105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CD2A55F-5721-E622-B522-1A1D33BCC6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2172" y="3567125"/>
                <a:ext cx="1257300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0" name="TextBox 149">
            <a:extLst>
              <a:ext uri="{FF2B5EF4-FFF2-40B4-BE49-F238E27FC236}">
                <a16:creationId xmlns:a16="http://schemas.microsoft.com/office/drawing/2014/main" id="{BA23F118-C6AD-477D-BE0A-1D95D64B3B44}"/>
              </a:ext>
            </a:extLst>
          </p:cNvPr>
          <p:cNvSpPr txBox="1"/>
          <p:nvPr/>
        </p:nvSpPr>
        <p:spPr>
          <a:xfrm>
            <a:off x="7346373" y="4308709"/>
            <a:ext cx="88322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Machines</a:t>
            </a:r>
          </a:p>
        </p:txBody>
      </p:sp>
      <p:cxnSp>
        <p:nvCxnSpPr>
          <p:cNvPr id="153" name="Straight Connector 152">
            <a:extLst>
              <a:ext uri="{FF2B5EF4-FFF2-40B4-BE49-F238E27FC236}">
                <a16:creationId xmlns:a16="http://schemas.microsoft.com/office/drawing/2014/main" id="{3E117BD2-CD07-A1C4-9C4E-050D29B7932C}"/>
              </a:ext>
            </a:extLst>
          </p:cNvPr>
          <p:cNvCxnSpPr/>
          <p:nvPr/>
        </p:nvCxnSpPr>
        <p:spPr>
          <a:xfrm>
            <a:off x="2110979" y="2511423"/>
            <a:ext cx="3064669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Connector 154">
            <a:extLst>
              <a:ext uri="{FF2B5EF4-FFF2-40B4-BE49-F238E27FC236}">
                <a16:creationId xmlns:a16="http://schemas.microsoft.com/office/drawing/2014/main" id="{AB66B03B-8425-C850-629A-45635906B0D3}"/>
              </a:ext>
            </a:extLst>
          </p:cNvPr>
          <p:cNvCxnSpPr/>
          <p:nvPr/>
        </p:nvCxnSpPr>
        <p:spPr>
          <a:xfrm>
            <a:off x="5175647" y="2511423"/>
            <a:ext cx="0" cy="528262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>
            <a:extLst>
              <a:ext uri="{FF2B5EF4-FFF2-40B4-BE49-F238E27FC236}">
                <a16:creationId xmlns:a16="http://schemas.microsoft.com/office/drawing/2014/main" id="{5AD5D7DC-61FA-AFA5-49B3-8058A7519BBA}"/>
              </a:ext>
            </a:extLst>
          </p:cNvPr>
          <p:cNvCxnSpPr>
            <a:cxnSpLocks/>
          </p:cNvCxnSpPr>
          <p:nvPr/>
        </p:nvCxnSpPr>
        <p:spPr>
          <a:xfrm flipH="1">
            <a:off x="2110979" y="3039685"/>
            <a:ext cx="3064669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>
            <a:extLst>
              <a:ext uri="{FF2B5EF4-FFF2-40B4-BE49-F238E27FC236}">
                <a16:creationId xmlns:a16="http://schemas.microsoft.com/office/drawing/2014/main" id="{4F5CA0FE-A72F-9FFF-13B9-3C2405AD728B}"/>
              </a:ext>
            </a:extLst>
          </p:cNvPr>
          <p:cNvCxnSpPr/>
          <p:nvPr/>
        </p:nvCxnSpPr>
        <p:spPr>
          <a:xfrm>
            <a:off x="4572000" y="2511423"/>
            <a:ext cx="0" cy="528262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Connector 163">
            <a:extLst>
              <a:ext uri="{FF2B5EF4-FFF2-40B4-BE49-F238E27FC236}">
                <a16:creationId xmlns:a16="http://schemas.microsoft.com/office/drawing/2014/main" id="{A3FCD234-B541-1BE0-23E4-32DB6F3C43CC}"/>
              </a:ext>
            </a:extLst>
          </p:cNvPr>
          <p:cNvCxnSpPr/>
          <p:nvPr/>
        </p:nvCxnSpPr>
        <p:spPr>
          <a:xfrm>
            <a:off x="4000500" y="2511423"/>
            <a:ext cx="0" cy="528262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Connector 164">
            <a:extLst>
              <a:ext uri="{FF2B5EF4-FFF2-40B4-BE49-F238E27FC236}">
                <a16:creationId xmlns:a16="http://schemas.microsoft.com/office/drawing/2014/main" id="{77CB6140-772A-05F0-1A72-7E079E0D5983}"/>
              </a:ext>
            </a:extLst>
          </p:cNvPr>
          <p:cNvCxnSpPr/>
          <p:nvPr/>
        </p:nvCxnSpPr>
        <p:spPr>
          <a:xfrm>
            <a:off x="3386138" y="2511422"/>
            <a:ext cx="0" cy="528262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Connector 165">
            <a:extLst>
              <a:ext uri="{FF2B5EF4-FFF2-40B4-BE49-F238E27FC236}">
                <a16:creationId xmlns:a16="http://schemas.microsoft.com/office/drawing/2014/main" id="{A63502E6-1008-815D-FF4D-1FB75D119032}"/>
              </a:ext>
            </a:extLst>
          </p:cNvPr>
          <p:cNvCxnSpPr/>
          <p:nvPr/>
        </p:nvCxnSpPr>
        <p:spPr>
          <a:xfrm>
            <a:off x="2750344" y="2518463"/>
            <a:ext cx="0" cy="528262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Straight Connector 166">
            <a:extLst>
              <a:ext uri="{FF2B5EF4-FFF2-40B4-BE49-F238E27FC236}">
                <a16:creationId xmlns:a16="http://schemas.microsoft.com/office/drawing/2014/main" id="{F710C069-C1C2-D8BF-7129-B4CF1B21A08B}"/>
              </a:ext>
            </a:extLst>
          </p:cNvPr>
          <p:cNvCxnSpPr/>
          <p:nvPr/>
        </p:nvCxnSpPr>
        <p:spPr>
          <a:xfrm>
            <a:off x="2221706" y="2504073"/>
            <a:ext cx="0" cy="528262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Arrow Connector 168">
            <a:extLst>
              <a:ext uri="{FF2B5EF4-FFF2-40B4-BE49-F238E27FC236}">
                <a16:creationId xmlns:a16="http://schemas.microsoft.com/office/drawing/2014/main" id="{D61A0AD5-B449-0532-DB1C-C67D1594B530}"/>
              </a:ext>
            </a:extLst>
          </p:cNvPr>
          <p:cNvCxnSpPr>
            <a:endCxn id="5" idx="2"/>
          </p:cNvCxnSpPr>
          <p:nvPr/>
        </p:nvCxnSpPr>
        <p:spPr>
          <a:xfrm flipV="1">
            <a:off x="5175647" y="1666665"/>
            <a:ext cx="2170725" cy="1108887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Arrow Connector 170">
            <a:extLst>
              <a:ext uri="{FF2B5EF4-FFF2-40B4-BE49-F238E27FC236}">
                <a16:creationId xmlns:a16="http://schemas.microsoft.com/office/drawing/2014/main" id="{108869D5-292E-F2F5-87E6-F4789B878FFB}"/>
              </a:ext>
            </a:extLst>
          </p:cNvPr>
          <p:cNvCxnSpPr>
            <a:cxnSpLocks/>
            <a:endCxn id="6" idx="2"/>
          </p:cNvCxnSpPr>
          <p:nvPr/>
        </p:nvCxnSpPr>
        <p:spPr>
          <a:xfrm flipV="1">
            <a:off x="5175647" y="2710951"/>
            <a:ext cx="2170725" cy="71642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3" name="Straight Arrow Connector 172">
            <a:extLst>
              <a:ext uri="{FF2B5EF4-FFF2-40B4-BE49-F238E27FC236}">
                <a16:creationId xmlns:a16="http://schemas.microsoft.com/office/drawing/2014/main" id="{53E214A2-E5FF-1D1F-4E5F-839E9ECF4D39}"/>
              </a:ext>
            </a:extLst>
          </p:cNvPr>
          <p:cNvCxnSpPr>
            <a:cxnSpLocks/>
            <a:endCxn id="7" idx="2"/>
          </p:cNvCxnSpPr>
          <p:nvPr/>
        </p:nvCxnSpPr>
        <p:spPr>
          <a:xfrm>
            <a:off x="5175647" y="2797458"/>
            <a:ext cx="2170725" cy="957780"/>
          </a:xfrm>
          <a:prstGeom prst="straightConnector1">
            <a:avLst/>
          </a:prstGeom>
          <a:ln>
            <a:solidFill>
              <a:schemeClr val="accent3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6" name="TextBox 175">
            <a:extLst>
              <a:ext uri="{FF2B5EF4-FFF2-40B4-BE49-F238E27FC236}">
                <a16:creationId xmlns:a16="http://schemas.microsoft.com/office/drawing/2014/main" id="{7D53C916-B8AC-1C77-601A-2FAC1CCB3DCC}"/>
              </a:ext>
            </a:extLst>
          </p:cNvPr>
          <p:cNvSpPr txBox="1"/>
          <p:nvPr/>
        </p:nvSpPr>
        <p:spPr>
          <a:xfrm>
            <a:off x="4055269" y="3110726"/>
            <a:ext cx="16757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FCFS Queue</a:t>
            </a:r>
          </a:p>
        </p:txBody>
      </p:sp>
      <p:sp>
        <p:nvSpPr>
          <p:cNvPr id="177" name="Rectangle: Rounded Corners 176">
            <a:extLst>
              <a:ext uri="{FF2B5EF4-FFF2-40B4-BE49-F238E27FC236}">
                <a16:creationId xmlns:a16="http://schemas.microsoft.com/office/drawing/2014/main" id="{4C2EA453-6C8B-25BE-F3AB-67FD1908FE8C}"/>
              </a:ext>
            </a:extLst>
          </p:cNvPr>
          <p:cNvSpPr/>
          <p:nvPr/>
        </p:nvSpPr>
        <p:spPr>
          <a:xfrm>
            <a:off x="4724400" y="2632077"/>
            <a:ext cx="337454" cy="251999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82" name="TextBox 181">
            <a:extLst>
              <a:ext uri="{FF2B5EF4-FFF2-40B4-BE49-F238E27FC236}">
                <a16:creationId xmlns:a16="http://schemas.microsoft.com/office/drawing/2014/main" id="{58631499-91A4-D231-BDBA-C8C5AB303DFB}"/>
              </a:ext>
            </a:extLst>
          </p:cNvPr>
          <p:cNvSpPr txBox="1"/>
          <p:nvPr/>
        </p:nvSpPr>
        <p:spPr>
          <a:xfrm>
            <a:off x="2884194" y="2160445"/>
            <a:ext cx="18032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Low Arrival Rate</a:t>
            </a:r>
          </a:p>
        </p:txBody>
      </p:sp>
      <p:cxnSp>
        <p:nvCxnSpPr>
          <p:cNvPr id="184" name="Straight Arrow Connector 183">
            <a:extLst>
              <a:ext uri="{FF2B5EF4-FFF2-40B4-BE49-F238E27FC236}">
                <a16:creationId xmlns:a16="http://schemas.microsoft.com/office/drawing/2014/main" id="{6102A92F-C02D-190B-382A-381AF5880295}"/>
              </a:ext>
            </a:extLst>
          </p:cNvPr>
          <p:cNvCxnSpPr>
            <a:cxnSpLocks/>
          </p:cNvCxnSpPr>
          <p:nvPr/>
        </p:nvCxnSpPr>
        <p:spPr>
          <a:xfrm flipV="1">
            <a:off x="3766115" y="2797458"/>
            <a:ext cx="870179" cy="5227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5" name="TextBox 184">
            <a:extLst>
              <a:ext uri="{FF2B5EF4-FFF2-40B4-BE49-F238E27FC236}">
                <a16:creationId xmlns:a16="http://schemas.microsoft.com/office/drawing/2014/main" id="{A9E8EE63-6AFD-C389-B3E6-D5DEC18396C2}"/>
              </a:ext>
            </a:extLst>
          </p:cNvPr>
          <p:cNvSpPr txBox="1"/>
          <p:nvPr/>
        </p:nvSpPr>
        <p:spPr>
          <a:xfrm>
            <a:off x="3019742" y="3337700"/>
            <a:ext cx="7327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Tasks</a:t>
            </a:r>
          </a:p>
        </p:txBody>
      </p:sp>
      <p:graphicFrame>
        <p:nvGraphicFramePr>
          <p:cNvPr id="187" name="Table 5">
            <a:extLst>
              <a:ext uri="{FF2B5EF4-FFF2-40B4-BE49-F238E27FC236}">
                <a16:creationId xmlns:a16="http://schemas.microsoft.com/office/drawing/2014/main" id="{19FE796B-A7BC-75E0-19D4-E118A93FD59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672" y="910699"/>
          <a:ext cx="3032124" cy="11425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58031">
                  <a:extLst>
                    <a:ext uri="{9D8B030D-6E8A-4147-A177-3AD203B41FA5}">
                      <a16:colId xmlns:a16="http://schemas.microsoft.com/office/drawing/2014/main" val="2225017554"/>
                    </a:ext>
                  </a:extLst>
                </a:gridCol>
                <a:gridCol w="758031">
                  <a:extLst>
                    <a:ext uri="{9D8B030D-6E8A-4147-A177-3AD203B41FA5}">
                      <a16:colId xmlns:a16="http://schemas.microsoft.com/office/drawing/2014/main" val="776198669"/>
                    </a:ext>
                  </a:extLst>
                </a:gridCol>
                <a:gridCol w="758031">
                  <a:extLst>
                    <a:ext uri="{9D8B030D-6E8A-4147-A177-3AD203B41FA5}">
                      <a16:colId xmlns:a16="http://schemas.microsoft.com/office/drawing/2014/main" val="859128498"/>
                    </a:ext>
                  </a:extLst>
                </a:gridCol>
                <a:gridCol w="758031">
                  <a:extLst>
                    <a:ext uri="{9D8B030D-6E8A-4147-A177-3AD203B41FA5}">
                      <a16:colId xmlns:a16="http://schemas.microsoft.com/office/drawing/2014/main" val="4153878388"/>
                    </a:ext>
                  </a:extLst>
                </a:gridCol>
              </a:tblGrid>
              <a:tr h="273845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EET Matrix (Vector)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60467215"/>
                  </a:ext>
                </a:extLst>
              </a:tr>
              <a:tr h="273845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M1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M2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M3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35666965"/>
                  </a:ext>
                </a:extLst>
              </a:tr>
              <a:tr h="27384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Task Type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0.1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10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561160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9135135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B09CD9-BA91-C1D6-A4C8-474278924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Slowest Homogeneous Counterpart System (low arrival rate)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88056C-28D0-4505-A670-216E23D66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34628" y="4842276"/>
            <a:ext cx="2133600" cy="273844"/>
          </a:xfrm>
        </p:spPr>
        <p:txBody>
          <a:bodyPr/>
          <a:lstStyle/>
          <a:p>
            <a:fld id="{7D2751F7-D677-4CE9-B35A-C3CCA0CC8D94}" type="slidenum">
              <a:rPr lang="en-US" smtClean="0"/>
              <a:pPr/>
              <a:t>74</a:t>
            </a:fld>
            <a:endParaRPr lang="en-US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256AEC43-2493-88E3-477C-8B172AA6D4CD}"/>
              </a:ext>
            </a:extLst>
          </p:cNvPr>
          <p:cNvSpPr/>
          <p:nvPr/>
        </p:nvSpPr>
        <p:spPr>
          <a:xfrm>
            <a:off x="7346372" y="1323765"/>
            <a:ext cx="685800" cy="68580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M3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3EEF444-ADD2-C2D8-9489-B903D5486231}"/>
              </a:ext>
            </a:extLst>
          </p:cNvPr>
          <p:cNvSpPr/>
          <p:nvPr/>
        </p:nvSpPr>
        <p:spPr>
          <a:xfrm>
            <a:off x="7346372" y="2368052"/>
            <a:ext cx="685800" cy="68580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M3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EBAB859-880D-DDB9-97D9-D485D57DE090}"/>
              </a:ext>
            </a:extLst>
          </p:cNvPr>
          <p:cNvSpPr/>
          <p:nvPr/>
        </p:nvSpPr>
        <p:spPr>
          <a:xfrm>
            <a:off x="7346372" y="3412338"/>
            <a:ext cx="685800" cy="68580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M3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3ABAD83-B1FD-A971-A581-4F4C59BF2F09}"/>
                  </a:ext>
                </a:extLst>
              </p:cNvPr>
              <p:cNvSpPr txBox="1"/>
              <p:nvPr/>
            </p:nvSpPr>
            <p:spPr>
              <a:xfrm>
                <a:off x="8032172" y="1434869"/>
                <a:ext cx="12573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1800" i="1">
                          <a:latin typeface="Cambria Math" panose="02040503050406030204" pitchFamily="18" charset="0"/>
                        </a:rPr>
                        <m:t>=10</m:t>
                      </m:r>
                    </m:oMath>
                  </m:oMathPara>
                </a14:m>
                <a:endParaRPr lang="en-US" sz="105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3ABAD83-B1FD-A971-A581-4F4C59BF2F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2172" y="1434869"/>
                <a:ext cx="1257300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E6CB679-D60F-0A86-D830-C99DDC4F3CFB}"/>
                  </a:ext>
                </a:extLst>
              </p:cNvPr>
              <p:cNvSpPr txBox="1"/>
              <p:nvPr/>
            </p:nvSpPr>
            <p:spPr>
              <a:xfrm>
                <a:off x="8032172" y="2537827"/>
                <a:ext cx="12573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1800" i="1">
                          <a:latin typeface="Cambria Math" panose="02040503050406030204" pitchFamily="18" charset="0"/>
                        </a:rPr>
                        <m:t>=10</m:t>
                      </m:r>
                    </m:oMath>
                  </m:oMathPara>
                </a14:m>
                <a:endParaRPr lang="en-US" sz="105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E6CB679-D60F-0A86-D830-C99DDC4F3C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2172" y="2537827"/>
                <a:ext cx="1257300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CD2A55F-5721-E622-B522-1A1D33BCC6A6}"/>
                  </a:ext>
                </a:extLst>
              </p:cNvPr>
              <p:cNvSpPr txBox="1"/>
              <p:nvPr/>
            </p:nvSpPr>
            <p:spPr>
              <a:xfrm>
                <a:off x="8032172" y="3567125"/>
                <a:ext cx="12573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1800" i="1">
                          <a:latin typeface="Cambria Math" panose="02040503050406030204" pitchFamily="18" charset="0"/>
                        </a:rPr>
                        <m:t>=10</m:t>
                      </m:r>
                    </m:oMath>
                  </m:oMathPara>
                </a14:m>
                <a:endParaRPr lang="en-US" sz="105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CD2A55F-5721-E622-B522-1A1D33BCC6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2172" y="3567125"/>
                <a:ext cx="1257300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>
            <a:extLst>
              <a:ext uri="{FF2B5EF4-FFF2-40B4-BE49-F238E27FC236}">
                <a16:creationId xmlns:a16="http://schemas.microsoft.com/office/drawing/2014/main" id="{F5E7936B-3D45-9DB6-E406-37025C2F01F8}"/>
              </a:ext>
            </a:extLst>
          </p:cNvPr>
          <p:cNvSpPr/>
          <p:nvPr/>
        </p:nvSpPr>
        <p:spPr>
          <a:xfrm>
            <a:off x="410441" y="3583788"/>
            <a:ext cx="6858000" cy="3429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Task</a:t>
            </a:r>
          </a:p>
        </p:txBody>
      </p:sp>
      <p:sp>
        <p:nvSpPr>
          <p:cNvPr id="147" name="Right Brace 146">
            <a:extLst>
              <a:ext uri="{FF2B5EF4-FFF2-40B4-BE49-F238E27FC236}">
                <a16:creationId xmlns:a16="http://schemas.microsoft.com/office/drawing/2014/main" id="{E0C1EA29-4607-0CDB-0AC9-38B771CF0D51}"/>
              </a:ext>
            </a:extLst>
          </p:cNvPr>
          <p:cNvSpPr/>
          <p:nvPr/>
        </p:nvSpPr>
        <p:spPr>
          <a:xfrm rot="16200000">
            <a:off x="3695716" y="-25326"/>
            <a:ext cx="179192" cy="6829085"/>
          </a:xfrm>
          <a:prstGeom prst="rightBrace">
            <a:avLst>
              <a:gd name="adj1" fmla="val 109992"/>
              <a:gd name="adj2" fmla="val 50000"/>
            </a:avLst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10AB0FF2-5487-F442-A651-D5025B112DCE}"/>
              </a:ext>
            </a:extLst>
          </p:cNvPr>
          <p:cNvSpPr txBox="1"/>
          <p:nvPr/>
        </p:nvSpPr>
        <p:spPr>
          <a:xfrm>
            <a:off x="3678684" y="3035993"/>
            <a:ext cx="25709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1</a:t>
            </a:r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AF814A1F-4EFC-9D85-B659-63D0F1343526}"/>
              </a:ext>
            </a:extLst>
          </p:cNvPr>
          <p:cNvSpPr txBox="1"/>
          <p:nvPr/>
        </p:nvSpPr>
        <p:spPr>
          <a:xfrm>
            <a:off x="1162756" y="4188536"/>
            <a:ext cx="5486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1 tasks are executed by only 1 machines  at each moment</a:t>
            </a:r>
          </a:p>
        </p:txBody>
      </p:sp>
    </p:spTree>
    <p:extLst>
      <p:ext uri="{BB962C8B-B14F-4D97-AF65-F5344CB8AC3E}">
        <p14:creationId xmlns:p14="http://schemas.microsoft.com/office/powerpoint/2010/main" val="1419601895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B09CD9-BA91-C1D6-A4C8-474278924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Heterogeneous System with One Task Type (low arrival rate)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88056C-28D0-4505-A670-216E23D66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34628" y="4842276"/>
            <a:ext cx="2133600" cy="273844"/>
          </a:xfrm>
        </p:spPr>
        <p:txBody>
          <a:bodyPr/>
          <a:lstStyle/>
          <a:p>
            <a:fld id="{7D2751F7-D677-4CE9-B35A-C3CCA0CC8D94}" type="slidenum">
              <a:rPr lang="en-US" smtClean="0"/>
              <a:pPr/>
              <a:t>75</a:t>
            </a:fld>
            <a:endParaRPr lang="en-US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256AEC43-2493-88E3-477C-8B172AA6D4CD}"/>
              </a:ext>
            </a:extLst>
          </p:cNvPr>
          <p:cNvSpPr/>
          <p:nvPr/>
        </p:nvSpPr>
        <p:spPr>
          <a:xfrm>
            <a:off x="7346372" y="1323765"/>
            <a:ext cx="685800" cy="6858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tx1"/>
                </a:solidFill>
              </a:rPr>
              <a:t>M1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3EEF444-ADD2-C2D8-9489-B903D5486231}"/>
              </a:ext>
            </a:extLst>
          </p:cNvPr>
          <p:cNvSpPr/>
          <p:nvPr/>
        </p:nvSpPr>
        <p:spPr>
          <a:xfrm>
            <a:off x="7346372" y="2368052"/>
            <a:ext cx="685800" cy="6858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tx1"/>
                </a:solidFill>
              </a:rPr>
              <a:t>M2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EBAB859-880D-DDB9-97D9-D485D57DE090}"/>
              </a:ext>
            </a:extLst>
          </p:cNvPr>
          <p:cNvSpPr/>
          <p:nvPr/>
        </p:nvSpPr>
        <p:spPr>
          <a:xfrm>
            <a:off x="7346372" y="3412338"/>
            <a:ext cx="685800" cy="68580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tx1"/>
                </a:solidFill>
              </a:rPr>
              <a:t>M3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3ABAD83-B1FD-A971-A581-4F4C59BF2F09}"/>
                  </a:ext>
                </a:extLst>
              </p:cNvPr>
              <p:cNvSpPr txBox="1"/>
              <p:nvPr/>
            </p:nvSpPr>
            <p:spPr>
              <a:xfrm>
                <a:off x="8032172" y="1434869"/>
                <a:ext cx="12573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800" i="1">
                          <a:latin typeface="Cambria Math" panose="02040503050406030204" pitchFamily="18" charset="0"/>
                        </a:rPr>
                        <m:t>=0.1</m:t>
                      </m:r>
                    </m:oMath>
                  </m:oMathPara>
                </a14:m>
                <a:endParaRPr lang="en-US" sz="105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3ABAD83-B1FD-A971-A581-4F4C59BF2F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2172" y="1434869"/>
                <a:ext cx="1257300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E6CB679-D60F-0A86-D830-C99DDC4F3CFB}"/>
                  </a:ext>
                </a:extLst>
              </p:cNvPr>
              <p:cNvSpPr txBox="1"/>
              <p:nvPr/>
            </p:nvSpPr>
            <p:spPr>
              <a:xfrm>
                <a:off x="8032172" y="2537827"/>
                <a:ext cx="12573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800" i="1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105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E6CB679-D60F-0A86-D830-C99DDC4F3C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2172" y="2537827"/>
                <a:ext cx="1257300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CD2A55F-5721-E622-B522-1A1D33BCC6A6}"/>
                  </a:ext>
                </a:extLst>
              </p:cNvPr>
              <p:cNvSpPr txBox="1"/>
              <p:nvPr/>
            </p:nvSpPr>
            <p:spPr>
              <a:xfrm>
                <a:off x="8032172" y="3567125"/>
                <a:ext cx="12573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800" i="1">
                          <a:latin typeface="Cambria Math" panose="02040503050406030204" pitchFamily="18" charset="0"/>
                        </a:rPr>
                        <m:t>=10</m:t>
                      </m:r>
                    </m:oMath>
                  </m:oMathPara>
                </a14:m>
                <a:endParaRPr lang="en-US" sz="105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CD2A55F-5721-E622-B522-1A1D33BCC6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2172" y="3567125"/>
                <a:ext cx="1257300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Rectangle 42">
            <a:extLst>
              <a:ext uri="{FF2B5EF4-FFF2-40B4-BE49-F238E27FC236}">
                <a16:creationId xmlns:a16="http://schemas.microsoft.com/office/drawing/2014/main" id="{F914076C-AD28-20C0-6795-85BD4B51FA13}"/>
              </a:ext>
            </a:extLst>
          </p:cNvPr>
          <p:cNvSpPr/>
          <p:nvPr/>
        </p:nvSpPr>
        <p:spPr>
          <a:xfrm>
            <a:off x="6998900" y="1495215"/>
            <a:ext cx="54864" cy="342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AF814A1F-4EFC-9D85-B659-63D0F1343526}"/>
              </a:ext>
            </a:extLst>
          </p:cNvPr>
          <p:cNvSpPr txBox="1"/>
          <p:nvPr/>
        </p:nvSpPr>
        <p:spPr>
          <a:xfrm>
            <a:off x="3398337" y="4223810"/>
            <a:ext cx="39480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Executing only one task at any given time</a:t>
            </a:r>
          </a:p>
        </p:txBody>
      </p:sp>
    </p:spTree>
    <p:extLst>
      <p:ext uri="{BB962C8B-B14F-4D97-AF65-F5344CB8AC3E}">
        <p14:creationId xmlns:p14="http://schemas.microsoft.com/office/powerpoint/2010/main" val="783773731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B09CD9-BA91-C1D6-A4C8-474278924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Heterogeneous System with One Task Type (low arrival rate)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88056C-28D0-4505-A670-216E23D66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34628" y="4842276"/>
            <a:ext cx="2133600" cy="273844"/>
          </a:xfrm>
        </p:spPr>
        <p:txBody>
          <a:bodyPr/>
          <a:lstStyle/>
          <a:p>
            <a:fld id="{7D2751F7-D677-4CE9-B35A-C3CCA0CC8D94}" type="slidenum">
              <a:rPr lang="en-US" smtClean="0"/>
              <a:pPr/>
              <a:t>76</a:t>
            </a:fld>
            <a:endParaRPr lang="en-US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256AEC43-2493-88E3-477C-8B172AA6D4CD}"/>
              </a:ext>
            </a:extLst>
          </p:cNvPr>
          <p:cNvSpPr/>
          <p:nvPr/>
        </p:nvSpPr>
        <p:spPr>
          <a:xfrm>
            <a:off x="7346372" y="1323765"/>
            <a:ext cx="685800" cy="6858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tx1"/>
                </a:solidFill>
              </a:rPr>
              <a:t>M1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3EEF444-ADD2-C2D8-9489-B903D5486231}"/>
              </a:ext>
            </a:extLst>
          </p:cNvPr>
          <p:cNvSpPr/>
          <p:nvPr/>
        </p:nvSpPr>
        <p:spPr>
          <a:xfrm>
            <a:off x="7346372" y="2368052"/>
            <a:ext cx="685800" cy="6858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tx1"/>
                </a:solidFill>
              </a:rPr>
              <a:t>M2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EBAB859-880D-DDB9-97D9-D485D57DE090}"/>
              </a:ext>
            </a:extLst>
          </p:cNvPr>
          <p:cNvSpPr/>
          <p:nvPr/>
        </p:nvSpPr>
        <p:spPr>
          <a:xfrm>
            <a:off x="7346372" y="3412338"/>
            <a:ext cx="685800" cy="68580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tx1"/>
                </a:solidFill>
              </a:rPr>
              <a:t>M3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3ABAD83-B1FD-A971-A581-4F4C59BF2F09}"/>
                  </a:ext>
                </a:extLst>
              </p:cNvPr>
              <p:cNvSpPr txBox="1"/>
              <p:nvPr/>
            </p:nvSpPr>
            <p:spPr>
              <a:xfrm>
                <a:off x="8032172" y="1434869"/>
                <a:ext cx="12573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800" i="1">
                          <a:latin typeface="Cambria Math" panose="02040503050406030204" pitchFamily="18" charset="0"/>
                        </a:rPr>
                        <m:t>=0.1</m:t>
                      </m:r>
                    </m:oMath>
                  </m:oMathPara>
                </a14:m>
                <a:endParaRPr lang="en-US" sz="105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3ABAD83-B1FD-A971-A581-4F4C59BF2F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2172" y="1434869"/>
                <a:ext cx="1257300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E6CB679-D60F-0A86-D830-C99DDC4F3CFB}"/>
                  </a:ext>
                </a:extLst>
              </p:cNvPr>
              <p:cNvSpPr txBox="1"/>
              <p:nvPr/>
            </p:nvSpPr>
            <p:spPr>
              <a:xfrm>
                <a:off x="8032172" y="2537827"/>
                <a:ext cx="12573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800" i="1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105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E6CB679-D60F-0A86-D830-C99DDC4F3C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2172" y="2537827"/>
                <a:ext cx="1257300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CD2A55F-5721-E622-B522-1A1D33BCC6A6}"/>
                  </a:ext>
                </a:extLst>
              </p:cNvPr>
              <p:cNvSpPr txBox="1"/>
              <p:nvPr/>
            </p:nvSpPr>
            <p:spPr>
              <a:xfrm>
                <a:off x="8032172" y="3567125"/>
                <a:ext cx="12573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800" i="1">
                          <a:latin typeface="Cambria Math" panose="02040503050406030204" pitchFamily="18" charset="0"/>
                        </a:rPr>
                        <m:t>=10</m:t>
                      </m:r>
                    </m:oMath>
                  </m:oMathPara>
                </a14:m>
                <a:endParaRPr lang="en-US" sz="105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CD2A55F-5721-E622-B522-1A1D33BCC6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2172" y="3567125"/>
                <a:ext cx="1257300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19">
            <a:extLst>
              <a:ext uri="{FF2B5EF4-FFF2-40B4-BE49-F238E27FC236}">
                <a16:creationId xmlns:a16="http://schemas.microsoft.com/office/drawing/2014/main" id="{F709A232-D01B-276D-3D7C-5CE578FC46F6}"/>
              </a:ext>
            </a:extLst>
          </p:cNvPr>
          <p:cNvSpPr/>
          <p:nvPr/>
        </p:nvSpPr>
        <p:spPr>
          <a:xfrm>
            <a:off x="6509052" y="2485399"/>
            <a:ext cx="624078" cy="3429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AF814A1F-4EFC-9D85-B659-63D0F1343526}"/>
              </a:ext>
            </a:extLst>
          </p:cNvPr>
          <p:cNvSpPr txBox="1"/>
          <p:nvPr/>
        </p:nvSpPr>
        <p:spPr>
          <a:xfrm>
            <a:off x="3398337" y="4223810"/>
            <a:ext cx="39480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Executing only one task at any given time</a:t>
            </a:r>
          </a:p>
        </p:txBody>
      </p:sp>
    </p:spTree>
    <p:extLst>
      <p:ext uri="{BB962C8B-B14F-4D97-AF65-F5344CB8AC3E}">
        <p14:creationId xmlns:p14="http://schemas.microsoft.com/office/powerpoint/2010/main" val="306518860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B09CD9-BA91-C1D6-A4C8-474278924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Heterogeneous System with One Task Type (low arrival rate)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88056C-28D0-4505-A670-216E23D66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34628" y="4842276"/>
            <a:ext cx="2133600" cy="273844"/>
          </a:xfrm>
        </p:spPr>
        <p:txBody>
          <a:bodyPr/>
          <a:lstStyle/>
          <a:p>
            <a:fld id="{7D2751F7-D677-4CE9-B35A-C3CCA0CC8D94}" type="slidenum">
              <a:rPr lang="en-US" smtClean="0"/>
              <a:pPr/>
              <a:t>77</a:t>
            </a:fld>
            <a:endParaRPr lang="en-US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256AEC43-2493-88E3-477C-8B172AA6D4CD}"/>
              </a:ext>
            </a:extLst>
          </p:cNvPr>
          <p:cNvSpPr/>
          <p:nvPr/>
        </p:nvSpPr>
        <p:spPr>
          <a:xfrm>
            <a:off x="7346372" y="1323765"/>
            <a:ext cx="685800" cy="6858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tx1"/>
                </a:solidFill>
              </a:rPr>
              <a:t>M1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3EEF444-ADD2-C2D8-9489-B903D5486231}"/>
              </a:ext>
            </a:extLst>
          </p:cNvPr>
          <p:cNvSpPr/>
          <p:nvPr/>
        </p:nvSpPr>
        <p:spPr>
          <a:xfrm>
            <a:off x="7346372" y="2368052"/>
            <a:ext cx="685800" cy="6858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tx1"/>
                </a:solidFill>
              </a:rPr>
              <a:t>M2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EBAB859-880D-DDB9-97D9-D485D57DE090}"/>
              </a:ext>
            </a:extLst>
          </p:cNvPr>
          <p:cNvSpPr/>
          <p:nvPr/>
        </p:nvSpPr>
        <p:spPr>
          <a:xfrm>
            <a:off x="7346372" y="3412338"/>
            <a:ext cx="685800" cy="68580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tx1"/>
                </a:solidFill>
              </a:rPr>
              <a:t>M3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3ABAD83-B1FD-A971-A581-4F4C59BF2F09}"/>
                  </a:ext>
                </a:extLst>
              </p:cNvPr>
              <p:cNvSpPr txBox="1"/>
              <p:nvPr/>
            </p:nvSpPr>
            <p:spPr>
              <a:xfrm>
                <a:off x="8032172" y="1434869"/>
                <a:ext cx="12573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105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3ABAD83-B1FD-A971-A581-4F4C59BF2F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2172" y="1434869"/>
                <a:ext cx="1257300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E6CB679-D60F-0A86-D830-C99DDC4F3CFB}"/>
                  </a:ext>
                </a:extLst>
              </p:cNvPr>
              <p:cNvSpPr txBox="1"/>
              <p:nvPr/>
            </p:nvSpPr>
            <p:spPr>
              <a:xfrm>
                <a:off x="8032172" y="2537827"/>
                <a:ext cx="12573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105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E6CB679-D60F-0A86-D830-C99DDC4F3C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2172" y="2537827"/>
                <a:ext cx="1257300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CD2A55F-5721-E622-B522-1A1D33BCC6A6}"/>
                  </a:ext>
                </a:extLst>
              </p:cNvPr>
              <p:cNvSpPr txBox="1"/>
              <p:nvPr/>
            </p:nvSpPr>
            <p:spPr>
              <a:xfrm>
                <a:off x="8032172" y="3567125"/>
                <a:ext cx="12573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10</m:t>
                      </m:r>
                    </m:oMath>
                  </m:oMathPara>
                </a14:m>
                <a:endParaRPr lang="en-US" sz="105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CD2A55F-5721-E622-B522-1A1D33BCC6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2172" y="3567125"/>
                <a:ext cx="1257300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>
            <a:extLst>
              <a:ext uri="{FF2B5EF4-FFF2-40B4-BE49-F238E27FC236}">
                <a16:creationId xmlns:a16="http://schemas.microsoft.com/office/drawing/2014/main" id="{F5E7936B-3D45-9DB6-E406-37025C2F01F8}"/>
              </a:ext>
            </a:extLst>
          </p:cNvPr>
          <p:cNvSpPr/>
          <p:nvPr/>
        </p:nvSpPr>
        <p:spPr>
          <a:xfrm>
            <a:off x="2760174" y="3572180"/>
            <a:ext cx="4468343" cy="33855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Task</a:t>
            </a:r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AF814A1F-4EFC-9D85-B659-63D0F1343526}"/>
              </a:ext>
            </a:extLst>
          </p:cNvPr>
          <p:cNvSpPr txBox="1"/>
          <p:nvPr/>
        </p:nvSpPr>
        <p:spPr>
          <a:xfrm>
            <a:off x="3398337" y="4223810"/>
            <a:ext cx="39480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Executing only one task at any given time</a:t>
            </a:r>
          </a:p>
        </p:txBody>
      </p:sp>
    </p:spTree>
    <p:extLst>
      <p:ext uri="{BB962C8B-B14F-4D97-AF65-F5344CB8AC3E}">
        <p14:creationId xmlns:p14="http://schemas.microsoft.com/office/powerpoint/2010/main" val="4229155788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3507C0-7473-965A-DA4C-D5A484D743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Harmonic Mean of Speedup due to Machine Heterogeneity</a:t>
            </a:r>
            <a:br>
              <a:rPr lang="en-US" dirty="0"/>
            </a:br>
            <a:r>
              <a:rPr lang="en-US" dirty="0"/>
              <a:t> (low arrival rate)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AC1489-3E5F-BDE8-5710-BD5B7CA050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34628" y="4842276"/>
            <a:ext cx="2133600" cy="273844"/>
          </a:xfrm>
        </p:spPr>
        <p:txBody>
          <a:bodyPr/>
          <a:lstStyle/>
          <a:p>
            <a:fld id="{7D2751F7-D677-4CE9-B35A-C3CCA0CC8D94}" type="slidenum">
              <a:rPr lang="en-US" smtClean="0"/>
              <a:pPr/>
              <a:t>78</a:t>
            </a:fld>
            <a:endParaRPr lang="en-US" dirty="0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44FF8D62-B534-F8D7-CA41-609F207A9169}"/>
              </a:ext>
            </a:extLst>
          </p:cNvPr>
          <p:cNvGraphicFramePr>
            <a:graphicFrameLocks/>
          </p:cNvGraphicFramePr>
          <p:nvPr/>
        </p:nvGraphicFramePr>
        <p:xfrm>
          <a:off x="334095" y="1054608"/>
          <a:ext cx="3032124" cy="11811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58031">
                  <a:extLst>
                    <a:ext uri="{9D8B030D-6E8A-4147-A177-3AD203B41FA5}">
                      <a16:colId xmlns:a16="http://schemas.microsoft.com/office/drawing/2014/main" val="2225017554"/>
                    </a:ext>
                  </a:extLst>
                </a:gridCol>
                <a:gridCol w="758031">
                  <a:extLst>
                    <a:ext uri="{9D8B030D-6E8A-4147-A177-3AD203B41FA5}">
                      <a16:colId xmlns:a16="http://schemas.microsoft.com/office/drawing/2014/main" val="776198669"/>
                    </a:ext>
                  </a:extLst>
                </a:gridCol>
                <a:gridCol w="758031">
                  <a:extLst>
                    <a:ext uri="{9D8B030D-6E8A-4147-A177-3AD203B41FA5}">
                      <a16:colId xmlns:a16="http://schemas.microsoft.com/office/drawing/2014/main" val="859128498"/>
                    </a:ext>
                  </a:extLst>
                </a:gridCol>
                <a:gridCol w="758031">
                  <a:extLst>
                    <a:ext uri="{9D8B030D-6E8A-4147-A177-3AD203B41FA5}">
                      <a16:colId xmlns:a16="http://schemas.microsoft.com/office/drawing/2014/main" val="4153878388"/>
                    </a:ext>
                  </a:extLst>
                </a:gridCol>
              </a:tblGrid>
              <a:tr h="273845"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EET Matrix (Vector)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60467215"/>
                  </a:ext>
                </a:extLst>
              </a:tr>
              <a:tr h="273845"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M1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M2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M3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5666965"/>
                  </a:ext>
                </a:extLst>
              </a:tr>
              <a:tr h="27384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Task Type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0.1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10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6116077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458A0E50-CA89-7633-CAC0-E907899F4FC2}"/>
                  </a:ext>
                </a:extLst>
              </p:cNvPr>
              <p:cNvGraphicFramePr>
                <a:graphicFrameLocks/>
              </p:cNvGraphicFramePr>
              <p:nvPr/>
            </p:nvGraphicFramePr>
            <p:xfrm>
              <a:off x="4482406" y="986028"/>
              <a:ext cx="3032124" cy="121158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758031">
                      <a:extLst>
                        <a:ext uri="{9D8B030D-6E8A-4147-A177-3AD203B41FA5}">
                          <a16:colId xmlns:a16="http://schemas.microsoft.com/office/drawing/2014/main" val="2225017554"/>
                        </a:ext>
                      </a:extLst>
                    </a:gridCol>
                    <a:gridCol w="758031">
                      <a:extLst>
                        <a:ext uri="{9D8B030D-6E8A-4147-A177-3AD203B41FA5}">
                          <a16:colId xmlns:a16="http://schemas.microsoft.com/office/drawing/2014/main" val="776198669"/>
                        </a:ext>
                      </a:extLst>
                    </a:gridCol>
                    <a:gridCol w="758031">
                      <a:extLst>
                        <a:ext uri="{9D8B030D-6E8A-4147-A177-3AD203B41FA5}">
                          <a16:colId xmlns:a16="http://schemas.microsoft.com/office/drawing/2014/main" val="859128498"/>
                        </a:ext>
                      </a:extLst>
                    </a:gridCol>
                    <a:gridCol w="758031">
                      <a:extLst>
                        <a:ext uri="{9D8B030D-6E8A-4147-A177-3AD203B41FA5}">
                          <a16:colId xmlns:a16="http://schemas.microsoft.com/office/drawing/2014/main" val="4153878388"/>
                        </a:ext>
                      </a:extLst>
                    </a:gridCol>
                  </a:tblGrid>
                  <a:tr h="342900">
                    <a:tc>
                      <a:txBody>
                        <a:bodyPr/>
                        <a:lstStyle/>
                        <a:p>
                          <a:pPr algn="ctr"/>
                          <a:endParaRPr lang="en-US" sz="1600" dirty="0"/>
                        </a:p>
                      </a:txBody>
                      <a:tcPr marL="68580" marR="68580" marT="34290" marB="3429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gridSpan="3"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p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 marL="68580" marR="68580" marT="34290" marB="3429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360467215"/>
                      </a:ext>
                    </a:extLst>
                  </a:tr>
                  <a:tr h="273845">
                    <a:tc>
                      <a:txBody>
                        <a:bodyPr/>
                        <a:lstStyle/>
                        <a:p>
                          <a:pPr algn="ctr"/>
                          <a:endParaRPr lang="en-US" sz="1600" dirty="0"/>
                        </a:p>
                      </a:txBody>
                      <a:tcPr marL="68580" marR="68580" marT="34290" marB="3429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M1</a:t>
                          </a:r>
                        </a:p>
                      </a:txBody>
                      <a:tcPr marL="68580" marR="68580" marT="34290" marB="3429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M2</a:t>
                          </a:r>
                        </a:p>
                      </a:txBody>
                      <a:tcPr marL="68580" marR="68580" marT="34290" marB="3429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M3</a:t>
                          </a:r>
                        </a:p>
                      </a:txBody>
                      <a:tcPr marL="68580" marR="68580" marT="34290" marB="3429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835666965"/>
                      </a:ext>
                    </a:extLst>
                  </a:tr>
                  <a:tr h="27384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Task Type</a:t>
                          </a:r>
                        </a:p>
                      </a:txBody>
                      <a:tcPr marL="68580" marR="68580" marT="34290" marB="3429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100</a:t>
                          </a:r>
                        </a:p>
                      </a:txBody>
                      <a:tcPr marL="68580" marR="68580" marT="34290" marB="3429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10</a:t>
                          </a:r>
                        </a:p>
                      </a:txBody>
                      <a:tcPr marL="68580" marR="68580" marT="34290" marB="3429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1</a:t>
                          </a:r>
                        </a:p>
                      </a:txBody>
                      <a:tcPr marL="68580" marR="68580" marT="34290" marB="3429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75611607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458A0E50-CA89-7633-CAC0-E907899F4FC2}"/>
                  </a:ext>
                </a:extLst>
              </p:cNvPr>
              <p:cNvGraphicFramePr>
                <a:graphicFrameLocks/>
              </p:cNvGraphicFramePr>
              <p:nvPr/>
            </p:nvGraphicFramePr>
            <p:xfrm>
              <a:off x="4482406" y="986028"/>
              <a:ext cx="3032124" cy="121158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758031">
                      <a:extLst>
                        <a:ext uri="{9D8B030D-6E8A-4147-A177-3AD203B41FA5}">
                          <a16:colId xmlns:a16="http://schemas.microsoft.com/office/drawing/2014/main" val="2225017554"/>
                        </a:ext>
                      </a:extLst>
                    </a:gridCol>
                    <a:gridCol w="758031">
                      <a:extLst>
                        <a:ext uri="{9D8B030D-6E8A-4147-A177-3AD203B41FA5}">
                          <a16:colId xmlns:a16="http://schemas.microsoft.com/office/drawing/2014/main" val="776198669"/>
                        </a:ext>
                      </a:extLst>
                    </a:gridCol>
                    <a:gridCol w="758031">
                      <a:extLst>
                        <a:ext uri="{9D8B030D-6E8A-4147-A177-3AD203B41FA5}">
                          <a16:colId xmlns:a16="http://schemas.microsoft.com/office/drawing/2014/main" val="859128498"/>
                        </a:ext>
                      </a:extLst>
                    </a:gridCol>
                    <a:gridCol w="758031">
                      <a:extLst>
                        <a:ext uri="{9D8B030D-6E8A-4147-A177-3AD203B41FA5}">
                          <a16:colId xmlns:a16="http://schemas.microsoft.com/office/drawing/2014/main" val="4153878388"/>
                        </a:ext>
                      </a:extLst>
                    </a:gridCol>
                  </a:tblGrid>
                  <a:tr h="342900">
                    <a:tc>
                      <a:txBody>
                        <a:bodyPr/>
                        <a:lstStyle/>
                        <a:p>
                          <a:pPr algn="ctr"/>
                          <a:endParaRPr lang="en-US" sz="1600" dirty="0"/>
                        </a:p>
                      </a:txBody>
                      <a:tcPr marL="68580" marR="68580" marT="34290" marB="3429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gridSpan="3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3780" r="-536" b="-275439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360467215"/>
                      </a:ext>
                    </a:extLst>
                  </a:tr>
                  <a:tr h="312420">
                    <a:tc>
                      <a:txBody>
                        <a:bodyPr/>
                        <a:lstStyle/>
                        <a:p>
                          <a:pPr algn="ctr"/>
                          <a:endParaRPr lang="en-US" sz="1600" dirty="0"/>
                        </a:p>
                      </a:txBody>
                      <a:tcPr marL="68580" marR="68580" marT="34290" marB="3429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M1</a:t>
                          </a:r>
                        </a:p>
                      </a:txBody>
                      <a:tcPr marL="68580" marR="68580" marT="34290" marB="3429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M2</a:t>
                          </a:r>
                        </a:p>
                      </a:txBody>
                      <a:tcPr marL="68580" marR="68580" marT="34290" marB="3429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M3</a:t>
                          </a:r>
                        </a:p>
                      </a:txBody>
                      <a:tcPr marL="68580" marR="68580" marT="34290" marB="3429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835666965"/>
                      </a:ext>
                    </a:extLst>
                  </a:tr>
                  <a:tr h="5562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Task Type</a:t>
                          </a:r>
                        </a:p>
                      </a:txBody>
                      <a:tcPr marL="68580" marR="68580" marT="34290" marB="3429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100</a:t>
                          </a:r>
                        </a:p>
                      </a:txBody>
                      <a:tcPr marL="68580" marR="68580" marT="34290" marB="3429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10</a:t>
                          </a:r>
                        </a:p>
                      </a:txBody>
                      <a:tcPr marL="68580" marR="68580" marT="34290" marB="3429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1</a:t>
                          </a:r>
                        </a:p>
                      </a:txBody>
                      <a:tcPr marL="68580" marR="68580" marT="34290" marB="3429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756116077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2CC2EC9-4475-5F52-FD17-4DFF22796DD1}"/>
                  </a:ext>
                </a:extLst>
              </p:cNvPr>
              <p:cNvSpPr txBox="1"/>
              <p:nvPr/>
            </p:nvSpPr>
            <p:spPr>
              <a:xfrm>
                <a:off x="413657" y="2460172"/>
                <a:ext cx="7609115" cy="10816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/>
                  <a:t>heterogeneous system </a:t>
                </a:r>
                <a:r>
                  <a:rPr lang="en-US" sz="1600" dirty="0" err="1"/>
                  <a:t>makespan</a:t>
                </a:r>
                <a:r>
                  <a:rPr lang="en-US" sz="1600" dirty="0"/>
                  <a:t> = (222/3)*0.1 + (222/3)*1 + (222/3)*100= 821.4</a:t>
                </a:r>
              </a:p>
              <a:p>
                <a:r>
                  <a:rPr lang="en-US" sz="1600" dirty="0"/>
                  <a:t>homogeneous system </a:t>
                </a:r>
                <a:r>
                  <a:rPr lang="en-US" sz="1600" dirty="0" err="1"/>
                  <a:t>makespan</a:t>
                </a:r>
                <a:r>
                  <a:rPr lang="en-US" sz="1600" dirty="0"/>
                  <a:t> = 222*10 = 2220</a:t>
                </a:r>
              </a:p>
              <a:p>
                <a:r>
                  <a:rPr lang="en-US" sz="1600" b="1" dirty="0"/>
                  <a:t>True Speedup = 2220/821.4 = 2.70</a:t>
                </a:r>
                <a:endParaRPr lang="en-US" sz="1600" dirty="0"/>
              </a:p>
              <a:p>
                <a:r>
                  <a:rPr lang="en-US" sz="1600" b="1" dirty="0"/>
                  <a:t>Harmonic mean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1" i="1"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p>
                        <m:r>
                          <a:rPr lang="en-US" sz="1600" b="1" i="1">
                            <a:latin typeface="Cambria Math" panose="02040503050406030204" pitchFamily="18" charset="0"/>
                          </a:rPr>
                          <m:t>𝑴</m:t>
                        </m:r>
                      </m:sup>
                    </m:sSup>
                  </m:oMath>
                </a14:m>
                <a:r>
                  <a:rPr lang="en-US" sz="1600" b="1" dirty="0"/>
                  <a:t> = 2.70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2CC2EC9-4475-5F52-FD17-4DFF22796D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657" y="2460172"/>
                <a:ext cx="7609115" cy="1081643"/>
              </a:xfrm>
              <a:prstGeom prst="rect">
                <a:avLst/>
              </a:prstGeom>
              <a:blipFill>
                <a:blip r:embed="rId3"/>
                <a:stretch>
                  <a:fillRect l="-481" t="-1695" b="-67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1B0EE38-B5C2-D4B5-9A5D-19AD68C0E4CD}"/>
                  </a:ext>
                </a:extLst>
              </p:cNvPr>
              <p:cNvSpPr txBox="1"/>
              <p:nvPr/>
            </p:nvSpPr>
            <p:spPr>
              <a:xfrm>
                <a:off x="296833" y="3624758"/>
                <a:ext cx="8030432" cy="1205266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800" b="1" dirty="0">
                    <a:solidFill>
                      <a:srgbClr val="FF0000"/>
                    </a:solidFill>
                  </a:rPr>
                  <a:t>Given low arrival rate (e.g. only one busy machine at any time), we prove that the true speedup due to machine heterogeneity for a task type is accurately represented by the harmonic mean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p>
                        <m:r>
                          <a:rPr lang="en-US" sz="1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𝑴</m:t>
                        </m:r>
                      </m:sup>
                    </m:sSup>
                  </m:oMath>
                </a14:m>
                <a:r>
                  <a:rPr lang="en-US" sz="1800" b="1" dirty="0">
                    <a:solidFill>
                      <a:srgbClr val="FF0000"/>
                    </a:solidFill>
                  </a:rPr>
                  <a:t> for that task type 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1B0EE38-B5C2-D4B5-9A5D-19AD68C0E4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833" y="3624758"/>
                <a:ext cx="8030432" cy="1205266"/>
              </a:xfrm>
              <a:prstGeom prst="rect">
                <a:avLst/>
              </a:prstGeom>
              <a:blipFill>
                <a:blip r:embed="rId4"/>
                <a:stretch>
                  <a:fillRect l="-607" t="-2513" r="-607" b="-7035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74767085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D0B93-5905-A8B2-1EC6-9851087C74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SmartSight</a:t>
            </a:r>
            <a:r>
              <a:rPr lang="en-US" dirty="0"/>
              <a:t> Project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C1310F-576F-841A-85F8-97D0DC5C1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751F7-D677-4CE9-B35A-C3CCA0CC8D94}" type="slidenum">
              <a:rPr lang="en-US" smtClean="0"/>
              <a:pPr/>
              <a:t>79</a:t>
            </a:fld>
            <a:endParaRPr lang="en-US" dirty="0"/>
          </a:p>
        </p:txBody>
      </p:sp>
      <p:pic>
        <p:nvPicPr>
          <p:cNvPr id="5" name="Picture 8" descr="Diagram&#10;&#10;Description automatically generated">
            <a:extLst>
              <a:ext uri="{FF2B5EF4-FFF2-40B4-BE49-F238E27FC236}">
                <a16:creationId xmlns:a16="http://schemas.microsoft.com/office/drawing/2014/main" id="{DD6CB7F9-F19D-A26C-04A2-4B07B5792E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2889" y="1123925"/>
            <a:ext cx="4295714" cy="3442356"/>
          </a:xfrm>
          <a:prstGeom prst="rect">
            <a:avLst/>
          </a:prstGeom>
        </p:spPr>
      </p:pic>
      <p:pic>
        <p:nvPicPr>
          <p:cNvPr id="6" name="Picture 9">
            <a:extLst>
              <a:ext uri="{FF2B5EF4-FFF2-40B4-BE49-F238E27FC236}">
                <a16:creationId xmlns:a16="http://schemas.microsoft.com/office/drawing/2014/main" id="{0014FF80-3126-1BDD-D86D-3618347776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782" y="2438579"/>
            <a:ext cx="3513107" cy="1266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2897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BEA434-E932-51AF-D82C-EC84EA5C13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Machine and Task Heterogeneity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AFC212-837B-6C2E-1627-797EC8759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751F7-D677-4CE9-B35A-C3CCA0CC8D94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5" name="Picture 2" descr="Detect the Faces in the Image using the Mediapipe Library">
            <a:extLst>
              <a:ext uri="{FF2B5EF4-FFF2-40B4-BE49-F238E27FC236}">
                <a16:creationId xmlns:a16="http://schemas.microsoft.com/office/drawing/2014/main" id="{D3EF08D8-BCA6-6E9E-8987-F03C3467A8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36" t="3033" r="22665" b="10514"/>
          <a:stretch/>
        </p:blipFill>
        <p:spPr bwMode="auto">
          <a:xfrm>
            <a:off x="466964" y="1053721"/>
            <a:ext cx="830432" cy="906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C8E6827-A8D2-55E7-20AD-83CD7E0A96D2}"/>
              </a:ext>
            </a:extLst>
          </p:cNvPr>
          <p:cNvSpPr txBox="1"/>
          <p:nvPr/>
        </p:nvSpPr>
        <p:spPr>
          <a:xfrm>
            <a:off x="188081" y="1973686"/>
            <a:ext cx="15728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Face Recognition</a:t>
            </a:r>
          </a:p>
        </p:txBody>
      </p:sp>
      <p:pic>
        <p:nvPicPr>
          <p:cNvPr id="3074" name="Picture 2" descr="Voice recognition - Free technology icons">
            <a:extLst>
              <a:ext uri="{FF2B5EF4-FFF2-40B4-BE49-F238E27FC236}">
                <a16:creationId xmlns:a16="http://schemas.microsoft.com/office/drawing/2014/main" id="{5A1C0AA6-10F9-4D7F-AFDF-3DA78E10AC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802" y="2450522"/>
            <a:ext cx="938756" cy="938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CEB8390-A5AB-05AF-7823-7F05B8E2ACF3}"/>
              </a:ext>
            </a:extLst>
          </p:cNvPr>
          <p:cNvSpPr txBox="1"/>
          <p:nvPr/>
        </p:nvSpPr>
        <p:spPr>
          <a:xfrm>
            <a:off x="-20624" y="3382216"/>
            <a:ext cx="18056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Speech Recognition</a:t>
            </a:r>
          </a:p>
        </p:txBody>
      </p:sp>
      <p:pic>
        <p:nvPicPr>
          <p:cNvPr id="3076" name="Picture 4" descr="ChatGPT Logo and symbol, meaning, history, PNG, brand">
            <a:extLst>
              <a:ext uri="{FF2B5EF4-FFF2-40B4-BE49-F238E27FC236}">
                <a16:creationId xmlns:a16="http://schemas.microsoft.com/office/drawing/2014/main" id="{53A699EC-7731-5BE7-BC5D-F141D6C662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01" t="5359" r="28001" b="2923"/>
          <a:stretch/>
        </p:blipFill>
        <p:spPr bwMode="auto">
          <a:xfrm>
            <a:off x="358640" y="3689993"/>
            <a:ext cx="938756" cy="1100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D1C55EB-C1E0-20F8-74D6-9D340C6594C4}"/>
              </a:ext>
            </a:extLst>
          </p:cNvPr>
          <p:cNvSpPr txBox="1"/>
          <p:nvPr/>
        </p:nvSpPr>
        <p:spPr>
          <a:xfrm>
            <a:off x="520163" y="4688387"/>
            <a:ext cx="6157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NLP</a:t>
            </a:r>
          </a:p>
        </p:txBody>
      </p:sp>
      <p:pic>
        <p:nvPicPr>
          <p:cNvPr id="9" name="Google Shape;175;p13">
            <a:extLst>
              <a:ext uri="{FF2B5EF4-FFF2-40B4-BE49-F238E27FC236}">
                <a16:creationId xmlns:a16="http://schemas.microsoft.com/office/drawing/2014/main" id="{B2BF4DAE-632A-52C7-AB30-A3A33582374D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006806" y="2592270"/>
            <a:ext cx="615710" cy="58477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9297365-60D5-A428-F4A8-462E641E4358}"/>
              </a:ext>
            </a:extLst>
          </p:cNvPr>
          <p:cNvSpPr txBox="1"/>
          <p:nvPr/>
        </p:nvSpPr>
        <p:spPr>
          <a:xfrm>
            <a:off x="2391531" y="3291810"/>
            <a:ext cx="18056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AWS EC2 Instances</a:t>
            </a:r>
          </a:p>
        </p:txBody>
      </p:sp>
      <p:pic>
        <p:nvPicPr>
          <p:cNvPr id="3082" name="Picture 10">
            <a:extLst>
              <a:ext uri="{FF2B5EF4-FFF2-40B4-BE49-F238E27FC236}">
                <a16:creationId xmlns:a16="http://schemas.microsoft.com/office/drawing/2014/main" id="{6E8F50A1-626E-A89F-7A51-B74931D9FC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426" y="2257095"/>
            <a:ext cx="1571819" cy="1034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5F2B7F9-270A-1429-E2D7-4244920103A1}"/>
              </a:ext>
            </a:extLst>
          </p:cNvPr>
          <p:cNvCxnSpPr>
            <a:cxnSpLocks/>
          </p:cNvCxnSpPr>
          <p:nvPr/>
        </p:nvCxnSpPr>
        <p:spPr>
          <a:xfrm>
            <a:off x="1529154" y="1530550"/>
            <a:ext cx="979272" cy="1112831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29AF7F0D-7FE4-4F18-E282-085076443A87}"/>
              </a:ext>
            </a:extLst>
          </p:cNvPr>
          <p:cNvCxnSpPr>
            <a:cxnSpLocks/>
          </p:cNvCxnSpPr>
          <p:nvPr/>
        </p:nvCxnSpPr>
        <p:spPr>
          <a:xfrm>
            <a:off x="4006752" y="2932472"/>
            <a:ext cx="937901" cy="0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E4C2BAD8-3041-4808-B3F0-09FA5105188E}"/>
              </a:ext>
            </a:extLst>
          </p:cNvPr>
          <p:cNvSpPr txBox="1"/>
          <p:nvPr/>
        </p:nvSpPr>
        <p:spPr>
          <a:xfrm>
            <a:off x="4989929" y="4122904"/>
            <a:ext cx="11466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inference time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3917625-3845-E47F-3898-EECA2281B985}"/>
              </a:ext>
            </a:extLst>
          </p:cNvPr>
          <p:cNvSpPr txBox="1"/>
          <p:nvPr/>
        </p:nvSpPr>
        <p:spPr>
          <a:xfrm>
            <a:off x="4968310" y="1687974"/>
            <a:ext cx="18136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100,20, 50 msec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28F0271E-2719-BAFB-F314-1E2093C3EE2F}"/>
              </a:ext>
            </a:extLst>
          </p:cNvPr>
          <p:cNvCxnSpPr>
            <a:cxnSpLocks/>
          </p:cNvCxnSpPr>
          <p:nvPr/>
        </p:nvCxnSpPr>
        <p:spPr>
          <a:xfrm flipV="1">
            <a:off x="1583316" y="2919900"/>
            <a:ext cx="965762" cy="3362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7FDE7709-DC4E-709C-6813-DB3E50A3C20E}"/>
              </a:ext>
            </a:extLst>
          </p:cNvPr>
          <p:cNvCxnSpPr>
            <a:cxnSpLocks/>
          </p:cNvCxnSpPr>
          <p:nvPr/>
        </p:nvCxnSpPr>
        <p:spPr>
          <a:xfrm flipV="1">
            <a:off x="1583316" y="3177045"/>
            <a:ext cx="949182" cy="1046612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FD607E0A-9ECD-3CA5-EE89-80D1AD060E7E}"/>
              </a:ext>
            </a:extLst>
          </p:cNvPr>
          <p:cNvSpPr txBox="1"/>
          <p:nvPr/>
        </p:nvSpPr>
        <p:spPr>
          <a:xfrm>
            <a:off x="4894570" y="2750623"/>
            <a:ext cx="12889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120, 60, 80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E1DEF3E-D351-FC32-70B6-AA1042C6BF04}"/>
              </a:ext>
            </a:extLst>
          </p:cNvPr>
          <p:cNvSpPr txBox="1"/>
          <p:nvPr/>
        </p:nvSpPr>
        <p:spPr>
          <a:xfrm>
            <a:off x="5018956" y="3784350"/>
            <a:ext cx="14854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500, 200, 350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E26FF57C-F255-7B8A-8D24-6A82CA71698A}"/>
              </a:ext>
            </a:extLst>
          </p:cNvPr>
          <p:cNvCxnSpPr>
            <a:cxnSpLocks/>
            <a:endCxn id="20" idx="1"/>
          </p:cNvCxnSpPr>
          <p:nvPr/>
        </p:nvCxnSpPr>
        <p:spPr>
          <a:xfrm flipV="1">
            <a:off x="4006752" y="1857251"/>
            <a:ext cx="961558" cy="1075221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2A978E24-51FD-07A2-A346-7F7E71DDBBB0}"/>
              </a:ext>
            </a:extLst>
          </p:cNvPr>
          <p:cNvCxnSpPr>
            <a:cxnSpLocks/>
          </p:cNvCxnSpPr>
          <p:nvPr/>
        </p:nvCxnSpPr>
        <p:spPr>
          <a:xfrm>
            <a:off x="4006752" y="2932472"/>
            <a:ext cx="999259" cy="1031783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668BCE94-0115-CC8A-7695-4AEEC8B8230C}"/>
              </a:ext>
            </a:extLst>
          </p:cNvPr>
          <p:cNvCxnSpPr>
            <a:cxnSpLocks/>
          </p:cNvCxnSpPr>
          <p:nvPr/>
        </p:nvCxnSpPr>
        <p:spPr>
          <a:xfrm flipV="1">
            <a:off x="7028674" y="1599358"/>
            <a:ext cx="0" cy="2113290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15DA1CCB-B0C4-9445-9334-4CA8B78080B4}"/>
              </a:ext>
            </a:extLst>
          </p:cNvPr>
          <p:cNvCxnSpPr>
            <a:cxnSpLocks/>
          </p:cNvCxnSpPr>
          <p:nvPr/>
        </p:nvCxnSpPr>
        <p:spPr>
          <a:xfrm>
            <a:off x="7028674" y="3712648"/>
            <a:ext cx="2028241" cy="0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BA48C4AA-C410-9D7B-38F7-AC902842730E}"/>
              </a:ext>
            </a:extLst>
          </p:cNvPr>
          <p:cNvSpPr txBox="1"/>
          <p:nvPr/>
        </p:nvSpPr>
        <p:spPr>
          <a:xfrm rot="16200000">
            <a:off x="6027624" y="2502114"/>
            <a:ext cx="15728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Inference Time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41A14C92-CB82-CA19-0E5B-DED6385B0745}"/>
              </a:ext>
            </a:extLst>
          </p:cNvPr>
          <p:cNvSpPr/>
          <p:nvPr/>
        </p:nvSpPr>
        <p:spPr>
          <a:xfrm>
            <a:off x="7433637" y="3287023"/>
            <a:ext cx="103359" cy="4208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89BDF3A5-CEC0-47BC-207B-149752B3CCFA}"/>
              </a:ext>
            </a:extLst>
          </p:cNvPr>
          <p:cNvSpPr/>
          <p:nvPr/>
        </p:nvSpPr>
        <p:spPr>
          <a:xfrm flipH="1">
            <a:off x="8001010" y="2889959"/>
            <a:ext cx="123576" cy="8274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08CB90DD-299B-185D-5CCD-066005824553}"/>
              </a:ext>
            </a:extLst>
          </p:cNvPr>
          <p:cNvSpPr/>
          <p:nvPr/>
        </p:nvSpPr>
        <p:spPr>
          <a:xfrm>
            <a:off x="8624711" y="1973686"/>
            <a:ext cx="119137" cy="173896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7" name="Picture 2" descr="Detect the Faces in the Image using the Mediapipe Library">
            <a:extLst>
              <a:ext uri="{FF2B5EF4-FFF2-40B4-BE49-F238E27FC236}">
                <a16:creationId xmlns:a16="http://schemas.microsoft.com/office/drawing/2014/main" id="{D0F260C0-1103-A984-10CA-080DBD61A3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36" t="3033" r="22665" b="10514"/>
          <a:stretch/>
        </p:blipFill>
        <p:spPr bwMode="auto">
          <a:xfrm>
            <a:off x="7354327" y="3856921"/>
            <a:ext cx="443402" cy="484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2" descr="Voice recognition - Free technology icons">
            <a:extLst>
              <a:ext uri="{FF2B5EF4-FFF2-40B4-BE49-F238E27FC236}">
                <a16:creationId xmlns:a16="http://schemas.microsoft.com/office/drawing/2014/main" id="{23069573-E54A-EF58-1AE2-8B45C9B0A4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1674" y="3843254"/>
            <a:ext cx="509482" cy="509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4" descr="ChatGPT Logo and symbol, meaning, history, PNG, brand">
            <a:extLst>
              <a:ext uri="{FF2B5EF4-FFF2-40B4-BE49-F238E27FC236}">
                <a16:creationId xmlns:a16="http://schemas.microsoft.com/office/drawing/2014/main" id="{8EE799E0-8C4E-623D-D111-CB8067CAEA7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01" t="5359" r="28001" b="2923"/>
          <a:stretch/>
        </p:blipFill>
        <p:spPr bwMode="auto">
          <a:xfrm>
            <a:off x="8475101" y="3859756"/>
            <a:ext cx="440350" cy="516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Google Shape;178;p13">
            <a:extLst>
              <a:ext uri="{FF2B5EF4-FFF2-40B4-BE49-F238E27FC236}">
                <a16:creationId xmlns:a16="http://schemas.microsoft.com/office/drawing/2014/main" id="{1617A57F-EAAB-96BD-88EA-A6AEE7C383C6}"/>
              </a:ext>
            </a:extLst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735796" y="2707035"/>
            <a:ext cx="548700" cy="54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80;p13">
            <a:extLst>
              <a:ext uri="{FF2B5EF4-FFF2-40B4-BE49-F238E27FC236}">
                <a16:creationId xmlns:a16="http://schemas.microsoft.com/office/drawing/2014/main" id="{B6E813DD-F51F-ED3E-1767-01FFB0E455F6}"/>
              </a:ext>
            </a:extLst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303489" y="2461812"/>
            <a:ext cx="548700" cy="54870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BE7E76DA-12EA-B3E4-6019-2E6950933651}"/>
              </a:ext>
            </a:extLst>
          </p:cNvPr>
          <p:cNvSpPr/>
          <p:nvPr/>
        </p:nvSpPr>
        <p:spPr>
          <a:xfrm>
            <a:off x="7337661" y="2624648"/>
            <a:ext cx="103358" cy="108321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BC6C301-F32A-883C-55CC-FA72978E2002}"/>
              </a:ext>
            </a:extLst>
          </p:cNvPr>
          <p:cNvSpPr/>
          <p:nvPr/>
        </p:nvSpPr>
        <p:spPr>
          <a:xfrm>
            <a:off x="7534147" y="2949084"/>
            <a:ext cx="83613" cy="75877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91E854D-48B6-35B7-A0DA-14038AF49BFD}"/>
              </a:ext>
            </a:extLst>
          </p:cNvPr>
          <p:cNvSpPr/>
          <p:nvPr/>
        </p:nvSpPr>
        <p:spPr>
          <a:xfrm>
            <a:off x="7920246" y="2450522"/>
            <a:ext cx="98940" cy="125734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653461B-2E4A-08D4-F885-81A9754C310F}"/>
              </a:ext>
            </a:extLst>
          </p:cNvPr>
          <p:cNvSpPr/>
          <p:nvPr/>
        </p:nvSpPr>
        <p:spPr>
          <a:xfrm>
            <a:off x="8125609" y="2707034"/>
            <a:ext cx="79742" cy="100082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6FBCA6A-EDB9-403E-A70D-622E5F183DF0}"/>
              </a:ext>
            </a:extLst>
          </p:cNvPr>
          <p:cNvSpPr/>
          <p:nvPr/>
        </p:nvSpPr>
        <p:spPr>
          <a:xfrm>
            <a:off x="8538486" y="1687974"/>
            <a:ext cx="98935" cy="201988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B4DCC30-B9A0-D55E-3053-09102A721E41}"/>
              </a:ext>
            </a:extLst>
          </p:cNvPr>
          <p:cNvSpPr/>
          <p:nvPr/>
        </p:nvSpPr>
        <p:spPr>
          <a:xfrm>
            <a:off x="8743849" y="2197106"/>
            <a:ext cx="99952" cy="151075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618401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7CB37E-CA89-B694-69DC-8C792BADD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54" y="89154"/>
            <a:ext cx="8302558" cy="758777"/>
          </a:xfrm>
        </p:spPr>
        <p:txBody>
          <a:bodyPr>
            <a:noAutofit/>
          </a:bodyPr>
          <a:lstStyle/>
          <a:p>
            <a:r>
              <a:rPr lang="en-US" dirty="0"/>
              <a:t>Map Heterogeneous Machines to Homogeneous Machines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0207CE-414C-D4F0-1586-8388836E4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34628" y="4842276"/>
            <a:ext cx="2133600" cy="273844"/>
          </a:xfrm>
        </p:spPr>
        <p:txBody>
          <a:bodyPr/>
          <a:lstStyle/>
          <a:p>
            <a:fld id="{7D2751F7-D677-4CE9-B35A-C3CCA0CC8D94}" type="slidenum">
              <a:rPr lang="en-US" smtClean="0"/>
              <a:pPr/>
              <a:t>80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6">
                <a:extLst>
                  <a:ext uri="{FF2B5EF4-FFF2-40B4-BE49-F238E27FC236}">
                    <a16:creationId xmlns:a16="http://schemas.microsoft.com/office/drawing/2014/main" id="{00D1030B-9E6D-E533-7925-11880AF1FF4C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95854" y="1464584"/>
              <a:ext cx="2905076" cy="1097280"/>
            </p:xfrm>
            <a:graphic>
              <a:graphicData uri="http://schemas.openxmlformats.org/drawingml/2006/table">
                <a:tbl>
                  <a:tblPr firstRow="1" bandRow="1">
                    <a:tableStyleId>{8C460DB3-1CF6-4942-BB13-146197CB54A1}</a:tableStyleId>
                  </a:tblPr>
                  <a:tblGrid>
                    <a:gridCol w="726269">
                      <a:extLst>
                        <a:ext uri="{9D8B030D-6E8A-4147-A177-3AD203B41FA5}">
                          <a16:colId xmlns:a16="http://schemas.microsoft.com/office/drawing/2014/main" val="1315190800"/>
                        </a:ext>
                      </a:extLst>
                    </a:gridCol>
                    <a:gridCol w="726269">
                      <a:extLst>
                        <a:ext uri="{9D8B030D-6E8A-4147-A177-3AD203B41FA5}">
                          <a16:colId xmlns:a16="http://schemas.microsoft.com/office/drawing/2014/main" val="2925326935"/>
                        </a:ext>
                      </a:extLst>
                    </a:gridCol>
                    <a:gridCol w="726269">
                      <a:extLst>
                        <a:ext uri="{9D8B030D-6E8A-4147-A177-3AD203B41FA5}">
                          <a16:colId xmlns:a16="http://schemas.microsoft.com/office/drawing/2014/main" val="3427725016"/>
                        </a:ext>
                      </a:extLst>
                    </a:gridCol>
                    <a:gridCol w="726269">
                      <a:extLst>
                        <a:ext uri="{9D8B030D-6E8A-4147-A177-3AD203B41FA5}">
                          <a16:colId xmlns:a16="http://schemas.microsoft.com/office/drawing/2014/main" val="236189928"/>
                        </a:ext>
                      </a:extLst>
                    </a:gridCol>
                  </a:tblGrid>
                  <a:tr h="548640">
                    <a:tc>
                      <a:txBody>
                        <a:bodyPr/>
                        <a:lstStyle/>
                        <a:p>
                          <a:endParaRPr lang="en-US" sz="1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dirty="0" smtClean="0"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  <m:sub>
                                    <m:r>
                                      <a:rPr lang="en-US" sz="1800" b="0" i="1" dirty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0000">
                            <a:alpha val="6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92D050">
                            <a:alpha val="6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60000"/>
                            <a:lumOff val="40000"/>
                            <a:alpha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39302914"/>
                      </a:ext>
                    </a:extLst>
                  </a:tr>
                  <a:tr h="5486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dirty="0" smtClean="0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US" sz="1800" b="0" i="1" dirty="0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,1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0000">
                            <a:alpha val="6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,2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92D050">
                            <a:alpha val="6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,3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60000"/>
                            <a:lumOff val="40000"/>
                            <a:alpha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6439066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6">
                <a:extLst>
                  <a:ext uri="{FF2B5EF4-FFF2-40B4-BE49-F238E27FC236}">
                    <a16:creationId xmlns:a16="http://schemas.microsoft.com/office/drawing/2014/main" id="{00D1030B-9E6D-E533-7925-11880AF1FF4C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95854" y="1464584"/>
              <a:ext cx="2905076" cy="1097280"/>
            </p:xfrm>
            <a:graphic>
              <a:graphicData uri="http://schemas.openxmlformats.org/drawingml/2006/table">
                <a:tbl>
                  <a:tblPr firstRow="1" bandRow="1">
                    <a:tableStyleId>{8C460DB3-1CF6-4942-BB13-146197CB54A1}</a:tableStyleId>
                  </a:tblPr>
                  <a:tblGrid>
                    <a:gridCol w="726269">
                      <a:extLst>
                        <a:ext uri="{9D8B030D-6E8A-4147-A177-3AD203B41FA5}">
                          <a16:colId xmlns:a16="http://schemas.microsoft.com/office/drawing/2014/main" val="1315190800"/>
                        </a:ext>
                      </a:extLst>
                    </a:gridCol>
                    <a:gridCol w="726269">
                      <a:extLst>
                        <a:ext uri="{9D8B030D-6E8A-4147-A177-3AD203B41FA5}">
                          <a16:colId xmlns:a16="http://schemas.microsoft.com/office/drawing/2014/main" val="2925326935"/>
                        </a:ext>
                      </a:extLst>
                    </a:gridCol>
                    <a:gridCol w="726269">
                      <a:extLst>
                        <a:ext uri="{9D8B030D-6E8A-4147-A177-3AD203B41FA5}">
                          <a16:colId xmlns:a16="http://schemas.microsoft.com/office/drawing/2014/main" val="3427725016"/>
                        </a:ext>
                      </a:extLst>
                    </a:gridCol>
                    <a:gridCol w="726269">
                      <a:extLst>
                        <a:ext uri="{9D8B030D-6E8A-4147-A177-3AD203B41FA5}">
                          <a16:colId xmlns:a16="http://schemas.microsoft.com/office/drawing/2014/main" val="236189928"/>
                        </a:ext>
                      </a:extLst>
                    </a:gridCol>
                  </a:tblGrid>
                  <a:tr h="548640">
                    <a:tc>
                      <a:txBody>
                        <a:bodyPr/>
                        <a:lstStyle/>
                        <a:p>
                          <a:endParaRPr lang="en-US" sz="1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01681" t="-1099" r="-202521" b="-1010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200000" t="-1099" r="-100833" b="-1010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302521" t="-1099" r="-1681" b="-10109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39302914"/>
                      </a:ext>
                    </a:extLst>
                  </a:tr>
                  <a:tr h="5486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833" t="-102222" r="-300000" b="-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01681" t="-102222" r="-202521" b="-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200000" t="-102222" r="-100833" b="-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302521" t="-102222" r="-1681" b="-222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64390662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A95FFC3-2816-C04D-2A49-205303C14896}"/>
                  </a:ext>
                </a:extLst>
              </p:cNvPr>
              <p:cNvSpPr txBox="1"/>
              <p:nvPr/>
            </p:nvSpPr>
            <p:spPr>
              <a:xfrm>
                <a:off x="165503" y="1095252"/>
                <a:ext cx="276577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Heterogeneous Machines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A95FFC3-2816-C04D-2A49-205303C148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503" y="1095252"/>
                <a:ext cx="2765777" cy="307777"/>
              </a:xfrm>
              <a:prstGeom prst="rect">
                <a:avLst/>
              </a:prstGeom>
              <a:blipFill>
                <a:blip r:embed="rId3"/>
                <a:stretch>
                  <a:fillRect l="-661" t="-4000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6">
                <a:extLst>
                  <a:ext uri="{FF2B5EF4-FFF2-40B4-BE49-F238E27FC236}">
                    <a16:creationId xmlns:a16="http://schemas.microsoft.com/office/drawing/2014/main" id="{2A36C516-05CA-2D80-DDD0-02688A66370F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95854" y="3498121"/>
              <a:ext cx="2905076" cy="1097280"/>
            </p:xfrm>
            <a:graphic>
              <a:graphicData uri="http://schemas.openxmlformats.org/drawingml/2006/table">
                <a:tbl>
                  <a:tblPr firstRow="1" bandRow="1">
                    <a:tableStyleId>{8C460DB3-1CF6-4942-BB13-146197CB54A1}</a:tableStyleId>
                  </a:tblPr>
                  <a:tblGrid>
                    <a:gridCol w="726269">
                      <a:extLst>
                        <a:ext uri="{9D8B030D-6E8A-4147-A177-3AD203B41FA5}">
                          <a16:colId xmlns:a16="http://schemas.microsoft.com/office/drawing/2014/main" val="1315190800"/>
                        </a:ext>
                      </a:extLst>
                    </a:gridCol>
                    <a:gridCol w="726269">
                      <a:extLst>
                        <a:ext uri="{9D8B030D-6E8A-4147-A177-3AD203B41FA5}">
                          <a16:colId xmlns:a16="http://schemas.microsoft.com/office/drawing/2014/main" val="2925326935"/>
                        </a:ext>
                      </a:extLst>
                    </a:gridCol>
                    <a:gridCol w="726269">
                      <a:extLst>
                        <a:ext uri="{9D8B030D-6E8A-4147-A177-3AD203B41FA5}">
                          <a16:colId xmlns:a16="http://schemas.microsoft.com/office/drawing/2014/main" val="3427725016"/>
                        </a:ext>
                      </a:extLst>
                    </a:gridCol>
                    <a:gridCol w="726269">
                      <a:extLst>
                        <a:ext uri="{9D8B030D-6E8A-4147-A177-3AD203B41FA5}">
                          <a16:colId xmlns:a16="http://schemas.microsoft.com/office/drawing/2014/main" val="236189928"/>
                        </a:ext>
                      </a:extLst>
                    </a:gridCol>
                  </a:tblGrid>
                  <a:tr h="386282">
                    <a:tc>
                      <a:txBody>
                        <a:bodyPr/>
                        <a:lstStyle/>
                        <a:p>
                          <a:endParaRPr lang="en-US" sz="1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dirty="0" smtClean="0"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  <m:sub>
                                    <m:r>
                                      <a:rPr lang="en-US" sz="1800" b="0" i="1" dirty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639302914"/>
                      </a:ext>
                    </a:extLst>
                  </a:tr>
                  <a:tr h="71099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dirty="0" smtClean="0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US" sz="1800" b="0" i="1" dirty="0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Sup>
                                      <m:sSubSupPr>
                                        <m:ctrlP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  <m:t>𝑒</m:t>
                                        </m:r>
                                      </m:e>
                                      <m:sub>
                                        <m: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  <m:t>,:</m:t>
                                        </m:r>
                                      </m:sub>
                                      <m:sup>
                                        <m: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  <m:t>∗</m:t>
                                        </m:r>
                                      </m:sup>
                                    </m:sSubSup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  <m:t>𝑒</m:t>
                                        </m:r>
                                      </m:e>
                                      <m:sub>
                                        <m: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  <m:t>,1</m:t>
                                        </m:r>
                                      </m:sub>
                                    </m:sSub>
                                  </m:den>
                                </m:f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Sup>
                                      <m:sSubSupPr>
                                        <m:ctrlP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  <m:t>𝑒</m:t>
                                        </m:r>
                                      </m:e>
                                      <m:sub>
                                        <m: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  <m:t>,:</m:t>
                                        </m:r>
                                      </m:sub>
                                      <m:sup>
                                        <m: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  <m:t>∗</m:t>
                                        </m:r>
                                      </m:sup>
                                    </m:sSubSup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  <m:t>𝑒</m:t>
                                        </m:r>
                                      </m:e>
                                      <m:sub>
                                        <m: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  <m:t>,1</m:t>
                                        </m:r>
                                      </m:sub>
                                    </m:sSub>
                                  </m:den>
                                </m:f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Sup>
                                      <m:sSubSupPr>
                                        <m:ctrlP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  <m:t>𝑒</m:t>
                                        </m:r>
                                      </m:e>
                                      <m:sub>
                                        <m: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  <m:t>,:</m:t>
                                        </m:r>
                                      </m:sub>
                                      <m:sup>
                                        <m: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  <m:t>∗</m:t>
                                        </m:r>
                                      </m:sup>
                                    </m:sSubSup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  <m:t>𝑒</m:t>
                                        </m:r>
                                      </m:e>
                                      <m:sub>
                                        <m: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  <m:t>,1</m:t>
                                        </m:r>
                                      </m:sub>
                                    </m:sSub>
                                  </m:den>
                                </m:f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26439066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6">
                <a:extLst>
                  <a:ext uri="{FF2B5EF4-FFF2-40B4-BE49-F238E27FC236}">
                    <a16:creationId xmlns:a16="http://schemas.microsoft.com/office/drawing/2014/main" id="{2A36C516-05CA-2D80-DDD0-02688A66370F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95854" y="3498121"/>
              <a:ext cx="2905076" cy="1097280"/>
            </p:xfrm>
            <a:graphic>
              <a:graphicData uri="http://schemas.openxmlformats.org/drawingml/2006/table">
                <a:tbl>
                  <a:tblPr firstRow="1" bandRow="1">
                    <a:tableStyleId>{8C460DB3-1CF6-4942-BB13-146197CB54A1}</a:tableStyleId>
                  </a:tblPr>
                  <a:tblGrid>
                    <a:gridCol w="726269">
                      <a:extLst>
                        <a:ext uri="{9D8B030D-6E8A-4147-A177-3AD203B41FA5}">
                          <a16:colId xmlns:a16="http://schemas.microsoft.com/office/drawing/2014/main" val="1315190800"/>
                        </a:ext>
                      </a:extLst>
                    </a:gridCol>
                    <a:gridCol w="726269">
                      <a:extLst>
                        <a:ext uri="{9D8B030D-6E8A-4147-A177-3AD203B41FA5}">
                          <a16:colId xmlns:a16="http://schemas.microsoft.com/office/drawing/2014/main" val="2925326935"/>
                        </a:ext>
                      </a:extLst>
                    </a:gridCol>
                    <a:gridCol w="726269">
                      <a:extLst>
                        <a:ext uri="{9D8B030D-6E8A-4147-A177-3AD203B41FA5}">
                          <a16:colId xmlns:a16="http://schemas.microsoft.com/office/drawing/2014/main" val="3427725016"/>
                        </a:ext>
                      </a:extLst>
                    </a:gridCol>
                    <a:gridCol w="726269">
                      <a:extLst>
                        <a:ext uri="{9D8B030D-6E8A-4147-A177-3AD203B41FA5}">
                          <a16:colId xmlns:a16="http://schemas.microsoft.com/office/drawing/2014/main" val="236189928"/>
                        </a:ext>
                      </a:extLst>
                    </a:gridCol>
                  </a:tblGrid>
                  <a:tr h="386282">
                    <a:tc>
                      <a:txBody>
                        <a:bodyPr/>
                        <a:lstStyle/>
                        <a:p>
                          <a:endParaRPr lang="en-US" sz="1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101681" t="-1563" r="-202521" b="-1859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200000" t="-1563" r="-100833" b="-1859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302521" t="-1563" r="-1681" b="-18593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39302914"/>
                      </a:ext>
                    </a:extLst>
                  </a:tr>
                  <a:tr h="71099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833" t="-55556" r="-300000" b="-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101681" t="-55556" r="-202521" b="-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200000" t="-55556" r="-100833" b="-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302521" t="-55556" r="-1681" b="-170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64390662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FD8A6CA2-00C9-F0F3-B0BF-3793F81CDD4E}"/>
              </a:ext>
            </a:extLst>
          </p:cNvPr>
          <p:cNvCxnSpPr>
            <a:cxnSpLocks/>
          </p:cNvCxnSpPr>
          <p:nvPr/>
        </p:nvCxnSpPr>
        <p:spPr>
          <a:xfrm>
            <a:off x="1633058" y="2664177"/>
            <a:ext cx="0" cy="666045"/>
          </a:xfrm>
          <a:prstGeom prst="straightConnector1">
            <a:avLst/>
          </a:prstGeom>
          <a:ln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1D008CA1-B2EA-7B2C-7722-E81A8475E4FB}"/>
              </a:ext>
            </a:extLst>
          </p:cNvPr>
          <p:cNvSpPr txBox="1"/>
          <p:nvPr/>
        </p:nvSpPr>
        <p:spPr>
          <a:xfrm>
            <a:off x="1759151" y="2661403"/>
            <a:ext cx="126435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Speedup due to machine heterogeneity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FAA8F62F-1EB7-A631-AC9A-B7506D4B769A}"/>
              </a:ext>
            </a:extLst>
          </p:cNvPr>
          <p:cNvCxnSpPr>
            <a:cxnSpLocks/>
          </p:cNvCxnSpPr>
          <p:nvPr/>
        </p:nvCxnSpPr>
        <p:spPr>
          <a:xfrm>
            <a:off x="3060343" y="4170913"/>
            <a:ext cx="890768" cy="0"/>
          </a:xfrm>
          <a:prstGeom prst="straightConnector1">
            <a:avLst/>
          </a:prstGeom>
          <a:ln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CAFE613-369F-57C1-7AB3-0C396139DCC3}"/>
                  </a:ext>
                </a:extLst>
              </p:cNvPr>
              <p:cNvSpPr txBox="1"/>
              <p:nvPr/>
            </p:nvSpPr>
            <p:spPr>
              <a:xfrm>
                <a:off x="54428" y="2809552"/>
                <a:ext cx="1375329" cy="4423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,:</m:t>
                          </m:r>
                        </m:sub>
                        <m:sup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1600" b="0" i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lim>
                          </m:limLow>
                        </m:fName>
                        <m:e>
                          <m:sSub>
                            <m:sSubPr>
                              <m:ctrlPr>
                                <a:rPr lang="en-US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func>
                    </m:oMath>
                  </m:oMathPara>
                </a14:m>
                <a:endParaRPr lang="en-US" sz="11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CAFE613-369F-57C1-7AB3-0C396139DC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28" y="2809552"/>
                <a:ext cx="1375329" cy="442365"/>
              </a:xfrm>
              <a:prstGeom prst="rect">
                <a:avLst/>
              </a:prstGeom>
              <a:blipFill>
                <a:blip r:embed="rId5"/>
                <a:stretch>
                  <a:fillRect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>
            <a:extLst>
              <a:ext uri="{FF2B5EF4-FFF2-40B4-BE49-F238E27FC236}">
                <a16:creationId xmlns:a16="http://schemas.microsoft.com/office/drawing/2014/main" id="{91A19179-D2C2-6DE6-A770-1D738521A822}"/>
              </a:ext>
            </a:extLst>
          </p:cNvPr>
          <p:cNvSpPr txBox="1"/>
          <p:nvPr/>
        </p:nvSpPr>
        <p:spPr>
          <a:xfrm>
            <a:off x="3000930" y="3568558"/>
            <a:ext cx="9746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Arithmetic Mean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B15287F5-D967-4B67-EC6D-D3D3577CC7EE}"/>
                  </a:ext>
                </a:extLst>
              </p:cNvPr>
              <p:cNvSpPr txBox="1"/>
              <p:nvPr/>
            </p:nvSpPr>
            <p:spPr>
              <a:xfrm>
                <a:off x="4014357" y="3720290"/>
                <a:ext cx="1813484" cy="87511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Sup>
                            <m:sSub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sup>
                          </m:sSubSup>
                        </m:e>
                      </m:acc>
                      <m:r>
                        <a:rPr lang="en-US" sz="2000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,:</m:t>
                              </m:r>
                            </m:sub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B15287F5-D967-4B67-EC6D-D3D3577CC7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4357" y="3720290"/>
                <a:ext cx="1813484" cy="87511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5" name="Table 6">
                <a:extLst>
                  <a:ext uri="{FF2B5EF4-FFF2-40B4-BE49-F238E27FC236}">
                    <a16:creationId xmlns:a16="http://schemas.microsoft.com/office/drawing/2014/main" id="{9BCF8272-9D83-ABC1-4092-81175790D4D0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6076391" y="3498121"/>
              <a:ext cx="2905076" cy="1097280"/>
            </p:xfrm>
            <a:graphic>
              <a:graphicData uri="http://schemas.openxmlformats.org/drawingml/2006/table">
                <a:tbl>
                  <a:tblPr firstRow="1" bandRow="1">
                    <a:tableStyleId>{8C460DB3-1CF6-4942-BB13-146197CB54A1}</a:tableStyleId>
                  </a:tblPr>
                  <a:tblGrid>
                    <a:gridCol w="726269">
                      <a:extLst>
                        <a:ext uri="{9D8B030D-6E8A-4147-A177-3AD203B41FA5}">
                          <a16:colId xmlns:a16="http://schemas.microsoft.com/office/drawing/2014/main" val="1315190800"/>
                        </a:ext>
                      </a:extLst>
                    </a:gridCol>
                    <a:gridCol w="726269">
                      <a:extLst>
                        <a:ext uri="{9D8B030D-6E8A-4147-A177-3AD203B41FA5}">
                          <a16:colId xmlns:a16="http://schemas.microsoft.com/office/drawing/2014/main" val="2925326935"/>
                        </a:ext>
                      </a:extLst>
                    </a:gridCol>
                    <a:gridCol w="726269">
                      <a:extLst>
                        <a:ext uri="{9D8B030D-6E8A-4147-A177-3AD203B41FA5}">
                          <a16:colId xmlns:a16="http://schemas.microsoft.com/office/drawing/2014/main" val="3427725016"/>
                        </a:ext>
                      </a:extLst>
                    </a:gridCol>
                    <a:gridCol w="726269">
                      <a:extLst>
                        <a:ext uri="{9D8B030D-6E8A-4147-A177-3AD203B41FA5}">
                          <a16:colId xmlns:a16="http://schemas.microsoft.com/office/drawing/2014/main" val="236189928"/>
                        </a:ext>
                      </a:extLst>
                    </a:gridCol>
                  </a:tblGrid>
                  <a:tr h="386282">
                    <a:tc>
                      <a:txBody>
                        <a:bodyPr/>
                        <a:lstStyle/>
                        <a:p>
                          <a:endParaRPr lang="en-US" sz="1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18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b="0" i="1" dirty="0" smtClean="0"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  <m:sup>
                                    <m:r>
                                      <a:rPr lang="en-US" sz="1800" b="0" i="1" dirty="0" smtClean="0"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18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b="0" i="1" dirty="0" smtClean="0"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  <m:sup>
                                    <m:r>
                                      <a:rPr lang="en-US" sz="1800" b="0" i="1" dirty="0" smtClean="0"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18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b="0" i="1" dirty="0" smtClean="0"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  <m:sup>
                                    <m:r>
                                      <a:rPr lang="en-US" sz="1800" b="0" i="1" dirty="0" smtClean="0"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639302914"/>
                      </a:ext>
                    </a:extLst>
                  </a:tr>
                  <a:tr h="71099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dirty="0" smtClean="0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US" sz="1800" b="0" i="1" dirty="0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sSubSup>
                                      <m:sSubSupPr>
                                        <m:ctrlPr>
                                          <a:rPr lang="en-US"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sz="1800" i="1">
                                            <a:latin typeface="Cambria Math" panose="02040503050406030204" pitchFamily="18" charset="0"/>
                                          </a:rPr>
                                          <m:t>𝑆</m:t>
                                        </m:r>
                                      </m:e>
                                      <m:sub>
                                        <m:r>
                                          <a:rPr lang="en-US" sz="1800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  <m:sup>
                                        <m:r>
                                          <a:rPr lang="en-US" sz="1800" i="1">
                                            <a:latin typeface="Cambria Math" panose="02040503050406030204" pitchFamily="18" charset="0"/>
                                          </a:rPr>
                                          <m:t>𝑀</m:t>
                                        </m:r>
                                      </m:sup>
                                    </m:sSubSup>
                                  </m:e>
                                </m:acc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sSubSup>
                                      <m:sSubSupPr>
                                        <m:ctrlPr>
                                          <a:rPr lang="en-US"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sz="1800" i="1">
                                            <a:latin typeface="Cambria Math" panose="02040503050406030204" pitchFamily="18" charset="0"/>
                                          </a:rPr>
                                          <m:t>𝑆</m:t>
                                        </m:r>
                                      </m:e>
                                      <m:sub>
                                        <m:r>
                                          <a:rPr lang="en-US" sz="1800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  <m:sup>
                                        <m:r>
                                          <a:rPr lang="en-US" sz="1800" i="1">
                                            <a:latin typeface="Cambria Math" panose="02040503050406030204" pitchFamily="18" charset="0"/>
                                          </a:rPr>
                                          <m:t>𝑀</m:t>
                                        </m:r>
                                      </m:sup>
                                    </m:sSubSup>
                                  </m:e>
                                </m:acc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sSubSup>
                                      <m:sSubSupPr>
                                        <m:ctrlPr>
                                          <a:rPr lang="en-US"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sz="1800" i="1">
                                            <a:latin typeface="Cambria Math" panose="02040503050406030204" pitchFamily="18" charset="0"/>
                                          </a:rPr>
                                          <m:t>𝑆</m:t>
                                        </m:r>
                                      </m:e>
                                      <m:sub>
                                        <m:r>
                                          <a:rPr lang="en-US" sz="1800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  <m:sup>
                                        <m:r>
                                          <a:rPr lang="en-US" sz="1800" i="1">
                                            <a:latin typeface="Cambria Math" panose="02040503050406030204" pitchFamily="18" charset="0"/>
                                          </a:rPr>
                                          <m:t>𝑀</m:t>
                                        </m:r>
                                      </m:sup>
                                    </m:sSubSup>
                                  </m:e>
                                </m:acc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26439066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5" name="Table 6">
                <a:extLst>
                  <a:ext uri="{FF2B5EF4-FFF2-40B4-BE49-F238E27FC236}">
                    <a16:creationId xmlns:a16="http://schemas.microsoft.com/office/drawing/2014/main" id="{9BCF8272-9D83-ABC1-4092-81175790D4D0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6076391" y="3498121"/>
              <a:ext cx="2905076" cy="1097280"/>
            </p:xfrm>
            <a:graphic>
              <a:graphicData uri="http://schemas.openxmlformats.org/drawingml/2006/table">
                <a:tbl>
                  <a:tblPr firstRow="1" bandRow="1">
                    <a:tableStyleId>{8C460DB3-1CF6-4942-BB13-146197CB54A1}</a:tableStyleId>
                  </a:tblPr>
                  <a:tblGrid>
                    <a:gridCol w="726269">
                      <a:extLst>
                        <a:ext uri="{9D8B030D-6E8A-4147-A177-3AD203B41FA5}">
                          <a16:colId xmlns:a16="http://schemas.microsoft.com/office/drawing/2014/main" val="1315190800"/>
                        </a:ext>
                      </a:extLst>
                    </a:gridCol>
                    <a:gridCol w="726269">
                      <a:extLst>
                        <a:ext uri="{9D8B030D-6E8A-4147-A177-3AD203B41FA5}">
                          <a16:colId xmlns:a16="http://schemas.microsoft.com/office/drawing/2014/main" val="2925326935"/>
                        </a:ext>
                      </a:extLst>
                    </a:gridCol>
                    <a:gridCol w="726269">
                      <a:extLst>
                        <a:ext uri="{9D8B030D-6E8A-4147-A177-3AD203B41FA5}">
                          <a16:colId xmlns:a16="http://schemas.microsoft.com/office/drawing/2014/main" val="3427725016"/>
                        </a:ext>
                      </a:extLst>
                    </a:gridCol>
                    <a:gridCol w="726269">
                      <a:extLst>
                        <a:ext uri="{9D8B030D-6E8A-4147-A177-3AD203B41FA5}">
                          <a16:colId xmlns:a16="http://schemas.microsoft.com/office/drawing/2014/main" val="236189928"/>
                        </a:ext>
                      </a:extLst>
                    </a:gridCol>
                  </a:tblGrid>
                  <a:tr h="386282">
                    <a:tc>
                      <a:txBody>
                        <a:bodyPr/>
                        <a:lstStyle/>
                        <a:p>
                          <a:endParaRPr lang="en-US" sz="1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7"/>
                          <a:stretch>
                            <a:fillRect l="-101681" t="-1563" r="-202521" b="-1859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7"/>
                          <a:stretch>
                            <a:fillRect l="-200000" t="-1563" r="-100833" b="-1859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7"/>
                          <a:stretch>
                            <a:fillRect l="-302521" t="-1563" r="-1681" b="-18593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39302914"/>
                      </a:ext>
                    </a:extLst>
                  </a:tr>
                  <a:tr h="71099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7"/>
                          <a:stretch>
                            <a:fillRect l="-833" t="-55556" r="-300000" b="-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7"/>
                          <a:stretch>
                            <a:fillRect l="-101681" t="-55556" r="-202521" b="-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7"/>
                          <a:stretch>
                            <a:fillRect l="-200000" t="-55556" r="-100833" b="-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7"/>
                          <a:stretch>
                            <a:fillRect l="-302521" t="-55556" r="-1681" b="-170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64390662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6B8FB264-0137-4EC8-78A6-DB35C797652B}"/>
              </a:ext>
            </a:extLst>
          </p:cNvPr>
          <p:cNvCxnSpPr>
            <a:cxnSpLocks/>
          </p:cNvCxnSpPr>
          <p:nvPr/>
        </p:nvCxnSpPr>
        <p:spPr>
          <a:xfrm flipV="1">
            <a:off x="7529982" y="2661403"/>
            <a:ext cx="0" cy="738664"/>
          </a:xfrm>
          <a:prstGeom prst="straightConnector1">
            <a:avLst/>
          </a:prstGeom>
          <a:ln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0" name="Table 6">
                <a:extLst>
                  <a:ext uri="{FF2B5EF4-FFF2-40B4-BE49-F238E27FC236}">
                    <a16:creationId xmlns:a16="http://schemas.microsoft.com/office/drawing/2014/main" id="{D01FEB55-E193-A388-05CD-4A8CD192DD5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0587692"/>
                  </p:ext>
                </p:extLst>
              </p:nvPr>
            </p:nvGraphicFramePr>
            <p:xfrm>
              <a:off x="5932311" y="1474470"/>
              <a:ext cx="2905076" cy="1097280"/>
            </p:xfrm>
            <a:graphic>
              <a:graphicData uri="http://schemas.openxmlformats.org/drawingml/2006/table">
                <a:tbl>
                  <a:tblPr firstRow="1" bandRow="1">
                    <a:tableStyleId>{8C460DB3-1CF6-4942-BB13-146197CB54A1}</a:tableStyleId>
                  </a:tblPr>
                  <a:tblGrid>
                    <a:gridCol w="726269">
                      <a:extLst>
                        <a:ext uri="{9D8B030D-6E8A-4147-A177-3AD203B41FA5}">
                          <a16:colId xmlns:a16="http://schemas.microsoft.com/office/drawing/2014/main" val="1315190800"/>
                        </a:ext>
                      </a:extLst>
                    </a:gridCol>
                    <a:gridCol w="726269">
                      <a:extLst>
                        <a:ext uri="{9D8B030D-6E8A-4147-A177-3AD203B41FA5}">
                          <a16:colId xmlns:a16="http://schemas.microsoft.com/office/drawing/2014/main" val="2925326935"/>
                        </a:ext>
                      </a:extLst>
                    </a:gridCol>
                    <a:gridCol w="726269">
                      <a:extLst>
                        <a:ext uri="{9D8B030D-6E8A-4147-A177-3AD203B41FA5}">
                          <a16:colId xmlns:a16="http://schemas.microsoft.com/office/drawing/2014/main" val="3427725016"/>
                        </a:ext>
                      </a:extLst>
                    </a:gridCol>
                    <a:gridCol w="726269">
                      <a:extLst>
                        <a:ext uri="{9D8B030D-6E8A-4147-A177-3AD203B41FA5}">
                          <a16:colId xmlns:a16="http://schemas.microsoft.com/office/drawing/2014/main" val="236189928"/>
                        </a:ext>
                      </a:extLst>
                    </a:gridCol>
                  </a:tblGrid>
                  <a:tr h="386282">
                    <a:tc>
                      <a:txBody>
                        <a:bodyPr/>
                        <a:lstStyle/>
                        <a:p>
                          <a:endParaRPr lang="en-US" sz="1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18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b="0" i="1" dirty="0" smtClean="0"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  <m:sup>
                                    <m:r>
                                      <a:rPr lang="en-US" sz="1800" b="0" i="1" dirty="0" smtClean="0"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7030A0">
                            <a:alpha val="34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18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b="0" i="1" dirty="0" smtClean="0"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  <m:sup>
                                    <m:r>
                                      <a:rPr lang="en-US" sz="1800" b="0" i="1" dirty="0" smtClean="0"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7030A0">
                            <a:alpha val="34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18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b="0" i="1" dirty="0" smtClean="0"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  <m:sup>
                                    <m:r>
                                      <a:rPr lang="en-US" sz="1800" b="0" i="1" dirty="0" smtClean="0"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7030A0">
                            <a:alpha val="34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39302914"/>
                      </a:ext>
                    </a:extLst>
                  </a:tr>
                  <a:tr h="71099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dirty="0" smtClean="0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US" sz="1800" b="0" i="1" dirty="0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sSub>
                                      <m:sSubPr>
                                        <m:ctrlP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  <m:t>𝑒</m:t>
                                        </m:r>
                                      </m:e>
                                      <m:sub>
                                        <m: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  <m:t>,:</m:t>
                                        </m:r>
                                      </m:sub>
                                    </m:sSub>
                                  </m:e>
                                </m:acc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7030A0">
                            <a:alpha val="34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sSub>
                                      <m:sSubPr>
                                        <m:ctrlP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  <m:t>𝑒</m:t>
                                        </m:r>
                                      </m:e>
                                      <m:sub>
                                        <m: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  <m:t>,:</m:t>
                                        </m:r>
                                      </m:sub>
                                    </m:sSub>
                                  </m:e>
                                </m:acc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7030A0">
                            <a:alpha val="34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sSub>
                                      <m:sSubPr>
                                        <m:ctrlP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  <m:t>𝑒</m:t>
                                        </m:r>
                                      </m:e>
                                      <m:sub>
                                        <m: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  <m:t>,:</m:t>
                                        </m:r>
                                      </m:sub>
                                    </m:sSub>
                                  </m:e>
                                </m:acc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7030A0">
                            <a:alpha val="34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6439066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0" name="Table 6">
                <a:extLst>
                  <a:ext uri="{FF2B5EF4-FFF2-40B4-BE49-F238E27FC236}">
                    <a16:creationId xmlns:a16="http://schemas.microsoft.com/office/drawing/2014/main" id="{D01FEB55-E193-A388-05CD-4A8CD192DD5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0587692"/>
                  </p:ext>
                </p:extLst>
              </p:nvPr>
            </p:nvGraphicFramePr>
            <p:xfrm>
              <a:off x="5932311" y="1474470"/>
              <a:ext cx="2905076" cy="1097280"/>
            </p:xfrm>
            <a:graphic>
              <a:graphicData uri="http://schemas.openxmlformats.org/drawingml/2006/table">
                <a:tbl>
                  <a:tblPr firstRow="1" bandRow="1">
                    <a:tableStyleId>{8C460DB3-1CF6-4942-BB13-146197CB54A1}</a:tableStyleId>
                  </a:tblPr>
                  <a:tblGrid>
                    <a:gridCol w="726269">
                      <a:extLst>
                        <a:ext uri="{9D8B030D-6E8A-4147-A177-3AD203B41FA5}">
                          <a16:colId xmlns:a16="http://schemas.microsoft.com/office/drawing/2014/main" val="1315190800"/>
                        </a:ext>
                      </a:extLst>
                    </a:gridCol>
                    <a:gridCol w="726269">
                      <a:extLst>
                        <a:ext uri="{9D8B030D-6E8A-4147-A177-3AD203B41FA5}">
                          <a16:colId xmlns:a16="http://schemas.microsoft.com/office/drawing/2014/main" val="2925326935"/>
                        </a:ext>
                      </a:extLst>
                    </a:gridCol>
                    <a:gridCol w="726269">
                      <a:extLst>
                        <a:ext uri="{9D8B030D-6E8A-4147-A177-3AD203B41FA5}">
                          <a16:colId xmlns:a16="http://schemas.microsoft.com/office/drawing/2014/main" val="3427725016"/>
                        </a:ext>
                      </a:extLst>
                    </a:gridCol>
                    <a:gridCol w="726269">
                      <a:extLst>
                        <a:ext uri="{9D8B030D-6E8A-4147-A177-3AD203B41FA5}">
                          <a16:colId xmlns:a16="http://schemas.microsoft.com/office/drawing/2014/main" val="236189928"/>
                        </a:ext>
                      </a:extLst>
                    </a:gridCol>
                  </a:tblGrid>
                  <a:tr h="386282">
                    <a:tc>
                      <a:txBody>
                        <a:bodyPr/>
                        <a:lstStyle/>
                        <a:p>
                          <a:endParaRPr lang="en-US" sz="1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8"/>
                          <a:stretch>
                            <a:fillRect l="-100000" t="-1563" r="-200000" b="-1859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8"/>
                          <a:stretch>
                            <a:fillRect l="-201681" t="-1563" r="-101681" b="-1859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8"/>
                          <a:stretch>
                            <a:fillRect l="-301681" t="-1563" r="-1681" b="-18593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39302914"/>
                      </a:ext>
                    </a:extLst>
                  </a:tr>
                  <a:tr h="71099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8"/>
                          <a:stretch>
                            <a:fillRect l="-840" t="-55556" r="-302521" b="-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8"/>
                          <a:stretch>
                            <a:fillRect l="-100000" t="-55556" r="-200000" b="-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8"/>
                          <a:stretch>
                            <a:fillRect l="-201681" t="-55556" r="-101681" b="-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8"/>
                          <a:stretch>
                            <a:fillRect l="-301681" t="-55556" r="-1681" b="-170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64390662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B1FCF072-557F-142A-2CEA-2055BB911EEA}"/>
                  </a:ext>
                </a:extLst>
              </p:cNvPr>
              <p:cNvSpPr txBox="1"/>
              <p:nvPr/>
            </p:nvSpPr>
            <p:spPr>
              <a:xfrm>
                <a:off x="6217970" y="2582325"/>
                <a:ext cx="1166879" cy="81990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2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,:</m:t>
                              </m:r>
                            </m:sub>
                          </m:sSub>
                        </m:e>
                      </m:acc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,:</m:t>
                              </m:r>
                            </m:sub>
                            <m:sup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</m:num>
                        <m:den>
                          <m:acc>
                            <m:accPr>
                              <m:chr m:val="̅"/>
                              <m:ctrlP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Sup>
                                <m:sSubSupPr>
                                  <m:ctrlPr>
                                    <a:rPr lang="en-US" sz="2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sz="2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sup>
                              </m:sSubSup>
                            </m:e>
                          </m:acc>
                        </m:den>
                      </m:f>
                    </m:oMath>
                  </m:oMathPara>
                </a14:m>
                <a:endParaRPr 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B1FCF072-557F-142A-2CEA-2055BB911E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7970" y="2582325"/>
                <a:ext cx="1166879" cy="81990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653EEAC-1581-2ABF-9642-7D38FAA04D5F}"/>
                  </a:ext>
                </a:extLst>
              </p:cNvPr>
              <p:cNvSpPr txBox="1"/>
              <p:nvPr/>
            </p:nvSpPr>
            <p:spPr>
              <a:xfrm>
                <a:off x="5640811" y="1053419"/>
                <a:ext cx="377623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Homogeneous Equivalent  Machines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653EEAC-1581-2ABF-9642-7D38FAA04D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0811" y="1053419"/>
                <a:ext cx="3776235" cy="369332"/>
              </a:xfrm>
              <a:prstGeom prst="rect">
                <a:avLst/>
              </a:prstGeom>
              <a:blipFill>
                <a:blip r:embed="rId10"/>
                <a:stretch>
                  <a:fillRect l="-484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B0507327-0FA6-98B1-129F-9E84C5E4953E}"/>
              </a:ext>
            </a:extLst>
          </p:cNvPr>
          <p:cNvSpPr/>
          <p:nvPr/>
        </p:nvSpPr>
        <p:spPr>
          <a:xfrm>
            <a:off x="95854" y="2623469"/>
            <a:ext cx="8952288" cy="2129153"/>
          </a:xfrm>
          <a:prstGeom prst="rect">
            <a:avLst/>
          </a:prstGeom>
          <a:solidFill>
            <a:schemeClr val="bg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FAED8B53-F7A8-7F2E-4FFD-6F69202DAA90}"/>
              </a:ext>
            </a:extLst>
          </p:cNvPr>
          <p:cNvSpPr/>
          <p:nvPr/>
        </p:nvSpPr>
        <p:spPr>
          <a:xfrm>
            <a:off x="3534628" y="1724622"/>
            <a:ext cx="1862666" cy="60358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842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18" grpId="0"/>
      <p:bldP spid="20" grpId="0"/>
      <p:bldP spid="23" grpId="0"/>
      <p:bldP spid="32" grpId="0"/>
      <p:bldP spid="5" grpId="0"/>
      <p:bldP spid="3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880710-7235-EB0F-7F1F-ACD2CC3E48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cs typeface="Arial"/>
              </a:rPr>
              <a:t>System Heterogeneity Dimensions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21A410-2E86-31F2-3880-140FFA12E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34628" y="4842276"/>
            <a:ext cx="2133600" cy="273844"/>
          </a:xfrm>
        </p:spPr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9</a:t>
            </a:fld>
            <a:endParaRPr lang="en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DC5ACA3-967B-B6CF-7EB8-BFD49072754E}"/>
              </a:ext>
            </a:extLst>
          </p:cNvPr>
          <p:cNvSpPr txBox="1"/>
          <p:nvPr/>
        </p:nvSpPr>
        <p:spPr>
          <a:xfrm>
            <a:off x="565166" y="2266948"/>
            <a:ext cx="2606290" cy="369332"/>
          </a:xfrm>
          <a:prstGeom prst="rect">
            <a:avLst/>
          </a:prstGeom>
          <a:solidFill>
            <a:schemeClr val="accent1">
              <a:lumMod val="50000"/>
              <a:alpha val="30000"/>
            </a:schemeClr>
          </a:solidFill>
          <a:ln w="127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dirty="0"/>
              <a:t>Machine Heterogeneity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85EC89C-4329-8B43-4762-DF3EE67E1CD9}"/>
              </a:ext>
            </a:extLst>
          </p:cNvPr>
          <p:cNvSpPr txBox="1"/>
          <p:nvPr/>
        </p:nvSpPr>
        <p:spPr>
          <a:xfrm>
            <a:off x="5777746" y="2266948"/>
            <a:ext cx="2606290" cy="369332"/>
          </a:xfrm>
          <a:prstGeom prst="rect">
            <a:avLst/>
          </a:prstGeom>
          <a:solidFill>
            <a:srgbClr val="FF0000">
              <a:alpha val="50000"/>
            </a:srgbClr>
          </a:solidFill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dirty="0"/>
              <a:t>Task Heterogeneity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52260ED-4065-1F8A-E5F0-17301CC6FC13}"/>
              </a:ext>
            </a:extLst>
          </p:cNvPr>
          <p:cNvSpPr txBox="1"/>
          <p:nvPr/>
        </p:nvSpPr>
        <p:spPr>
          <a:xfrm>
            <a:off x="3171456" y="1338790"/>
            <a:ext cx="2606290" cy="369332"/>
          </a:xfrm>
          <a:prstGeom prst="rect">
            <a:avLst/>
          </a:prstGeom>
          <a:solidFill>
            <a:schemeClr val="accent4">
              <a:lumMod val="60000"/>
              <a:lumOff val="40000"/>
              <a:alpha val="40000"/>
            </a:schemeClr>
          </a:solidFill>
          <a:ln w="19050"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dirty="0"/>
              <a:t>System Heterogeneity</a:t>
            </a:r>
          </a:p>
        </p:txBody>
      </p:sp>
      <p:cxnSp>
        <p:nvCxnSpPr>
          <p:cNvPr id="11" name="Connector: Elbow 10">
            <a:extLst>
              <a:ext uri="{FF2B5EF4-FFF2-40B4-BE49-F238E27FC236}">
                <a16:creationId xmlns:a16="http://schemas.microsoft.com/office/drawing/2014/main" id="{2922AD0C-0652-1B59-9279-52C51AC7AD2B}"/>
              </a:ext>
            </a:extLst>
          </p:cNvPr>
          <p:cNvCxnSpPr>
            <a:stCxn id="9" idx="2"/>
            <a:endCxn id="7" idx="0"/>
          </p:cNvCxnSpPr>
          <p:nvPr/>
        </p:nvCxnSpPr>
        <p:spPr>
          <a:xfrm rot="5400000">
            <a:off x="2892043" y="684390"/>
            <a:ext cx="558826" cy="2606290"/>
          </a:xfrm>
          <a:prstGeom prst="bentConnector3">
            <a:avLst>
              <a:gd name="adj1" fmla="val 31819"/>
            </a:avLst>
          </a:prstGeom>
          <a:ln w="1905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or: Elbow 13">
            <a:extLst>
              <a:ext uri="{FF2B5EF4-FFF2-40B4-BE49-F238E27FC236}">
                <a16:creationId xmlns:a16="http://schemas.microsoft.com/office/drawing/2014/main" id="{35F39FAD-F9B2-5820-28BB-F06EE80A3D51}"/>
              </a:ext>
            </a:extLst>
          </p:cNvPr>
          <p:cNvCxnSpPr>
            <a:stCxn id="9" idx="2"/>
            <a:endCxn id="8" idx="0"/>
          </p:cNvCxnSpPr>
          <p:nvPr/>
        </p:nvCxnSpPr>
        <p:spPr>
          <a:xfrm rot="16200000" flipH="1">
            <a:off x="5498333" y="684390"/>
            <a:ext cx="558826" cy="2606290"/>
          </a:xfrm>
          <a:prstGeom prst="bentConnector3">
            <a:avLst>
              <a:gd name="adj1" fmla="val 31819"/>
            </a:avLst>
          </a:prstGeom>
          <a:ln w="1905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E038F628-992D-2169-0B6F-CB7072C17FE6}"/>
              </a:ext>
            </a:extLst>
          </p:cNvPr>
          <p:cNvSpPr txBox="1"/>
          <p:nvPr/>
        </p:nvSpPr>
        <p:spPr>
          <a:xfrm>
            <a:off x="1043500" y="2817036"/>
            <a:ext cx="2874467" cy="738664"/>
          </a:xfrm>
          <a:prstGeom prst="rect">
            <a:avLst/>
          </a:prstGeom>
          <a:solidFill>
            <a:schemeClr val="accent1">
              <a:lumMod val="50000"/>
              <a:alpha val="3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The </a:t>
            </a:r>
            <a:r>
              <a:rPr lang="en-US" b="1" dirty="0"/>
              <a:t>variation</a:t>
            </a:r>
            <a:r>
              <a:rPr lang="en-US" dirty="0"/>
              <a:t> in the execution times of a given task across all the</a:t>
            </a:r>
            <a:r>
              <a:rPr lang="en-US" b="1" dirty="0"/>
              <a:t> machines</a:t>
            </a:r>
          </a:p>
        </p:txBody>
      </p:sp>
      <p:cxnSp>
        <p:nvCxnSpPr>
          <p:cNvPr id="20" name="Connector: Elbow 19">
            <a:extLst>
              <a:ext uri="{FF2B5EF4-FFF2-40B4-BE49-F238E27FC236}">
                <a16:creationId xmlns:a16="http://schemas.microsoft.com/office/drawing/2014/main" id="{E850F56B-451C-76AD-48F1-865AE741546B}"/>
              </a:ext>
            </a:extLst>
          </p:cNvPr>
          <p:cNvCxnSpPr>
            <a:cxnSpLocks/>
            <a:stCxn id="7" idx="1"/>
            <a:endCxn id="18" idx="1"/>
          </p:cNvCxnSpPr>
          <p:nvPr/>
        </p:nvCxnSpPr>
        <p:spPr>
          <a:xfrm rot="10800000" flipH="1" flipV="1">
            <a:off x="565166" y="2451614"/>
            <a:ext cx="478334" cy="734754"/>
          </a:xfrm>
          <a:prstGeom prst="bentConnector3">
            <a:avLst>
              <a:gd name="adj1" fmla="val -47791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A8BF452A-F01D-2741-6640-BCA5A86930AC}"/>
              </a:ext>
            </a:extLst>
          </p:cNvPr>
          <p:cNvSpPr txBox="1"/>
          <p:nvPr/>
        </p:nvSpPr>
        <p:spPr>
          <a:xfrm>
            <a:off x="5226034" y="2820688"/>
            <a:ext cx="2765056" cy="738664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The </a:t>
            </a:r>
            <a:r>
              <a:rPr lang="en-US" b="1" dirty="0"/>
              <a:t>variation</a:t>
            </a:r>
            <a:r>
              <a:rPr lang="en-US" dirty="0"/>
              <a:t> in the execution times of </a:t>
            </a:r>
            <a:r>
              <a:rPr lang="en-US" b="1" dirty="0"/>
              <a:t>tasks</a:t>
            </a:r>
            <a:r>
              <a:rPr lang="en-US" dirty="0"/>
              <a:t> for a given machine</a:t>
            </a:r>
          </a:p>
        </p:txBody>
      </p:sp>
      <p:cxnSp>
        <p:nvCxnSpPr>
          <p:cNvPr id="24" name="Connector: Elbow 23">
            <a:extLst>
              <a:ext uri="{FF2B5EF4-FFF2-40B4-BE49-F238E27FC236}">
                <a16:creationId xmlns:a16="http://schemas.microsoft.com/office/drawing/2014/main" id="{424B1589-00C2-3A00-7A05-E5A94F5BE39B}"/>
              </a:ext>
            </a:extLst>
          </p:cNvPr>
          <p:cNvCxnSpPr>
            <a:stCxn id="8" idx="3"/>
            <a:endCxn id="22" idx="3"/>
          </p:cNvCxnSpPr>
          <p:nvPr/>
        </p:nvCxnSpPr>
        <p:spPr>
          <a:xfrm flipH="1">
            <a:off x="7991090" y="2451614"/>
            <a:ext cx="392946" cy="738406"/>
          </a:xfrm>
          <a:prstGeom prst="bentConnector3">
            <a:avLst>
              <a:gd name="adj1" fmla="val -58176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BB52CAA1-B7F8-F78D-E22F-99B2E8268F32}"/>
              </a:ext>
            </a:extLst>
          </p:cNvPr>
          <p:cNvSpPr txBox="1"/>
          <p:nvPr/>
        </p:nvSpPr>
        <p:spPr>
          <a:xfrm>
            <a:off x="2753525" y="3727742"/>
            <a:ext cx="1314072" cy="738664"/>
          </a:xfrm>
          <a:prstGeom prst="rect">
            <a:avLst/>
          </a:prstGeom>
          <a:solidFill>
            <a:schemeClr val="accent1">
              <a:lumMod val="50000"/>
              <a:alpha val="3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CPUs</a:t>
            </a:r>
          </a:p>
          <a:p>
            <a:r>
              <a:rPr lang="en-US" dirty="0"/>
              <a:t>GPUs </a:t>
            </a:r>
          </a:p>
          <a:p>
            <a:r>
              <a:rPr lang="en-US" dirty="0"/>
              <a:t>FPGA</a:t>
            </a:r>
          </a:p>
        </p:txBody>
      </p:sp>
      <p:cxnSp>
        <p:nvCxnSpPr>
          <p:cNvPr id="31" name="Connector: Elbow 30">
            <a:extLst>
              <a:ext uri="{FF2B5EF4-FFF2-40B4-BE49-F238E27FC236}">
                <a16:creationId xmlns:a16="http://schemas.microsoft.com/office/drawing/2014/main" id="{713AAADF-0039-5F24-5B2C-816A2C807C67}"/>
              </a:ext>
            </a:extLst>
          </p:cNvPr>
          <p:cNvCxnSpPr>
            <a:cxnSpLocks/>
            <a:stCxn id="18" idx="2"/>
            <a:endCxn id="29" idx="1"/>
          </p:cNvCxnSpPr>
          <p:nvPr/>
        </p:nvCxnSpPr>
        <p:spPr>
          <a:xfrm rot="16200000" flipH="1">
            <a:off x="2346442" y="3689991"/>
            <a:ext cx="541374" cy="272791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id="{ED5AC83E-1D62-B465-3F77-FE1F0DD8BAF9}"/>
              </a:ext>
            </a:extLst>
          </p:cNvPr>
          <p:cNvSpPr txBox="1"/>
          <p:nvPr/>
        </p:nvSpPr>
        <p:spPr>
          <a:xfrm>
            <a:off x="4317278" y="3722835"/>
            <a:ext cx="1817512" cy="738664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Object Detection</a:t>
            </a:r>
          </a:p>
          <a:p>
            <a:r>
              <a:rPr lang="en-US" dirty="0"/>
              <a:t>Speech Recognition</a:t>
            </a:r>
          </a:p>
          <a:p>
            <a:r>
              <a:rPr lang="en-US" dirty="0"/>
              <a:t>Video Transcoding</a:t>
            </a:r>
          </a:p>
        </p:txBody>
      </p:sp>
      <p:cxnSp>
        <p:nvCxnSpPr>
          <p:cNvPr id="59" name="Connector: Elbow 58">
            <a:extLst>
              <a:ext uri="{FF2B5EF4-FFF2-40B4-BE49-F238E27FC236}">
                <a16:creationId xmlns:a16="http://schemas.microsoft.com/office/drawing/2014/main" id="{B00165C4-5491-B479-E263-42DFD4763F96}"/>
              </a:ext>
            </a:extLst>
          </p:cNvPr>
          <p:cNvCxnSpPr>
            <a:stCxn id="22" idx="2"/>
            <a:endCxn id="57" idx="3"/>
          </p:cNvCxnSpPr>
          <p:nvPr/>
        </p:nvCxnSpPr>
        <p:spPr>
          <a:xfrm rot="5400000">
            <a:off x="6105269" y="3588873"/>
            <a:ext cx="532815" cy="473772"/>
          </a:xfrm>
          <a:prstGeom prst="bentConnector2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6413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8" grpId="0" animBg="1"/>
      <p:bldP spid="22" grpId="0" animBg="1"/>
      <p:bldP spid="29" grpId="0" animBg="1"/>
      <p:bldP spid="57" grpId="0" animBg="1"/>
    </p:bld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3859</TotalTime>
  <Words>3466</Words>
  <Application>Microsoft Office PowerPoint</Application>
  <PresentationFormat>On-screen Show (16:9)</PresentationFormat>
  <Paragraphs>917</Paragraphs>
  <Slides>80</Slides>
  <Notes>12</Notes>
  <HiddenSlides>15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80</vt:i4>
      </vt:variant>
    </vt:vector>
  </HeadingPairs>
  <TitlesOfParts>
    <vt:vector size="89" baseType="lpstr">
      <vt:lpstr>Arial</vt:lpstr>
      <vt:lpstr>Calibri</vt:lpstr>
      <vt:lpstr>Cambria Math</vt:lpstr>
      <vt:lpstr>Courier New</vt:lpstr>
      <vt:lpstr>Georgia</vt:lpstr>
      <vt:lpstr>LinLibertineT</vt:lpstr>
      <vt:lpstr>NimbusRomNo9L-Regu</vt:lpstr>
      <vt:lpstr>Wingdings</vt:lpstr>
      <vt:lpstr>2_Office Theme</vt:lpstr>
      <vt:lpstr>Natively-Heterogeneous Design of Distributed Computing Systems</vt:lpstr>
      <vt:lpstr>Outline</vt:lpstr>
      <vt:lpstr>PowerPoint Presentation</vt:lpstr>
      <vt:lpstr>Heterogeneity</vt:lpstr>
      <vt:lpstr>Machine Heterogeneity : Edge</vt:lpstr>
      <vt:lpstr>Machine Heterogeneity : Cloud</vt:lpstr>
      <vt:lpstr>Task Heterogeneity</vt:lpstr>
      <vt:lpstr>Machine and Task Heterogeneity</vt:lpstr>
      <vt:lpstr>System Heterogeneity Dimensions</vt:lpstr>
      <vt:lpstr>Heterogeneous Computing (HC) Systems</vt:lpstr>
      <vt:lpstr>Performance Model of HC Systems</vt:lpstr>
      <vt:lpstr>Heterogeneity in EET Matrix</vt:lpstr>
      <vt:lpstr>Why Heterogeneity Matters in System Design?</vt:lpstr>
      <vt:lpstr>Heterogeneity Matters in Task Scheduling!</vt:lpstr>
      <vt:lpstr>Why Heterogeneity is important?</vt:lpstr>
      <vt:lpstr>Contributions Overview</vt:lpstr>
      <vt:lpstr>PowerPoint Presentation</vt:lpstr>
      <vt:lpstr>Mapping a Heterogenous Space into a Homogeneous Space</vt:lpstr>
      <vt:lpstr>How Mapping Function Helps in Heterogeneous-native System Design?</vt:lpstr>
      <vt:lpstr>How Mapping Function Helps in Heterogeneous-native System Design?</vt:lpstr>
      <vt:lpstr>Speedup due to Machine Heterogeneity</vt:lpstr>
      <vt:lpstr>Speedup due to Machine Heterogeneity</vt:lpstr>
      <vt:lpstr>Example</vt:lpstr>
      <vt:lpstr>Speedup due to Task Heterogeneity</vt:lpstr>
      <vt:lpstr>Speedup due to Task Heterogeneity</vt:lpstr>
      <vt:lpstr>Example</vt:lpstr>
      <vt:lpstr>Speedup Matrices due to Heterogeneity</vt:lpstr>
      <vt:lpstr>Mean Speedup due to Heterogeneity</vt:lpstr>
      <vt:lpstr>Mean Speedup due to Heterogeneity</vt:lpstr>
      <vt:lpstr>Overall Speedup due to System Heterogeneity</vt:lpstr>
      <vt:lpstr>Overall Speedup due to System Heterogeneity</vt:lpstr>
      <vt:lpstr>SEE Score: Our Measure of Heterogeneity</vt:lpstr>
      <vt:lpstr>Mapping a Heterogenous Space into a Homogeneous Space</vt:lpstr>
      <vt:lpstr>Validating SEE Score as a Heterogeneity Measure </vt:lpstr>
      <vt:lpstr>Speedup due to Heterogeneity vs. Task Arrival Rates</vt:lpstr>
      <vt:lpstr>SEE Score: How Does It Help in System Design?</vt:lpstr>
      <vt:lpstr>PowerPoint Presentation</vt:lpstr>
      <vt:lpstr>Heterogeneity-aware Task Scheduling</vt:lpstr>
      <vt:lpstr>Problem Statement</vt:lpstr>
      <vt:lpstr>Energy-aware Task Scheduling in HEC System</vt:lpstr>
      <vt:lpstr>Energy-aware Task Scheduling</vt:lpstr>
      <vt:lpstr>Fairness Across Task Types</vt:lpstr>
      <vt:lpstr>Task Type-based Completion Rate</vt:lpstr>
      <vt:lpstr>Fairness in Completing Task Types</vt:lpstr>
      <vt:lpstr>Suffered Task Types</vt:lpstr>
      <vt:lpstr>Suffered Task Types</vt:lpstr>
      <vt:lpstr>FELARE: Fair Energy- and Latency-Aware Resource Allocation</vt:lpstr>
      <vt:lpstr>FELARE: Fair ELARE</vt:lpstr>
      <vt:lpstr>Energy vs Latency: Trade-off in a Bi-Objective Optimization</vt:lpstr>
      <vt:lpstr>Analyzing Fairness Across Task Types</vt:lpstr>
      <vt:lpstr>PowerPoint Presentation</vt:lpstr>
      <vt:lpstr>Uncertainties in Heterogeneous Computing Systems</vt:lpstr>
      <vt:lpstr>Robustness</vt:lpstr>
      <vt:lpstr>Stochastic Execution Time</vt:lpstr>
      <vt:lpstr>Stochastic Execution Time</vt:lpstr>
      <vt:lpstr>Chance of Success</vt:lpstr>
      <vt:lpstr>Task Dropping Mechanism</vt:lpstr>
      <vt:lpstr>The Impact of Proactive Task Dropping on Different Mapping Heuristics</vt:lpstr>
      <vt:lpstr>PowerPoint Presentation</vt:lpstr>
      <vt:lpstr>Summary</vt:lpstr>
      <vt:lpstr>Remaining Steps</vt:lpstr>
      <vt:lpstr>Other Activities</vt:lpstr>
      <vt:lpstr>Other Activities</vt:lpstr>
      <vt:lpstr>Other Activities</vt:lpstr>
      <vt:lpstr>Other Activities</vt:lpstr>
      <vt:lpstr>PowerPoint Presentation</vt:lpstr>
      <vt:lpstr>Mean Speedup due to Machine Heterogeneity</vt:lpstr>
      <vt:lpstr>Heterogeneous Machines Single FCFS Queue</vt:lpstr>
      <vt:lpstr>Slowest Homogeneous Counterpart System</vt:lpstr>
      <vt:lpstr>Heterogeneous System with One Task Type</vt:lpstr>
      <vt:lpstr>Arithmetic Mean of Speedup due to Machine Heterogeneity</vt:lpstr>
      <vt:lpstr>Mean Speedup due to Machine Heterogeneity: Low Task Arrival Rate</vt:lpstr>
      <vt:lpstr>Mean Speedup due to Machine Heterogeneity: Low Task Arrival Rate</vt:lpstr>
      <vt:lpstr>Slowest Homogeneous Counterpart System (low arrival rate)</vt:lpstr>
      <vt:lpstr>Heterogeneous System with One Task Type (low arrival rate)</vt:lpstr>
      <vt:lpstr>Heterogeneous System with One Task Type (low arrival rate)</vt:lpstr>
      <vt:lpstr>Heterogeneous System with One Task Type (low arrival rate)</vt:lpstr>
      <vt:lpstr>Harmonic Mean of Speedup due to Machine Heterogeneity  (low arrival rate)</vt:lpstr>
      <vt:lpstr>SmartSight Project</vt:lpstr>
      <vt:lpstr>Map Heterogeneous Machines to Homogeneous Machines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Research Scope</dc:title>
  <dc:creator>Ali</dc:creator>
  <cp:lastModifiedBy>Ali Mokhtari</cp:lastModifiedBy>
  <cp:revision>140</cp:revision>
  <cp:lastPrinted>2023-04-25T17:21:20Z</cp:lastPrinted>
  <dcterms:modified xsi:type="dcterms:W3CDTF">2023-04-28T17:25:50Z</dcterms:modified>
</cp:coreProperties>
</file>