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handoutMasterIdLst>
    <p:handoutMasterId r:id="rId67"/>
  </p:handoutMasterIdLst>
  <p:sldIdLst>
    <p:sldId id="256" r:id="rId2"/>
    <p:sldId id="257" r:id="rId3"/>
    <p:sldId id="316" r:id="rId4"/>
    <p:sldId id="261" r:id="rId5"/>
    <p:sldId id="262" r:id="rId6"/>
    <p:sldId id="352" r:id="rId7"/>
    <p:sldId id="264" r:id="rId8"/>
    <p:sldId id="263" r:id="rId9"/>
    <p:sldId id="315" r:id="rId10"/>
    <p:sldId id="333" r:id="rId11"/>
    <p:sldId id="363" r:id="rId12"/>
    <p:sldId id="334" r:id="rId13"/>
    <p:sldId id="266" r:id="rId14"/>
    <p:sldId id="258" r:id="rId15"/>
    <p:sldId id="332" r:id="rId16"/>
    <p:sldId id="323" r:id="rId17"/>
    <p:sldId id="335" r:id="rId18"/>
    <p:sldId id="318" r:id="rId19"/>
    <p:sldId id="272" r:id="rId20"/>
    <p:sldId id="278" r:id="rId21"/>
    <p:sldId id="279" r:id="rId22"/>
    <p:sldId id="336" r:id="rId23"/>
    <p:sldId id="277" r:id="rId24"/>
    <p:sldId id="325" r:id="rId25"/>
    <p:sldId id="285" r:id="rId26"/>
    <p:sldId id="361" r:id="rId27"/>
    <p:sldId id="345" r:id="rId28"/>
    <p:sldId id="346" r:id="rId29"/>
    <p:sldId id="362" r:id="rId30"/>
    <p:sldId id="351" r:id="rId31"/>
    <p:sldId id="287" r:id="rId32"/>
    <p:sldId id="288" r:id="rId33"/>
    <p:sldId id="289" r:id="rId34"/>
    <p:sldId id="353" r:id="rId35"/>
    <p:sldId id="290" r:id="rId36"/>
    <p:sldId id="342" r:id="rId37"/>
    <p:sldId id="354" r:id="rId38"/>
    <p:sldId id="365" r:id="rId39"/>
    <p:sldId id="291" r:id="rId40"/>
    <p:sldId id="292" r:id="rId41"/>
    <p:sldId id="296" r:id="rId42"/>
    <p:sldId id="293" r:id="rId43"/>
    <p:sldId id="294" r:id="rId44"/>
    <p:sldId id="295" r:id="rId45"/>
    <p:sldId id="298" r:id="rId46"/>
    <p:sldId id="300" r:id="rId47"/>
    <p:sldId id="364" r:id="rId48"/>
    <p:sldId id="299" r:id="rId49"/>
    <p:sldId id="301" r:id="rId50"/>
    <p:sldId id="302" r:id="rId51"/>
    <p:sldId id="303" r:id="rId52"/>
    <p:sldId id="326" r:id="rId53"/>
    <p:sldId id="327" r:id="rId54"/>
    <p:sldId id="339" r:id="rId55"/>
    <p:sldId id="340" r:id="rId56"/>
    <p:sldId id="366" r:id="rId57"/>
    <p:sldId id="343" r:id="rId58"/>
    <p:sldId id="321" r:id="rId59"/>
    <p:sldId id="360" r:id="rId60"/>
    <p:sldId id="310" r:id="rId61"/>
    <p:sldId id="304" r:id="rId62"/>
    <p:sldId id="305" r:id="rId63"/>
    <p:sldId id="306" r:id="rId64"/>
    <p:sldId id="307"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nformation Technology" initials="IT"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287" autoAdjust="0"/>
    <p:restoredTop sz="60852" autoAdjust="0"/>
  </p:normalViewPr>
  <p:slideViewPr>
    <p:cSldViewPr snapToGrid="0">
      <p:cViewPr>
        <p:scale>
          <a:sx n="150" d="100"/>
          <a:sy n="150" d="100"/>
        </p:scale>
        <p:origin x="144" y="432"/>
      </p:cViewPr>
      <p:guideLst>
        <p:guide orient="horz" pos="2160"/>
        <p:guide pos="3840"/>
      </p:guideLst>
    </p:cSldViewPr>
  </p:slideViewPr>
  <p:outlineViewPr>
    <p:cViewPr>
      <p:scale>
        <a:sx n="33" d="100"/>
        <a:sy n="33" d="100"/>
      </p:scale>
      <p:origin x="0" y="-1204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notesMaster" Target="notesMasters/notesMaster1.xml"/><Relationship Id="rId67" Type="http://schemas.openxmlformats.org/officeDocument/2006/relationships/handoutMaster" Target="handoutMasters/handoutMaster1.xml"/><Relationship Id="rId68" Type="http://schemas.openxmlformats.org/officeDocument/2006/relationships/commentAuthors" Target="commentAuthors.xml"/><Relationship Id="rId69" Type="http://schemas.openxmlformats.org/officeDocument/2006/relationships/presProps" Target="presProp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viewProps" Target="viewProps.xml"/><Relationship Id="rId71" Type="http://schemas.openxmlformats.org/officeDocument/2006/relationships/theme" Target="theme/theme1.xml"/><Relationship Id="rId72"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microsoft.com/office/2015/10/relationships/revisionInfo" Target="revisionInfo.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3" Type="http://schemas.openxmlformats.org/officeDocument/2006/relationships/oleObject" Target="Workbook1" TargetMode="External"/><Relationship Id="rId4" Type="http://schemas.openxmlformats.org/officeDocument/2006/relationships/chartUserShapes" Target="../drawings/drawing1.xml"/><Relationship Id="rId1" Type="http://schemas.microsoft.com/office/2011/relationships/chartStyle" Target="style1.xml"/><Relationship Id="rId2" Type="http://schemas.microsoft.com/office/2011/relationships/chartColorStyle" Target="colors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dLbls>
          <c:showLegendKey val="0"/>
          <c:showVal val="0"/>
          <c:showCatName val="0"/>
          <c:showSerName val="0"/>
          <c:showPercent val="0"/>
          <c:showBubbleSize val="0"/>
        </c:dLbls>
        <c:gapWidth val="150"/>
        <c:axId val="-648423040"/>
        <c:axId val="-460897888"/>
      </c:barChart>
      <c:catAx>
        <c:axId val="-648423040"/>
        <c:scaling>
          <c:orientation val="minMax"/>
        </c:scaling>
        <c:delete val="0"/>
        <c:axPos val="b"/>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n-US" sz="1800" b="1"/>
                  <a:t>Partial</a:t>
                </a:r>
                <a:r>
                  <a:rPr lang="en-US" sz="1800" b="1" baseline="0"/>
                  <a:t> Pre-Transcoding Methods</a:t>
                </a:r>
                <a:endParaRPr lang="en-US" sz="1800" b="1"/>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460897888"/>
        <c:crosses val="autoZero"/>
        <c:auto val="1"/>
        <c:lblAlgn val="ctr"/>
        <c:lblOffset val="100"/>
        <c:noMultiLvlLbl val="0"/>
      </c:catAx>
      <c:valAx>
        <c:axId val="-4608978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a:t>Running</a:t>
                </a:r>
                <a:r>
                  <a:rPr lang="en-US" sz="1600" b="1" baseline="0"/>
                  <a:t> Time (hours)</a:t>
                </a:r>
                <a:endParaRPr lang="en-US" sz="1600" b="1"/>
              </a:p>
            </c:rich>
          </c:tx>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6484230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51.png"/></Relationships>
</file>

<file path=ppt/drawings/drawing1.xml><?xml version="1.0" encoding="utf-8"?>
<c:userShapes xmlns:c="http://schemas.openxmlformats.org/drawingml/2006/chart">
  <cdr:relSizeAnchor xmlns:cdr="http://schemas.openxmlformats.org/drawingml/2006/chartDrawing">
    <cdr:from>
      <cdr:x>0</cdr:x>
      <cdr:y>0</cdr:y>
    </cdr:from>
    <cdr:to>
      <cdr:x>1</cdr:x>
      <cdr:y>1</cdr:y>
    </cdr:to>
    <cdr:pic>
      <cdr:nvPicPr>
        <cdr:cNvPr id="2" name="Picture 1">
          <a:extLst xmlns:a="http://schemas.openxmlformats.org/drawingml/2006/main">
            <a:ext uri="{FF2B5EF4-FFF2-40B4-BE49-F238E27FC236}">
              <a16:creationId xmlns:a16="http://schemas.microsoft.com/office/drawing/2014/main" xmlns="" id="{1C5135FF-BCB5-4F7E-9379-4D05147C4DE2}"/>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2625390" y="-1985169"/>
          <a:ext cx="6267450" cy="4032250"/>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CF68C2A-DAAF-ED4F-A6EF-C1AF864CC795}" type="datetimeFigureOut">
              <a:rPr lang="en-US" smtClean="0"/>
              <a:t>8/17/17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E36EE88-F9B9-834F-A5DE-7D4388A86796}" type="slidenum">
              <a:rPr lang="en-US" smtClean="0"/>
              <a:t>‹#›</a:t>
            </a:fld>
            <a:endParaRPr lang="en-US"/>
          </a:p>
        </p:txBody>
      </p:sp>
    </p:spTree>
    <p:extLst>
      <p:ext uri="{BB962C8B-B14F-4D97-AF65-F5344CB8AC3E}">
        <p14:creationId xmlns:p14="http://schemas.microsoft.com/office/powerpoint/2010/main" val="10922819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0C1485-D7DF-E044-80B7-083E2F470B4F}" type="datetimeFigureOut">
              <a:rPr lang="en-US" smtClean="0"/>
              <a:t>8/17/17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AFEEBF-34FB-4145-93CF-C7CBEB3BEF07}" type="slidenum">
              <a:rPr lang="en-US" smtClean="0"/>
              <a:t>‹#›</a:t>
            </a:fld>
            <a:endParaRPr lang="en-US"/>
          </a:p>
        </p:txBody>
      </p:sp>
    </p:spTree>
    <p:extLst>
      <p:ext uri="{BB962C8B-B14F-4D97-AF65-F5344CB8AC3E}">
        <p14:creationId xmlns:p14="http://schemas.microsoft.com/office/powerpoint/2010/main" val="943030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AFEEBF-34FB-4145-93CF-C7CBEB3BEF07}" type="slidenum">
              <a:rPr lang="en-US" smtClean="0"/>
              <a:t>1</a:t>
            </a:fld>
            <a:endParaRPr lang="en-US"/>
          </a:p>
        </p:txBody>
      </p:sp>
    </p:spTree>
    <p:extLst>
      <p:ext uri="{BB962C8B-B14F-4D97-AF65-F5344CB8AC3E}">
        <p14:creationId xmlns:p14="http://schemas.microsoft.com/office/powerpoint/2010/main" val="2081411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AFEEBF-34FB-4145-93CF-C7CBEB3BEF07}" type="slidenum">
              <a:rPr lang="en-US" smtClean="0"/>
              <a:t>16</a:t>
            </a:fld>
            <a:endParaRPr lang="en-US"/>
          </a:p>
        </p:txBody>
      </p:sp>
    </p:spTree>
    <p:extLst>
      <p:ext uri="{BB962C8B-B14F-4D97-AF65-F5344CB8AC3E}">
        <p14:creationId xmlns:p14="http://schemas.microsoft.com/office/powerpoint/2010/main" val="507355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AFEEBF-34FB-4145-93CF-C7CBEB3BEF07}" type="slidenum">
              <a:rPr lang="en-US" smtClean="0"/>
              <a:t>18</a:t>
            </a:fld>
            <a:endParaRPr lang="en-US"/>
          </a:p>
        </p:txBody>
      </p:sp>
    </p:spTree>
    <p:extLst>
      <p:ext uri="{BB962C8B-B14F-4D97-AF65-F5344CB8AC3E}">
        <p14:creationId xmlns:p14="http://schemas.microsoft.com/office/powerpoint/2010/main" val="25765529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focus on partial pre-transcoding of video streams based on quantifying their hotness</a:t>
            </a:r>
          </a:p>
        </p:txBody>
      </p:sp>
      <p:sp>
        <p:nvSpPr>
          <p:cNvPr id="4" name="Slide Number Placeholder 3"/>
          <p:cNvSpPr>
            <a:spLocks noGrp="1"/>
          </p:cNvSpPr>
          <p:nvPr>
            <p:ph type="sldNum" sz="quarter" idx="10"/>
          </p:nvPr>
        </p:nvSpPr>
        <p:spPr/>
        <p:txBody>
          <a:bodyPr/>
          <a:lstStyle/>
          <a:p>
            <a:fld id="{FAAFEEBF-34FB-4145-93CF-C7CBEB3BEF07}" type="slidenum">
              <a:rPr lang="en-US" smtClean="0"/>
              <a:t>19</a:t>
            </a:fld>
            <a:endParaRPr lang="en-US"/>
          </a:p>
        </p:txBody>
      </p:sp>
    </p:spTree>
    <p:extLst>
      <p:ext uri="{BB962C8B-B14F-4D97-AF65-F5344CB8AC3E}">
        <p14:creationId xmlns:p14="http://schemas.microsoft.com/office/powerpoint/2010/main" val="27505175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problem definitions: when do we perform pre-transcoding on a video stream</a:t>
            </a:r>
          </a:p>
          <a:p>
            <a:r>
              <a:rPr lang="en-US" dirty="0"/>
              <a:t>When we re-transcode it, what are the criteria to apply partial pre-transcoding on video stream. In other </a:t>
            </a:r>
            <a:r>
              <a:rPr lang="en-US" dirty="0" err="1"/>
              <a:t>other</a:t>
            </a:r>
            <a:r>
              <a:rPr lang="en-US" dirty="0"/>
              <a:t> when we store a portion of a video and not the whole video stream. How can a video be hot? And if it is, how we can measure the percentage of its hotness</a:t>
            </a:r>
          </a:p>
        </p:txBody>
      </p:sp>
      <p:sp>
        <p:nvSpPr>
          <p:cNvPr id="4" name="Slide Number Placeholder 3"/>
          <p:cNvSpPr>
            <a:spLocks noGrp="1"/>
          </p:cNvSpPr>
          <p:nvPr>
            <p:ph type="sldNum" sz="quarter" idx="10"/>
          </p:nvPr>
        </p:nvSpPr>
        <p:spPr/>
        <p:txBody>
          <a:bodyPr/>
          <a:lstStyle/>
          <a:p>
            <a:fld id="{FAAFEEBF-34FB-4145-93CF-C7CBEB3BEF07}" type="slidenum">
              <a:rPr lang="en-US" smtClean="0"/>
              <a:t>21</a:t>
            </a:fld>
            <a:endParaRPr lang="en-US"/>
          </a:p>
        </p:txBody>
      </p:sp>
    </p:spTree>
    <p:extLst>
      <p:ext uri="{BB962C8B-B14F-4D97-AF65-F5344CB8AC3E}">
        <p14:creationId xmlns:p14="http://schemas.microsoft.com/office/powerpoint/2010/main" val="24184859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AFEEBF-34FB-4145-93CF-C7CBEB3BEF07}" type="slidenum">
              <a:rPr lang="en-US" smtClean="0"/>
              <a:t>25</a:t>
            </a:fld>
            <a:endParaRPr lang="en-US"/>
          </a:p>
        </p:txBody>
      </p:sp>
    </p:spTree>
    <p:extLst>
      <p:ext uri="{BB962C8B-B14F-4D97-AF65-F5344CB8AC3E}">
        <p14:creationId xmlns:p14="http://schemas.microsoft.com/office/powerpoint/2010/main" val="2007006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AFEEBF-34FB-4145-93CF-C7CBEB3BEF07}" type="slidenum">
              <a:rPr lang="en-US" smtClean="0"/>
              <a:t>33</a:t>
            </a:fld>
            <a:endParaRPr lang="en-US"/>
          </a:p>
        </p:txBody>
      </p:sp>
    </p:spTree>
    <p:extLst>
      <p:ext uri="{BB962C8B-B14F-4D97-AF65-F5344CB8AC3E}">
        <p14:creationId xmlns:p14="http://schemas.microsoft.com/office/powerpoint/2010/main" val="9473413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 This is because when a repository contains high percentage</a:t>
            </a:r>
          </a:p>
          <a:p>
            <a:r>
              <a:rPr lang="en-US" sz="1200" b="0" i="0" u="none" strike="noStrike" kern="1200" baseline="0" dirty="0">
                <a:solidFill>
                  <a:schemeClr val="tx1"/>
                </a:solidFill>
                <a:latin typeface="+mn-lt"/>
                <a:ea typeface="+mn-ea"/>
                <a:cs typeface="+mn-cs"/>
              </a:rPr>
              <a:t>of Frequently Accessed Video Streams , most of the</a:t>
            </a:r>
          </a:p>
          <a:p>
            <a:r>
              <a:rPr lang="en-US" sz="1200" b="0" i="0" u="none" strike="noStrike" kern="1200" baseline="0" dirty="0">
                <a:solidFill>
                  <a:schemeClr val="tx1"/>
                </a:solidFill>
                <a:latin typeface="+mn-lt"/>
                <a:ea typeface="+mn-ea"/>
                <a:cs typeface="+mn-cs"/>
              </a:rPr>
              <a:t>Frequently Accessed Video Streams are pre-transcoded</a:t>
            </a:r>
          </a:p>
          <a:p>
            <a:r>
              <a:rPr lang="en-US" sz="1200" b="0" i="0" u="none" strike="noStrike" kern="1200" baseline="0" dirty="0">
                <a:solidFill>
                  <a:schemeClr val="tx1"/>
                </a:solidFill>
                <a:latin typeface="+mn-lt"/>
                <a:ea typeface="+mn-ea"/>
                <a:cs typeface="+mn-cs"/>
              </a:rPr>
              <a:t>and partial pre-transcoding methods is applied on</a:t>
            </a:r>
          </a:p>
          <a:p>
            <a:r>
              <a:rPr lang="en-US" sz="1200" b="0" i="0" u="none" strike="noStrike" kern="1200" baseline="0" dirty="0">
                <a:solidFill>
                  <a:schemeClr val="tx1"/>
                </a:solidFill>
                <a:latin typeface="+mn-lt"/>
                <a:ea typeface="+mn-ea"/>
                <a:cs typeface="+mn-cs"/>
              </a:rPr>
              <a:t>few video streams, hence, reducing its impact.</a:t>
            </a:r>
            <a:endParaRPr lang="en-US" dirty="0"/>
          </a:p>
        </p:txBody>
      </p:sp>
      <p:sp>
        <p:nvSpPr>
          <p:cNvPr id="4" name="Slide Number Placeholder 3"/>
          <p:cNvSpPr>
            <a:spLocks noGrp="1"/>
          </p:cNvSpPr>
          <p:nvPr>
            <p:ph type="sldNum" sz="quarter" idx="10"/>
          </p:nvPr>
        </p:nvSpPr>
        <p:spPr/>
        <p:txBody>
          <a:bodyPr/>
          <a:lstStyle/>
          <a:p>
            <a:fld id="{FAAFEEBF-34FB-4145-93CF-C7CBEB3BEF07}" type="slidenum">
              <a:rPr lang="en-US" smtClean="0"/>
              <a:t>48</a:t>
            </a:fld>
            <a:endParaRPr lang="en-US"/>
          </a:p>
        </p:txBody>
      </p:sp>
    </p:spTree>
    <p:extLst>
      <p:ext uri="{BB962C8B-B14F-4D97-AF65-F5344CB8AC3E}">
        <p14:creationId xmlns:p14="http://schemas.microsoft.com/office/powerpoint/2010/main" val="5343482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2B07F9-16CA-C04F-AD73-D08042996C87}" type="slidenum">
              <a:rPr lang="en-US" smtClean="0"/>
              <a:t>49</a:t>
            </a:fld>
            <a:endParaRPr lang="en-US"/>
          </a:p>
        </p:txBody>
      </p:sp>
    </p:spTree>
    <p:extLst>
      <p:ext uri="{BB962C8B-B14F-4D97-AF65-F5344CB8AC3E}">
        <p14:creationId xmlns:p14="http://schemas.microsoft.com/office/powerpoint/2010/main" val="16638258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 in this experiment, our aim is to evaluate the behavior of the proposed</a:t>
            </a:r>
          </a:p>
          <a:p>
            <a:r>
              <a:rPr lang="en-US" sz="1200" b="0" i="0" u="none" strike="noStrike" kern="1200" baseline="0" dirty="0">
                <a:solidFill>
                  <a:schemeClr val="tx1"/>
                </a:solidFill>
                <a:latin typeface="+mn-lt"/>
                <a:ea typeface="+mn-ea"/>
                <a:cs typeface="+mn-cs"/>
              </a:rPr>
              <a:t>partial pre-transcoding methods under different long-</a:t>
            </a:r>
          </a:p>
          <a:p>
            <a:r>
              <a:rPr lang="en-US" sz="1200" b="0" i="0" u="none" strike="noStrike" kern="1200" baseline="0" dirty="0">
                <a:solidFill>
                  <a:schemeClr val="tx1"/>
                </a:solidFill>
                <a:latin typeface="+mn-lt"/>
                <a:ea typeface="+mn-ea"/>
                <a:cs typeface="+mn-cs"/>
              </a:rPr>
              <a:t>tail patterns. For that purpose, we alter the variance</a:t>
            </a:r>
          </a:p>
          <a:p>
            <a:r>
              <a:rPr lang="en-US" sz="1200" b="0" i="0" u="none" strike="noStrike" kern="1200" baseline="0" dirty="0">
                <a:solidFill>
                  <a:schemeClr val="tx1"/>
                </a:solidFill>
                <a:latin typeface="+mn-lt"/>
                <a:ea typeface="+mn-ea"/>
                <a:cs typeface="+mn-cs"/>
              </a:rPr>
              <a:t>of number of views to video streams in the repository.</a:t>
            </a:r>
          </a:p>
          <a:p>
            <a:r>
              <a:rPr lang="en-US" sz="1200" b="0" i="0" u="none" strike="noStrike" kern="1200" baseline="0" dirty="0">
                <a:solidFill>
                  <a:schemeClr val="tx1"/>
                </a:solidFill>
                <a:latin typeface="+mn-lt"/>
                <a:ea typeface="+mn-ea"/>
                <a:cs typeface="+mn-cs"/>
              </a:rPr>
              <a:t>Higher values of variance express a repository in which</a:t>
            </a:r>
          </a:p>
          <a:p>
            <a:r>
              <a:rPr lang="en-US" sz="1200" b="0" i="0" u="none" strike="noStrike" kern="1200" baseline="0" dirty="0">
                <a:solidFill>
                  <a:schemeClr val="tx1"/>
                </a:solidFill>
                <a:latin typeface="+mn-lt"/>
                <a:ea typeface="+mn-ea"/>
                <a:cs typeface="+mn-cs"/>
              </a:rPr>
              <a:t>few videos are viewed very frequently while the rest of</a:t>
            </a:r>
          </a:p>
          <a:p>
            <a:r>
              <a:rPr lang="en-US" sz="1200" b="0" i="0" u="none" strike="noStrike" kern="1200" baseline="0" dirty="0">
                <a:solidFill>
                  <a:schemeClr val="tx1"/>
                </a:solidFill>
                <a:latin typeface="+mn-lt"/>
                <a:ea typeface="+mn-ea"/>
                <a:cs typeface="+mn-cs"/>
              </a:rPr>
              <a:t>video streams are barely viewed. Alternatively, lower</a:t>
            </a:r>
          </a:p>
          <a:p>
            <a:r>
              <a:rPr lang="en-US" sz="1200" b="0" i="0" u="none" strike="noStrike" kern="1200" baseline="0" dirty="0">
                <a:solidFill>
                  <a:schemeClr val="tx1"/>
                </a:solidFill>
                <a:latin typeface="+mn-lt"/>
                <a:ea typeface="+mn-ea"/>
                <a:cs typeface="+mn-cs"/>
              </a:rPr>
              <a:t>values of variance express a repository in which the</a:t>
            </a:r>
          </a:p>
          <a:p>
            <a:r>
              <a:rPr lang="en-US" sz="1200" b="0" i="0" u="none" strike="noStrike" kern="1200" baseline="0" dirty="0">
                <a:solidFill>
                  <a:schemeClr val="tx1"/>
                </a:solidFill>
                <a:latin typeface="+mn-lt"/>
                <a:ea typeface="+mn-ea"/>
                <a:cs typeface="+mn-cs"/>
              </a:rPr>
              <a:t>difference between number of views of cold and hot</a:t>
            </a:r>
          </a:p>
          <a:p>
            <a:r>
              <a:rPr lang="en-US" sz="1200" b="0" i="0" u="none" strike="noStrike" kern="1200" baseline="0" dirty="0">
                <a:solidFill>
                  <a:schemeClr val="tx1"/>
                </a:solidFill>
                <a:latin typeface="+mn-lt"/>
                <a:ea typeface="+mn-ea"/>
                <a:cs typeface="+mn-cs"/>
              </a:rPr>
              <a:t>videos is low. We alter the values of variance from</a:t>
            </a:r>
          </a:p>
          <a:p>
            <a:r>
              <a:rPr lang="cs-CZ" sz="1200" b="0" i="0" u="none" strike="noStrike" kern="1200" baseline="0" dirty="0">
                <a:solidFill>
                  <a:schemeClr val="tx1"/>
                </a:solidFill>
                <a:latin typeface="+mn-lt"/>
                <a:ea typeface="+mn-ea"/>
                <a:cs typeface="+mn-cs"/>
              </a:rPr>
              <a:t>1: 16 107  to 10: 37 107</a:t>
            </a:r>
          </a:p>
          <a:p>
            <a:r>
              <a:rPr lang="en-US" sz="1200" b="0" i="0" u="none" strike="noStrike" kern="1200" baseline="0" dirty="0">
                <a:solidFill>
                  <a:schemeClr val="tx1"/>
                </a:solidFill>
                <a:latin typeface="+mn-lt"/>
                <a:ea typeface="+mn-ea"/>
                <a:cs typeface="+mn-cs"/>
              </a:rPr>
              <a:t> and create multiple repositories.</a:t>
            </a:r>
          </a:p>
          <a:p>
            <a:r>
              <a:rPr lang="en-US" sz="1200" b="0" i="0" u="none" strike="noStrike" kern="1200" baseline="0" dirty="0">
                <a:solidFill>
                  <a:schemeClr val="tx1"/>
                </a:solidFill>
                <a:latin typeface="+mn-lt"/>
                <a:ea typeface="+mn-ea"/>
                <a:cs typeface="+mn-cs"/>
              </a:rPr>
              <a:t>Then, for each repository, we estimate the total incurred</a:t>
            </a:r>
          </a:p>
          <a:p>
            <a:r>
              <a:rPr lang="en-US" sz="1200" b="0" i="0" u="none" strike="noStrike" kern="1200" baseline="0" dirty="0">
                <a:solidFill>
                  <a:schemeClr val="tx1"/>
                </a:solidFill>
                <a:latin typeface="+mn-lt"/>
                <a:ea typeface="+mn-ea"/>
                <a:cs typeface="+mn-cs"/>
              </a:rPr>
              <a:t>cost when different partial pre-transcoding methods are</a:t>
            </a:r>
          </a:p>
          <a:p>
            <a:r>
              <a:rPr lang="en-US" sz="1200" b="0" i="0" u="none" strike="noStrike" kern="1200" baseline="0" dirty="0">
                <a:solidFill>
                  <a:schemeClr val="tx1"/>
                </a:solidFill>
                <a:latin typeface="+mn-lt"/>
                <a:ea typeface="+mn-ea"/>
                <a:cs typeface="+mn-cs"/>
              </a:rPr>
              <a:t>used. In all repositories 20% of videos are considered as</a:t>
            </a:r>
          </a:p>
          <a:p>
            <a:r>
              <a:rPr lang="en-US" sz="1200" b="0" i="0" u="none" strike="noStrike" kern="1200" baseline="0" dirty="0">
                <a:solidFill>
                  <a:schemeClr val="tx1"/>
                </a:solidFill>
                <a:latin typeface="+mn-lt"/>
                <a:ea typeface="+mn-ea"/>
                <a:cs typeface="+mn-cs"/>
              </a:rPr>
              <a:t>hot videos. Also, in all of them, 30% of video streams</a:t>
            </a:r>
          </a:p>
          <a:p>
            <a:r>
              <a:rPr lang="en-US" sz="1200" b="0" i="0" u="none" strike="noStrike" kern="1200" baseline="0" dirty="0">
                <a:solidFill>
                  <a:schemeClr val="tx1"/>
                </a:solidFill>
                <a:latin typeface="+mn-lt"/>
                <a:ea typeface="+mn-ea"/>
                <a:cs typeface="+mn-cs"/>
              </a:rPr>
              <a:t>have non-long-tail access pattern.</a:t>
            </a:r>
          </a:p>
          <a:p>
            <a:r>
              <a:rPr lang="en-US" dirty="0"/>
              <a:t>The reason is that when the variance is high video stream are either hot or cold.</a:t>
            </a:r>
          </a:p>
        </p:txBody>
      </p:sp>
      <p:sp>
        <p:nvSpPr>
          <p:cNvPr id="4" name="Slide Number Placeholder 3"/>
          <p:cNvSpPr>
            <a:spLocks noGrp="1"/>
          </p:cNvSpPr>
          <p:nvPr>
            <p:ph type="sldNum" sz="quarter" idx="10"/>
          </p:nvPr>
        </p:nvSpPr>
        <p:spPr/>
        <p:txBody>
          <a:bodyPr/>
          <a:lstStyle/>
          <a:p>
            <a:fld id="{FAAFEEBF-34FB-4145-93CF-C7CBEB3BEF07}" type="slidenum">
              <a:rPr lang="en-US" smtClean="0"/>
              <a:t>50</a:t>
            </a:fld>
            <a:endParaRPr lang="en-US"/>
          </a:p>
        </p:txBody>
      </p:sp>
    </p:spTree>
    <p:extLst>
      <p:ext uri="{BB962C8B-B14F-4D97-AF65-F5344CB8AC3E}">
        <p14:creationId xmlns:p14="http://schemas.microsoft.com/office/powerpoint/2010/main" val="12311464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 As mentioned earlier, the distribution of views within</a:t>
            </a:r>
          </a:p>
          <a:p>
            <a:r>
              <a:rPr lang="en-US" sz="1200" b="0" i="0" u="none" strike="noStrike" kern="1200" baseline="0" dirty="0">
                <a:solidFill>
                  <a:schemeClr val="tx1"/>
                </a:solidFill>
                <a:latin typeface="+mn-lt"/>
                <a:ea typeface="+mn-ea"/>
                <a:cs typeface="+mn-cs"/>
              </a:rPr>
              <a:t>some video streams do not follow the long-tail pattern.</a:t>
            </a:r>
          </a:p>
          <a:p>
            <a:r>
              <a:rPr lang="en-US" sz="1200" b="0" i="0" u="none" strike="noStrike" kern="1200" baseline="0" dirty="0">
                <a:solidFill>
                  <a:schemeClr val="tx1"/>
                </a:solidFill>
                <a:latin typeface="+mn-lt"/>
                <a:ea typeface="+mn-ea"/>
                <a:cs typeface="+mn-cs"/>
              </a:rPr>
              <a:t>That is, there are portions of the video streams that</a:t>
            </a:r>
          </a:p>
          <a:p>
            <a:r>
              <a:rPr lang="en-US" sz="1200" b="0" i="0" u="none" strike="noStrike" kern="1200" baseline="0" dirty="0">
                <a:solidFill>
                  <a:schemeClr val="tx1"/>
                </a:solidFill>
                <a:latin typeface="+mn-lt"/>
                <a:ea typeface="+mn-ea"/>
                <a:cs typeface="+mn-cs"/>
              </a:rPr>
              <a:t>are not necessarily in the beginning of it but receive a</a:t>
            </a:r>
          </a:p>
          <a:p>
            <a:r>
              <a:rPr lang="en-US" sz="1200" b="0" i="0" u="none" strike="noStrike" kern="1200" baseline="0" dirty="0">
                <a:solidFill>
                  <a:schemeClr val="tx1"/>
                </a:solidFill>
                <a:latin typeface="+mn-lt"/>
                <a:ea typeface="+mn-ea"/>
                <a:cs typeface="+mn-cs"/>
              </a:rPr>
              <a:t>large number of views in compare with the rest of the</a:t>
            </a:r>
          </a:p>
          <a:p>
            <a:r>
              <a:rPr lang="en-US" sz="1200" b="0" i="0" u="none" strike="noStrike" kern="1200" baseline="0" dirty="0">
                <a:solidFill>
                  <a:schemeClr val="tx1"/>
                </a:solidFill>
                <a:latin typeface="+mn-lt"/>
                <a:ea typeface="+mn-ea"/>
                <a:cs typeface="+mn-cs"/>
              </a:rPr>
              <a:t>video stream</a:t>
            </a:r>
            <a:endParaRPr lang="en-US" dirty="0"/>
          </a:p>
        </p:txBody>
      </p:sp>
      <p:sp>
        <p:nvSpPr>
          <p:cNvPr id="4" name="Slide Number Placeholder 3"/>
          <p:cNvSpPr>
            <a:spLocks noGrp="1"/>
          </p:cNvSpPr>
          <p:nvPr>
            <p:ph type="sldNum" sz="quarter" idx="10"/>
          </p:nvPr>
        </p:nvSpPr>
        <p:spPr/>
        <p:txBody>
          <a:bodyPr/>
          <a:lstStyle/>
          <a:p>
            <a:fld id="{FAAFEEBF-34FB-4145-93CF-C7CBEB3BEF07}" type="slidenum">
              <a:rPr lang="en-US" smtClean="0"/>
              <a:t>51</a:t>
            </a:fld>
            <a:endParaRPr lang="en-US"/>
          </a:p>
        </p:txBody>
      </p:sp>
    </p:spTree>
    <p:extLst>
      <p:ext uri="{BB962C8B-B14F-4D97-AF65-F5344CB8AC3E}">
        <p14:creationId xmlns:p14="http://schemas.microsoft.com/office/powerpoint/2010/main" val="901401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AFEEBF-34FB-4145-93CF-C7CBEB3BEF07}" type="slidenum">
              <a:rPr lang="en-US" smtClean="0"/>
              <a:t>3</a:t>
            </a:fld>
            <a:endParaRPr lang="en-US"/>
          </a:p>
        </p:txBody>
      </p:sp>
    </p:spTree>
    <p:extLst>
      <p:ext uri="{BB962C8B-B14F-4D97-AF65-F5344CB8AC3E}">
        <p14:creationId xmlns:p14="http://schemas.microsoft.com/office/powerpoint/2010/main" val="29226542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 Although GBH, in general, outperforms other partial</a:t>
            </a:r>
          </a:p>
          <a:p>
            <a:r>
              <a:rPr lang="en-US" sz="1200" b="0" i="0" u="none" strike="noStrike" kern="1200" baseline="0" dirty="0">
                <a:solidFill>
                  <a:schemeClr val="tx1"/>
                </a:solidFill>
                <a:latin typeface="+mn-lt"/>
                <a:ea typeface="+mn-ea"/>
                <a:cs typeface="+mn-cs"/>
              </a:rPr>
              <a:t>pre-transcoding methods, it imposes the highest execution</a:t>
            </a:r>
          </a:p>
          <a:p>
            <a:r>
              <a:rPr lang="en-US" sz="1200" b="0" i="0" u="none" strike="noStrike" kern="1200" baseline="0" dirty="0">
                <a:solidFill>
                  <a:schemeClr val="tx1"/>
                </a:solidFill>
                <a:latin typeface="+mn-lt"/>
                <a:ea typeface="+mn-ea"/>
                <a:cs typeface="+mn-cs"/>
              </a:rPr>
              <a:t>time overhead. The reason for its high overhead is  processing each GOP for each video stream in the</a:t>
            </a:r>
          </a:p>
          <a:p>
            <a:r>
              <a:rPr lang="en-US" sz="1200" b="0" i="0" u="none" strike="noStrike" kern="1200" baseline="0" dirty="0">
                <a:solidFill>
                  <a:schemeClr val="tx1"/>
                </a:solidFill>
                <a:latin typeface="+mn-lt"/>
                <a:ea typeface="+mn-ea"/>
                <a:cs typeface="+mn-cs"/>
              </a:rPr>
              <a:t>repository.</a:t>
            </a:r>
          </a:p>
          <a:p>
            <a:r>
              <a:rPr lang="en-US" sz="1200" b="0" i="0" u="none" strike="noStrike" kern="1200" baseline="0" dirty="0">
                <a:solidFill>
                  <a:schemeClr val="tx1"/>
                </a:solidFill>
                <a:latin typeface="+mn-lt"/>
                <a:ea typeface="+mn-ea"/>
                <a:cs typeface="+mn-cs"/>
              </a:rPr>
              <a:t> we conduct an experiment by generating repositories</a:t>
            </a:r>
          </a:p>
          <a:p>
            <a:r>
              <a:rPr lang="en-US" sz="1200" b="0" i="0" u="none" strike="noStrike" kern="1200" baseline="0" dirty="0">
                <a:solidFill>
                  <a:schemeClr val="tx1"/>
                </a:solidFill>
                <a:latin typeface="+mn-lt"/>
                <a:ea typeface="+mn-ea"/>
                <a:cs typeface="+mn-cs"/>
              </a:rPr>
              <a:t>with varying percentage of Frequently Accessed Video</a:t>
            </a:r>
          </a:p>
          <a:p>
            <a:r>
              <a:rPr lang="en-US" sz="1200" b="0" i="0" u="none" strike="noStrike" kern="1200" baseline="0" dirty="0">
                <a:solidFill>
                  <a:schemeClr val="tx1"/>
                </a:solidFill>
                <a:latin typeface="+mn-lt"/>
                <a:ea typeface="+mn-ea"/>
                <a:cs typeface="+mn-cs"/>
              </a:rPr>
              <a:t>Streams in them. For each repository, we measure the</a:t>
            </a:r>
          </a:p>
          <a:p>
            <a:r>
              <a:rPr lang="en-US" sz="1200" b="0" i="0" u="none" strike="noStrike" kern="1200" baseline="0" dirty="0">
                <a:solidFill>
                  <a:schemeClr val="tx1"/>
                </a:solidFill>
                <a:latin typeface="+mn-lt"/>
                <a:ea typeface="+mn-ea"/>
                <a:cs typeface="+mn-cs"/>
              </a:rPr>
              <a:t>execution time overhead of the GBH method in two</a:t>
            </a:r>
          </a:p>
          <a:p>
            <a:r>
              <a:rPr lang="en-US" sz="1200" b="0" i="0" u="none" strike="noStrike" kern="1200" baseline="0" dirty="0">
                <a:solidFill>
                  <a:schemeClr val="tx1"/>
                </a:solidFill>
                <a:latin typeface="+mn-lt"/>
                <a:ea typeface="+mn-ea"/>
                <a:cs typeface="+mn-cs"/>
              </a:rPr>
              <a:t>scenarios: (A) when the clustering method is applied</a:t>
            </a:r>
          </a:p>
          <a:p>
            <a:r>
              <a:rPr lang="en-US" sz="1200" b="0" i="0" u="none" strike="noStrike" kern="1200" baseline="0" dirty="0">
                <a:solidFill>
                  <a:schemeClr val="tx1"/>
                </a:solidFill>
                <a:latin typeface="+mn-lt"/>
                <a:ea typeface="+mn-ea"/>
                <a:cs typeface="+mn-cs"/>
              </a:rPr>
              <a:t>and (B) without the clustering method.</a:t>
            </a:r>
            <a:endParaRPr lang="en-US" dirty="0"/>
          </a:p>
        </p:txBody>
      </p:sp>
      <p:sp>
        <p:nvSpPr>
          <p:cNvPr id="4" name="Slide Number Placeholder 3"/>
          <p:cNvSpPr>
            <a:spLocks noGrp="1"/>
          </p:cNvSpPr>
          <p:nvPr>
            <p:ph type="sldNum" sz="quarter" idx="10"/>
          </p:nvPr>
        </p:nvSpPr>
        <p:spPr/>
        <p:txBody>
          <a:bodyPr/>
          <a:lstStyle/>
          <a:p>
            <a:fld id="{FAAFEEBF-34FB-4145-93CF-C7CBEB3BEF07}" type="slidenum">
              <a:rPr lang="en-US" smtClean="0"/>
              <a:t>52</a:t>
            </a:fld>
            <a:endParaRPr lang="en-US"/>
          </a:p>
        </p:txBody>
      </p:sp>
    </p:spTree>
    <p:extLst>
      <p:ext uri="{BB962C8B-B14F-4D97-AF65-F5344CB8AC3E}">
        <p14:creationId xmlns:p14="http://schemas.microsoft.com/office/powerpoint/2010/main" val="14683942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AFEEBF-34FB-4145-93CF-C7CBEB3BEF07}" type="slidenum">
              <a:rPr lang="en-US" smtClean="0"/>
              <a:t>53</a:t>
            </a:fld>
            <a:endParaRPr lang="en-US"/>
          </a:p>
        </p:txBody>
      </p:sp>
    </p:spTree>
    <p:extLst>
      <p:ext uri="{BB962C8B-B14F-4D97-AF65-F5344CB8AC3E}">
        <p14:creationId xmlns:p14="http://schemas.microsoft.com/office/powerpoint/2010/main" val="33578457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AFEEBF-34FB-4145-93CF-C7CBEB3BEF07}" type="slidenum">
              <a:rPr lang="en-US" smtClean="0"/>
              <a:t>54</a:t>
            </a:fld>
            <a:endParaRPr lang="en-US"/>
          </a:p>
        </p:txBody>
      </p:sp>
    </p:spTree>
    <p:extLst>
      <p:ext uri="{BB962C8B-B14F-4D97-AF65-F5344CB8AC3E}">
        <p14:creationId xmlns:p14="http://schemas.microsoft.com/office/powerpoint/2010/main" val="14842221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AFEEBF-34FB-4145-93CF-C7CBEB3BEF07}" type="slidenum">
              <a:rPr lang="en-US" smtClean="0"/>
              <a:t>57</a:t>
            </a:fld>
            <a:endParaRPr lang="en-US"/>
          </a:p>
        </p:txBody>
      </p:sp>
    </p:spTree>
    <p:extLst>
      <p:ext uri="{BB962C8B-B14F-4D97-AF65-F5344CB8AC3E}">
        <p14:creationId xmlns:p14="http://schemas.microsoft.com/office/powerpoint/2010/main" val="40820613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AFEEBF-34FB-4145-93CF-C7CBEB3BEF07}" type="slidenum">
              <a:rPr lang="en-US" smtClean="0"/>
              <a:t>63</a:t>
            </a:fld>
            <a:endParaRPr lang="en-US"/>
          </a:p>
        </p:txBody>
      </p:sp>
    </p:spTree>
    <p:extLst>
      <p:ext uri="{BB962C8B-B14F-4D97-AF65-F5344CB8AC3E}">
        <p14:creationId xmlns:p14="http://schemas.microsoft.com/office/powerpoint/2010/main" val="3885054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last </a:t>
            </a:r>
            <a:r>
              <a:rPr lang="en-US" dirty="0" err="1"/>
              <a:t>dacade</a:t>
            </a:r>
            <a:r>
              <a:rPr lang="en-US" dirty="0"/>
              <a:t>, the number of mobiles increased tremendously and keep increasing, by 2020 the to number will reach over 6 billions,</a:t>
            </a:r>
          </a:p>
          <a:p>
            <a:r>
              <a:rPr lang="en-US" dirty="0"/>
              <a:t>These mobiles device include an large of variety in terms of size, resolution and </a:t>
            </a:r>
            <a:r>
              <a:rPr lang="en-US" dirty="0" err="1"/>
              <a:t>networkbandwith</a:t>
            </a:r>
            <a:endParaRPr lang="en-US" dirty="0"/>
          </a:p>
        </p:txBody>
      </p:sp>
      <p:sp>
        <p:nvSpPr>
          <p:cNvPr id="4" name="Slide Number Placeholder 3"/>
          <p:cNvSpPr>
            <a:spLocks noGrp="1"/>
          </p:cNvSpPr>
          <p:nvPr>
            <p:ph type="sldNum" sz="quarter" idx="10"/>
          </p:nvPr>
        </p:nvSpPr>
        <p:spPr/>
        <p:txBody>
          <a:bodyPr/>
          <a:lstStyle/>
          <a:p>
            <a:fld id="{FAAFEEBF-34FB-4145-93CF-C7CBEB3BEF07}" type="slidenum">
              <a:rPr lang="en-US" smtClean="0"/>
              <a:t>4</a:t>
            </a:fld>
            <a:endParaRPr lang="en-US"/>
          </a:p>
        </p:txBody>
      </p:sp>
    </p:spTree>
    <p:extLst>
      <p:ext uri="{BB962C8B-B14F-4D97-AF65-F5344CB8AC3E}">
        <p14:creationId xmlns:p14="http://schemas.microsoft.com/office/powerpoint/2010/main" val="3389269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the original video should be converted to another formats to fill all users mobiles </a:t>
            </a:r>
            <a:r>
              <a:rPr lang="en-US" dirty="0" err="1"/>
              <a:t>charactersitics</a:t>
            </a:r>
            <a:r>
              <a:rPr lang="en-US" dirty="0"/>
              <a:t>,</a:t>
            </a:r>
          </a:p>
          <a:p>
            <a:r>
              <a:rPr lang="en-US" dirty="0"/>
              <a:t>There Video streaming providers try to keep many versions of the same video in their  repository.</a:t>
            </a:r>
          </a:p>
          <a:p>
            <a:r>
              <a:rPr lang="en-US" dirty="0"/>
              <a:t>Usually video streaming providers stores 40 to 50 formats of the same video in their repository.</a:t>
            </a:r>
          </a:p>
          <a:p>
            <a:endParaRPr lang="en-US" dirty="0"/>
          </a:p>
          <a:p>
            <a:r>
              <a:rPr lang="en-US" dirty="0"/>
              <a:t>YouTube itself  has over one billion videos available for viewers around. So imagine that if we would convert this huge number of videos into several formats, how much powerful servers  are needed to do the job and how storage servers are need to store all videos and all their formats</a:t>
            </a:r>
          </a:p>
        </p:txBody>
      </p:sp>
      <p:sp>
        <p:nvSpPr>
          <p:cNvPr id="4" name="Slide Number Placeholder 3"/>
          <p:cNvSpPr>
            <a:spLocks noGrp="1"/>
          </p:cNvSpPr>
          <p:nvPr>
            <p:ph type="sldNum" sz="quarter" idx="10"/>
          </p:nvPr>
        </p:nvSpPr>
        <p:spPr/>
        <p:txBody>
          <a:bodyPr/>
          <a:lstStyle/>
          <a:p>
            <a:fld id="{FAAFEEBF-34FB-4145-93CF-C7CBEB3BEF07}" type="slidenum">
              <a:rPr lang="en-US" smtClean="0"/>
              <a:t>5</a:t>
            </a:fld>
            <a:endParaRPr lang="en-US"/>
          </a:p>
        </p:txBody>
      </p:sp>
    </p:spTree>
    <p:extLst>
      <p:ext uri="{BB962C8B-B14F-4D97-AF65-F5344CB8AC3E}">
        <p14:creationId xmlns:p14="http://schemas.microsoft.com/office/powerpoint/2010/main" val="2189815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conversion of  video into another format is called video transcoding. </a:t>
            </a:r>
          </a:p>
          <a:p>
            <a:r>
              <a:rPr lang="en-US" dirty="0"/>
              <a:t>Video transcoding is hunger of computation process and time consuming </a:t>
            </a:r>
          </a:p>
        </p:txBody>
      </p:sp>
      <p:sp>
        <p:nvSpPr>
          <p:cNvPr id="4" name="Slide Number Placeholder 3"/>
          <p:cNvSpPr>
            <a:spLocks noGrp="1"/>
          </p:cNvSpPr>
          <p:nvPr>
            <p:ph type="sldNum" sz="quarter" idx="10"/>
          </p:nvPr>
        </p:nvSpPr>
        <p:spPr/>
        <p:txBody>
          <a:bodyPr/>
          <a:lstStyle/>
          <a:p>
            <a:fld id="{FAAFEEBF-34FB-4145-93CF-C7CBEB3BEF07}" type="slidenum">
              <a:rPr lang="en-US" smtClean="0"/>
              <a:t>7</a:t>
            </a:fld>
            <a:endParaRPr lang="en-US"/>
          </a:p>
        </p:txBody>
      </p:sp>
    </p:spTree>
    <p:extLst>
      <p:ext uri="{BB962C8B-B14F-4D97-AF65-F5344CB8AC3E}">
        <p14:creationId xmlns:p14="http://schemas.microsoft.com/office/powerpoint/2010/main" val="4014328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Storing all formats  for all videos requires a very huge space  and storing all formats can occupy 8X storage more than storing the original format.</a:t>
            </a:r>
          </a:p>
          <a:p>
            <a:r>
              <a:rPr lang="en-US" dirty="0"/>
              <a:t>Having these huge storing servers requires regular maintenance which more cost </a:t>
            </a:r>
          </a:p>
        </p:txBody>
      </p:sp>
      <p:sp>
        <p:nvSpPr>
          <p:cNvPr id="4" name="Slide Number Placeholder 3"/>
          <p:cNvSpPr>
            <a:spLocks noGrp="1"/>
          </p:cNvSpPr>
          <p:nvPr>
            <p:ph type="sldNum" sz="quarter" idx="10"/>
          </p:nvPr>
        </p:nvSpPr>
        <p:spPr/>
        <p:txBody>
          <a:bodyPr/>
          <a:lstStyle/>
          <a:p>
            <a:fld id="{FAAFEEBF-34FB-4145-93CF-C7CBEB3BEF07}" type="slidenum">
              <a:rPr lang="en-US" smtClean="0"/>
              <a:t>8</a:t>
            </a:fld>
            <a:endParaRPr lang="en-US"/>
          </a:p>
        </p:txBody>
      </p:sp>
    </p:spTree>
    <p:extLst>
      <p:ext uri="{BB962C8B-B14F-4D97-AF65-F5344CB8AC3E}">
        <p14:creationId xmlns:p14="http://schemas.microsoft.com/office/powerpoint/2010/main" val="2123677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main challenges faced by video transcoding and storing on real servers: high throughput, large capacity and need for powerful transcoding servers.</a:t>
            </a:r>
          </a:p>
          <a:p>
            <a:r>
              <a:rPr lang="en-US" sz="1200" b="0" i="0" u="none" strike="noStrike" kern="1200" baseline="0" dirty="0">
                <a:solidFill>
                  <a:schemeClr val="tx1"/>
                </a:solidFill>
                <a:latin typeface="+mn-lt"/>
                <a:ea typeface="+mn-ea"/>
                <a:cs typeface="+mn-cs"/>
              </a:rPr>
              <a:t>the current storage servers face scalability and reliability</a:t>
            </a:r>
          </a:p>
          <a:p>
            <a:r>
              <a:rPr lang="en-US" sz="1200" b="0" i="0" u="none" strike="noStrike" kern="1200" baseline="0" dirty="0">
                <a:solidFill>
                  <a:schemeClr val="tx1"/>
                </a:solidFill>
                <a:latin typeface="+mn-lt"/>
                <a:ea typeface="+mn-ea"/>
                <a:cs typeface="+mn-cs"/>
              </a:rPr>
              <a:t>problems in addition to high cost of storage </a:t>
            </a:r>
            <a:r>
              <a:rPr lang="en-US" sz="1200" b="0" i="0" u="none" strike="noStrike" kern="1200" baseline="0" dirty="0" err="1">
                <a:solidFill>
                  <a:schemeClr val="tx1"/>
                </a:solidFill>
                <a:latin typeface="+mn-lt"/>
                <a:ea typeface="+mn-ea"/>
                <a:cs typeface="+mn-cs"/>
              </a:rPr>
              <a:t>hardwares</a:t>
            </a:r>
            <a:r>
              <a:rPr lang="en-US" sz="1200" b="0" i="0" u="none" strike="noStrike" kern="1200" baseline="0" dirty="0">
                <a:solidFill>
                  <a:schemeClr val="tx1"/>
                </a:solidFill>
                <a:latin typeface="+mn-lt"/>
                <a:ea typeface="+mn-ea"/>
                <a:cs typeface="+mn-cs"/>
              </a:rPr>
              <a:t>. this also imposes maintenance needs and</a:t>
            </a:r>
          </a:p>
          <a:p>
            <a:r>
              <a:rPr lang="en-US" sz="1200" b="0" i="0" u="none" strike="noStrike" kern="1200" baseline="0" dirty="0">
                <a:solidFill>
                  <a:schemeClr val="tx1"/>
                </a:solidFill>
                <a:latin typeface="+mn-lt"/>
                <a:ea typeface="+mn-ea"/>
                <a:cs typeface="+mn-cs"/>
              </a:rPr>
              <a:t>requires expertise people to deploy and </a:t>
            </a:r>
            <a:r>
              <a:rPr lang="en-US" sz="1200" b="0" i="0" u="none" strike="noStrike" kern="1200" baseline="0" dirty="0" err="1">
                <a:solidFill>
                  <a:schemeClr val="tx1"/>
                </a:solidFill>
                <a:latin typeface="+mn-lt"/>
                <a:ea typeface="+mn-ea"/>
                <a:cs typeface="+mn-cs"/>
              </a:rPr>
              <a:t>con€gure</a:t>
            </a:r>
            <a:r>
              <a:rPr lang="en-US" sz="1200" b="0" i="0" u="none" strike="noStrike" kern="1200" baseline="0" dirty="0">
                <a:solidFill>
                  <a:schemeClr val="tx1"/>
                </a:solidFill>
                <a:latin typeface="+mn-lt"/>
                <a:ea typeface="+mn-ea"/>
                <a:cs typeface="+mn-cs"/>
              </a:rPr>
              <a:t> the storage servers</a:t>
            </a:r>
            <a:endParaRPr lang="en-US" dirty="0"/>
          </a:p>
        </p:txBody>
      </p:sp>
      <p:sp>
        <p:nvSpPr>
          <p:cNvPr id="4" name="Slide Number Placeholder 3"/>
          <p:cNvSpPr>
            <a:spLocks noGrp="1"/>
          </p:cNvSpPr>
          <p:nvPr>
            <p:ph type="sldNum" sz="quarter" idx="10"/>
          </p:nvPr>
        </p:nvSpPr>
        <p:spPr/>
        <p:txBody>
          <a:bodyPr/>
          <a:lstStyle/>
          <a:p>
            <a:fld id="{FAAFEEBF-34FB-4145-93CF-C7CBEB3BEF07}" type="slidenum">
              <a:rPr lang="en-US" smtClean="0"/>
              <a:t>9</a:t>
            </a:fld>
            <a:endParaRPr lang="en-US"/>
          </a:p>
        </p:txBody>
      </p:sp>
    </p:spTree>
    <p:extLst>
      <p:ext uri="{BB962C8B-B14F-4D97-AF65-F5344CB8AC3E}">
        <p14:creationId xmlns:p14="http://schemas.microsoft.com/office/powerpoint/2010/main" val="248643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Video </a:t>
            </a:r>
          </a:p>
        </p:txBody>
      </p:sp>
      <p:sp>
        <p:nvSpPr>
          <p:cNvPr id="4" name="Slide Number Placeholder 3"/>
          <p:cNvSpPr>
            <a:spLocks noGrp="1"/>
          </p:cNvSpPr>
          <p:nvPr>
            <p:ph type="sldNum" sz="quarter" idx="10"/>
          </p:nvPr>
        </p:nvSpPr>
        <p:spPr/>
        <p:txBody>
          <a:bodyPr/>
          <a:lstStyle/>
          <a:p>
            <a:fld id="{FAAFEEBF-34FB-4145-93CF-C7CBEB3BEF07}" type="slidenum">
              <a:rPr lang="en-US" smtClean="0"/>
              <a:t>13</a:t>
            </a:fld>
            <a:endParaRPr lang="en-US"/>
          </a:p>
        </p:txBody>
      </p:sp>
    </p:spTree>
    <p:extLst>
      <p:ext uri="{BB962C8B-B14F-4D97-AF65-F5344CB8AC3E}">
        <p14:creationId xmlns:p14="http://schemas.microsoft.com/office/powerpoint/2010/main" val="3656189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933613-28B2-514D-9ADA-EAEF489F8F6F}" type="slidenum">
              <a:rPr lang="en-US" smtClean="0"/>
              <a:pPr/>
              <a:t>15</a:t>
            </a:fld>
            <a:endParaRPr lang="en-US"/>
          </a:p>
        </p:txBody>
      </p:sp>
    </p:spTree>
    <p:extLst>
      <p:ext uri="{BB962C8B-B14F-4D97-AF65-F5344CB8AC3E}">
        <p14:creationId xmlns:p14="http://schemas.microsoft.com/office/powerpoint/2010/main" val="1591105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2912154-FECE-4E49-8D63-41D26DFE85B2}" type="datetime1">
              <a:rPr lang="en-US" smtClean="0"/>
              <a:t>8/17/17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4AD97A-EC02-4373-BBC7-B1B4C6D2D385}" type="slidenum">
              <a:rPr lang="en-US" smtClean="0"/>
              <a:t>‹#›</a:t>
            </a:fld>
            <a:endParaRPr lang="en-US"/>
          </a:p>
        </p:txBody>
      </p:sp>
    </p:spTree>
    <p:extLst>
      <p:ext uri="{BB962C8B-B14F-4D97-AF65-F5344CB8AC3E}">
        <p14:creationId xmlns:p14="http://schemas.microsoft.com/office/powerpoint/2010/main" val="411011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1A55B9-26C4-4501-BA68-92086B7A4B2A}" type="datetime1">
              <a:rPr lang="en-US" smtClean="0"/>
              <a:t>8/17/17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4AD97A-EC02-4373-BBC7-B1B4C6D2D385}" type="slidenum">
              <a:rPr lang="en-US" smtClean="0"/>
              <a:t>‹#›</a:t>
            </a:fld>
            <a:endParaRPr lang="en-US"/>
          </a:p>
        </p:txBody>
      </p:sp>
    </p:spTree>
    <p:extLst>
      <p:ext uri="{BB962C8B-B14F-4D97-AF65-F5344CB8AC3E}">
        <p14:creationId xmlns:p14="http://schemas.microsoft.com/office/powerpoint/2010/main" val="4205846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68FAE5-269E-4E1C-BC68-FDFDE1BB2819}" type="datetime1">
              <a:rPr lang="en-US" smtClean="0"/>
              <a:t>8/17/17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4AD97A-EC02-4373-BBC7-B1B4C6D2D385}" type="slidenum">
              <a:rPr lang="en-US" smtClean="0"/>
              <a:t>‹#›</a:t>
            </a:fld>
            <a:endParaRPr lang="en-US"/>
          </a:p>
        </p:txBody>
      </p:sp>
    </p:spTree>
    <p:extLst>
      <p:ext uri="{BB962C8B-B14F-4D97-AF65-F5344CB8AC3E}">
        <p14:creationId xmlns:p14="http://schemas.microsoft.com/office/powerpoint/2010/main" val="2753585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053F33-A31F-4231-A292-7D64B11F0093}" type="datetime1">
              <a:rPr lang="en-US" smtClean="0"/>
              <a:t>8/17/17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4AD97A-EC02-4373-BBC7-B1B4C6D2D385}"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275832"/>
            <a:ext cx="914400" cy="582168"/>
          </a:xfrm>
          <a:prstGeom prst="rect">
            <a:avLst/>
          </a:prstGeom>
        </p:spPr>
      </p:pic>
    </p:spTree>
    <p:extLst>
      <p:ext uri="{BB962C8B-B14F-4D97-AF65-F5344CB8AC3E}">
        <p14:creationId xmlns:p14="http://schemas.microsoft.com/office/powerpoint/2010/main" val="2445855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4393FA5-24D7-4B81-9BED-74A0EB88D943}" type="datetime1">
              <a:rPr lang="en-US" smtClean="0"/>
              <a:t>8/17/17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4AD97A-EC02-4373-BBC7-B1B4C6D2D385}" type="slidenum">
              <a:rPr lang="en-US" smtClean="0"/>
              <a:t>‹#›</a:t>
            </a:fld>
            <a:endParaRPr lang="en-US"/>
          </a:p>
        </p:txBody>
      </p:sp>
    </p:spTree>
    <p:extLst>
      <p:ext uri="{BB962C8B-B14F-4D97-AF65-F5344CB8AC3E}">
        <p14:creationId xmlns:p14="http://schemas.microsoft.com/office/powerpoint/2010/main" val="2724405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DBB0117-1F41-4B5A-BFEE-79D0398A202E}" type="datetime1">
              <a:rPr lang="en-US" smtClean="0"/>
              <a:t>8/17/17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4AD97A-EC02-4373-BBC7-B1B4C6D2D385}" type="slidenum">
              <a:rPr lang="en-US" smtClean="0"/>
              <a:t>‹#›</a:t>
            </a:fld>
            <a:endParaRPr lang="en-US"/>
          </a:p>
        </p:txBody>
      </p:sp>
    </p:spTree>
    <p:extLst>
      <p:ext uri="{BB962C8B-B14F-4D97-AF65-F5344CB8AC3E}">
        <p14:creationId xmlns:p14="http://schemas.microsoft.com/office/powerpoint/2010/main" val="3189922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CD4D077-0B49-449C-9ECC-E9CBE10C4C08}" type="datetime1">
              <a:rPr lang="en-US" smtClean="0"/>
              <a:t>8/17/17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4AD97A-EC02-4373-BBC7-B1B4C6D2D385}" type="slidenum">
              <a:rPr lang="en-US" smtClean="0"/>
              <a:t>‹#›</a:t>
            </a:fld>
            <a:endParaRPr lang="en-US"/>
          </a:p>
        </p:txBody>
      </p:sp>
    </p:spTree>
    <p:extLst>
      <p:ext uri="{BB962C8B-B14F-4D97-AF65-F5344CB8AC3E}">
        <p14:creationId xmlns:p14="http://schemas.microsoft.com/office/powerpoint/2010/main" val="867996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5B777B-FCF5-4EDA-B05B-19CA5E9ED2F6}" type="datetime1">
              <a:rPr lang="en-US" smtClean="0"/>
              <a:t>8/17/17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4AD97A-EC02-4373-BBC7-B1B4C6D2D385}" type="slidenum">
              <a:rPr lang="en-US" smtClean="0"/>
              <a:t>‹#›</a:t>
            </a:fld>
            <a:endParaRPr lang="en-US"/>
          </a:p>
        </p:txBody>
      </p:sp>
    </p:spTree>
    <p:extLst>
      <p:ext uri="{BB962C8B-B14F-4D97-AF65-F5344CB8AC3E}">
        <p14:creationId xmlns:p14="http://schemas.microsoft.com/office/powerpoint/2010/main" val="239522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33EBF5-A5C8-4A9F-B20D-CBE08087D0DA}" type="datetime1">
              <a:rPr lang="en-US" smtClean="0"/>
              <a:t>8/17/17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4AD97A-EC02-4373-BBC7-B1B4C6D2D385}" type="slidenum">
              <a:rPr lang="en-US" smtClean="0"/>
              <a:t>‹#›</a:t>
            </a:fld>
            <a:endParaRPr lang="en-US"/>
          </a:p>
        </p:txBody>
      </p:sp>
    </p:spTree>
    <p:extLst>
      <p:ext uri="{BB962C8B-B14F-4D97-AF65-F5344CB8AC3E}">
        <p14:creationId xmlns:p14="http://schemas.microsoft.com/office/powerpoint/2010/main" val="469557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D047D41-A3A7-4B17-B35F-3B421654F0F9}" type="datetime1">
              <a:rPr lang="en-US" smtClean="0"/>
              <a:t>8/17/17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4AD97A-EC02-4373-BBC7-B1B4C6D2D385}" type="slidenum">
              <a:rPr lang="en-US" smtClean="0"/>
              <a:t>‹#›</a:t>
            </a:fld>
            <a:endParaRPr lang="en-US"/>
          </a:p>
        </p:txBody>
      </p:sp>
    </p:spTree>
    <p:extLst>
      <p:ext uri="{BB962C8B-B14F-4D97-AF65-F5344CB8AC3E}">
        <p14:creationId xmlns:p14="http://schemas.microsoft.com/office/powerpoint/2010/main" val="1163636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E831390-1B85-4F7D-8655-22A757C97E21}" type="datetime1">
              <a:rPr lang="en-US" smtClean="0"/>
              <a:t>8/17/17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4AD97A-EC02-4373-BBC7-B1B4C6D2D385}" type="slidenum">
              <a:rPr lang="en-US" smtClean="0"/>
              <a:t>‹#›</a:t>
            </a:fld>
            <a:endParaRPr lang="en-US"/>
          </a:p>
        </p:txBody>
      </p:sp>
    </p:spTree>
    <p:extLst>
      <p:ext uri="{BB962C8B-B14F-4D97-AF65-F5344CB8AC3E}">
        <p14:creationId xmlns:p14="http://schemas.microsoft.com/office/powerpoint/2010/main" val="1004426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E711D0-F8FE-4A1D-BE30-B2F550BEB289}" type="datetime1">
              <a:rPr lang="en-US" smtClean="0"/>
              <a:t>8/17/17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4AD97A-EC02-4373-BBC7-B1B4C6D2D385}" type="slidenum">
              <a:rPr lang="en-US" smtClean="0"/>
              <a:t>‹#›</a:t>
            </a:fld>
            <a:endParaRPr lang="en-US"/>
          </a:p>
        </p:txBody>
      </p:sp>
    </p:spTree>
    <p:extLst>
      <p:ext uri="{BB962C8B-B14F-4D97-AF65-F5344CB8AC3E}">
        <p14:creationId xmlns:p14="http://schemas.microsoft.com/office/powerpoint/2010/main" val="22200712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13.gif"/><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1.jp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gif"/></Relationships>
</file>

<file path=ppt/slides/_rels/slide28.xml.rels><?xml version="1.0" encoding="UTF-8" standalone="yes"?>
<Relationships xmlns="http://schemas.openxmlformats.org/package/2006/relationships"><Relationship Id="rId3" Type="http://schemas.openxmlformats.org/officeDocument/2006/relationships/image" Target="../media/image23.gif"/><Relationship Id="rId4" Type="http://schemas.openxmlformats.org/officeDocument/2006/relationships/image" Target="../media/image240.png"/><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 Id="rId3"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 Id="rId3" Type="http://schemas.openxmlformats.org/officeDocument/2006/relationships/image" Target="../media/image2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 Id="rId3"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23.gif"/><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g"/><Relationship Id="rId4" Type="http://schemas.openxmlformats.org/officeDocument/2006/relationships/image" Target="../media/image34.jpg"/><Relationship Id="rId5" Type="http://schemas.openxmlformats.org/officeDocument/2006/relationships/image" Target="../media/image35.jpg"/><Relationship Id="rId6" Type="http://schemas.openxmlformats.org/officeDocument/2006/relationships/image" Target="../media/image36.jpeg"/><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8.emf"/><Relationship Id="rId4" Type="http://schemas.openxmlformats.org/officeDocument/2006/relationships/image" Target="../media/image39.emf"/><Relationship Id="rId5" Type="http://schemas.openxmlformats.org/officeDocument/2006/relationships/image" Target="../media/image40.emf"/><Relationship Id="rId6" Type="http://schemas.openxmlformats.org/officeDocument/2006/relationships/image" Target="../media/image41.emf"/><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e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 Id="rId3" Type="http://schemas.openxmlformats.org/officeDocument/2006/relationships/image" Target="../media/image4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7.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8.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jp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49.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50.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chart" Target="../charts/char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em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emf"/></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54.emf"/></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5.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404037" y="1273940"/>
            <a:ext cx="13046149" cy="1470025"/>
          </a:xfrm>
        </p:spPr>
        <p:txBody>
          <a:bodyPr>
            <a:noAutofit/>
          </a:bodyPr>
          <a:lstStyle/>
          <a:p>
            <a:r>
              <a:rPr lang="en-US" sz="4400" b="1" dirty="0"/>
              <a:t>Cost Efficient Cloud-Based Video</a:t>
            </a:r>
            <a:br>
              <a:rPr lang="en-US" sz="4400" b="1" dirty="0"/>
            </a:br>
            <a:r>
              <a:rPr lang="en-US" sz="4400" b="1" dirty="0"/>
              <a:t>Streaming Through Quantifying</a:t>
            </a:r>
            <a:br>
              <a:rPr lang="en-US" sz="4400" b="1" dirty="0"/>
            </a:br>
            <a:r>
              <a:rPr lang="en-US" sz="4400" b="1" dirty="0"/>
              <a:t>Video Stream Hotness</a:t>
            </a:r>
            <a:r>
              <a:rPr lang="en-US" sz="3600" dirty="0"/>
              <a:t/>
            </a:r>
            <a:br>
              <a:rPr lang="en-US" sz="3600" dirty="0"/>
            </a:br>
            <a:endParaRPr lang="en-US" sz="3600" dirty="0"/>
          </a:p>
        </p:txBody>
      </p:sp>
      <p:sp>
        <p:nvSpPr>
          <p:cNvPr id="5" name="Subtitle 2"/>
          <p:cNvSpPr>
            <a:spLocks noGrp="1"/>
          </p:cNvSpPr>
          <p:nvPr>
            <p:ph type="subTitle" idx="1"/>
          </p:nvPr>
        </p:nvSpPr>
        <p:spPr>
          <a:xfrm>
            <a:off x="1289593" y="2743965"/>
            <a:ext cx="9448800" cy="1468120"/>
          </a:xfrm>
        </p:spPr>
        <p:txBody>
          <a:bodyPr>
            <a:normAutofit/>
          </a:bodyPr>
          <a:lstStyle/>
          <a:p>
            <a:r>
              <a:rPr lang="en-US" dirty="0">
                <a:solidFill>
                  <a:schemeClr val="tx1"/>
                </a:solidFill>
              </a:rPr>
              <a:t>Mahmoud Darwich</a:t>
            </a:r>
          </a:p>
          <a:p>
            <a:r>
              <a:rPr lang="en-US" dirty="0">
                <a:solidFill>
                  <a:schemeClr val="tx1"/>
                </a:solidFill>
              </a:rPr>
              <a:t>Dr. </a:t>
            </a:r>
            <a:r>
              <a:rPr lang="en-US" dirty="0" err="1">
                <a:solidFill>
                  <a:schemeClr val="tx1"/>
                </a:solidFill>
              </a:rPr>
              <a:t>Magdy</a:t>
            </a:r>
            <a:r>
              <a:rPr lang="en-US" dirty="0">
                <a:solidFill>
                  <a:schemeClr val="tx1"/>
                </a:solidFill>
              </a:rPr>
              <a:t> A. </a:t>
            </a:r>
            <a:r>
              <a:rPr lang="en-US" dirty="0" err="1">
                <a:solidFill>
                  <a:schemeClr val="tx1"/>
                </a:solidFill>
              </a:rPr>
              <a:t>Bayoumi</a:t>
            </a:r>
            <a:r>
              <a:rPr lang="en-US" dirty="0">
                <a:solidFill>
                  <a:schemeClr val="tx1"/>
                </a:solidFill>
              </a:rPr>
              <a:t> (Co-Advisor)</a:t>
            </a:r>
          </a:p>
          <a:p>
            <a:r>
              <a:rPr lang="en-US" dirty="0">
                <a:solidFill>
                  <a:schemeClr val="tx1"/>
                </a:solidFill>
              </a:rPr>
              <a:t>Dr. Mohsen A. </a:t>
            </a:r>
            <a:r>
              <a:rPr lang="en-US" dirty="0" err="1">
                <a:solidFill>
                  <a:schemeClr val="tx1"/>
                </a:solidFill>
              </a:rPr>
              <a:t>Salehi</a:t>
            </a:r>
            <a:r>
              <a:rPr lang="en-US" dirty="0">
                <a:solidFill>
                  <a:schemeClr val="tx1"/>
                </a:solidFill>
              </a:rPr>
              <a:t> (Co-Advisor</a:t>
            </a:r>
            <a:r>
              <a:rPr lang="en-US" sz="2400" dirty="0">
                <a:solidFill>
                  <a:schemeClr val="tx1"/>
                </a:solidFill>
              </a:rPr>
              <a:t>)</a:t>
            </a:r>
          </a:p>
          <a:p>
            <a:endParaRPr lang="en-US" sz="2400" dirty="0"/>
          </a:p>
          <a:p>
            <a:endParaRPr lang="en-US" dirty="0"/>
          </a:p>
        </p:txBody>
      </p:sp>
      <p:pic>
        <p:nvPicPr>
          <p:cNvPr id="6" name="Picture 5" descr="ull-fluer-words-right-white-b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541" y="5204134"/>
            <a:ext cx="3201544" cy="1246643"/>
          </a:xfrm>
          <a:prstGeom prst="rect">
            <a:avLst/>
          </a:prstGeom>
        </p:spPr>
      </p:pic>
      <p:sp>
        <p:nvSpPr>
          <p:cNvPr id="7" name="TextBox 6"/>
          <p:cNvSpPr txBox="1"/>
          <p:nvPr/>
        </p:nvSpPr>
        <p:spPr>
          <a:xfrm>
            <a:off x="2267884" y="3478025"/>
            <a:ext cx="184666" cy="369332"/>
          </a:xfrm>
          <a:prstGeom prst="rect">
            <a:avLst/>
          </a:prstGeom>
          <a:noFill/>
        </p:spPr>
        <p:txBody>
          <a:bodyPr wrap="none" rtlCol="0">
            <a:spAutoFit/>
          </a:bodyPr>
          <a:lstStyle/>
          <a:p>
            <a:pPr algn="ctr"/>
            <a:endParaRPr lang="en-US" dirty="0"/>
          </a:p>
        </p:txBody>
      </p:sp>
      <p:sp>
        <p:nvSpPr>
          <p:cNvPr id="8" name="Slide Number Placeholder 12"/>
          <p:cNvSpPr>
            <a:spLocks noGrp="1"/>
          </p:cNvSpPr>
          <p:nvPr>
            <p:ph type="sldNum" sz="quarter" idx="12"/>
          </p:nvPr>
        </p:nvSpPr>
        <p:spPr>
          <a:xfrm>
            <a:off x="8018444" y="6268215"/>
            <a:ext cx="2133600" cy="365125"/>
          </a:xfrm>
        </p:spPr>
        <p:txBody>
          <a:bodyPr/>
          <a:lstStyle/>
          <a:p>
            <a:pPr algn="ctr"/>
            <a:fld id="{68934535-3569-3943-AAC3-BE6AAE3B0EEA}" type="slidenum">
              <a:rPr lang="en-US" smtClean="0"/>
              <a:pPr algn="ctr"/>
              <a:t>1</a:t>
            </a:fld>
            <a:endParaRPr lang="en-US"/>
          </a:p>
        </p:txBody>
      </p:sp>
      <p:pic>
        <p:nvPicPr>
          <p:cNvPr id="9" name="Picture 8"/>
          <p:cNvPicPr>
            <a:picLocks noChangeAspect="1"/>
          </p:cNvPicPr>
          <p:nvPr/>
        </p:nvPicPr>
        <p:blipFill>
          <a:blip r:embed="rId4">
            <a:clrChange>
              <a:clrFrom>
                <a:srgbClr val="FEFEFE"/>
              </a:clrFrom>
              <a:clrTo>
                <a:srgbClr val="FEFEFE">
                  <a:alpha val="0"/>
                </a:srgbClr>
              </a:clrTo>
            </a:clrChange>
          </a:blip>
          <a:stretch>
            <a:fillRect/>
          </a:stretch>
        </p:blipFill>
        <p:spPr>
          <a:xfrm>
            <a:off x="9318931" y="4908048"/>
            <a:ext cx="2873069" cy="1829187"/>
          </a:xfrm>
          <a:prstGeom prst="rect">
            <a:avLst/>
          </a:prstGeom>
        </p:spPr>
      </p:pic>
      <p:pic>
        <p:nvPicPr>
          <p:cNvPr id="10" name="Picture 9"/>
          <p:cNvPicPr>
            <a:picLocks noChangeAspect="1"/>
          </p:cNvPicPr>
          <p:nvPr/>
        </p:nvPicPr>
        <p:blipFill>
          <a:blip r:embed="rId5"/>
          <a:stretch>
            <a:fillRect/>
          </a:stretch>
        </p:blipFill>
        <p:spPr>
          <a:xfrm>
            <a:off x="5681788" y="5081729"/>
            <a:ext cx="1551611" cy="1551611"/>
          </a:xfrm>
          <a:prstGeom prst="rect">
            <a:avLst/>
          </a:prstGeom>
        </p:spPr>
      </p:pic>
    </p:spTree>
    <p:extLst>
      <p:ext uri="{BB962C8B-B14F-4D97-AF65-F5344CB8AC3E}">
        <p14:creationId xmlns:p14="http://schemas.microsoft.com/office/powerpoint/2010/main" val="24320989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4487"/>
            <a:ext cx="10515600" cy="1325563"/>
          </a:xfrm>
        </p:spPr>
        <p:txBody>
          <a:bodyPr/>
          <a:lstStyle/>
          <a:p>
            <a:r>
              <a:rPr lang="en-US" b="1" dirty="0"/>
              <a:t>Storage and Distribution  of Video Streams</a:t>
            </a:r>
          </a:p>
        </p:txBody>
      </p:sp>
      <p:sp>
        <p:nvSpPr>
          <p:cNvPr id="3" name="Content Placeholder 2"/>
          <p:cNvSpPr>
            <a:spLocks noGrp="1"/>
          </p:cNvSpPr>
          <p:nvPr>
            <p:ph idx="1"/>
          </p:nvPr>
        </p:nvSpPr>
        <p:spPr>
          <a:xfrm>
            <a:off x="699577" y="1982766"/>
            <a:ext cx="10515600" cy="1161547"/>
          </a:xfrm>
        </p:spPr>
        <p:txBody>
          <a:bodyPr/>
          <a:lstStyle/>
          <a:p>
            <a:endParaRPr lang="en-US" b="1" dirty="0"/>
          </a:p>
          <a:p>
            <a:endParaRPr lang="en-US" b="1" dirty="0"/>
          </a:p>
        </p:txBody>
      </p:sp>
      <p:sp>
        <p:nvSpPr>
          <p:cNvPr id="4" name="Slide Number Placeholder 3"/>
          <p:cNvSpPr>
            <a:spLocks noGrp="1"/>
          </p:cNvSpPr>
          <p:nvPr>
            <p:ph type="sldNum" sz="quarter" idx="12"/>
          </p:nvPr>
        </p:nvSpPr>
        <p:spPr/>
        <p:txBody>
          <a:bodyPr/>
          <a:lstStyle/>
          <a:p>
            <a:fld id="{054AD97A-EC02-4373-BBC7-B1B4C6D2D385}" type="slidenum">
              <a:rPr lang="en-US" smtClean="0"/>
              <a:t>10</a:t>
            </a:fld>
            <a:endParaRPr lang="en-US"/>
          </a:p>
        </p:txBody>
      </p:sp>
      <p:sp>
        <p:nvSpPr>
          <p:cNvPr id="5" name="TextBox 4"/>
          <p:cNvSpPr txBox="1"/>
          <p:nvPr/>
        </p:nvSpPr>
        <p:spPr>
          <a:xfrm>
            <a:off x="266968" y="2332436"/>
            <a:ext cx="2595005" cy="1077218"/>
          </a:xfrm>
          <a:prstGeom prst="rect">
            <a:avLst/>
          </a:prstGeom>
          <a:noFill/>
        </p:spPr>
        <p:txBody>
          <a:bodyPr wrap="none" rtlCol="0">
            <a:spAutoFit/>
          </a:bodyPr>
          <a:lstStyle/>
          <a:p>
            <a:r>
              <a:rPr lang="en-US" sz="3200" dirty="0"/>
              <a:t>Storage of </a:t>
            </a:r>
            <a:br>
              <a:rPr lang="en-US" sz="3200" dirty="0"/>
            </a:br>
            <a:r>
              <a:rPr lang="en-US" sz="3200" dirty="0"/>
              <a:t>Video Streams</a:t>
            </a:r>
          </a:p>
        </p:txBody>
      </p:sp>
      <p:sp>
        <p:nvSpPr>
          <p:cNvPr id="6" name="TextBox 5"/>
          <p:cNvSpPr txBox="1"/>
          <p:nvPr/>
        </p:nvSpPr>
        <p:spPr>
          <a:xfrm>
            <a:off x="5333060" y="1951466"/>
            <a:ext cx="2969916" cy="584775"/>
          </a:xfrm>
          <a:prstGeom prst="rect">
            <a:avLst/>
          </a:prstGeom>
          <a:noFill/>
        </p:spPr>
        <p:txBody>
          <a:bodyPr wrap="none" rtlCol="0">
            <a:spAutoFit/>
          </a:bodyPr>
          <a:lstStyle/>
          <a:p>
            <a:r>
              <a:rPr lang="en-US" sz="3200" dirty="0"/>
              <a:t>In house Storage</a:t>
            </a:r>
          </a:p>
        </p:txBody>
      </p:sp>
      <p:sp>
        <p:nvSpPr>
          <p:cNvPr id="9" name="TextBox 8"/>
          <p:cNvSpPr txBox="1"/>
          <p:nvPr/>
        </p:nvSpPr>
        <p:spPr>
          <a:xfrm>
            <a:off x="5254406" y="3090219"/>
            <a:ext cx="2506648" cy="584775"/>
          </a:xfrm>
          <a:prstGeom prst="rect">
            <a:avLst/>
          </a:prstGeom>
          <a:noFill/>
        </p:spPr>
        <p:txBody>
          <a:bodyPr wrap="none" rtlCol="0">
            <a:spAutoFit/>
          </a:bodyPr>
          <a:lstStyle/>
          <a:p>
            <a:r>
              <a:rPr lang="en-US" sz="3200" dirty="0"/>
              <a:t>Cloud Storage</a:t>
            </a:r>
          </a:p>
        </p:txBody>
      </p:sp>
      <p:cxnSp>
        <p:nvCxnSpPr>
          <p:cNvPr id="21" name="Connector: Elbow 20"/>
          <p:cNvCxnSpPr>
            <a:cxnSpLocks/>
            <a:endCxn id="22" idx="1"/>
          </p:cNvCxnSpPr>
          <p:nvPr/>
        </p:nvCxnSpPr>
        <p:spPr>
          <a:xfrm flipV="1">
            <a:off x="3297786" y="4545491"/>
            <a:ext cx="1849633" cy="659250"/>
          </a:xfrm>
          <a:prstGeom prst="bentConnector3">
            <a:avLst>
              <a:gd name="adj1" fmla="val 50000"/>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5147419" y="4253103"/>
            <a:ext cx="5551392" cy="584775"/>
          </a:xfrm>
          <a:prstGeom prst="rect">
            <a:avLst/>
          </a:prstGeom>
        </p:spPr>
        <p:txBody>
          <a:bodyPr wrap="none">
            <a:spAutoFit/>
          </a:bodyPr>
          <a:lstStyle/>
          <a:p>
            <a:r>
              <a:rPr lang="en-US" sz="3200" dirty="0"/>
              <a:t>Content Delivery Network (CDN)</a:t>
            </a:r>
          </a:p>
        </p:txBody>
      </p:sp>
      <p:cxnSp>
        <p:nvCxnSpPr>
          <p:cNvPr id="24" name="Elbow Connector 23"/>
          <p:cNvCxnSpPr>
            <a:cxnSpLocks/>
          </p:cNvCxnSpPr>
          <p:nvPr/>
        </p:nvCxnSpPr>
        <p:spPr>
          <a:xfrm flipV="1">
            <a:off x="2562447" y="2168120"/>
            <a:ext cx="2637530" cy="686517"/>
          </a:xfrm>
          <a:prstGeom prst="bentConnector3">
            <a:avLst>
              <a:gd name="adj1" fmla="val 50000"/>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8" name="Elbow Connector 7"/>
          <p:cNvCxnSpPr/>
          <p:nvPr/>
        </p:nvCxnSpPr>
        <p:spPr>
          <a:xfrm>
            <a:off x="4249673" y="4596838"/>
            <a:ext cx="1251978" cy="1128407"/>
          </a:xfrm>
          <a:prstGeom prst="bentConnector3">
            <a:avLst>
              <a:gd name="adj1" fmla="val -2169"/>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476087" y="5476698"/>
            <a:ext cx="3294876" cy="584775"/>
          </a:xfrm>
          <a:prstGeom prst="rect">
            <a:avLst/>
          </a:prstGeom>
          <a:noFill/>
        </p:spPr>
        <p:txBody>
          <a:bodyPr wrap="none" rtlCol="0">
            <a:spAutoFit/>
          </a:bodyPr>
          <a:lstStyle/>
          <a:p>
            <a:r>
              <a:rPr lang="en-US" sz="3200" dirty="0"/>
              <a:t>Peer  to Peer (P2P)</a:t>
            </a:r>
          </a:p>
        </p:txBody>
      </p:sp>
      <p:cxnSp>
        <p:nvCxnSpPr>
          <p:cNvPr id="17" name="Connector: Elbow 16">
            <a:extLst>
              <a:ext uri="{FF2B5EF4-FFF2-40B4-BE49-F238E27FC236}">
                <a16:creationId xmlns:a16="http://schemas.microsoft.com/office/drawing/2014/main" xmlns="" id="{71A2C697-510D-49F8-ABAB-2BAC05836D22}"/>
              </a:ext>
            </a:extLst>
          </p:cNvPr>
          <p:cNvCxnSpPr>
            <a:cxnSpLocks/>
            <a:endCxn id="9" idx="1"/>
          </p:cNvCxnSpPr>
          <p:nvPr/>
        </p:nvCxnSpPr>
        <p:spPr>
          <a:xfrm>
            <a:off x="3881212" y="2854637"/>
            <a:ext cx="1373194" cy="527970"/>
          </a:xfrm>
          <a:prstGeom prst="bentConnector3">
            <a:avLst>
              <a:gd name="adj1" fmla="val 445"/>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xmlns="" id="{2E5EA9E0-8964-4D8E-9FFB-17377F0289E8}"/>
              </a:ext>
            </a:extLst>
          </p:cNvPr>
          <p:cNvSpPr/>
          <p:nvPr/>
        </p:nvSpPr>
        <p:spPr>
          <a:xfrm>
            <a:off x="509647" y="4757733"/>
            <a:ext cx="2815209" cy="1077218"/>
          </a:xfrm>
          <a:prstGeom prst="rect">
            <a:avLst/>
          </a:prstGeom>
        </p:spPr>
        <p:txBody>
          <a:bodyPr wrap="square">
            <a:spAutoFit/>
          </a:bodyPr>
          <a:lstStyle/>
          <a:p>
            <a:r>
              <a:rPr lang="en-US" sz="3200" dirty="0"/>
              <a:t>Distribution of Video Streams</a:t>
            </a:r>
          </a:p>
        </p:txBody>
      </p:sp>
    </p:spTree>
    <p:extLst>
      <p:ext uri="{BB962C8B-B14F-4D97-AF65-F5344CB8AC3E}">
        <p14:creationId xmlns:p14="http://schemas.microsoft.com/office/powerpoint/2010/main" val="17169863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Comparison of Different Technologies for Storing Video Stream</a:t>
            </a:r>
          </a:p>
        </p:txBody>
      </p:sp>
      <p:sp>
        <p:nvSpPr>
          <p:cNvPr id="4" name="Slide Number Placeholder 3"/>
          <p:cNvSpPr>
            <a:spLocks noGrp="1"/>
          </p:cNvSpPr>
          <p:nvPr>
            <p:ph type="sldNum" sz="quarter" idx="12"/>
          </p:nvPr>
        </p:nvSpPr>
        <p:spPr/>
        <p:txBody>
          <a:bodyPr/>
          <a:lstStyle/>
          <a:p>
            <a:fld id="{054AD97A-EC02-4373-BBC7-B1B4C6D2D385}" type="slidenum">
              <a:rPr lang="en-US" smtClean="0"/>
              <a:t>11</a:t>
            </a:fld>
            <a:endParaRPr lang="en-US"/>
          </a:p>
        </p:txBody>
      </p:sp>
      <p:pic>
        <p:nvPicPr>
          <p:cNvPr id="10" name="Picture 9">
            <a:extLst>
              <a:ext uri="{FF2B5EF4-FFF2-40B4-BE49-F238E27FC236}">
                <a16:creationId xmlns:a16="http://schemas.microsoft.com/office/drawing/2014/main" xmlns="" id="{1FA99C65-46AC-4169-BF89-192FC73C3FAF}"/>
              </a:ext>
            </a:extLst>
          </p:cNvPr>
          <p:cNvPicPr>
            <a:picLocks noChangeAspect="1"/>
          </p:cNvPicPr>
          <p:nvPr/>
        </p:nvPicPr>
        <p:blipFill>
          <a:blip r:embed="rId2"/>
          <a:stretch>
            <a:fillRect/>
          </a:stretch>
        </p:blipFill>
        <p:spPr>
          <a:xfrm>
            <a:off x="530851" y="2362410"/>
            <a:ext cx="10467610" cy="2177691"/>
          </a:xfrm>
          <a:prstGeom prst="rect">
            <a:avLst/>
          </a:prstGeom>
        </p:spPr>
      </p:pic>
      <p:sp>
        <p:nvSpPr>
          <p:cNvPr id="14" name="Rounded Rectangle 8">
            <a:extLst>
              <a:ext uri="{FF2B5EF4-FFF2-40B4-BE49-F238E27FC236}">
                <a16:creationId xmlns:a16="http://schemas.microsoft.com/office/drawing/2014/main" xmlns="" id="{4DC03B20-7751-4932-B481-CAE84DC16D0E}"/>
              </a:ext>
            </a:extLst>
          </p:cNvPr>
          <p:cNvSpPr/>
          <p:nvPr/>
        </p:nvSpPr>
        <p:spPr>
          <a:xfrm>
            <a:off x="680484" y="3116041"/>
            <a:ext cx="10069032" cy="307643"/>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914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Challenges in On-Demand Computation of Transcoding</a:t>
            </a:r>
          </a:p>
        </p:txBody>
      </p:sp>
      <p:sp>
        <p:nvSpPr>
          <p:cNvPr id="3" name="Content Placeholder 2"/>
          <p:cNvSpPr>
            <a:spLocks noGrp="1"/>
          </p:cNvSpPr>
          <p:nvPr>
            <p:ph idx="1"/>
          </p:nvPr>
        </p:nvSpPr>
        <p:spPr/>
        <p:txBody>
          <a:bodyPr>
            <a:normAutofit/>
          </a:bodyPr>
          <a:lstStyle/>
          <a:p>
            <a:pPr marL="514350" indent="-514350">
              <a:buFont typeface="+mj-lt"/>
              <a:buAutoNum type="arabicPeriod"/>
            </a:pPr>
            <a:endParaRPr lang="en-US" sz="3200" dirty="0"/>
          </a:p>
          <a:p>
            <a:pPr marL="514350" indent="-514350">
              <a:buFont typeface="+mj-lt"/>
              <a:buAutoNum type="arabicPeriod"/>
            </a:pPr>
            <a:r>
              <a:rPr lang="en-US" sz="3200" dirty="0"/>
              <a:t>Real-time video stream transcoding</a:t>
            </a:r>
          </a:p>
          <a:p>
            <a:pPr marL="971550" lvl="1" indent="-514350">
              <a:buFont typeface="+mj-lt"/>
              <a:buAutoNum type="arabicPeriod"/>
            </a:pPr>
            <a:endParaRPr lang="en-US" sz="2800" dirty="0"/>
          </a:p>
          <a:p>
            <a:pPr marL="514350" indent="-514350">
              <a:buFont typeface="+mj-lt"/>
              <a:buAutoNum type="arabicPeriod"/>
            </a:pPr>
            <a:r>
              <a:rPr lang="en-US" sz="3200" dirty="0"/>
              <a:t>Significant incurred Cost to buy infrastructure</a:t>
            </a:r>
          </a:p>
          <a:p>
            <a:pPr marL="514350" indent="-514350">
              <a:buFont typeface="+mj-lt"/>
              <a:buAutoNum type="arabicPeriod"/>
            </a:pPr>
            <a:endParaRPr lang="en-US" sz="3200" dirty="0"/>
          </a:p>
          <a:p>
            <a:pPr marL="514350" indent="-514350">
              <a:buFont typeface="+mj-lt"/>
              <a:buAutoNum type="arabicPeriod"/>
            </a:pPr>
            <a:r>
              <a:rPr lang="en-US" sz="3200" dirty="0"/>
              <a:t>Maintenance and Update</a:t>
            </a:r>
          </a:p>
        </p:txBody>
      </p:sp>
      <p:sp>
        <p:nvSpPr>
          <p:cNvPr id="4" name="Slide Number Placeholder 3"/>
          <p:cNvSpPr>
            <a:spLocks noGrp="1"/>
          </p:cNvSpPr>
          <p:nvPr>
            <p:ph type="sldNum" sz="quarter" idx="12"/>
          </p:nvPr>
        </p:nvSpPr>
        <p:spPr/>
        <p:txBody>
          <a:bodyPr/>
          <a:lstStyle/>
          <a:p>
            <a:fld id="{054AD97A-EC02-4373-BBC7-B1B4C6D2D385}" type="slidenum">
              <a:rPr lang="en-US" smtClean="0"/>
              <a:t>12</a:t>
            </a:fld>
            <a:endParaRPr lang="en-US"/>
          </a:p>
        </p:txBody>
      </p:sp>
    </p:spTree>
    <p:extLst>
      <p:ext uri="{BB962C8B-B14F-4D97-AF65-F5344CB8AC3E}">
        <p14:creationId xmlns:p14="http://schemas.microsoft.com/office/powerpoint/2010/main" val="15459485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8417" y="1836426"/>
            <a:ext cx="8653849" cy="1325563"/>
          </a:xfrm>
        </p:spPr>
        <p:txBody>
          <a:bodyPr/>
          <a:lstStyle/>
          <a:p>
            <a:r>
              <a:rPr lang="en-US" b="1" dirty="0"/>
              <a:t>Video Transcoding in Cloud!!</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2817" y="2941764"/>
            <a:ext cx="5250132" cy="2538287"/>
          </a:xfrm>
          <a:prstGeom prst="rect">
            <a:avLst/>
          </a:prstGeom>
          <a:ln>
            <a:noFill/>
          </a:ln>
          <a:effectLst>
            <a:softEdge rad="112500"/>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02000" y="5028858"/>
            <a:ext cx="1481900" cy="902386"/>
          </a:xfrm>
          <a:prstGeom prst="rect">
            <a:avLst/>
          </a:prstGeom>
        </p:spPr>
      </p:pic>
      <p:sp>
        <p:nvSpPr>
          <p:cNvPr id="3" name="Slide Number Placeholder 2"/>
          <p:cNvSpPr>
            <a:spLocks noGrp="1"/>
          </p:cNvSpPr>
          <p:nvPr>
            <p:ph type="sldNum" sz="quarter" idx="12"/>
          </p:nvPr>
        </p:nvSpPr>
        <p:spPr/>
        <p:txBody>
          <a:bodyPr/>
          <a:lstStyle/>
          <a:p>
            <a:fld id="{054AD97A-EC02-4373-BBC7-B1B4C6D2D385}" type="slidenum">
              <a:rPr lang="en-US" smtClean="0"/>
              <a:t>13</a:t>
            </a:fld>
            <a:endParaRPr lang="en-US"/>
          </a:p>
        </p:txBody>
      </p:sp>
    </p:spTree>
    <p:extLst>
      <p:ext uri="{BB962C8B-B14F-4D97-AF65-F5344CB8AC3E}">
        <p14:creationId xmlns:p14="http://schemas.microsoft.com/office/powerpoint/2010/main" val="3463229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2406"/>
            <a:ext cx="10515600" cy="1325563"/>
          </a:xfrm>
        </p:spPr>
        <p:txBody>
          <a:bodyPr/>
          <a:lstStyle/>
          <a:p>
            <a:r>
              <a:rPr lang="en-US" b="1" dirty="0"/>
              <a:t>Advantages of Cloud for Video Streaming</a:t>
            </a:r>
          </a:p>
        </p:txBody>
      </p:sp>
      <p:sp>
        <p:nvSpPr>
          <p:cNvPr id="3" name="Slide Number Placeholder 2"/>
          <p:cNvSpPr>
            <a:spLocks noGrp="1"/>
          </p:cNvSpPr>
          <p:nvPr>
            <p:ph type="sldNum" sz="quarter" idx="12"/>
          </p:nvPr>
        </p:nvSpPr>
        <p:spPr/>
        <p:txBody>
          <a:bodyPr/>
          <a:lstStyle/>
          <a:p>
            <a:fld id="{054AD97A-EC02-4373-BBC7-B1B4C6D2D385}" type="slidenum">
              <a:rPr lang="en-US" smtClean="0"/>
              <a:t>14</a:t>
            </a:fld>
            <a:endParaRPr lang="en-US"/>
          </a:p>
        </p:txBody>
      </p:sp>
      <p:sp>
        <p:nvSpPr>
          <p:cNvPr id="6" name="TextBox 5"/>
          <p:cNvSpPr txBox="1"/>
          <p:nvPr/>
        </p:nvSpPr>
        <p:spPr>
          <a:xfrm>
            <a:off x="1144588" y="2011969"/>
            <a:ext cx="8526117" cy="4832092"/>
          </a:xfrm>
          <a:prstGeom prst="rect">
            <a:avLst/>
          </a:prstGeom>
          <a:noFill/>
        </p:spPr>
        <p:txBody>
          <a:bodyPr wrap="none" rtlCol="0">
            <a:spAutoFit/>
          </a:bodyPr>
          <a:lstStyle/>
          <a:p>
            <a:pPr marL="914400" lvl="1" indent="-457200">
              <a:buFont typeface="Arial" charset="0"/>
              <a:buChar char="•"/>
            </a:pPr>
            <a:r>
              <a:rPr lang="en-US" sz="2800" dirty="0"/>
              <a:t>Elastic computational resources (VMs)</a:t>
            </a:r>
          </a:p>
          <a:p>
            <a:pPr marL="914400" lvl="1" indent="-457200">
              <a:buFont typeface="Arial" charset="0"/>
              <a:buChar char="•"/>
            </a:pPr>
            <a:endParaRPr lang="en-US" sz="2800" dirty="0"/>
          </a:p>
          <a:p>
            <a:pPr marL="914400" lvl="1" indent="-457200">
              <a:buFont typeface="Arial" charset="0"/>
              <a:buChar char="•"/>
            </a:pPr>
            <a:endParaRPr lang="en-US" sz="2800" dirty="0"/>
          </a:p>
          <a:p>
            <a:pPr marL="914400" lvl="1" indent="-457200">
              <a:buFont typeface="Arial" charset="0"/>
              <a:buChar char="•"/>
            </a:pPr>
            <a:endParaRPr lang="en-US" sz="2800" dirty="0"/>
          </a:p>
          <a:p>
            <a:pPr marL="914400" lvl="1" indent="-457200">
              <a:buFont typeface="Arial" charset="0"/>
              <a:buChar char="•"/>
            </a:pPr>
            <a:endParaRPr lang="en-US" sz="2800" dirty="0"/>
          </a:p>
          <a:p>
            <a:pPr marL="914400" lvl="1" indent="-457200">
              <a:buFont typeface="Arial" charset="0"/>
              <a:buChar char="•"/>
            </a:pPr>
            <a:endParaRPr lang="en-US" sz="2800" dirty="0"/>
          </a:p>
          <a:p>
            <a:pPr marL="914400" lvl="1" indent="-457200">
              <a:buFont typeface="Arial" charset="0"/>
              <a:buChar char="•"/>
            </a:pPr>
            <a:endParaRPr lang="en-US" sz="2800" dirty="0"/>
          </a:p>
          <a:p>
            <a:pPr marL="914400" lvl="1" indent="-457200">
              <a:buFont typeface="Arial" charset="0"/>
              <a:buChar char="•"/>
            </a:pPr>
            <a:endParaRPr lang="en-US" sz="2800" dirty="0"/>
          </a:p>
          <a:p>
            <a:pPr marL="914400" lvl="1" indent="-457200">
              <a:buFont typeface="Arial" charset="0"/>
              <a:buChar char="•"/>
            </a:pPr>
            <a:endParaRPr lang="en-US" sz="2800" dirty="0"/>
          </a:p>
          <a:p>
            <a:pPr marL="914400" lvl="1" indent="-457200">
              <a:buFont typeface="Arial" charset="0"/>
              <a:buChar char="•"/>
            </a:pPr>
            <a:r>
              <a:rPr lang="en-US" sz="2800" dirty="0"/>
              <a:t>Enables transcoding in real time (or near-real time)</a:t>
            </a:r>
          </a:p>
          <a:p>
            <a:pPr lvl="1"/>
            <a:endParaRPr lang="en-US" sz="28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7224" y="3068848"/>
            <a:ext cx="2590800" cy="2437202"/>
          </a:xfrm>
          <a:prstGeom prst="rect">
            <a:avLst/>
          </a:prstGeom>
          <a:ln>
            <a:noFill/>
          </a:ln>
          <a:effectLst>
            <a:softEdge rad="112500"/>
          </a:effectLst>
        </p:spPr>
      </p:pic>
      <p:sp>
        <p:nvSpPr>
          <p:cNvPr id="8" name="TextBox 7"/>
          <p:cNvSpPr txBox="1"/>
          <p:nvPr/>
        </p:nvSpPr>
        <p:spPr>
          <a:xfrm>
            <a:off x="459456" y="3851687"/>
            <a:ext cx="3410466" cy="1354217"/>
          </a:xfrm>
          <a:prstGeom prst="rect">
            <a:avLst/>
          </a:prstGeom>
          <a:noFill/>
        </p:spPr>
        <p:txBody>
          <a:bodyPr wrap="square" rtlCol="0">
            <a:spAutoFit/>
          </a:bodyPr>
          <a:lstStyle/>
          <a:p>
            <a:r>
              <a:rPr lang="en-US" dirty="0"/>
              <a:t>Video  transcoding  process is time consuming may take </a:t>
            </a:r>
            <a:r>
              <a:rPr lang="en-US" sz="2400" b="1" dirty="0"/>
              <a:t>days</a:t>
            </a:r>
          </a:p>
          <a:p>
            <a:endParaRPr lang="en-US" sz="2000" b="1" dirty="0"/>
          </a:p>
          <a:p>
            <a:endParaRPr lang="en-US" sz="2000" b="1" dirty="0"/>
          </a:p>
        </p:txBody>
      </p:sp>
      <p:sp>
        <p:nvSpPr>
          <p:cNvPr id="9" name="Rounded Rectangle 8"/>
          <p:cNvSpPr/>
          <p:nvPr/>
        </p:nvSpPr>
        <p:spPr>
          <a:xfrm>
            <a:off x="459456" y="3439343"/>
            <a:ext cx="3373395" cy="1499107"/>
          </a:xfrm>
          <a:prstGeom prst="roundRect">
            <a:avLst/>
          </a:pr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3926557" y="3851687"/>
            <a:ext cx="870667" cy="551450"/>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7405529" y="3913171"/>
            <a:ext cx="870667" cy="551450"/>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640872" y="3713187"/>
            <a:ext cx="2954228" cy="1631216"/>
          </a:xfrm>
          <a:prstGeom prst="rect">
            <a:avLst/>
          </a:prstGeom>
          <a:noFill/>
        </p:spPr>
        <p:txBody>
          <a:bodyPr wrap="square" rtlCol="0">
            <a:spAutoFit/>
          </a:bodyPr>
          <a:lstStyle/>
          <a:p>
            <a:r>
              <a:rPr lang="en-US" dirty="0"/>
              <a:t>Video  transcoding  process is time consuming may take </a:t>
            </a:r>
            <a:r>
              <a:rPr lang="en-US" sz="2400" b="1" dirty="0"/>
              <a:t>hours /minutes</a:t>
            </a:r>
          </a:p>
          <a:p>
            <a:endParaRPr lang="en-US" sz="2000" b="1" dirty="0"/>
          </a:p>
          <a:p>
            <a:endParaRPr lang="en-US" sz="2000" b="1" dirty="0"/>
          </a:p>
        </p:txBody>
      </p:sp>
      <p:sp>
        <p:nvSpPr>
          <p:cNvPr id="13" name="Rounded Rectangle 12"/>
          <p:cNvSpPr/>
          <p:nvPr/>
        </p:nvSpPr>
        <p:spPr>
          <a:xfrm>
            <a:off x="8546742" y="3491039"/>
            <a:ext cx="3285196" cy="1535758"/>
          </a:xfrm>
          <a:prstGeom prst="roundRect">
            <a:avLst/>
          </a:pr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7821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linds(horizontal)">
                                      <p:cBhvr>
                                        <p:cTn id="32" dur="500"/>
                                        <p:tgtEl>
                                          <p:spTgt spid="13"/>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linds(horizontal)">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473" y="167647"/>
            <a:ext cx="10541327" cy="1143000"/>
          </a:xfrm>
        </p:spPr>
        <p:txBody>
          <a:bodyPr>
            <a:noAutofit/>
          </a:bodyPr>
          <a:lstStyle/>
          <a:p>
            <a:r>
              <a:rPr lang="en-US" b="1" dirty="0"/>
              <a:t>Challenges of Using Cloud Services</a:t>
            </a:r>
            <a:endParaRPr lang="en-US" sz="4000" b="1" dirty="0">
              <a:solidFill>
                <a:srgbClr val="FF0000"/>
              </a:solidFill>
            </a:endParaRPr>
          </a:p>
        </p:txBody>
      </p:sp>
      <p:sp>
        <p:nvSpPr>
          <p:cNvPr id="6" name="TextBox 5"/>
          <p:cNvSpPr txBox="1"/>
          <p:nvPr/>
        </p:nvSpPr>
        <p:spPr>
          <a:xfrm>
            <a:off x="8402102" y="5064115"/>
            <a:ext cx="184666" cy="369332"/>
          </a:xfrm>
          <a:prstGeom prst="rect">
            <a:avLst/>
          </a:prstGeom>
          <a:noFill/>
        </p:spPr>
        <p:txBody>
          <a:bodyPr wrap="none" rtlCol="0">
            <a:spAutoFit/>
          </a:bodyPr>
          <a:lstStyle/>
          <a:p>
            <a:endParaRPr lang="en-US" dirty="0"/>
          </a:p>
        </p:txBody>
      </p:sp>
      <p:pic>
        <p:nvPicPr>
          <p:cNvPr id="9" name="Picture 8" descr="reduced-cos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9596" y="1488003"/>
            <a:ext cx="3684432" cy="2269610"/>
          </a:xfrm>
          <a:prstGeom prst="rect">
            <a:avLst/>
          </a:prstGeom>
        </p:spPr>
      </p:pic>
      <p:sp>
        <p:nvSpPr>
          <p:cNvPr id="12" name="TextBox 11"/>
          <p:cNvSpPr txBox="1"/>
          <p:nvPr/>
        </p:nvSpPr>
        <p:spPr>
          <a:xfrm>
            <a:off x="957229" y="1991578"/>
            <a:ext cx="6992971" cy="2308324"/>
          </a:xfrm>
          <a:prstGeom prst="rect">
            <a:avLst/>
          </a:prstGeom>
          <a:noFill/>
        </p:spPr>
        <p:txBody>
          <a:bodyPr wrap="square" rtlCol="0">
            <a:spAutoFit/>
          </a:bodyPr>
          <a:lstStyle/>
          <a:p>
            <a:pPr marL="914400" lvl="1" indent="-457200">
              <a:buFont typeface="Arial" charset="0"/>
              <a:buChar char="•"/>
            </a:pPr>
            <a:r>
              <a:rPr lang="en-US" sz="2800" b="1" dirty="0"/>
              <a:t>How to Minimize Incurred Costs?</a:t>
            </a:r>
            <a:endParaRPr lang="en-US" sz="2800" dirty="0"/>
          </a:p>
          <a:p>
            <a:pPr marL="914400" lvl="1" indent="-457200">
              <a:buFont typeface="Arial" charset="0"/>
              <a:buChar char="•"/>
            </a:pPr>
            <a:endParaRPr lang="en-US" sz="2800" dirty="0"/>
          </a:p>
          <a:p>
            <a:pPr marL="1371600" lvl="2" indent="-457200">
              <a:buFont typeface="Wingdings" panose="05000000000000000000" pitchFamily="2" charset="2"/>
              <a:buChar char="§"/>
            </a:pPr>
            <a:r>
              <a:rPr lang="en-US" sz="2800" dirty="0"/>
              <a:t>Computing cost</a:t>
            </a:r>
          </a:p>
          <a:p>
            <a:pPr marL="1371600" lvl="2" indent="-457200">
              <a:lnSpc>
                <a:spcPct val="50000"/>
              </a:lnSpc>
              <a:buFont typeface="Wingdings" panose="05000000000000000000" pitchFamily="2" charset="2"/>
              <a:buChar char="§"/>
            </a:pPr>
            <a:endParaRPr lang="en-US" sz="2800" dirty="0"/>
          </a:p>
          <a:p>
            <a:pPr marL="1371600" lvl="2" indent="-457200">
              <a:buFont typeface="Wingdings" panose="05000000000000000000" pitchFamily="2" charset="2"/>
              <a:buChar char="§"/>
            </a:pPr>
            <a:r>
              <a:rPr lang="en-US" sz="2800" dirty="0"/>
              <a:t>Storage cost</a:t>
            </a:r>
          </a:p>
          <a:p>
            <a:pPr marL="285750" indent="-285750">
              <a:buFont typeface="Arial" charset="0"/>
              <a:buChar char="•"/>
            </a:pPr>
            <a:endParaRPr lang="en-US" dirty="0"/>
          </a:p>
        </p:txBody>
      </p:sp>
      <p:sp>
        <p:nvSpPr>
          <p:cNvPr id="13" name="TextBox 12"/>
          <p:cNvSpPr txBox="1"/>
          <p:nvPr/>
        </p:nvSpPr>
        <p:spPr>
          <a:xfrm>
            <a:off x="1571015" y="5110281"/>
            <a:ext cx="8673721" cy="646331"/>
          </a:xfrm>
          <a:prstGeom prst="rect">
            <a:avLst/>
          </a:prstGeom>
          <a:noFill/>
        </p:spPr>
        <p:txBody>
          <a:bodyPr wrap="none" rtlCol="0">
            <a:spAutoFit/>
          </a:bodyPr>
          <a:lstStyle/>
          <a:p>
            <a:r>
              <a:rPr lang="en-US" sz="3600" dirty="0"/>
              <a:t>YouTube storage cost ~ </a:t>
            </a:r>
            <a:r>
              <a:rPr lang="en-US" sz="3600" b="1" dirty="0">
                <a:solidFill>
                  <a:srgbClr val="FF0000"/>
                </a:solidFill>
              </a:rPr>
              <a:t>$100 million </a:t>
            </a:r>
            <a:r>
              <a:rPr lang="en-US" sz="3600" dirty="0"/>
              <a:t>per year</a:t>
            </a:r>
          </a:p>
        </p:txBody>
      </p:sp>
      <p:sp>
        <p:nvSpPr>
          <p:cNvPr id="3" name="Footer Placeholder 2"/>
          <p:cNvSpPr>
            <a:spLocks noGrp="1"/>
          </p:cNvSpPr>
          <p:nvPr>
            <p:ph type="ftr" sz="quarter" idx="11"/>
          </p:nvPr>
        </p:nvSpPr>
        <p:spPr/>
        <p:txBody>
          <a:bodyPr/>
          <a:lstStyle/>
          <a:p>
            <a:r>
              <a:rPr lang="en-US" sz="1600" dirty="0"/>
              <a:t>https://</a:t>
            </a:r>
            <a:r>
              <a:rPr lang="en-US" sz="1600" dirty="0" err="1"/>
              <a:t>sumanrs.wordpress.com</a:t>
            </a:r>
            <a:endParaRPr lang="en-US" sz="1600" dirty="0"/>
          </a:p>
        </p:txBody>
      </p:sp>
    </p:spTree>
    <p:extLst>
      <p:ext uri="{BB962C8B-B14F-4D97-AF65-F5344CB8AC3E}">
        <p14:creationId xmlns:p14="http://schemas.microsoft.com/office/powerpoint/2010/main" val="2365201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		</a:t>
            </a:r>
          </a:p>
        </p:txBody>
      </p:sp>
      <p:sp>
        <p:nvSpPr>
          <p:cNvPr id="3" name="Content Placeholder 2"/>
          <p:cNvSpPr>
            <a:spLocks noGrp="1"/>
          </p:cNvSpPr>
          <p:nvPr>
            <p:ph idx="1"/>
          </p:nvPr>
        </p:nvSpPr>
        <p:spPr/>
        <p:txBody>
          <a:bodyPr/>
          <a:lstStyle/>
          <a:p>
            <a:pPr>
              <a:lnSpc>
                <a:spcPct val="150000"/>
              </a:lnSpc>
            </a:pPr>
            <a:r>
              <a:rPr lang="en-US" sz="3200" dirty="0">
                <a:solidFill>
                  <a:schemeClr val="bg2">
                    <a:lumMod val="75000"/>
                  </a:schemeClr>
                </a:solidFill>
              </a:rPr>
              <a:t>What is Video Transcoding?</a:t>
            </a:r>
          </a:p>
          <a:p>
            <a:pPr>
              <a:lnSpc>
                <a:spcPct val="150000"/>
              </a:lnSpc>
            </a:pPr>
            <a:r>
              <a:rPr lang="en-US" sz="3200" dirty="0">
                <a:solidFill>
                  <a:schemeClr val="bg2">
                    <a:lumMod val="75000"/>
                  </a:schemeClr>
                </a:solidFill>
              </a:rPr>
              <a:t>Why Video Transcoding on Cloud?</a:t>
            </a:r>
          </a:p>
          <a:p>
            <a:pPr>
              <a:lnSpc>
                <a:spcPct val="150000"/>
              </a:lnSpc>
            </a:pPr>
            <a:r>
              <a:rPr lang="en-US" sz="3200" dirty="0"/>
              <a:t>What others have been done so far?</a:t>
            </a:r>
          </a:p>
          <a:p>
            <a:pPr>
              <a:lnSpc>
                <a:spcPct val="150000"/>
              </a:lnSpc>
            </a:pPr>
            <a:r>
              <a:rPr lang="en-US" sz="3200" dirty="0">
                <a:solidFill>
                  <a:schemeClr val="bg2">
                    <a:lumMod val="75000"/>
                  </a:schemeClr>
                </a:solidFill>
              </a:rPr>
              <a:t>My thesis focus</a:t>
            </a:r>
          </a:p>
          <a:p>
            <a:pPr>
              <a:lnSpc>
                <a:spcPct val="150000"/>
              </a:lnSpc>
            </a:pPr>
            <a:r>
              <a:rPr lang="en-US" sz="3200" dirty="0">
                <a:solidFill>
                  <a:schemeClr val="bg2">
                    <a:lumMod val="75000"/>
                  </a:schemeClr>
                </a:solidFill>
              </a:rPr>
              <a:t>Conclusion</a:t>
            </a:r>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054AD97A-EC02-4373-BBC7-B1B4C6D2D385}" type="slidenum">
              <a:rPr lang="en-US" smtClean="0"/>
              <a:t>16</a:t>
            </a:fld>
            <a:endParaRPr lang="en-US"/>
          </a:p>
        </p:txBody>
      </p:sp>
    </p:spTree>
    <p:extLst>
      <p:ext uri="{BB962C8B-B14F-4D97-AF65-F5344CB8AC3E}">
        <p14:creationId xmlns:p14="http://schemas.microsoft.com/office/powerpoint/2010/main" val="39843942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54AD97A-EC02-4373-BBC7-B1B4C6D2D385}" type="slidenum">
              <a:rPr lang="en-US" sz="2400" smtClean="0"/>
              <a:t>17</a:t>
            </a:fld>
            <a:endParaRPr lang="en-US" sz="2400"/>
          </a:p>
        </p:txBody>
      </p:sp>
      <p:sp>
        <p:nvSpPr>
          <p:cNvPr id="6" name="Rounded Rectangle 5"/>
          <p:cNvSpPr/>
          <p:nvPr/>
        </p:nvSpPr>
        <p:spPr>
          <a:xfrm>
            <a:off x="3859731" y="144379"/>
            <a:ext cx="2905153" cy="958923"/>
          </a:xfrm>
          <a:prstGeom prst="roundRect">
            <a:avLst/>
          </a:prstGeom>
          <a:ln w="15875"/>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t>Video On Demand  (VOD) Transcoding</a:t>
            </a:r>
          </a:p>
        </p:txBody>
      </p:sp>
      <p:sp>
        <p:nvSpPr>
          <p:cNvPr id="11" name="Rounded Rectangle 10"/>
          <p:cNvSpPr/>
          <p:nvPr/>
        </p:nvSpPr>
        <p:spPr>
          <a:xfrm>
            <a:off x="195775" y="2091140"/>
            <a:ext cx="2268292" cy="661525"/>
          </a:xfrm>
          <a:prstGeom prst="roundRect">
            <a:avLst/>
          </a:prstGeom>
          <a:ln w="15875"/>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t>Pre-Transcoding</a:t>
            </a:r>
          </a:p>
        </p:txBody>
      </p:sp>
      <p:sp>
        <p:nvSpPr>
          <p:cNvPr id="12" name="Rounded Rectangle 11"/>
          <p:cNvSpPr/>
          <p:nvPr/>
        </p:nvSpPr>
        <p:spPr>
          <a:xfrm>
            <a:off x="7255091" y="1942976"/>
            <a:ext cx="3443699" cy="809689"/>
          </a:xfrm>
          <a:prstGeom prst="roundRect">
            <a:avLst/>
          </a:prstGeom>
          <a:ln w="15875"/>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t>Lazy Video Transcoding </a:t>
            </a:r>
          </a:p>
          <a:p>
            <a:pPr algn="ctr"/>
            <a:r>
              <a:rPr lang="en-US" sz="2400" dirty="0"/>
              <a:t>(re-transcoding)</a:t>
            </a:r>
          </a:p>
        </p:txBody>
      </p:sp>
      <p:sp>
        <p:nvSpPr>
          <p:cNvPr id="13" name="Rounded Rectangle 12"/>
          <p:cNvSpPr/>
          <p:nvPr/>
        </p:nvSpPr>
        <p:spPr>
          <a:xfrm>
            <a:off x="3496733" y="2000337"/>
            <a:ext cx="3124200" cy="719993"/>
          </a:xfrm>
          <a:prstGeom prst="roundRect">
            <a:avLst/>
          </a:prstGeom>
          <a:ln w="15875"/>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t>Partial Pre-transcoding</a:t>
            </a:r>
          </a:p>
        </p:txBody>
      </p:sp>
      <p:sp>
        <p:nvSpPr>
          <p:cNvPr id="16" name="Rounded Rectangle 15"/>
          <p:cNvSpPr/>
          <p:nvPr/>
        </p:nvSpPr>
        <p:spPr>
          <a:xfrm>
            <a:off x="5342022" y="4366648"/>
            <a:ext cx="1718696" cy="722513"/>
          </a:xfrm>
          <a:prstGeom prst="roundRect">
            <a:avLst/>
          </a:prstGeom>
          <a:ln w="15875"/>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p>
          <a:p>
            <a:pPr algn="ctr"/>
            <a:r>
              <a:rPr lang="en-US" sz="2400" dirty="0"/>
              <a:t>Segment</a:t>
            </a:r>
          </a:p>
          <a:p>
            <a:pPr algn="ctr"/>
            <a:endParaRPr lang="en-US" sz="2400" dirty="0"/>
          </a:p>
        </p:txBody>
      </p:sp>
      <p:sp>
        <p:nvSpPr>
          <p:cNvPr id="18" name="Rounded Rectangle 17"/>
          <p:cNvSpPr/>
          <p:nvPr/>
        </p:nvSpPr>
        <p:spPr>
          <a:xfrm>
            <a:off x="8528292" y="4363293"/>
            <a:ext cx="1722441" cy="629823"/>
          </a:xfrm>
          <a:prstGeom prst="roundRect">
            <a:avLst/>
          </a:prstGeom>
          <a:ln w="15875">
            <a:solidFill>
              <a:srgbClr val="00B050">
                <a:alpha val="96000"/>
              </a:srgbClr>
            </a:solidFill>
          </a:ln>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solidFill>
                  <a:srgbClr val="00B050"/>
                </a:solidFill>
              </a:rPr>
              <a:t>GOP</a:t>
            </a:r>
          </a:p>
        </p:txBody>
      </p:sp>
      <p:sp>
        <p:nvSpPr>
          <p:cNvPr id="19" name="Rounded Rectangle 18"/>
          <p:cNvSpPr/>
          <p:nvPr/>
        </p:nvSpPr>
        <p:spPr>
          <a:xfrm>
            <a:off x="5871412" y="5431826"/>
            <a:ext cx="2215711" cy="766254"/>
          </a:xfrm>
          <a:prstGeom prst="roundRect">
            <a:avLst/>
          </a:prstGeom>
          <a:ln w="15875">
            <a:solidFill>
              <a:srgbClr val="00B050"/>
            </a:solidFill>
          </a:ln>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a:solidFill>
                  <a:srgbClr val="00B050"/>
                </a:solidFill>
              </a:rPr>
              <a:t>Video-based hotness</a:t>
            </a:r>
          </a:p>
        </p:txBody>
      </p:sp>
      <p:sp>
        <p:nvSpPr>
          <p:cNvPr id="20" name="Rounded Rectangle 19"/>
          <p:cNvSpPr/>
          <p:nvPr/>
        </p:nvSpPr>
        <p:spPr>
          <a:xfrm>
            <a:off x="8144874" y="5431826"/>
            <a:ext cx="1881872" cy="766253"/>
          </a:xfrm>
          <a:prstGeom prst="roundRect">
            <a:avLst/>
          </a:prstGeom>
          <a:ln w="15875">
            <a:solidFill>
              <a:srgbClr val="00B050"/>
            </a:solidFill>
          </a:ln>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a:solidFill>
                  <a:srgbClr val="00B050"/>
                </a:solidFill>
              </a:rPr>
              <a:t>GOP-based hotness</a:t>
            </a:r>
          </a:p>
        </p:txBody>
      </p:sp>
      <p:cxnSp>
        <p:nvCxnSpPr>
          <p:cNvPr id="24" name="Straight Connector 23"/>
          <p:cNvCxnSpPr/>
          <p:nvPr/>
        </p:nvCxnSpPr>
        <p:spPr>
          <a:xfrm flipV="1">
            <a:off x="3977471" y="2897372"/>
            <a:ext cx="3805021" cy="24114"/>
          </a:xfrm>
          <a:prstGeom prst="line">
            <a:avLst/>
          </a:prstGeom>
          <a:ln w="15875"/>
          <a:effectLst/>
        </p:spPr>
        <p:style>
          <a:lnRef idx="2">
            <a:schemeClr val="accent1"/>
          </a:lnRef>
          <a:fillRef idx="0">
            <a:schemeClr val="accent1"/>
          </a:fillRef>
          <a:effectRef idx="1">
            <a:schemeClr val="accent1"/>
          </a:effectRef>
          <a:fontRef idx="minor">
            <a:schemeClr val="tx1"/>
          </a:fontRef>
        </p:style>
      </p:cxnSp>
      <p:sp>
        <p:nvSpPr>
          <p:cNvPr id="26" name="Rounded Rectangle 25"/>
          <p:cNvSpPr/>
          <p:nvPr/>
        </p:nvSpPr>
        <p:spPr>
          <a:xfrm>
            <a:off x="2684150" y="3211710"/>
            <a:ext cx="2582925" cy="559311"/>
          </a:xfrm>
          <a:prstGeom prst="roundRect">
            <a:avLst>
              <a:gd name="adj" fmla="val 13101"/>
            </a:avLst>
          </a:prstGeom>
          <a:ln w="15875">
            <a:solidFill>
              <a:schemeClr val="accent1"/>
            </a:solidFill>
          </a:ln>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solidFill>
                  <a:schemeClr val="tx1"/>
                </a:solidFill>
              </a:rPr>
              <a:t>Repository level</a:t>
            </a:r>
          </a:p>
        </p:txBody>
      </p:sp>
      <p:cxnSp>
        <p:nvCxnSpPr>
          <p:cNvPr id="27" name="Straight Arrow Connector 26"/>
          <p:cNvCxnSpPr/>
          <p:nvPr/>
        </p:nvCxnSpPr>
        <p:spPr>
          <a:xfrm flipH="1">
            <a:off x="7782492" y="2910936"/>
            <a:ext cx="1227" cy="298053"/>
          </a:xfrm>
          <a:prstGeom prst="straightConnector1">
            <a:avLst/>
          </a:prstGeom>
          <a:ln w="15875">
            <a:tailEnd type="arrow"/>
          </a:ln>
          <a:effectLst/>
        </p:spPr>
        <p:style>
          <a:lnRef idx="2">
            <a:schemeClr val="accent1"/>
          </a:lnRef>
          <a:fillRef idx="0">
            <a:schemeClr val="accent1"/>
          </a:fillRef>
          <a:effectRef idx="1">
            <a:schemeClr val="accent1"/>
          </a:effectRef>
          <a:fontRef idx="minor">
            <a:schemeClr val="tx1"/>
          </a:fontRef>
        </p:style>
      </p:cxnSp>
      <p:sp>
        <p:nvSpPr>
          <p:cNvPr id="28" name="Rounded Rectangle 27"/>
          <p:cNvSpPr/>
          <p:nvPr/>
        </p:nvSpPr>
        <p:spPr>
          <a:xfrm>
            <a:off x="6863083" y="3214645"/>
            <a:ext cx="1747517" cy="556376"/>
          </a:xfrm>
          <a:prstGeom prst="roundRect">
            <a:avLst/>
          </a:prstGeom>
          <a:ln w="15875"/>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p>
          <a:p>
            <a:pPr algn="ctr"/>
            <a:r>
              <a:rPr lang="en-US" sz="2000" dirty="0"/>
              <a:t>Video level</a:t>
            </a:r>
            <a:endParaRPr lang="en-US" sz="1400" dirty="0"/>
          </a:p>
          <a:p>
            <a:pPr algn="ctr"/>
            <a:endParaRPr lang="en-US" sz="2400" dirty="0"/>
          </a:p>
        </p:txBody>
      </p:sp>
      <p:cxnSp>
        <p:nvCxnSpPr>
          <p:cNvPr id="30" name="Straight Arrow Connector 29"/>
          <p:cNvCxnSpPr/>
          <p:nvPr/>
        </p:nvCxnSpPr>
        <p:spPr>
          <a:xfrm flipH="1">
            <a:off x="3975613" y="2920684"/>
            <a:ext cx="1858" cy="310771"/>
          </a:xfrm>
          <a:prstGeom prst="straightConnector1">
            <a:avLst/>
          </a:prstGeom>
          <a:ln w="15875">
            <a:tailEnd type="arrow"/>
          </a:ln>
          <a:effectLst/>
        </p:spPr>
        <p:style>
          <a:lnRef idx="1">
            <a:schemeClr val="accent1"/>
          </a:lnRef>
          <a:fillRef idx="0">
            <a:schemeClr val="accent1"/>
          </a:fillRef>
          <a:effectRef idx="0">
            <a:schemeClr val="accent1"/>
          </a:effectRef>
          <a:fontRef idx="minor">
            <a:schemeClr val="tx1"/>
          </a:fontRef>
        </p:style>
      </p:cxnSp>
      <p:cxnSp>
        <p:nvCxnSpPr>
          <p:cNvPr id="56" name="Straight Connector 55"/>
          <p:cNvCxnSpPr>
            <a:cxnSpLocks/>
            <a:stCxn id="13" idx="2"/>
          </p:cNvCxnSpPr>
          <p:nvPr/>
        </p:nvCxnSpPr>
        <p:spPr>
          <a:xfrm flipH="1">
            <a:off x="5054599" y="2720330"/>
            <a:ext cx="4234" cy="199072"/>
          </a:xfrm>
          <a:prstGeom prst="line">
            <a:avLst/>
          </a:prstGeom>
          <a:ln w="15875"/>
          <a:effectLst/>
        </p:spPr>
        <p:style>
          <a:lnRef idx="1">
            <a:schemeClr val="accent1"/>
          </a:lnRef>
          <a:fillRef idx="0">
            <a:schemeClr val="accent1"/>
          </a:fillRef>
          <a:effectRef idx="0">
            <a:schemeClr val="accent1"/>
          </a:effectRef>
          <a:fontRef idx="minor">
            <a:schemeClr val="tx1"/>
          </a:fontRef>
        </p:style>
      </p:cxnSp>
      <p:cxnSp>
        <p:nvCxnSpPr>
          <p:cNvPr id="65" name="Straight Connector 64"/>
          <p:cNvCxnSpPr>
            <a:cxnSpLocks/>
            <a:stCxn id="28" idx="2"/>
          </p:cNvCxnSpPr>
          <p:nvPr/>
        </p:nvCxnSpPr>
        <p:spPr>
          <a:xfrm flipH="1">
            <a:off x="7720784" y="3771021"/>
            <a:ext cx="16058" cy="407276"/>
          </a:xfrm>
          <a:prstGeom prst="line">
            <a:avLst/>
          </a:prstGeom>
          <a:ln w="15875"/>
          <a:effectLst/>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6201370" y="4167575"/>
            <a:ext cx="3188143" cy="0"/>
          </a:xfrm>
          <a:prstGeom prst="line">
            <a:avLst/>
          </a:prstGeom>
          <a:ln w="15875"/>
          <a:effectLst/>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cxnSpLocks/>
            <a:endCxn id="16" idx="0"/>
          </p:cNvCxnSpPr>
          <p:nvPr/>
        </p:nvCxnSpPr>
        <p:spPr>
          <a:xfrm>
            <a:off x="6201370" y="4167575"/>
            <a:ext cx="0" cy="199073"/>
          </a:xfrm>
          <a:prstGeom prst="straightConnector1">
            <a:avLst/>
          </a:prstGeom>
          <a:ln w="15875">
            <a:tailEnd type="arrow"/>
          </a:ln>
          <a:effectLst/>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cxnSpLocks/>
            <a:endCxn id="18" idx="0"/>
          </p:cNvCxnSpPr>
          <p:nvPr/>
        </p:nvCxnSpPr>
        <p:spPr>
          <a:xfrm>
            <a:off x="9389513" y="4167575"/>
            <a:ext cx="0" cy="195718"/>
          </a:xfrm>
          <a:prstGeom prst="straightConnector1">
            <a:avLst/>
          </a:prstGeom>
          <a:ln w="15875">
            <a:tailEnd type="arrow"/>
          </a:ln>
          <a:effectLst/>
        </p:spPr>
        <p:style>
          <a:lnRef idx="1">
            <a:schemeClr val="accent1"/>
          </a:lnRef>
          <a:fillRef idx="0">
            <a:schemeClr val="accent1"/>
          </a:fillRef>
          <a:effectRef idx="0">
            <a:schemeClr val="accent1"/>
          </a:effectRef>
          <a:fontRef idx="minor">
            <a:schemeClr val="tx1"/>
          </a:fontRef>
        </p:style>
      </p:cxnSp>
      <p:sp>
        <p:nvSpPr>
          <p:cNvPr id="89" name="Rounded Rectangle 88"/>
          <p:cNvSpPr/>
          <p:nvPr/>
        </p:nvSpPr>
        <p:spPr>
          <a:xfrm>
            <a:off x="10250733" y="5431826"/>
            <a:ext cx="1604177" cy="766253"/>
          </a:xfrm>
          <a:prstGeom prst="roundRect">
            <a:avLst/>
          </a:prstGeom>
          <a:ln w="15875">
            <a:solidFill>
              <a:srgbClr val="00B050">
                <a:alpha val="96000"/>
              </a:srgbClr>
            </a:solidFill>
          </a:ln>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solidFill>
                  <a:srgbClr val="00B050"/>
                </a:solidFill>
              </a:rPr>
              <a:t>GOP threshold</a:t>
            </a:r>
          </a:p>
        </p:txBody>
      </p:sp>
      <p:cxnSp>
        <p:nvCxnSpPr>
          <p:cNvPr id="91" name="Straight Connector 90"/>
          <p:cNvCxnSpPr>
            <a:cxnSpLocks/>
            <a:stCxn id="18" idx="2"/>
          </p:cNvCxnSpPr>
          <p:nvPr/>
        </p:nvCxnSpPr>
        <p:spPr>
          <a:xfrm>
            <a:off x="9389513" y="4993116"/>
            <a:ext cx="0" cy="192816"/>
          </a:xfrm>
          <a:prstGeom prst="line">
            <a:avLst/>
          </a:prstGeom>
          <a:ln w="15875"/>
          <a:effectLst/>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6979268" y="5185932"/>
            <a:ext cx="2100610" cy="0"/>
          </a:xfrm>
          <a:prstGeom prst="line">
            <a:avLst/>
          </a:prstGeom>
          <a:ln w="15875"/>
          <a:effectLst/>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a:cxnSpLocks/>
            <a:endCxn id="19" idx="0"/>
          </p:cNvCxnSpPr>
          <p:nvPr/>
        </p:nvCxnSpPr>
        <p:spPr>
          <a:xfrm>
            <a:off x="6974018" y="5196570"/>
            <a:ext cx="5250" cy="235256"/>
          </a:xfrm>
          <a:prstGeom prst="straightConnector1">
            <a:avLst/>
          </a:prstGeom>
          <a:ln w="15875">
            <a:tailEnd type="arrow"/>
          </a:ln>
          <a:effectLst/>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a:off x="9079876" y="5185932"/>
            <a:ext cx="0" cy="245894"/>
          </a:xfrm>
          <a:prstGeom prst="straightConnector1">
            <a:avLst/>
          </a:prstGeom>
          <a:ln w="15875">
            <a:tailEnd type="arrow"/>
          </a:ln>
          <a:effectLst/>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9079876" y="5185932"/>
            <a:ext cx="1971202" cy="0"/>
          </a:xfrm>
          <a:prstGeom prst="line">
            <a:avLst/>
          </a:prstGeom>
          <a:ln w="15875"/>
          <a:effectLst/>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a:cxnSpLocks/>
            <a:endCxn id="89" idx="0"/>
          </p:cNvCxnSpPr>
          <p:nvPr/>
        </p:nvCxnSpPr>
        <p:spPr>
          <a:xfrm>
            <a:off x="11051078" y="5185932"/>
            <a:ext cx="1744" cy="245894"/>
          </a:xfrm>
          <a:prstGeom prst="straightConnector1">
            <a:avLst/>
          </a:prstGeom>
          <a:ln w="15875">
            <a:tailEnd type="arrow"/>
          </a:ln>
          <a:effectLst/>
        </p:spPr>
        <p:style>
          <a:lnRef idx="1">
            <a:schemeClr val="accent1"/>
          </a:lnRef>
          <a:fillRef idx="0">
            <a:schemeClr val="accent1"/>
          </a:fillRef>
          <a:effectRef idx="0">
            <a:schemeClr val="accent1"/>
          </a:effectRef>
          <a:fontRef idx="minor">
            <a:schemeClr val="tx1"/>
          </a:fontRef>
        </p:style>
      </p:cxnSp>
      <p:cxnSp>
        <p:nvCxnSpPr>
          <p:cNvPr id="5" name="Elbow Connector 4"/>
          <p:cNvCxnSpPr>
            <a:cxnSpLocks/>
            <a:stCxn id="6" idx="2"/>
            <a:endCxn id="12" idx="0"/>
          </p:cNvCxnSpPr>
          <p:nvPr/>
        </p:nvCxnSpPr>
        <p:spPr>
          <a:xfrm rot="16200000" flipH="1">
            <a:off x="6724787" y="-309178"/>
            <a:ext cx="839674" cy="3664633"/>
          </a:xfrm>
          <a:prstGeom prst="bentConnector3">
            <a:avLst>
              <a:gd name="adj1" fmla="val 50000"/>
            </a:avLst>
          </a:prstGeom>
          <a:ln w="15875">
            <a:tailEnd type="arrow"/>
          </a:ln>
          <a:effectLst/>
        </p:spPr>
        <p:style>
          <a:lnRef idx="1">
            <a:schemeClr val="accent1"/>
          </a:lnRef>
          <a:fillRef idx="0">
            <a:schemeClr val="accent1"/>
          </a:fillRef>
          <a:effectRef idx="0">
            <a:schemeClr val="accent1"/>
          </a:effectRef>
          <a:fontRef idx="minor">
            <a:schemeClr val="tx1"/>
          </a:fontRef>
        </p:style>
      </p:cxnSp>
      <p:cxnSp>
        <p:nvCxnSpPr>
          <p:cNvPr id="21" name="Elbow Connector 20"/>
          <p:cNvCxnSpPr>
            <a:cxnSpLocks/>
            <a:stCxn id="6" idx="2"/>
            <a:endCxn id="11" idx="0"/>
          </p:cNvCxnSpPr>
          <p:nvPr/>
        </p:nvCxnSpPr>
        <p:spPr>
          <a:xfrm rot="5400000">
            <a:off x="2827196" y="-393972"/>
            <a:ext cx="987838" cy="3982387"/>
          </a:xfrm>
          <a:prstGeom prst="bentConnector3">
            <a:avLst>
              <a:gd name="adj1" fmla="val 50000"/>
            </a:avLst>
          </a:prstGeom>
          <a:ln w="15875">
            <a:tailEnd type="arrow"/>
          </a:ln>
          <a:effectLst/>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5295373" y="1605687"/>
            <a:ext cx="0" cy="394650"/>
          </a:xfrm>
          <a:prstGeom prst="straightConnector1">
            <a:avLst/>
          </a:prstGeom>
          <a:ln w="15875">
            <a:tailEnd type="arrow"/>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9401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linds(horizontal)">
                                      <p:cBhvr>
                                        <p:cTn id="10" dur="500"/>
                                        <p:tgtEl>
                                          <p:spTgt spid="2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par>
                                <p:cTn id="14" presetID="3" presetClass="entr" presetSubtype="1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linds(horizontal)">
                                      <p:cBhvr>
                                        <p:cTn id="16" dur="500"/>
                                        <p:tgtEl>
                                          <p:spTgt spid="5"/>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linds(horizont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blinds(horizontal)">
                                      <p:cBhvr>
                                        <p:cTn id="24" dur="500"/>
                                        <p:tgtEl>
                                          <p:spTgt spid="36"/>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linds(horizontal)">
                                      <p:cBhvr>
                                        <p:cTn id="27" dur="500"/>
                                        <p:tgtEl>
                                          <p:spTgt spid="13"/>
                                        </p:tgtEl>
                                      </p:cBhvr>
                                    </p:animEffect>
                                  </p:childTnLst>
                                </p:cTn>
                              </p:par>
                              <p:par>
                                <p:cTn id="28" presetID="3" presetClass="entr" presetSubtype="10" fill="hold" nodeType="with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blinds(horizontal)">
                                      <p:cBhvr>
                                        <p:cTn id="30" dur="500"/>
                                        <p:tgtEl>
                                          <p:spTgt spid="56"/>
                                        </p:tgtEl>
                                      </p:cBhvr>
                                    </p:animEffect>
                                  </p:childTnLst>
                                </p:cTn>
                              </p:par>
                              <p:par>
                                <p:cTn id="31" presetID="3" presetClass="entr" presetSubtype="10" fill="hold" nodeType="with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blinds(horizontal)">
                                      <p:cBhvr>
                                        <p:cTn id="33" dur="500"/>
                                        <p:tgtEl>
                                          <p:spTgt spid="30"/>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blinds(horizontal)">
                                      <p:cBhvr>
                                        <p:cTn id="36" dur="500"/>
                                        <p:tgtEl>
                                          <p:spTgt spid="28"/>
                                        </p:tgtEl>
                                      </p:cBhvr>
                                    </p:animEffect>
                                  </p:childTnLst>
                                </p:cTn>
                              </p:par>
                              <p:par>
                                <p:cTn id="37" presetID="3" presetClass="entr" presetSubtype="10"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blinds(horizontal)">
                                      <p:cBhvr>
                                        <p:cTn id="39" dur="500"/>
                                        <p:tgtEl>
                                          <p:spTgt spid="27"/>
                                        </p:tgtEl>
                                      </p:cBhvr>
                                    </p:animEffect>
                                  </p:childTnLst>
                                </p:cTn>
                              </p:par>
                              <p:par>
                                <p:cTn id="40" presetID="3" presetClass="entr" presetSubtype="10" fill="hold"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blinds(horizontal)">
                                      <p:cBhvr>
                                        <p:cTn id="42" dur="500"/>
                                        <p:tgtEl>
                                          <p:spTgt spid="24"/>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blinds(horizontal)">
                                      <p:cBhvr>
                                        <p:cTn id="45" dur="500"/>
                                        <p:tgtEl>
                                          <p:spTgt spid="26"/>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blinds(horizontal)">
                                      <p:cBhvr>
                                        <p:cTn id="50" dur="500"/>
                                        <p:tgtEl>
                                          <p:spTgt spid="65"/>
                                        </p:tgtEl>
                                      </p:cBhvr>
                                    </p:animEffect>
                                  </p:childTnLst>
                                </p:cTn>
                              </p:par>
                              <p:par>
                                <p:cTn id="51" presetID="3" presetClass="entr" presetSubtype="10" fill="hold" nodeType="with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blinds(horizontal)">
                                      <p:cBhvr>
                                        <p:cTn id="53" dur="500"/>
                                        <p:tgtEl>
                                          <p:spTgt spid="84"/>
                                        </p:tgtEl>
                                      </p:cBhvr>
                                    </p:animEffect>
                                  </p:childTnLst>
                                </p:cTn>
                              </p:par>
                              <p:par>
                                <p:cTn id="54" presetID="3" presetClass="entr" presetSubtype="10" fill="hold" nodeType="withEffect">
                                  <p:stCondLst>
                                    <p:cond delay="0"/>
                                  </p:stCondLst>
                                  <p:childTnLst>
                                    <p:set>
                                      <p:cBhvr>
                                        <p:cTn id="55" dur="1" fill="hold">
                                          <p:stCondLst>
                                            <p:cond delay="0"/>
                                          </p:stCondLst>
                                        </p:cTn>
                                        <p:tgtEl>
                                          <p:spTgt spid="67"/>
                                        </p:tgtEl>
                                        <p:attrNameLst>
                                          <p:attrName>style.visibility</p:attrName>
                                        </p:attrNameLst>
                                      </p:cBhvr>
                                      <p:to>
                                        <p:strVal val="visible"/>
                                      </p:to>
                                    </p:set>
                                    <p:animEffect transition="in" filter="blinds(horizontal)">
                                      <p:cBhvr>
                                        <p:cTn id="56" dur="500"/>
                                        <p:tgtEl>
                                          <p:spTgt spid="67"/>
                                        </p:tgtEl>
                                      </p:cBhvr>
                                    </p:animEffect>
                                  </p:childTnLst>
                                </p:cTn>
                              </p:par>
                              <p:par>
                                <p:cTn id="57" presetID="3" presetClass="entr" presetSubtype="10" fill="hold" nodeType="with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blinds(horizontal)">
                                      <p:cBhvr>
                                        <p:cTn id="59" dur="500"/>
                                        <p:tgtEl>
                                          <p:spTgt spid="88"/>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blinds(horizontal)">
                                      <p:cBhvr>
                                        <p:cTn id="62" dur="500"/>
                                        <p:tgtEl>
                                          <p:spTgt spid="18"/>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blinds(horizontal)">
                                      <p:cBhvr>
                                        <p:cTn id="65" dur="500"/>
                                        <p:tgtEl>
                                          <p:spTgt spid="16"/>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nodeType="clickEffect">
                                  <p:stCondLst>
                                    <p:cond delay="0"/>
                                  </p:stCondLst>
                                  <p:childTnLst>
                                    <p:set>
                                      <p:cBhvr>
                                        <p:cTn id="69" dur="1" fill="hold">
                                          <p:stCondLst>
                                            <p:cond delay="0"/>
                                          </p:stCondLst>
                                        </p:cTn>
                                        <p:tgtEl>
                                          <p:spTgt spid="91"/>
                                        </p:tgtEl>
                                        <p:attrNameLst>
                                          <p:attrName>style.visibility</p:attrName>
                                        </p:attrNameLst>
                                      </p:cBhvr>
                                      <p:to>
                                        <p:strVal val="visible"/>
                                      </p:to>
                                    </p:set>
                                    <p:animEffect transition="in" filter="blinds(horizontal)">
                                      <p:cBhvr>
                                        <p:cTn id="70" dur="500"/>
                                        <p:tgtEl>
                                          <p:spTgt spid="91"/>
                                        </p:tgtEl>
                                      </p:cBhvr>
                                    </p:animEffect>
                                  </p:childTnLst>
                                </p:cTn>
                              </p:par>
                              <p:par>
                                <p:cTn id="71" presetID="3" presetClass="entr" presetSubtype="10" fill="hold" nodeType="withEffect">
                                  <p:stCondLst>
                                    <p:cond delay="0"/>
                                  </p:stCondLst>
                                  <p:childTnLst>
                                    <p:set>
                                      <p:cBhvr>
                                        <p:cTn id="72" dur="1" fill="hold">
                                          <p:stCondLst>
                                            <p:cond delay="0"/>
                                          </p:stCondLst>
                                        </p:cTn>
                                        <p:tgtEl>
                                          <p:spTgt spid="101"/>
                                        </p:tgtEl>
                                        <p:attrNameLst>
                                          <p:attrName>style.visibility</p:attrName>
                                        </p:attrNameLst>
                                      </p:cBhvr>
                                      <p:to>
                                        <p:strVal val="visible"/>
                                      </p:to>
                                    </p:set>
                                    <p:animEffect transition="in" filter="blinds(horizontal)">
                                      <p:cBhvr>
                                        <p:cTn id="73" dur="500"/>
                                        <p:tgtEl>
                                          <p:spTgt spid="101"/>
                                        </p:tgtEl>
                                      </p:cBhvr>
                                    </p:animEffect>
                                  </p:childTnLst>
                                </p:cTn>
                              </p:par>
                              <p:par>
                                <p:cTn id="74" presetID="3" presetClass="entr" presetSubtype="10" fill="hold" nodeType="withEffect">
                                  <p:stCondLst>
                                    <p:cond delay="0"/>
                                  </p:stCondLst>
                                  <p:childTnLst>
                                    <p:set>
                                      <p:cBhvr>
                                        <p:cTn id="75" dur="1" fill="hold">
                                          <p:stCondLst>
                                            <p:cond delay="0"/>
                                          </p:stCondLst>
                                        </p:cTn>
                                        <p:tgtEl>
                                          <p:spTgt spid="103"/>
                                        </p:tgtEl>
                                        <p:attrNameLst>
                                          <p:attrName>style.visibility</p:attrName>
                                        </p:attrNameLst>
                                      </p:cBhvr>
                                      <p:to>
                                        <p:strVal val="visible"/>
                                      </p:to>
                                    </p:set>
                                    <p:animEffect transition="in" filter="blinds(horizontal)">
                                      <p:cBhvr>
                                        <p:cTn id="76" dur="500"/>
                                        <p:tgtEl>
                                          <p:spTgt spid="103"/>
                                        </p:tgtEl>
                                      </p:cBhvr>
                                    </p:animEffect>
                                  </p:childTnLst>
                                </p:cTn>
                              </p:par>
                              <p:par>
                                <p:cTn id="77" presetID="3" presetClass="entr" presetSubtype="10" fill="hold" nodeType="withEffect">
                                  <p:stCondLst>
                                    <p:cond delay="0"/>
                                  </p:stCondLst>
                                  <p:childTnLst>
                                    <p:set>
                                      <p:cBhvr>
                                        <p:cTn id="78" dur="1" fill="hold">
                                          <p:stCondLst>
                                            <p:cond delay="0"/>
                                          </p:stCondLst>
                                        </p:cTn>
                                        <p:tgtEl>
                                          <p:spTgt spid="99"/>
                                        </p:tgtEl>
                                        <p:attrNameLst>
                                          <p:attrName>style.visibility</p:attrName>
                                        </p:attrNameLst>
                                      </p:cBhvr>
                                      <p:to>
                                        <p:strVal val="visible"/>
                                      </p:to>
                                    </p:set>
                                    <p:animEffect transition="in" filter="blinds(horizontal)">
                                      <p:cBhvr>
                                        <p:cTn id="79" dur="500"/>
                                        <p:tgtEl>
                                          <p:spTgt spid="99"/>
                                        </p:tgtEl>
                                      </p:cBhvr>
                                    </p:animEffect>
                                  </p:childTnLst>
                                </p:cTn>
                              </p:par>
                              <p:par>
                                <p:cTn id="80" presetID="3" presetClass="entr" presetSubtype="10" fill="hold" grpId="0" nodeType="with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blinds(horizontal)">
                                      <p:cBhvr>
                                        <p:cTn id="82" dur="500"/>
                                        <p:tgtEl>
                                          <p:spTgt spid="20"/>
                                        </p:tgtEl>
                                      </p:cBhvr>
                                    </p:animEffect>
                                  </p:childTnLst>
                                </p:cTn>
                              </p:par>
                              <p:par>
                                <p:cTn id="83" presetID="3" presetClass="entr" presetSubtype="10" fill="hold" grpId="0" nodeType="withEffect">
                                  <p:stCondLst>
                                    <p:cond delay="0"/>
                                  </p:stCondLst>
                                  <p:childTnLst>
                                    <p:set>
                                      <p:cBhvr>
                                        <p:cTn id="84" dur="1" fill="hold">
                                          <p:stCondLst>
                                            <p:cond delay="0"/>
                                          </p:stCondLst>
                                        </p:cTn>
                                        <p:tgtEl>
                                          <p:spTgt spid="89"/>
                                        </p:tgtEl>
                                        <p:attrNameLst>
                                          <p:attrName>style.visibility</p:attrName>
                                        </p:attrNameLst>
                                      </p:cBhvr>
                                      <p:to>
                                        <p:strVal val="visible"/>
                                      </p:to>
                                    </p:set>
                                    <p:animEffect transition="in" filter="blinds(horizontal)">
                                      <p:cBhvr>
                                        <p:cTn id="85" dur="500"/>
                                        <p:tgtEl>
                                          <p:spTgt spid="89"/>
                                        </p:tgtEl>
                                      </p:cBhvr>
                                    </p:animEffect>
                                  </p:childTnLst>
                                </p:cTn>
                              </p:par>
                              <p:par>
                                <p:cTn id="86" presetID="3" presetClass="entr" presetSubtype="10" fill="hold" nodeType="withEffect">
                                  <p:stCondLst>
                                    <p:cond delay="0"/>
                                  </p:stCondLst>
                                  <p:childTnLst>
                                    <p:set>
                                      <p:cBhvr>
                                        <p:cTn id="87" dur="1" fill="hold">
                                          <p:stCondLst>
                                            <p:cond delay="0"/>
                                          </p:stCondLst>
                                        </p:cTn>
                                        <p:tgtEl>
                                          <p:spTgt spid="95"/>
                                        </p:tgtEl>
                                        <p:attrNameLst>
                                          <p:attrName>style.visibility</p:attrName>
                                        </p:attrNameLst>
                                      </p:cBhvr>
                                      <p:to>
                                        <p:strVal val="visible"/>
                                      </p:to>
                                    </p:set>
                                    <p:animEffect transition="in" filter="blinds(horizontal)">
                                      <p:cBhvr>
                                        <p:cTn id="88" dur="500"/>
                                        <p:tgtEl>
                                          <p:spTgt spid="95"/>
                                        </p:tgtEl>
                                      </p:cBhvr>
                                    </p:animEffect>
                                  </p:childTnLst>
                                </p:cTn>
                              </p:par>
                              <p:par>
                                <p:cTn id="89" presetID="3" presetClass="entr" presetSubtype="10" fill="hold" nodeType="withEffect">
                                  <p:stCondLst>
                                    <p:cond delay="0"/>
                                  </p:stCondLst>
                                  <p:childTnLst>
                                    <p:set>
                                      <p:cBhvr>
                                        <p:cTn id="90" dur="1" fill="hold">
                                          <p:stCondLst>
                                            <p:cond delay="0"/>
                                          </p:stCondLst>
                                        </p:cTn>
                                        <p:tgtEl>
                                          <p:spTgt spid="97"/>
                                        </p:tgtEl>
                                        <p:attrNameLst>
                                          <p:attrName>style.visibility</p:attrName>
                                        </p:attrNameLst>
                                      </p:cBhvr>
                                      <p:to>
                                        <p:strVal val="visible"/>
                                      </p:to>
                                    </p:set>
                                    <p:animEffect transition="in" filter="blinds(horizontal)">
                                      <p:cBhvr>
                                        <p:cTn id="91" dur="500"/>
                                        <p:tgtEl>
                                          <p:spTgt spid="97"/>
                                        </p:tgtEl>
                                      </p:cBhvr>
                                    </p:animEffect>
                                  </p:childTnLst>
                                </p:cTn>
                              </p:par>
                              <p:par>
                                <p:cTn id="92" presetID="3" presetClass="entr" presetSubtype="10" fill="hold" grpId="0" nodeType="withEffect">
                                  <p:stCondLst>
                                    <p:cond delay="0"/>
                                  </p:stCondLst>
                                  <p:childTnLst>
                                    <p:set>
                                      <p:cBhvr>
                                        <p:cTn id="93" dur="1" fill="hold">
                                          <p:stCondLst>
                                            <p:cond delay="0"/>
                                          </p:stCondLst>
                                        </p:cTn>
                                        <p:tgtEl>
                                          <p:spTgt spid="19"/>
                                        </p:tgtEl>
                                        <p:attrNameLst>
                                          <p:attrName>style.visibility</p:attrName>
                                        </p:attrNameLst>
                                      </p:cBhvr>
                                      <p:to>
                                        <p:strVal val="visible"/>
                                      </p:to>
                                    </p:set>
                                    <p:animEffect transition="in" filter="blinds(horizontal)">
                                      <p:cBhvr>
                                        <p:cTn id="9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2" grpId="0" animBg="1"/>
      <p:bldP spid="13" grpId="0" animBg="1"/>
      <p:bldP spid="16" grpId="0" animBg="1"/>
      <p:bldP spid="18" grpId="0" animBg="1"/>
      <p:bldP spid="19" grpId="0" animBg="1"/>
      <p:bldP spid="20" grpId="0" animBg="1"/>
      <p:bldP spid="26" grpId="0" animBg="1"/>
      <p:bldP spid="28" grpId="0" animBg="1"/>
      <p:bldP spid="8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		</a:t>
            </a:r>
          </a:p>
        </p:txBody>
      </p:sp>
      <p:sp>
        <p:nvSpPr>
          <p:cNvPr id="3" name="Content Placeholder 2"/>
          <p:cNvSpPr>
            <a:spLocks noGrp="1"/>
          </p:cNvSpPr>
          <p:nvPr>
            <p:ph idx="1"/>
          </p:nvPr>
        </p:nvSpPr>
        <p:spPr/>
        <p:txBody>
          <a:bodyPr/>
          <a:lstStyle/>
          <a:p>
            <a:pPr>
              <a:lnSpc>
                <a:spcPct val="150000"/>
              </a:lnSpc>
            </a:pPr>
            <a:r>
              <a:rPr lang="en-US" sz="3200" dirty="0">
                <a:solidFill>
                  <a:schemeClr val="bg2">
                    <a:lumMod val="75000"/>
                  </a:schemeClr>
                </a:solidFill>
              </a:rPr>
              <a:t>What is Video Transcoding?</a:t>
            </a:r>
          </a:p>
          <a:p>
            <a:pPr>
              <a:lnSpc>
                <a:spcPct val="150000"/>
              </a:lnSpc>
            </a:pPr>
            <a:r>
              <a:rPr lang="en-US" sz="3200" dirty="0">
                <a:solidFill>
                  <a:schemeClr val="bg2">
                    <a:lumMod val="75000"/>
                  </a:schemeClr>
                </a:solidFill>
              </a:rPr>
              <a:t>Why Video Transcoding on Cloud?</a:t>
            </a:r>
          </a:p>
          <a:p>
            <a:pPr>
              <a:lnSpc>
                <a:spcPct val="150000"/>
              </a:lnSpc>
            </a:pPr>
            <a:r>
              <a:rPr lang="en-US" sz="3200" dirty="0">
                <a:solidFill>
                  <a:schemeClr val="bg2">
                    <a:lumMod val="75000"/>
                  </a:schemeClr>
                </a:solidFill>
              </a:rPr>
              <a:t>What have been done so far?</a:t>
            </a:r>
          </a:p>
          <a:p>
            <a:pPr>
              <a:lnSpc>
                <a:spcPct val="150000"/>
              </a:lnSpc>
            </a:pPr>
            <a:r>
              <a:rPr lang="en-US" sz="3200" dirty="0"/>
              <a:t>Focus of this thesis</a:t>
            </a:r>
          </a:p>
          <a:p>
            <a:pPr>
              <a:lnSpc>
                <a:spcPct val="150000"/>
              </a:lnSpc>
            </a:pPr>
            <a:r>
              <a:rPr lang="en-US" sz="3200" dirty="0">
                <a:solidFill>
                  <a:schemeClr val="bg2">
                    <a:lumMod val="75000"/>
                  </a:schemeClr>
                </a:solidFill>
              </a:rPr>
              <a:t>Conclusion</a:t>
            </a:r>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054AD97A-EC02-4373-BBC7-B1B4C6D2D385}" type="slidenum">
              <a:rPr lang="en-US" smtClean="0"/>
              <a:t>18</a:t>
            </a:fld>
            <a:endParaRPr lang="en-US"/>
          </a:p>
        </p:txBody>
      </p:sp>
    </p:spTree>
    <p:extLst>
      <p:ext uri="{BB962C8B-B14F-4D97-AF65-F5344CB8AC3E}">
        <p14:creationId xmlns:p14="http://schemas.microsoft.com/office/powerpoint/2010/main" val="40051583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2062" y="1794801"/>
            <a:ext cx="11422438" cy="4564901"/>
          </a:xfrm>
        </p:spPr>
        <p:txBody>
          <a:bodyPr>
            <a:normAutofit/>
          </a:bodyPr>
          <a:lstStyle/>
          <a:p>
            <a:endParaRPr lang="en-US" sz="5400" dirty="0"/>
          </a:p>
          <a:p>
            <a:pPr marL="0" indent="0" algn="ctr">
              <a:buNone/>
            </a:pPr>
            <a:r>
              <a:rPr lang="en-US" sz="5400" dirty="0"/>
              <a:t>Cost Efficient partial Pre-Transcoding  of Video Streaming</a:t>
            </a:r>
          </a:p>
          <a:p>
            <a:endParaRPr lang="en-US" sz="5400" dirty="0"/>
          </a:p>
          <a:p>
            <a:endParaRPr lang="en-US" sz="5400" dirty="0"/>
          </a:p>
          <a:p>
            <a:endParaRPr lang="en-US" sz="5400" dirty="0"/>
          </a:p>
        </p:txBody>
      </p:sp>
      <p:sp>
        <p:nvSpPr>
          <p:cNvPr id="2" name="Slide Number Placeholder 1"/>
          <p:cNvSpPr>
            <a:spLocks noGrp="1"/>
          </p:cNvSpPr>
          <p:nvPr>
            <p:ph type="sldNum" sz="quarter" idx="12"/>
          </p:nvPr>
        </p:nvSpPr>
        <p:spPr/>
        <p:txBody>
          <a:bodyPr/>
          <a:lstStyle/>
          <a:p>
            <a:fld id="{054AD97A-EC02-4373-BBC7-B1B4C6D2D385}" type="slidenum">
              <a:rPr lang="en-US" smtClean="0"/>
              <a:t>19</a:t>
            </a:fld>
            <a:endParaRPr lang="en-US" dirty="0"/>
          </a:p>
        </p:txBody>
      </p:sp>
    </p:spTree>
    <p:extLst>
      <p:ext uri="{BB962C8B-B14F-4D97-AF65-F5344CB8AC3E}">
        <p14:creationId xmlns:p14="http://schemas.microsoft.com/office/powerpoint/2010/main" val="12453544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Outline		</a:t>
            </a:r>
          </a:p>
        </p:txBody>
      </p:sp>
      <p:sp>
        <p:nvSpPr>
          <p:cNvPr id="3" name="Content Placeholder 2"/>
          <p:cNvSpPr>
            <a:spLocks noGrp="1"/>
          </p:cNvSpPr>
          <p:nvPr>
            <p:ph idx="1"/>
          </p:nvPr>
        </p:nvSpPr>
        <p:spPr/>
        <p:txBody>
          <a:bodyPr/>
          <a:lstStyle/>
          <a:p>
            <a:pPr>
              <a:lnSpc>
                <a:spcPct val="150000"/>
              </a:lnSpc>
            </a:pPr>
            <a:r>
              <a:rPr lang="en-US" sz="3200" dirty="0"/>
              <a:t>What is Video Transcoding?</a:t>
            </a:r>
          </a:p>
          <a:p>
            <a:pPr>
              <a:lnSpc>
                <a:spcPct val="150000"/>
              </a:lnSpc>
            </a:pPr>
            <a:r>
              <a:rPr lang="en-US" sz="3200" dirty="0"/>
              <a:t>Why Video Transcoding on Cloud?</a:t>
            </a:r>
          </a:p>
          <a:p>
            <a:pPr>
              <a:lnSpc>
                <a:spcPct val="150000"/>
              </a:lnSpc>
            </a:pPr>
            <a:r>
              <a:rPr lang="en-US" sz="3200" dirty="0"/>
              <a:t>What have been done so far?</a:t>
            </a:r>
          </a:p>
          <a:p>
            <a:pPr>
              <a:lnSpc>
                <a:spcPct val="150000"/>
              </a:lnSpc>
            </a:pPr>
            <a:r>
              <a:rPr lang="en-US" sz="3200" dirty="0"/>
              <a:t>My thesis focus</a:t>
            </a:r>
          </a:p>
          <a:p>
            <a:pPr>
              <a:lnSpc>
                <a:spcPct val="150000"/>
              </a:lnSpc>
            </a:pPr>
            <a:r>
              <a:rPr lang="en-US" sz="3200" dirty="0"/>
              <a:t>Conclusion</a:t>
            </a:r>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054AD97A-EC02-4373-BBC7-B1B4C6D2D385}" type="slidenum">
              <a:rPr lang="en-US" smtClean="0"/>
              <a:t>2</a:t>
            </a:fld>
            <a:endParaRPr lang="en-US"/>
          </a:p>
        </p:txBody>
      </p:sp>
    </p:spTree>
    <p:extLst>
      <p:ext uri="{BB962C8B-B14F-4D97-AF65-F5344CB8AC3E}">
        <p14:creationId xmlns:p14="http://schemas.microsoft.com/office/powerpoint/2010/main" val="12118344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Recap on Definitions</a:t>
            </a:r>
          </a:p>
        </p:txBody>
      </p:sp>
      <p:sp>
        <p:nvSpPr>
          <p:cNvPr id="3" name="Content Placeholder 2"/>
          <p:cNvSpPr>
            <a:spLocks noGrp="1"/>
          </p:cNvSpPr>
          <p:nvPr>
            <p:ph idx="1"/>
          </p:nvPr>
        </p:nvSpPr>
        <p:spPr>
          <a:xfrm>
            <a:off x="838200" y="1825625"/>
            <a:ext cx="5930900" cy="4295775"/>
          </a:xfrm>
        </p:spPr>
        <p:txBody>
          <a:bodyPr>
            <a:normAutofit/>
          </a:bodyPr>
          <a:lstStyle/>
          <a:p>
            <a:r>
              <a:rPr lang="en-US" dirty="0"/>
              <a:t>Two approaches for transcoding</a:t>
            </a:r>
          </a:p>
          <a:p>
            <a:pPr lvl="1">
              <a:buFont typeface="Wingdings" panose="05000000000000000000" pitchFamily="2" charset="2"/>
              <a:buChar char="§"/>
            </a:pPr>
            <a:r>
              <a:rPr lang="en-US" i="1" dirty="0"/>
              <a:t>Pre- Transcode: </a:t>
            </a:r>
          </a:p>
          <a:p>
            <a:pPr lvl="2">
              <a:buFont typeface="Wingdings" panose="05000000000000000000" pitchFamily="2" charset="2"/>
              <a:buChar char="Ø"/>
            </a:pPr>
            <a:r>
              <a:rPr lang="en-US" dirty="0"/>
              <a:t> store a format of video in repository.</a:t>
            </a:r>
          </a:p>
          <a:p>
            <a:pPr>
              <a:buFont typeface="Wingdings" panose="05000000000000000000" pitchFamily="2" charset="2"/>
              <a:buChar char="§"/>
            </a:pPr>
            <a:endParaRPr lang="en-US" dirty="0"/>
          </a:p>
          <a:p>
            <a:pPr lvl="1">
              <a:buFont typeface="Wingdings" panose="05000000000000000000" pitchFamily="2" charset="2"/>
              <a:buChar char="§"/>
            </a:pPr>
            <a:r>
              <a:rPr lang="en-US" i="1" dirty="0"/>
              <a:t>Re-transcode:</a:t>
            </a:r>
          </a:p>
          <a:p>
            <a:pPr lvl="2">
              <a:buFont typeface="Wingdings" panose="05000000000000000000" pitchFamily="2" charset="2"/>
              <a:buChar char="Ø"/>
            </a:pPr>
            <a:r>
              <a:rPr lang="en-US" dirty="0"/>
              <a:t>transcode video format upon request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7942" y="3277456"/>
            <a:ext cx="3441844" cy="2591217"/>
          </a:xfrm>
          <a:prstGeom prst="rect">
            <a:avLst/>
          </a:prstGeom>
        </p:spPr>
      </p:pic>
      <p:sp>
        <p:nvSpPr>
          <p:cNvPr id="5" name="Slide Number Placeholder 4"/>
          <p:cNvSpPr>
            <a:spLocks noGrp="1"/>
          </p:cNvSpPr>
          <p:nvPr>
            <p:ph type="sldNum" sz="quarter" idx="12"/>
          </p:nvPr>
        </p:nvSpPr>
        <p:spPr/>
        <p:txBody>
          <a:bodyPr/>
          <a:lstStyle/>
          <a:p>
            <a:fld id="{054AD97A-EC02-4373-BBC7-B1B4C6D2D385}" type="slidenum">
              <a:rPr lang="en-US" smtClean="0"/>
              <a:t>20</a:t>
            </a:fld>
            <a:endParaRPr lang="en-US"/>
          </a:p>
        </p:txBody>
      </p:sp>
    </p:spTree>
    <p:extLst>
      <p:ext uri="{BB962C8B-B14F-4D97-AF65-F5344CB8AC3E}">
        <p14:creationId xmlns:p14="http://schemas.microsoft.com/office/powerpoint/2010/main" val="1269185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Problem Definition</a:t>
            </a:r>
          </a:p>
        </p:txBody>
      </p:sp>
      <p:sp>
        <p:nvSpPr>
          <p:cNvPr id="3" name="Content Placeholder 2"/>
          <p:cNvSpPr>
            <a:spLocks noGrp="1"/>
          </p:cNvSpPr>
          <p:nvPr>
            <p:ph idx="1"/>
          </p:nvPr>
        </p:nvSpPr>
        <p:spPr>
          <a:xfrm>
            <a:off x="827926" y="1866722"/>
            <a:ext cx="7833474" cy="4351338"/>
          </a:xfrm>
        </p:spPr>
        <p:txBody>
          <a:bodyPr/>
          <a:lstStyle/>
          <a:p>
            <a:r>
              <a:rPr lang="en-US" dirty="0"/>
              <a:t>When to </a:t>
            </a:r>
            <a:r>
              <a:rPr lang="en-US" b="1" dirty="0"/>
              <a:t>pre-transcode</a:t>
            </a:r>
            <a:r>
              <a:rPr lang="en-US" dirty="0"/>
              <a:t> a video?</a:t>
            </a:r>
          </a:p>
          <a:p>
            <a:endParaRPr lang="en-US" dirty="0"/>
          </a:p>
          <a:p>
            <a:r>
              <a:rPr lang="en-US" dirty="0"/>
              <a:t>When to </a:t>
            </a:r>
            <a:r>
              <a:rPr lang="en-US" b="1" dirty="0"/>
              <a:t>re-transcode</a:t>
            </a:r>
            <a:r>
              <a:rPr lang="en-US" dirty="0"/>
              <a:t> a video?</a:t>
            </a:r>
          </a:p>
          <a:p>
            <a:endParaRPr lang="en-US" dirty="0"/>
          </a:p>
          <a:p>
            <a:r>
              <a:rPr lang="en-US" dirty="0"/>
              <a:t>When to apply </a:t>
            </a:r>
            <a:r>
              <a:rPr lang="en-US" b="1" dirty="0"/>
              <a:t>partial pre-transcoding </a:t>
            </a:r>
            <a:r>
              <a:rPr lang="en-US" dirty="0"/>
              <a:t>on videos?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5028" y="1394432"/>
            <a:ext cx="2349500" cy="3454400"/>
          </a:xfrm>
          <a:prstGeom prst="rect">
            <a:avLst/>
          </a:prstGeom>
        </p:spPr>
      </p:pic>
      <p:sp>
        <p:nvSpPr>
          <p:cNvPr id="4" name="Slide Number Placeholder 3"/>
          <p:cNvSpPr>
            <a:spLocks noGrp="1"/>
          </p:cNvSpPr>
          <p:nvPr>
            <p:ph type="sldNum" sz="quarter" idx="12"/>
          </p:nvPr>
        </p:nvSpPr>
        <p:spPr/>
        <p:txBody>
          <a:bodyPr/>
          <a:lstStyle/>
          <a:p>
            <a:fld id="{054AD97A-EC02-4373-BBC7-B1B4C6D2D385}" type="slidenum">
              <a:rPr lang="en-US" smtClean="0"/>
              <a:t>21</a:t>
            </a:fld>
            <a:endParaRPr lang="en-US"/>
          </a:p>
        </p:txBody>
      </p:sp>
    </p:spTree>
    <p:extLst>
      <p:ext uri="{BB962C8B-B14F-4D97-AF65-F5344CB8AC3E}">
        <p14:creationId xmlns:p14="http://schemas.microsoft.com/office/powerpoint/2010/main" val="59616312"/>
      </p:ext>
    </p:extLst>
  </p:cSld>
  <p:clrMapOvr>
    <a:masterClrMapping/>
  </p:clrMapOvr>
  <mc:AlternateContent xmlns:mc="http://schemas.openxmlformats.org/markup-compatibility/2006" xmlns:p14="http://schemas.microsoft.com/office/powerpoint/2010/main">
    <mc:Choice Requires="p14">
      <p:transition spd="slow" p14:dur="2000" advTm="14333"/>
    </mc:Choice>
    <mc:Fallback xmlns="">
      <p:transition spd="slow" advTm="1433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5241" y="174625"/>
            <a:ext cx="10515600" cy="1325563"/>
          </a:xfrm>
        </p:spPr>
        <p:txBody>
          <a:bodyPr/>
          <a:lstStyle/>
          <a:p>
            <a:r>
              <a:rPr lang="en-US" b="1" dirty="0"/>
              <a:t>Intuitive Solution</a:t>
            </a:r>
          </a:p>
        </p:txBody>
      </p:sp>
      <p:sp>
        <p:nvSpPr>
          <p:cNvPr id="3" name="Content Placeholder 2"/>
          <p:cNvSpPr>
            <a:spLocks noGrp="1"/>
          </p:cNvSpPr>
          <p:nvPr>
            <p:ph idx="1"/>
          </p:nvPr>
        </p:nvSpPr>
        <p:spPr/>
        <p:txBody>
          <a:bodyPr/>
          <a:lstStyle/>
          <a:p>
            <a:r>
              <a:rPr lang="en-US" dirty="0"/>
              <a:t>Pre-transcode all </a:t>
            </a:r>
            <a:r>
              <a:rPr lang="en-US" b="1" i="1" dirty="0">
                <a:solidFill>
                  <a:srgbClr val="FF0000"/>
                </a:solidFill>
              </a:rPr>
              <a:t>hot </a:t>
            </a:r>
            <a:r>
              <a:rPr lang="en-US" i="1" dirty="0"/>
              <a:t>videos</a:t>
            </a:r>
          </a:p>
          <a:p>
            <a:endParaRPr lang="en-US" i="1" dirty="0"/>
          </a:p>
          <a:p>
            <a:r>
              <a:rPr lang="en-US" dirty="0"/>
              <a:t>Re-transcode all cold (non-hot) videos</a:t>
            </a:r>
          </a:p>
          <a:p>
            <a:endParaRPr lang="en-US" dirty="0"/>
          </a:p>
        </p:txBody>
      </p:sp>
      <p:sp>
        <p:nvSpPr>
          <p:cNvPr id="4" name="Slide Number Placeholder 3"/>
          <p:cNvSpPr>
            <a:spLocks noGrp="1"/>
          </p:cNvSpPr>
          <p:nvPr>
            <p:ph type="sldNum" sz="quarter" idx="12"/>
          </p:nvPr>
        </p:nvSpPr>
        <p:spPr/>
        <p:txBody>
          <a:bodyPr/>
          <a:lstStyle/>
          <a:p>
            <a:fld id="{054AD97A-EC02-4373-BBC7-B1B4C6D2D385}" type="slidenum">
              <a:rPr lang="en-US" smtClean="0"/>
              <a:t>22</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8590" y="2754200"/>
            <a:ext cx="1496564" cy="2200354"/>
          </a:xfrm>
          <a:prstGeom prst="rect">
            <a:avLst/>
          </a:prstGeom>
        </p:spPr>
      </p:pic>
      <p:sp>
        <p:nvSpPr>
          <p:cNvPr id="6" name="TextBox 5"/>
          <p:cNvSpPr txBox="1"/>
          <p:nvPr/>
        </p:nvSpPr>
        <p:spPr>
          <a:xfrm>
            <a:off x="2397251" y="3854377"/>
            <a:ext cx="5404108" cy="707886"/>
          </a:xfrm>
          <a:prstGeom prst="rect">
            <a:avLst/>
          </a:prstGeom>
          <a:noFill/>
        </p:spPr>
        <p:txBody>
          <a:bodyPr wrap="none" rtlCol="0">
            <a:spAutoFit/>
          </a:bodyPr>
          <a:lstStyle/>
          <a:p>
            <a:r>
              <a:rPr lang="en-US" sz="4000" dirty="0"/>
              <a:t>But, what is a </a:t>
            </a:r>
            <a:r>
              <a:rPr lang="en-US" sz="4000" i="1" dirty="0"/>
              <a:t>hot video</a:t>
            </a:r>
            <a:r>
              <a:rPr lang="en-US" sz="4000" dirty="0"/>
              <a:t>?</a:t>
            </a:r>
          </a:p>
        </p:txBody>
      </p:sp>
      <p:sp>
        <p:nvSpPr>
          <p:cNvPr id="7" name="TextBox 6"/>
          <p:cNvSpPr txBox="1"/>
          <p:nvPr/>
        </p:nvSpPr>
        <p:spPr>
          <a:xfrm>
            <a:off x="675241" y="4597224"/>
            <a:ext cx="11140935" cy="707886"/>
          </a:xfrm>
          <a:prstGeom prst="rect">
            <a:avLst/>
          </a:prstGeom>
          <a:noFill/>
        </p:spPr>
        <p:txBody>
          <a:bodyPr wrap="none" rtlCol="0">
            <a:spAutoFit/>
          </a:bodyPr>
          <a:lstStyle/>
          <a:p>
            <a:r>
              <a:rPr lang="en-US" sz="4000" dirty="0"/>
              <a:t> Is there any way to </a:t>
            </a:r>
            <a:r>
              <a:rPr lang="en-US" sz="4000" b="1" dirty="0">
                <a:solidFill>
                  <a:srgbClr val="FF0000"/>
                </a:solidFill>
              </a:rPr>
              <a:t>quantify </a:t>
            </a:r>
            <a:r>
              <a:rPr lang="en-US" sz="4000" dirty="0"/>
              <a:t>the</a:t>
            </a:r>
            <a:r>
              <a:rPr lang="en-US" sz="4000" b="1" dirty="0">
                <a:solidFill>
                  <a:srgbClr val="FF0000"/>
                </a:solidFill>
              </a:rPr>
              <a:t> hotness </a:t>
            </a:r>
            <a:r>
              <a:rPr lang="en-US" sz="4000" dirty="0"/>
              <a:t>of a video?</a:t>
            </a:r>
          </a:p>
        </p:txBody>
      </p:sp>
    </p:spTree>
    <p:extLst>
      <p:ext uri="{BB962C8B-B14F-4D97-AF65-F5344CB8AC3E}">
        <p14:creationId xmlns:p14="http://schemas.microsoft.com/office/powerpoint/2010/main" val="2046377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par>
                                <p:cTn id="18" presetID="3" presetClass="entr" presetSubtype="1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linds(horizont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500" y="161925"/>
            <a:ext cx="10515600" cy="1325563"/>
          </a:xfrm>
        </p:spPr>
        <p:txBody>
          <a:bodyPr/>
          <a:lstStyle/>
          <a:p>
            <a:r>
              <a:rPr lang="en-US" b="1" dirty="0"/>
              <a:t>Summary of Contributions</a:t>
            </a:r>
          </a:p>
        </p:txBody>
      </p:sp>
      <p:sp>
        <p:nvSpPr>
          <p:cNvPr id="3" name="Content Placeholder 2"/>
          <p:cNvSpPr>
            <a:spLocks noGrp="1"/>
          </p:cNvSpPr>
          <p:nvPr>
            <p:ph idx="1"/>
          </p:nvPr>
        </p:nvSpPr>
        <p:spPr>
          <a:xfrm>
            <a:off x="657524" y="1665293"/>
            <a:ext cx="9935253" cy="4786312"/>
          </a:xfrm>
        </p:spPr>
        <p:txBody>
          <a:bodyPr>
            <a:normAutofit lnSpcReduction="10000"/>
          </a:bodyPr>
          <a:lstStyle/>
          <a:p>
            <a:pPr marL="514350" indent="-514350">
              <a:buFont typeface="+mj-lt"/>
              <a:buAutoNum type="arabicPeriod"/>
            </a:pPr>
            <a:r>
              <a:rPr lang="en-US" dirty="0"/>
              <a:t>Providing a formal method to measure hotness of video streams.</a:t>
            </a:r>
          </a:p>
          <a:p>
            <a:pPr marL="514350" indent="-514350">
              <a:buFont typeface="+mj-lt"/>
              <a:buAutoNum type="arabicPeriod"/>
            </a:pPr>
            <a:endParaRPr lang="en-US" dirty="0"/>
          </a:p>
          <a:p>
            <a:pPr marL="514350" indent="-514350">
              <a:buFont typeface="+mj-lt"/>
              <a:buAutoNum type="arabicPeriod"/>
            </a:pPr>
            <a:r>
              <a:rPr lang="en-US" dirty="0"/>
              <a:t>Proposing cost-saving methods to reduce the incurred cost of cloud-based video streaming using the hotness measure.</a:t>
            </a:r>
          </a:p>
          <a:p>
            <a:pPr marL="514350" indent="-514350">
              <a:buFont typeface="+mj-lt"/>
              <a:buAutoNum type="arabicPeriod"/>
            </a:pPr>
            <a:endParaRPr lang="en-US" dirty="0"/>
          </a:p>
          <a:p>
            <a:pPr marL="514350" indent="-514350">
              <a:buFont typeface="+mj-lt"/>
              <a:buAutoNum type="arabicPeriod"/>
            </a:pPr>
            <a:r>
              <a:rPr lang="en-US" dirty="0"/>
              <a:t>Proposing methods to reduce the execution overhead time of cost-saving method</a:t>
            </a:r>
          </a:p>
          <a:p>
            <a:pPr marL="514350" indent="-514350">
              <a:buFont typeface="+mj-lt"/>
              <a:buAutoNum type="arabicPeriod"/>
            </a:pPr>
            <a:endParaRPr lang="en-US" dirty="0"/>
          </a:p>
          <a:p>
            <a:pPr marL="514350" indent="-514350">
              <a:buFont typeface="+mj-lt"/>
              <a:buAutoNum type="arabicPeriod"/>
            </a:pPr>
            <a:r>
              <a:rPr lang="en-US" dirty="0"/>
              <a:t>Analyzing the impact of the proposed methods on video streaming with different access models.</a:t>
            </a:r>
          </a:p>
        </p:txBody>
      </p:sp>
      <p:sp>
        <p:nvSpPr>
          <p:cNvPr id="4" name="Slide Number Placeholder 3"/>
          <p:cNvSpPr>
            <a:spLocks noGrp="1"/>
          </p:cNvSpPr>
          <p:nvPr>
            <p:ph type="sldNum" sz="quarter" idx="12"/>
          </p:nvPr>
        </p:nvSpPr>
        <p:spPr/>
        <p:txBody>
          <a:bodyPr/>
          <a:lstStyle/>
          <a:p>
            <a:fld id="{054AD97A-EC02-4373-BBC7-B1B4C6D2D385}" type="slidenum">
              <a:rPr lang="en-US" smtClean="0"/>
              <a:t>23</a:t>
            </a:fld>
            <a:endParaRPr lang="en-US"/>
          </a:p>
        </p:txBody>
      </p:sp>
    </p:spTree>
    <p:extLst>
      <p:ext uri="{BB962C8B-B14F-4D97-AF65-F5344CB8AC3E}">
        <p14:creationId xmlns:p14="http://schemas.microsoft.com/office/powerpoint/2010/main" val="92471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Definition of Hot Video Stream </a:t>
            </a:r>
          </a:p>
        </p:txBody>
      </p:sp>
      <p:sp>
        <p:nvSpPr>
          <p:cNvPr id="3" name="Content Placeholder 2"/>
          <p:cNvSpPr>
            <a:spLocks noGrp="1"/>
          </p:cNvSpPr>
          <p:nvPr>
            <p:ph idx="1"/>
          </p:nvPr>
        </p:nvSpPr>
        <p:spPr/>
        <p:txBody>
          <a:bodyPr>
            <a:noAutofit/>
          </a:bodyPr>
          <a:lstStyle/>
          <a:p>
            <a:pPr marL="228600" lvl="1">
              <a:spcBef>
                <a:spcPts val="1000"/>
              </a:spcBef>
            </a:pPr>
            <a:r>
              <a:rPr lang="en-US" sz="3200" dirty="0"/>
              <a:t>We define a video as hot, when it is worth to pre-transcode it</a:t>
            </a:r>
          </a:p>
          <a:p>
            <a:pPr lvl="1"/>
            <a:r>
              <a:rPr lang="en-US" sz="2800" dirty="0"/>
              <a:t>Video </a:t>
            </a:r>
            <a:r>
              <a:rPr lang="en-US" sz="2800" i="1" dirty="0" err="1"/>
              <a:t>i</a:t>
            </a:r>
            <a:r>
              <a:rPr lang="en-US" sz="2800" dirty="0"/>
              <a:t> is called “hot” when:</a:t>
            </a:r>
          </a:p>
          <a:p>
            <a:pPr marL="457200" lvl="1" indent="0" algn="ctr">
              <a:buNone/>
            </a:pPr>
            <a:r>
              <a:rPr lang="en-US" sz="2800" b="1" i="1" dirty="0"/>
              <a:t>cost of pre-transcoding </a:t>
            </a:r>
            <a:r>
              <a:rPr lang="en-US" sz="2800" b="1" i="1" dirty="0" err="1"/>
              <a:t>i</a:t>
            </a:r>
            <a:r>
              <a:rPr lang="en-US" sz="2800" b="1" i="1" dirty="0"/>
              <a:t> ≤ cost of re-transcoding </a:t>
            </a:r>
            <a:r>
              <a:rPr lang="en-US" sz="2800" b="1" i="1" dirty="0" err="1"/>
              <a:t>i</a:t>
            </a:r>
            <a:endParaRPr lang="en-US" sz="2800" b="1" i="1" dirty="0"/>
          </a:p>
          <a:p>
            <a:pPr lvl="1"/>
            <a:endParaRPr lang="en-US" sz="2800" dirty="0"/>
          </a:p>
          <a:p>
            <a:r>
              <a:rPr lang="en-US" sz="3200" dirty="0"/>
              <a:t>We define cost-ratio for video </a:t>
            </a:r>
            <a:r>
              <a:rPr lang="en-US" sz="3200" i="1" dirty="0" err="1"/>
              <a:t>i</a:t>
            </a:r>
            <a:r>
              <a:rPr lang="en-US" sz="3200" dirty="0"/>
              <a:t> (</a:t>
            </a:r>
            <a:r>
              <a:rPr lang="en-US" sz="3200" i="1" dirty="0"/>
              <a:t>R</a:t>
            </a:r>
            <a:r>
              <a:rPr lang="en-US" sz="3200" i="1" baseline="-25000" dirty="0"/>
              <a:t>i</a:t>
            </a:r>
            <a:r>
              <a:rPr lang="en-US" sz="3200" dirty="0"/>
              <a:t>) as:</a:t>
            </a:r>
          </a:p>
          <a:p>
            <a:pPr marL="0" indent="0" algn="ctr">
              <a:buNone/>
            </a:pPr>
            <a:r>
              <a:rPr lang="en-US" sz="3200" i="1" dirty="0"/>
              <a:t>R</a:t>
            </a:r>
            <a:r>
              <a:rPr lang="en-US" sz="3200" i="1" baseline="-25000" dirty="0"/>
              <a:t>i </a:t>
            </a:r>
            <a:r>
              <a:rPr lang="en-US" sz="3200" i="1" dirty="0"/>
              <a:t>= (storage cost)</a:t>
            </a:r>
            <a:r>
              <a:rPr lang="en-US" sz="3200" i="1" baseline="-25000" dirty="0"/>
              <a:t> </a:t>
            </a:r>
            <a:r>
              <a:rPr lang="en-US" sz="3200" i="1" baseline="-25000" dirty="0" err="1"/>
              <a:t>i</a:t>
            </a:r>
            <a:r>
              <a:rPr lang="en-US" sz="3200" i="1" baseline="-25000" dirty="0"/>
              <a:t>  </a:t>
            </a:r>
            <a:r>
              <a:rPr lang="en-US" sz="3200" i="1" dirty="0"/>
              <a:t>/ [(transcoding cost)</a:t>
            </a:r>
            <a:r>
              <a:rPr lang="en-US" sz="3200" i="1" baseline="-25000" dirty="0"/>
              <a:t> </a:t>
            </a:r>
            <a:r>
              <a:rPr lang="en-US" sz="3200" i="1" baseline="-25000" dirty="0" err="1"/>
              <a:t>i</a:t>
            </a:r>
            <a:r>
              <a:rPr lang="en-US" sz="3200" i="1" baseline="-25000" dirty="0"/>
              <a:t> </a:t>
            </a:r>
            <a:r>
              <a:rPr lang="en-US" sz="3200" i="1" dirty="0"/>
              <a:t> .(views)</a:t>
            </a:r>
            <a:r>
              <a:rPr lang="en-US" sz="3200" i="1" baseline="-25000" dirty="0"/>
              <a:t> </a:t>
            </a:r>
            <a:r>
              <a:rPr lang="en-US" sz="3200" i="1" baseline="-25000" dirty="0" err="1"/>
              <a:t>i</a:t>
            </a:r>
            <a:r>
              <a:rPr lang="en-US" sz="3200" i="1" baseline="-25000" dirty="0"/>
              <a:t> </a:t>
            </a:r>
            <a:r>
              <a:rPr lang="en-US" sz="3200" i="1" dirty="0"/>
              <a:t>]</a:t>
            </a:r>
          </a:p>
          <a:p>
            <a:pPr marL="0" indent="0" algn="ctr">
              <a:buNone/>
            </a:pPr>
            <a:endParaRPr lang="en-US" sz="3200" i="1" dirty="0"/>
          </a:p>
          <a:p>
            <a:pPr algn="ctr"/>
            <a:r>
              <a:rPr lang="en-US" sz="3200" b="1" i="1" dirty="0"/>
              <a:t> Video </a:t>
            </a:r>
            <a:r>
              <a:rPr lang="en-US" sz="3200" b="1" i="1" dirty="0" err="1"/>
              <a:t>i</a:t>
            </a:r>
            <a:r>
              <a:rPr lang="en-US" sz="3200" b="1" i="1" dirty="0"/>
              <a:t> is defined as “hot” when its cost-ratio ≤ 1</a:t>
            </a:r>
          </a:p>
          <a:p>
            <a:pPr marL="0" indent="0">
              <a:buNone/>
            </a:pPr>
            <a:endParaRPr lang="en-US" sz="3200" dirty="0"/>
          </a:p>
        </p:txBody>
      </p:sp>
      <p:sp>
        <p:nvSpPr>
          <p:cNvPr id="4" name="Slide Number Placeholder 3"/>
          <p:cNvSpPr>
            <a:spLocks noGrp="1"/>
          </p:cNvSpPr>
          <p:nvPr>
            <p:ph type="sldNum" sz="quarter" idx="12"/>
          </p:nvPr>
        </p:nvSpPr>
        <p:spPr/>
        <p:txBody>
          <a:bodyPr/>
          <a:lstStyle/>
          <a:p>
            <a:fld id="{054AD97A-EC02-4373-BBC7-B1B4C6D2D385}" type="slidenum">
              <a:rPr lang="en-US" smtClean="0"/>
              <a:t>24</a:t>
            </a:fld>
            <a:endParaRPr lang="en-US"/>
          </a:p>
        </p:txBody>
      </p:sp>
    </p:spTree>
    <p:extLst>
      <p:ext uri="{BB962C8B-B14F-4D97-AF65-F5344CB8AC3E}">
        <p14:creationId xmlns:p14="http://schemas.microsoft.com/office/powerpoint/2010/main" val="114199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9725"/>
            <a:ext cx="10515600" cy="1325563"/>
          </a:xfrm>
        </p:spPr>
        <p:txBody>
          <a:bodyPr>
            <a:normAutofit/>
          </a:bodyPr>
          <a:lstStyle/>
          <a:p>
            <a:r>
              <a:rPr lang="en-US" b="1" dirty="0"/>
              <a:t>Quantifying Hotness of GOP</a:t>
            </a:r>
          </a:p>
        </p:txBody>
      </p:sp>
      <p:sp>
        <p:nvSpPr>
          <p:cNvPr id="3" name="Content Placeholder 2"/>
          <p:cNvSpPr>
            <a:spLocks noGrp="1"/>
          </p:cNvSpPr>
          <p:nvPr>
            <p:ph idx="1"/>
          </p:nvPr>
        </p:nvSpPr>
        <p:spPr/>
        <p:txBody>
          <a:bodyPr>
            <a:normAutofit/>
          </a:bodyPr>
          <a:lstStyle/>
          <a:p>
            <a:pPr>
              <a:lnSpc>
                <a:spcPct val="100000"/>
              </a:lnSpc>
              <a:spcBef>
                <a:spcPts val="0"/>
              </a:spcBef>
            </a:pPr>
            <a:r>
              <a:rPr lang="en-US" dirty="0"/>
              <a:t>Hotness of a video stream depends on the hotness of its GOPs</a:t>
            </a:r>
          </a:p>
          <a:p>
            <a:pPr lvl="1">
              <a:lnSpc>
                <a:spcPct val="100000"/>
              </a:lnSpc>
              <a:spcBef>
                <a:spcPts val="0"/>
              </a:spcBef>
              <a:buFont typeface="Wingdings" panose="05000000000000000000" pitchFamily="2" charset="2"/>
              <a:buChar char="§"/>
            </a:pPr>
            <a:r>
              <a:rPr lang="en-US" dirty="0"/>
              <a:t>Thus, we extend the definition of hotness of video  to GOP </a:t>
            </a:r>
          </a:p>
          <a:p>
            <a:endParaRPr lang="en-US" dirty="0"/>
          </a:p>
          <a:p>
            <a:r>
              <a:rPr lang="en-US" dirty="0"/>
              <a:t>We define cost-ratio for GOP </a:t>
            </a:r>
            <a:r>
              <a:rPr lang="en-US" i="1" dirty="0"/>
              <a:t>j of video</a:t>
            </a:r>
            <a:r>
              <a:rPr lang="en-US" dirty="0"/>
              <a:t> </a:t>
            </a:r>
            <a:r>
              <a:rPr lang="en-US" i="1" dirty="0" err="1"/>
              <a:t>i</a:t>
            </a:r>
            <a:r>
              <a:rPr lang="en-US" dirty="0"/>
              <a:t> (</a:t>
            </a:r>
            <a:r>
              <a:rPr lang="en-US" i="1" dirty="0" err="1"/>
              <a:t>R</a:t>
            </a:r>
            <a:r>
              <a:rPr lang="en-US" i="1" baseline="-25000" dirty="0" err="1"/>
              <a:t>ij</a:t>
            </a:r>
            <a:r>
              <a:rPr lang="en-US" dirty="0"/>
              <a:t>) as:</a:t>
            </a:r>
          </a:p>
          <a:p>
            <a:endParaRPr lang="en-US" dirty="0"/>
          </a:p>
          <a:p>
            <a:endParaRPr lang="en-US" dirty="0"/>
          </a:p>
          <a:p>
            <a:endParaRPr lang="en-US" dirty="0"/>
          </a:p>
          <a:p>
            <a:r>
              <a:rPr lang="en-US" dirty="0"/>
              <a:t>Hotness of GOP </a:t>
            </a:r>
            <a:r>
              <a:rPr lang="en-US" dirty="0" err="1"/>
              <a:t>G</a:t>
            </a:r>
            <a:r>
              <a:rPr lang="en-US" baseline="-25000" dirty="0" err="1"/>
              <a:t>ij</a:t>
            </a:r>
            <a:r>
              <a:rPr lang="en-US" baseline="-25000" dirty="0"/>
              <a:t> </a:t>
            </a:r>
            <a:r>
              <a:rPr lang="en-US" dirty="0"/>
              <a:t>is defined as:</a:t>
            </a:r>
          </a:p>
          <a:p>
            <a:pPr marL="0" indent="0" algn="ctr">
              <a:buNone/>
            </a:pPr>
            <a:endParaRPr lang="en-US" i="1" baseline="-25000" dirty="0"/>
          </a:p>
          <a:p>
            <a:pPr marL="0" indent="0" algn="ctr">
              <a:buNone/>
            </a:pPr>
            <a:endParaRPr lang="en-US" i="1" baseline="-25000" dirty="0"/>
          </a:p>
          <a:p>
            <a:pPr marL="0" indent="0" algn="ctr">
              <a:buNone/>
            </a:pPr>
            <a:endParaRPr lang="en-US" i="1" dirty="0"/>
          </a:p>
          <a:p>
            <a:pPr>
              <a:lnSpc>
                <a:spcPct val="100000"/>
              </a:lnSpc>
              <a:spcBef>
                <a:spcPts val="0"/>
              </a:spcBef>
            </a:pPr>
            <a:endParaRPr lang="en-US"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35819" t="29621"/>
          <a:stretch/>
        </p:blipFill>
        <p:spPr>
          <a:xfrm>
            <a:off x="5186205" y="5679114"/>
            <a:ext cx="3079730" cy="1193435"/>
          </a:xfrm>
          <a:prstGeom prst="rect">
            <a:avLst/>
          </a:prstGeom>
        </p:spPr>
      </p:pic>
      <p:sp>
        <p:nvSpPr>
          <p:cNvPr id="4" name="Slide Number Placeholder 3"/>
          <p:cNvSpPr>
            <a:spLocks noGrp="1"/>
          </p:cNvSpPr>
          <p:nvPr>
            <p:ph type="sldNum" sz="quarter" idx="12"/>
          </p:nvPr>
        </p:nvSpPr>
        <p:spPr>
          <a:xfrm>
            <a:off x="8659586" y="6435692"/>
            <a:ext cx="2743200" cy="365125"/>
          </a:xfrm>
        </p:spPr>
        <p:txBody>
          <a:bodyPr/>
          <a:lstStyle/>
          <a:p>
            <a:fld id="{054AD97A-EC02-4373-BBC7-B1B4C6D2D385}" type="slidenum">
              <a:rPr lang="en-US" smtClean="0"/>
              <a:t>25</a:t>
            </a:fld>
            <a:endParaRPr lang="en-US"/>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0253" y="3871879"/>
            <a:ext cx="2358609" cy="903297"/>
          </a:xfrm>
          <a:prstGeom prst="rect">
            <a:avLst/>
          </a:prstGeom>
        </p:spPr>
      </p:pic>
      <p:cxnSp>
        <p:nvCxnSpPr>
          <p:cNvPr id="14" name="Straight Arrow Connector 13"/>
          <p:cNvCxnSpPr/>
          <p:nvPr/>
        </p:nvCxnSpPr>
        <p:spPr>
          <a:xfrm>
            <a:off x="5479303" y="4069709"/>
            <a:ext cx="2249553" cy="0"/>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15" name="Rectangle: Rounded Corners 14"/>
          <p:cNvSpPr/>
          <p:nvPr/>
        </p:nvSpPr>
        <p:spPr>
          <a:xfrm>
            <a:off x="7728856" y="3789485"/>
            <a:ext cx="1678913" cy="782516"/>
          </a:xfrm>
          <a:prstGeom prst="roundRect">
            <a:avLst/>
          </a:prstGeom>
          <a:no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rPr>
              <a:t>Pre-transcoding cost of GOP G</a:t>
            </a:r>
            <a:r>
              <a:rPr lang="en-US" sz="1500" baseline="-25000" dirty="0">
                <a:solidFill>
                  <a:schemeClr val="tx1"/>
                </a:solidFill>
              </a:rPr>
              <a:t>ij</a:t>
            </a:r>
          </a:p>
          <a:p>
            <a:pPr algn="ctr"/>
            <a:endParaRPr lang="en-US" dirty="0"/>
          </a:p>
        </p:txBody>
      </p:sp>
      <p:cxnSp>
        <p:nvCxnSpPr>
          <p:cNvPr id="16" name="Straight Arrow Connector 15"/>
          <p:cNvCxnSpPr>
            <a:cxnSpLocks/>
          </p:cNvCxnSpPr>
          <p:nvPr/>
        </p:nvCxnSpPr>
        <p:spPr>
          <a:xfrm>
            <a:off x="5910943" y="4685482"/>
            <a:ext cx="2155372" cy="197830"/>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17" name="Rectangle: Rounded Corners 16"/>
          <p:cNvSpPr/>
          <p:nvPr/>
        </p:nvSpPr>
        <p:spPr>
          <a:xfrm>
            <a:off x="8066315" y="4652145"/>
            <a:ext cx="1622808" cy="889939"/>
          </a:xfrm>
          <a:prstGeom prst="roundRect">
            <a:avLst/>
          </a:prstGeom>
          <a:no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Re-transcoding cost of GOP </a:t>
            </a:r>
            <a:r>
              <a:rPr lang="en-US" sz="1600" dirty="0" err="1">
                <a:solidFill>
                  <a:schemeClr val="tx1"/>
                </a:solidFill>
              </a:rPr>
              <a:t>G</a:t>
            </a:r>
            <a:r>
              <a:rPr lang="en-US" sz="1600" baseline="-25000" dirty="0" err="1">
                <a:solidFill>
                  <a:schemeClr val="tx1"/>
                </a:solidFill>
              </a:rPr>
              <a:t>ij</a:t>
            </a:r>
            <a:endParaRPr lang="en-US" sz="1600" dirty="0">
              <a:solidFill>
                <a:schemeClr val="tx1"/>
              </a:solidFill>
            </a:endParaRPr>
          </a:p>
          <a:p>
            <a:pPr algn="ctr"/>
            <a:endParaRPr lang="en-US" dirty="0"/>
          </a:p>
        </p:txBody>
      </p:sp>
      <p:sp>
        <p:nvSpPr>
          <p:cNvPr id="20" name="Rectangle: Rounded Corners 19"/>
          <p:cNvSpPr/>
          <p:nvPr/>
        </p:nvSpPr>
        <p:spPr>
          <a:xfrm>
            <a:off x="914401" y="4209506"/>
            <a:ext cx="1756838" cy="705466"/>
          </a:xfrm>
          <a:prstGeom prst="roundRect">
            <a:avLst/>
          </a:prstGeom>
          <a:no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Estimated views of GOP </a:t>
            </a:r>
            <a:r>
              <a:rPr lang="en-US" sz="1600" dirty="0" err="1">
                <a:solidFill>
                  <a:schemeClr val="tx1"/>
                </a:solidFill>
              </a:rPr>
              <a:t>G</a:t>
            </a:r>
            <a:r>
              <a:rPr lang="en-US" sz="1600" baseline="-25000" dirty="0" err="1">
                <a:solidFill>
                  <a:schemeClr val="tx1"/>
                </a:solidFill>
              </a:rPr>
              <a:t>ij</a:t>
            </a:r>
            <a:endParaRPr lang="en-US" sz="1600" dirty="0">
              <a:solidFill>
                <a:schemeClr val="tx1"/>
              </a:solidFill>
            </a:endParaRPr>
          </a:p>
          <a:p>
            <a:pPr algn="ctr"/>
            <a:endParaRPr lang="en-US" dirty="0"/>
          </a:p>
        </p:txBody>
      </p:sp>
      <p:cxnSp>
        <p:nvCxnSpPr>
          <p:cNvPr id="21" name="Straight Arrow Connector 20"/>
          <p:cNvCxnSpPr>
            <a:cxnSpLocks/>
          </p:cNvCxnSpPr>
          <p:nvPr/>
        </p:nvCxnSpPr>
        <p:spPr>
          <a:xfrm flipH="1">
            <a:off x="2671238" y="4572001"/>
            <a:ext cx="1960635" cy="0"/>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275832"/>
            <a:ext cx="914400" cy="582168"/>
          </a:xfrm>
          <a:prstGeom prst="rect">
            <a:avLst/>
          </a:prstGeom>
        </p:spPr>
      </p:pic>
    </p:spTree>
    <p:extLst>
      <p:ext uri="{BB962C8B-B14F-4D97-AF65-F5344CB8AC3E}">
        <p14:creationId xmlns:p14="http://schemas.microsoft.com/office/powerpoint/2010/main" val="91397458"/>
      </p:ext>
    </p:extLst>
  </p:cSld>
  <p:clrMapOvr>
    <a:masterClrMapping/>
  </p:clrMapOvr>
  <mc:AlternateContent xmlns:mc="http://schemas.openxmlformats.org/markup-compatibility/2006" xmlns:p14="http://schemas.microsoft.com/office/powerpoint/2010/main">
    <mc:Choice Requires="p14">
      <p:transition spd="slow" p14:dur="2000" advTm="56249"/>
    </mc:Choice>
    <mc:Fallback xmlns="">
      <p:transition spd="slow" advTm="5624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30250"/>
                                  </p:stCondLst>
                                  <p:childTnLst>
                                    <p:set>
                                      <p:cBhvr>
                                        <p:cTn id="6" dur="1" fill="hold">
                                          <p:stCondLst>
                                            <p:cond delay="57499"/>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30250"/>
                                  </p:stCondLst>
                                  <p:childTnLst>
                                    <p:set>
                                      <p:cBhvr>
                                        <p:cTn id="10" dur="1" fill="hold">
                                          <p:stCondLst>
                                            <p:cond delay="57499"/>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30250"/>
                                  </p:stCondLst>
                                  <p:childTnLst>
                                    <p:set>
                                      <p:cBhvr>
                                        <p:cTn id="14" dur="1" fill="hold">
                                          <p:stCondLst>
                                            <p:cond delay="57499"/>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30250"/>
                                  </p:stCondLst>
                                  <p:childTnLst>
                                    <p:set>
                                      <p:cBhvr>
                                        <p:cTn id="18" dur="1" fill="hold">
                                          <p:stCondLst>
                                            <p:cond delay="57499"/>
                                          </p:stCondLst>
                                        </p:cTn>
                                        <p:tgtEl>
                                          <p:spTgt spid="14"/>
                                        </p:tgtEl>
                                        <p:attrNameLst>
                                          <p:attrName>style.visibility</p:attrName>
                                        </p:attrNameLst>
                                      </p:cBhvr>
                                      <p:to>
                                        <p:strVal val="visible"/>
                                      </p:to>
                                    </p:set>
                                  </p:childTnLst>
                                </p:cTn>
                              </p:par>
                              <p:par>
                                <p:cTn id="19" presetID="1" presetClass="entr" presetSubtype="0" fill="hold" grpId="0" nodeType="withEffect">
                                  <p:stCondLst>
                                    <p:cond delay="30250"/>
                                  </p:stCondLst>
                                  <p:childTnLst>
                                    <p:set>
                                      <p:cBhvr>
                                        <p:cTn id="20" dur="1" fill="hold">
                                          <p:stCondLst>
                                            <p:cond delay="57499"/>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30250"/>
                                  </p:stCondLst>
                                  <p:childTnLst>
                                    <p:set>
                                      <p:cBhvr>
                                        <p:cTn id="24" dur="1" fill="hold">
                                          <p:stCondLst>
                                            <p:cond delay="57499"/>
                                          </p:stCondLst>
                                        </p:cTn>
                                        <p:tgtEl>
                                          <p:spTgt spid="16"/>
                                        </p:tgtEl>
                                        <p:attrNameLst>
                                          <p:attrName>style.visibility</p:attrName>
                                        </p:attrNameLst>
                                      </p:cBhvr>
                                      <p:to>
                                        <p:strVal val="visible"/>
                                      </p:to>
                                    </p:set>
                                  </p:childTnLst>
                                </p:cTn>
                              </p:par>
                              <p:par>
                                <p:cTn id="25" presetID="1" presetClass="entr" presetSubtype="0" fill="hold" grpId="0" nodeType="withEffect">
                                  <p:stCondLst>
                                    <p:cond delay="30250"/>
                                  </p:stCondLst>
                                  <p:childTnLst>
                                    <p:set>
                                      <p:cBhvr>
                                        <p:cTn id="26" dur="1" fill="hold">
                                          <p:stCondLst>
                                            <p:cond delay="57499"/>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30250"/>
                                  </p:stCondLst>
                                  <p:childTnLst>
                                    <p:set>
                                      <p:cBhvr>
                                        <p:cTn id="30" dur="1" fill="hold">
                                          <p:stCondLst>
                                            <p:cond delay="57499"/>
                                          </p:stCondLst>
                                        </p:cTn>
                                        <p:tgtEl>
                                          <p:spTgt spid="21"/>
                                        </p:tgtEl>
                                        <p:attrNameLst>
                                          <p:attrName>style.visibility</p:attrName>
                                        </p:attrNameLst>
                                      </p:cBhvr>
                                      <p:to>
                                        <p:strVal val="visible"/>
                                      </p:to>
                                    </p:set>
                                  </p:childTnLst>
                                </p:cTn>
                              </p:par>
                              <p:par>
                                <p:cTn id="31" presetID="1" presetClass="entr" presetSubtype="0" fill="hold" grpId="0" nodeType="withEffect">
                                  <p:stCondLst>
                                    <p:cond delay="30250"/>
                                  </p:stCondLst>
                                  <p:childTnLst>
                                    <p:set>
                                      <p:cBhvr>
                                        <p:cTn id="32" dur="1" fill="hold">
                                          <p:stCondLst>
                                            <p:cond delay="57499"/>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30250"/>
                                  </p:stCondLst>
                                  <p:childTnLst>
                                    <p:set>
                                      <p:cBhvr>
                                        <p:cTn id="36" dur="1" fill="hold">
                                          <p:stCondLst>
                                            <p:cond delay="57499"/>
                                          </p:stCondLst>
                                        </p:cTn>
                                        <p:tgtEl>
                                          <p:spTgt spid="3">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30250"/>
                                  </p:stCondLst>
                                  <p:childTnLst>
                                    <p:set>
                                      <p:cBhvr>
                                        <p:cTn id="40" dur="1" fill="hold">
                                          <p:stCondLst>
                                            <p:cond delay="57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2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Quantifying Hotness of a Video Stream</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610" y="1965422"/>
            <a:ext cx="9761980" cy="112638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3500" y="3275440"/>
            <a:ext cx="2679390" cy="109505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3500" y="4737768"/>
            <a:ext cx="2222500" cy="558800"/>
          </a:xfrm>
          <a:prstGeom prst="rect">
            <a:avLst/>
          </a:prstGeom>
        </p:spPr>
      </p:pic>
      <p:sp>
        <p:nvSpPr>
          <p:cNvPr id="3" name="Slide Number Placeholder 2"/>
          <p:cNvSpPr>
            <a:spLocks noGrp="1"/>
          </p:cNvSpPr>
          <p:nvPr>
            <p:ph type="sldNum" sz="quarter" idx="12"/>
          </p:nvPr>
        </p:nvSpPr>
        <p:spPr/>
        <p:txBody>
          <a:bodyPr/>
          <a:lstStyle/>
          <a:p>
            <a:fld id="{054AD97A-EC02-4373-BBC7-B1B4C6D2D385}" type="slidenum">
              <a:rPr lang="en-US" smtClean="0"/>
              <a:t>26</a:t>
            </a:fld>
            <a:endParaRPr lang="en-US"/>
          </a:p>
        </p:txBody>
      </p:sp>
    </p:spTree>
    <p:extLst>
      <p:ext uri="{BB962C8B-B14F-4D97-AF65-F5344CB8AC3E}">
        <p14:creationId xmlns:p14="http://schemas.microsoft.com/office/powerpoint/2010/main" val="3286980806"/>
      </p:ext>
    </p:extLst>
  </p:cSld>
  <p:clrMapOvr>
    <a:masterClrMapping/>
  </p:clrMapOvr>
  <mc:AlternateContent xmlns:mc="http://schemas.openxmlformats.org/markup-compatibility/2006" xmlns:p14="http://schemas.microsoft.com/office/powerpoint/2010/main">
    <mc:Choice Requires="p14">
      <p:transition spd="slow" p14:dur="2000" advTm="40408"/>
    </mc:Choice>
    <mc:Fallback xmlns="">
      <p:transition spd="slow" advTm="40408"/>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4768" y="250826"/>
            <a:ext cx="10662140" cy="1325563"/>
          </a:xfrm>
        </p:spPr>
        <p:txBody>
          <a:bodyPr/>
          <a:lstStyle/>
          <a:p>
            <a:r>
              <a:rPr lang="en-US" b="1" dirty="0"/>
              <a:t>Access Pattern to Video Streams in a Repository </a:t>
            </a:r>
          </a:p>
        </p:txBody>
      </p:sp>
      <p:sp>
        <p:nvSpPr>
          <p:cNvPr id="3" name="Content Placeholder 2"/>
          <p:cNvSpPr>
            <a:spLocks noGrp="1"/>
          </p:cNvSpPr>
          <p:nvPr>
            <p:ph idx="1"/>
          </p:nvPr>
        </p:nvSpPr>
        <p:spPr>
          <a:xfrm>
            <a:off x="463086" y="1640987"/>
            <a:ext cx="6737398" cy="4478460"/>
          </a:xfrm>
        </p:spPr>
        <p:txBody>
          <a:bodyPr/>
          <a:lstStyle/>
          <a:p>
            <a:r>
              <a:rPr lang="en-US" dirty="0"/>
              <a:t> Distribution of access to video streams in a repository follow long-tail pattern</a:t>
            </a:r>
          </a:p>
          <a:p>
            <a:endParaRPr lang="en-US" dirty="0"/>
          </a:p>
          <a:p>
            <a:r>
              <a:rPr lang="en-US" dirty="0"/>
              <a:t>Few video streams in the beginning of curve are accessed frequently</a:t>
            </a:r>
          </a:p>
          <a:p>
            <a:endParaRPr lang="en-US" dirty="0"/>
          </a:p>
          <a:p>
            <a:r>
              <a:rPr lang="en-US" dirty="0"/>
              <a:t>Most of video streams are rarely accessed</a:t>
            </a:r>
          </a:p>
        </p:txBody>
      </p:sp>
      <p:sp>
        <p:nvSpPr>
          <p:cNvPr id="6" name="Rectangle 5"/>
          <p:cNvSpPr/>
          <p:nvPr/>
        </p:nvSpPr>
        <p:spPr>
          <a:xfrm>
            <a:off x="7877710" y="1404368"/>
            <a:ext cx="1307175" cy="10321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0495" y="1937851"/>
            <a:ext cx="4653246" cy="2414976"/>
          </a:xfrm>
          <a:prstGeom prst="rect">
            <a:avLst/>
          </a:prstGeom>
        </p:spPr>
      </p:pic>
      <p:sp>
        <p:nvSpPr>
          <p:cNvPr id="10" name="TextBox 9"/>
          <p:cNvSpPr txBox="1"/>
          <p:nvPr/>
        </p:nvSpPr>
        <p:spPr>
          <a:xfrm>
            <a:off x="8660337" y="4452138"/>
            <a:ext cx="2510776" cy="338554"/>
          </a:xfrm>
          <a:prstGeom prst="rect">
            <a:avLst/>
          </a:prstGeom>
          <a:noFill/>
        </p:spPr>
        <p:txBody>
          <a:bodyPr wrap="square" rtlCol="0">
            <a:spAutoFit/>
          </a:bodyPr>
          <a:lstStyle/>
          <a:p>
            <a:r>
              <a:rPr lang="en-US" sz="1600" dirty="0"/>
              <a:t>Videos in repository</a:t>
            </a:r>
          </a:p>
        </p:txBody>
      </p:sp>
      <p:sp>
        <p:nvSpPr>
          <p:cNvPr id="11" name="TextBox 10"/>
          <p:cNvSpPr txBox="1"/>
          <p:nvPr/>
        </p:nvSpPr>
        <p:spPr>
          <a:xfrm rot="16200000">
            <a:off x="6241002" y="3191151"/>
            <a:ext cx="1641965" cy="338554"/>
          </a:xfrm>
          <a:prstGeom prst="rect">
            <a:avLst/>
          </a:prstGeom>
          <a:noFill/>
        </p:spPr>
        <p:txBody>
          <a:bodyPr wrap="square" rtlCol="0">
            <a:spAutoFit/>
          </a:bodyPr>
          <a:lstStyle/>
          <a:p>
            <a:r>
              <a:rPr lang="en-US" sz="1600" dirty="0"/>
              <a:t>Number of views</a:t>
            </a:r>
          </a:p>
        </p:txBody>
      </p:sp>
      <p:cxnSp>
        <p:nvCxnSpPr>
          <p:cNvPr id="13" name="Straight Arrow Connector 12"/>
          <p:cNvCxnSpPr>
            <a:cxnSpLocks/>
          </p:cNvCxnSpPr>
          <p:nvPr/>
        </p:nvCxnSpPr>
        <p:spPr>
          <a:xfrm flipH="1">
            <a:off x="7871627" y="3317742"/>
            <a:ext cx="788710" cy="6429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660337" y="3025351"/>
            <a:ext cx="2457917" cy="338554"/>
          </a:xfrm>
          <a:prstGeom prst="rect">
            <a:avLst/>
          </a:prstGeom>
          <a:noFill/>
        </p:spPr>
        <p:txBody>
          <a:bodyPr wrap="none" rtlCol="0">
            <a:spAutoFit/>
          </a:bodyPr>
          <a:lstStyle/>
          <a:p>
            <a:r>
              <a:rPr lang="en-US" sz="1600" dirty="0"/>
              <a:t>Frequently accessed videos</a:t>
            </a:r>
          </a:p>
        </p:txBody>
      </p:sp>
      <p:cxnSp>
        <p:nvCxnSpPr>
          <p:cNvPr id="18" name="Straight Arrow Connector 17"/>
          <p:cNvCxnSpPr>
            <a:cxnSpLocks/>
          </p:cNvCxnSpPr>
          <p:nvPr/>
        </p:nvCxnSpPr>
        <p:spPr>
          <a:xfrm flipV="1">
            <a:off x="8531297" y="4181410"/>
            <a:ext cx="0" cy="8821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575598" y="5063602"/>
            <a:ext cx="2081532" cy="338554"/>
          </a:xfrm>
          <a:prstGeom prst="rect">
            <a:avLst/>
          </a:prstGeom>
          <a:noFill/>
        </p:spPr>
        <p:txBody>
          <a:bodyPr wrap="none" rtlCol="0">
            <a:spAutoFit/>
          </a:bodyPr>
          <a:lstStyle/>
          <a:p>
            <a:r>
              <a:rPr lang="en-US" sz="1600" dirty="0"/>
              <a:t>Rarely accessed videos</a:t>
            </a:r>
          </a:p>
        </p:txBody>
      </p:sp>
      <p:sp>
        <p:nvSpPr>
          <p:cNvPr id="4" name="Slide Number Placeholder 3"/>
          <p:cNvSpPr>
            <a:spLocks noGrp="1"/>
          </p:cNvSpPr>
          <p:nvPr>
            <p:ph type="sldNum" sz="quarter" idx="12"/>
          </p:nvPr>
        </p:nvSpPr>
        <p:spPr/>
        <p:txBody>
          <a:bodyPr/>
          <a:lstStyle/>
          <a:p>
            <a:fld id="{054AD97A-EC02-4373-BBC7-B1B4C6D2D385}" type="slidenum">
              <a:rPr lang="en-US" smtClean="0"/>
              <a:t>27</a:t>
            </a:fld>
            <a:endParaRPr lang="en-US"/>
          </a:p>
        </p:txBody>
      </p:sp>
    </p:spTree>
    <p:extLst>
      <p:ext uri="{BB962C8B-B14F-4D97-AF65-F5344CB8AC3E}">
        <p14:creationId xmlns:p14="http://schemas.microsoft.com/office/powerpoint/2010/main" val="359068378"/>
      </p:ext>
    </p:extLst>
  </p:cSld>
  <p:clrMapOvr>
    <a:masterClrMapping/>
  </p:clrMapOvr>
  <mc:AlternateContent xmlns:mc="http://schemas.openxmlformats.org/markup-compatibility/2006" xmlns:p14="http://schemas.microsoft.com/office/powerpoint/2010/main">
    <mc:Choice Requires="p14">
      <p:transition spd="slow" p14:dur="2000" advTm="29692"/>
    </mc:Choice>
    <mc:Fallback xmlns="">
      <p:transition spd="slow" advTm="2969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30750"/>
                                  </p:stCondLst>
                                  <p:childTnLst>
                                    <p:set>
                                      <p:cBhvr>
                                        <p:cTn id="6" dur="1" fill="hold">
                                          <p:stCondLst>
                                            <p:cond delay="4124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30750"/>
                                  </p:stCondLst>
                                  <p:childTnLst>
                                    <p:set>
                                      <p:cBhvr>
                                        <p:cTn id="10" dur="1" fill="hold">
                                          <p:stCondLst>
                                            <p:cond delay="41249"/>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30750"/>
                                  </p:stCondLst>
                                  <p:childTnLst>
                                    <p:set>
                                      <p:cBhvr>
                                        <p:cTn id="14" dur="1" fill="hold">
                                          <p:stCondLst>
                                            <p:cond delay="41249"/>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30475" y="442865"/>
            <a:ext cx="8229240" cy="11426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1"/>
            <a:r>
              <a:rPr lang="en-US" sz="3200" b="1" dirty="0"/>
              <a:t>Access Pattern Within Each Video Stream</a:t>
            </a:r>
          </a:p>
        </p:txBody>
      </p:sp>
      <p:sp>
        <p:nvSpPr>
          <p:cNvPr id="7" name="Text Placeholder 2"/>
          <p:cNvSpPr txBox="1">
            <a:spLocks/>
          </p:cNvSpPr>
          <p:nvPr/>
        </p:nvSpPr>
        <p:spPr>
          <a:xfrm>
            <a:off x="202388" y="2081783"/>
            <a:ext cx="8417355" cy="11513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00100" lvl="1" indent="-342900">
              <a:buFont typeface="Arial" charset="0"/>
              <a:buChar char="•"/>
            </a:pPr>
            <a:r>
              <a:rPr lang="en-US" kern="0" dirty="0">
                <a:solidFill>
                  <a:sysClr val="windowText" lastClr="000000"/>
                </a:solidFill>
              </a:rPr>
              <a:t>Distribution of the views within a video (GOPs) stream </a:t>
            </a:r>
            <a:r>
              <a:rPr lang="en-US" b="1" kern="0" dirty="0">
                <a:solidFill>
                  <a:sysClr val="windowText" lastClr="000000"/>
                </a:solidFill>
              </a:rPr>
              <a:t>follows a long tail distribution</a:t>
            </a:r>
            <a:endParaRPr lang="en-US" kern="0" dirty="0">
              <a:solidFill>
                <a:sysClr val="windowText" lastClr="000000"/>
              </a:solidFill>
            </a:endParaRPr>
          </a:p>
          <a:p>
            <a:pPr marL="800100" lvl="1" indent="-342900" algn="l" rtl="0">
              <a:buFont typeface="Arial" charset="0"/>
              <a:buChar char="•"/>
            </a:pPr>
            <a:endParaRPr lang="en-US" kern="0" dirty="0">
              <a:solidFill>
                <a:sysClr val="windowText" lastClr="000000"/>
              </a:solidFill>
            </a:endParaRPr>
          </a:p>
          <a:p>
            <a:pPr marL="800100" lvl="1" indent="-342900" algn="l" rtl="0">
              <a:buFont typeface="Arial" charset="0"/>
              <a:buChar char="•"/>
            </a:pPr>
            <a:endParaRPr lang="en-US" kern="0" dirty="0" smtClean="0">
              <a:solidFill>
                <a:sysClr val="windowText" lastClr="000000"/>
              </a:solidFill>
            </a:endParaRPr>
          </a:p>
          <a:p>
            <a:pPr marL="457200" lvl="1" algn="l" rtl="0"/>
            <a:endParaRPr lang="en-US" kern="0" dirty="0">
              <a:solidFill>
                <a:sysClr val="windowText" lastClr="000000"/>
              </a:solidFill>
            </a:endParaRPr>
          </a:p>
          <a:p>
            <a:pPr marL="457200" lvl="1" algn="l" rtl="0"/>
            <a:endParaRPr lang="en-US" kern="0" dirty="0">
              <a:solidFill>
                <a:sysClr val="windowText" lastClr="000000"/>
              </a:solidFill>
            </a:endParaRPr>
          </a:p>
          <a:p>
            <a:pPr marL="457200" lvl="1" algn="l" rtl="0"/>
            <a:r>
              <a:rPr lang="en-US" kern="0" dirty="0">
                <a:solidFill>
                  <a:sysClr val="windowText" lastClr="000000"/>
                </a:solidFill>
              </a:rPr>
              <a:t> </a:t>
            </a:r>
          </a:p>
          <a:p>
            <a:pPr marL="457200" lvl="1" algn="l" rtl="0"/>
            <a:endParaRPr lang="en-US" kern="0" dirty="0">
              <a:solidFill>
                <a:sysClr val="windowText" lastClr="000000"/>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4561" y="4015400"/>
            <a:ext cx="2162956" cy="858316"/>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3515" y="2857660"/>
            <a:ext cx="3762375" cy="1952625"/>
          </a:xfrm>
          <a:prstGeom prst="rect">
            <a:avLst/>
          </a:prstGeom>
        </p:spPr>
      </p:pic>
      <p:sp>
        <p:nvSpPr>
          <p:cNvPr id="10" name="TextBox 9"/>
          <p:cNvSpPr txBox="1"/>
          <p:nvPr/>
        </p:nvSpPr>
        <p:spPr>
          <a:xfrm>
            <a:off x="9187704" y="4793264"/>
            <a:ext cx="1953996" cy="369332"/>
          </a:xfrm>
          <a:prstGeom prst="rect">
            <a:avLst/>
          </a:prstGeom>
          <a:noFill/>
        </p:spPr>
        <p:txBody>
          <a:bodyPr wrap="none" rtlCol="0">
            <a:spAutoFit/>
          </a:bodyPr>
          <a:lstStyle/>
          <a:p>
            <a:r>
              <a:rPr lang="en-US" dirty="0"/>
              <a:t>GOPs within  video</a:t>
            </a:r>
          </a:p>
        </p:txBody>
      </p:sp>
      <p:sp>
        <p:nvSpPr>
          <p:cNvPr id="11" name="TextBox 10"/>
          <p:cNvSpPr txBox="1"/>
          <p:nvPr/>
        </p:nvSpPr>
        <p:spPr>
          <a:xfrm rot="16200000">
            <a:off x="7368148" y="3710240"/>
            <a:ext cx="1602105" cy="338554"/>
          </a:xfrm>
          <a:prstGeom prst="rect">
            <a:avLst/>
          </a:prstGeom>
          <a:noFill/>
        </p:spPr>
        <p:txBody>
          <a:bodyPr wrap="none" rtlCol="0">
            <a:spAutoFit/>
          </a:bodyPr>
          <a:lstStyle/>
          <a:p>
            <a:r>
              <a:rPr lang="en-US" sz="1600" dirty="0"/>
              <a:t>Number of views</a:t>
            </a:r>
          </a:p>
        </p:txBody>
      </p:sp>
      <p:sp>
        <p:nvSpPr>
          <p:cNvPr id="2" name="Oval 1"/>
          <p:cNvSpPr/>
          <p:nvPr/>
        </p:nvSpPr>
        <p:spPr>
          <a:xfrm>
            <a:off x="1736203" y="4282633"/>
            <a:ext cx="497711" cy="4051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p:cNvCxnSpPr/>
          <p:nvPr/>
        </p:nvCxnSpPr>
        <p:spPr>
          <a:xfrm>
            <a:off x="2002420" y="4625667"/>
            <a:ext cx="0" cy="7102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11498" y="5346554"/>
            <a:ext cx="3570336" cy="307777"/>
          </a:xfrm>
          <a:prstGeom prst="rect">
            <a:avLst/>
          </a:prstGeom>
          <a:noFill/>
        </p:spPr>
        <p:txBody>
          <a:bodyPr wrap="none" rtlCol="0">
            <a:spAutoFit/>
          </a:bodyPr>
          <a:lstStyle/>
          <a:p>
            <a:r>
              <a:rPr lang="en-US" sz="1400" dirty="0"/>
              <a:t>Estimated number of views for GOP j in video </a:t>
            </a:r>
            <a:r>
              <a:rPr lang="en-US" sz="1400" dirty="0" err="1"/>
              <a:t>i</a:t>
            </a:r>
            <a:endParaRPr lang="en-US" sz="1400" dirty="0"/>
          </a:p>
        </p:txBody>
      </p:sp>
      <p:sp>
        <p:nvSpPr>
          <p:cNvPr id="13" name="Rounded Rectangle 12"/>
          <p:cNvSpPr/>
          <p:nvPr/>
        </p:nvSpPr>
        <p:spPr>
          <a:xfrm>
            <a:off x="130475" y="5334165"/>
            <a:ext cx="3570336" cy="408967"/>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510914" y="4282633"/>
            <a:ext cx="348034" cy="31386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1715859" y="5907092"/>
            <a:ext cx="4374071" cy="465319"/>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715858" y="5985862"/>
            <a:ext cx="4374071" cy="307777"/>
          </a:xfrm>
          <a:prstGeom prst="rect">
            <a:avLst/>
          </a:prstGeom>
          <a:noFill/>
        </p:spPr>
        <p:txBody>
          <a:bodyPr wrap="square" rtlCol="0">
            <a:spAutoFit/>
          </a:bodyPr>
          <a:lstStyle/>
          <a:p>
            <a:r>
              <a:rPr lang="en-US" sz="1400" dirty="0"/>
              <a:t>Total number of views received by video I in a period time</a:t>
            </a:r>
          </a:p>
        </p:txBody>
      </p:sp>
      <p:sp>
        <p:nvSpPr>
          <p:cNvPr id="23" name="Oval 22"/>
          <p:cNvSpPr/>
          <p:nvPr/>
        </p:nvSpPr>
        <p:spPr>
          <a:xfrm>
            <a:off x="2986268" y="4148750"/>
            <a:ext cx="729205" cy="53899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4" name="TextBox 23"/>
              <p:cNvSpPr txBox="1"/>
              <p:nvPr/>
            </p:nvSpPr>
            <p:spPr>
              <a:xfrm>
                <a:off x="4146383" y="4842340"/>
                <a:ext cx="4113114" cy="325089"/>
              </a:xfrm>
              <a:prstGeom prst="rect">
                <a:avLst/>
              </a:prstGeom>
              <a:noFill/>
            </p:spPr>
            <p:txBody>
              <a:bodyPr wrap="none" rtlCol="0">
                <a:spAutoFit/>
              </a:bodyPr>
              <a:lstStyle/>
              <a:p>
                <a14:m>
                  <m:oMath xmlns:m="http://schemas.openxmlformats.org/officeDocument/2006/math">
                    <m:sSub>
                      <m:sSubPr>
                        <m:ctrlPr>
                          <a:rPr lang="en-US" sz="1400" i="1" smtClean="0">
                            <a:latin typeface="Cambria Math" charset="0"/>
                          </a:rPr>
                        </m:ctrlPr>
                      </m:sSubPr>
                      <m:e>
                        <m:r>
                          <a:rPr lang="en-US" sz="1400" b="0" i="1" smtClean="0">
                            <a:latin typeface="Cambria Math" charset="0"/>
                          </a:rPr>
                          <m:t>𝐺</m:t>
                        </m:r>
                      </m:e>
                      <m:sub>
                        <m:r>
                          <a:rPr lang="en-US" sz="1400" b="0" i="1" smtClean="0">
                            <a:latin typeface="Cambria Math" charset="0"/>
                          </a:rPr>
                          <m:t>𝑖𝑗</m:t>
                        </m:r>
                        <m:r>
                          <a:rPr lang="en-US" sz="1400" b="0" i="1" smtClean="0">
                            <a:latin typeface="Cambria Math" charset="0"/>
                          </a:rPr>
                          <m:t> </m:t>
                        </m:r>
                      </m:sub>
                    </m:sSub>
                  </m:oMath>
                </a14:m>
                <a:r>
                  <a:rPr lang="en-US" sz="1400" dirty="0"/>
                  <a:t>is GOP number j and alpha is constant equal to 0.1</a:t>
                </a:r>
              </a:p>
            </p:txBody>
          </p:sp>
        </mc:Choice>
        <mc:Fallback xmlns="">
          <p:sp>
            <p:nvSpPr>
              <p:cNvPr id="24" name="TextBox 23"/>
              <p:cNvSpPr txBox="1">
                <a:spLocks noRot="1" noChangeAspect="1" noMove="1" noResize="1" noEditPoints="1" noAdjustHandles="1" noChangeArrowheads="1" noChangeShapeType="1" noTextEdit="1"/>
              </p:cNvSpPr>
              <p:nvPr/>
            </p:nvSpPr>
            <p:spPr>
              <a:xfrm>
                <a:off x="4146383" y="4842340"/>
                <a:ext cx="4113114" cy="325089"/>
              </a:xfrm>
              <a:prstGeom prst="rect">
                <a:avLst/>
              </a:prstGeom>
              <a:blipFill rotWithShape="1">
                <a:blip r:embed="rId4"/>
                <a:stretch>
                  <a:fillRect b="-12963"/>
                </a:stretch>
              </a:blipFill>
            </p:spPr>
            <p:txBody>
              <a:bodyPr/>
              <a:lstStyle/>
              <a:p>
                <a:r>
                  <a:rPr lang="en-US">
                    <a:noFill/>
                  </a:rPr>
                  <a:t> </a:t>
                </a:r>
              </a:p>
            </p:txBody>
          </p:sp>
        </mc:Fallback>
      </mc:AlternateContent>
      <p:sp>
        <p:nvSpPr>
          <p:cNvPr id="25" name="Rounded Rectangle 24"/>
          <p:cNvSpPr/>
          <p:nvPr/>
        </p:nvSpPr>
        <p:spPr>
          <a:xfrm>
            <a:off x="4146383" y="4813458"/>
            <a:ext cx="4018467" cy="450196"/>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p:cNvCxnSpPr>
            <a:stCxn id="23" idx="6"/>
          </p:cNvCxnSpPr>
          <p:nvPr/>
        </p:nvCxnSpPr>
        <p:spPr>
          <a:xfrm>
            <a:off x="3715473" y="4418249"/>
            <a:ext cx="1017394" cy="3672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054AD97A-EC02-4373-BBC7-B1B4C6D2D385}" type="slidenum">
              <a:rPr lang="en-US" smtClean="0"/>
              <a:t>28</a:t>
            </a:fld>
            <a:endParaRPr lang="en-US"/>
          </a:p>
        </p:txBody>
      </p:sp>
      <p:cxnSp>
        <p:nvCxnSpPr>
          <p:cNvPr id="14" name="Elbow Connector 13"/>
          <p:cNvCxnSpPr>
            <a:stCxn id="15" idx="4"/>
            <a:endCxn id="17" idx="0"/>
          </p:cNvCxnSpPr>
          <p:nvPr/>
        </p:nvCxnSpPr>
        <p:spPr>
          <a:xfrm rot="16200000" flipH="1">
            <a:off x="2638617" y="4642814"/>
            <a:ext cx="1310592" cy="1217964"/>
          </a:xfrm>
          <a:prstGeom prst="bentConnector3">
            <a:avLst>
              <a:gd name="adj1" fmla="val 30545"/>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211498" y="2356803"/>
            <a:ext cx="7105663" cy="646331"/>
          </a:xfrm>
          <a:prstGeom prst="rect">
            <a:avLst/>
          </a:prstGeom>
        </p:spPr>
        <p:txBody>
          <a:bodyPr wrap="square">
            <a:spAutoFit/>
          </a:bodyPr>
          <a:lstStyle/>
          <a:p>
            <a:pPr marL="800100" lvl="1" indent="-342900">
              <a:buFont typeface="Arial" charset="0"/>
              <a:buChar char="•"/>
            </a:pPr>
            <a:r>
              <a:rPr lang="en-US" kern="0" dirty="0">
                <a:solidFill>
                  <a:sysClr val="windowText" lastClr="000000"/>
                </a:solidFill>
              </a:rPr>
              <a:t>Beginning segments (GOPs) are watched </a:t>
            </a:r>
            <a:r>
              <a:rPr lang="en-US" b="1" kern="0" dirty="0">
                <a:solidFill>
                  <a:sysClr val="windowText" lastClr="000000"/>
                </a:solidFill>
              </a:rPr>
              <a:t>more frequently </a:t>
            </a:r>
            <a:r>
              <a:rPr lang="en-US" kern="0" dirty="0">
                <a:solidFill>
                  <a:sysClr val="windowText" lastClr="000000"/>
                </a:solidFill>
              </a:rPr>
              <a:t>then the rest of the video</a:t>
            </a:r>
          </a:p>
        </p:txBody>
      </p:sp>
      <p:sp>
        <p:nvSpPr>
          <p:cNvPr id="21" name="Rectangle 20"/>
          <p:cNvSpPr/>
          <p:nvPr/>
        </p:nvSpPr>
        <p:spPr>
          <a:xfrm>
            <a:off x="211498" y="3231785"/>
            <a:ext cx="6737883" cy="646331"/>
          </a:xfrm>
          <a:prstGeom prst="rect">
            <a:avLst/>
          </a:prstGeom>
        </p:spPr>
        <p:txBody>
          <a:bodyPr wrap="square">
            <a:spAutoFit/>
          </a:bodyPr>
          <a:lstStyle/>
          <a:p>
            <a:pPr marL="800100" lvl="1" indent="-342900">
              <a:buFont typeface="Arial" charset="0"/>
              <a:buChar char="•"/>
            </a:pPr>
            <a:r>
              <a:rPr lang="en-US" kern="0" dirty="0">
                <a:solidFill>
                  <a:sysClr val="windowText" lastClr="000000"/>
                </a:solidFill>
              </a:rPr>
              <a:t>Therefore, we can estimate GOP view information using </a:t>
            </a:r>
            <a:r>
              <a:rPr lang="en-US" b="1" kern="0" dirty="0">
                <a:solidFill>
                  <a:sysClr val="windowText" lastClr="000000"/>
                </a:solidFill>
              </a:rPr>
              <a:t>Power-Law </a:t>
            </a:r>
            <a:r>
              <a:rPr lang="en-US" kern="0" dirty="0">
                <a:solidFill>
                  <a:sysClr val="windowText" lastClr="000000"/>
                </a:solidFill>
              </a:rPr>
              <a:t>distribution</a:t>
            </a:r>
          </a:p>
        </p:txBody>
      </p:sp>
    </p:spTree>
    <p:extLst>
      <p:ext uri="{BB962C8B-B14F-4D97-AF65-F5344CB8AC3E}">
        <p14:creationId xmlns:p14="http://schemas.microsoft.com/office/powerpoint/2010/main" val="1712440058"/>
      </p:ext>
    </p:extLst>
  </p:cSld>
  <p:clrMapOvr>
    <a:masterClrMapping/>
  </p:clrMapOvr>
  <mc:AlternateContent xmlns:mc="http://schemas.openxmlformats.org/markup-compatibility/2006" xmlns:p14="http://schemas.microsoft.com/office/powerpoint/2010/main">
    <mc:Choice Requires="p14">
      <p:transition spd="slow" p14:dur="2000" advTm="36516"/>
    </mc:Choice>
    <mc:Fallback xmlns="">
      <p:transition spd="slow" advTm="3651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20">
                                            <p:txEl>
                                              <p:pRg st="0" end="0"/>
                                            </p:txEl>
                                          </p:spTgt>
                                        </p:tgtEl>
                                        <p:attrNameLst>
                                          <p:attrName>style.visibility</p:attrName>
                                        </p:attrNameLst>
                                      </p:cBhvr>
                                      <p:to>
                                        <p:strVal val="visible"/>
                                      </p:to>
                                    </p:set>
                                    <p:animEffect transition="in" filter="blinds(horizontal)">
                                      <p:cBhvr>
                                        <p:cTn id="21" dur="500"/>
                                        <p:tgtEl>
                                          <p:spTgt spid="20">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21">
                                            <p:txEl>
                                              <p:pRg st="0" end="0"/>
                                            </p:txEl>
                                          </p:spTgt>
                                        </p:tgtEl>
                                        <p:attrNameLst>
                                          <p:attrName>style.visibility</p:attrName>
                                        </p:attrNameLst>
                                      </p:cBhvr>
                                      <p:to>
                                        <p:strVal val="visible"/>
                                      </p:to>
                                    </p:set>
                                    <p:animEffect transition="in" filter="blinds(horizontal)">
                                      <p:cBhvr>
                                        <p:cTn id="26" dur="500"/>
                                        <p:tgtEl>
                                          <p:spTgt spid="21">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linds(horizontal)">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blinds(horizontal)">
                                      <p:cBhvr>
                                        <p:cTn id="36" dur="500"/>
                                        <p:tgtEl>
                                          <p:spTgt spid="4"/>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blinds(horizontal)">
                                      <p:cBhvr>
                                        <p:cTn id="39" dur="500"/>
                                        <p:tgtEl>
                                          <p:spTgt spid="2"/>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linds(horizontal)">
                                      <p:cBhvr>
                                        <p:cTn id="42" dur="500"/>
                                        <p:tgtEl>
                                          <p:spTgt spid="13"/>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blinds(horizontal)">
                                      <p:cBhvr>
                                        <p:cTn id="45" dur="500"/>
                                        <p:tgtEl>
                                          <p:spTgt spid="5"/>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blinds(horizontal)">
                                      <p:cBhvr>
                                        <p:cTn id="50" dur="500"/>
                                        <p:tgtEl>
                                          <p:spTgt spid="15"/>
                                        </p:tgtEl>
                                      </p:cBhvr>
                                    </p:animEffect>
                                  </p:childTnLst>
                                </p:cTn>
                              </p:par>
                              <p:par>
                                <p:cTn id="51" presetID="3" presetClass="entr" presetSubtype="10" fill="hold"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blinds(horizontal)">
                                      <p:cBhvr>
                                        <p:cTn id="53" dur="500"/>
                                        <p:tgtEl>
                                          <p:spTgt spid="14"/>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blinds(horizontal)">
                                      <p:cBhvr>
                                        <p:cTn id="56" dur="500"/>
                                        <p:tgtEl>
                                          <p:spTgt spid="19"/>
                                        </p:tgtEl>
                                      </p:cBhvr>
                                    </p:animEffect>
                                  </p:childTnLst>
                                </p:cTn>
                              </p:par>
                              <p:par>
                                <p:cTn id="57" presetID="3" presetClass="entr" presetSubtype="10"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blinds(horizontal)">
                                      <p:cBhvr>
                                        <p:cTn id="59" dur="500"/>
                                        <p:tgtEl>
                                          <p:spTgt spid="17"/>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blinds(horizontal)">
                                      <p:cBhvr>
                                        <p:cTn id="64" dur="500"/>
                                        <p:tgtEl>
                                          <p:spTgt spid="23"/>
                                        </p:tgtEl>
                                      </p:cBhvr>
                                    </p:animEffect>
                                  </p:childTnLst>
                                </p:cTn>
                              </p:par>
                              <p:par>
                                <p:cTn id="65" presetID="3" presetClass="entr" presetSubtype="10" fill="hold" nodeType="with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blinds(horizontal)">
                                      <p:cBhvr>
                                        <p:cTn id="67" dur="500"/>
                                        <p:tgtEl>
                                          <p:spTgt spid="27"/>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blinds(horizontal)">
                                      <p:cBhvr>
                                        <p:cTn id="70" dur="500"/>
                                        <p:tgtEl>
                                          <p:spTgt spid="25"/>
                                        </p:tgtEl>
                                      </p:cBhvr>
                                    </p:animEffect>
                                  </p:childTnLst>
                                </p:cTn>
                              </p:par>
                              <p:par>
                                <p:cTn id="71" presetID="3" presetClass="entr" presetSubtype="10" fill="hold" grpId="0" nodeType="with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blinds(horizontal)">
                                      <p:cBhvr>
                                        <p:cTn id="7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2" grpId="0" animBg="1"/>
      <p:bldP spid="5" grpId="0"/>
      <p:bldP spid="13" grpId="0" animBg="1"/>
      <p:bldP spid="15" grpId="0" animBg="1"/>
      <p:bldP spid="17" grpId="0" animBg="1"/>
      <p:bldP spid="19" grpId="0"/>
      <p:bldP spid="23" grpId="0" animBg="1"/>
      <p:bldP spid="24" grpId="0"/>
      <p:bldP spid="2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Cost of Pre-transcoding of a Video Stream</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b="1" dirty="0"/>
                  <a:t>Cost of </a:t>
                </a:r>
                <a:r>
                  <a:rPr lang="en-US" b="1" dirty="0">
                    <a:solidFill>
                      <a:srgbClr val="FF0000"/>
                    </a:solidFill>
                  </a:rPr>
                  <a:t>pre-transcoding</a:t>
                </a:r>
                <a:r>
                  <a:rPr lang="en-US" b="1" dirty="0"/>
                  <a:t> </a:t>
                </a:r>
                <a:r>
                  <a:rPr lang="en-US" dirty="0"/>
                  <a:t>depends on GOP size and unit price:</a:t>
                </a:r>
              </a:p>
              <a:p>
                <a:endParaRPr lang="en-US" dirty="0"/>
              </a:p>
              <a:p>
                <a:endParaRPr lang="en-US" dirty="0"/>
              </a:p>
              <a:p>
                <a:endParaRPr lang="en-US" dirty="0"/>
              </a:p>
              <a:p>
                <a:endParaRPr lang="en-US" dirty="0"/>
              </a:p>
              <a:p>
                <a:endParaRPr lang="en-US" dirty="0"/>
              </a:p>
              <a:p>
                <a:r>
                  <a:rPr lang="en-US" dirty="0"/>
                  <a:t>Then, cost of pre-transcoding a video Stream is: </a:t>
                </a:r>
                <a14:m>
                  <m:oMath xmlns:m="http://schemas.openxmlformats.org/officeDocument/2006/math">
                    <m:sSub>
                      <m:sSubPr>
                        <m:ctrlPr>
                          <a:rPr lang="en-US" i="1" smtClean="0">
                            <a:latin typeface="Cambria Math" charset="0"/>
                          </a:rPr>
                        </m:ctrlPr>
                      </m:sSubPr>
                      <m:e>
                        <m:r>
                          <a:rPr lang="en-US" b="0" i="1" smtClean="0">
                            <a:latin typeface="Cambria Math"/>
                          </a:rPr>
                          <m:t>𝐶</m:t>
                        </m:r>
                      </m:e>
                      <m:sub>
                        <m:sSub>
                          <m:sSubPr>
                            <m:ctrlPr>
                              <a:rPr lang="en-US" i="1" smtClean="0">
                                <a:latin typeface="Cambria Math" charset="0"/>
                              </a:rPr>
                            </m:ctrlPr>
                          </m:sSubPr>
                          <m:e>
                            <m:r>
                              <a:rPr lang="en-US" b="0" i="1" smtClean="0">
                                <a:latin typeface="Cambria Math"/>
                              </a:rPr>
                              <m:t>𝑆</m:t>
                            </m:r>
                          </m:e>
                          <m:sub>
                            <m:r>
                              <a:rPr lang="en-US" b="0" i="1" smtClean="0">
                                <a:latin typeface="Cambria Math"/>
                              </a:rPr>
                              <m:t>𝑖</m:t>
                            </m:r>
                          </m:sub>
                        </m:sSub>
                      </m:sub>
                    </m:sSub>
                    <m:r>
                      <a:rPr lang="en-US" b="0" i="1" smtClean="0">
                        <a:latin typeface="Cambria Math"/>
                      </a:rPr>
                      <m:t>=</m:t>
                    </m:r>
                    <m:nary>
                      <m:naryPr>
                        <m:chr m:val="∑"/>
                        <m:ctrlPr>
                          <a:rPr lang="en-US" b="0" i="1" smtClean="0">
                            <a:latin typeface="Cambria Math" charset="0"/>
                          </a:rPr>
                        </m:ctrlPr>
                      </m:naryPr>
                      <m:sub>
                        <m:r>
                          <m:rPr>
                            <m:brk m:alnAt="23"/>
                          </m:rPr>
                          <a:rPr lang="en-US" b="0" i="1" smtClean="0">
                            <a:latin typeface="Cambria Math"/>
                          </a:rPr>
                          <m:t>𝑗</m:t>
                        </m:r>
                        <m:r>
                          <a:rPr lang="en-US" b="0" i="1" smtClean="0">
                            <a:latin typeface="Cambria Math"/>
                          </a:rPr>
                          <m:t>=1</m:t>
                        </m:r>
                      </m:sub>
                      <m:sup>
                        <m:r>
                          <a:rPr lang="en-US" b="0" i="1" smtClean="0">
                            <a:latin typeface="Cambria Math"/>
                          </a:rPr>
                          <m:t>𝑚</m:t>
                        </m:r>
                      </m:sup>
                      <m:e>
                        <m:sSub>
                          <m:sSubPr>
                            <m:ctrlPr>
                              <a:rPr lang="en-US" b="0" i="1" smtClean="0">
                                <a:latin typeface="Cambria Math" charset="0"/>
                              </a:rPr>
                            </m:ctrlPr>
                          </m:sSubPr>
                          <m:e>
                            <m:r>
                              <a:rPr lang="en-US" b="0" i="1" smtClean="0">
                                <a:latin typeface="Cambria Math"/>
                              </a:rPr>
                              <m:t>𝐶</m:t>
                            </m:r>
                          </m:e>
                          <m:sub>
                            <m:sSub>
                              <m:sSubPr>
                                <m:ctrlPr>
                                  <a:rPr lang="en-US" b="0" i="1" smtClean="0">
                                    <a:latin typeface="Cambria Math" charset="0"/>
                                  </a:rPr>
                                </m:ctrlPr>
                              </m:sSubPr>
                              <m:e>
                                <m:r>
                                  <a:rPr lang="en-US" b="0" i="1" smtClean="0">
                                    <a:latin typeface="Cambria Math"/>
                                  </a:rPr>
                                  <m:t>𝑆</m:t>
                                </m:r>
                              </m:e>
                              <m:sub>
                                <m:r>
                                  <a:rPr lang="en-US" b="0" i="1" smtClean="0">
                                    <a:latin typeface="Cambria Math"/>
                                  </a:rPr>
                                  <m:t>𝑖𝑗</m:t>
                                </m:r>
                              </m:sub>
                            </m:sSub>
                          </m:sub>
                        </m:sSub>
                      </m:e>
                    </m:nary>
                  </m:oMath>
                </a14:m>
                <a:endParaRPr lang="en-US" dirty="0"/>
              </a:p>
              <a:p>
                <a:endParaRPr lang="en-US" dirty="0"/>
              </a:p>
              <a:p>
                <a:r>
                  <a:rPr lang="en-US" dirty="0"/>
                  <a:t>In case, CDN is utilized we have: </a:t>
                </a:r>
                <a14:m>
                  <m:oMath xmlns:m="http://schemas.openxmlformats.org/officeDocument/2006/math">
                    <m:sSub>
                      <m:sSubPr>
                        <m:ctrlPr>
                          <a:rPr lang="en-US" i="1">
                            <a:latin typeface="Cambria Math" charset="0"/>
                          </a:rPr>
                        </m:ctrlPr>
                      </m:sSubPr>
                      <m:e>
                        <m:r>
                          <a:rPr lang="en-US" i="1">
                            <a:latin typeface="Cambria Math"/>
                          </a:rPr>
                          <m:t>𝐶</m:t>
                        </m:r>
                      </m:e>
                      <m:sub>
                        <m:sSub>
                          <m:sSubPr>
                            <m:ctrlPr>
                              <a:rPr lang="en-US" i="1">
                                <a:latin typeface="Cambria Math" charset="0"/>
                              </a:rPr>
                            </m:ctrlPr>
                          </m:sSubPr>
                          <m:e>
                            <m:r>
                              <a:rPr lang="en-US" i="1">
                                <a:latin typeface="Cambria Math"/>
                              </a:rPr>
                              <m:t>𝑆</m:t>
                            </m:r>
                          </m:e>
                          <m:sub>
                            <m:r>
                              <a:rPr lang="en-US" i="1">
                                <a:latin typeface="Cambria Math"/>
                              </a:rPr>
                              <m:t>𝑖</m:t>
                            </m:r>
                          </m:sub>
                        </m:sSub>
                      </m:sub>
                    </m:sSub>
                    <m:r>
                      <a:rPr lang="en-US" i="1">
                        <a:latin typeface="Cambria Math"/>
                      </a:rPr>
                      <m:t>=</m:t>
                    </m:r>
                    <m:nary>
                      <m:naryPr>
                        <m:chr m:val="∑"/>
                        <m:ctrlPr>
                          <a:rPr lang="en-US" i="1">
                            <a:latin typeface="Cambria Math" charset="0"/>
                          </a:rPr>
                        </m:ctrlPr>
                      </m:naryPr>
                      <m:sub>
                        <m:r>
                          <m:rPr>
                            <m:brk m:alnAt="23"/>
                          </m:rPr>
                          <a:rPr lang="en-US" i="1">
                            <a:latin typeface="Cambria Math"/>
                          </a:rPr>
                          <m:t>𝑗</m:t>
                        </m:r>
                        <m:r>
                          <a:rPr lang="en-US" i="1">
                            <a:latin typeface="Cambria Math"/>
                          </a:rPr>
                          <m:t>=1</m:t>
                        </m:r>
                      </m:sub>
                      <m:sup>
                        <m:r>
                          <a:rPr lang="en-US" i="1">
                            <a:latin typeface="Cambria Math"/>
                          </a:rPr>
                          <m:t>𝑚</m:t>
                        </m:r>
                      </m:sup>
                      <m:e>
                        <m:sSub>
                          <m:sSubPr>
                            <m:ctrlPr>
                              <a:rPr lang="en-US" i="1">
                                <a:latin typeface="Cambria Math" charset="0"/>
                              </a:rPr>
                            </m:ctrlPr>
                          </m:sSubPr>
                          <m:e>
                            <m:r>
                              <a:rPr lang="en-US" i="1">
                                <a:latin typeface="Cambria Math"/>
                              </a:rPr>
                              <m:t>𝐶</m:t>
                            </m:r>
                          </m:e>
                          <m:sub>
                            <m:sSub>
                              <m:sSubPr>
                                <m:ctrlPr>
                                  <a:rPr lang="en-US" i="1">
                                    <a:latin typeface="Cambria Math" charset="0"/>
                                  </a:rPr>
                                </m:ctrlPr>
                              </m:sSubPr>
                              <m:e>
                                <m:r>
                                  <a:rPr lang="en-US" i="1">
                                    <a:latin typeface="Cambria Math"/>
                                  </a:rPr>
                                  <m:t>𝑆</m:t>
                                </m:r>
                              </m:e>
                              <m:sub>
                                <m:r>
                                  <a:rPr lang="en-US" i="1">
                                    <a:latin typeface="Cambria Math"/>
                                  </a:rPr>
                                  <m:t>𝑖𝑗</m:t>
                                </m:r>
                              </m:sub>
                            </m:sSub>
                          </m:sub>
                        </m:sSub>
                        <m:r>
                          <a:rPr lang="en-US" b="0" i="1" smtClean="0">
                            <a:latin typeface="Cambria Math"/>
                          </a:rPr>
                          <m:t>+</m:t>
                        </m:r>
                        <m:nary>
                          <m:naryPr>
                            <m:chr m:val="∑"/>
                            <m:ctrlPr>
                              <a:rPr lang="en-US" i="1">
                                <a:latin typeface="Cambria Math" charset="0"/>
                              </a:rPr>
                            </m:ctrlPr>
                          </m:naryPr>
                          <m:sub>
                            <m:r>
                              <m:rPr>
                                <m:brk m:alnAt="23"/>
                              </m:rPr>
                              <a:rPr lang="en-US" i="1">
                                <a:latin typeface="Cambria Math"/>
                              </a:rPr>
                              <m:t>𝑗</m:t>
                            </m:r>
                            <m:r>
                              <a:rPr lang="en-US" i="1">
                                <a:latin typeface="Cambria Math"/>
                              </a:rPr>
                              <m:t>=1</m:t>
                            </m:r>
                          </m:sub>
                          <m:sup>
                            <m:r>
                              <a:rPr lang="en-US" i="1">
                                <a:latin typeface="Cambria Math"/>
                              </a:rPr>
                              <m:t>𝑚</m:t>
                            </m:r>
                          </m:sup>
                          <m:e>
                            <m:sSub>
                              <m:sSubPr>
                                <m:ctrlPr>
                                  <a:rPr lang="en-US" i="1">
                                    <a:latin typeface="Cambria Math" charset="0"/>
                                  </a:rPr>
                                </m:ctrlPr>
                              </m:sSubPr>
                              <m:e>
                                <m:r>
                                  <a:rPr lang="en-US" i="1">
                                    <a:latin typeface="Cambria Math"/>
                                  </a:rPr>
                                  <m:t>𝐶</m:t>
                                </m:r>
                              </m:e>
                              <m:sub>
                                <m:sSub>
                                  <m:sSubPr>
                                    <m:ctrlPr>
                                      <a:rPr lang="en-US" i="1" smtClean="0">
                                        <a:latin typeface="Cambria Math" charset="0"/>
                                      </a:rPr>
                                    </m:ctrlPr>
                                  </m:sSubPr>
                                  <m:e>
                                    <m:r>
                                      <a:rPr lang="en-US" b="0" i="1" smtClean="0">
                                        <a:latin typeface="Cambria Math"/>
                                      </a:rPr>
                                      <m:t>𝐶𝐷𝑁</m:t>
                                    </m:r>
                                  </m:e>
                                  <m:sub>
                                    <m:r>
                                      <a:rPr lang="en-US" b="0" i="1" smtClean="0">
                                        <a:latin typeface="Cambria Math"/>
                                      </a:rPr>
                                      <m:t>𝑖𝑗</m:t>
                                    </m:r>
                                  </m:sub>
                                </m:sSub>
                              </m:sub>
                            </m:sSub>
                          </m:e>
                        </m:nary>
                      </m:e>
                    </m:nary>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043" t="-3081" b="-196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054AD97A-EC02-4373-BBC7-B1B4C6D2D385}" type="slidenum">
              <a:rPr lang="en-US" smtClean="0"/>
              <a:t>29</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7353" y="3045199"/>
            <a:ext cx="2867890" cy="883359"/>
          </a:xfrm>
          <a:prstGeom prst="rect">
            <a:avLst/>
          </a:prstGeom>
        </p:spPr>
      </p:pic>
      <p:sp>
        <p:nvSpPr>
          <p:cNvPr id="6" name="Rectangle: Rounded Corners 6"/>
          <p:cNvSpPr/>
          <p:nvPr/>
        </p:nvSpPr>
        <p:spPr>
          <a:xfrm>
            <a:off x="2901577" y="2250242"/>
            <a:ext cx="3898169" cy="450081"/>
          </a:xfrm>
          <a:prstGeom prst="round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8"/>
          <p:cNvSpPr/>
          <p:nvPr/>
        </p:nvSpPr>
        <p:spPr>
          <a:xfrm>
            <a:off x="3180263" y="3243306"/>
            <a:ext cx="750727" cy="450081"/>
          </a:xfrm>
          <a:prstGeom prst="round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a:cxnSpLocks/>
            <a:stCxn id="7" idx="0"/>
          </p:cNvCxnSpPr>
          <p:nvPr/>
        </p:nvCxnSpPr>
        <p:spPr>
          <a:xfrm flipH="1" flipV="1">
            <a:off x="3555626" y="2652600"/>
            <a:ext cx="1" cy="590706"/>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9" name="Rectangle: Rounded Corners 10"/>
          <p:cNvSpPr/>
          <p:nvPr/>
        </p:nvSpPr>
        <p:spPr>
          <a:xfrm>
            <a:off x="5028561" y="3243306"/>
            <a:ext cx="569974" cy="450081"/>
          </a:xfrm>
          <a:prstGeom prst="round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11"/>
          <p:cNvSpPr/>
          <p:nvPr/>
        </p:nvSpPr>
        <p:spPr>
          <a:xfrm>
            <a:off x="3995430" y="4011330"/>
            <a:ext cx="2263478" cy="450081"/>
          </a:xfrm>
          <a:prstGeom prst="round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Rounded Corners 12"/>
          <p:cNvSpPr/>
          <p:nvPr/>
        </p:nvSpPr>
        <p:spPr>
          <a:xfrm>
            <a:off x="6403212" y="3328054"/>
            <a:ext cx="2452010" cy="450081"/>
          </a:xfrm>
          <a:prstGeom prst="round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3011273" y="2293496"/>
            <a:ext cx="3841373" cy="369332"/>
          </a:xfrm>
          <a:prstGeom prst="rect">
            <a:avLst/>
          </a:prstGeom>
        </p:spPr>
        <p:txBody>
          <a:bodyPr wrap="none">
            <a:spAutoFit/>
          </a:bodyPr>
          <a:lstStyle/>
          <a:p>
            <a:r>
              <a:rPr lang="en-US" dirty="0"/>
              <a:t>Pre-transcoding cost of GOP </a:t>
            </a:r>
            <a:r>
              <a:rPr lang="en-US" i="1" dirty="0"/>
              <a:t>j</a:t>
            </a:r>
            <a:r>
              <a:rPr lang="en-US" dirty="0"/>
              <a:t> of video</a:t>
            </a:r>
            <a:r>
              <a:rPr lang="en-US" i="1" dirty="0"/>
              <a:t> </a:t>
            </a:r>
            <a:r>
              <a:rPr lang="en-US" i="1" dirty="0" err="1"/>
              <a:t>i</a:t>
            </a:r>
            <a:endParaRPr lang="en-US" i="1" dirty="0"/>
          </a:p>
        </p:txBody>
      </p:sp>
      <p:sp>
        <p:nvSpPr>
          <p:cNvPr id="13" name="TextBox 12"/>
          <p:cNvSpPr txBox="1"/>
          <p:nvPr/>
        </p:nvSpPr>
        <p:spPr>
          <a:xfrm>
            <a:off x="3966677" y="4068349"/>
            <a:ext cx="2292231" cy="369332"/>
          </a:xfrm>
          <a:prstGeom prst="rect">
            <a:avLst/>
          </a:prstGeom>
          <a:noFill/>
        </p:spPr>
        <p:txBody>
          <a:bodyPr wrap="none" rtlCol="0">
            <a:spAutoFit/>
          </a:bodyPr>
          <a:lstStyle/>
          <a:p>
            <a:r>
              <a:rPr lang="en-US" dirty="0"/>
              <a:t>Size of GOP j of video </a:t>
            </a:r>
            <a:r>
              <a:rPr lang="en-US" i="1" dirty="0" err="1"/>
              <a:t>i</a:t>
            </a:r>
            <a:endParaRPr lang="en-US" i="1" dirty="0"/>
          </a:p>
        </p:txBody>
      </p:sp>
      <p:cxnSp>
        <p:nvCxnSpPr>
          <p:cNvPr id="14" name="Straight Arrow Connector 13"/>
          <p:cNvCxnSpPr>
            <a:cxnSpLocks/>
          </p:cNvCxnSpPr>
          <p:nvPr/>
        </p:nvCxnSpPr>
        <p:spPr>
          <a:xfrm>
            <a:off x="4599554" y="3693387"/>
            <a:ext cx="0" cy="317943"/>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436226" y="3377218"/>
            <a:ext cx="2418996" cy="369332"/>
          </a:xfrm>
          <a:prstGeom prst="rect">
            <a:avLst/>
          </a:prstGeom>
          <a:noFill/>
        </p:spPr>
        <p:txBody>
          <a:bodyPr wrap="none" rtlCol="0">
            <a:spAutoFit/>
          </a:bodyPr>
          <a:lstStyle/>
          <a:p>
            <a:r>
              <a:rPr lang="en-US" dirty="0"/>
              <a:t>Cloud storage unit price</a:t>
            </a:r>
          </a:p>
        </p:txBody>
      </p:sp>
      <p:cxnSp>
        <p:nvCxnSpPr>
          <p:cNvPr id="16" name="Straight Arrow Connector 15"/>
          <p:cNvCxnSpPr>
            <a:cxnSpLocks/>
          </p:cNvCxnSpPr>
          <p:nvPr/>
        </p:nvCxnSpPr>
        <p:spPr>
          <a:xfrm>
            <a:off x="5625510" y="3509849"/>
            <a:ext cx="750727"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17" name="Rectangle: Rounded Corners 18"/>
          <p:cNvSpPr/>
          <p:nvPr/>
        </p:nvSpPr>
        <p:spPr>
          <a:xfrm flipH="1">
            <a:off x="4306349" y="3243306"/>
            <a:ext cx="541456" cy="450081"/>
          </a:xfrm>
          <a:prstGeom prst="round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2608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par>
                                <p:cTn id="13" presetID="14" presetClass="entr" presetSubtype="1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randombar(horizontal)">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randombar(horizontal)">
                                      <p:cBhvr>
                                        <p:cTn id="26" dur="500"/>
                                        <p:tgtEl>
                                          <p:spTgt spid="17"/>
                                        </p:tgtEl>
                                      </p:cBhvr>
                                    </p:animEffect>
                                  </p:childTnLst>
                                </p:cTn>
                              </p:par>
                              <p:par>
                                <p:cTn id="27" presetID="14" presetClass="entr" presetSubtype="1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randombar(horizontal)">
                                      <p:cBhvr>
                                        <p:cTn id="29" dur="500"/>
                                        <p:tgtEl>
                                          <p:spTgt spid="14"/>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randombar(horizontal)">
                                      <p:cBhvr>
                                        <p:cTn id="32" dur="500"/>
                                        <p:tgtEl>
                                          <p:spTgt spid="10"/>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randombar(horizontal)">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randombar(horizontal)">
                                      <p:cBhvr>
                                        <p:cTn id="40" dur="500"/>
                                        <p:tgtEl>
                                          <p:spTgt spid="9"/>
                                        </p:tgtEl>
                                      </p:cBhvr>
                                    </p:animEffect>
                                  </p:childTnLst>
                                </p:cTn>
                              </p:par>
                              <p:par>
                                <p:cTn id="41" presetID="14" presetClass="entr" presetSubtype="10"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randombar(horizontal)">
                                      <p:cBhvr>
                                        <p:cTn id="43" dur="500"/>
                                        <p:tgtEl>
                                          <p:spTgt spid="16"/>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randombar(horizontal)">
                                      <p:cBhvr>
                                        <p:cTn id="46" dur="500"/>
                                        <p:tgtEl>
                                          <p:spTgt spid="11"/>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randombar(horizontal)">
                                      <p:cBhvr>
                                        <p:cTn id="49" dur="5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1" grpId="0" animBg="1"/>
      <p:bldP spid="12" grpId="0"/>
      <p:bldP spid="13" grpId="0"/>
      <p:bldP spid="15" grpId="0"/>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Outline</a:t>
            </a:r>
            <a:r>
              <a:rPr lang="en-US" dirty="0"/>
              <a:t>		</a:t>
            </a:r>
          </a:p>
        </p:txBody>
      </p:sp>
      <p:sp>
        <p:nvSpPr>
          <p:cNvPr id="3" name="Content Placeholder 2"/>
          <p:cNvSpPr>
            <a:spLocks noGrp="1"/>
          </p:cNvSpPr>
          <p:nvPr>
            <p:ph idx="1"/>
          </p:nvPr>
        </p:nvSpPr>
        <p:spPr/>
        <p:txBody>
          <a:bodyPr/>
          <a:lstStyle/>
          <a:p>
            <a:pPr>
              <a:lnSpc>
                <a:spcPct val="150000"/>
              </a:lnSpc>
            </a:pPr>
            <a:r>
              <a:rPr lang="en-US" sz="3200" dirty="0"/>
              <a:t>What is Video Transcoding?</a:t>
            </a:r>
          </a:p>
          <a:p>
            <a:pPr>
              <a:lnSpc>
                <a:spcPct val="150000"/>
              </a:lnSpc>
            </a:pPr>
            <a:r>
              <a:rPr lang="en-US" sz="3200" dirty="0">
                <a:solidFill>
                  <a:schemeClr val="bg2">
                    <a:lumMod val="75000"/>
                  </a:schemeClr>
                </a:solidFill>
              </a:rPr>
              <a:t>Why Video Transcoding on Cloud?</a:t>
            </a:r>
          </a:p>
          <a:p>
            <a:pPr>
              <a:lnSpc>
                <a:spcPct val="150000"/>
              </a:lnSpc>
            </a:pPr>
            <a:r>
              <a:rPr lang="en-US" sz="3200" dirty="0">
                <a:solidFill>
                  <a:schemeClr val="bg2">
                    <a:lumMod val="75000"/>
                  </a:schemeClr>
                </a:solidFill>
              </a:rPr>
              <a:t>What have been done so far?</a:t>
            </a:r>
          </a:p>
          <a:p>
            <a:pPr>
              <a:lnSpc>
                <a:spcPct val="150000"/>
              </a:lnSpc>
            </a:pPr>
            <a:r>
              <a:rPr lang="en-US" sz="3200" dirty="0">
                <a:solidFill>
                  <a:schemeClr val="bg2">
                    <a:lumMod val="75000"/>
                  </a:schemeClr>
                </a:solidFill>
              </a:rPr>
              <a:t>My thesis focus</a:t>
            </a:r>
          </a:p>
          <a:p>
            <a:pPr>
              <a:lnSpc>
                <a:spcPct val="150000"/>
              </a:lnSpc>
            </a:pPr>
            <a:r>
              <a:rPr lang="en-US" sz="3200" dirty="0">
                <a:solidFill>
                  <a:schemeClr val="bg2">
                    <a:lumMod val="75000"/>
                  </a:schemeClr>
                </a:solidFill>
              </a:rPr>
              <a:t>Conclusion</a:t>
            </a:r>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054AD97A-EC02-4373-BBC7-B1B4C6D2D385}" type="slidenum">
              <a:rPr lang="en-US" smtClean="0"/>
              <a:t>3</a:t>
            </a:fld>
            <a:endParaRPr lang="en-US"/>
          </a:p>
        </p:txBody>
      </p:sp>
    </p:spTree>
    <p:extLst>
      <p:ext uri="{BB962C8B-B14F-4D97-AF65-F5344CB8AC3E}">
        <p14:creationId xmlns:p14="http://schemas.microsoft.com/office/powerpoint/2010/main" val="20784893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Cost of Re-transcoding of a Video Stream</a:t>
            </a:r>
            <a:endParaRPr lang="en-US" dirty="0"/>
          </a:p>
        </p:txBody>
      </p:sp>
      <p:sp>
        <p:nvSpPr>
          <p:cNvPr id="4" name="Slide Number Placeholder 3"/>
          <p:cNvSpPr>
            <a:spLocks noGrp="1"/>
          </p:cNvSpPr>
          <p:nvPr>
            <p:ph type="sldNum" sz="quarter" idx="12"/>
          </p:nvPr>
        </p:nvSpPr>
        <p:spPr/>
        <p:txBody>
          <a:bodyPr/>
          <a:lstStyle/>
          <a:p>
            <a:fld id="{054AD97A-EC02-4373-BBC7-B1B4C6D2D385}" type="slidenum">
              <a:rPr lang="en-US" smtClean="0"/>
              <a:t>30</a:t>
            </a:fld>
            <a:endParaRPr lang="en-US"/>
          </a:p>
        </p:txBody>
      </p:sp>
      <p:sp>
        <p:nvSpPr>
          <p:cNvPr id="5" name="Rectangle 4"/>
          <p:cNvSpPr/>
          <p:nvPr/>
        </p:nvSpPr>
        <p:spPr>
          <a:xfrm>
            <a:off x="838199" y="1819296"/>
            <a:ext cx="9124507" cy="830997"/>
          </a:xfrm>
          <a:prstGeom prst="rect">
            <a:avLst/>
          </a:prstGeom>
        </p:spPr>
        <p:txBody>
          <a:bodyPr wrap="square">
            <a:spAutoFit/>
          </a:bodyPr>
          <a:lstStyle/>
          <a:p>
            <a:pPr marL="342900" indent="-342900">
              <a:buFont typeface="Arial" panose="020B0604020202020204" pitchFamily="34" charset="0"/>
              <a:buChar char="•"/>
            </a:pPr>
            <a:r>
              <a:rPr lang="en-US" sz="2400" b="1" dirty="0"/>
              <a:t>Cost of </a:t>
            </a:r>
            <a:r>
              <a:rPr lang="en-US" sz="2400" b="1" dirty="0">
                <a:solidFill>
                  <a:srgbClr val="FF0000"/>
                </a:solidFill>
              </a:rPr>
              <a:t>re-transcoding</a:t>
            </a:r>
            <a:r>
              <a:rPr lang="en-US" sz="2400" b="1" dirty="0"/>
              <a:t> a GOP </a:t>
            </a:r>
            <a:r>
              <a:rPr lang="en-US" sz="2400" dirty="0"/>
              <a:t>depends on transcoding time and unit price</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4402" y="3208721"/>
            <a:ext cx="2541327" cy="814797"/>
          </a:xfrm>
          <a:prstGeom prst="rect">
            <a:avLst/>
          </a:prstGeom>
        </p:spPr>
      </p:pic>
      <p:sp>
        <p:nvSpPr>
          <p:cNvPr id="7" name="Rectangle: Rounded Corners 6"/>
          <p:cNvSpPr/>
          <p:nvPr/>
        </p:nvSpPr>
        <p:spPr>
          <a:xfrm>
            <a:off x="2058566" y="2417985"/>
            <a:ext cx="3501634" cy="450081"/>
          </a:xfrm>
          <a:prstGeom prst="round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p:cNvSpPr/>
          <p:nvPr/>
        </p:nvSpPr>
        <p:spPr>
          <a:xfrm>
            <a:off x="2422811" y="3431792"/>
            <a:ext cx="669942" cy="450081"/>
          </a:xfrm>
          <a:prstGeom prst="round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a:cxnSpLocks/>
            <a:stCxn id="8" idx="0"/>
          </p:cNvCxnSpPr>
          <p:nvPr/>
        </p:nvCxnSpPr>
        <p:spPr>
          <a:xfrm flipV="1">
            <a:off x="2757782" y="2868066"/>
            <a:ext cx="0" cy="563726"/>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10" name="Rectangle: Rounded Corners 9"/>
          <p:cNvSpPr/>
          <p:nvPr/>
        </p:nvSpPr>
        <p:spPr>
          <a:xfrm>
            <a:off x="3508289" y="3411049"/>
            <a:ext cx="523923" cy="450081"/>
          </a:xfrm>
          <a:prstGeom prst="round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p:cNvSpPr/>
          <p:nvPr/>
        </p:nvSpPr>
        <p:spPr>
          <a:xfrm>
            <a:off x="4277662" y="3411049"/>
            <a:ext cx="477861" cy="450081"/>
          </a:xfrm>
          <a:prstGeom prst="round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p:cNvSpPr/>
          <p:nvPr/>
        </p:nvSpPr>
        <p:spPr>
          <a:xfrm>
            <a:off x="5560200" y="3495797"/>
            <a:ext cx="3448529" cy="450081"/>
          </a:xfrm>
          <a:prstGeom prst="round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7428" y="4278596"/>
            <a:ext cx="2845715" cy="369332"/>
          </a:xfrm>
          <a:prstGeom prst="rect">
            <a:avLst/>
          </a:prstGeom>
          <a:noFill/>
        </p:spPr>
        <p:txBody>
          <a:bodyPr wrap="none" rtlCol="0">
            <a:spAutoFit/>
          </a:bodyPr>
          <a:lstStyle/>
          <a:p>
            <a:r>
              <a:rPr lang="en-US" dirty="0"/>
              <a:t>Cloud Transcoding unit price</a:t>
            </a:r>
          </a:p>
        </p:txBody>
      </p:sp>
      <p:cxnSp>
        <p:nvCxnSpPr>
          <p:cNvPr id="14" name="Straight Arrow Connector 13"/>
          <p:cNvCxnSpPr>
            <a:cxnSpLocks/>
            <a:stCxn id="10" idx="2"/>
          </p:cNvCxnSpPr>
          <p:nvPr/>
        </p:nvCxnSpPr>
        <p:spPr>
          <a:xfrm flipH="1">
            <a:off x="3770250" y="3861130"/>
            <a:ext cx="1" cy="4009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p:cNvCxnSpPr>
          <p:nvPr/>
        </p:nvCxnSpPr>
        <p:spPr>
          <a:xfrm>
            <a:off x="4782499" y="3677592"/>
            <a:ext cx="750727"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2112932" y="2452642"/>
            <a:ext cx="3521349" cy="369332"/>
          </a:xfrm>
          <a:prstGeom prst="rect">
            <a:avLst/>
          </a:prstGeom>
        </p:spPr>
        <p:txBody>
          <a:bodyPr wrap="none">
            <a:spAutoFit/>
          </a:bodyPr>
          <a:lstStyle/>
          <a:p>
            <a:r>
              <a:rPr lang="en-US" dirty="0"/>
              <a:t>Re-transcoding cost of GOP j video </a:t>
            </a:r>
            <a:r>
              <a:rPr lang="en-US" dirty="0" err="1"/>
              <a:t>i</a:t>
            </a:r>
            <a:endParaRPr lang="en-US" dirty="0"/>
          </a:p>
        </p:txBody>
      </p:sp>
      <p:sp>
        <p:nvSpPr>
          <p:cNvPr id="17" name="Rectangle: Rounded Corners 16"/>
          <p:cNvSpPr/>
          <p:nvPr/>
        </p:nvSpPr>
        <p:spPr>
          <a:xfrm>
            <a:off x="2594075" y="4262078"/>
            <a:ext cx="2779068" cy="450081"/>
          </a:xfrm>
          <a:prstGeom prst="round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5533226" y="3537393"/>
            <a:ext cx="3475503" cy="369332"/>
          </a:xfrm>
          <a:prstGeom prst="rect">
            <a:avLst/>
          </a:prstGeom>
          <a:noFill/>
        </p:spPr>
        <p:txBody>
          <a:bodyPr wrap="none" rtlCol="0">
            <a:spAutoFit/>
          </a:bodyPr>
          <a:lstStyle/>
          <a:p>
            <a:r>
              <a:rPr lang="en-US" dirty="0"/>
              <a:t>Transcoding time of </a:t>
            </a:r>
            <a:r>
              <a:rPr lang="en-US" dirty="0" err="1"/>
              <a:t>GOPj</a:t>
            </a:r>
            <a:r>
              <a:rPr lang="en-US" dirty="0"/>
              <a:t> of video </a:t>
            </a:r>
            <a:r>
              <a:rPr lang="en-US" dirty="0" err="1"/>
              <a:t>i</a:t>
            </a:r>
            <a:endParaRPr lang="en-US" dirty="0"/>
          </a:p>
        </p:txBody>
      </p:sp>
      <mc:AlternateContent xmlns:mc="http://schemas.openxmlformats.org/markup-compatibility/2006" xmlns:a14="http://schemas.microsoft.com/office/drawing/2010/main">
        <mc:Choice Requires="a14">
          <p:sp>
            <p:nvSpPr>
              <p:cNvPr id="19" name="Rectangle 18"/>
              <p:cNvSpPr/>
              <p:nvPr/>
            </p:nvSpPr>
            <p:spPr>
              <a:xfrm>
                <a:off x="970972" y="5154496"/>
                <a:ext cx="9124507" cy="534826"/>
              </a:xfrm>
              <a:prstGeom prst="rect">
                <a:avLst/>
              </a:prstGeom>
            </p:spPr>
            <p:txBody>
              <a:bodyPr wrap="square">
                <a:spAutoFit/>
              </a:bodyPr>
              <a:lstStyle/>
              <a:p>
                <a:pPr marL="342900" indent="-342900">
                  <a:buFont typeface="Arial" panose="020B0604020202020204" pitchFamily="34" charset="0"/>
                  <a:buChar char="•"/>
                </a:pPr>
                <a:r>
                  <a:rPr lang="en-US" sz="2400" dirty="0"/>
                  <a:t>Cost of re-transcoding a video stream is: </a:t>
                </a:r>
                <a14:m>
                  <m:oMath xmlns:m="http://schemas.openxmlformats.org/officeDocument/2006/math">
                    <m:sSub>
                      <m:sSubPr>
                        <m:ctrlPr>
                          <a:rPr lang="en-US" sz="2400" i="1">
                            <a:latin typeface="Cambria Math" charset="0"/>
                          </a:rPr>
                        </m:ctrlPr>
                      </m:sSubPr>
                      <m:e>
                        <m:r>
                          <a:rPr lang="en-US" sz="2400" i="1">
                            <a:latin typeface="Cambria Math"/>
                          </a:rPr>
                          <m:t>𝐶</m:t>
                        </m:r>
                      </m:e>
                      <m:sub>
                        <m:sSub>
                          <m:sSubPr>
                            <m:ctrlPr>
                              <a:rPr lang="en-US" sz="2400" i="1">
                                <a:latin typeface="Cambria Math" charset="0"/>
                              </a:rPr>
                            </m:ctrlPr>
                          </m:sSubPr>
                          <m:e>
                            <m:r>
                              <a:rPr lang="en-US" sz="2400" b="0" i="1" smtClean="0">
                                <a:latin typeface="Cambria Math"/>
                              </a:rPr>
                              <m:t>𝑇</m:t>
                            </m:r>
                          </m:e>
                          <m:sub>
                            <m:r>
                              <a:rPr lang="en-US" sz="2400" i="1">
                                <a:latin typeface="Cambria Math"/>
                              </a:rPr>
                              <m:t>𝑖</m:t>
                            </m:r>
                          </m:sub>
                        </m:sSub>
                      </m:sub>
                    </m:sSub>
                    <m:r>
                      <a:rPr lang="en-US" sz="2400" i="1">
                        <a:latin typeface="Cambria Math"/>
                      </a:rPr>
                      <m:t>=</m:t>
                    </m:r>
                    <m:nary>
                      <m:naryPr>
                        <m:chr m:val="∑"/>
                        <m:ctrlPr>
                          <a:rPr lang="en-US" sz="2400" i="1">
                            <a:latin typeface="Cambria Math" charset="0"/>
                          </a:rPr>
                        </m:ctrlPr>
                      </m:naryPr>
                      <m:sub>
                        <m:r>
                          <m:rPr>
                            <m:brk m:alnAt="23"/>
                          </m:rPr>
                          <a:rPr lang="en-US" sz="2400" i="1">
                            <a:latin typeface="Cambria Math"/>
                          </a:rPr>
                          <m:t>𝑗</m:t>
                        </m:r>
                        <m:r>
                          <a:rPr lang="en-US" sz="2400" i="1">
                            <a:latin typeface="Cambria Math"/>
                          </a:rPr>
                          <m:t>=1</m:t>
                        </m:r>
                      </m:sub>
                      <m:sup>
                        <m:r>
                          <a:rPr lang="en-US" sz="2400" i="1">
                            <a:latin typeface="Cambria Math"/>
                          </a:rPr>
                          <m:t>𝑚</m:t>
                        </m:r>
                      </m:sup>
                      <m:e>
                        <m:sSub>
                          <m:sSubPr>
                            <m:ctrlPr>
                              <a:rPr lang="en-US" sz="2400" i="1">
                                <a:latin typeface="Cambria Math" charset="0"/>
                              </a:rPr>
                            </m:ctrlPr>
                          </m:sSubPr>
                          <m:e>
                            <m:r>
                              <a:rPr lang="en-US" sz="2400" i="1">
                                <a:latin typeface="Cambria Math"/>
                              </a:rPr>
                              <m:t>𝐶</m:t>
                            </m:r>
                          </m:e>
                          <m:sub>
                            <m:sSub>
                              <m:sSubPr>
                                <m:ctrlPr>
                                  <a:rPr lang="en-US" sz="2400" i="1">
                                    <a:latin typeface="Cambria Math" charset="0"/>
                                  </a:rPr>
                                </m:ctrlPr>
                              </m:sSubPr>
                              <m:e>
                                <m:r>
                                  <a:rPr lang="en-US" sz="2400" b="0" i="1" smtClean="0">
                                    <a:latin typeface="Cambria Math"/>
                                  </a:rPr>
                                  <m:t>𝑇</m:t>
                                </m:r>
                              </m:e>
                              <m:sub>
                                <m:r>
                                  <a:rPr lang="en-US" sz="2400" i="1">
                                    <a:latin typeface="Cambria Math"/>
                                  </a:rPr>
                                  <m:t>𝑖𝑗</m:t>
                                </m:r>
                              </m:sub>
                            </m:sSub>
                          </m:sub>
                        </m:sSub>
                      </m:e>
                    </m:nary>
                  </m:oMath>
                </a14:m>
                <a:endParaRPr lang="en-US" sz="2400" dirty="0"/>
              </a:p>
            </p:txBody>
          </p:sp>
        </mc:Choice>
        <mc:Fallback xmlns="">
          <p:sp>
            <p:nvSpPr>
              <p:cNvPr id="19" name="Rectangle 18"/>
              <p:cNvSpPr>
                <a:spLocks noRot="1" noChangeAspect="1" noMove="1" noResize="1" noEditPoints="1" noAdjustHandles="1" noChangeArrowheads="1" noChangeShapeType="1" noTextEdit="1"/>
              </p:cNvSpPr>
              <p:nvPr/>
            </p:nvSpPr>
            <p:spPr>
              <a:xfrm>
                <a:off x="970972" y="5154496"/>
                <a:ext cx="9124507" cy="534826"/>
              </a:xfrm>
              <a:prstGeom prst="rect">
                <a:avLst/>
              </a:prstGeom>
              <a:blipFill rotWithShape="1">
                <a:blip r:embed="rId3"/>
                <a:stretch>
                  <a:fillRect l="-868" t="-112644" b="-158621"/>
                </a:stretch>
              </a:blipFill>
            </p:spPr>
            <p:txBody>
              <a:bodyPr/>
              <a:lstStyle/>
              <a:p>
                <a:r>
                  <a:rPr lang="en-US">
                    <a:noFill/>
                  </a:rPr>
                  <a:t> </a:t>
                </a:r>
              </a:p>
            </p:txBody>
          </p:sp>
        </mc:Fallback>
      </mc:AlternateContent>
    </p:spTree>
    <p:extLst>
      <p:ext uri="{BB962C8B-B14F-4D97-AF65-F5344CB8AC3E}">
        <p14:creationId xmlns:p14="http://schemas.microsoft.com/office/powerpoint/2010/main" val="272245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par>
                                <p:cTn id="13" presetID="14" presetClass="entr" presetSubtype="1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randombar(horizontal)">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randombar(horizontal)">
                                      <p:cBhvr>
                                        <p:cTn id="26" dur="500"/>
                                        <p:tgtEl>
                                          <p:spTgt spid="10"/>
                                        </p:tgtEl>
                                      </p:cBhvr>
                                    </p:animEffect>
                                  </p:childTnLst>
                                </p:cTn>
                              </p:par>
                              <p:par>
                                <p:cTn id="27" presetID="14" presetClass="entr" presetSubtype="1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randombar(horizontal)">
                                      <p:cBhvr>
                                        <p:cTn id="29" dur="500"/>
                                        <p:tgtEl>
                                          <p:spTgt spid="14"/>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randombar(horizontal)">
                                      <p:cBhvr>
                                        <p:cTn id="32" dur="500"/>
                                        <p:tgtEl>
                                          <p:spTgt spid="17"/>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randombar(horizontal)">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randombar(horizontal)">
                                      <p:cBhvr>
                                        <p:cTn id="40" dur="500"/>
                                        <p:tgtEl>
                                          <p:spTgt spid="11"/>
                                        </p:tgtEl>
                                      </p:cBhvr>
                                    </p:animEffect>
                                  </p:childTnLst>
                                </p:cTn>
                              </p:par>
                              <p:par>
                                <p:cTn id="41" presetID="14" presetClass="entr" presetSubtype="10"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randombar(horizontal)">
                                      <p:cBhvr>
                                        <p:cTn id="43" dur="500"/>
                                        <p:tgtEl>
                                          <p:spTgt spid="15"/>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randombar(horizontal)">
                                      <p:cBhvr>
                                        <p:cTn id="46" dur="500"/>
                                        <p:tgtEl>
                                          <p:spTgt spid="12"/>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randombar(horizontal)">
                                      <p:cBhvr>
                                        <p:cTn id="4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12" grpId="0" animBg="1"/>
      <p:bldP spid="13" grpId="0"/>
      <p:bldP spid="16" grpId="0"/>
      <p:bldP spid="17" grpId="0" animBg="1"/>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6930" y="2587465"/>
            <a:ext cx="9838070" cy="1325563"/>
          </a:xfrm>
        </p:spPr>
        <p:txBody>
          <a:bodyPr>
            <a:normAutofit fontScale="90000"/>
          </a:bodyPr>
          <a:lstStyle/>
          <a:p>
            <a:r>
              <a:rPr lang="en-US" sz="5400" b="1" dirty="0"/>
              <a:t>Algorithms for Partial Pre-transcoding</a:t>
            </a:r>
          </a:p>
        </p:txBody>
      </p:sp>
      <p:sp>
        <p:nvSpPr>
          <p:cNvPr id="3" name="Slide Number Placeholder 2"/>
          <p:cNvSpPr>
            <a:spLocks noGrp="1"/>
          </p:cNvSpPr>
          <p:nvPr>
            <p:ph type="sldNum" sz="quarter" idx="12"/>
          </p:nvPr>
        </p:nvSpPr>
        <p:spPr/>
        <p:txBody>
          <a:bodyPr/>
          <a:lstStyle/>
          <a:p>
            <a:fld id="{054AD97A-EC02-4373-BBC7-B1B4C6D2D385}" type="slidenum">
              <a:rPr lang="en-US" smtClean="0"/>
              <a:t>31</a:t>
            </a:fld>
            <a:endParaRPr lang="en-US"/>
          </a:p>
        </p:txBody>
      </p:sp>
    </p:spTree>
    <p:extLst>
      <p:ext uri="{BB962C8B-B14F-4D97-AF65-F5344CB8AC3E}">
        <p14:creationId xmlns:p14="http://schemas.microsoft.com/office/powerpoint/2010/main" val="15030173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446" y="154135"/>
            <a:ext cx="10515600" cy="1325563"/>
          </a:xfrm>
        </p:spPr>
        <p:txBody>
          <a:bodyPr/>
          <a:lstStyle/>
          <a:p>
            <a:r>
              <a:rPr lang="en-US" b="1" dirty="0"/>
              <a:t>GOP-based Threshold algorithm (</a:t>
            </a:r>
            <a:r>
              <a:rPr lang="en-US" b="1" dirty="0" err="1"/>
              <a:t>GBTh</a:t>
            </a:r>
            <a:r>
              <a:rPr lang="en-US" b="1" dirty="0"/>
              <a: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443661"/>
            <a:ext cx="4196787" cy="5266908"/>
          </a:xfrm>
        </p:spPr>
      </p:pic>
      <p:sp>
        <p:nvSpPr>
          <p:cNvPr id="5" name="Rounded Rectangle 4"/>
          <p:cNvSpPr/>
          <p:nvPr/>
        </p:nvSpPr>
        <p:spPr>
          <a:xfrm>
            <a:off x="1458410" y="1898248"/>
            <a:ext cx="3102015" cy="1192193"/>
          </a:xfrm>
          <a:prstGeom prst="roundRect">
            <a:avLst/>
          </a:prstGeom>
          <a:noFill/>
          <a:ln w="317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a:stCxn id="5" idx="3"/>
          </p:cNvCxnSpPr>
          <p:nvPr/>
        </p:nvCxnSpPr>
        <p:spPr>
          <a:xfrm flipV="1">
            <a:off x="4560425" y="2488557"/>
            <a:ext cx="960699" cy="5788"/>
          </a:xfrm>
          <a:prstGeom prst="straightConnector1">
            <a:avLst/>
          </a:prstGeom>
          <a:ln w="3175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21124" y="2039789"/>
            <a:ext cx="1747777" cy="923330"/>
          </a:xfrm>
          <a:prstGeom prst="rect">
            <a:avLst/>
          </a:prstGeom>
          <a:noFill/>
        </p:spPr>
        <p:txBody>
          <a:bodyPr wrap="square" rtlCol="0">
            <a:spAutoFit/>
          </a:bodyPr>
          <a:lstStyle/>
          <a:p>
            <a:r>
              <a:rPr lang="en-US" dirty="0">
                <a:solidFill>
                  <a:schemeClr val="accent1">
                    <a:lumMod val="50000"/>
                  </a:schemeClr>
                </a:solidFill>
              </a:rPr>
              <a:t>GOP information in each video and cloud price </a:t>
            </a:r>
          </a:p>
        </p:txBody>
      </p:sp>
      <p:sp>
        <p:nvSpPr>
          <p:cNvPr id="9" name="Rounded Rectangle 8"/>
          <p:cNvSpPr/>
          <p:nvPr/>
        </p:nvSpPr>
        <p:spPr>
          <a:xfrm>
            <a:off x="1064870" y="3431648"/>
            <a:ext cx="3680749" cy="2031603"/>
          </a:xfrm>
          <a:prstGeom prst="roundRect">
            <a:avLst/>
          </a:prstGeom>
          <a:noFill/>
          <a:ln w="317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V="1">
            <a:off x="4745620" y="4235550"/>
            <a:ext cx="960699" cy="5788"/>
          </a:xfrm>
          <a:prstGeom prst="straightConnector1">
            <a:avLst/>
          </a:prstGeom>
          <a:ln w="3175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671971" y="4063243"/>
            <a:ext cx="2961260" cy="369332"/>
          </a:xfrm>
          <a:prstGeom prst="rect">
            <a:avLst/>
          </a:prstGeom>
          <a:noFill/>
        </p:spPr>
        <p:txBody>
          <a:bodyPr wrap="none" rtlCol="0">
            <a:spAutoFit/>
          </a:bodyPr>
          <a:lstStyle/>
          <a:p>
            <a:r>
              <a:rPr lang="en-US" dirty="0">
                <a:solidFill>
                  <a:schemeClr val="accent1">
                    <a:lumMod val="50000"/>
                  </a:schemeClr>
                </a:solidFill>
              </a:rPr>
              <a:t>Calculate the threshold point </a:t>
            </a:r>
          </a:p>
        </p:txBody>
      </p:sp>
      <p:sp>
        <p:nvSpPr>
          <p:cNvPr id="13" name="Rounded Rectangle 12"/>
          <p:cNvSpPr/>
          <p:nvPr/>
        </p:nvSpPr>
        <p:spPr>
          <a:xfrm>
            <a:off x="1064870" y="6185098"/>
            <a:ext cx="2314938" cy="430909"/>
          </a:xfrm>
          <a:prstGeom prst="roundRect">
            <a:avLst/>
          </a:prstGeom>
          <a:noFill/>
          <a:ln w="317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flipV="1">
            <a:off x="3379809" y="6400553"/>
            <a:ext cx="1655178" cy="5788"/>
          </a:xfrm>
          <a:prstGeom prst="straightConnector1">
            <a:avLst/>
          </a:prstGeom>
          <a:ln w="3175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034987" y="6215887"/>
            <a:ext cx="6666440" cy="369332"/>
          </a:xfrm>
          <a:prstGeom prst="rect">
            <a:avLst/>
          </a:prstGeom>
          <a:noFill/>
        </p:spPr>
        <p:txBody>
          <a:bodyPr wrap="none" rtlCol="0">
            <a:spAutoFit/>
          </a:bodyPr>
          <a:lstStyle/>
          <a:p>
            <a:r>
              <a:rPr lang="en-US" dirty="0">
                <a:solidFill>
                  <a:schemeClr val="accent1">
                    <a:lumMod val="50000"/>
                  </a:schemeClr>
                </a:solidFill>
              </a:rPr>
              <a:t>Store GOPs before threshold and transcode on demand GOPs after it </a:t>
            </a: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8901" y="1479698"/>
            <a:ext cx="4242121" cy="2460859"/>
          </a:xfrm>
          <a:prstGeom prst="rect">
            <a:avLst/>
          </a:prstGeom>
        </p:spPr>
      </p:pic>
      <p:sp>
        <p:nvSpPr>
          <p:cNvPr id="3" name="Slide Number Placeholder 2"/>
          <p:cNvSpPr>
            <a:spLocks noGrp="1"/>
          </p:cNvSpPr>
          <p:nvPr>
            <p:ph type="sldNum" sz="quarter" idx="12"/>
          </p:nvPr>
        </p:nvSpPr>
        <p:spPr/>
        <p:txBody>
          <a:bodyPr/>
          <a:lstStyle/>
          <a:p>
            <a:fld id="{054AD97A-EC02-4373-BBC7-B1B4C6D2D385}" type="slidenum">
              <a:rPr lang="en-US" smtClean="0"/>
              <a:t>32</a:t>
            </a:fld>
            <a:endParaRPr lang="en-US"/>
          </a:p>
        </p:txBody>
      </p:sp>
    </p:spTree>
    <p:extLst>
      <p:ext uri="{BB962C8B-B14F-4D97-AF65-F5344CB8AC3E}">
        <p14:creationId xmlns:p14="http://schemas.microsoft.com/office/powerpoint/2010/main" val="961329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heckerboard(across)">
                                      <p:cBhvr>
                                        <p:cTn id="18" dur="500"/>
                                        <p:tgtEl>
                                          <p:spTgt spid="9"/>
                                        </p:tgtEl>
                                      </p:cBhvr>
                                    </p:animEffect>
                                  </p:childTnLst>
                                </p:cTn>
                              </p:par>
                              <p:par>
                                <p:cTn id="19" presetID="5" presetClass="entr" presetSubtype="1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checkerboard(across)">
                                      <p:cBhvr>
                                        <p:cTn id="21" dur="500"/>
                                        <p:tgtEl>
                                          <p:spTgt spid="10"/>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checkerboard(across)">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blinds(horizontal)">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linds(horizontal)">
                                      <p:cBhvr>
                                        <p:cTn id="34" dur="500"/>
                                        <p:tgtEl>
                                          <p:spTgt spid="13"/>
                                        </p:tgtEl>
                                      </p:cBhvr>
                                    </p:animEffect>
                                  </p:childTnLst>
                                </p:cTn>
                              </p:par>
                              <p:par>
                                <p:cTn id="35" presetID="3" presetClass="entr" presetSubtype="1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linds(horizontal)">
                                      <p:cBhvr>
                                        <p:cTn id="37" dur="500"/>
                                        <p:tgtEl>
                                          <p:spTgt spid="14"/>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blinds(horizontal)">
                                      <p:cBhvr>
                                        <p:cTn id="4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9" grpId="0" animBg="1"/>
      <p:bldP spid="12" grpId="0"/>
      <p:bldP spid="13" grpId="0" animBg="1"/>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246" y="101356"/>
            <a:ext cx="10515600" cy="1325563"/>
          </a:xfrm>
        </p:spPr>
        <p:txBody>
          <a:bodyPr/>
          <a:lstStyle/>
          <a:p>
            <a:r>
              <a:rPr lang="en-US" b="1" dirty="0"/>
              <a:t>Video-based hotness algorithm (VBH)</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807" y="1256468"/>
            <a:ext cx="5125639" cy="5169717"/>
          </a:xfrm>
          <a:prstGeom prst="rect">
            <a:avLst/>
          </a:prstGeom>
        </p:spPr>
      </p:pic>
      <p:sp>
        <p:nvSpPr>
          <p:cNvPr id="6" name="Rounded Rectangle 5"/>
          <p:cNvSpPr/>
          <p:nvPr/>
        </p:nvSpPr>
        <p:spPr>
          <a:xfrm>
            <a:off x="1446834" y="3599055"/>
            <a:ext cx="4085864" cy="2088792"/>
          </a:xfrm>
          <a:prstGeom prst="roundRect">
            <a:avLst/>
          </a:prstGeom>
          <a:noFill/>
          <a:ln w="317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V="1">
            <a:off x="5532697" y="4484518"/>
            <a:ext cx="960699" cy="5788"/>
          </a:xfrm>
          <a:prstGeom prst="straightConnector1">
            <a:avLst/>
          </a:prstGeom>
          <a:ln w="3175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456725" y="4279597"/>
            <a:ext cx="2647071" cy="369332"/>
          </a:xfrm>
          <a:prstGeom prst="rect">
            <a:avLst/>
          </a:prstGeom>
          <a:noFill/>
        </p:spPr>
        <p:txBody>
          <a:bodyPr wrap="none" rtlCol="0">
            <a:spAutoFit/>
          </a:bodyPr>
          <a:lstStyle/>
          <a:p>
            <a:r>
              <a:rPr lang="en-US" dirty="0">
                <a:solidFill>
                  <a:schemeClr val="accent1">
                    <a:lumMod val="50000"/>
                  </a:schemeClr>
                </a:solidFill>
              </a:rPr>
              <a:t>Calculate hotness of video</a:t>
            </a:r>
          </a:p>
        </p:txBody>
      </p:sp>
      <p:sp>
        <p:nvSpPr>
          <p:cNvPr id="14" name="Rounded Rectangle 13"/>
          <p:cNvSpPr/>
          <p:nvPr/>
        </p:nvSpPr>
        <p:spPr>
          <a:xfrm>
            <a:off x="1344591" y="5982779"/>
            <a:ext cx="4085864" cy="350089"/>
          </a:xfrm>
          <a:prstGeom prst="roundRect">
            <a:avLst/>
          </a:prstGeom>
          <a:noFill/>
          <a:ln w="317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cxnSp>
        <p:nvCxnSpPr>
          <p:cNvPr id="15" name="Straight Arrow Connector 14"/>
          <p:cNvCxnSpPr/>
          <p:nvPr/>
        </p:nvCxnSpPr>
        <p:spPr>
          <a:xfrm flipV="1">
            <a:off x="5430455" y="6125465"/>
            <a:ext cx="960699" cy="5788"/>
          </a:xfrm>
          <a:prstGeom prst="straightConnector1">
            <a:avLst/>
          </a:prstGeom>
          <a:ln w="3175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391154" y="5940799"/>
            <a:ext cx="3860480" cy="369332"/>
          </a:xfrm>
          <a:prstGeom prst="rect">
            <a:avLst/>
          </a:prstGeom>
          <a:noFill/>
        </p:spPr>
        <p:txBody>
          <a:bodyPr wrap="none" rtlCol="0">
            <a:spAutoFit/>
          </a:bodyPr>
          <a:lstStyle/>
          <a:p>
            <a:r>
              <a:rPr lang="en-US" dirty="0">
                <a:solidFill>
                  <a:schemeClr val="accent1">
                    <a:lumMod val="50000"/>
                  </a:schemeClr>
                </a:solidFill>
              </a:rPr>
              <a:t>Pre-transcode the hot part of the video</a:t>
            </a:r>
          </a:p>
        </p:txBody>
      </p:sp>
      <p:sp>
        <p:nvSpPr>
          <p:cNvPr id="3" name="Slide Number Placeholder 2"/>
          <p:cNvSpPr>
            <a:spLocks noGrp="1"/>
          </p:cNvSpPr>
          <p:nvPr>
            <p:ph type="sldNum" sz="quarter" idx="12"/>
          </p:nvPr>
        </p:nvSpPr>
        <p:spPr/>
        <p:txBody>
          <a:bodyPr/>
          <a:lstStyle/>
          <a:p>
            <a:fld id="{054AD97A-EC02-4373-BBC7-B1B4C6D2D385}" type="slidenum">
              <a:rPr lang="en-US" smtClean="0"/>
              <a:t>33</a:t>
            </a:fld>
            <a:endParaRPr lang="en-US"/>
          </a:p>
        </p:txBody>
      </p:sp>
      <p:sp>
        <p:nvSpPr>
          <p:cNvPr id="11" name="Rounded Rectangle 10"/>
          <p:cNvSpPr/>
          <p:nvPr/>
        </p:nvSpPr>
        <p:spPr>
          <a:xfrm>
            <a:off x="1458410" y="1814513"/>
            <a:ext cx="3102015" cy="1346923"/>
          </a:xfrm>
          <a:prstGeom prst="roundRect">
            <a:avLst/>
          </a:prstGeom>
          <a:noFill/>
          <a:ln w="317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flipV="1">
            <a:off x="4560425" y="2488557"/>
            <a:ext cx="960699" cy="5788"/>
          </a:xfrm>
          <a:prstGeom prst="straightConnector1">
            <a:avLst/>
          </a:prstGeom>
          <a:ln w="3175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521124" y="2039789"/>
            <a:ext cx="1747777" cy="923330"/>
          </a:xfrm>
          <a:prstGeom prst="rect">
            <a:avLst/>
          </a:prstGeom>
          <a:noFill/>
        </p:spPr>
        <p:txBody>
          <a:bodyPr wrap="square" rtlCol="0">
            <a:spAutoFit/>
          </a:bodyPr>
          <a:lstStyle/>
          <a:p>
            <a:r>
              <a:rPr lang="en-US" dirty="0">
                <a:solidFill>
                  <a:schemeClr val="accent1">
                    <a:lumMod val="50000"/>
                  </a:schemeClr>
                </a:solidFill>
              </a:rPr>
              <a:t>GOP </a:t>
            </a:r>
            <a:r>
              <a:rPr lang="en-US">
                <a:solidFill>
                  <a:schemeClr val="accent1">
                    <a:lumMod val="50000"/>
                  </a:schemeClr>
                </a:solidFill>
              </a:rPr>
              <a:t>information in each video and cloud price </a:t>
            </a:r>
            <a:endParaRPr lang="en-US" dirty="0">
              <a:solidFill>
                <a:schemeClr val="accent1">
                  <a:lumMod val="50000"/>
                </a:schemeClr>
              </a:solidFill>
            </a:endParaRPr>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5582" y="1601725"/>
            <a:ext cx="3762375" cy="1952625"/>
          </a:xfrm>
          <a:prstGeom prst="rect">
            <a:avLst/>
          </a:prstGeom>
        </p:spPr>
      </p:pic>
      <p:cxnSp>
        <p:nvCxnSpPr>
          <p:cNvPr id="9" name="Straight Arrow Connector 8"/>
          <p:cNvCxnSpPr/>
          <p:nvPr/>
        </p:nvCxnSpPr>
        <p:spPr>
          <a:xfrm>
            <a:off x="7965794" y="3599055"/>
            <a:ext cx="560139"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8525933" y="3554301"/>
            <a:ext cx="2987943" cy="4470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8085667" y="3575267"/>
            <a:ext cx="440266" cy="307777"/>
          </a:xfrm>
          <a:prstGeom prst="rect">
            <a:avLst/>
          </a:prstGeom>
          <a:noFill/>
        </p:spPr>
        <p:txBody>
          <a:bodyPr wrap="square" rtlCol="0">
            <a:spAutoFit/>
          </a:bodyPr>
          <a:lstStyle/>
          <a:p>
            <a:r>
              <a:rPr lang="en-US" sz="1400" dirty="0" smtClean="0">
                <a:solidFill>
                  <a:srgbClr val="FF0000"/>
                </a:solidFill>
              </a:rPr>
              <a:t>Hi</a:t>
            </a:r>
            <a:endParaRPr lang="en-US" sz="1400" dirty="0">
              <a:solidFill>
                <a:srgbClr val="FF0000"/>
              </a:solidFill>
            </a:endParaRPr>
          </a:p>
        </p:txBody>
      </p:sp>
      <p:cxnSp>
        <p:nvCxnSpPr>
          <p:cNvPr id="22" name="Straight Arrow Connector 21"/>
          <p:cNvCxnSpPr/>
          <p:nvPr/>
        </p:nvCxnSpPr>
        <p:spPr>
          <a:xfrm flipH="1">
            <a:off x="7518400" y="3268133"/>
            <a:ext cx="651933"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644454" y="3083467"/>
            <a:ext cx="970137" cy="369332"/>
          </a:xfrm>
          <a:prstGeom prst="rect">
            <a:avLst/>
          </a:prstGeom>
          <a:noFill/>
        </p:spPr>
        <p:txBody>
          <a:bodyPr wrap="none" rtlCol="0">
            <a:spAutoFit/>
          </a:bodyPr>
          <a:lstStyle/>
          <a:p>
            <a:r>
              <a:rPr lang="en-US" dirty="0" smtClean="0">
                <a:solidFill>
                  <a:srgbClr val="FF0000"/>
                </a:solidFill>
              </a:rPr>
              <a:t>Hot part</a:t>
            </a:r>
            <a:endParaRPr lang="en-US" dirty="0">
              <a:solidFill>
                <a:srgbClr val="FF0000"/>
              </a:solidFill>
            </a:endParaRPr>
          </a:p>
        </p:txBody>
      </p:sp>
      <p:cxnSp>
        <p:nvCxnSpPr>
          <p:cNvPr id="25" name="Straight Connector 24"/>
          <p:cNvCxnSpPr/>
          <p:nvPr/>
        </p:nvCxnSpPr>
        <p:spPr>
          <a:xfrm flipH="1">
            <a:off x="8517467" y="3157748"/>
            <a:ext cx="8466" cy="31724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9364133" y="3379495"/>
            <a:ext cx="8467" cy="46183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8972822" y="3777820"/>
            <a:ext cx="1047082" cy="369332"/>
          </a:xfrm>
          <a:prstGeom prst="rect">
            <a:avLst/>
          </a:prstGeom>
          <a:noFill/>
        </p:spPr>
        <p:txBody>
          <a:bodyPr wrap="none" rtlCol="0">
            <a:spAutoFit/>
          </a:bodyPr>
          <a:lstStyle/>
          <a:p>
            <a:r>
              <a:rPr lang="en-US" dirty="0" smtClean="0">
                <a:solidFill>
                  <a:schemeClr val="accent1"/>
                </a:solidFill>
              </a:rPr>
              <a:t>Cold part</a:t>
            </a:r>
            <a:endParaRPr lang="en-US" dirty="0">
              <a:solidFill>
                <a:schemeClr val="accent1"/>
              </a:solidFill>
            </a:endParaRPr>
          </a:p>
        </p:txBody>
      </p:sp>
    </p:spTree>
    <p:extLst>
      <p:ext uri="{BB962C8B-B14F-4D97-AF65-F5344CB8AC3E}">
        <p14:creationId xmlns:p14="http://schemas.microsoft.com/office/powerpoint/2010/main" val="2122788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par>
                                <p:cTn id="13" presetID="3" presetClass="entr" presetSubtype="1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linds(horizontal)">
                                      <p:cBhvr>
                                        <p:cTn id="15" dur="500"/>
                                        <p:tgtEl>
                                          <p:spTgt spid="12"/>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linds(horizont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linds(horizontal)">
                                      <p:cBhvr>
                                        <p:cTn id="23" dur="500"/>
                                        <p:tgtEl>
                                          <p:spTgt spid="6"/>
                                        </p:tgtEl>
                                      </p:cBhvr>
                                    </p:animEffect>
                                  </p:childTnLst>
                                </p:cTn>
                              </p:par>
                              <p:par>
                                <p:cTn id="24" presetID="3" presetClass="entr" presetSubtype="1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linds(horizontal)">
                                      <p:cBhvr>
                                        <p:cTn id="26" dur="500"/>
                                        <p:tgtEl>
                                          <p:spTgt spid="7"/>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linds(horizontal)">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linds(horizontal)">
                                      <p:cBhvr>
                                        <p:cTn id="34" dur="500"/>
                                        <p:tgtEl>
                                          <p:spTgt spid="14"/>
                                        </p:tgtEl>
                                      </p:cBhvr>
                                    </p:animEffect>
                                  </p:childTnLst>
                                </p:cTn>
                              </p:par>
                              <p:par>
                                <p:cTn id="35" presetID="3" presetClass="entr" presetSubtype="1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linds(horizontal)">
                                      <p:cBhvr>
                                        <p:cTn id="37" dur="500"/>
                                        <p:tgtEl>
                                          <p:spTgt spid="15"/>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blinds(horizontal)">
                                      <p:cBhvr>
                                        <p:cTn id="4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4" grpId="0" animBg="1"/>
      <p:bldP spid="16" grpId="0"/>
      <p:bldP spid="11" grpId="0" animBg="1"/>
      <p:bldP spid="1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394" y="97122"/>
            <a:ext cx="10515600" cy="1325563"/>
          </a:xfrm>
        </p:spPr>
        <p:txBody>
          <a:bodyPr>
            <a:normAutofit/>
          </a:bodyPr>
          <a:lstStyle/>
          <a:p>
            <a:pPr lvl="1"/>
            <a:r>
              <a:rPr lang="en-US" sz="2800" b="1" dirty="0"/>
              <a:t>Video Stream Access Pattern </a:t>
            </a:r>
            <a:r>
              <a:rPr lang="mr-IN" sz="2800" b="1" dirty="0"/>
              <a:t>–</a:t>
            </a:r>
            <a:r>
              <a:rPr lang="en-US" sz="2800" b="1" dirty="0"/>
              <a:t>  non Long tail</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3194" y="1302487"/>
            <a:ext cx="5933137" cy="4591732"/>
          </a:xfrm>
          <a:prstGeom prst="rect">
            <a:avLst/>
          </a:prstGeom>
        </p:spPr>
      </p:pic>
      <p:cxnSp>
        <p:nvCxnSpPr>
          <p:cNvPr id="15" name="Straight Arrow Connector 14"/>
          <p:cNvCxnSpPr/>
          <p:nvPr/>
        </p:nvCxnSpPr>
        <p:spPr>
          <a:xfrm flipH="1" flipV="1">
            <a:off x="4597784" y="2513837"/>
            <a:ext cx="2373405" cy="1930876"/>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8107614" y="3684011"/>
            <a:ext cx="1218958" cy="1072208"/>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a:xfrm>
            <a:off x="8600926" y="6398801"/>
            <a:ext cx="2743200" cy="365125"/>
          </a:xfrm>
        </p:spPr>
        <p:txBody>
          <a:bodyPr/>
          <a:lstStyle/>
          <a:p>
            <a:fld id="{054AD97A-EC02-4373-BBC7-B1B4C6D2D385}" type="slidenum">
              <a:rPr lang="en-US" smtClean="0"/>
              <a:t>34</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608" y="1213381"/>
            <a:ext cx="3934569" cy="2215522"/>
          </a:xfrm>
          <a:prstGeom prst="rect">
            <a:avLst/>
          </a:prstGeom>
          <a:ln>
            <a:noFill/>
          </a:ln>
          <a:effectLst>
            <a:softEdge rad="112500"/>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565" y="3684011"/>
            <a:ext cx="4003517" cy="2776633"/>
          </a:xfrm>
          <a:prstGeom prst="rect">
            <a:avLst/>
          </a:prstGeom>
          <a:ln>
            <a:noFill/>
          </a:ln>
          <a:effectLst>
            <a:softEdge rad="112500"/>
          </a:effec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50717" y="520824"/>
            <a:ext cx="2904758" cy="1993013"/>
          </a:xfrm>
          <a:prstGeom prst="rect">
            <a:avLst/>
          </a:prstGeom>
          <a:ln>
            <a:noFill/>
          </a:ln>
          <a:effectLst>
            <a:softEdge rad="112500"/>
          </a:effectLst>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26572" y="2464169"/>
            <a:ext cx="3015991" cy="1662662"/>
          </a:xfrm>
          <a:prstGeom prst="rect">
            <a:avLst/>
          </a:prstGeom>
          <a:ln>
            <a:noFill/>
          </a:ln>
          <a:effectLst>
            <a:softEdge rad="112500"/>
          </a:effectLst>
        </p:spPr>
      </p:pic>
      <p:cxnSp>
        <p:nvCxnSpPr>
          <p:cNvPr id="16" name="Straight Arrow Connector 15"/>
          <p:cNvCxnSpPr>
            <a:cxnSpLocks/>
          </p:cNvCxnSpPr>
          <p:nvPr/>
        </p:nvCxnSpPr>
        <p:spPr>
          <a:xfrm flipV="1">
            <a:off x="6953933" y="2204348"/>
            <a:ext cx="1236214" cy="2240365"/>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4761082" y="4446997"/>
            <a:ext cx="2203627" cy="2879"/>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2744625"/>
      </p:ext>
    </p:extLst>
  </p:cSld>
  <p:clrMapOvr>
    <a:masterClrMapping/>
  </p:clrMapOvr>
  <mc:AlternateContent xmlns:mc="http://schemas.openxmlformats.org/markup-compatibility/2006" xmlns:p14="http://schemas.microsoft.com/office/powerpoint/2010/main">
    <mc:Choice Requires="p14">
      <p:transition spd="slow" p14:dur="2000" advTm="44216"/>
    </mc:Choice>
    <mc:Fallback xmlns="">
      <p:transition spd="slow" advTm="4421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par>
                                <p:cTn id="8" presetID="3"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linds(horizontal)">
                                      <p:cBhvr>
                                        <p:cTn id="15" dur="500"/>
                                        <p:tgtEl>
                                          <p:spTgt spid="16"/>
                                        </p:tgtEl>
                                      </p:cBhvr>
                                    </p:animEffect>
                                  </p:childTnLst>
                                </p:cTn>
                              </p:par>
                              <p:par>
                                <p:cTn id="16" presetID="3" presetClass="entr" presetSubtype="1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linds(horizontal)">
                                      <p:cBhvr>
                                        <p:cTn id="23" dur="500"/>
                                        <p:tgtEl>
                                          <p:spTgt spid="15"/>
                                        </p:tgtEl>
                                      </p:cBhvr>
                                    </p:animEffect>
                                  </p:childTnLst>
                                </p:cTn>
                              </p:par>
                              <p:par>
                                <p:cTn id="24" presetID="3" presetClass="entr" presetSubtype="1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linds(horizontal)">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blinds(horizontal)">
                                      <p:cBhvr>
                                        <p:cTn id="31" dur="500"/>
                                        <p:tgtEl>
                                          <p:spTgt spid="18"/>
                                        </p:tgtEl>
                                      </p:cBhvr>
                                    </p:animEffect>
                                  </p:childTnLst>
                                </p:cTn>
                              </p:par>
                              <p:par>
                                <p:cTn id="32" presetID="3" presetClass="entr" presetSubtype="10" fill="hold"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linds(horizontal)">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GOP-based hotness algorithm (GBH)</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288300"/>
            <a:ext cx="5417553" cy="5096867"/>
          </a:xfrm>
          <a:prstGeom prst="rect">
            <a:avLst/>
          </a:prstGeom>
        </p:spPr>
      </p:pic>
      <p:sp>
        <p:nvSpPr>
          <p:cNvPr id="5" name="Rounded Rectangle 4"/>
          <p:cNvSpPr/>
          <p:nvPr/>
        </p:nvSpPr>
        <p:spPr>
          <a:xfrm>
            <a:off x="1446834" y="3599055"/>
            <a:ext cx="4687748" cy="1690575"/>
          </a:xfrm>
          <a:prstGeom prst="roundRect">
            <a:avLst/>
          </a:prstGeom>
          <a:noFill/>
          <a:ln w="317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flipV="1">
            <a:off x="6134582" y="4444342"/>
            <a:ext cx="960699" cy="5788"/>
          </a:xfrm>
          <a:prstGeom prst="straightConnector1">
            <a:avLst/>
          </a:prstGeom>
          <a:ln w="3175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095281" y="4259676"/>
            <a:ext cx="3046475" cy="369332"/>
          </a:xfrm>
          <a:prstGeom prst="rect">
            <a:avLst/>
          </a:prstGeom>
          <a:noFill/>
        </p:spPr>
        <p:txBody>
          <a:bodyPr wrap="none" rtlCol="0">
            <a:spAutoFit/>
          </a:bodyPr>
          <a:lstStyle/>
          <a:p>
            <a:r>
              <a:rPr lang="en-US" dirty="0">
                <a:solidFill>
                  <a:schemeClr val="accent1">
                    <a:lumMod val="50000"/>
                  </a:schemeClr>
                </a:solidFill>
              </a:rPr>
              <a:t>Calculate hotness of each GOP</a:t>
            </a:r>
          </a:p>
        </p:txBody>
      </p:sp>
      <p:sp>
        <p:nvSpPr>
          <p:cNvPr id="8" name="Rounded Rectangle 7"/>
          <p:cNvSpPr/>
          <p:nvPr/>
        </p:nvSpPr>
        <p:spPr>
          <a:xfrm>
            <a:off x="1446834" y="5289630"/>
            <a:ext cx="4085864" cy="410205"/>
          </a:xfrm>
          <a:prstGeom prst="roundRect">
            <a:avLst/>
          </a:prstGeom>
          <a:noFill/>
          <a:ln w="317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V="1">
            <a:off x="5532696" y="5486232"/>
            <a:ext cx="960699" cy="5788"/>
          </a:xfrm>
          <a:prstGeom prst="straightConnector1">
            <a:avLst/>
          </a:prstGeom>
          <a:ln w="3175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440206" y="5340125"/>
            <a:ext cx="2478435" cy="369332"/>
          </a:xfrm>
          <a:prstGeom prst="rect">
            <a:avLst/>
          </a:prstGeom>
          <a:noFill/>
        </p:spPr>
        <p:txBody>
          <a:bodyPr wrap="none" rtlCol="0">
            <a:spAutoFit/>
          </a:bodyPr>
          <a:lstStyle/>
          <a:p>
            <a:r>
              <a:rPr lang="en-US" dirty="0">
                <a:solidFill>
                  <a:schemeClr val="accent1">
                    <a:lumMod val="50000"/>
                  </a:schemeClr>
                </a:solidFill>
              </a:rPr>
              <a:t>Pre-transcode  hot GOPs</a:t>
            </a:r>
          </a:p>
        </p:txBody>
      </p:sp>
      <p:sp>
        <p:nvSpPr>
          <p:cNvPr id="11" name="Rounded Rectangle 10"/>
          <p:cNvSpPr/>
          <p:nvPr/>
        </p:nvSpPr>
        <p:spPr>
          <a:xfrm>
            <a:off x="1344591" y="5982779"/>
            <a:ext cx="4085864" cy="350089"/>
          </a:xfrm>
          <a:prstGeom prst="roundRect">
            <a:avLst/>
          </a:prstGeom>
          <a:noFill/>
          <a:ln w="317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cxnSp>
        <p:nvCxnSpPr>
          <p:cNvPr id="12" name="Straight Arrow Connector 11"/>
          <p:cNvCxnSpPr/>
          <p:nvPr/>
        </p:nvCxnSpPr>
        <p:spPr>
          <a:xfrm flipV="1">
            <a:off x="5430455" y="6125465"/>
            <a:ext cx="960699" cy="5788"/>
          </a:xfrm>
          <a:prstGeom prst="straightConnector1">
            <a:avLst/>
          </a:prstGeom>
          <a:ln w="3175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391154" y="5940799"/>
            <a:ext cx="2682979" cy="369332"/>
          </a:xfrm>
          <a:prstGeom prst="rect">
            <a:avLst/>
          </a:prstGeom>
          <a:noFill/>
        </p:spPr>
        <p:txBody>
          <a:bodyPr wrap="none" rtlCol="0">
            <a:spAutoFit/>
          </a:bodyPr>
          <a:lstStyle/>
          <a:p>
            <a:r>
              <a:rPr lang="en-US" dirty="0">
                <a:solidFill>
                  <a:schemeClr val="accent1">
                    <a:lumMod val="50000"/>
                  </a:schemeClr>
                </a:solidFill>
              </a:rPr>
              <a:t>Re-transcode non hot GOP</a:t>
            </a:r>
          </a:p>
        </p:txBody>
      </p:sp>
      <p:sp>
        <p:nvSpPr>
          <p:cNvPr id="3" name="Slide Number Placeholder 2"/>
          <p:cNvSpPr>
            <a:spLocks noGrp="1"/>
          </p:cNvSpPr>
          <p:nvPr>
            <p:ph type="sldNum" sz="quarter" idx="12"/>
          </p:nvPr>
        </p:nvSpPr>
        <p:spPr/>
        <p:txBody>
          <a:bodyPr/>
          <a:lstStyle/>
          <a:p>
            <a:fld id="{054AD97A-EC02-4373-BBC7-B1B4C6D2D385}" type="slidenum">
              <a:rPr lang="en-US" smtClean="0"/>
              <a:t>35</a:t>
            </a:fld>
            <a:endParaRPr lang="en-US"/>
          </a:p>
        </p:txBody>
      </p:sp>
      <p:sp>
        <p:nvSpPr>
          <p:cNvPr id="14" name="Rounded Rectangle 13"/>
          <p:cNvSpPr/>
          <p:nvPr/>
        </p:nvSpPr>
        <p:spPr>
          <a:xfrm>
            <a:off x="1644147" y="1922030"/>
            <a:ext cx="3102015" cy="1480423"/>
          </a:xfrm>
          <a:prstGeom prst="roundRect">
            <a:avLst/>
          </a:prstGeom>
          <a:noFill/>
          <a:ln w="317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flipV="1">
            <a:off x="4746162" y="2512339"/>
            <a:ext cx="960699" cy="5788"/>
          </a:xfrm>
          <a:prstGeom prst="straightConnector1">
            <a:avLst/>
          </a:prstGeom>
          <a:ln w="3175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706861" y="2063571"/>
            <a:ext cx="1747777" cy="923330"/>
          </a:xfrm>
          <a:prstGeom prst="rect">
            <a:avLst/>
          </a:prstGeom>
          <a:noFill/>
        </p:spPr>
        <p:txBody>
          <a:bodyPr wrap="square" rtlCol="0">
            <a:spAutoFit/>
          </a:bodyPr>
          <a:lstStyle/>
          <a:p>
            <a:r>
              <a:rPr lang="en-US" dirty="0">
                <a:solidFill>
                  <a:schemeClr val="accent1">
                    <a:lumMod val="50000"/>
                  </a:schemeClr>
                </a:solidFill>
              </a:rPr>
              <a:t>GOP information in each video and cloud price </a:t>
            </a:r>
          </a:p>
        </p:txBody>
      </p:sp>
    </p:spTree>
    <p:extLst>
      <p:ext uri="{BB962C8B-B14F-4D97-AF65-F5344CB8AC3E}">
        <p14:creationId xmlns:p14="http://schemas.microsoft.com/office/powerpoint/2010/main" val="310642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par>
                                <p:cTn id="8" presetID="3" presetClass="entr" presetSubtype="1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linds(horizontal)">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linds(horizontal)">
                                      <p:cBhvr>
                                        <p:cTn id="18" dur="500"/>
                                        <p:tgtEl>
                                          <p:spTgt spid="5"/>
                                        </p:tgtEl>
                                      </p:cBhvr>
                                    </p:animEffect>
                                  </p:childTnLst>
                                </p:cTn>
                              </p:par>
                              <p:par>
                                <p:cTn id="19" presetID="3" presetClass="entr" presetSubtype="1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linds(horizontal)">
                                      <p:cBhvr>
                                        <p:cTn id="21" dur="500"/>
                                        <p:tgtEl>
                                          <p:spTgt spid="6"/>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linds(horizont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linds(horizontal)">
                                      <p:cBhvr>
                                        <p:cTn id="29" dur="500"/>
                                        <p:tgtEl>
                                          <p:spTgt spid="8"/>
                                        </p:tgtEl>
                                      </p:cBhvr>
                                    </p:animEffect>
                                  </p:childTnLst>
                                </p:cTn>
                              </p:par>
                              <p:par>
                                <p:cTn id="30" presetID="3" presetClass="entr" presetSubtype="1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linds(horizontal)">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blinds(horizontal)">
                                      <p:cBhvr>
                                        <p:cTn id="40" dur="500"/>
                                        <p:tgtEl>
                                          <p:spTgt spid="11"/>
                                        </p:tgtEl>
                                      </p:cBhvr>
                                    </p:animEffect>
                                  </p:childTnLst>
                                </p:cTn>
                              </p:par>
                              <p:par>
                                <p:cTn id="41" presetID="3" presetClass="entr" presetSubtype="10"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blinds(horizontal)">
                                      <p:cBhvr>
                                        <p:cTn id="43" dur="500"/>
                                        <p:tgtEl>
                                          <p:spTgt spid="12"/>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blinds(horizontal)">
                                      <p:cBhvr>
                                        <p:cTn id="4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animBg="1"/>
      <p:bldP spid="10" grpId="0"/>
      <p:bldP spid="11" grpId="0" animBg="1"/>
      <p:bldP spid="13" grpId="0"/>
      <p:bldP spid="14" grpId="0" animBg="1"/>
      <p:bldP spid="1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How to Reduce the Time Overhead of Partial-Pre-transcoding Methods?</a:t>
            </a:r>
          </a:p>
        </p:txBody>
      </p:sp>
      <p:sp>
        <p:nvSpPr>
          <p:cNvPr id="3" name="Content Placeholder 2"/>
          <p:cNvSpPr>
            <a:spLocks noGrp="1"/>
          </p:cNvSpPr>
          <p:nvPr>
            <p:ph idx="1"/>
          </p:nvPr>
        </p:nvSpPr>
        <p:spPr>
          <a:xfrm>
            <a:off x="838200" y="1825625"/>
            <a:ext cx="10375900" cy="4351338"/>
          </a:xfrm>
        </p:spPr>
        <p:txBody>
          <a:bodyPr>
            <a:normAutofit/>
          </a:bodyPr>
          <a:lstStyle/>
          <a:p>
            <a:endParaRPr lang="en-US" sz="3200" dirty="0"/>
          </a:p>
          <a:p>
            <a:r>
              <a:rPr lang="en-US" sz="3200" dirty="0"/>
              <a:t>The proposed methods have to consider all videos in the repository. </a:t>
            </a:r>
          </a:p>
          <a:p>
            <a:pPr lvl="1"/>
            <a:endParaRPr lang="en-US" sz="2800" dirty="0"/>
          </a:p>
          <a:p>
            <a:pPr lvl="1"/>
            <a:r>
              <a:rPr lang="en-US" sz="2800" dirty="0"/>
              <a:t>This is time consuming</a:t>
            </a:r>
          </a:p>
          <a:p>
            <a:pPr lvl="1"/>
            <a:endParaRPr lang="en-US" sz="2800" dirty="0"/>
          </a:p>
          <a:p>
            <a:pPr lvl="1"/>
            <a:r>
              <a:rPr lang="en-US" sz="2800" dirty="0"/>
              <a:t>How can we improve the execution time of these methods?</a:t>
            </a:r>
          </a:p>
        </p:txBody>
      </p:sp>
      <p:sp>
        <p:nvSpPr>
          <p:cNvPr id="4" name="Slide Number Placeholder 3"/>
          <p:cNvSpPr>
            <a:spLocks noGrp="1"/>
          </p:cNvSpPr>
          <p:nvPr>
            <p:ph type="sldNum" sz="quarter" idx="12"/>
          </p:nvPr>
        </p:nvSpPr>
        <p:spPr/>
        <p:txBody>
          <a:bodyPr/>
          <a:lstStyle/>
          <a:p>
            <a:fld id="{054AD97A-EC02-4373-BBC7-B1B4C6D2D385}" type="slidenum">
              <a:rPr lang="en-US" smtClean="0"/>
              <a:t>36</a:t>
            </a:fld>
            <a:endParaRPr lang="en-US"/>
          </a:p>
        </p:txBody>
      </p:sp>
    </p:spTree>
    <p:extLst>
      <p:ext uri="{BB962C8B-B14F-4D97-AF65-F5344CB8AC3E}">
        <p14:creationId xmlns:p14="http://schemas.microsoft.com/office/powerpoint/2010/main" val="933679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Clustering Video Streams Based on Hotness</a:t>
            </a:r>
          </a:p>
        </p:txBody>
      </p:sp>
      <p:sp>
        <p:nvSpPr>
          <p:cNvPr id="3" name="Content Placeholder 2"/>
          <p:cNvSpPr>
            <a:spLocks noGrp="1"/>
          </p:cNvSpPr>
          <p:nvPr>
            <p:ph idx="1"/>
          </p:nvPr>
        </p:nvSpPr>
        <p:spPr/>
        <p:txBody>
          <a:bodyPr>
            <a:normAutofit/>
          </a:bodyPr>
          <a:lstStyle/>
          <a:p>
            <a:r>
              <a:rPr lang="en-US" sz="3200" dirty="0"/>
              <a:t>We classify video streams in a repository based on their hotness.</a:t>
            </a:r>
          </a:p>
          <a:p>
            <a:endParaRPr lang="en-US" sz="3200" dirty="0"/>
          </a:p>
          <a:p>
            <a:r>
              <a:rPr lang="en-US" sz="3200" dirty="0"/>
              <a:t>This algorithm partitions the repository into three subsets of video streams</a:t>
            </a:r>
          </a:p>
          <a:p>
            <a:endParaRPr lang="en-US" sz="3200" dirty="0"/>
          </a:p>
          <a:p>
            <a:r>
              <a:rPr lang="en-US" sz="3200" dirty="0"/>
              <a:t>We run partial pre-transcoding algorithm on the subset that contains partially hot videos </a:t>
            </a:r>
          </a:p>
          <a:p>
            <a:endParaRPr lang="en-US" sz="3200" dirty="0"/>
          </a:p>
          <a:p>
            <a:endParaRPr lang="en-US" sz="3200" dirty="0"/>
          </a:p>
        </p:txBody>
      </p:sp>
      <p:sp>
        <p:nvSpPr>
          <p:cNvPr id="4" name="Slide Number Placeholder 3"/>
          <p:cNvSpPr>
            <a:spLocks noGrp="1"/>
          </p:cNvSpPr>
          <p:nvPr>
            <p:ph type="sldNum" sz="quarter" idx="12"/>
          </p:nvPr>
        </p:nvSpPr>
        <p:spPr/>
        <p:txBody>
          <a:bodyPr/>
          <a:lstStyle/>
          <a:p>
            <a:fld id="{054AD97A-EC02-4373-BBC7-B1B4C6D2D385}" type="slidenum">
              <a:rPr lang="en-US" smtClean="0"/>
              <a:t>37</a:t>
            </a:fld>
            <a:endParaRPr lang="en-US"/>
          </a:p>
        </p:txBody>
      </p:sp>
    </p:spTree>
    <p:extLst>
      <p:ext uri="{BB962C8B-B14F-4D97-AF65-F5344CB8AC3E}">
        <p14:creationId xmlns:p14="http://schemas.microsoft.com/office/powerpoint/2010/main" val="14693280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060F02-9413-43B3-A7C4-1DEF6F72C4A7}"/>
              </a:ext>
            </a:extLst>
          </p:cNvPr>
          <p:cNvSpPr>
            <a:spLocks noGrp="1"/>
          </p:cNvSpPr>
          <p:nvPr>
            <p:ph type="title"/>
          </p:nvPr>
        </p:nvSpPr>
        <p:spPr/>
        <p:txBody>
          <a:bodyPr/>
          <a:lstStyle/>
          <a:p>
            <a:r>
              <a:rPr lang="en-US" b="1" dirty="0"/>
              <a:t>Jenks Natural Breaks Optimization</a:t>
            </a:r>
            <a:br>
              <a:rPr lang="en-US" b="1" dirty="0"/>
            </a:br>
            <a:r>
              <a:rPr lang="en-US" b="1" dirty="0"/>
              <a:t>Algorithm for Video Streams Clustering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F6DBE6A0-10E3-400C-96DB-5068581CBC44}"/>
                  </a:ext>
                </a:extLst>
              </p:cNvPr>
              <p:cNvSpPr>
                <a:spLocks noGrp="1"/>
              </p:cNvSpPr>
              <p:nvPr>
                <p:ph idx="1"/>
              </p:nvPr>
            </p:nvSpPr>
            <p:spPr/>
            <p:txBody>
              <a:bodyPr/>
              <a:lstStyle/>
              <a:p>
                <a:r>
                  <a:rPr lang="en-US" dirty="0"/>
                  <a:t>Generate 3 clusters of  video streams.</a:t>
                </a:r>
              </a:p>
              <a:p>
                <a:r>
                  <a:rPr lang="en-US" dirty="0"/>
                  <a:t>Maximize Goodness of Variance fit : </a:t>
                </a:r>
                <a14:m>
                  <m:oMath xmlns:m="http://schemas.openxmlformats.org/officeDocument/2006/math">
                    <m:r>
                      <a:rPr lang="en-US" b="0" i="1" smtClean="0">
                        <a:latin typeface="Cambria Math" charset="0"/>
                      </a:rPr>
                      <m:t>0&lt;</m:t>
                    </m:r>
                    <m:r>
                      <a:rPr lang="en-US" b="0" i="1" smtClean="0">
                        <a:latin typeface="Cambria Math" charset="0"/>
                      </a:rPr>
                      <m:t>𝐺𝑂𝑉</m:t>
                    </m:r>
                    <m:r>
                      <a:rPr lang="en-US" b="0" i="1" smtClean="0">
                        <a:latin typeface="Cambria Math" charset="0"/>
                      </a:rPr>
                      <m:t>&lt;1</m:t>
                    </m:r>
                  </m:oMath>
                </a14:m>
                <a:endParaRPr lang="en-US" dirty="0"/>
              </a:p>
              <a:p>
                <a:endParaRPr lang="en-US" dirty="0"/>
              </a:p>
            </p:txBody>
          </p:sp>
        </mc:Choice>
        <mc:Fallback xmlns="">
          <p:sp>
            <p:nvSpPr>
              <p:cNvPr id="3" name="Content Placeholder 2">
                <a:extLst>
                  <a:ext uri="{FF2B5EF4-FFF2-40B4-BE49-F238E27FC236}">
                    <a16:creationId xmlns:a16="http://schemas.microsoft.com/office/drawing/2014/main" id="{F6DBE6A0-10E3-400C-96DB-5068581CBC44}"/>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xmlns="" id="{58D3BEC1-47CE-4F42-BD06-30000DB575AF}"/>
              </a:ext>
            </a:extLst>
          </p:cNvPr>
          <p:cNvSpPr>
            <a:spLocks noGrp="1"/>
          </p:cNvSpPr>
          <p:nvPr>
            <p:ph type="sldNum" sz="quarter" idx="12"/>
          </p:nvPr>
        </p:nvSpPr>
        <p:spPr/>
        <p:txBody>
          <a:bodyPr/>
          <a:lstStyle/>
          <a:p>
            <a:fld id="{054AD97A-EC02-4373-BBC7-B1B4C6D2D385}" type="slidenum">
              <a:rPr lang="en-US" smtClean="0"/>
              <a:t>38</a:t>
            </a:fld>
            <a:endParaRPr lang="en-US"/>
          </a:p>
        </p:txBody>
      </p:sp>
      <p:pic>
        <p:nvPicPr>
          <p:cNvPr id="5" name="Picture 4">
            <a:extLst>
              <a:ext uri="{FF2B5EF4-FFF2-40B4-BE49-F238E27FC236}">
                <a16:creationId xmlns:a16="http://schemas.microsoft.com/office/drawing/2014/main" xmlns="" id="{33230623-15E2-4B80-AD32-A91B90BF453D}"/>
              </a:ext>
            </a:extLst>
          </p:cNvPr>
          <p:cNvPicPr>
            <a:picLocks noChangeAspect="1"/>
          </p:cNvPicPr>
          <p:nvPr/>
        </p:nvPicPr>
        <p:blipFill>
          <a:blip r:embed="rId3"/>
          <a:stretch>
            <a:fillRect/>
          </a:stretch>
        </p:blipFill>
        <p:spPr>
          <a:xfrm>
            <a:off x="3558363" y="3597975"/>
            <a:ext cx="2557483" cy="683270"/>
          </a:xfrm>
          <a:prstGeom prst="rect">
            <a:avLst/>
          </a:prstGeom>
        </p:spPr>
      </p:pic>
      <p:pic>
        <p:nvPicPr>
          <p:cNvPr id="7" name="Picture 6">
            <a:extLst>
              <a:ext uri="{FF2B5EF4-FFF2-40B4-BE49-F238E27FC236}">
                <a16:creationId xmlns:a16="http://schemas.microsoft.com/office/drawing/2014/main" xmlns="" id="{D55670C0-ECBC-43A5-AF00-A77D2C10CC0B}"/>
              </a:ext>
            </a:extLst>
          </p:cNvPr>
          <p:cNvPicPr>
            <a:picLocks noChangeAspect="1"/>
          </p:cNvPicPr>
          <p:nvPr/>
        </p:nvPicPr>
        <p:blipFill>
          <a:blip r:embed="rId4"/>
          <a:stretch>
            <a:fillRect/>
          </a:stretch>
        </p:blipFill>
        <p:spPr>
          <a:xfrm>
            <a:off x="3805157" y="4216336"/>
            <a:ext cx="2416140" cy="1016675"/>
          </a:xfrm>
          <a:prstGeom prst="rect">
            <a:avLst/>
          </a:prstGeom>
        </p:spPr>
      </p:pic>
      <p:pic>
        <p:nvPicPr>
          <p:cNvPr id="8" name="Picture 7">
            <a:extLst>
              <a:ext uri="{FF2B5EF4-FFF2-40B4-BE49-F238E27FC236}">
                <a16:creationId xmlns:a16="http://schemas.microsoft.com/office/drawing/2014/main" xmlns="" id="{3A0B255B-2327-4EAE-B787-6217DE7E59E6}"/>
              </a:ext>
            </a:extLst>
          </p:cNvPr>
          <p:cNvPicPr>
            <a:picLocks noChangeAspect="1"/>
          </p:cNvPicPr>
          <p:nvPr/>
        </p:nvPicPr>
        <p:blipFill>
          <a:blip r:embed="rId5"/>
          <a:stretch>
            <a:fillRect/>
          </a:stretch>
        </p:blipFill>
        <p:spPr>
          <a:xfrm>
            <a:off x="3948634" y="5233109"/>
            <a:ext cx="1886888" cy="566431"/>
          </a:xfrm>
          <a:prstGeom prst="rect">
            <a:avLst/>
          </a:prstGeom>
        </p:spPr>
      </p:pic>
      <p:pic>
        <p:nvPicPr>
          <p:cNvPr id="9" name="Picture 8">
            <a:extLst>
              <a:ext uri="{FF2B5EF4-FFF2-40B4-BE49-F238E27FC236}">
                <a16:creationId xmlns:a16="http://schemas.microsoft.com/office/drawing/2014/main" xmlns="" id="{9B116765-0E1B-474D-A5F5-E9DCD752A621}"/>
              </a:ext>
            </a:extLst>
          </p:cNvPr>
          <p:cNvPicPr>
            <a:picLocks noChangeAspect="1"/>
          </p:cNvPicPr>
          <p:nvPr/>
        </p:nvPicPr>
        <p:blipFill>
          <a:blip r:embed="rId6"/>
          <a:stretch>
            <a:fillRect/>
          </a:stretch>
        </p:blipFill>
        <p:spPr>
          <a:xfrm>
            <a:off x="3826427" y="6071060"/>
            <a:ext cx="2373600" cy="778433"/>
          </a:xfrm>
          <a:prstGeom prst="rect">
            <a:avLst/>
          </a:prstGeom>
        </p:spPr>
      </p:pic>
      <p:sp>
        <p:nvSpPr>
          <p:cNvPr id="10" name="Rounded Rectangle 9"/>
          <p:cNvSpPr/>
          <p:nvPr/>
        </p:nvSpPr>
        <p:spPr>
          <a:xfrm>
            <a:off x="4453673" y="3530227"/>
            <a:ext cx="621993" cy="410205"/>
          </a:xfrm>
          <a:prstGeom prst="roundRect">
            <a:avLst/>
          </a:prstGeom>
          <a:noFill/>
          <a:ln w="317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flipH="1">
            <a:off x="3433661" y="3729361"/>
            <a:ext cx="1020013" cy="5968"/>
          </a:xfrm>
          <a:prstGeom prst="straightConnector1">
            <a:avLst/>
          </a:prstGeom>
          <a:ln w="3175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28308" y="3426188"/>
            <a:ext cx="3030055" cy="830997"/>
          </a:xfrm>
          <a:prstGeom prst="rect">
            <a:avLst/>
          </a:prstGeom>
          <a:noFill/>
        </p:spPr>
        <p:txBody>
          <a:bodyPr wrap="square" rtlCol="0">
            <a:spAutoFit/>
          </a:bodyPr>
          <a:lstStyle/>
          <a:p>
            <a:pPr algn="ctr"/>
            <a:r>
              <a:rPr lang="en-US" sz="1600" dirty="0"/>
              <a:t>Sum of squared deviation of number of views for video streams in repository</a:t>
            </a:r>
          </a:p>
        </p:txBody>
      </p:sp>
      <p:sp>
        <p:nvSpPr>
          <p:cNvPr id="23" name="Rounded Rectangle 22"/>
          <p:cNvSpPr/>
          <p:nvPr/>
        </p:nvSpPr>
        <p:spPr>
          <a:xfrm>
            <a:off x="582508" y="3426188"/>
            <a:ext cx="2851152" cy="923329"/>
          </a:xfrm>
          <a:prstGeom prst="roundRect">
            <a:avLst/>
          </a:prstGeom>
          <a:noFill/>
          <a:ln w="317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5276384" y="3521407"/>
            <a:ext cx="621993" cy="410205"/>
          </a:xfrm>
          <a:prstGeom prst="roundRect">
            <a:avLst/>
          </a:prstGeom>
          <a:noFill/>
          <a:ln w="317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p:cNvCxnSpPr>
            <a:stCxn id="24" idx="3"/>
          </p:cNvCxnSpPr>
          <p:nvPr/>
        </p:nvCxnSpPr>
        <p:spPr>
          <a:xfrm>
            <a:off x="5898377" y="3726510"/>
            <a:ext cx="555794" cy="0"/>
          </a:xfrm>
          <a:prstGeom prst="straightConnector1">
            <a:avLst/>
          </a:prstGeom>
          <a:ln w="3175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399971" y="3357916"/>
            <a:ext cx="3030055" cy="584775"/>
          </a:xfrm>
          <a:prstGeom prst="rect">
            <a:avLst/>
          </a:prstGeom>
          <a:noFill/>
        </p:spPr>
        <p:txBody>
          <a:bodyPr wrap="square" rtlCol="0">
            <a:spAutoFit/>
          </a:bodyPr>
          <a:lstStyle/>
          <a:p>
            <a:pPr algn="ctr"/>
            <a:r>
              <a:rPr lang="en-US" sz="1600" dirty="0"/>
              <a:t>Sum of squared deviation of number of views among clusters</a:t>
            </a:r>
          </a:p>
        </p:txBody>
      </p:sp>
      <p:sp>
        <p:nvSpPr>
          <p:cNvPr id="27" name="Rounded Rectangle 26"/>
          <p:cNvSpPr/>
          <p:nvPr/>
        </p:nvSpPr>
        <p:spPr>
          <a:xfrm>
            <a:off x="6454171" y="3357917"/>
            <a:ext cx="2851152" cy="719712"/>
          </a:xfrm>
          <a:prstGeom prst="roundRect">
            <a:avLst/>
          </a:prstGeom>
          <a:noFill/>
          <a:ln w="317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3936194" y="5357673"/>
            <a:ext cx="462264" cy="410205"/>
          </a:xfrm>
          <a:prstGeom prst="roundRect">
            <a:avLst/>
          </a:prstGeom>
          <a:noFill/>
          <a:ln w="317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Arrow Connector 31"/>
          <p:cNvCxnSpPr/>
          <p:nvPr/>
        </p:nvCxnSpPr>
        <p:spPr>
          <a:xfrm flipH="1" flipV="1">
            <a:off x="3123388" y="5562775"/>
            <a:ext cx="812510" cy="15826"/>
          </a:xfrm>
          <a:prstGeom prst="straightConnector1">
            <a:avLst/>
          </a:prstGeom>
          <a:ln w="3175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3" name="Rounded Rectangle 32"/>
          <p:cNvSpPr/>
          <p:nvPr/>
        </p:nvSpPr>
        <p:spPr>
          <a:xfrm>
            <a:off x="952034" y="4777659"/>
            <a:ext cx="2158914" cy="1077219"/>
          </a:xfrm>
          <a:prstGeom prst="roundRect">
            <a:avLst/>
          </a:prstGeom>
          <a:noFill/>
          <a:ln w="317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1012200" y="4777660"/>
            <a:ext cx="2009296" cy="1077218"/>
          </a:xfrm>
          <a:prstGeom prst="rect">
            <a:avLst/>
          </a:prstGeom>
          <a:noFill/>
        </p:spPr>
        <p:txBody>
          <a:bodyPr wrap="square" rtlCol="0">
            <a:spAutoFit/>
          </a:bodyPr>
          <a:lstStyle/>
          <a:p>
            <a:r>
              <a:rPr lang="en-US" sz="1600" dirty="0"/>
              <a:t>Standard deviation of number of views of video streams in repository</a:t>
            </a:r>
          </a:p>
        </p:txBody>
      </p:sp>
      <p:sp>
        <p:nvSpPr>
          <p:cNvPr id="41" name="Rounded Rectangle 40"/>
          <p:cNvSpPr/>
          <p:nvPr/>
        </p:nvSpPr>
        <p:spPr>
          <a:xfrm>
            <a:off x="5493853" y="5190371"/>
            <a:ext cx="621993" cy="410205"/>
          </a:xfrm>
          <a:prstGeom prst="roundRect">
            <a:avLst/>
          </a:prstGeom>
          <a:noFill/>
          <a:ln w="317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Arrow Connector 41"/>
          <p:cNvCxnSpPr/>
          <p:nvPr/>
        </p:nvCxnSpPr>
        <p:spPr>
          <a:xfrm>
            <a:off x="6115846" y="5395474"/>
            <a:ext cx="555794" cy="0"/>
          </a:xfrm>
          <a:prstGeom prst="straightConnector1">
            <a:avLst/>
          </a:prstGeom>
          <a:ln w="3175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5" name="Rounded Rectangle 44"/>
          <p:cNvSpPr/>
          <p:nvPr/>
        </p:nvSpPr>
        <p:spPr>
          <a:xfrm>
            <a:off x="6671640" y="5146992"/>
            <a:ext cx="2611508" cy="369332"/>
          </a:xfrm>
          <a:prstGeom prst="roundRect">
            <a:avLst/>
          </a:prstGeom>
          <a:noFill/>
          <a:ln w="317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6671936" y="5146992"/>
            <a:ext cx="2418354" cy="338554"/>
          </a:xfrm>
          <a:prstGeom prst="rect">
            <a:avLst/>
          </a:prstGeom>
          <a:noFill/>
        </p:spPr>
        <p:txBody>
          <a:bodyPr wrap="none" rtlCol="0">
            <a:spAutoFit/>
          </a:bodyPr>
          <a:lstStyle/>
          <a:p>
            <a:r>
              <a:rPr lang="en-US" sz="1600" dirty="0"/>
              <a:t>Number of views of video </a:t>
            </a:r>
            <a:r>
              <a:rPr lang="en-US" sz="1600" dirty="0" err="1"/>
              <a:t>i</a:t>
            </a:r>
            <a:endParaRPr lang="en-US" sz="1600" dirty="0"/>
          </a:p>
        </p:txBody>
      </p:sp>
      <p:sp>
        <p:nvSpPr>
          <p:cNvPr id="50" name="Rounded Rectangle 49"/>
          <p:cNvSpPr/>
          <p:nvPr/>
        </p:nvSpPr>
        <p:spPr>
          <a:xfrm>
            <a:off x="5508242" y="6241877"/>
            <a:ext cx="399758" cy="410205"/>
          </a:xfrm>
          <a:prstGeom prst="roundRect">
            <a:avLst/>
          </a:prstGeom>
          <a:noFill/>
          <a:ln w="317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Arrow Connector 50"/>
          <p:cNvCxnSpPr>
            <a:stCxn id="50" idx="3"/>
          </p:cNvCxnSpPr>
          <p:nvPr/>
        </p:nvCxnSpPr>
        <p:spPr>
          <a:xfrm flipV="1">
            <a:off x="5908000" y="6430297"/>
            <a:ext cx="859000" cy="16683"/>
          </a:xfrm>
          <a:prstGeom prst="straightConnector1">
            <a:avLst/>
          </a:prstGeom>
          <a:ln w="3175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6767000" y="5934670"/>
            <a:ext cx="2920676" cy="584775"/>
          </a:xfrm>
          <a:prstGeom prst="rect">
            <a:avLst/>
          </a:prstGeom>
          <a:noFill/>
        </p:spPr>
        <p:txBody>
          <a:bodyPr wrap="square" rtlCol="0">
            <a:spAutoFit/>
          </a:bodyPr>
          <a:lstStyle/>
          <a:p>
            <a:r>
              <a:rPr lang="en-US" sz="1600" dirty="0"/>
              <a:t>Standard deviation of Number of views of videos in cluster k</a:t>
            </a:r>
          </a:p>
        </p:txBody>
      </p:sp>
      <p:sp>
        <p:nvSpPr>
          <p:cNvPr id="53" name="Rounded Rectangle 52"/>
          <p:cNvSpPr/>
          <p:nvPr/>
        </p:nvSpPr>
        <p:spPr>
          <a:xfrm>
            <a:off x="5130640" y="6201121"/>
            <a:ext cx="291358" cy="410205"/>
          </a:xfrm>
          <a:prstGeom prst="roundRect">
            <a:avLst/>
          </a:prstGeom>
          <a:noFill/>
          <a:ln w="317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Arrow Connector 53"/>
          <p:cNvCxnSpPr/>
          <p:nvPr/>
        </p:nvCxnSpPr>
        <p:spPr>
          <a:xfrm flipH="1">
            <a:off x="3170605" y="6241878"/>
            <a:ext cx="1960037" cy="11653"/>
          </a:xfrm>
          <a:prstGeom prst="straightConnector1">
            <a:avLst/>
          </a:prstGeom>
          <a:ln w="3175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1058715" y="6112943"/>
            <a:ext cx="2374982" cy="584775"/>
          </a:xfrm>
          <a:prstGeom prst="rect">
            <a:avLst/>
          </a:prstGeom>
          <a:noFill/>
        </p:spPr>
        <p:txBody>
          <a:bodyPr wrap="square" rtlCol="0">
            <a:spAutoFit/>
          </a:bodyPr>
          <a:lstStyle/>
          <a:p>
            <a:r>
              <a:rPr lang="en-US" sz="1600" dirty="0"/>
              <a:t>Number of views of videos in cluster k</a:t>
            </a:r>
          </a:p>
        </p:txBody>
      </p:sp>
      <p:sp>
        <p:nvSpPr>
          <p:cNvPr id="62" name="Rounded Rectangle 61"/>
          <p:cNvSpPr/>
          <p:nvPr/>
        </p:nvSpPr>
        <p:spPr>
          <a:xfrm>
            <a:off x="1011691" y="6071060"/>
            <a:ext cx="2158914" cy="626658"/>
          </a:xfrm>
          <a:prstGeom prst="roundRect">
            <a:avLst/>
          </a:prstGeom>
          <a:noFill/>
          <a:ln w="317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p:cNvSpPr/>
          <p:nvPr/>
        </p:nvSpPr>
        <p:spPr>
          <a:xfrm>
            <a:off x="6772867" y="5938790"/>
            <a:ext cx="2791185" cy="580655"/>
          </a:xfrm>
          <a:prstGeom prst="roundRect">
            <a:avLst/>
          </a:prstGeom>
          <a:noFill/>
          <a:ln w="317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2014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par>
                                <p:cTn id="23" presetID="3" presetClass="entr" presetSubtype="1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linds(horizontal)">
                                      <p:cBhvr>
                                        <p:cTn id="25" dur="500"/>
                                        <p:tgtEl>
                                          <p:spTgt spid="11"/>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blinds(horizontal)">
                                      <p:cBhvr>
                                        <p:cTn id="28" dur="500"/>
                                        <p:tgtEl>
                                          <p:spTgt spid="23"/>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linds(horizontal)">
                                      <p:cBhvr>
                                        <p:cTn id="31" dur="5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linds(horizontal)">
                                      <p:cBhvr>
                                        <p:cTn id="36" dur="500"/>
                                        <p:tgtEl>
                                          <p:spTgt spid="24"/>
                                        </p:tgtEl>
                                      </p:cBhvr>
                                    </p:animEffect>
                                  </p:childTnLst>
                                </p:cTn>
                              </p:par>
                              <p:par>
                                <p:cTn id="37" presetID="3" presetClass="entr" presetSubtype="10"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blinds(horizontal)">
                                      <p:cBhvr>
                                        <p:cTn id="39" dur="500"/>
                                        <p:tgtEl>
                                          <p:spTgt spid="25"/>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blinds(horizontal)">
                                      <p:cBhvr>
                                        <p:cTn id="42" dur="500"/>
                                        <p:tgtEl>
                                          <p:spTgt spid="27"/>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blinds(horizontal)">
                                      <p:cBhvr>
                                        <p:cTn id="45" dur="500"/>
                                        <p:tgtEl>
                                          <p:spTgt spid="26"/>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blinds(horizontal)">
                                      <p:cBhvr>
                                        <p:cTn id="50" dur="500"/>
                                        <p:tgtEl>
                                          <p:spTgt spid="7"/>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blinds(horizontal)">
                                      <p:cBhvr>
                                        <p:cTn id="55" dur="500"/>
                                        <p:tgtEl>
                                          <p:spTgt spid="8"/>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blinds(horizontal)">
                                      <p:cBhvr>
                                        <p:cTn id="60" dur="500"/>
                                        <p:tgtEl>
                                          <p:spTgt spid="31"/>
                                        </p:tgtEl>
                                      </p:cBhvr>
                                    </p:animEffect>
                                  </p:childTnLst>
                                </p:cTn>
                              </p:par>
                              <p:par>
                                <p:cTn id="61" presetID="3" presetClass="entr" presetSubtype="10" fill="hold" nodeType="with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blinds(horizontal)">
                                      <p:cBhvr>
                                        <p:cTn id="63" dur="500"/>
                                        <p:tgtEl>
                                          <p:spTgt spid="32"/>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blinds(horizontal)">
                                      <p:cBhvr>
                                        <p:cTn id="66" dur="500"/>
                                        <p:tgtEl>
                                          <p:spTgt spid="33"/>
                                        </p:tgtEl>
                                      </p:cBhvr>
                                    </p:animEffect>
                                  </p:childTnLst>
                                </p:cTn>
                              </p:par>
                              <p:par>
                                <p:cTn id="67" presetID="3" presetClass="entr" presetSubtype="10" fill="hold" grpId="0" nodeType="with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blinds(horizontal)">
                                      <p:cBhvr>
                                        <p:cTn id="69" dur="500"/>
                                        <p:tgtEl>
                                          <p:spTgt spid="39"/>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grpId="0" nodeType="clickEffect">
                                  <p:stCondLst>
                                    <p:cond delay="0"/>
                                  </p:stCondLst>
                                  <p:childTnLst>
                                    <p:set>
                                      <p:cBhvr>
                                        <p:cTn id="73" dur="1" fill="hold">
                                          <p:stCondLst>
                                            <p:cond delay="0"/>
                                          </p:stCondLst>
                                        </p:cTn>
                                        <p:tgtEl>
                                          <p:spTgt spid="41"/>
                                        </p:tgtEl>
                                        <p:attrNameLst>
                                          <p:attrName>style.visibility</p:attrName>
                                        </p:attrNameLst>
                                      </p:cBhvr>
                                      <p:to>
                                        <p:strVal val="visible"/>
                                      </p:to>
                                    </p:set>
                                    <p:animEffect transition="in" filter="blinds(horizontal)">
                                      <p:cBhvr>
                                        <p:cTn id="74" dur="500"/>
                                        <p:tgtEl>
                                          <p:spTgt spid="41"/>
                                        </p:tgtEl>
                                      </p:cBhvr>
                                    </p:animEffect>
                                  </p:childTnLst>
                                </p:cTn>
                              </p:par>
                              <p:par>
                                <p:cTn id="75" presetID="3" presetClass="entr" presetSubtype="10" fill="hold"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blinds(horizontal)">
                                      <p:cBhvr>
                                        <p:cTn id="77" dur="500"/>
                                        <p:tgtEl>
                                          <p:spTgt spid="42"/>
                                        </p:tgtEl>
                                      </p:cBhvr>
                                    </p:animEffect>
                                  </p:childTnLst>
                                </p:cTn>
                              </p:par>
                              <p:par>
                                <p:cTn id="78" presetID="3" presetClass="entr" presetSubtype="10" fill="hold" grpId="0" nodeType="with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blinds(horizontal)">
                                      <p:cBhvr>
                                        <p:cTn id="80" dur="500"/>
                                        <p:tgtEl>
                                          <p:spTgt spid="46"/>
                                        </p:tgtEl>
                                      </p:cBhvr>
                                    </p:animEffect>
                                  </p:childTnLst>
                                </p:cTn>
                              </p:par>
                              <p:par>
                                <p:cTn id="81" presetID="3" presetClass="entr" presetSubtype="10" fill="hold" grpId="0" nodeType="with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blinds(horizontal)">
                                      <p:cBhvr>
                                        <p:cTn id="83" dur="500"/>
                                        <p:tgtEl>
                                          <p:spTgt spid="45"/>
                                        </p:tgtEl>
                                      </p:cBhvr>
                                    </p:animEffect>
                                  </p:childTnLst>
                                </p:cTn>
                              </p:par>
                            </p:childTnLst>
                          </p:cTn>
                        </p:par>
                      </p:childTnLst>
                    </p:cTn>
                  </p:par>
                  <p:par>
                    <p:cTn id="84" fill="hold">
                      <p:stCondLst>
                        <p:cond delay="indefinite"/>
                      </p:stCondLst>
                      <p:childTnLst>
                        <p:par>
                          <p:cTn id="85" fill="hold">
                            <p:stCondLst>
                              <p:cond delay="0"/>
                            </p:stCondLst>
                            <p:childTnLst>
                              <p:par>
                                <p:cTn id="86" presetID="3" presetClass="entr" presetSubtype="10" fill="hold" nodeType="click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blinds(horizontal)">
                                      <p:cBhvr>
                                        <p:cTn id="88" dur="500"/>
                                        <p:tgtEl>
                                          <p:spTgt spid="9"/>
                                        </p:tgtEl>
                                      </p:cBhvr>
                                    </p:animEffect>
                                  </p:childTnLst>
                                </p:cTn>
                              </p:par>
                            </p:childTnLst>
                          </p:cTn>
                        </p:par>
                      </p:childTnLst>
                    </p:cTn>
                  </p:par>
                  <p:par>
                    <p:cTn id="89" fill="hold">
                      <p:stCondLst>
                        <p:cond delay="indefinite"/>
                      </p:stCondLst>
                      <p:childTnLst>
                        <p:par>
                          <p:cTn id="90" fill="hold">
                            <p:stCondLst>
                              <p:cond delay="0"/>
                            </p:stCondLst>
                            <p:childTnLst>
                              <p:par>
                                <p:cTn id="91" presetID="3" presetClass="entr" presetSubtype="10" fill="hold" grpId="0" nodeType="click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blinds(horizontal)">
                                      <p:cBhvr>
                                        <p:cTn id="93" dur="500"/>
                                        <p:tgtEl>
                                          <p:spTgt spid="62"/>
                                        </p:tgtEl>
                                      </p:cBhvr>
                                    </p:animEffect>
                                  </p:childTnLst>
                                </p:cTn>
                              </p:par>
                              <p:par>
                                <p:cTn id="94" presetID="3" presetClass="entr" presetSubtype="10" fill="hold" grpId="0" nodeType="with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blinds(horizontal)">
                                      <p:cBhvr>
                                        <p:cTn id="96" dur="500"/>
                                        <p:tgtEl>
                                          <p:spTgt spid="55"/>
                                        </p:tgtEl>
                                      </p:cBhvr>
                                    </p:animEffect>
                                  </p:childTnLst>
                                </p:cTn>
                              </p:par>
                              <p:par>
                                <p:cTn id="97" presetID="3" presetClass="entr" presetSubtype="10" fill="hold" nodeType="withEffect">
                                  <p:stCondLst>
                                    <p:cond delay="0"/>
                                  </p:stCondLst>
                                  <p:childTnLst>
                                    <p:set>
                                      <p:cBhvr>
                                        <p:cTn id="98" dur="1" fill="hold">
                                          <p:stCondLst>
                                            <p:cond delay="0"/>
                                          </p:stCondLst>
                                        </p:cTn>
                                        <p:tgtEl>
                                          <p:spTgt spid="54"/>
                                        </p:tgtEl>
                                        <p:attrNameLst>
                                          <p:attrName>style.visibility</p:attrName>
                                        </p:attrNameLst>
                                      </p:cBhvr>
                                      <p:to>
                                        <p:strVal val="visible"/>
                                      </p:to>
                                    </p:set>
                                    <p:animEffect transition="in" filter="blinds(horizontal)">
                                      <p:cBhvr>
                                        <p:cTn id="99" dur="500"/>
                                        <p:tgtEl>
                                          <p:spTgt spid="54"/>
                                        </p:tgtEl>
                                      </p:cBhvr>
                                    </p:animEffect>
                                  </p:childTnLst>
                                </p:cTn>
                              </p:par>
                              <p:par>
                                <p:cTn id="100" presetID="3" presetClass="entr" presetSubtype="10" fill="hold" grpId="0" nodeType="with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blinds(horizontal)">
                                      <p:cBhvr>
                                        <p:cTn id="102" dur="500"/>
                                        <p:tgtEl>
                                          <p:spTgt spid="53"/>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66"/>
                                        </p:tgtEl>
                                        <p:attrNameLst>
                                          <p:attrName>style.visibility</p:attrName>
                                        </p:attrNameLst>
                                      </p:cBhvr>
                                      <p:to>
                                        <p:strVal val="visible"/>
                                      </p:to>
                                    </p:set>
                                    <p:animEffect transition="in" filter="blinds(horizontal)">
                                      <p:cBhvr>
                                        <p:cTn id="107" dur="500"/>
                                        <p:tgtEl>
                                          <p:spTgt spid="66"/>
                                        </p:tgtEl>
                                      </p:cBhvr>
                                    </p:animEffect>
                                  </p:childTnLst>
                                </p:cTn>
                              </p:par>
                              <p:par>
                                <p:cTn id="108" presetID="3" presetClass="entr" presetSubtype="10" fill="hold" grpId="0" nodeType="withEffect">
                                  <p:stCondLst>
                                    <p:cond delay="0"/>
                                  </p:stCondLst>
                                  <p:childTnLst>
                                    <p:set>
                                      <p:cBhvr>
                                        <p:cTn id="109" dur="1" fill="hold">
                                          <p:stCondLst>
                                            <p:cond delay="0"/>
                                          </p:stCondLst>
                                        </p:cTn>
                                        <p:tgtEl>
                                          <p:spTgt spid="52"/>
                                        </p:tgtEl>
                                        <p:attrNameLst>
                                          <p:attrName>style.visibility</p:attrName>
                                        </p:attrNameLst>
                                      </p:cBhvr>
                                      <p:to>
                                        <p:strVal val="visible"/>
                                      </p:to>
                                    </p:set>
                                    <p:animEffect transition="in" filter="blinds(horizontal)">
                                      <p:cBhvr>
                                        <p:cTn id="110" dur="500"/>
                                        <p:tgtEl>
                                          <p:spTgt spid="52"/>
                                        </p:tgtEl>
                                      </p:cBhvr>
                                    </p:animEffect>
                                  </p:childTnLst>
                                </p:cTn>
                              </p:par>
                              <p:par>
                                <p:cTn id="111" presetID="3" presetClass="entr" presetSubtype="10" fill="hold" nodeType="with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blinds(horizontal)">
                                      <p:cBhvr>
                                        <p:cTn id="113" dur="500"/>
                                        <p:tgtEl>
                                          <p:spTgt spid="51"/>
                                        </p:tgtEl>
                                      </p:cBhvr>
                                    </p:animEffect>
                                  </p:childTnLst>
                                </p:cTn>
                              </p:par>
                              <p:par>
                                <p:cTn id="114" presetID="3" presetClass="entr" presetSubtype="10"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Effect transition="in" filter="blinds(horizontal)">
                                      <p:cBhvr>
                                        <p:cTn id="11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2" grpId="0"/>
      <p:bldP spid="23" grpId="0" animBg="1"/>
      <p:bldP spid="24" grpId="0" animBg="1"/>
      <p:bldP spid="26" grpId="0"/>
      <p:bldP spid="27" grpId="0" animBg="1"/>
      <p:bldP spid="31" grpId="0" animBg="1"/>
      <p:bldP spid="33" grpId="0" animBg="1"/>
      <p:bldP spid="39" grpId="0"/>
      <p:bldP spid="41" grpId="0" animBg="1"/>
      <p:bldP spid="45" grpId="0" animBg="1"/>
      <p:bldP spid="46" grpId="0"/>
      <p:bldP spid="50" grpId="0" animBg="1"/>
      <p:bldP spid="52" grpId="0"/>
      <p:bldP spid="53" grpId="0" animBg="1"/>
      <p:bldP spid="55" grpId="0"/>
      <p:bldP spid="62" grpId="0" animBg="1"/>
      <p:bldP spid="6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Experimental Setup</a:t>
            </a:r>
          </a:p>
        </p:txBody>
      </p:sp>
      <p:sp>
        <p:nvSpPr>
          <p:cNvPr id="3" name="Content Placeholder 2"/>
          <p:cNvSpPr>
            <a:spLocks noGrp="1"/>
          </p:cNvSpPr>
          <p:nvPr>
            <p:ph idx="1"/>
          </p:nvPr>
        </p:nvSpPr>
        <p:spPr>
          <a:xfrm>
            <a:off x="838200" y="1825625"/>
            <a:ext cx="6523299" cy="4351338"/>
          </a:xfrm>
        </p:spPr>
        <p:txBody>
          <a:bodyPr/>
          <a:lstStyle/>
          <a:p>
            <a:r>
              <a:rPr lang="en-US" dirty="0"/>
              <a:t>We need large number of videos with their number of views to evaluate the proposed methods.</a:t>
            </a:r>
          </a:p>
          <a:p>
            <a:r>
              <a:rPr lang="en-US" dirty="0"/>
              <a:t>Collecting such large number of videos with their views is time consuming and costly</a:t>
            </a:r>
          </a:p>
          <a:p>
            <a:r>
              <a:rPr lang="en-US" dirty="0"/>
              <a:t>Therefore, we synthesize our own videos repository.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1050" y="1690688"/>
            <a:ext cx="3810000" cy="2133600"/>
          </a:xfrm>
          <a:prstGeom prst="rect">
            <a:avLst/>
          </a:prstGeom>
          <a:ln>
            <a:noFill/>
          </a:ln>
          <a:effectLst>
            <a:softEdge rad="112500"/>
          </a:effectLst>
        </p:spPr>
      </p:pic>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3450" y="1843088"/>
            <a:ext cx="3810000" cy="2133600"/>
          </a:xfrm>
          <a:prstGeom prst="rect">
            <a:avLst/>
          </a:prstGeom>
          <a:ln>
            <a:noFill/>
          </a:ln>
          <a:effectLst>
            <a:softEdge rad="112500"/>
          </a:effectLst>
        </p:spPr>
      </p:pic>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5850" y="1995488"/>
            <a:ext cx="3810000" cy="2133600"/>
          </a:xfrm>
          <a:prstGeom prst="rect">
            <a:avLst/>
          </a:prstGeom>
          <a:ln>
            <a:noFill/>
          </a:ln>
          <a:effectLst>
            <a:softEdge rad="112500"/>
          </a:effectLst>
        </p:spPr>
      </p:pic>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8250" y="2147888"/>
            <a:ext cx="3810000" cy="2133600"/>
          </a:xfrm>
          <a:prstGeom prst="rect">
            <a:avLst/>
          </a:prstGeom>
          <a:ln>
            <a:noFill/>
          </a:ln>
          <a:effectLst>
            <a:softEdge rad="112500"/>
          </a:effectLst>
        </p:spPr>
      </p:pic>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0650" y="2300288"/>
            <a:ext cx="3810000" cy="2133600"/>
          </a:xfrm>
          <a:prstGeom prst="rect">
            <a:avLst/>
          </a:prstGeom>
          <a:ln>
            <a:noFill/>
          </a:ln>
          <a:effectLst>
            <a:softEdge rad="112500"/>
          </a:effectLst>
        </p:spPr>
      </p:pic>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3050" y="2452688"/>
            <a:ext cx="3810000" cy="2133600"/>
          </a:xfrm>
          <a:prstGeom prst="rect">
            <a:avLst/>
          </a:prstGeom>
          <a:ln>
            <a:noFill/>
          </a:ln>
          <a:effectLst>
            <a:softEdge rad="112500"/>
          </a:effectLst>
        </p:spPr>
      </p:pic>
      <p:sp>
        <p:nvSpPr>
          <p:cNvPr id="5" name="Slide Number Placeholder 4"/>
          <p:cNvSpPr>
            <a:spLocks noGrp="1"/>
          </p:cNvSpPr>
          <p:nvPr>
            <p:ph type="sldNum" sz="quarter" idx="12"/>
          </p:nvPr>
        </p:nvSpPr>
        <p:spPr/>
        <p:txBody>
          <a:bodyPr/>
          <a:lstStyle/>
          <a:p>
            <a:fld id="{054AD97A-EC02-4373-BBC7-B1B4C6D2D385}" type="slidenum">
              <a:rPr lang="en-US" smtClean="0"/>
              <a:t>39</a:t>
            </a:fld>
            <a:endParaRPr lang="en-US"/>
          </a:p>
        </p:txBody>
      </p:sp>
    </p:spTree>
    <p:extLst>
      <p:ext uri="{BB962C8B-B14F-4D97-AF65-F5344CB8AC3E}">
        <p14:creationId xmlns:p14="http://schemas.microsoft.com/office/powerpoint/2010/main" val="21509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anim calcmode="lin" valueType="num">
                                      <p:cBhvr>
                                        <p:cTn id="20" dur="500" fill="hold"/>
                                        <p:tgtEl>
                                          <p:spTgt spid="21"/>
                                        </p:tgtEl>
                                        <p:attrNameLst>
                                          <p:attrName>ppt_x</p:attrName>
                                        </p:attrNameLst>
                                      </p:cBhvr>
                                      <p:tavLst>
                                        <p:tav tm="0">
                                          <p:val>
                                            <p:strVal val="#ppt_x"/>
                                          </p:val>
                                        </p:tav>
                                        <p:tav tm="100000">
                                          <p:val>
                                            <p:strVal val="#ppt_x"/>
                                          </p:val>
                                        </p:tav>
                                      </p:tavLst>
                                    </p:anim>
                                    <p:anim calcmode="lin" valueType="num">
                                      <p:cBhvr>
                                        <p:cTn id="21" dur="500" fill="hold"/>
                                        <p:tgtEl>
                                          <p:spTgt spid="21"/>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anim calcmode="lin" valueType="num">
                                      <p:cBhvr>
                                        <p:cTn id="26" dur="500" fill="hold"/>
                                        <p:tgtEl>
                                          <p:spTgt spid="22"/>
                                        </p:tgtEl>
                                        <p:attrNameLst>
                                          <p:attrName>ppt_x</p:attrName>
                                        </p:attrNameLst>
                                      </p:cBhvr>
                                      <p:tavLst>
                                        <p:tav tm="0">
                                          <p:val>
                                            <p:strVal val="#ppt_x"/>
                                          </p:val>
                                        </p:tav>
                                        <p:tav tm="100000">
                                          <p:val>
                                            <p:strVal val="#ppt_x"/>
                                          </p:val>
                                        </p:tav>
                                      </p:tavLst>
                                    </p:anim>
                                    <p:anim calcmode="lin" valueType="num">
                                      <p:cBhvr>
                                        <p:cTn id="27" dur="500" fill="hold"/>
                                        <p:tgtEl>
                                          <p:spTgt spid="22"/>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anim calcmode="lin" valueType="num">
                                      <p:cBhvr>
                                        <p:cTn id="32" dur="500" fill="hold"/>
                                        <p:tgtEl>
                                          <p:spTgt spid="23"/>
                                        </p:tgtEl>
                                        <p:attrNameLst>
                                          <p:attrName>ppt_x</p:attrName>
                                        </p:attrNameLst>
                                      </p:cBhvr>
                                      <p:tavLst>
                                        <p:tav tm="0">
                                          <p:val>
                                            <p:strVal val="#ppt_x"/>
                                          </p:val>
                                        </p:tav>
                                        <p:tav tm="100000">
                                          <p:val>
                                            <p:strVal val="#ppt_x"/>
                                          </p:val>
                                        </p:tav>
                                      </p:tavLst>
                                    </p:anim>
                                    <p:anim calcmode="lin" valueType="num">
                                      <p:cBhvr>
                                        <p:cTn id="33" dur="500" fill="hold"/>
                                        <p:tgtEl>
                                          <p:spTgt spid="23"/>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anim calcmode="lin" valueType="num">
                                      <p:cBhvr>
                                        <p:cTn id="38" dur="500" fill="hold"/>
                                        <p:tgtEl>
                                          <p:spTgt spid="24"/>
                                        </p:tgtEl>
                                        <p:attrNameLst>
                                          <p:attrName>ppt_x</p:attrName>
                                        </p:attrNameLst>
                                      </p:cBhvr>
                                      <p:tavLst>
                                        <p:tav tm="0">
                                          <p:val>
                                            <p:strVal val="#ppt_x"/>
                                          </p:val>
                                        </p:tav>
                                        <p:tav tm="100000">
                                          <p:val>
                                            <p:strVal val="#ppt_x"/>
                                          </p:val>
                                        </p:tav>
                                      </p:tavLst>
                                    </p:anim>
                                    <p:anim calcmode="lin" valueType="num">
                                      <p:cBhvr>
                                        <p:cTn id="39" dur="5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Different Characteristics Display Devices </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36421" y="2498376"/>
            <a:ext cx="6948358" cy="2233951"/>
          </a:xfrm>
        </p:spPr>
      </p:pic>
      <p:sp>
        <p:nvSpPr>
          <p:cNvPr id="9" name="TextBox 8"/>
          <p:cNvSpPr txBox="1"/>
          <p:nvPr/>
        </p:nvSpPr>
        <p:spPr>
          <a:xfrm>
            <a:off x="3270771" y="5521068"/>
            <a:ext cx="5732147" cy="523220"/>
          </a:xfrm>
          <a:prstGeom prst="rect">
            <a:avLst/>
          </a:prstGeom>
          <a:noFill/>
        </p:spPr>
        <p:txBody>
          <a:bodyPr wrap="none" rtlCol="0">
            <a:spAutoFit/>
          </a:bodyPr>
          <a:lstStyle/>
          <a:p>
            <a:r>
              <a:rPr lang="en-US" sz="2800" dirty="0">
                <a:solidFill>
                  <a:schemeClr val="accent1">
                    <a:lumMod val="75000"/>
                  </a:schemeClr>
                </a:solidFill>
              </a:rPr>
              <a:t>Over </a:t>
            </a:r>
            <a:r>
              <a:rPr lang="en-US" sz="2800" b="1" dirty="0">
                <a:solidFill>
                  <a:srgbClr val="FF0000"/>
                </a:solidFill>
              </a:rPr>
              <a:t>16.1 Billion </a:t>
            </a:r>
            <a:r>
              <a:rPr lang="en-US" sz="2800" dirty="0">
                <a:solidFill>
                  <a:schemeClr val="accent1">
                    <a:lumMod val="75000"/>
                  </a:schemeClr>
                </a:solidFill>
              </a:rPr>
              <a:t>display devices 2020</a:t>
            </a:r>
          </a:p>
        </p:txBody>
      </p:sp>
      <p:sp>
        <p:nvSpPr>
          <p:cNvPr id="3" name="Slide Number Placeholder 2"/>
          <p:cNvSpPr>
            <a:spLocks noGrp="1"/>
          </p:cNvSpPr>
          <p:nvPr>
            <p:ph type="sldNum" sz="quarter" idx="12"/>
          </p:nvPr>
        </p:nvSpPr>
        <p:spPr/>
        <p:txBody>
          <a:bodyPr/>
          <a:lstStyle/>
          <a:p>
            <a:fld id="{054AD97A-EC02-4373-BBC7-B1B4C6D2D385}" type="slidenum">
              <a:rPr lang="en-US" smtClean="0"/>
              <a:t>4</a:t>
            </a:fld>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1511" y="2498376"/>
            <a:ext cx="4743243" cy="20010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9633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Experimental Setup (Cont.)</a:t>
            </a:r>
          </a:p>
        </p:txBody>
      </p:sp>
      <p:sp>
        <p:nvSpPr>
          <p:cNvPr id="3" name="Content Placeholder 2"/>
          <p:cNvSpPr>
            <a:spLocks noGrp="1"/>
          </p:cNvSpPr>
          <p:nvPr>
            <p:ph idx="1"/>
          </p:nvPr>
        </p:nvSpPr>
        <p:spPr>
          <a:xfrm>
            <a:off x="1079501" y="1677988"/>
            <a:ext cx="9804399" cy="4486275"/>
          </a:xfrm>
        </p:spPr>
        <p:txBody>
          <a:bodyPr/>
          <a:lstStyle/>
          <a:p>
            <a:r>
              <a:rPr lang="en-US" dirty="0"/>
              <a:t>In order to synthesize videos, we need to know the characteristics of videos.</a:t>
            </a:r>
          </a:p>
          <a:p>
            <a:pPr marL="0" indent="0">
              <a:buNone/>
            </a:pPr>
            <a:endParaRPr lang="en-US" dirty="0"/>
          </a:p>
          <a:p>
            <a:r>
              <a:rPr lang="en-US" dirty="0"/>
              <a:t>We downloaded 100 videos from YouTube including fully movies, soccer game, public speech, News </a:t>
            </a:r>
          </a:p>
          <a:p>
            <a:endParaRPr lang="en-US" dirty="0"/>
          </a:p>
          <a:p>
            <a:r>
              <a:rPr lang="en-US" dirty="0"/>
              <a:t>we transcoded those videos to get </a:t>
            </a:r>
            <a:r>
              <a:rPr lang="en-US" b="1" dirty="0"/>
              <a:t>transcoding time </a:t>
            </a:r>
            <a:r>
              <a:rPr lang="en-US" dirty="0"/>
              <a:t>and </a:t>
            </a:r>
            <a:r>
              <a:rPr lang="en-US" b="1" dirty="0"/>
              <a:t>GOP size</a:t>
            </a:r>
          </a:p>
        </p:txBody>
      </p:sp>
      <p:sp>
        <p:nvSpPr>
          <p:cNvPr id="7" name="Slide Number Placeholder 6"/>
          <p:cNvSpPr>
            <a:spLocks noGrp="1"/>
          </p:cNvSpPr>
          <p:nvPr>
            <p:ph type="sldNum" sz="quarter" idx="12"/>
          </p:nvPr>
        </p:nvSpPr>
        <p:spPr/>
        <p:txBody>
          <a:bodyPr/>
          <a:lstStyle/>
          <a:p>
            <a:fld id="{054AD97A-EC02-4373-BBC7-B1B4C6D2D385}" type="slidenum">
              <a:rPr lang="en-US" smtClean="0"/>
              <a:t>40</a:t>
            </a:fld>
            <a:endParaRPr lang="en-US" dirty="0"/>
          </a:p>
        </p:txBody>
      </p:sp>
    </p:spTree>
    <p:extLst>
      <p:ext uri="{BB962C8B-B14F-4D97-AF65-F5344CB8AC3E}">
        <p14:creationId xmlns:p14="http://schemas.microsoft.com/office/powerpoint/2010/main" val="3658374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t>Experimental Setup (Cont.)</a:t>
            </a:r>
            <a:endParaRPr lang="en-US" b="1" dirty="0"/>
          </a:p>
        </p:txBody>
      </p:sp>
      <p:sp>
        <p:nvSpPr>
          <p:cNvPr id="3" name="Content Placeholder 2"/>
          <p:cNvSpPr>
            <a:spLocks noGrp="1"/>
          </p:cNvSpPr>
          <p:nvPr>
            <p:ph idx="1"/>
          </p:nvPr>
        </p:nvSpPr>
        <p:spPr>
          <a:xfrm>
            <a:off x="838200" y="1825625"/>
            <a:ext cx="8610600" cy="4351338"/>
          </a:xfrm>
        </p:spPr>
        <p:txBody>
          <a:bodyPr/>
          <a:lstStyle/>
          <a:p>
            <a:r>
              <a:rPr lang="en-US" dirty="0"/>
              <a:t>Why do we need transcoding time and size for GOP?</a:t>
            </a:r>
          </a:p>
          <a:p>
            <a:endParaRPr lang="en-US" dirty="0"/>
          </a:p>
          <a:p>
            <a:r>
              <a:rPr lang="en-US" dirty="0"/>
              <a:t>Because we need to use GOP size in storage cost equation and transcoding time is transcoding cost equation</a:t>
            </a:r>
          </a:p>
        </p:txBody>
      </p:sp>
      <p:sp>
        <p:nvSpPr>
          <p:cNvPr id="4" name="Slide Number Placeholder 3"/>
          <p:cNvSpPr>
            <a:spLocks noGrp="1"/>
          </p:cNvSpPr>
          <p:nvPr>
            <p:ph type="sldNum" sz="quarter" idx="12"/>
          </p:nvPr>
        </p:nvSpPr>
        <p:spPr/>
        <p:txBody>
          <a:bodyPr/>
          <a:lstStyle/>
          <a:p>
            <a:fld id="{054AD97A-EC02-4373-BBC7-B1B4C6D2D385}" type="slidenum">
              <a:rPr lang="en-US" smtClean="0"/>
              <a:t>41</a:t>
            </a:fld>
            <a:endParaRPr lang="en-US"/>
          </a:p>
        </p:txBody>
      </p:sp>
    </p:spTree>
    <p:extLst>
      <p:ext uri="{BB962C8B-B14F-4D97-AF65-F5344CB8AC3E}">
        <p14:creationId xmlns:p14="http://schemas.microsoft.com/office/powerpoint/2010/main" val="80548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Experimental Setup: Analysis of GOP Number and their size</a:t>
            </a:r>
          </a:p>
        </p:txBody>
      </p:sp>
      <p:sp>
        <p:nvSpPr>
          <p:cNvPr id="3" name="Content Placeholder 2"/>
          <p:cNvSpPr>
            <a:spLocks noGrp="1"/>
          </p:cNvSpPr>
          <p:nvPr>
            <p:ph idx="1"/>
          </p:nvPr>
        </p:nvSpPr>
        <p:spPr>
          <a:xfrm>
            <a:off x="838200" y="2139950"/>
            <a:ext cx="11353800" cy="4351338"/>
          </a:xfrm>
        </p:spPr>
        <p:txBody>
          <a:bodyPr/>
          <a:lstStyle/>
          <a:p>
            <a:r>
              <a:rPr lang="en-US" dirty="0"/>
              <a:t>We did data analysis on </a:t>
            </a:r>
            <a:r>
              <a:rPr lang="en-US" b="1" dirty="0"/>
              <a:t>GOP Size </a:t>
            </a:r>
            <a:r>
              <a:rPr lang="en-US" dirty="0"/>
              <a:t>and </a:t>
            </a:r>
            <a:r>
              <a:rPr lang="en-US" b="1" dirty="0"/>
              <a:t>Number of GOPs </a:t>
            </a:r>
            <a:r>
              <a:rPr lang="en-US" dirty="0"/>
              <a:t>all 100 files of transcoded videos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008" y="3772694"/>
            <a:ext cx="5769865" cy="22383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4942" y="3772694"/>
            <a:ext cx="5320989" cy="2307816"/>
          </a:xfrm>
          <a:prstGeom prst="rect">
            <a:avLst/>
          </a:prstGeom>
        </p:spPr>
      </p:pic>
      <p:sp>
        <p:nvSpPr>
          <p:cNvPr id="6" name="Slide Number Placeholder 5"/>
          <p:cNvSpPr>
            <a:spLocks noGrp="1"/>
          </p:cNvSpPr>
          <p:nvPr>
            <p:ph type="sldNum" sz="quarter" idx="12"/>
          </p:nvPr>
        </p:nvSpPr>
        <p:spPr/>
        <p:txBody>
          <a:bodyPr/>
          <a:lstStyle/>
          <a:p>
            <a:fld id="{054AD97A-EC02-4373-BBC7-B1B4C6D2D385}" type="slidenum">
              <a:rPr lang="en-US" smtClean="0"/>
              <a:t>42</a:t>
            </a:fld>
            <a:endParaRPr lang="en-US"/>
          </a:p>
        </p:txBody>
      </p:sp>
    </p:spTree>
    <p:extLst>
      <p:ext uri="{BB962C8B-B14F-4D97-AF65-F5344CB8AC3E}">
        <p14:creationId xmlns:p14="http://schemas.microsoft.com/office/powerpoint/2010/main" val="8018364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Experimental Setup: Correlation Between GOP Size &amp; Transcoding Time</a:t>
            </a:r>
          </a:p>
        </p:txBody>
      </p:sp>
      <p:sp>
        <p:nvSpPr>
          <p:cNvPr id="3" name="Content Placeholder 2"/>
          <p:cNvSpPr>
            <a:spLocks noGrp="1"/>
          </p:cNvSpPr>
          <p:nvPr>
            <p:ph idx="1"/>
          </p:nvPr>
        </p:nvSpPr>
        <p:spPr>
          <a:xfrm>
            <a:off x="581025" y="2506662"/>
            <a:ext cx="5676900" cy="4351338"/>
          </a:xfrm>
        </p:spPr>
        <p:txBody>
          <a:bodyPr/>
          <a:lstStyle/>
          <a:p>
            <a:r>
              <a:rPr lang="en-US" dirty="0"/>
              <a:t>Applying Linear Regression analysis on transcoding time and size of GOPs of all transcoded videos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1995" y="1848363"/>
            <a:ext cx="5100638" cy="4350311"/>
          </a:xfrm>
          <a:prstGeom prst="rect">
            <a:avLst/>
          </a:prstGeom>
        </p:spPr>
      </p:pic>
      <p:sp>
        <p:nvSpPr>
          <p:cNvPr id="5" name="Slide Number Placeholder 4"/>
          <p:cNvSpPr>
            <a:spLocks noGrp="1"/>
          </p:cNvSpPr>
          <p:nvPr>
            <p:ph type="sldNum" sz="quarter" idx="12"/>
          </p:nvPr>
        </p:nvSpPr>
        <p:spPr/>
        <p:txBody>
          <a:bodyPr/>
          <a:lstStyle/>
          <a:p>
            <a:fld id="{054AD97A-EC02-4373-BBC7-B1B4C6D2D385}" type="slidenum">
              <a:rPr lang="en-US" smtClean="0"/>
              <a:t>43</a:t>
            </a:fld>
            <a:endParaRPr lang="en-US"/>
          </a:p>
        </p:txBody>
      </p:sp>
    </p:spTree>
    <p:extLst>
      <p:ext uri="{BB962C8B-B14F-4D97-AF65-F5344CB8AC3E}">
        <p14:creationId xmlns:p14="http://schemas.microsoft.com/office/powerpoint/2010/main" val="668790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Experimental Setup: Video Synthesis</a:t>
            </a:r>
            <a:endParaRPr lang="en-US" dirty="0"/>
          </a:p>
        </p:txBody>
      </p:sp>
      <p:sp>
        <p:nvSpPr>
          <p:cNvPr id="3" name="Content Placeholder 2"/>
          <p:cNvSpPr>
            <a:spLocks noGrp="1"/>
          </p:cNvSpPr>
          <p:nvPr>
            <p:ph idx="1"/>
          </p:nvPr>
        </p:nvSpPr>
        <p:spPr>
          <a:xfrm>
            <a:off x="253410" y="1690688"/>
            <a:ext cx="11718850" cy="4351338"/>
          </a:xfrm>
        </p:spPr>
        <p:txBody>
          <a:bodyPr/>
          <a:lstStyle/>
          <a:p>
            <a:r>
              <a:rPr lang="en-US" i="1" u="sng" dirty="0"/>
              <a:t>Video Synthesis :</a:t>
            </a:r>
          </a:p>
          <a:p>
            <a:pPr lvl="1"/>
            <a:r>
              <a:rPr lang="en-US" dirty="0"/>
              <a:t>we use the equation of linear regression to generate transcoding time as function of GOP size.</a:t>
            </a:r>
          </a:p>
          <a:p>
            <a:pPr lvl="1"/>
            <a:r>
              <a:rPr lang="en-US" dirty="0"/>
              <a:t>We assign number of views for each synthesized video by apply Power-law equation.</a:t>
            </a:r>
          </a:p>
        </p:txBody>
      </p:sp>
      <p:sp>
        <p:nvSpPr>
          <p:cNvPr id="4" name="Slide Number Placeholder 3"/>
          <p:cNvSpPr>
            <a:spLocks noGrp="1"/>
          </p:cNvSpPr>
          <p:nvPr>
            <p:ph type="sldNum" sz="quarter" idx="12"/>
          </p:nvPr>
        </p:nvSpPr>
        <p:spPr/>
        <p:txBody>
          <a:bodyPr/>
          <a:lstStyle/>
          <a:p>
            <a:fld id="{054AD97A-EC02-4373-BBC7-B1B4C6D2D385}" type="slidenum">
              <a:rPr lang="en-US" smtClean="0"/>
              <a:t>44</a:t>
            </a:fld>
            <a:endParaRPr lang="en-US"/>
          </a:p>
        </p:txBody>
      </p:sp>
    </p:spTree>
    <p:extLst>
      <p:ext uri="{BB962C8B-B14F-4D97-AF65-F5344CB8AC3E}">
        <p14:creationId xmlns:p14="http://schemas.microsoft.com/office/powerpoint/2010/main" val="143192174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52280"/>
            <a:ext cx="11181806" cy="1142640"/>
          </a:xfrm>
        </p:spPr>
        <p:txBody>
          <a:bodyPr/>
          <a:lstStyle/>
          <a:p>
            <a:r>
              <a:rPr lang="en-US" b="1" dirty="0"/>
              <a:t>Generating Video Repositories:</a:t>
            </a:r>
          </a:p>
        </p:txBody>
      </p:sp>
      <p:sp>
        <p:nvSpPr>
          <p:cNvPr id="5" name="TextBox 4"/>
          <p:cNvSpPr txBox="1"/>
          <p:nvPr/>
        </p:nvSpPr>
        <p:spPr>
          <a:xfrm>
            <a:off x="457199" y="1018421"/>
            <a:ext cx="11051177" cy="4893647"/>
          </a:xfrm>
          <a:prstGeom prst="rect">
            <a:avLst/>
          </a:prstGeom>
          <a:noFill/>
        </p:spPr>
        <p:txBody>
          <a:bodyPr wrap="square" rtlCol="0">
            <a:spAutoFit/>
          </a:bodyPr>
          <a:lstStyle/>
          <a:p>
            <a:endParaRPr lang="en-US" sz="3200" b="1" dirty="0"/>
          </a:p>
          <a:p>
            <a:pPr marL="342900" indent="-342900">
              <a:buFont typeface="+mj-lt"/>
              <a:buAutoNum type="arabicPeriod"/>
            </a:pPr>
            <a:r>
              <a:rPr lang="en-US" sz="2800" dirty="0"/>
              <a:t> Generate several videos repositories, each contains 100,000 videos</a:t>
            </a:r>
          </a:p>
          <a:p>
            <a:pPr marL="342900" indent="-342900">
              <a:buFont typeface="+mj-lt"/>
              <a:buAutoNum type="arabicPeriod"/>
            </a:pPr>
            <a:endParaRPr lang="en-US" sz="2800" dirty="0"/>
          </a:p>
          <a:p>
            <a:pPr marL="342900" indent="-342900">
              <a:buFont typeface="+mj-lt"/>
              <a:buAutoNum type="arabicPeriod"/>
            </a:pPr>
            <a:r>
              <a:rPr lang="en-US" sz="2800" dirty="0"/>
              <a:t> Modeling  video access pattern in a repository by applying a Weibull Function and adjust its parameters to follow a long tail as shown in table</a:t>
            </a:r>
          </a:p>
          <a:p>
            <a:pPr marL="342900" indent="-342900">
              <a:buFont typeface="+mj-lt"/>
              <a:buAutoNum type="arabicPeriod"/>
            </a:pPr>
            <a:endParaRPr lang="en-US" sz="2800" dirty="0"/>
          </a:p>
          <a:p>
            <a:pPr marL="342900" indent="-342900">
              <a:buFont typeface="+mj-lt"/>
              <a:buAutoNum type="arabicPeriod"/>
            </a:pPr>
            <a:r>
              <a:rPr lang="en-US" sz="2800" dirty="0"/>
              <a:t>We consider synthesized videos with  long tail and non long tail access</a:t>
            </a:r>
          </a:p>
          <a:p>
            <a:pPr marL="342900" indent="-342900">
              <a:buFont typeface="+mj-lt"/>
              <a:buAutoNum type="arabicPeriod"/>
            </a:pPr>
            <a:endParaRPr lang="en-US" sz="2800" dirty="0"/>
          </a:p>
          <a:p>
            <a:pPr marL="342900" indent="-342900">
              <a:buFont typeface="+mj-lt"/>
              <a:buAutoNum type="arabicPeriod"/>
            </a:pPr>
            <a:r>
              <a:rPr lang="en-US" sz="2800" dirty="0"/>
              <a:t>For each experiments we repeat it 50 times with confidence interval 95% </a:t>
            </a:r>
          </a:p>
          <a:p>
            <a:pPr marL="342900" indent="-342900">
              <a:buFont typeface="+mj-lt"/>
              <a:buAutoNum type="arabicPeriod"/>
            </a:pPr>
            <a:endParaRPr lang="en-US" sz="2800" dirty="0"/>
          </a:p>
          <a:p>
            <a:pPr lvl="2"/>
            <a:endParaRPr lang="en-US" sz="2800" dirty="0"/>
          </a:p>
        </p:txBody>
      </p:sp>
      <p:sp>
        <p:nvSpPr>
          <p:cNvPr id="2" name="Slide Number Placeholder 1"/>
          <p:cNvSpPr>
            <a:spLocks noGrp="1"/>
          </p:cNvSpPr>
          <p:nvPr>
            <p:ph type="sldNum" sz="quarter" idx="12"/>
          </p:nvPr>
        </p:nvSpPr>
        <p:spPr/>
        <p:txBody>
          <a:bodyPr/>
          <a:lstStyle/>
          <a:p>
            <a:fld id="{054AD97A-EC02-4373-BBC7-B1B4C6D2D385}" type="slidenum">
              <a:rPr lang="en-US" smtClean="0"/>
              <a:t>45</a:t>
            </a:fld>
            <a:endParaRPr lang="en-US"/>
          </a:p>
        </p:txBody>
      </p:sp>
    </p:spTree>
    <p:extLst>
      <p:ext uri="{BB962C8B-B14F-4D97-AF65-F5344CB8AC3E}">
        <p14:creationId xmlns:p14="http://schemas.microsoft.com/office/powerpoint/2010/main" val="1913079994"/>
      </p:ext>
    </p:extLst>
  </p:cSld>
  <p:clrMapOvr>
    <a:masterClrMapping/>
  </p:clrMapOvr>
  <mc:AlternateContent xmlns:mc="http://schemas.openxmlformats.org/markup-compatibility/2006" xmlns:p14="http://schemas.microsoft.com/office/powerpoint/2010/main">
    <mc:Choice Requires="p14">
      <p:transition spd="slow" p14:dur="2000" advTm="49134"/>
    </mc:Choice>
    <mc:Fallback xmlns="">
      <p:transition spd="slow" advTm="49134"/>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Workload Setup: Change % of hot videos</a:t>
            </a:r>
            <a:endParaRPr lang="en-US" dirty="0"/>
          </a:p>
        </p:txBody>
      </p:sp>
      <p:sp>
        <p:nvSpPr>
          <p:cNvPr id="3" name="Content Placeholder 2"/>
          <p:cNvSpPr>
            <a:spLocks noGrp="1"/>
          </p:cNvSpPr>
          <p:nvPr>
            <p:ph idx="1"/>
          </p:nvPr>
        </p:nvSpPr>
        <p:spPr>
          <a:xfrm>
            <a:off x="730623" y="2370137"/>
            <a:ext cx="6868886" cy="4351338"/>
          </a:xfrm>
        </p:spPr>
        <p:txBody>
          <a:bodyPr/>
          <a:lstStyle/>
          <a:p>
            <a:pPr marL="0" indent="0">
              <a:buNone/>
            </a:pPr>
            <a:r>
              <a:rPr lang="en-US" dirty="0"/>
              <a:t>Changing shape parameter alpha of Weibull function to control the percentage of  FAVs (hot) videos in repository.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6453" y="2138923"/>
            <a:ext cx="3845819" cy="2928739"/>
          </a:xfrm>
          <a:prstGeom prst="rect">
            <a:avLst/>
          </a:prstGeom>
        </p:spPr>
      </p:pic>
      <p:sp>
        <p:nvSpPr>
          <p:cNvPr id="5" name="Slide Number Placeholder 4"/>
          <p:cNvSpPr>
            <a:spLocks noGrp="1"/>
          </p:cNvSpPr>
          <p:nvPr>
            <p:ph type="sldNum" sz="quarter" idx="12"/>
          </p:nvPr>
        </p:nvSpPr>
        <p:spPr/>
        <p:txBody>
          <a:bodyPr/>
          <a:lstStyle/>
          <a:p>
            <a:fld id="{054AD97A-EC02-4373-BBC7-B1B4C6D2D385}" type="slidenum">
              <a:rPr lang="en-US" smtClean="0"/>
              <a:t>46</a:t>
            </a:fld>
            <a:endParaRPr lang="en-US"/>
          </a:p>
        </p:txBody>
      </p:sp>
    </p:spTree>
    <p:extLst>
      <p:ext uri="{BB962C8B-B14F-4D97-AF65-F5344CB8AC3E}">
        <p14:creationId xmlns:p14="http://schemas.microsoft.com/office/powerpoint/2010/main" val="49025164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Methods Used For Comparison</a:t>
            </a:r>
          </a:p>
        </p:txBody>
      </p:sp>
      <p:sp>
        <p:nvSpPr>
          <p:cNvPr id="3" name="Content Placeholder 2"/>
          <p:cNvSpPr>
            <a:spLocks noGrp="1"/>
          </p:cNvSpPr>
          <p:nvPr>
            <p:ph idx="1"/>
          </p:nvPr>
        </p:nvSpPr>
        <p:spPr/>
        <p:txBody>
          <a:bodyPr/>
          <a:lstStyle/>
          <a:p>
            <a:r>
              <a:rPr lang="en-US" dirty="0"/>
              <a:t>VBH : Video Based Hotness</a:t>
            </a:r>
          </a:p>
          <a:p>
            <a:endParaRPr lang="en-US" dirty="0"/>
          </a:p>
          <a:p>
            <a:r>
              <a:rPr lang="en-US" dirty="0"/>
              <a:t>VLT: Video Level Transcoding (either store or transcode full video)</a:t>
            </a:r>
          </a:p>
          <a:p>
            <a:endParaRPr lang="en-US" dirty="0"/>
          </a:p>
          <a:p>
            <a:r>
              <a:rPr lang="en-US" dirty="0" err="1"/>
              <a:t>GBTh</a:t>
            </a:r>
            <a:r>
              <a:rPr lang="en-US" dirty="0"/>
              <a:t>: GOP Based Threshold</a:t>
            </a:r>
          </a:p>
          <a:p>
            <a:endParaRPr lang="en-US" dirty="0"/>
          </a:p>
          <a:p>
            <a:r>
              <a:rPr lang="en-US" dirty="0"/>
              <a:t>GBH: GOP Based Hotness</a:t>
            </a:r>
          </a:p>
        </p:txBody>
      </p:sp>
      <p:sp>
        <p:nvSpPr>
          <p:cNvPr id="4" name="Slide Number Placeholder 3"/>
          <p:cNvSpPr>
            <a:spLocks noGrp="1"/>
          </p:cNvSpPr>
          <p:nvPr>
            <p:ph type="sldNum" sz="quarter" idx="12"/>
          </p:nvPr>
        </p:nvSpPr>
        <p:spPr/>
        <p:txBody>
          <a:bodyPr/>
          <a:lstStyle/>
          <a:p>
            <a:fld id="{054AD97A-EC02-4373-BBC7-B1B4C6D2D385}" type="slidenum">
              <a:rPr lang="en-US" smtClean="0"/>
              <a:t>47</a:t>
            </a:fld>
            <a:endParaRPr lang="en-US"/>
          </a:p>
        </p:txBody>
      </p:sp>
    </p:spTree>
    <p:extLst>
      <p:ext uri="{BB962C8B-B14F-4D97-AF65-F5344CB8AC3E}">
        <p14:creationId xmlns:p14="http://schemas.microsoft.com/office/powerpoint/2010/main" val="89944022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Experimental results: Impact of changing percentage of FAVs in repository</a:t>
            </a:r>
            <a:br>
              <a:rPr lang="en-US" b="1" dirty="0"/>
            </a:br>
            <a:endParaRPr lang="en-US" b="1" dirty="0"/>
          </a:p>
        </p:txBody>
      </p:sp>
      <p:sp>
        <p:nvSpPr>
          <p:cNvPr id="6" name="TextBox 5"/>
          <p:cNvSpPr txBox="1"/>
          <p:nvPr/>
        </p:nvSpPr>
        <p:spPr>
          <a:xfrm>
            <a:off x="266573" y="4924025"/>
            <a:ext cx="11515061" cy="1631216"/>
          </a:xfrm>
          <a:prstGeom prst="rect">
            <a:avLst/>
          </a:prstGeom>
          <a:noFill/>
        </p:spPr>
        <p:txBody>
          <a:bodyPr wrap="square" rtlCol="0">
            <a:spAutoFit/>
          </a:bodyPr>
          <a:lstStyle/>
          <a:p>
            <a:endParaRPr lang="en-US" sz="2000" b="1" dirty="0"/>
          </a:p>
          <a:p>
            <a:pPr marL="285750" indent="-285750">
              <a:buFont typeface="Arial" charset="0"/>
              <a:buChar char="•"/>
            </a:pPr>
            <a:r>
              <a:rPr lang="en-US" sz="2000" dirty="0"/>
              <a:t>Proposed GBH outperforms all other methods  and reduces the cost up by 15% over all other methods at  5% of FAVS .</a:t>
            </a:r>
          </a:p>
          <a:p>
            <a:pPr marL="342900" indent="-342900">
              <a:buFont typeface="Arial" charset="0"/>
              <a:buChar char="•"/>
            </a:pPr>
            <a:r>
              <a:rPr lang="en-US" sz="2000" dirty="0"/>
              <a:t>As the percentage of FAVs in the repository increases, the outperformance decreases. When 30% of FAVs , GBH outperforms other by 6%</a:t>
            </a:r>
          </a:p>
        </p:txBody>
      </p:sp>
      <p:sp>
        <p:nvSpPr>
          <p:cNvPr id="3" name="Slide Number Placeholder 2"/>
          <p:cNvSpPr>
            <a:spLocks noGrp="1"/>
          </p:cNvSpPr>
          <p:nvPr>
            <p:ph type="sldNum" sz="quarter" idx="12"/>
          </p:nvPr>
        </p:nvSpPr>
        <p:spPr/>
        <p:txBody>
          <a:bodyPr/>
          <a:lstStyle/>
          <a:p>
            <a:fld id="{054AD97A-EC02-4373-BBC7-B1B4C6D2D385}" type="slidenum">
              <a:rPr lang="en-US" smtClean="0"/>
              <a:t>48</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8000" y="1448420"/>
            <a:ext cx="7610929" cy="3701544"/>
          </a:xfrm>
          <a:prstGeom prst="rect">
            <a:avLst/>
          </a:prstGeom>
        </p:spPr>
      </p:pic>
    </p:spTree>
    <p:extLst>
      <p:ext uri="{BB962C8B-B14F-4D97-AF65-F5344CB8AC3E}">
        <p14:creationId xmlns:p14="http://schemas.microsoft.com/office/powerpoint/2010/main" val="863648017"/>
      </p:ext>
    </p:extLst>
  </p:cSld>
  <p:clrMapOvr>
    <a:masterClrMapping/>
  </p:clrMapOvr>
  <mc:AlternateContent xmlns:mc="http://schemas.openxmlformats.org/markup-compatibility/2006" xmlns:p14="http://schemas.microsoft.com/office/powerpoint/2010/main">
    <mc:Choice Requires="p14">
      <p:transition spd="slow" p14:dur="2000" advTm="81574"/>
    </mc:Choice>
    <mc:Fallback xmlns="">
      <p:transition spd="slow" advTm="81574"/>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38200" y="584150"/>
            <a:ext cx="10515600" cy="1325563"/>
          </a:xfrm>
        </p:spPr>
        <p:txBody>
          <a:bodyPr>
            <a:noAutofit/>
          </a:bodyPr>
          <a:lstStyle/>
          <a:p>
            <a:r>
              <a:rPr lang="en-US" sz="3600" b="1" dirty="0"/>
              <a:t>Experimental results: Impact of changing percentage </a:t>
            </a:r>
            <a:r>
              <a:rPr lang="en-US" sz="3600" b="1"/>
              <a:t>of FAVs </a:t>
            </a:r>
            <a:r>
              <a:rPr lang="en-US" sz="3600" b="1" dirty="0"/>
              <a:t>video in repository including CDN in the cost</a:t>
            </a:r>
            <a:br>
              <a:rPr lang="en-US" sz="3600" b="1" dirty="0"/>
            </a:br>
            <a:endParaRPr lang="en-US" sz="3600" b="1" dirty="0"/>
          </a:p>
        </p:txBody>
      </p:sp>
      <p:sp>
        <p:nvSpPr>
          <p:cNvPr id="7" name="TextBox 6"/>
          <p:cNvSpPr txBox="1"/>
          <p:nvPr/>
        </p:nvSpPr>
        <p:spPr>
          <a:xfrm>
            <a:off x="363903" y="5244147"/>
            <a:ext cx="11828097" cy="1477328"/>
          </a:xfrm>
          <a:prstGeom prst="rect">
            <a:avLst/>
          </a:prstGeom>
          <a:noFill/>
        </p:spPr>
        <p:txBody>
          <a:bodyPr wrap="square" rtlCol="0">
            <a:spAutoFit/>
          </a:bodyPr>
          <a:lstStyle/>
          <a:p>
            <a:pPr marL="285750" indent="-285750">
              <a:buFont typeface="Arial" charset="0"/>
              <a:buChar char="•"/>
            </a:pPr>
            <a:r>
              <a:rPr lang="en-US" dirty="0"/>
              <a:t>We can observe that, in general, the incurred cost has increased due to using CDN.</a:t>
            </a:r>
          </a:p>
          <a:p>
            <a:pPr marL="285750" indent="-285750">
              <a:buFont typeface="Arial" charset="0"/>
              <a:buChar char="•"/>
            </a:pPr>
            <a:r>
              <a:rPr lang="en-US" dirty="0"/>
              <a:t>Again, GBH incurs the minimum cost when compared with other methods.</a:t>
            </a:r>
          </a:p>
          <a:p>
            <a:pPr marL="285750" indent="-285750">
              <a:buFont typeface="Arial" charset="0"/>
              <a:buChar char="•"/>
            </a:pPr>
            <a:r>
              <a:rPr lang="en-US" dirty="0"/>
              <a:t>when 5% of repository is Frequently Accessed Video Streams , GBH reduces </a:t>
            </a:r>
            <a:r>
              <a:rPr lang="en-US"/>
              <a:t>the </a:t>
            </a:r>
            <a:r>
              <a:rPr lang="en-US" smtClean="0"/>
              <a:t>cost </a:t>
            </a:r>
            <a:r>
              <a:rPr lang="en-US" dirty="0"/>
              <a:t>by up to 10% and 15%, when compared with </a:t>
            </a:r>
            <a:r>
              <a:rPr lang="en-US" dirty="0" err="1"/>
              <a:t>GBTh</a:t>
            </a:r>
            <a:r>
              <a:rPr lang="en-US" dirty="0"/>
              <a:t> and VLT.</a:t>
            </a:r>
            <a:endParaRPr lang="en-US" b="1" dirty="0"/>
          </a:p>
          <a:p>
            <a:endParaRPr lang="en-US" dirty="0"/>
          </a:p>
        </p:txBody>
      </p:sp>
      <p:sp>
        <p:nvSpPr>
          <p:cNvPr id="2" name="Slide Number Placeholder 1"/>
          <p:cNvSpPr>
            <a:spLocks noGrp="1"/>
          </p:cNvSpPr>
          <p:nvPr>
            <p:ph type="sldNum" sz="quarter" idx="12"/>
          </p:nvPr>
        </p:nvSpPr>
        <p:spPr/>
        <p:txBody>
          <a:bodyPr/>
          <a:lstStyle/>
          <a:p>
            <a:fld id="{054AD97A-EC02-4373-BBC7-B1B4C6D2D385}" type="slidenum">
              <a:rPr lang="en-US" smtClean="0"/>
              <a:t>49</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3385" y="1460965"/>
            <a:ext cx="7318829" cy="3556727"/>
          </a:xfrm>
          <a:prstGeom prst="rect">
            <a:avLst/>
          </a:prstGeom>
        </p:spPr>
      </p:pic>
    </p:spTree>
    <p:extLst>
      <p:ext uri="{BB962C8B-B14F-4D97-AF65-F5344CB8AC3E}">
        <p14:creationId xmlns:p14="http://schemas.microsoft.com/office/powerpoint/2010/main" val="1086782958"/>
      </p:ext>
    </p:extLst>
  </p:cSld>
  <p:clrMapOvr>
    <a:masterClrMapping/>
  </p:clrMapOvr>
  <mc:AlternateContent xmlns:mc="http://schemas.openxmlformats.org/markup-compatibility/2006" xmlns:p14="http://schemas.microsoft.com/office/powerpoint/2010/main">
    <mc:Choice Requires="p14">
      <p:transition spd="slow" p14:dur="2000" advTm="44866"/>
    </mc:Choice>
    <mc:Fallback xmlns="">
      <p:transition spd="slow" advTm="44866"/>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Different Formats of Videos</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4205" y="3106013"/>
            <a:ext cx="5881816" cy="2602573"/>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45189" y="2281646"/>
            <a:ext cx="5080000" cy="3810000"/>
          </a:xfrm>
          <a:prstGeom prst="rect">
            <a:avLst/>
          </a:prstGeom>
          <a:ln>
            <a:noFill/>
          </a:ln>
          <a:effectLst>
            <a:softEdge rad="112500"/>
          </a:effectLst>
        </p:spPr>
      </p:pic>
      <p:sp>
        <p:nvSpPr>
          <p:cNvPr id="15" name="Rounded Rectangle 14"/>
          <p:cNvSpPr/>
          <p:nvPr/>
        </p:nvSpPr>
        <p:spPr>
          <a:xfrm>
            <a:off x="80319" y="3015049"/>
            <a:ext cx="6240162" cy="2965621"/>
          </a:xfrm>
          <a:prstGeom prst="roundRect">
            <a:avLst/>
          </a:pr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a:cxnSpLocks/>
            <a:stCxn id="15" idx="0"/>
          </p:cNvCxnSpPr>
          <p:nvPr/>
        </p:nvCxnSpPr>
        <p:spPr>
          <a:xfrm flipV="1">
            <a:off x="3200400" y="2281646"/>
            <a:ext cx="0" cy="733403"/>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2261286" y="1322173"/>
            <a:ext cx="2058742" cy="959473"/>
          </a:xfrm>
          <a:prstGeom prst="roundRect">
            <a:avLst/>
          </a:pr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2379817" y="1604765"/>
            <a:ext cx="1940211" cy="461665"/>
          </a:xfrm>
          <a:prstGeom prst="rect">
            <a:avLst/>
          </a:prstGeom>
          <a:noFill/>
        </p:spPr>
        <p:txBody>
          <a:bodyPr wrap="none" rtlCol="0">
            <a:spAutoFit/>
          </a:bodyPr>
          <a:lstStyle/>
          <a:p>
            <a:r>
              <a:rPr lang="en-US" sz="2400" dirty="0"/>
              <a:t>40-50 formats</a:t>
            </a:r>
          </a:p>
        </p:txBody>
      </p:sp>
      <p:sp>
        <p:nvSpPr>
          <p:cNvPr id="4" name="TextBox 3"/>
          <p:cNvSpPr txBox="1"/>
          <p:nvPr/>
        </p:nvSpPr>
        <p:spPr>
          <a:xfrm>
            <a:off x="8239126" y="912267"/>
            <a:ext cx="2514600" cy="923330"/>
          </a:xfrm>
          <a:prstGeom prst="rect">
            <a:avLst/>
          </a:prstGeom>
          <a:noFill/>
        </p:spPr>
        <p:txBody>
          <a:bodyPr wrap="square" rtlCol="0">
            <a:spAutoFit/>
          </a:bodyPr>
          <a:lstStyle/>
          <a:p>
            <a:r>
              <a:rPr lang="en-US" altLang="en-US" dirty="0">
                <a:solidFill>
                  <a:srgbClr val="232323"/>
                </a:solidFill>
                <a:latin typeface="museo-sans"/>
              </a:rPr>
              <a:t>By 2019, online video will account for 84% of all online traffic</a:t>
            </a:r>
            <a:endParaRPr lang="en-US" dirty="0"/>
          </a:p>
        </p:txBody>
      </p:sp>
      <p:cxnSp>
        <p:nvCxnSpPr>
          <p:cNvPr id="11" name="Straight Arrow Connector 10"/>
          <p:cNvCxnSpPr>
            <a:cxnSpLocks/>
          </p:cNvCxnSpPr>
          <p:nvPr/>
        </p:nvCxnSpPr>
        <p:spPr>
          <a:xfrm flipV="1">
            <a:off x="9496426" y="1823041"/>
            <a:ext cx="0" cy="590957"/>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8239126" y="863567"/>
            <a:ext cx="2514600" cy="959473"/>
          </a:xfrm>
          <a:prstGeom prst="roundRect">
            <a:avLst/>
          </a:pr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015228" y="6088347"/>
            <a:ext cx="3549754" cy="461665"/>
          </a:xfrm>
          <a:prstGeom prst="rect">
            <a:avLst/>
          </a:prstGeom>
          <a:noFill/>
        </p:spPr>
        <p:txBody>
          <a:bodyPr wrap="none" rtlCol="0">
            <a:spAutoFit/>
          </a:bodyPr>
          <a:lstStyle/>
          <a:p>
            <a:r>
              <a:rPr lang="en-US" sz="2000" dirty="0"/>
              <a:t>YouTube has </a:t>
            </a:r>
            <a:r>
              <a:rPr lang="en-US" sz="2400" b="1" dirty="0">
                <a:solidFill>
                  <a:srgbClr val="FF0000"/>
                </a:solidFill>
              </a:rPr>
              <a:t>1.1 Billion </a:t>
            </a:r>
            <a:r>
              <a:rPr lang="en-US" sz="2000" dirty="0"/>
              <a:t>videos</a:t>
            </a:r>
          </a:p>
        </p:txBody>
      </p:sp>
      <p:sp>
        <p:nvSpPr>
          <p:cNvPr id="7" name="Footer Placeholder 6"/>
          <p:cNvSpPr>
            <a:spLocks noGrp="1"/>
          </p:cNvSpPr>
          <p:nvPr>
            <p:ph type="ftr" sz="quarter" idx="11"/>
          </p:nvPr>
        </p:nvSpPr>
        <p:spPr>
          <a:xfrm>
            <a:off x="3290657" y="6520773"/>
            <a:ext cx="4114800" cy="365125"/>
          </a:xfrm>
        </p:spPr>
        <p:txBody>
          <a:bodyPr/>
          <a:lstStyle/>
          <a:p>
            <a:r>
              <a:rPr lang="en-US" sz="1400"/>
              <a:t>http://</a:t>
            </a:r>
            <a:r>
              <a:rPr lang="en-US" sz="1400" dirty="0" err="1"/>
              <a:t>tubularinsights.com</a:t>
            </a:r>
            <a:r>
              <a:rPr lang="en-US" sz="1400" dirty="0"/>
              <a:t>/</a:t>
            </a:r>
          </a:p>
        </p:txBody>
      </p:sp>
    </p:spTree>
    <p:extLst>
      <p:ext uri="{BB962C8B-B14F-4D97-AF65-F5344CB8AC3E}">
        <p14:creationId xmlns:p14="http://schemas.microsoft.com/office/powerpoint/2010/main" val="385509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2" grpId="0" animBg="1"/>
      <p:bldP spid="25" grpId="0"/>
      <p:bldP spid="4" grpId="0"/>
      <p:bldP spid="12" grpId="0" animBg="1"/>
      <p:bldP spid="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Experimental results: Impact of changing variance number of views</a:t>
            </a:r>
            <a:br>
              <a:rPr lang="en-US" b="1" dirty="0"/>
            </a:br>
            <a:endParaRPr lang="en-US" dirty="0"/>
          </a:p>
        </p:txBody>
      </p:sp>
      <p:sp>
        <p:nvSpPr>
          <p:cNvPr id="5" name="TextBox 4"/>
          <p:cNvSpPr txBox="1"/>
          <p:nvPr/>
        </p:nvSpPr>
        <p:spPr>
          <a:xfrm>
            <a:off x="133004" y="5028445"/>
            <a:ext cx="11937076" cy="1200329"/>
          </a:xfrm>
          <a:prstGeom prst="rect">
            <a:avLst/>
          </a:prstGeom>
          <a:noFill/>
        </p:spPr>
        <p:txBody>
          <a:bodyPr wrap="square" rtlCol="0">
            <a:spAutoFit/>
          </a:bodyPr>
          <a:lstStyle/>
          <a:p>
            <a:endParaRPr lang="en-US" dirty="0"/>
          </a:p>
          <a:p>
            <a:pPr marL="285750" indent="-285750">
              <a:buFont typeface="Arial" charset="0"/>
              <a:buChar char="•"/>
            </a:pPr>
            <a:r>
              <a:rPr lang="en-US" dirty="0"/>
              <a:t>when the variance is 1.16  X 10^7   GBH saves 67% and 21% in the total costs when compared with VBH, and </a:t>
            </a:r>
            <a:r>
              <a:rPr lang="en-US" dirty="0" err="1" smtClean="0"/>
              <a:t>GBTh</a:t>
            </a:r>
            <a:r>
              <a:rPr lang="en-US" dirty="0" smtClean="0"/>
              <a:t>.</a:t>
            </a:r>
            <a:endParaRPr lang="en-US" dirty="0"/>
          </a:p>
          <a:p>
            <a:pPr marL="285750" indent="-285750">
              <a:buFont typeface="Arial" charset="0"/>
              <a:buChar char="•"/>
            </a:pPr>
            <a:r>
              <a:rPr lang="en-US" dirty="0"/>
              <a:t>when the variance is 10.37 X10^7 , GBH saves 44% when compared with VBH and incurs approximately the same cost when compared with </a:t>
            </a:r>
            <a:r>
              <a:rPr lang="en-US" dirty="0" err="1"/>
              <a:t>GBTh</a:t>
            </a:r>
            <a:r>
              <a:rPr lang="en-US" dirty="0"/>
              <a:t>.</a:t>
            </a:r>
            <a:endParaRPr lang="en-US" b="1" dirty="0"/>
          </a:p>
        </p:txBody>
      </p:sp>
      <p:sp>
        <p:nvSpPr>
          <p:cNvPr id="3" name="Slide Number Placeholder 2"/>
          <p:cNvSpPr>
            <a:spLocks noGrp="1"/>
          </p:cNvSpPr>
          <p:nvPr>
            <p:ph type="sldNum" sz="quarter" idx="12"/>
          </p:nvPr>
        </p:nvSpPr>
        <p:spPr/>
        <p:txBody>
          <a:bodyPr/>
          <a:lstStyle/>
          <a:p>
            <a:fld id="{054AD97A-EC02-4373-BBC7-B1B4C6D2D385}" type="slidenum">
              <a:rPr lang="en-US" smtClean="0"/>
              <a:t>50</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9192" y="1273629"/>
            <a:ext cx="6902008" cy="3769642"/>
          </a:xfrm>
          <a:prstGeom prst="rect">
            <a:avLst/>
          </a:prstGeom>
        </p:spPr>
      </p:pic>
    </p:spTree>
    <p:extLst>
      <p:ext uri="{BB962C8B-B14F-4D97-AF65-F5344CB8AC3E}">
        <p14:creationId xmlns:p14="http://schemas.microsoft.com/office/powerpoint/2010/main" val="739689645"/>
      </p:ext>
    </p:extLst>
  </p:cSld>
  <p:clrMapOvr>
    <a:masterClrMapping/>
  </p:clrMapOvr>
  <mc:AlternateContent xmlns:mc="http://schemas.openxmlformats.org/markup-compatibility/2006" xmlns:p14="http://schemas.microsoft.com/office/powerpoint/2010/main">
    <mc:Choice Requires="p14">
      <p:transition spd="slow" p14:dur="2000" advTm="30495"/>
    </mc:Choice>
    <mc:Fallback xmlns="">
      <p:transition spd="slow" advTm="30495"/>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181" y="523504"/>
            <a:ext cx="10939130" cy="1325563"/>
          </a:xfrm>
        </p:spPr>
        <p:txBody>
          <a:bodyPr>
            <a:noAutofit/>
          </a:bodyPr>
          <a:lstStyle/>
          <a:p>
            <a:r>
              <a:rPr lang="en-US" sz="3600" b="1" dirty="0"/>
              <a:t>Experimental results: Impact of changing percentage of video streams with non long tail access in repository</a:t>
            </a:r>
            <a:r>
              <a:rPr lang="en-US" sz="3600" b="1" dirty="0">
                <a:latin typeface=""/>
              </a:rPr>
              <a:t/>
            </a:r>
            <a:br>
              <a:rPr lang="en-US" sz="3600" b="1" dirty="0">
                <a:latin typeface=""/>
              </a:rPr>
            </a:br>
            <a:endParaRPr lang="en-US" sz="3600" dirty="0"/>
          </a:p>
        </p:txBody>
      </p:sp>
      <p:sp>
        <p:nvSpPr>
          <p:cNvPr id="5" name="Rectangle 4"/>
          <p:cNvSpPr/>
          <p:nvPr/>
        </p:nvSpPr>
        <p:spPr>
          <a:xfrm>
            <a:off x="255181" y="5216584"/>
            <a:ext cx="11098619" cy="2154436"/>
          </a:xfrm>
          <a:prstGeom prst="rect">
            <a:avLst/>
          </a:prstGeom>
        </p:spPr>
        <p:txBody>
          <a:bodyPr wrap="square">
            <a:spAutoFit/>
          </a:bodyPr>
          <a:lstStyle/>
          <a:p>
            <a:pPr marL="285750" indent="-285750">
              <a:buFont typeface="Arial" charset="0"/>
              <a:buChar char="•"/>
            </a:pPr>
            <a:r>
              <a:rPr lang="en-US" dirty="0">
                <a:latin typeface=""/>
              </a:rPr>
              <a:t> </a:t>
            </a:r>
            <a:r>
              <a:rPr lang="en-US" sz="2000" dirty="0">
                <a:latin typeface="+mj-lt"/>
              </a:rPr>
              <a:t>GBH has the least increase in the incurred cost when compared with other methods.</a:t>
            </a:r>
          </a:p>
          <a:p>
            <a:pPr marL="285750" indent="-285750">
              <a:buFont typeface="Arial" charset="0"/>
              <a:buChar char="•"/>
            </a:pPr>
            <a:r>
              <a:rPr lang="en-US" sz="2000" dirty="0">
                <a:latin typeface="+mj-lt"/>
              </a:rPr>
              <a:t>When percentage of video with non long tail access is 0: VBH, </a:t>
            </a:r>
            <a:r>
              <a:rPr lang="en-US" sz="2000" dirty="0" err="1">
                <a:latin typeface="+mj-lt"/>
              </a:rPr>
              <a:t>GBTh</a:t>
            </a:r>
            <a:r>
              <a:rPr lang="en-US" sz="2000" dirty="0">
                <a:latin typeface="+mj-lt"/>
              </a:rPr>
              <a:t>, and GBH perform equally </a:t>
            </a:r>
          </a:p>
          <a:p>
            <a:pPr marL="285750" indent="-285750">
              <a:buFont typeface="Arial" charset="0"/>
              <a:buChar char="•"/>
            </a:pPr>
            <a:r>
              <a:rPr lang="en-US" sz="2000" dirty="0">
                <a:latin typeface="+mj-lt"/>
              </a:rPr>
              <a:t>When this percentage increase till 100%, GBH outperforms all other methods up by 15%</a:t>
            </a:r>
          </a:p>
          <a:p>
            <a:endParaRPr lang="en-US" sz="2000" dirty="0">
              <a:latin typeface="+mj-lt"/>
            </a:endParaRPr>
          </a:p>
          <a:p>
            <a:endParaRPr lang="en-US" dirty="0">
              <a:latin typeface=""/>
            </a:endParaRPr>
          </a:p>
          <a:p>
            <a:endParaRPr lang="en-US" dirty="0">
              <a:latin typeface=""/>
            </a:endParaRPr>
          </a:p>
          <a:p>
            <a:endParaRPr lang="en-US" dirty="0"/>
          </a:p>
        </p:txBody>
      </p:sp>
      <p:sp>
        <p:nvSpPr>
          <p:cNvPr id="3" name="Slide Number Placeholder 2"/>
          <p:cNvSpPr>
            <a:spLocks noGrp="1"/>
          </p:cNvSpPr>
          <p:nvPr>
            <p:ph type="sldNum" sz="quarter" idx="12"/>
          </p:nvPr>
        </p:nvSpPr>
        <p:spPr/>
        <p:txBody>
          <a:bodyPr/>
          <a:lstStyle/>
          <a:p>
            <a:fld id="{054AD97A-EC02-4373-BBC7-B1B4C6D2D385}" type="slidenum">
              <a:rPr lang="en-US" smtClean="0"/>
              <a:t>51</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0002" y="1386875"/>
            <a:ext cx="8648700" cy="3898115"/>
          </a:xfrm>
          <a:prstGeom prst="rect">
            <a:avLst/>
          </a:prstGeom>
        </p:spPr>
      </p:pic>
    </p:spTree>
    <p:extLst>
      <p:ext uri="{BB962C8B-B14F-4D97-AF65-F5344CB8AC3E}">
        <p14:creationId xmlns:p14="http://schemas.microsoft.com/office/powerpoint/2010/main" val="1147947581"/>
      </p:ext>
    </p:extLst>
  </p:cSld>
  <p:clrMapOvr>
    <a:masterClrMapping/>
  </p:clrMapOvr>
  <mc:AlternateContent xmlns:mc="http://schemas.openxmlformats.org/markup-compatibility/2006" xmlns:p14="http://schemas.microsoft.com/office/powerpoint/2010/main">
    <mc:Choice Requires="p14">
      <p:transition spd="slow" p14:dur="2000" advTm="41301"/>
    </mc:Choice>
    <mc:Fallback xmlns="">
      <p:transition spd="slow" advTm="41301"/>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t>Experimental results: effectiveness of the clustering method on reducing the execution time overhead of the GBH method.</a:t>
            </a:r>
          </a:p>
        </p:txBody>
      </p:sp>
      <p:sp>
        <p:nvSpPr>
          <p:cNvPr id="4" name="Slide Number Placeholder 3"/>
          <p:cNvSpPr>
            <a:spLocks noGrp="1"/>
          </p:cNvSpPr>
          <p:nvPr>
            <p:ph type="sldNum" sz="quarter" idx="12"/>
          </p:nvPr>
        </p:nvSpPr>
        <p:spPr/>
        <p:txBody>
          <a:bodyPr/>
          <a:lstStyle/>
          <a:p>
            <a:fld id="{054AD97A-EC02-4373-BBC7-B1B4C6D2D385}" type="slidenum">
              <a:rPr lang="en-US" smtClean="0"/>
              <a:t>52</a:t>
            </a:fld>
            <a:endParaRPr lang="en-US"/>
          </a:p>
        </p:txBody>
      </p:sp>
      <p:graphicFrame>
        <p:nvGraphicFramePr>
          <p:cNvPr id="5" name="Chart 4"/>
          <p:cNvGraphicFramePr>
            <a:graphicFrameLocks/>
          </p:cNvGraphicFramePr>
          <p:nvPr>
            <p:extLst>
              <p:ext uri="{D42A27DB-BD31-4B8C-83A1-F6EECF244321}">
                <p14:modId xmlns:p14="http://schemas.microsoft.com/office/powerpoint/2010/main" val="823075824"/>
              </p:ext>
            </p:extLst>
          </p:nvPr>
        </p:nvGraphicFramePr>
        <p:xfrm>
          <a:off x="2625390" y="1985169"/>
          <a:ext cx="5836966" cy="3152096"/>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351905" y="5137265"/>
            <a:ext cx="11488189" cy="1200329"/>
          </a:xfrm>
          <a:prstGeom prst="rect">
            <a:avLst/>
          </a:prstGeom>
        </p:spPr>
        <p:txBody>
          <a:bodyPr wrap="square">
            <a:spAutoFit/>
          </a:bodyPr>
          <a:lstStyle/>
          <a:p>
            <a:pPr marL="285750" indent="-285750">
              <a:buFont typeface="Arial" charset="0"/>
              <a:buChar char="•"/>
            </a:pPr>
            <a:r>
              <a:rPr lang="en-US" dirty="0"/>
              <a:t>As we expected, when the clustering method is not applied, the execution time overhead of GBH does not change for different percentages of Frequently Accessed Video Streams</a:t>
            </a:r>
          </a:p>
          <a:p>
            <a:pPr marL="285750" indent="-285750">
              <a:buFont typeface="Arial" charset="0"/>
              <a:buChar char="•"/>
            </a:pPr>
            <a:r>
              <a:rPr lang="en-US" dirty="0"/>
              <a:t>For 5% and 30% of Frequently Accessed Video Streams , the execution time overhead is reduced by 72% and 59%, respectively. </a:t>
            </a:r>
          </a:p>
        </p:txBody>
      </p:sp>
    </p:spTree>
    <p:extLst>
      <p:ext uri="{BB962C8B-B14F-4D97-AF65-F5344CB8AC3E}">
        <p14:creationId xmlns:p14="http://schemas.microsoft.com/office/powerpoint/2010/main" val="149806375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Proposed Methods Comparison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14271738"/>
              </p:ext>
            </p:extLst>
          </p:nvPr>
        </p:nvGraphicFramePr>
        <p:xfrm>
          <a:off x="838201" y="1825625"/>
          <a:ext cx="10515599" cy="2931160"/>
        </p:xfrm>
        <a:graphic>
          <a:graphicData uri="http://schemas.openxmlformats.org/drawingml/2006/table">
            <a:tbl>
              <a:tblPr firstRow="1" bandRow="1">
                <a:tableStyleId>{5C22544A-7EE6-4342-B048-85BDC9FD1C3A}</a:tableStyleId>
              </a:tblPr>
              <a:tblGrid>
                <a:gridCol w="2242298">
                  <a:extLst>
                    <a:ext uri="{9D8B030D-6E8A-4147-A177-3AD203B41FA5}">
                      <a16:colId xmlns:a16="http://schemas.microsoft.com/office/drawing/2014/main" xmlns="" val="656252802"/>
                    </a:ext>
                  </a:extLst>
                </a:gridCol>
                <a:gridCol w="1643901">
                  <a:extLst>
                    <a:ext uri="{9D8B030D-6E8A-4147-A177-3AD203B41FA5}">
                      <a16:colId xmlns:a16="http://schemas.microsoft.com/office/drawing/2014/main" xmlns="" val="1281493167"/>
                    </a:ext>
                  </a:extLst>
                </a:gridCol>
                <a:gridCol w="1027639">
                  <a:extLst>
                    <a:ext uri="{9D8B030D-6E8A-4147-A177-3AD203B41FA5}">
                      <a16:colId xmlns:a16="http://schemas.microsoft.com/office/drawing/2014/main" xmlns="" val="2495158050"/>
                    </a:ext>
                  </a:extLst>
                </a:gridCol>
                <a:gridCol w="950021">
                  <a:extLst>
                    <a:ext uri="{9D8B030D-6E8A-4147-A177-3AD203B41FA5}">
                      <a16:colId xmlns:a16="http://schemas.microsoft.com/office/drawing/2014/main" xmlns="" val="2490260223"/>
                    </a:ext>
                  </a:extLst>
                </a:gridCol>
                <a:gridCol w="2325870">
                  <a:extLst>
                    <a:ext uri="{9D8B030D-6E8A-4147-A177-3AD203B41FA5}">
                      <a16:colId xmlns:a16="http://schemas.microsoft.com/office/drawing/2014/main" xmlns="" val="1591260857"/>
                    </a:ext>
                  </a:extLst>
                </a:gridCol>
                <a:gridCol w="2325870">
                  <a:extLst>
                    <a:ext uri="{9D8B030D-6E8A-4147-A177-3AD203B41FA5}">
                      <a16:colId xmlns:a16="http://schemas.microsoft.com/office/drawing/2014/main" xmlns="" val="3735935417"/>
                    </a:ext>
                  </a:extLst>
                </a:gridCol>
              </a:tblGrid>
              <a:tr h="370840">
                <a:tc>
                  <a:txBody>
                    <a:bodyPr/>
                    <a:lstStyle/>
                    <a:p>
                      <a:r>
                        <a:rPr lang="en-US" dirty="0"/>
                        <a:t>Methods</a:t>
                      </a:r>
                    </a:p>
                  </a:txBody>
                  <a:tcPr/>
                </a:tc>
                <a:tc>
                  <a:txBody>
                    <a:bodyPr/>
                    <a:lstStyle/>
                    <a:p>
                      <a:r>
                        <a:rPr lang="en-US"/>
                        <a:t>Computation</a:t>
                      </a:r>
                      <a:endParaRPr lang="en-US" dirty="0"/>
                    </a:p>
                  </a:txBody>
                  <a:tcPr/>
                </a:tc>
                <a:tc>
                  <a:txBody>
                    <a:bodyPr/>
                    <a:lstStyle/>
                    <a:p>
                      <a:r>
                        <a:rPr lang="en-US" dirty="0"/>
                        <a:t>Accuracy</a:t>
                      </a:r>
                    </a:p>
                  </a:txBody>
                  <a:tcPr/>
                </a:tc>
                <a:tc>
                  <a:txBody>
                    <a:bodyPr/>
                    <a:lstStyle/>
                    <a:p>
                      <a:r>
                        <a:rPr lang="en-US" dirty="0"/>
                        <a:t>cost</a:t>
                      </a:r>
                    </a:p>
                  </a:txBody>
                  <a:tcPr/>
                </a:tc>
                <a:tc>
                  <a:txBody>
                    <a:bodyPr/>
                    <a:lstStyle/>
                    <a:p>
                      <a:r>
                        <a:rPr lang="en-US" dirty="0"/>
                        <a:t>Video Metadata storing</a:t>
                      </a:r>
                    </a:p>
                  </a:txBody>
                  <a:tcPr/>
                </a:tc>
                <a:tc>
                  <a:txBody>
                    <a:bodyPr/>
                    <a:lstStyle/>
                    <a:p>
                      <a:r>
                        <a:rPr lang="en-US" dirty="0"/>
                        <a:t>GOP Metadata storing</a:t>
                      </a:r>
                    </a:p>
                  </a:txBody>
                  <a:tcPr/>
                </a:tc>
                <a:extLst>
                  <a:ext uri="{0D108BD9-81ED-4DB2-BD59-A6C34878D82A}">
                    <a16:rowId xmlns:a16="http://schemas.microsoft.com/office/drawing/2014/main" xmlns="" val="2665047136"/>
                  </a:ext>
                </a:extLst>
              </a:tr>
              <a:tr h="370840">
                <a:tc>
                  <a:txBody>
                    <a:bodyPr/>
                    <a:lstStyle/>
                    <a:p>
                      <a:r>
                        <a:rPr lang="en-US" dirty="0"/>
                        <a:t>VLT</a:t>
                      </a:r>
                      <a:r>
                        <a:rPr lang="en-US" baseline="0" dirty="0"/>
                        <a:t> </a:t>
                      </a:r>
                      <a:r>
                        <a:rPr lang="en-US" dirty="0"/>
                        <a:t>[17]</a:t>
                      </a:r>
                    </a:p>
                  </a:txBody>
                  <a:tcPr/>
                </a:tc>
                <a:tc>
                  <a:txBody>
                    <a:bodyPr/>
                    <a:lstStyle/>
                    <a:p>
                      <a:r>
                        <a:rPr lang="en-US" dirty="0"/>
                        <a:t>fair</a:t>
                      </a:r>
                    </a:p>
                  </a:txBody>
                  <a:tcPr/>
                </a:tc>
                <a:tc>
                  <a:txBody>
                    <a:bodyPr/>
                    <a:lstStyle/>
                    <a:p>
                      <a:r>
                        <a:rPr lang="en-US" dirty="0"/>
                        <a:t>Less high</a:t>
                      </a:r>
                    </a:p>
                  </a:txBody>
                  <a:tcPr/>
                </a:tc>
                <a:tc>
                  <a:txBody>
                    <a:bodyPr/>
                    <a:lstStyle/>
                    <a:p>
                      <a:r>
                        <a:rPr lang="en-US" dirty="0"/>
                        <a:t>fair</a:t>
                      </a:r>
                    </a:p>
                  </a:txBody>
                  <a:tcPr/>
                </a:tc>
                <a:tc>
                  <a:txBody>
                    <a:bodyPr/>
                    <a:lstStyle/>
                    <a:p>
                      <a:r>
                        <a:rPr lang="en-US" dirty="0"/>
                        <a:t>yes</a:t>
                      </a:r>
                    </a:p>
                  </a:txBody>
                  <a:tcPr/>
                </a:tc>
                <a:tc>
                  <a:txBody>
                    <a:bodyPr/>
                    <a:lstStyle/>
                    <a:p>
                      <a:r>
                        <a:rPr lang="en-US" dirty="0"/>
                        <a:t>no</a:t>
                      </a:r>
                    </a:p>
                  </a:txBody>
                  <a:tcPr/>
                </a:tc>
                <a:extLst>
                  <a:ext uri="{0D108BD9-81ED-4DB2-BD59-A6C34878D82A}">
                    <a16:rowId xmlns:a16="http://schemas.microsoft.com/office/drawing/2014/main" xmlns="" val="3579263146"/>
                  </a:ext>
                </a:extLst>
              </a:tr>
              <a:tr h="370840">
                <a:tc>
                  <a:txBody>
                    <a:bodyPr/>
                    <a:lstStyle/>
                    <a:p>
                      <a:r>
                        <a:rPr lang="en-US" dirty="0"/>
                        <a:t>Video Based Hotness (VBH)</a:t>
                      </a:r>
                    </a:p>
                  </a:txBody>
                  <a:tcPr/>
                </a:tc>
                <a:tc>
                  <a:txBody>
                    <a:bodyPr/>
                    <a:lstStyle/>
                    <a:p>
                      <a:r>
                        <a:rPr lang="en-US" dirty="0"/>
                        <a:t>slow</a:t>
                      </a:r>
                    </a:p>
                  </a:txBody>
                  <a:tcPr/>
                </a:tc>
                <a:tc>
                  <a:txBody>
                    <a:bodyPr/>
                    <a:lstStyle/>
                    <a:p>
                      <a:r>
                        <a:rPr lang="en-US" dirty="0"/>
                        <a:t>high</a:t>
                      </a:r>
                    </a:p>
                  </a:txBody>
                  <a:tcPr/>
                </a:tc>
                <a:tc>
                  <a:txBody>
                    <a:bodyPr/>
                    <a:lstStyle/>
                    <a:p>
                      <a:r>
                        <a:rPr lang="en-US" dirty="0"/>
                        <a:t>fair</a:t>
                      </a:r>
                    </a:p>
                  </a:txBody>
                  <a:tcPr/>
                </a:tc>
                <a:tc>
                  <a:txBody>
                    <a:bodyPr/>
                    <a:lstStyle/>
                    <a:p>
                      <a:r>
                        <a:rPr lang="en-US" dirty="0"/>
                        <a:t>yes</a:t>
                      </a:r>
                    </a:p>
                  </a:txBody>
                  <a:tcPr/>
                </a:tc>
                <a:tc>
                  <a:txBody>
                    <a:bodyPr/>
                    <a:lstStyle/>
                    <a:p>
                      <a:r>
                        <a:rPr lang="en-US" dirty="0"/>
                        <a:t>no</a:t>
                      </a:r>
                    </a:p>
                  </a:txBody>
                  <a:tcPr/>
                </a:tc>
                <a:extLst>
                  <a:ext uri="{0D108BD9-81ED-4DB2-BD59-A6C34878D82A}">
                    <a16:rowId xmlns:a16="http://schemas.microsoft.com/office/drawing/2014/main" xmlns="" val="3036554830"/>
                  </a:ext>
                </a:extLst>
              </a:tr>
              <a:tr h="370840">
                <a:tc>
                  <a:txBody>
                    <a:bodyPr/>
                    <a:lstStyle/>
                    <a:p>
                      <a:r>
                        <a:rPr lang="en-US" dirty="0"/>
                        <a:t>GOP Based Threshold (GBT) [17]</a:t>
                      </a:r>
                    </a:p>
                  </a:txBody>
                  <a:tcPr/>
                </a:tc>
                <a:tc>
                  <a:txBody>
                    <a:bodyPr/>
                    <a:lstStyle/>
                    <a:p>
                      <a:r>
                        <a:rPr lang="en-US" dirty="0"/>
                        <a:t>slow</a:t>
                      </a:r>
                    </a:p>
                  </a:txBody>
                  <a:tcPr/>
                </a:tc>
                <a:tc>
                  <a:txBody>
                    <a:bodyPr/>
                    <a:lstStyle/>
                    <a:p>
                      <a:r>
                        <a:rPr lang="en-US" dirty="0"/>
                        <a:t>high</a:t>
                      </a:r>
                    </a:p>
                  </a:txBody>
                  <a:tcPr/>
                </a:tc>
                <a:tc>
                  <a:txBody>
                    <a:bodyPr/>
                    <a:lstStyle/>
                    <a:p>
                      <a:r>
                        <a:rPr lang="en-US" dirty="0"/>
                        <a:t>low</a:t>
                      </a:r>
                    </a:p>
                  </a:txBody>
                  <a:tcPr/>
                </a:tc>
                <a:tc>
                  <a:txBody>
                    <a:bodyPr/>
                    <a:lstStyle/>
                    <a:p>
                      <a:r>
                        <a:rPr lang="en-US" dirty="0"/>
                        <a:t>yes</a:t>
                      </a:r>
                    </a:p>
                  </a:txBody>
                  <a:tcPr/>
                </a:tc>
                <a:tc>
                  <a:txBody>
                    <a:bodyPr/>
                    <a:lstStyle/>
                    <a:p>
                      <a:r>
                        <a:rPr lang="en-US" dirty="0"/>
                        <a:t>~yes</a:t>
                      </a:r>
                    </a:p>
                  </a:txBody>
                  <a:tcPr/>
                </a:tc>
                <a:extLst>
                  <a:ext uri="{0D108BD9-81ED-4DB2-BD59-A6C34878D82A}">
                    <a16:rowId xmlns:a16="http://schemas.microsoft.com/office/drawing/2014/main" xmlns="" val="3237597381"/>
                  </a:ext>
                </a:extLst>
              </a:tr>
              <a:tr h="370840">
                <a:tc>
                  <a:txBody>
                    <a:bodyPr/>
                    <a:lstStyle/>
                    <a:p>
                      <a:r>
                        <a:rPr lang="en-US" dirty="0"/>
                        <a:t>GOP Based Hotness (GBH)</a:t>
                      </a:r>
                    </a:p>
                  </a:txBody>
                  <a:tcPr/>
                </a:tc>
                <a:tc>
                  <a:txBody>
                    <a:bodyPr/>
                    <a:lstStyle/>
                    <a:p>
                      <a:r>
                        <a:rPr lang="en-US" dirty="0"/>
                        <a:t>slowest</a:t>
                      </a:r>
                    </a:p>
                  </a:txBody>
                  <a:tcPr/>
                </a:tc>
                <a:tc>
                  <a:txBody>
                    <a:bodyPr/>
                    <a:lstStyle/>
                    <a:p>
                      <a:r>
                        <a:rPr lang="en-US" dirty="0"/>
                        <a:t>highest</a:t>
                      </a:r>
                    </a:p>
                  </a:txBody>
                  <a:tcPr/>
                </a:tc>
                <a:tc>
                  <a:txBody>
                    <a:bodyPr/>
                    <a:lstStyle/>
                    <a:p>
                      <a:r>
                        <a:rPr lang="en-US" dirty="0"/>
                        <a:t>lowest</a:t>
                      </a:r>
                    </a:p>
                  </a:txBody>
                  <a:tcPr/>
                </a:tc>
                <a:tc>
                  <a:txBody>
                    <a:bodyPr/>
                    <a:lstStyle/>
                    <a:p>
                      <a:r>
                        <a:rPr lang="en-US" dirty="0"/>
                        <a:t>yes</a:t>
                      </a:r>
                    </a:p>
                  </a:txBody>
                  <a:tcPr/>
                </a:tc>
                <a:tc>
                  <a:txBody>
                    <a:bodyPr/>
                    <a:lstStyle/>
                    <a:p>
                      <a:r>
                        <a:rPr lang="en-US" dirty="0"/>
                        <a:t>yes</a:t>
                      </a:r>
                    </a:p>
                  </a:txBody>
                  <a:tcPr/>
                </a:tc>
                <a:extLst>
                  <a:ext uri="{0D108BD9-81ED-4DB2-BD59-A6C34878D82A}">
                    <a16:rowId xmlns:a16="http://schemas.microsoft.com/office/drawing/2014/main" xmlns="" val="3468706019"/>
                  </a:ext>
                </a:extLst>
              </a:tr>
            </a:tbl>
          </a:graphicData>
        </a:graphic>
      </p:graphicFrame>
      <p:sp>
        <p:nvSpPr>
          <p:cNvPr id="6" name="Rectangle: Rounded Corners 5"/>
          <p:cNvSpPr/>
          <p:nvPr/>
        </p:nvSpPr>
        <p:spPr>
          <a:xfrm>
            <a:off x="699304" y="4138669"/>
            <a:ext cx="10159652" cy="618116"/>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2"/>
          </p:nvPr>
        </p:nvSpPr>
        <p:spPr/>
        <p:txBody>
          <a:bodyPr/>
          <a:lstStyle/>
          <a:p>
            <a:fld id="{054AD97A-EC02-4373-BBC7-B1B4C6D2D385}" type="slidenum">
              <a:rPr lang="en-US" smtClean="0"/>
              <a:t>53</a:t>
            </a:fld>
            <a:endParaRPr lang="en-US"/>
          </a:p>
        </p:txBody>
      </p:sp>
    </p:spTree>
    <p:extLst>
      <p:ext uri="{BB962C8B-B14F-4D97-AF65-F5344CB8AC3E}">
        <p14:creationId xmlns:p14="http://schemas.microsoft.com/office/powerpoint/2010/main" val="195762001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Outline</a:t>
            </a:r>
            <a:r>
              <a:rPr lang="en-US" dirty="0"/>
              <a:t>		</a:t>
            </a:r>
          </a:p>
        </p:txBody>
      </p:sp>
      <p:sp>
        <p:nvSpPr>
          <p:cNvPr id="3" name="Content Placeholder 2"/>
          <p:cNvSpPr>
            <a:spLocks noGrp="1"/>
          </p:cNvSpPr>
          <p:nvPr>
            <p:ph idx="1"/>
          </p:nvPr>
        </p:nvSpPr>
        <p:spPr/>
        <p:txBody>
          <a:bodyPr/>
          <a:lstStyle/>
          <a:p>
            <a:pPr>
              <a:lnSpc>
                <a:spcPct val="150000"/>
              </a:lnSpc>
            </a:pPr>
            <a:r>
              <a:rPr lang="en-US" sz="3200" dirty="0">
                <a:solidFill>
                  <a:schemeClr val="bg2">
                    <a:lumMod val="75000"/>
                  </a:schemeClr>
                </a:solidFill>
              </a:rPr>
              <a:t>What is Video Transcoding?</a:t>
            </a:r>
          </a:p>
          <a:p>
            <a:pPr>
              <a:lnSpc>
                <a:spcPct val="150000"/>
              </a:lnSpc>
            </a:pPr>
            <a:r>
              <a:rPr lang="en-US" sz="3200" dirty="0">
                <a:solidFill>
                  <a:schemeClr val="bg2">
                    <a:lumMod val="75000"/>
                  </a:schemeClr>
                </a:solidFill>
              </a:rPr>
              <a:t>Why Video Transcoding on Cloud?</a:t>
            </a:r>
          </a:p>
          <a:p>
            <a:pPr>
              <a:lnSpc>
                <a:spcPct val="150000"/>
              </a:lnSpc>
            </a:pPr>
            <a:r>
              <a:rPr lang="en-US" sz="3200" dirty="0">
                <a:solidFill>
                  <a:schemeClr val="bg2">
                    <a:lumMod val="75000"/>
                  </a:schemeClr>
                </a:solidFill>
              </a:rPr>
              <a:t>What have been done so far?</a:t>
            </a:r>
          </a:p>
          <a:p>
            <a:pPr>
              <a:lnSpc>
                <a:spcPct val="150000"/>
              </a:lnSpc>
            </a:pPr>
            <a:r>
              <a:rPr lang="en-US" sz="3200" dirty="0">
                <a:solidFill>
                  <a:schemeClr val="bg2">
                    <a:lumMod val="75000"/>
                  </a:schemeClr>
                </a:solidFill>
              </a:rPr>
              <a:t>My thesis focus</a:t>
            </a:r>
          </a:p>
          <a:p>
            <a:pPr>
              <a:lnSpc>
                <a:spcPct val="150000"/>
              </a:lnSpc>
            </a:pPr>
            <a:r>
              <a:rPr lang="en-US" sz="3200" dirty="0"/>
              <a:t>Conclusion</a:t>
            </a:r>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054AD97A-EC02-4373-BBC7-B1B4C6D2D385}" type="slidenum">
              <a:rPr lang="en-US" smtClean="0"/>
              <a:t>54</a:t>
            </a:fld>
            <a:endParaRPr lang="en-US"/>
          </a:p>
        </p:txBody>
      </p:sp>
    </p:spTree>
    <p:extLst>
      <p:ext uri="{BB962C8B-B14F-4D97-AF65-F5344CB8AC3E}">
        <p14:creationId xmlns:p14="http://schemas.microsoft.com/office/powerpoint/2010/main" val="287499243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Conclusion</a:t>
            </a:r>
          </a:p>
        </p:txBody>
      </p:sp>
      <p:sp>
        <p:nvSpPr>
          <p:cNvPr id="3" name="Content Placeholder 2"/>
          <p:cNvSpPr>
            <a:spLocks noGrp="1"/>
          </p:cNvSpPr>
          <p:nvPr>
            <p:ph idx="1"/>
          </p:nvPr>
        </p:nvSpPr>
        <p:spPr/>
        <p:txBody>
          <a:bodyPr>
            <a:normAutofit/>
          </a:bodyPr>
          <a:lstStyle/>
          <a:p>
            <a:r>
              <a:rPr lang="en-US" dirty="0">
                <a:latin typeface="+mj-lt"/>
              </a:rPr>
              <a:t>The goal of this research is to reduce the incurred cost of cloud-based video streaming through pre-transcoding , re-transcoding , or partially pre-transcoding of video streams. </a:t>
            </a:r>
          </a:p>
          <a:p>
            <a:r>
              <a:rPr lang="en-US" dirty="0">
                <a:latin typeface="+mj-lt"/>
              </a:rPr>
              <a:t>Proposed GBH method is performs better than other methods.</a:t>
            </a:r>
          </a:p>
          <a:p>
            <a:r>
              <a:rPr lang="en-US" dirty="0">
                <a:latin typeface="+mj-lt"/>
              </a:rPr>
              <a:t>When repository includes only videos with long tail, VBH, </a:t>
            </a:r>
            <a:r>
              <a:rPr lang="en-US" dirty="0" err="1">
                <a:latin typeface="+mj-lt"/>
              </a:rPr>
              <a:t>GBTh</a:t>
            </a:r>
            <a:r>
              <a:rPr lang="en-US" dirty="0">
                <a:latin typeface="+mj-lt"/>
              </a:rPr>
              <a:t>, and GBH perform equally.</a:t>
            </a:r>
          </a:p>
          <a:p>
            <a:r>
              <a:rPr lang="en-US" dirty="0">
                <a:latin typeface="+mj-lt"/>
              </a:rPr>
              <a:t>For repositories that has low FAVs, GBH performs better than the others.</a:t>
            </a:r>
          </a:p>
          <a:p>
            <a:endParaRPr lang="en-US" dirty="0">
              <a:latin typeface=""/>
            </a:endParaRPr>
          </a:p>
          <a:p>
            <a:pPr marL="0" indent="0">
              <a:buNone/>
            </a:pPr>
            <a:endParaRPr lang="en-US" dirty="0">
              <a:latin typeface=""/>
            </a:endParaRPr>
          </a:p>
          <a:p>
            <a:pPr marL="0" indent="0">
              <a:buNone/>
            </a:pPr>
            <a:endParaRPr lang="en-US" dirty="0">
              <a:latin typeface=""/>
            </a:endParaRPr>
          </a:p>
          <a:p>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054AD97A-EC02-4373-BBC7-B1B4C6D2D385}" type="slidenum">
              <a:rPr lang="en-US" smtClean="0"/>
              <a:t>55</a:t>
            </a:fld>
            <a:endParaRPr lang="en-US"/>
          </a:p>
        </p:txBody>
      </p:sp>
    </p:spTree>
    <p:extLst>
      <p:ext uri="{BB962C8B-B14F-4D97-AF65-F5344CB8AC3E}">
        <p14:creationId xmlns:p14="http://schemas.microsoft.com/office/powerpoint/2010/main" val="566745064"/>
      </p:ext>
    </p:extLst>
  </p:cSld>
  <p:clrMapOvr>
    <a:masterClrMapping/>
  </p:clrMapOvr>
  <mc:AlternateContent xmlns:mc="http://schemas.openxmlformats.org/markup-compatibility/2006" xmlns:p14="http://schemas.microsoft.com/office/powerpoint/2010/main">
    <mc:Choice Requires="p14">
      <p:transition spd="slow" p14:dur="2000" advTm="14995"/>
    </mc:Choice>
    <mc:Fallback xmlns="">
      <p:transition spd="slow" advTm="14995"/>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7703D7-E03C-43B2-9FFB-5C824F5BD143}"/>
              </a:ext>
            </a:extLst>
          </p:cNvPr>
          <p:cNvSpPr>
            <a:spLocks noGrp="1"/>
          </p:cNvSpPr>
          <p:nvPr>
            <p:ph type="title"/>
          </p:nvPr>
        </p:nvSpPr>
        <p:spPr/>
        <p:txBody>
          <a:bodyPr>
            <a:normAutofit/>
          </a:bodyPr>
          <a:lstStyle/>
          <a:p>
            <a:r>
              <a:rPr lang="en-US" sz="5400" b="1" dirty="0"/>
              <a:t>Future </a:t>
            </a:r>
            <a:r>
              <a:rPr lang="en-US" sz="5400" b="1" dirty="0" smtClean="0"/>
              <a:t>Directions of Research</a:t>
            </a:r>
            <a:endParaRPr lang="en-US" sz="5400" b="1" dirty="0"/>
          </a:p>
        </p:txBody>
      </p:sp>
      <p:sp>
        <p:nvSpPr>
          <p:cNvPr id="3" name="Content Placeholder 2">
            <a:extLst>
              <a:ext uri="{FF2B5EF4-FFF2-40B4-BE49-F238E27FC236}">
                <a16:creationId xmlns:a16="http://schemas.microsoft.com/office/drawing/2014/main" xmlns="" id="{8DAB67BA-6F84-4AD6-A40F-6CD7AE665BB6}"/>
              </a:ext>
            </a:extLst>
          </p:cNvPr>
          <p:cNvSpPr>
            <a:spLocks noGrp="1"/>
          </p:cNvSpPr>
          <p:nvPr>
            <p:ph idx="1"/>
          </p:nvPr>
        </p:nvSpPr>
        <p:spPr/>
        <p:txBody>
          <a:bodyPr>
            <a:normAutofit/>
          </a:bodyPr>
          <a:lstStyle/>
          <a:p>
            <a:r>
              <a:rPr lang="en-US" sz="3600" dirty="0"/>
              <a:t>Prediction  of hotness</a:t>
            </a:r>
          </a:p>
          <a:p>
            <a:endParaRPr lang="en-US" sz="3600" dirty="0"/>
          </a:p>
          <a:p>
            <a:r>
              <a:rPr lang="en-US" sz="3600" dirty="0"/>
              <a:t>Hierarchy of video streams storage</a:t>
            </a:r>
          </a:p>
          <a:p>
            <a:endParaRPr lang="en-US" sz="3600" dirty="0"/>
          </a:p>
          <a:p>
            <a:r>
              <a:rPr lang="en-US" sz="3600" dirty="0"/>
              <a:t>Video Summarization </a:t>
            </a:r>
          </a:p>
        </p:txBody>
      </p:sp>
      <p:sp>
        <p:nvSpPr>
          <p:cNvPr id="4" name="Slide Number Placeholder 3">
            <a:extLst>
              <a:ext uri="{FF2B5EF4-FFF2-40B4-BE49-F238E27FC236}">
                <a16:creationId xmlns:a16="http://schemas.microsoft.com/office/drawing/2014/main" xmlns="" id="{CC0DC2BF-14A2-4D3D-83E8-D80DCAA65E83}"/>
              </a:ext>
            </a:extLst>
          </p:cNvPr>
          <p:cNvSpPr>
            <a:spLocks noGrp="1"/>
          </p:cNvSpPr>
          <p:nvPr>
            <p:ph type="sldNum" sz="quarter" idx="12"/>
          </p:nvPr>
        </p:nvSpPr>
        <p:spPr/>
        <p:txBody>
          <a:bodyPr/>
          <a:lstStyle/>
          <a:p>
            <a:fld id="{054AD97A-EC02-4373-BBC7-B1B4C6D2D385}" type="slidenum">
              <a:rPr lang="en-US" smtClean="0"/>
              <a:t>56</a:t>
            </a:fld>
            <a:endParaRPr lang="en-US"/>
          </a:p>
        </p:txBody>
      </p:sp>
    </p:spTree>
    <p:extLst>
      <p:ext uri="{BB962C8B-B14F-4D97-AF65-F5344CB8AC3E}">
        <p14:creationId xmlns:p14="http://schemas.microsoft.com/office/powerpoint/2010/main" val="69548125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Publications</a:t>
            </a:r>
          </a:p>
        </p:txBody>
      </p:sp>
      <p:sp>
        <p:nvSpPr>
          <p:cNvPr id="3" name="Content Placeholder 2"/>
          <p:cNvSpPr>
            <a:spLocks noGrp="1"/>
          </p:cNvSpPr>
          <p:nvPr>
            <p:ph idx="1"/>
          </p:nvPr>
        </p:nvSpPr>
        <p:spPr/>
        <p:txBody>
          <a:bodyPr>
            <a:normAutofit fontScale="92500" lnSpcReduction="20000"/>
          </a:bodyPr>
          <a:lstStyle/>
          <a:p>
            <a:endParaRPr lang="en-US" sz="2400" dirty="0"/>
          </a:p>
          <a:p>
            <a:r>
              <a:rPr lang="en-US" sz="2400" b="1" dirty="0"/>
              <a:t> Darwich M</a:t>
            </a:r>
            <a:r>
              <a:rPr lang="en-US" sz="2400" dirty="0"/>
              <a:t>., </a:t>
            </a:r>
            <a:r>
              <a:rPr lang="en-US" sz="2400" dirty="0" err="1"/>
              <a:t>Beyazit</a:t>
            </a:r>
            <a:r>
              <a:rPr lang="en-US" sz="2400" dirty="0"/>
              <a:t> E., </a:t>
            </a:r>
            <a:r>
              <a:rPr lang="en-US" sz="2400" dirty="0" err="1"/>
              <a:t>Amini</a:t>
            </a:r>
            <a:r>
              <a:rPr lang="en-US" sz="2400" dirty="0"/>
              <a:t> </a:t>
            </a:r>
            <a:r>
              <a:rPr lang="en-US" sz="2400" dirty="0" err="1"/>
              <a:t>Salhi</a:t>
            </a:r>
            <a:r>
              <a:rPr lang="en-US" sz="2400" dirty="0"/>
              <a:t> M., </a:t>
            </a:r>
            <a:r>
              <a:rPr lang="en-US" sz="2400" dirty="0" err="1"/>
              <a:t>Bayoumi</a:t>
            </a:r>
            <a:r>
              <a:rPr lang="en-US" sz="2400" dirty="0"/>
              <a:t> M. (2017) “</a:t>
            </a:r>
            <a:r>
              <a:rPr lang="en-US" sz="2400" i="1" dirty="0"/>
              <a:t>Cost Efficient Cloud-Based Video Streaming Based on Quantifying Video Hotness </a:t>
            </a:r>
            <a:r>
              <a:rPr lang="en-US" sz="2400" dirty="0"/>
              <a:t>” Manuscript ready to submit.  </a:t>
            </a:r>
          </a:p>
          <a:p>
            <a:r>
              <a:rPr lang="en-US" sz="2400" b="1" dirty="0"/>
              <a:t>Darwich M.</a:t>
            </a:r>
            <a:r>
              <a:rPr lang="en-US" sz="2400" dirty="0"/>
              <a:t>, </a:t>
            </a:r>
            <a:r>
              <a:rPr lang="en-US" sz="2400" dirty="0" err="1"/>
              <a:t>Beyazit</a:t>
            </a:r>
            <a:r>
              <a:rPr lang="en-US" sz="2400" dirty="0"/>
              <a:t> E., </a:t>
            </a:r>
            <a:r>
              <a:rPr lang="en-US" sz="2400" dirty="0" err="1"/>
              <a:t>Amini</a:t>
            </a:r>
            <a:r>
              <a:rPr lang="en-US" sz="2400" dirty="0"/>
              <a:t> </a:t>
            </a:r>
            <a:r>
              <a:rPr lang="en-US" sz="2400" dirty="0" err="1"/>
              <a:t>Salhi</a:t>
            </a:r>
            <a:r>
              <a:rPr lang="en-US" sz="2400" dirty="0"/>
              <a:t> M., </a:t>
            </a:r>
            <a:r>
              <a:rPr lang="en-US" sz="2400" dirty="0" err="1"/>
              <a:t>Bayoumi</a:t>
            </a:r>
            <a:r>
              <a:rPr lang="en-US" sz="2400" dirty="0"/>
              <a:t> M. (2017) “</a:t>
            </a:r>
            <a:r>
              <a:rPr lang="en-US" sz="2400" i="1" dirty="0"/>
              <a:t>Cost Efficient Repository Management for Cloud-based On-Demand Video Streaming” </a:t>
            </a:r>
            <a:r>
              <a:rPr lang="en-US" sz="2400" dirty="0"/>
              <a:t>IEEE 5th International Conference on Mobile Cloud Computing, Services and Engineering, 7-9 April 2017, San Francisco, USA.</a:t>
            </a:r>
          </a:p>
          <a:p>
            <a:r>
              <a:rPr lang="en-US" sz="2400" b="1" dirty="0"/>
              <a:t>Darwich M.</a:t>
            </a:r>
            <a:r>
              <a:rPr lang="en-US" sz="2400" dirty="0"/>
              <a:t>, </a:t>
            </a:r>
            <a:r>
              <a:rPr lang="en-US" sz="2400" dirty="0" err="1"/>
              <a:t>Abdelgawad</a:t>
            </a:r>
            <a:r>
              <a:rPr lang="en-US" sz="2400" dirty="0"/>
              <a:t> A., </a:t>
            </a:r>
            <a:r>
              <a:rPr lang="en-US" sz="2400" dirty="0" err="1"/>
              <a:t>Bayoumi</a:t>
            </a:r>
            <a:r>
              <a:rPr lang="en-US" sz="2400" dirty="0"/>
              <a:t> M. (2016) “A Survey on the Power and Robustness of </a:t>
            </a:r>
            <a:r>
              <a:rPr lang="en-US" sz="2400" dirty="0" err="1"/>
              <a:t>FinFET</a:t>
            </a:r>
            <a:r>
              <a:rPr lang="en-US" sz="2400" dirty="0"/>
              <a:t> SRAM” </a:t>
            </a:r>
            <a:r>
              <a:rPr lang="en-US" sz="2400" i="1" dirty="0"/>
              <a:t>IEEE 59th International Midwest Symposium on Circuits and Systems (MWSCAS)</a:t>
            </a:r>
            <a:r>
              <a:rPr lang="en-US" sz="2400" dirty="0"/>
              <a:t>, 16-19 October 2016, Abu Dhabi, UAE. </a:t>
            </a:r>
          </a:p>
          <a:p>
            <a:r>
              <a:rPr lang="en-US" sz="2400" dirty="0"/>
              <a:t>Li X., Joshi Y., </a:t>
            </a:r>
            <a:r>
              <a:rPr lang="en-US" sz="2400" b="1" dirty="0"/>
              <a:t>Darwich M.</a:t>
            </a:r>
            <a:r>
              <a:rPr lang="en-US" sz="2400" dirty="0"/>
              <a:t>, </a:t>
            </a:r>
            <a:r>
              <a:rPr lang="en-US" sz="2400" dirty="0" err="1"/>
              <a:t>Landrenau</a:t>
            </a:r>
            <a:r>
              <a:rPr lang="en-US" sz="2400" dirty="0"/>
              <a:t> B., </a:t>
            </a:r>
            <a:r>
              <a:rPr lang="en-US" sz="2400" dirty="0" err="1"/>
              <a:t>Amini</a:t>
            </a:r>
            <a:r>
              <a:rPr lang="en-US" sz="2400" dirty="0"/>
              <a:t> </a:t>
            </a:r>
            <a:r>
              <a:rPr lang="en-US" sz="2400" dirty="0" err="1"/>
              <a:t>Salehi</a:t>
            </a:r>
            <a:r>
              <a:rPr lang="en-US" sz="2400" dirty="0"/>
              <a:t> M., </a:t>
            </a:r>
            <a:r>
              <a:rPr lang="en-US" sz="2400" dirty="0" err="1"/>
              <a:t>Bayoumi</a:t>
            </a:r>
            <a:r>
              <a:rPr lang="en-US" sz="2400" dirty="0"/>
              <a:t> M., “</a:t>
            </a:r>
            <a:r>
              <a:rPr lang="en-US" sz="2400" i="1" dirty="0"/>
              <a:t>Performance Analysis and Modeling of Video Transcoding Using Heterogeneous Cloud Services</a:t>
            </a:r>
            <a:r>
              <a:rPr lang="en-US" sz="2400" dirty="0"/>
              <a:t>”. Manuscript submitted. </a:t>
            </a:r>
          </a:p>
          <a:p>
            <a:r>
              <a:rPr lang="en-US" sz="2400" dirty="0"/>
              <a:t>Li X., </a:t>
            </a:r>
            <a:r>
              <a:rPr lang="en-US" sz="2400" b="1" dirty="0"/>
              <a:t>Darwich M., </a:t>
            </a:r>
            <a:r>
              <a:rPr lang="en-US" sz="2400" dirty="0" err="1"/>
              <a:t>Amini</a:t>
            </a:r>
            <a:r>
              <a:rPr lang="en-US" sz="2400" dirty="0"/>
              <a:t> </a:t>
            </a:r>
            <a:r>
              <a:rPr lang="en-US" sz="2400" dirty="0" err="1"/>
              <a:t>Salehi</a:t>
            </a:r>
            <a:r>
              <a:rPr lang="en-US" sz="2400" dirty="0"/>
              <a:t> M., </a:t>
            </a:r>
            <a:r>
              <a:rPr lang="en-US" sz="2400" dirty="0" err="1"/>
              <a:t>Bayoumi</a:t>
            </a:r>
            <a:r>
              <a:rPr lang="en-US" sz="2400" dirty="0"/>
              <a:t> M., “</a:t>
            </a:r>
            <a:r>
              <a:rPr lang="en-US" sz="2400" i="1" dirty="0"/>
              <a:t>Cloud-Based Video Streaming Services: A Survey” </a:t>
            </a:r>
            <a:r>
              <a:rPr lang="en-US" sz="2400" dirty="0"/>
              <a:t>Manuscript in preparation. </a:t>
            </a:r>
          </a:p>
          <a:p>
            <a:endParaRPr lang="en-US" sz="2400" dirty="0"/>
          </a:p>
        </p:txBody>
      </p:sp>
      <p:sp>
        <p:nvSpPr>
          <p:cNvPr id="4" name="Slide Number Placeholder 3"/>
          <p:cNvSpPr>
            <a:spLocks noGrp="1"/>
          </p:cNvSpPr>
          <p:nvPr>
            <p:ph type="sldNum" sz="quarter" idx="12"/>
          </p:nvPr>
        </p:nvSpPr>
        <p:spPr/>
        <p:txBody>
          <a:bodyPr/>
          <a:lstStyle/>
          <a:p>
            <a:fld id="{054AD97A-EC02-4373-BBC7-B1B4C6D2D385}" type="slidenum">
              <a:rPr lang="en-US" smtClean="0"/>
              <a:t>57</a:t>
            </a:fld>
            <a:endParaRPr lang="en-US"/>
          </a:p>
        </p:txBody>
      </p:sp>
    </p:spTree>
    <p:extLst>
      <p:ext uri="{BB962C8B-B14F-4D97-AF65-F5344CB8AC3E}">
        <p14:creationId xmlns:p14="http://schemas.microsoft.com/office/powerpoint/2010/main" val="264326542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0330" y="2494549"/>
            <a:ext cx="3884113" cy="1325563"/>
          </a:xfrm>
        </p:spPr>
        <p:txBody>
          <a:bodyPr>
            <a:noAutofit/>
          </a:bodyPr>
          <a:lstStyle/>
          <a:p>
            <a:pPr algn="ctr"/>
            <a:r>
              <a:rPr lang="en-US" sz="5400" dirty="0"/>
              <a:t>Questions?</a:t>
            </a:r>
          </a:p>
        </p:txBody>
      </p:sp>
      <p:sp>
        <p:nvSpPr>
          <p:cNvPr id="3" name="Slide Number Placeholder 2"/>
          <p:cNvSpPr>
            <a:spLocks noGrp="1"/>
          </p:cNvSpPr>
          <p:nvPr>
            <p:ph type="sldNum" sz="quarter" idx="12"/>
          </p:nvPr>
        </p:nvSpPr>
        <p:spPr/>
        <p:txBody>
          <a:bodyPr/>
          <a:lstStyle/>
          <a:p>
            <a:fld id="{054AD97A-EC02-4373-BBC7-B1B4C6D2D385}" type="slidenum">
              <a:rPr lang="en-US" smtClean="0"/>
              <a:t>58</a:t>
            </a:fld>
            <a:endParaRPr lang="en-US"/>
          </a:p>
        </p:txBody>
      </p:sp>
    </p:spTree>
    <p:extLst>
      <p:ext uri="{BB962C8B-B14F-4D97-AF65-F5344CB8AC3E}">
        <p14:creationId xmlns:p14="http://schemas.microsoft.com/office/powerpoint/2010/main" val="150629478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614" y="2369289"/>
            <a:ext cx="5261975" cy="1325563"/>
          </a:xfrm>
        </p:spPr>
        <p:txBody>
          <a:bodyPr>
            <a:normAutofit/>
          </a:bodyPr>
          <a:lstStyle/>
          <a:p>
            <a:pPr algn="ctr"/>
            <a:r>
              <a:rPr lang="en-US" sz="5400" dirty="0"/>
              <a:t>Thank you</a:t>
            </a:r>
          </a:p>
        </p:txBody>
      </p:sp>
      <p:sp>
        <p:nvSpPr>
          <p:cNvPr id="3" name="Slide Number Placeholder 2"/>
          <p:cNvSpPr>
            <a:spLocks noGrp="1"/>
          </p:cNvSpPr>
          <p:nvPr>
            <p:ph type="sldNum" sz="quarter" idx="12"/>
          </p:nvPr>
        </p:nvSpPr>
        <p:spPr/>
        <p:txBody>
          <a:bodyPr/>
          <a:lstStyle/>
          <a:p>
            <a:fld id="{054AD97A-EC02-4373-BBC7-B1B4C6D2D385}" type="slidenum">
              <a:rPr lang="en-US" smtClean="0"/>
              <a:t>59</a:t>
            </a:fld>
            <a:endParaRPr lang="en-US"/>
          </a:p>
        </p:txBody>
      </p:sp>
    </p:spTree>
    <p:extLst>
      <p:ext uri="{BB962C8B-B14F-4D97-AF65-F5344CB8AC3E}">
        <p14:creationId xmlns:p14="http://schemas.microsoft.com/office/powerpoint/2010/main" val="14153952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8474" y="210632"/>
            <a:ext cx="10515600" cy="1325563"/>
          </a:xfrm>
        </p:spPr>
        <p:txBody>
          <a:bodyPr/>
          <a:lstStyle/>
          <a:p>
            <a:r>
              <a:rPr lang="en-US" b="1" dirty="0"/>
              <a:t>Background: Video Stream Structure</a:t>
            </a:r>
          </a:p>
        </p:txBody>
      </p:sp>
      <p:graphicFrame>
        <p:nvGraphicFramePr>
          <p:cNvPr id="4" name="Table 3"/>
          <p:cNvGraphicFramePr>
            <a:graphicFrameLocks noGrp="1"/>
          </p:cNvGraphicFramePr>
          <p:nvPr>
            <p:extLst>
              <p:ext uri="{D42A27DB-BD31-4B8C-83A1-F6EECF244321}">
                <p14:modId xmlns:p14="http://schemas.microsoft.com/office/powerpoint/2010/main" val="1591542724"/>
              </p:ext>
            </p:extLst>
          </p:nvPr>
        </p:nvGraphicFramePr>
        <p:xfrm>
          <a:off x="2234629" y="1970982"/>
          <a:ext cx="6096000" cy="370840"/>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1219200">
                  <a:extLst>
                    <a:ext uri="{9D8B030D-6E8A-4147-A177-3AD203B41FA5}">
                      <a16:colId xmlns:a16="http://schemas.microsoft.com/office/drawing/2014/main" xmlns="" val="20000"/>
                    </a:ext>
                  </a:extLst>
                </a:gridCol>
                <a:gridCol w="1219200">
                  <a:extLst>
                    <a:ext uri="{9D8B030D-6E8A-4147-A177-3AD203B41FA5}">
                      <a16:colId xmlns:a16="http://schemas.microsoft.com/office/drawing/2014/main" xmlns="" val="20001"/>
                    </a:ext>
                  </a:extLst>
                </a:gridCol>
                <a:gridCol w="1219200">
                  <a:extLst>
                    <a:ext uri="{9D8B030D-6E8A-4147-A177-3AD203B41FA5}">
                      <a16:colId xmlns:a16="http://schemas.microsoft.com/office/drawing/2014/main" xmlns="" val="20002"/>
                    </a:ext>
                  </a:extLst>
                </a:gridCol>
                <a:gridCol w="1219200">
                  <a:extLst>
                    <a:ext uri="{9D8B030D-6E8A-4147-A177-3AD203B41FA5}">
                      <a16:colId xmlns:a16="http://schemas.microsoft.com/office/drawing/2014/main" xmlns="" val="20003"/>
                    </a:ext>
                  </a:extLst>
                </a:gridCol>
                <a:gridCol w="1219200">
                  <a:extLst>
                    <a:ext uri="{9D8B030D-6E8A-4147-A177-3AD203B41FA5}">
                      <a16:colId xmlns:a16="http://schemas.microsoft.com/office/drawing/2014/main" xmlns="" val="20004"/>
                    </a:ext>
                  </a:extLst>
                </a:gridCol>
              </a:tblGrid>
              <a:tr h="370840">
                <a:tc>
                  <a:txBody>
                    <a:bodyPr/>
                    <a:lstStyle/>
                    <a:p>
                      <a:r>
                        <a:rPr lang="en-US" dirty="0"/>
                        <a:t>Seq</a:t>
                      </a:r>
                      <a:r>
                        <a:rPr lang="en-US" baseline="0" dirty="0"/>
                        <a:t> 1</a:t>
                      </a:r>
                      <a:endParaRPr lang="en-US" dirty="0"/>
                    </a:p>
                  </a:txBody>
                  <a:tcPr>
                    <a:cell3D prstMaterial="dkEdge">
                      <a:bevel/>
                      <a:lightRig rig="flood" dir="t"/>
                    </a:cell3D>
                  </a:tcPr>
                </a:tc>
                <a:tc>
                  <a:txBody>
                    <a:bodyPr/>
                    <a:lstStyle/>
                    <a:p>
                      <a:r>
                        <a:rPr lang="en-US" dirty="0"/>
                        <a:t>Seq 2</a:t>
                      </a:r>
                    </a:p>
                  </a:txBody>
                  <a:tcPr>
                    <a:cell3D prstMaterial="dkEdge">
                      <a:bevel/>
                      <a:lightRig rig="flood" dir="t"/>
                    </a:cell3D>
                  </a:tcPr>
                </a:tc>
                <a:tc>
                  <a:txBody>
                    <a:bodyPr/>
                    <a:lstStyle/>
                    <a:p>
                      <a:r>
                        <a:rPr lang="en-US" dirty="0"/>
                        <a:t>Seq</a:t>
                      </a:r>
                      <a:r>
                        <a:rPr lang="en-US" baseline="0" dirty="0"/>
                        <a:t> 3</a:t>
                      </a:r>
                      <a:endParaRPr lang="en-US" dirty="0"/>
                    </a:p>
                  </a:txBody>
                  <a:tcPr>
                    <a:cell3D prstMaterial="dkEdge">
                      <a:bevel/>
                      <a:lightRig rig="flood" dir="t"/>
                    </a:cell3D>
                  </a:tcPr>
                </a:tc>
                <a:tc>
                  <a:txBody>
                    <a:bodyPr/>
                    <a:lstStyle/>
                    <a:p>
                      <a:r>
                        <a:rPr lang="en-US" dirty="0"/>
                        <a:t>Seq 4</a:t>
                      </a:r>
                    </a:p>
                  </a:txBody>
                  <a:tcPr>
                    <a:cell3D prstMaterial="dkEdge">
                      <a:bevel/>
                      <a:lightRig rig="flood" dir="t"/>
                    </a:cell3D>
                  </a:tcPr>
                </a:tc>
                <a:tc>
                  <a:txBody>
                    <a:bodyPr/>
                    <a:lstStyle/>
                    <a:p>
                      <a:r>
                        <a:rPr lang="en-US" dirty="0"/>
                        <a:t>Seq 5</a:t>
                      </a:r>
                    </a:p>
                  </a:txBody>
                  <a:tcPr>
                    <a:cell3D prstMaterial="dkEdge">
                      <a:bevel/>
                      <a:lightRig rig="flood" dir="t"/>
                    </a:cell3D>
                  </a:tcPr>
                </a:tc>
                <a:extLst>
                  <a:ext uri="{0D108BD9-81ED-4DB2-BD59-A6C34878D82A}">
                    <a16:rowId xmlns:a16="http://schemas.microsoft.com/office/drawing/2014/main" xmlns="" val="10000"/>
                  </a:ext>
                </a:extLst>
              </a:tr>
            </a:tbl>
          </a:graphicData>
        </a:graphic>
      </p:graphicFrame>
      <p:cxnSp>
        <p:nvCxnSpPr>
          <p:cNvPr id="5" name="Straight Arrow Connector 4"/>
          <p:cNvCxnSpPr/>
          <p:nvPr/>
        </p:nvCxnSpPr>
        <p:spPr>
          <a:xfrm flipH="1">
            <a:off x="2625568" y="2349828"/>
            <a:ext cx="2047462" cy="6360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5865724" y="2349828"/>
            <a:ext cx="2570922" cy="6728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7" name="Table 6"/>
          <p:cNvGraphicFramePr>
            <a:graphicFrameLocks noGrp="1"/>
          </p:cNvGraphicFramePr>
          <p:nvPr>
            <p:extLst>
              <p:ext uri="{D42A27DB-BD31-4B8C-83A1-F6EECF244321}">
                <p14:modId xmlns:p14="http://schemas.microsoft.com/office/powerpoint/2010/main" val="2339665947"/>
              </p:ext>
            </p:extLst>
          </p:nvPr>
        </p:nvGraphicFramePr>
        <p:xfrm>
          <a:off x="2625567" y="3093259"/>
          <a:ext cx="5314123" cy="370840"/>
        </p:xfrm>
        <a:graphic>
          <a:graphicData uri="http://schemas.openxmlformats.org/drawingml/2006/table">
            <a:tbl>
              <a:tblPr firstRow="1" bandRow="1">
                <a:tableStyleId>{F5AB1C69-6EDB-4FF4-983F-18BD219EF322}</a:tableStyleId>
              </a:tblPr>
              <a:tblGrid>
                <a:gridCol w="1937084">
                  <a:extLst>
                    <a:ext uri="{9D8B030D-6E8A-4147-A177-3AD203B41FA5}">
                      <a16:colId xmlns:a16="http://schemas.microsoft.com/office/drawing/2014/main" xmlns="" val="20000"/>
                    </a:ext>
                  </a:extLst>
                </a:gridCol>
                <a:gridCol w="1217105">
                  <a:extLst>
                    <a:ext uri="{9D8B030D-6E8A-4147-A177-3AD203B41FA5}">
                      <a16:colId xmlns:a16="http://schemas.microsoft.com/office/drawing/2014/main" xmlns="" val="20001"/>
                    </a:ext>
                  </a:extLst>
                </a:gridCol>
                <a:gridCol w="1086096">
                  <a:extLst>
                    <a:ext uri="{9D8B030D-6E8A-4147-A177-3AD203B41FA5}">
                      <a16:colId xmlns:a16="http://schemas.microsoft.com/office/drawing/2014/main" xmlns="" val="20002"/>
                    </a:ext>
                  </a:extLst>
                </a:gridCol>
                <a:gridCol w="1073838">
                  <a:extLst>
                    <a:ext uri="{9D8B030D-6E8A-4147-A177-3AD203B41FA5}">
                      <a16:colId xmlns:a16="http://schemas.microsoft.com/office/drawing/2014/main" xmlns="" val="20003"/>
                    </a:ext>
                  </a:extLst>
                </a:gridCol>
              </a:tblGrid>
              <a:tr h="370840">
                <a:tc>
                  <a:txBody>
                    <a:bodyPr/>
                    <a:lstStyle/>
                    <a:p>
                      <a:r>
                        <a:rPr lang="en-US" sz="1800" dirty="0"/>
                        <a:t>Seq Header</a:t>
                      </a:r>
                    </a:p>
                  </a:txBody>
                  <a:tcPr>
                    <a:cell3D prstMaterial="dkEdge">
                      <a:bevel prst="relaxedInset"/>
                      <a:lightRig rig="flood" dir="t"/>
                    </a:cell3D>
                  </a:tcPr>
                </a:tc>
                <a:tc>
                  <a:txBody>
                    <a:bodyPr/>
                    <a:lstStyle/>
                    <a:p>
                      <a:r>
                        <a:rPr lang="en-US" dirty="0"/>
                        <a:t>GOP1</a:t>
                      </a:r>
                    </a:p>
                  </a:txBody>
                  <a:tcPr>
                    <a:cell3D prstMaterial="dkEdge">
                      <a:bevel prst="relaxedInset"/>
                      <a:lightRig rig="flood" dir="t"/>
                    </a:cell3D>
                  </a:tcPr>
                </a:tc>
                <a:tc>
                  <a:txBody>
                    <a:bodyPr/>
                    <a:lstStyle/>
                    <a:p>
                      <a:r>
                        <a:rPr lang="en-US" dirty="0"/>
                        <a:t>GOP2</a:t>
                      </a:r>
                    </a:p>
                  </a:txBody>
                  <a:tcPr>
                    <a:cell3D prstMaterial="dkEdge">
                      <a:bevel prst="relaxedInset"/>
                      <a:lightRig rig="flood" dir="t"/>
                    </a:cell3D>
                  </a:tcPr>
                </a:tc>
                <a:tc>
                  <a:txBody>
                    <a:bodyPr/>
                    <a:lstStyle/>
                    <a:p>
                      <a:r>
                        <a:rPr lang="en-US" dirty="0"/>
                        <a:t>GOP3</a:t>
                      </a:r>
                    </a:p>
                  </a:txBody>
                  <a:tcPr>
                    <a:cell3D prstMaterial="dkEdge">
                      <a:bevel prst="relaxedInset"/>
                      <a:lightRig rig="flood" dir="t"/>
                    </a:cell3D>
                  </a:tcPr>
                </a:tc>
                <a:extLst>
                  <a:ext uri="{0D108BD9-81ED-4DB2-BD59-A6C34878D82A}">
                    <a16:rowId xmlns:a16="http://schemas.microsoft.com/office/drawing/2014/main" xmlns="" val="10000"/>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657661820"/>
              </p:ext>
            </p:extLst>
          </p:nvPr>
        </p:nvGraphicFramePr>
        <p:xfrm>
          <a:off x="3360882" y="4023450"/>
          <a:ext cx="3989086" cy="370840"/>
        </p:xfrm>
        <a:graphic>
          <a:graphicData uri="http://schemas.openxmlformats.org/drawingml/2006/table">
            <a:tbl>
              <a:tblPr firstRow="1" bandRow="1">
                <a:tableStyleId>{21E4AEA4-8DFA-4A89-87EB-49C32662AFE0}</a:tableStyleId>
              </a:tblPr>
              <a:tblGrid>
                <a:gridCol w="1533434">
                  <a:extLst>
                    <a:ext uri="{9D8B030D-6E8A-4147-A177-3AD203B41FA5}">
                      <a16:colId xmlns:a16="http://schemas.microsoft.com/office/drawing/2014/main" xmlns="" val="20000"/>
                    </a:ext>
                  </a:extLst>
                </a:gridCol>
                <a:gridCol w="414818">
                  <a:extLst>
                    <a:ext uri="{9D8B030D-6E8A-4147-A177-3AD203B41FA5}">
                      <a16:colId xmlns:a16="http://schemas.microsoft.com/office/drawing/2014/main" xmlns="" val="20001"/>
                    </a:ext>
                  </a:extLst>
                </a:gridCol>
                <a:gridCol w="384312">
                  <a:extLst>
                    <a:ext uri="{9D8B030D-6E8A-4147-A177-3AD203B41FA5}">
                      <a16:colId xmlns:a16="http://schemas.microsoft.com/office/drawing/2014/main" xmlns="" val="20002"/>
                    </a:ext>
                  </a:extLst>
                </a:gridCol>
                <a:gridCol w="437322">
                  <a:extLst>
                    <a:ext uri="{9D8B030D-6E8A-4147-A177-3AD203B41FA5}">
                      <a16:colId xmlns:a16="http://schemas.microsoft.com/office/drawing/2014/main" xmlns="" val="20003"/>
                    </a:ext>
                  </a:extLst>
                </a:gridCol>
                <a:gridCol w="397565">
                  <a:extLst>
                    <a:ext uri="{9D8B030D-6E8A-4147-A177-3AD203B41FA5}">
                      <a16:colId xmlns:a16="http://schemas.microsoft.com/office/drawing/2014/main" xmlns="" val="20004"/>
                    </a:ext>
                  </a:extLst>
                </a:gridCol>
                <a:gridCol w="424069">
                  <a:extLst>
                    <a:ext uri="{9D8B030D-6E8A-4147-A177-3AD203B41FA5}">
                      <a16:colId xmlns:a16="http://schemas.microsoft.com/office/drawing/2014/main" xmlns="" val="20005"/>
                    </a:ext>
                  </a:extLst>
                </a:gridCol>
                <a:gridCol w="397566">
                  <a:extLst>
                    <a:ext uri="{9D8B030D-6E8A-4147-A177-3AD203B41FA5}">
                      <a16:colId xmlns:a16="http://schemas.microsoft.com/office/drawing/2014/main" xmlns="" val="20006"/>
                    </a:ext>
                  </a:extLst>
                </a:gridCol>
              </a:tblGrid>
              <a:tr h="370840">
                <a:tc>
                  <a:txBody>
                    <a:bodyPr/>
                    <a:lstStyle/>
                    <a:p>
                      <a:r>
                        <a:rPr lang="en-US" dirty="0"/>
                        <a:t>GOP header</a:t>
                      </a:r>
                    </a:p>
                  </a:txBody>
                  <a:tcPr>
                    <a:cell3D prstMaterial="dkEdge">
                      <a:bevel h="50800" prst="divot"/>
                      <a:lightRig rig="flood" dir="t"/>
                    </a:cell3D>
                  </a:tcPr>
                </a:tc>
                <a:tc>
                  <a:txBody>
                    <a:bodyPr/>
                    <a:lstStyle/>
                    <a:p>
                      <a:r>
                        <a:rPr lang="en-US" dirty="0"/>
                        <a:t>I</a:t>
                      </a:r>
                    </a:p>
                  </a:txBody>
                  <a:tcPr>
                    <a:cell3D prstMaterial="dkEdge">
                      <a:bevel h="50800" prst="divot"/>
                      <a:lightRig rig="flood" dir="t"/>
                    </a:cell3D>
                  </a:tcPr>
                </a:tc>
                <a:tc>
                  <a:txBody>
                    <a:bodyPr/>
                    <a:lstStyle/>
                    <a:p>
                      <a:r>
                        <a:rPr lang="en-US" dirty="0"/>
                        <a:t>P</a:t>
                      </a:r>
                    </a:p>
                  </a:txBody>
                  <a:tcPr>
                    <a:cell3D prstMaterial="dkEdge">
                      <a:bevel h="50800" prst="divot"/>
                      <a:lightRig rig="flood" dir="t"/>
                    </a:cell3D>
                  </a:tcPr>
                </a:tc>
                <a:tc>
                  <a:txBody>
                    <a:bodyPr/>
                    <a:lstStyle/>
                    <a:p>
                      <a:r>
                        <a:rPr lang="en-US" dirty="0"/>
                        <a:t>P</a:t>
                      </a:r>
                    </a:p>
                  </a:txBody>
                  <a:tcPr>
                    <a:cell3D prstMaterial="dkEdge">
                      <a:bevel h="50800" prst="divot"/>
                      <a:lightRig rig="flood" dir="t"/>
                    </a:cell3D>
                  </a:tcPr>
                </a:tc>
                <a:tc>
                  <a:txBody>
                    <a:bodyPr/>
                    <a:lstStyle/>
                    <a:p>
                      <a:r>
                        <a:rPr lang="en-US" dirty="0"/>
                        <a:t>P</a:t>
                      </a:r>
                    </a:p>
                  </a:txBody>
                  <a:tcPr>
                    <a:cell3D prstMaterial="dkEdge">
                      <a:bevel h="50800" prst="divot"/>
                      <a:lightRig rig="flood" dir="t"/>
                    </a:cell3D>
                  </a:tcPr>
                </a:tc>
                <a:tc>
                  <a:txBody>
                    <a:bodyPr/>
                    <a:lstStyle/>
                    <a:p>
                      <a:r>
                        <a:rPr lang="en-US" dirty="0"/>
                        <a:t>B</a:t>
                      </a:r>
                    </a:p>
                  </a:txBody>
                  <a:tcPr>
                    <a:cell3D prstMaterial="dkEdge">
                      <a:bevel h="50800" prst="divot"/>
                      <a:lightRig rig="flood" dir="t"/>
                    </a:cell3D>
                  </a:tcPr>
                </a:tc>
                <a:tc>
                  <a:txBody>
                    <a:bodyPr/>
                    <a:lstStyle/>
                    <a:p>
                      <a:r>
                        <a:rPr lang="en-US" dirty="0"/>
                        <a:t>P</a:t>
                      </a:r>
                    </a:p>
                  </a:txBody>
                  <a:tcPr>
                    <a:cell3D prstMaterial="dkEdge">
                      <a:bevel h="50800" prst="divot"/>
                      <a:lightRig rig="flood" dir="t"/>
                    </a:cell3D>
                  </a:tcPr>
                </a:tc>
                <a:extLst>
                  <a:ext uri="{0D108BD9-81ED-4DB2-BD59-A6C34878D82A}">
                    <a16:rowId xmlns:a16="http://schemas.microsoft.com/office/drawing/2014/main" xmlns="" val="10000"/>
                  </a:ext>
                </a:extLst>
              </a:tr>
            </a:tbl>
          </a:graphicData>
        </a:graphic>
      </p:graphicFrame>
      <p:cxnSp>
        <p:nvCxnSpPr>
          <p:cNvPr id="9" name="Straight Arrow Connector 8"/>
          <p:cNvCxnSpPr/>
          <p:nvPr/>
        </p:nvCxnSpPr>
        <p:spPr>
          <a:xfrm flipH="1">
            <a:off x="3360882" y="3464099"/>
            <a:ext cx="1312148" cy="4494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733202" y="3464099"/>
            <a:ext cx="2206488" cy="4887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extLst>
              <p:ext uri="{D42A27DB-BD31-4B8C-83A1-F6EECF244321}">
                <p14:modId xmlns:p14="http://schemas.microsoft.com/office/powerpoint/2010/main" val="3633114192"/>
              </p:ext>
            </p:extLst>
          </p:nvPr>
        </p:nvGraphicFramePr>
        <p:xfrm>
          <a:off x="4527254" y="4827786"/>
          <a:ext cx="1802295" cy="1828800"/>
        </p:xfrm>
        <a:graphic>
          <a:graphicData uri="http://schemas.openxmlformats.org/drawingml/2006/table">
            <a:tbl>
              <a:tblPr firstRow="1" bandRow="1">
                <a:tableStyleId>{5C22544A-7EE6-4342-B048-85BDC9FD1C3A}</a:tableStyleId>
              </a:tblPr>
              <a:tblGrid>
                <a:gridCol w="360459">
                  <a:extLst>
                    <a:ext uri="{9D8B030D-6E8A-4147-A177-3AD203B41FA5}">
                      <a16:colId xmlns:a16="http://schemas.microsoft.com/office/drawing/2014/main" xmlns="" val="20000"/>
                    </a:ext>
                  </a:extLst>
                </a:gridCol>
                <a:gridCol w="360459">
                  <a:extLst>
                    <a:ext uri="{9D8B030D-6E8A-4147-A177-3AD203B41FA5}">
                      <a16:colId xmlns:a16="http://schemas.microsoft.com/office/drawing/2014/main" xmlns="" val="20001"/>
                    </a:ext>
                  </a:extLst>
                </a:gridCol>
                <a:gridCol w="360459">
                  <a:extLst>
                    <a:ext uri="{9D8B030D-6E8A-4147-A177-3AD203B41FA5}">
                      <a16:colId xmlns:a16="http://schemas.microsoft.com/office/drawing/2014/main" xmlns="" val="20002"/>
                    </a:ext>
                  </a:extLst>
                </a:gridCol>
                <a:gridCol w="360459">
                  <a:extLst>
                    <a:ext uri="{9D8B030D-6E8A-4147-A177-3AD203B41FA5}">
                      <a16:colId xmlns:a16="http://schemas.microsoft.com/office/drawing/2014/main" xmlns="" val="20003"/>
                    </a:ext>
                  </a:extLst>
                </a:gridCol>
                <a:gridCol w="360459">
                  <a:extLst>
                    <a:ext uri="{9D8B030D-6E8A-4147-A177-3AD203B41FA5}">
                      <a16:colId xmlns:a16="http://schemas.microsoft.com/office/drawing/2014/main" xmlns="" val="20004"/>
                    </a:ext>
                  </a:extLst>
                </a:gridCol>
              </a:tblGrid>
              <a:tr h="307479">
                <a:tc>
                  <a:txBody>
                    <a:bodyPr/>
                    <a:lstStyle/>
                    <a:p>
                      <a:endParaRPr lang="en-US" dirty="0"/>
                    </a:p>
                  </a:txBody>
                  <a:tcPr>
                    <a:gradFill>
                      <a:gsLst>
                        <a:gs pos="100000">
                          <a:schemeClr val="bg2">
                            <a:lumMod val="75000"/>
                          </a:schemeClr>
                        </a:gs>
                        <a:gs pos="100000">
                          <a:srgbClr val="CAD6E1"/>
                        </a:gs>
                        <a:gs pos="100000">
                          <a:srgbClr val="C9D2D6"/>
                        </a:gs>
                        <a:gs pos="100000">
                          <a:srgbClr val="C7CBC1"/>
                        </a:gs>
                        <a:gs pos="100000">
                          <a:schemeClr val="bg2">
                            <a:lumMod val="75000"/>
                          </a:schemeClr>
                        </a:gs>
                        <a:gs pos="100000">
                          <a:schemeClr val="accent1">
                            <a:lumMod val="30000"/>
                            <a:lumOff val="70000"/>
                          </a:schemeClr>
                        </a:gs>
                      </a:gsLst>
                      <a:lin ang="5400000" scaled="1"/>
                    </a:gradFill>
                  </a:tcPr>
                </a:tc>
                <a:tc>
                  <a:txBody>
                    <a:bodyPr/>
                    <a:lstStyle/>
                    <a:p>
                      <a:endParaRPr lang="en-US"/>
                    </a:p>
                  </a:txBody>
                  <a:tcPr>
                    <a:gradFill>
                      <a:gsLst>
                        <a:gs pos="100000">
                          <a:schemeClr val="bg2">
                            <a:lumMod val="75000"/>
                          </a:schemeClr>
                        </a:gs>
                        <a:gs pos="100000">
                          <a:srgbClr val="CAD6E1"/>
                        </a:gs>
                        <a:gs pos="100000">
                          <a:srgbClr val="C9D2D6"/>
                        </a:gs>
                        <a:gs pos="100000">
                          <a:srgbClr val="C7CBC1"/>
                        </a:gs>
                        <a:gs pos="100000">
                          <a:schemeClr val="bg2">
                            <a:lumMod val="75000"/>
                          </a:schemeClr>
                        </a:gs>
                        <a:gs pos="100000">
                          <a:schemeClr val="accent1">
                            <a:lumMod val="30000"/>
                            <a:lumOff val="70000"/>
                          </a:schemeClr>
                        </a:gs>
                      </a:gsLst>
                      <a:lin ang="5400000" scaled="1"/>
                    </a:gradFill>
                  </a:tcPr>
                </a:tc>
                <a:tc>
                  <a:txBody>
                    <a:bodyPr/>
                    <a:lstStyle/>
                    <a:p>
                      <a:endParaRPr lang="en-US"/>
                    </a:p>
                  </a:txBody>
                  <a:tcPr>
                    <a:gradFill>
                      <a:gsLst>
                        <a:gs pos="100000">
                          <a:schemeClr val="bg2">
                            <a:lumMod val="75000"/>
                          </a:schemeClr>
                        </a:gs>
                        <a:gs pos="100000">
                          <a:srgbClr val="CAD6E1"/>
                        </a:gs>
                        <a:gs pos="100000">
                          <a:srgbClr val="C9D2D6"/>
                        </a:gs>
                        <a:gs pos="100000">
                          <a:srgbClr val="C7CBC1"/>
                        </a:gs>
                        <a:gs pos="100000">
                          <a:schemeClr val="bg2">
                            <a:lumMod val="75000"/>
                          </a:schemeClr>
                        </a:gs>
                        <a:gs pos="100000">
                          <a:schemeClr val="accent1">
                            <a:lumMod val="30000"/>
                            <a:lumOff val="70000"/>
                          </a:schemeClr>
                        </a:gs>
                      </a:gsLst>
                      <a:lin ang="5400000" scaled="1"/>
                    </a:gradFill>
                  </a:tcPr>
                </a:tc>
                <a:tc>
                  <a:txBody>
                    <a:bodyPr/>
                    <a:lstStyle/>
                    <a:p>
                      <a:endParaRPr lang="en-US" dirty="0"/>
                    </a:p>
                  </a:txBody>
                  <a:tcPr>
                    <a:gradFill>
                      <a:gsLst>
                        <a:gs pos="100000">
                          <a:schemeClr val="bg2">
                            <a:lumMod val="75000"/>
                          </a:schemeClr>
                        </a:gs>
                        <a:gs pos="100000">
                          <a:srgbClr val="CAD6E1"/>
                        </a:gs>
                        <a:gs pos="100000">
                          <a:srgbClr val="C9D2D6"/>
                        </a:gs>
                        <a:gs pos="100000">
                          <a:srgbClr val="C7CBC1"/>
                        </a:gs>
                        <a:gs pos="100000">
                          <a:schemeClr val="bg2">
                            <a:lumMod val="75000"/>
                          </a:schemeClr>
                        </a:gs>
                        <a:gs pos="100000">
                          <a:schemeClr val="accent1">
                            <a:lumMod val="30000"/>
                            <a:lumOff val="70000"/>
                          </a:schemeClr>
                        </a:gs>
                      </a:gsLst>
                      <a:lin ang="5400000" scaled="1"/>
                    </a:gradFill>
                  </a:tcPr>
                </a:tc>
                <a:tc>
                  <a:txBody>
                    <a:bodyPr/>
                    <a:lstStyle/>
                    <a:p>
                      <a:endParaRPr lang="en-US" dirty="0"/>
                    </a:p>
                  </a:txBody>
                  <a:tcPr>
                    <a:gradFill>
                      <a:gsLst>
                        <a:gs pos="100000">
                          <a:schemeClr val="bg2">
                            <a:lumMod val="75000"/>
                          </a:schemeClr>
                        </a:gs>
                        <a:gs pos="100000">
                          <a:srgbClr val="CAD6E1"/>
                        </a:gs>
                        <a:gs pos="100000">
                          <a:srgbClr val="C9D2D6"/>
                        </a:gs>
                        <a:gs pos="100000">
                          <a:srgbClr val="C7CBC1"/>
                        </a:gs>
                        <a:gs pos="100000">
                          <a:schemeClr val="bg2">
                            <a:lumMod val="75000"/>
                          </a:schemeClr>
                        </a:gs>
                        <a:gs pos="100000">
                          <a:schemeClr val="accent1">
                            <a:lumMod val="30000"/>
                            <a:lumOff val="70000"/>
                          </a:schemeClr>
                        </a:gs>
                      </a:gsLst>
                      <a:lin ang="5400000" scaled="1"/>
                    </a:gradFill>
                  </a:tcPr>
                </a:tc>
                <a:extLst>
                  <a:ext uri="{0D108BD9-81ED-4DB2-BD59-A6C34878D82A}">
                    <a16:rowId xmlns:a16="http://schemas.microsoft.com/office/drawing/2014/main" xmlns="" val="10000"/>
                  </a:ext>
                </a:extLst>
              </a:tr>
              <a:tr h="307479">
                <a:tc>
                  <a:txBody>
                    <a:bodyPr/>
                    <a:lstStyle/>
                    <a:p>
                      <a:endParaRPr lang="en-US"/>
                    </a:p>
                  </a:txBody>
                  <a:tcPr>
                    <a:gradFill>
                      <a:gsLst>
                        <a:gs pos="100000">
                          <a:schemeClr val="bg2">
                            <a:lumMod val="75000"/>
                          </a:schemeClr>
                        </a:gs>
                        <a:gs pos="100000">
                          <a:srgbClr val="CAD6E1"/>
                        </a:gs>
                        <a:gs pos="100000">
                          <a:srgbClr val="C9D2D6"/>
                        </a:gs>
                        <a:gs pos="100000">
                          <a:srgbClr val="C7CBC1"/>
                        </a:gs>
                        <a:gs pos="100000">
                          <a:schemeClr val="bg2">
                            <a:lumMod val="75000"/>
                          </a:schemeClr>
                        </a:gs>
                        <a:gs pos="100000">
                          <a:schemeClr val="accent1">
                            <a:lumMod val="30000"/>
                            <a:lumOff val="70000"/>
                          </a:schemeClr>
                        </a:gs>
                      </a:gsLst>
                      <a:lin ang="5400000" scaled="1"/>
                    </a:gradFill>
                  </a:tcPr>
                </a:tc>
                <a:tc>
                  <a:txBody>
                    <a:bodyPr/>
                    <a:lstStyle/>
                    <a:p>
                      <a:endParaRPr lang="en-US"/>
                    </a:p>
                  </a:txBody>
                  <a:tcPr>
                    <a:gradFill>
                      <a:gsLst>
                        <a:gs pos="100000">
                          <a:schemeClr val="bg2">
                            <a:lumMod val="75000"/>
                          </a:schemeClr>
                        </a:gs>
                        <a:gs pos="100000">
                          <a:srgbClr val="CAD6E1"/>
                        </a:gs>
                        <a:gs pos="100000">
                          <a:srgbClr val="C9D2D6"/>
                        </a:gs>
                        <a:gs pos="100000">
                          <a:srgbClr val="C7CBC1"/>
                        </a:gs>
                        <a:gs pos="100000">
                          <a:schemeClr val="bg2">
                            <a:lumMod val="75000"/>
                          </a:schemeClr>
                        </a:gs>
                        <a:gs pos="100000">
                          <a:schemeClr val="accent1">
                            <a:lumMod val="30000"/>
                            <a:lumOff val="70000"/>
                          </a:schemeClr>
                        </a:gs>
                      </a:gsLst>
                      <a:lin ang="5400000" scaled="1"/>
                    </a:gradFill>
                  </a:tcPr>
                </a:tc>
                <a:tc>
                  <a:txBody>
                    <a:bodyPr/>
                    <a:lstStyle/>
                    <a:p>
                      <a:endParaRPr lang="en-US"/>
                    </a:p>
                  </a:txBody>
                  <a:tcPr>
                    <a:gradFill>
                      <a:gsLst>
                        <a:gs pos="100000">
                          <a:schemeClr val="bg2">
                            <a:lumMod val="75000"/>
                          </a:schemeClr>
                        </a:gs>
                        <a:gs pos="100000">
                          <a:srgbClr val="CAD6E1"/>
                        </a:gs>
                        <a:gs pos="100000">
                          <a:srgbClr val="C9D2D6"/>
                        </a:gs>
                        <a:gs pos="100000">
                          <a:srgbClr val="C7CBC1"/>
                        </a:gs>
                        <a:gs pos="100000">
                          <a:schemeClr val="bg2">
                            <a:lumMod val="75000"/>
                          </a:schemeClr>
                        </a:gs>
                        <a:gs pos="100000">
                          <a:schemeClr val="accent1">
                            <a:lumMod val="30000"/>
                            <a:lumOff val="70000"/>
                          </a:schemeClr>
                        </a:gs>
                      </a:gsLst>
                      <a:lin ang="5400000" scaled="1"/>
                    </a:gradFill>
                  </a:tcPr>
                </a:tc>
                <a:tc>
                  <a:txBody>
                    <a:bodyPr/>
                    <a:lstStyle/>
                    <a:p>
                      <a:endParaRPr lang="en-US"/>
                    </a:p>
                  </a:txBody>
                  <a:tcPr>
                    <a:gradFill>
                      <a:gsLst>
                        <a:gs pos="100000">
                          <a:schemeClr val="bg2">
                            <a:lumMod val="75000"/>
                          </a:schemeClr>
                        </a:gs>
                        <a:gs pos="100000">
                          <a:srgbClr val="CAD6E1"/>
                        </a:gs>
                        <a:gs pos="100000">
                          <a:srgbClr val="C9D2D6"/>
                        </a:gs>
                        <a:gs pos="100000">
                          <a:srgbClr val="C7CBC1"/>
                        </a:gs>
                        <a:gs pos="100000">
                          <a:schemeClr val="bg2">
                            <a:lumMod val="75000"/>
                          </a:schemeClr>
                        </a:gs>
                        <a:gs pos="100000">
                          <a:schemeClr val="accent1">
                            <a:lumMod val="30000"/>
                            <a:lumOff val="70000"/>
                          </a:schemeClr>
                        </a:gs>
                      </a:gsLst>
                      <a:lin ang="5400000" scaled="1"/>
                    </a:gradFill>
                  </a:tcPr>
                </a:tc>
                <a:tc>
                  <a:txBody>
                    <a:bodyPr/>
                    <a:lstStyle/>
                    <a:p>
                      <a:endParaRPr lang="en-US" dirty="0"/>
                    </a:p>
                  </a:txBody>
                  <a:tcPr>
                    <a:gradFill>
                      <a:gsLst>
                        <a:gs pos="100000">
                          <a:schemeClr val="bg2">
                            <a:lumMod val="75000"/>
                          </a:schemeClr>
                        </a:gs>
                        <a:gs pos="100000">
                          <a:srgbClr val="CAD6E1"/>
                        </a:gs>
                        <a:gs pos="100000">
                          <a:srgbClr val="C9D2D6"/>
                        </a:gs>
                        <a:gs pos="100000">
                          <a:srgbClr val="C7CBC1"/>
                        </a:gs>
                        <a:gs pos="100000">
                          <a:schemeClr val="bg2">
                            <a:lumMod val="75000"/>
                          </a:schemeClr>
                        </a:gs>
                        <a:gs pos="100000">
                          <a:schemeClr val="accent1">
                            <a:lumMod val="30000"/>
                            <a:lumOff val="70000"/>
                          </a:schemeClr>
                        </a:gs>
                      </a:gsLst>
                      <a:lin ang="5400000" scaled="1"/>
                    </a:gradFill>
                  </a:tcPr>
                </a:tc>
                <a:extLst>
                  <a:ext uri="{0D108BD9-81ED-4DB2-BD59-A6C34878D82A}">
                    <a16:rowId xmlns:a16="http://schemas.microsoft.com/office/drawing/2014/main" xmlns="" val="10001"/>
                  </a:ext>
                </a:extLst>
              </a:tr>
              <a:tr h="307479">
                <a:tc>
                  <a:txBody>
                    <a:bodyPr/>
                    <a:lstStyle/>
                    <a:p>
                      <a:endParaRPr lang="en-US" dirty="0"/>
                    </a:p>
                  </a:txBody>
                  <a:tcPr>
                    <a:gradFill>
                      <a:gsLst>
                        <a:gs pos="100000">
                          <a:srgbClr val="FFC000"/>
                        </a:gs>
                        <a:gs pos="100000">
                          <a:srgbClr val="CAD6E1"/>
                        </a:gs>
                        <a:gs pos="100000">
                          <a:srgbClr val="C9D2D6"/>
                        </a:gs>
                        <a:gs pos="100000">
                          <a:srgbClr val="C7CBC1"/>
                        </a:gs>
                        <a:gs pos="100000">
                          <a:schemeClr val="bg2">
                            <a:lumMod val="75000"/>
                          </a:schemeClr>
                        </a:gs>
                        <a:gs pos="100000">
                          <a:schemeClr val="accent1">
                            <a:lumMod val="30000"/>
                            <a:lumOff val="70000"/>
                          </a:schemeClr>
                        </a:gs>
                      </a:gsLst>
                      <a:lin ang="5400000" scaled="1"/>
                    </a:gradFill>
                  </a:tcPr>
                </a:tc>
                <a:tc>
                  <a:txBody>
                    <a:bodyPr/>
                    <a:lstStyle/>
                    <a:p>
                      <a:endParaRPr lang="en-US"/>
                    </a:p>
                  </a:txBody>
                  <a:tcPr>
                    <a:gradFill>
                      <a:gsLst>
                        <a:gs pos="100000">
                          <a:schemeClr val="bg2">
                            <a:lumMod val="75000"/>
                          </a:schemeClr>
                        </a:gs>
                        <a:gs pos="100000">
                          <a:srgbClr val="CAD6E1"/>
                        </a:gs>
                        <a:gs pos="100000">
                          <a:srgbClr val="C9D2D6"/>
                        </a:gs>
                        <a:gs pos="100000">
                          <a:srgbClr val="C7CBC1"/>
                        </a:gs>
                        <a:gs pos="100000">
                          <a:schemeClr val="bg2">
                            <a:lumMod val="75000"/>
                          </a:schemeClr>
                        </a:gs>
                        <a:gs pos="100000">
                          <a:schemeClr val="accent1">
                            <a:lumMod val="30000"/>
                            <a:lumOff val="70000"/>
                          </a:schemeClr>
                        </a:gs>
                      </a:gsLst>
                      <a:lin ang="5400000" scaled="1"/>
                    </a:gradFill>
                  </a:tcPr>
                </a:tc>
                <a:tc>
                  <a:txBody>
                    <a:bodyPr/>
                    <a:lstStyle/>
                    <a:p>
                      <a:endParaRPr lang="en-US" dirty="0"/>
                    </a:p>
                  </a:txBody>
                  <a:tcPr>
                    <a:gradFill>
                      <a:gsLst>
                        <a:gs pos="100000">
                          <a:schemeClr val="bg2">
                            <a:lumMod val="75000"/>
                          </a:schemeClr>
                        </a:gs>
                        <a:gs pos="100000">
                          <a:srgbClr val="CAD6E1"/>
                        </a:gs>
                        <a:gs pos="100000">
                          <a:srgbClr val="C9D2D6"/>
                        </a:gs>
                        <a:gs pos="100000">
                          <a:srgbClr val="C7CBC1"/>
                        </a:gs>
                        <a:gs pos="100000">
                          <a:schemeClr val="bg2">
                            <a:lumMod val="75000"/>
                          </a:schemeClr>
                        </a:gs>
                        <a:gs pos="100000">
                          <a:schemeClr val="accent1">
                            <a:lumMod val="30000"/>
                            <a:lumOff val="70000"/>
                          </a:schemeClr>
                        </a:gs>
                      </a:gsLst>
                      <a:lin ang="5400000" scaled="1"/>
                    </a:gradFill>
                  </a:tcPr>
                </a:tc>
                <a:tc>
                  <a:txBody>
                    <a:bodyPr/>
                    <a:lstStyle/>
                    <a:p>
                      <a:endParaRPr lang="en-US"/>
                    </a:p>
                  </a:txBody>
                  <a:tcPr>
                    <a:gradFill>
                      <a:gsLst>
                        <a:gs pos="100000">
                          <a:schemeClr val="bg2">
                            <a:lumMod val="75000"/>
                          </a:schemeClr>
                        </a:gs>
                        <a:gs pos="100000">
                          <a:srgbClr val="CAD6E1"/>
                        </a:gs>
                        <a:gs pos="100000">
                          <a:srgbClr val="C9D2D6"/>
                        </a:gs>
                        <a:gs pos="100000">
                          <a:srgbClr val="C7CBC1"/>
                        </a:gs>
                        <a:gs pos="100000">
                          <a:schemeClr val="bg2">
                            <a:lumMod val="75000"/>
                          </a:schemeClr>
                        </a:gs>
                        <a:gs pos="100000">
                          <a:schemeClr val="accent1">
                            <a:lumMod val="30000"/>
                            <a:lumOff val="70000"/>
                          </a:schemeClr>
                        </a:gs>
                      </a:gsLst>
                      <a:lin ang="5400000" scaled="1"/>
                    </a:gradFill>
                  </a:tcPr>
                </a:tc>
                <a:tc>
                  <a:txBody>
                    <a:bodyPr/>
                    <a:lstStyle/>
                    <a:p>
                      <a:endParaRPr lang="en-US"/>
                    </a:p>
                  </a:txBody>
                  <a:tcPr>
                    <a:gradFill>
                      <a:gsLst>
                        <a:gs pos="100000">
                          <a:schemeClr val="bg2">
                            <a:lumMod val="75000"/>
                          </a:schemeClr>
                        </a:gs>
                        <a:gs pos="100000">
                          <a:srgbClr val="CAD6E1"/>
                        </a:gs>
                        <a:gs pos="100000">
                          <a:srgbClr val="C9D2D6"/>
                        </a:gs>
                        <a:gs pos="100000">
                          <a:srgbClr val="C7CBC1"/>
                        </a:gs>
                        <a:gs pos="100000">
                          <a:schemeClr val="bg2">
                            <a:lumMod val="75000"/>
                          </a:schemeClr>
                        </a:gs>
                        <a:gs pos="100000">
                          <a:schemeClr val="accent1">
                            <a:lumMod val="30000"/>
                            <a:lumOff val="70000"/>
                          </a:schemeClr>
                        </a:gs>
                      </a:gsLst>
                      <a:lin ang="5400000" scaled="1"/>
                    </a:gradFill>
                  </a:tcPr>
                </a:tc>
                <a:extLst>
                  <a:ext uri="{0D108BD9-81ED-4DB2-BD59-A6C34878D82A}">
                    <a16:rowId xmlns:a16="http://schemas.microsoft.com/office/drawing/2014/main" xmlns="" val="10002"/>
                  </a:ext>
                </a:extLst>
              </a:tr>
              <a:tr h="307479">
                <a:tc>
                  <a:txBody>
                    <a:bodyPr/>
                    <a:lstStyle/>
                    <a:p>
                      <a:endParaRPr lang="en-US"/>
                    </a:p>
                  </a:txBody>
                  <a:tcPr>
                    <a:gradFill>
                      <a:gsLst>
                        <a:gs pos="100000">
                          <a:schemeClr val="bg2">
                            <a:lumMod val="75000"/>
                          </a:schemeClr>
                        </a:gs>
                        <a:gs pos="100000">
                          <a:srgbClr val="CAD6E1"/>
                        </a:gs>
                        <a:gs pos="100000">
                          <a:srgbClr val="C9D2D6"/>
                        </a:gs>
                        <a:gs pos="100000">
                          <a:srgbClr val="C7CBC1"/>
                        </a:gs>
                        <a:gs pos="100000">
                          <a:schemeClr val="bg2">
                            <a:lumMod val="75000"/>
                          </a:schemeClr>
                        </a:gs>
                        <a:gs pos="100000">
                          <a:schemeClr val="accent1">
                            <a:lumMod val="30000"/>
                            <a:lumOff val="70000"/>
                          </a:schemeClr>
                        </a:gs>
                      </a:gsLst>
                      <a:lin ang="5400000" scaled="1"/>
                    </a:gradFill>
                  </a:tcPr>
                </a:tc>
                <a:tc>
                  <a:txBody>
                    <a:bodyPr/>
                    <a:lstStyle/>
                    <a:p>
                      <a:endParaRPr lang="en-US"/>
                    </a:p>
                  </a:txBody>
                  <a:tcPr>
                    <a:gradFill>
                      <a:gsLst>
                        <a:gs pos="100000">
                          <a:schemeClr val="bg2">
                            <a:lumMod val="75000"/>
                          </a:schemeClr>
                        </a:gs>
                        <a:gs pos="100000">
                          <a:srgbClr val="CAD6E1"/>
                        </a:gs>
                        <a:gs pos="100000">
                          <a:srgbClr val="C9D2D6"/>
                        </a:gs>
                        <a:gs pos="100000">
                          <a:srgbClr val="C7CBC1"/>
                        </a:gs>
                        <a:gs pos="100000">
                          <a:schemeClr val="bg2">
                            <a:lumMod val="75000"/>
                          </a:schemeClr>
                        </a:gs>
                        <a:gs pos="100000">
                          <a:schemeClr val="accent1">
                            <a:lumMod val="30000"/>
                            <a:lumOff val="70000"/>
                          </a:schemeClr>
                        </a:gs>
                      </a:gsLst>
                      <a:lin ang="5400000" scaled="1"/>
                    </a:gradFill>
                  </a:tcPr>
                </a:tc>
                <a:tc>
                  <a:txBody>
                    <a:bodyPr/>
                    <a:lstStyle/>
                    <a:p>
                      <a:endParaRPr lang="en-US"/>
                    </a:p>
                  </a:txBody>
                  <a:tcPr>
                    <a:gradFill>
                      <a:gsLst>
                        <a:gs pos="100000">
                          <a:schemeClr val="bg2">
                            <a:lumMod val="75000"/>
                          </a:schemeClr>
                        </a:gs>
                        <a:gs pos="100000">
                          <a:srgbClr val="CAD6E1"/>
                        </a:gs>
                        <a:gs pos="100000">
                          <a:srgbClr val="C9D2D6"/>
                        </a:gs>
                        <a:gs pos="100000">
                          <a:srgbClr val="C7CBC1"/>
                        </a:gs>
                        <a:gs pos="100000">
                          <a:schemeClr val="bg2">
                            <a:lumMod val="75000"/>
                          </a:schemeClr>
                        </a:gs>
                        <a:gs pos="100000">
                          <a:schemeClr val="accent1">
                            <a:lumMod val="30000"/>
                            <a:lumOff val="70000"/>
                          </a:schemeClr>
                        </a:gs>
                      </a:gsLst>
                      <a:lin ang="5400000" scaled="1"/>
                    </a:gradFill>
                  </a:tcPr>
                </a:tc>
                <a:tc>
                  <a:txBody>
                    <a:bodyPr/>
                    <a:lstStyle/>
                    <a:p>
                      <a:endParaRPr lang="en-US"/>
                    </a:p>
                  </a:txBody>
                  <a:tcPr>
                    <a:gradFill>
                      <a:gsLst>
                        <a:gs pos="100000">
                          <a:schemeClr val="bg2">
                            <a:lumMod val="75000"/>
                          </a:schemeClr>
                        </a:gs>
                        <a:gs pos="100000">
                          <a:srgbClr val="CAD6E1"/>
                        </a:gs>
                        <a:gs pos="100000">
                          <a:srgbClr val="C9D2D6"/>
                        </a:gs>
                        <a:gs pos="100000">
                          <a:srgbClr val="C7CBC1"/>
                        </a:gs>
                        <a:gs pos="100000">
                          <a:schemeClr val="bg2">
                            <a:lumMod val="75000"/>
                          </a:schemeClr>
                        </a:gs>
                        <a:gs pos="100000">
                          <a:schemeClr val="accent1">
                            <a:lumMod val="30000"/>
                            <a:lumOff val="70000"/>
                          </a:schemeClr>
                        </a:gs>
                      </a:gsLst>
                      <a:lin ang="5400000" scaled="1"/>
                    </a:gradFill>
                  </a:tcPr>
                </a:tc>
                <a:tc>
                  <a:txBody>
                    <a:bodyPr/>
                    <a:lstStyle/>
                    <a:p>
                      <a:endParaRPr lang="en-US" dirty="0"/>
                    </a:p>
                  </a:txBody>
                  <a:tcPr>
                    <a:gradFill>
                      <a:gsLst>
                        <a:gs pos="100000">
                          <a:schemeClr val="bg2">
                            <a:lumMod val="75000"/>
                          </a:schemeClr>
                        </a:gs>
                        <a:gs pos="100000">
                          <a:srgbClr val="CAD6E1"/>
                        </a:gs>
                        <a:gs pos="100000">
                          <a:srgbClr val="C9D2D6"/>
                        </a:gs>
                        <a:gs pos="100000">
                          <a:srgbClr val="C7CBC1"/>
                        </a:gs>
                        <a:gs pos="100000">
                          <a:schemeClr val="bg2">
                            <a:lumMod val="75000"/>
                          </a:schemeClr>
                        </a:gs>
                        <a:gs pos="100000">
                          <a:schemeClr val="accent1">
                            <a:lumMod val="30000"/>
                            <a:lumOff val="70000"/>
                          </a:schemeClr>
                        </a:gs>
                      </a:gsLst>
                      <a:lin ang="5400000" scaled="1"/>
                    </a:gradFill>
                  </a:tcPr>
                </a:tc>
                <a:extLst>
                  <a:ext uri="{0D108BD9-81ED-4DB2-BD59-A6C34878D82A}">
                    <a16:rowId xmlns:a16="http://schemas.microsoft.com/office/drawing/2014/main" xmlns="" val="10003"/>
                  </a:ext>
                </a:extLst>
              </a:tr>
              <a:tr h="307479">
                <a:tc>
                  <a:txBody>
                    <a:bodyPr/>
                    <a:lstStyle/>
                    <a:p>
                      <a:endParaRPr lang="en-US"/>
                    </a:p>
                  </a:txBody>
                  <a:tcPr>
                    <a:gradFill>
                      <a:gsLst>
                        <a:gs pos="100000">
                          <a:schemeClr val="bg2">
                            <a:lumMod val="75000"/>
                          </a:schemeClr>
                        </a:gs>
                        <a:gs pos="100000">
                          <a:srgbClr val="CAD6E1"/>
                        </a:gs>
                        <a:gs pos="100000">
                          <a:srgbClr val="C9D2D6"/>
                        </a:gs>
                        <a:gs pos="100000">
                          <a:srgbClr val="C7CBC1"/>
                        </a:gs>
                        <a:gs pos="100000">
                          <a:schemeClr val="bg2">
                            <a:lumMod val="75000"/>
                          </a:schemeClr>
                        </a:gs>
                        <a:gs pos="100000">
                          <a:schemeClr val="accent1">
                            <a:lumMod val="30000"/>
                            <a:lumOff val="70000"/>
                          </a:schemeClr>
                        </a:gs>
                      </a:gsLst>
                      <a:lin ang="5400000" scaled="1"/>
                    </a:gradFill>
                  </a:tcPr>
                </a:tc>
                <a:tc>
                  <a:txBody>
                    <a:bodyPr/>
                    <a:lstStyle/>
                    <a:p>
                      <a:endParaRPr lang="en-US"/>
                    </a:p>
                  </a:txBody>
                  <a:tcPr>
                    <a:gradFill>
                      <a:gsLst>
                        <a:gs pos="100000">
                          <a:schemeClr val="bg2">
                            <a:lumMod val="75000"/>
                          </a:schemeClr>
                        </a:gs>
                        <a:gs pos="100000">
                          <a:srgbClr val="CAD6E1"/>
                        </a:gs>
                        <a:gs pos="100000">
                          <a:srgbClr val="C9D2D6"/>
                        </a:gs>
                        <a:gs pos="100000">
                          <a:srgbClr val="C7CBC1"/>
                        </a:gs>
                        <a:gs pos="100000">
                          <a:schemeClr val="bg2">
                            <a:lumMod val="75000"/>
                          </a:schemeClr>
                        </a:gs>
                        <a:gs pos="100000">
                          <a:schemeClr val="accent1">
                            <a:lumMod val="30000"/>
                            <a:lumOff val="70000"/>
                          </a:schemeClr>
                        </a:gs>
                      </a:gsLst>
                      <a:lin ang="5400000" scaled="1"/>
                    </a:gradFill>
                  </a:tcPr>
                </a:tc>
                <a:tc>
                  <a:txBody>
                    <a:bodyPr/>
                    <a:lstStyle/>
                    <a:p>
                      <a:endParaRPr lang="en-US"/>
                    </a:p>
                  </a:txBody>
                  <a:tcPr>
                    <a:gradFill>
                      <a:gsLst>
                        <a:gs pos="100000">
                          <a:schemeClr val="bg2">
                            <a:lumMod val="75000"/>
                          </a:schemeClr>
                        </a:gs>
                        <a:gs pos="100000">
                          <a:srgbClr val="CAD6E1"/>
                        </a:gs>
                        <a:gs pos="100000">
                          <a:srgbClr val="C9D2D6"/>
                        </a:gs>
                        <a:gs pos="100000">
                          <a:srgbClr val="C7CBC1"/>
                        </a:gs>
                        <a:gs pos="100000">
                          <a:schemeClr val="bg2">
                            <a:lumMod val="75000"/>
                          </a:schemeClr>
                        </a:gs>
                        <a:gs pos="100000">
                          <a:schemeClr val="accent1">
                            <a:lumMod val="30000"/>
                            <a:lumOff val="70000"/>
                          </a:schemeClr>
                        </a:gs>
                      </a:gsLst>
                      <a:lin ang="5400000" scaled="1"/>
                    </a:gradFill>
                  </a:tcPr>
                </a:tc>
                <a:tc>
                  <a:txBody>
                    <a:bodyPr/>
                    <a:lstStyle/>
                    <a:p>
                      <a:endParaRPr lang="en-US"/>
                    </a:p>
                  </a:txBody>
                  <a:tcPr>
                    <a:gradFill>
                      <a:gsLst>
                        <a:gs pos="100000">
                          <a:schemeClr val="bg2">
                            <a:lumMod val="75000"/>
                          </a:schemeClr>
                        </a:gs>
                        <a:gs pos="100000">
                          <a:srgbClr val="CAD6E1"/>
                        </a:gs>
                        <a:gs pos="100000">
                          <a:srgbClr val="C9D2D6"/>
                        </a:gs>
                        <a:gs pos="100000">
                          <a:srgbClr val="C7CBC1"/>
                        </a:gs>
                        <a:gs pos="100000">
                          <a:schemeClr val="bg2">
                            <a:lumMod val="75000"/>
                          </a:schemeClr>
                        </a:gs>
                        <a:gs pos="100000">
                          <a:schemeClr val="accent1">
                            <a:lumMod val="30000"/>
                            <a:lumOff val="70000"/>
                          </a:schemeClr>
                        </a:gs>
                      </a:gsLst>
                      <a:lin ang="5400000" scaled="1"/>
                    </a:gradFill>
                  </a:tcPr>
                </a:tc>
                <a:tc>
                  <a:txBody>
                    <a:bodyPr/>
                    <a:lstStyle/>
                    <a:p>
                      <a:endParaRPr lang="en-US" dirty="0"/>
                    </a:p>
                  </a:txBody>
                  <a:tcPr>
                    <a:gradFill>
                      <a:gsLst>
                        <a:gs pos="100000">
                          <a:schemeClr val="bg2">
                            <a:lumMod val="75000"/>
                          </a:schemeClr>
                        </a:gs>
                        <a:gs pos="100000">
                          <a:srgbClr val="CAD6E1"/>
                        </a:gs>
                        <a:gs pos="100000">
                          <a:srgbClr val="C9D2D6"/>
                        </a:gs>
                        <a:gs pos="100000">
                          <a:srgbClr val="C7CBC1"/>
                        </a:gs>
                        <a:gs pos="100000">
                          <a:schemeClr val="bg2">
                            <a:lumMod val="75000"/>
                          </a:schemeClr>
                        </a:gs>
                        <a:gs pos="100000">
                          <a:schemeClr val="accent1">
                            <a:lumMod val="30000"/>
                            <a:lumOff val="70000"/>
                          </a:schemeClr>
                        </a:gs>
                      </a:gsLst>
                      <a:lin ang="5400000" scaled="1"/>
                    </a:gradFill>
                  </a:tcPr>
                </a:tc>
                <a:extLst>
                  <a:ext uri="{0D108BD9-81ED-4DB2-BD59-A6C34878D82A}">
                    <a16:rowId xmlns:a16="http://schemas.microsoft.com/office/drawing/2014/main" xmlns="" val="10004"/>
                  </a:ext>
                </a:extLst>
              </a:tr>
            </a:tbl>
          </a:graphicData>
        </a:graphic>
      </p:graphicFrame>
      <p:cxnSp>
        <p:nvCxnSpPr>
          <p:cNvPr id="12" name="Straight Arrow Connector 11"/>
          <p:cNvCxnSpPr/>
          <p:nvPr/>
        </p:nvCxnSpPr>
        <p:spPr>
          <a:xfrm flipH="1">
            <a:off x="4527254" y="4394290"/>
            <a:ext cx="371062" cy="4334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295881" y="4394290"/>
            <a:ext cx="1033668" cy="4334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4063429" y="5729077"/>
            <a:ext cx="6096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904137" y="5575188"/>
            <a:ext cx="1099981" cy="307777"/>
          </a:xfrm>
          <a:prstGeom prst="rect">
            <a:avLst/>
          </a:prstGeom>
          <a:noFill/>
        </p:spPr>
        <p:txBody>
          <a:bodyPr wrap="none" rtlCol="0">
            <a:spAutoFit/>
          </a:bodyPr>
          <a:lstStyle/>
          <a:p>
            <a:r>
              <a:rPr lang="en-US" sz="1400" dirty="0"/>
              <a:t>Macroblock</a:t>
            </a:r>
          </a:p>
        </p:txBody>
      </p:sp>
      <p:sp>
        <p:nvSpPr>
          <p:cNvPr id="16" name="TextBox 15"/>
          <p:cNvSpPr txBox="1"/>
          <p:nvPr/>
        </p:nvSpPr>
        <p:spPr>
          <a:xfrm>
            <a:off x="7953825" y="2984503"/>
            <a:ext cx="582211" cy="400110"/>
          </a:xfrm>
          <a:prstGeom prst="rect">
            <a:avLst/>
          </a:prstGeom>
          <a:noFill/>
        </p:spPr>
        <p:txBody>
          <a:bodyPr wrap="none" rtlCol="0">
            <a:spAutoFit/>
          </a:bodyPr>
          <a:lstStyle/>
          <a:p>
            <a:pPr algn="ctr"/>
            <a:r>
              <a:rPr lang="is-IS" sz="2000" dirty="0"/>
              <a:t>…..</a:t>
            </a:r>
            <a:endParaRPr lang="en-US" sz="2000" dirty="0"/>
          </a:p>
        </p:txBody>
      </p:sp>
      <p:sp>
        <p:nvSpPr>
          <p:cNvPr id="17" name="TextBox 16"/>
          <p:cNvSpPr txBox="1"/>
          <p:nvPr/>
        </p:nvSpPr>
        <p:spPr>
          <a:xfrm>
            <a:off x="7364104" y="3906725"/>
            <a:ext cx="582211" cy="400110"/>
          </a:xfrm>
          <a:prstGeom prst="rect">
            <a:avLst/>
          </a:prstGeom>
          <a:noFill/>
        </p:spPr>
        <p:txBody>
          <a:bodyPr wrap="none" rtlCol="0">
            <a:spAutoFit/>
          </a:bodyPr>
          <a:lstStyle/>
          <a:p>
            <a:pPr algn="ctr"/>
            <a:r>
              <a:rPr lang="is-IS" sz="2000" dirty="0"/>
              <a:t>…..</a:t>
            </a:r>
            <a:endParaRPr lang="en-US" sz="2000" dirty="0"/>
          </a:p>
        </p:txBody>
      </p:sp>
      <p:sp>
        <p:nvSpPr>
          <p:cNvPr id="18" name="TextBox 17"/>
          <p:cNvSpPr txBox="1"/>
          <p:nvPr/>
        </p:nvSpPr>
        <p:spPr>
          <a:xfrm>
            <a:off x="8324885" y="1903320"/>
            <a:ext cx="582211" cy="400110"/>
          </a:xfrm>
          <a:prstGeom prst="rect">
            <a:avLst/>
          </a:prstGeom>
          <a:noFill/>
        </p:spPr>
        <p:txBody>
          <a:bodyPr wrap="none" rtlCol="0">
            <a:spAutoFit/>
          </a:bodyPr>
          <a:lstStyle/>
          <a:p>
            <a:pPr algn="ctr"/>
            <a:r>
              <a:rPr lang="is-IS" sz="2000" dirty="0"/>
              <a:t>…..</a:t>
            </a:r>
            <a:endParaRPr lang="en-US" sz="2000" dirty="0"/>
          </a:p>
        </p:txBody>
      </p:sp>
      <p:sp>
        <p:nvSpPr>
          <p:cNvPr id="19" name="TextBox 18"/>
          <p:cNvSpPr txBox="1"/>
          <p:nvPr/>
        </p:nvSpPr>
        <p:spPr>
          <a:xfrm>
            <a:off x="4712785" y="1416230"/>
            <a:ext cx="1578317" cy="369332"/>
          </a:xfrm>
          <a:prstGeom prst="rect">
            <a:avLst/>
          </a:prstGeom>
          <a:noFill/>
        </p:spPr>
        <p:txBody>
          <a:bodyPr wrap="none" rtlCol="0">
            <a:spAutoFit/>
          </a:bodyPr>
          <a:lstStyle/>
          <a:p>
            <a:r>
              <a:rPr lang="en-US" dirty="0"/>
              <a:t>Video Stream</a:t>
            </a:r>
          </a:p>
        </p:txBody>
      </p:sp>
      <p:cxnSp>
        <p:nvCxnSpPr>
          <p:cNvPr id="20" name="Straight Arrow Connector 19"/>
          <p:cNvCxnSpPr>
            <a:stCxn id="15" idx="1"/>
          </p:cNvCxnSpPr>
          <p:nvPr/>
        </p:nvCxnSpPr>
        <p:spPr>
          <a:xfrm flipH="1">
            <a:off x="2234629" y="1600896"/>
            <a:ext cx="2478156" cy="2845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5" idx="3"/>
          </p:cNvCxnSpPr>
          <p:nvPr/>
        </p:nvCxnSpPr>
        <p:spPr>
          <a:xfrm>
            <a:off x="6291102" y="1600896"/>
            <a:ext cx="2531784" cy="3620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054AD97A-EC02-4373-BBC7-B1B4C6D2D385}" type="slidenum">
              <a:rPr lang="en-US" smtClean="0"/>
              <a:t>6</a:t>
            </a:fld>
            <a:endParaRPr lang="en-US"/>
          </a:p>
        </p:txBody>
      </p:sp>
    </p:spTree>
    <p:extLst>
      <p:ext uri="{BB962C8B-B14F-4D97-AF65-F5344CB8AC3E}">
        <p14:creationId xmlns:p14="http://schemas.microsoft.com/office/powerpoint/2010/main" val="1707506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par>
                                <p:cTn id="8" presetID="3" presetClass="entr" presetSubtype="1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linds(horizontal)">
                                      <p:cBhvr>
                                        <p:cTn id="10" dur="500"/>
                                        <p:tgtEl>
                                          <p:spTgt spid="21"/>
                                        </p:tgtEl>
                                      </p:cBhvr>
                                    </p:animEffect>
                                  </p:childTnLst>
                                </p:cTn>
                              </p:par>
                              <p:par>
                                <p:cTn id="11" presetID="3" presetClass="entr" presetSubtype="1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linds(horizontal)">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linds(horizontal)">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linds(horizontal)">
                                      <p:cBhvr>
                                        <p:cTn id="26" dur="500"/>
                                        <p:tgtEl>
                                          <p:spTgt spid="5"/>
                                        </p:tgtEl>
                                      </p:cBhvr>
                                    </p:animEffect>
                                  </p:childTnLst>
                                </p:cTn>
                              </p:par>
                              <p:par>
                                <p:cTn id="27" presetID="3" presetClass="entr" presetSubtype="1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linds(horizontal)">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linds(horizontal)">
                                      <p:cBhvr>
                                        <p:cTn id="34" dur="500"/>
                                        <p:tgtEl>
                                          <p:spTgt spid="7"/>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linds(horizontal)">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linds(horizontal)">
                                      <p:cBhvr>
                                        <p:cTn id="42" dur="500"/>
                                        <p:tgtEl>
                                          <p:spTgt spid="9"/>
                                        </p:tgtEl>
                                      </p:cBhvr>
                                    </p:animEffect>
                                  </p:childTnLst>
                                </p:cTn>
                              </p:par>
                              <p:par>
                                <p:cTn id="43" presetID="3" presetClass="entr" presetSubtype="10" fill="hold"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blinds(horizontal)">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blinds(horizontal)">
                                      <p:cBhvr>
                                        <p:cTn id="50" dur="500"/>
                                        <p:tgtEl>
                                          <p:spTgt spid="8"/>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blinds(horizontal)">
                                      <p:cBhvr>
                                        <p:cTn id="53" dur="500"/>
                                        <p:tgtEl>
                                          <p:spTgt spid="17"/>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blinds(horizontal)">
                                      <p:cBhvr>
                                        <p:cTn id="58" dur="500"/>
                                        <p:tgtEl>
                                          <p:spTgt spid="12"/>
                                        </p:tgtEl>
                                      </p:cBhvr>
                                    </p:animEffect>
                                  </p:childTnLst>
                                </p:cTn>
                              </p:par>
                              <p:par>
                                <p:cTn id="59" presetID="3" presetClass="entr" presetSubtype="10" fill="hold" nodeType="with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blinds(horizontal)">
                                      <p:cBhvr>
                                        <p:cTn id="61" dur="500"/>
                                        <p:tgtEl>
                                          <p:spTgt spid="13"/>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nodeType="click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blinds(horizontal)">
                                      <p:cBhvr>
                                        <p:cTn id="66" dur="500"/>
                                        <p:tgtEl>
                                          <p:spTgt spid="11"/>
                                        </p:tgtEl>
                                      </p:cBhvr>
                                    </p:animEffect>
                                  </p:childTnLst>
                                </p:cTn>
                              </p:par>
                              <p:par>
                                <p:cTn id="67" presetID="3" presetClass="entr" presetSubtype="10" fill="hold" nodeType="with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blinds(horizontal)">
                                      <p:cBhvr>
                                        <p:cTn id="69" dur="500"/>
                                        <p:tgtEl>
                                          <p:spTgt spid="14"/>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blinds(horizontal)">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7857" y="2678667"/>
            <a:ext cx="10515600" cy="1325563"/>
          </a:xfrm>
        </p:spPr>
        <p:txBody>
          <a:bodyPr/>
          <a:lstStyle/>
          <a:p>
            <a:pPr algn="ctr"/>
            <a:r>
              <a:rPr lang="en-US" sz="8000" dirty="0"/>
              <a:t>Appendix</a:t>
            </a:r>
            <a:endParaRPr lang="en-US" dirty="0"/>
          </a:p>
        </p:txBody>
      </p:sp>
      <p:sp>
        <p:nvSpPr>
          <p:cNvPr id="3" name="Slide Number Placeholder 2"/>
          <p:cNvSpPr>
            <a:spLocks noGrp="1"/>
          </p:cNvSpPr>
          <p:nvPr>
            <p:ph type="sldNum" sz="quarter" idx="12"/>
          </p:nvPr>
        </p:nvSpPr>
        <p:spPr/>
        <p:txBody>
          <a:bodyPr/>
          <a:lstStyle/>
          <a:p>
            <a:fld id="{054AD97A-EC02-4373-BBC7-B1B4C6D2D385}" type="slidenum">
              <a:rPr lang="en-US" smtClean="0"/>
              <a:t>60</a:t>
            </a:fld>
            <a:endParaRPr lang="en-US"/>
          </a:p>
        </p:txBody>
      </p:sp>
    </p:spTree>
    <p:extLst>
      <p:ext uri="{BB962C8B-B14F-4D97-AF65-F5344CB8AC3E}">
        <p14:creationId xmlns:p14="http://schemas.microsoft.com/office/powerpoint/2010/main" val="367936057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Experimental Results</a:t>
            </a:r>
          </a:p>
        </p:txBody>
      </p:sp>
      <p:pic>
        <p:nvPicPr>
          <p:cNvPr id="5" name="Picture 4"/>
          <p:cNvPicPr>
            <a:picLocks noChangeAspect="1"/>
          </p:cNvPicPr>
          <p:nvPr/>
        </p:nvPicPr>
        <p:blipFill>
          <a:blip r:embed="rId2"/>
          <a:stretch>
            <a:fillRect/>
          </a:stretch>
        </p:blipFill>
        <p:spPr>
          <a:xfrm>
            <a:off x="1664495" y="1690688"/>
            <a:ext cx="8136845" cy="2396570"/>
          </a:xfrm>
          <a:prstGeom prst="rect">
            <a:avLst/>
          </a:prstGeom>
        </p:spPr>
      </p:pic>
      <p:sp>
        <p:nvSpPr>
          <p:cNvPr id="6" name="Rectangle 5"/>
          <p:cNvSpPr/>
          <p:nvPr/>
        </p:nvSpPr>
        <p:spPr>
          <a:xfrm>
            <a:off x="2838540" y="4175125"/>
            <a:ext cx="5611536" cy="369332"/>
          </a:xfrm>
          <a:prstGeom prst="rect">
            <a:avLst/>
          </a:prstGeom>
        </p:spPr>
        <p:txBody>
          <a:bodyPr wrap="none">
            <a:spAutoFit/>
          </a:bodyPr>
          <a:lstStyle/>
          <a:p>
            <a:r>
              <a:rPr lang="en-US" dirty="0">
                <a:latin typeface="NimbusRomNo9L-Regu"/>
              </a:rPr>
              <a:t>Total cost of all methods when percentage of FAVs varying</a:t>
            </a:r>
            <a:endParaRPr lang="en-US" dirty="0"/>
          </a:p>
        </p:txBody>
      </p:sp>
      <p:sp>
        <p:nvSpPr>
          <p:cNvPr id="7" name="Rectangle: Rounded Corners 6"/>
          <p:cNvSpPr/>
          <p:nvPr/>
        </p:nvSpPr>
        <p:spPr>
          <a:xfrm>
            <a:off x="6637867" y="1796547"/>
            <a:ext cx="973666" cy="2116112"/>
          </a:xfrm>
          <a:prstGeom prst="round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2"/>
          </p:nvPr>
        </p:nvSpPr>
        <p:spPr/>
        <p:txBody>
          <a:bodyPr/>
          <a:lstStyle/>
          <a:p>
            <a:fld id="{054AD97A-EC02-4373-BBC7-B1B4C6D2D385}" type="slidenum">
              <a:rPr lang="en-US" smtClean="0"/>
              <a:t>61</a:t>
            </a:fld>
            <a:endParaRPr lang="en-US"/>
          </a:p>
        </p:txBody>
      </p:sp>
    </p:spTree>
    <p:extLst>
      <p:ext uri="{BB962C8B-B14F-4D97-AF65-F5344CB8AC3E}">
        <p14:creationId xmlns:p14="http://schemas.microsoft.com/office/powerpoint/2010/main" val="372415566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Experimental Results</a:t>
            </a:r>
          </a:p>
        </p:txBody>
      </p:sp>
      <p:pic>
        <p:nvPicPr>
          <p:cNvPr id="4" name="Picture 3"/>
          <p:cNvPicPr>
            <a:picLocks noChangeAspect="1"/>
          </p:cNvPicPr>
          <p:nvPr/>
        </p:nvPicPr>
        <p:blipFill>
          <a:blip r:embed="rId2"/>
          <a:stretch>
            <a:fillRect/>
          </a:stretch>
        </p:blipFill>
        <p:spPr>
          <a:xfrm>
            <a:off x="1009622" y="1690688"/>
            <a:ext cx="9277635" cy="2605553"/>
          </a:xfrm>
          <a:prstGeom prst="rect">
            <a:avLst/>
          </a:prstGeom>
        </p:spPr>
      </p:pic>
      <p:sp>
        <p:nvSpPr>
          <p:cNvPr id="5" name="Rectangle: Rounded Corners 4"/>
          <p:cNvSpPr/>
          <p:nvPr/>
        </p:nvSpPr>
        <p:spPr>
          <a:xfrm>
            <a:off x="6637867" y="1796547"/>
            <a:ext cx="973666" cy="2378846"/>
          </a:xfrm>
          <a:prstGeom prst="round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2"/>
          </p:nvPr>
        </p:nvSpPr>
        <p:spPr/>
        <p:txBody>
          <a:bodyPr/>
          <a:lstStyle/>
          <a:p>
            <a:fld id="{054AD97A-EC02-4373-BBC7-B1B4C6D2D385}" type="slidenum">
              <a:rPr lang="en-US" smtClean="0"/>
              <a:t>62</a:t>
            </a:fld>
            <a:endParaRPr lang="en-US"/>
          </a:p>
        </p:txBody>
      </p:sp>
    </p:spTree>
    <p:extLst>
      <p:ext uri="{BB962C8B-B14F-4D97-AF65-F5344CB8AC3E}">
        <p14:creationId xmlns:p14="http://schemas.microsoft.com/office/powerpoint/2010/main" val="185660773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stretch>
            <a:fillRect/>
          </a:stretch>
        </p:blipFill>
        <p:spPr>
          <a:xfrm>
            <a:off x="1025961" y="2480041"/>
            <a:ext cx="9167439" cy="2332589"/>
          </a:xfrm>
          <a:prstGeom prst="rect">
            <a:avLst/>
          </a:prstGeom>
        </p:spPr>
      </p:pic>
      <p:sp>
        <p:nvSpPr>
          <p:cNvPr id="5" name="Rectangle: Rounded Corners 4"/>
          <p:cNvSpPr/>
          <p:nvPr/>
        </p:nvSpPr>
        <p:spPr>
          <a:xfrm>
            <a:off x="6750601" y="2429611"/>
            <a:ext cx="973666" cy="2378846"/>
          </a:xfrm>
          <a:prstGeom prst="round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2"/>
          </p:nvPr>
        </p:nvSpPr>
        <p:spPr/>
        <p:txBody>
          <a:bodyPr/>
          <a:lstStyle/>
          <a:p>
            <a:fld id="{054AD97A-EC02-4373-BBC7-B1B4C6D2D385}" type="slidenum">
              <a:rPr lang="en-US" smtClean="0"/>
              <a:t>63</a:t>
            </a:fld>
            <a:endParaRPr lang="en-US"/>
          </a:p>
        </p:txBody>
      </p:sp>
    </p:spTree>
    <p:extLst>
      <p:ext uri="{BB962C8B-B14F-4D97-AF65-F5344CB8AC3E}">
        <p14:creationId xmlns:p14="http://schemas.microsoft.com/office/powerpoint/2010/main" val="40128958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1510286" y="2061812"/>
            <a:ext cx="9546001" cy="3628400"/>
          </a:xfrm>
          <a:prstGeom prst="rect">
            <a:avLst/>
          </a:prstGeom>
        </p:spPr>
      </p:pic>
      <p:sp>
        <p:nvSpPr>
          <p:cNvPr id="5" name="Rectangle: Rounded Corners 4"/>
          <p:cNvSpPr/>
          <p:nvPr/>
        </p:nvSpPr>
        <p:spPr>
          <a:xfrm>
            <a:off x="8241199" y="2234958"/>
            <a:ext cx="973666" cy="3455254"/>
          </a:xfrm>
          <a:prstGeom prst="round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2"/>
          </p:nvPr>
        </p:nvSpPr>
        <p:spPr/>
        <p:txBody>
          <a:bodyPr/>
          <a:lstStyle/>
          <a:p>
            <a:fld id="{054AD97A-EC02-4373-BBC7-B1B4C6D2D385}" type="slidenum">
              <a:rPr lang="en-US" smtClean="0"/>
              <a:t>64</a:t>
            </a:fld>
            <a:endParaRPr lang="en-US"/>
          </a:p>
        </p:txBody>
      </p:sp>
    </p:spTree>
    <p:extLst>
      <p:ext uri="{BB962C8B-B14F-4D97-AF65-F5344CB8AC3E}">
        <p14:creationId xmlns:p14="http://schemas.microsoft.com/office/powerpoint/2010/main" val="23673455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Video Transcoding</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751" y="2132288"/>
            <a:ext cx="3281295" cy="22433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Box 7"/>
          <p:cNvSpPr txBox="1"/>
          <p:nvPr/>
        </p:nvSpPr>
        <p:spPr>
          <a:xfrm>
            <a:off x="4420465" y="2860156"/>
            <a:ext cx="2169997" cy="1200329"/>
          </a:xfrm>
          <a:prstGeom prst="rect">
            <a:avLst/>
          </a:prstGeom>
          <a:noFill/>
        </p:spPr>
        <p:txBody>
          <a:bodyPr wrap="square" rtlCol="0">
            <a:spAutoFit/>
          </a:bodyPr>
          <a:lstStyle/>
          <a:p>
            <a:r>
              <a:rPr lang="en-US" sz="2400" spc="-1" dirty="0">
                <a:solidFill>
                  <a:srgbClr val="000000"/>
                </a:solidFill>
                <a:uFill>
                  <a:solidFill>
                    <a:srgbClr val="FFFFFF"/>
                  </a:solidFill>
                </a:uFill>
              </a:rPr>
              <a:t>Computational intensive</a:t>
            </a:r>
          </a:p>
          <a:p>
            <a:pPr marL="457200" indent="-457200">
              <a:buFont typeface="Arial" charset="0"/>
              <a:buChar char="•"/>
            </a:pPr>
            <a:endParaRPr lang="en-US" sz="2400" dirty="0"/>
          </a:p>
        </p:txBody>
      </p:sp>
      <p:sp>
        <p:nvSpPr>
          <p:cNvPr id="9" name="Right Arrow 8"/>
          <p:cNvSpPr/>
          <p:nvPr/>
        </p:nvSpPr>
        <p:spPr>
          <a:xfrm>
            <a:off x="3168218" y="2823189"/>
            <a:ext cx="1252247" cy="861533"/>
          </a:xfrm>
          <a:prstGeom prst="rightArrow">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054AD97A-EC02-4373-BBC7-B1B4C6D2D385}" type="slidenum">
              <a:rPr lang="en-US" smtClean="0"/>
              <a:t>7</a:t>
            </a:fld>
            <a:endParaRPr lang="en-US"/>
          </a:p>
        </p:txBody>
      </p:sp>
      <p:sp>
        <p:nvSpPr>
          <p:cNvPr id="7" name="Right Arrow 8">
            <a:extLst>
              <a:ext uri="{FF2B5EF4-FFF2-40B4-BE49-F238E27FC236}">
                <a16:creationId xmlns:a16="http://schemas.microsoft.com/office/drawing/2014/main" xmlns="" id="{D97F887E-CFFC-4C70-8A77-467A32AAEBC1}"/>
              </a:ext>
            </a:extLst>
          </p:cNvPr>
          <p:cNvSpPr/>
          <p:nvPr/>
        </p:nvSpPr>
        <p:spPr>
          <a:xfrm>
            <a:off x="6400634" y="2876021"/>
            <a:ext cx="1252247" cy="861533"/>
          </a:xfrm>
          <a:prstGeom prst="rightArrow">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xmlns="" id="{E4FC02EE-C77F-4DCE-948B-E0B6FEAB9AE0}"/>
              </a:ext>
            </a:extLst>
          </p:cNvPr>
          <p:cNvSpPr txBox="1"/>
          <p:nvPr/>
        </p:nvSpPr>
        <p:spPr>
          <a:xfrm>
            <a:off x="7662988" y="2876021"/>
            <a:ext cx="1517866" cy="1200329"/>
          </a:xfrm>
          <a:prstGeom prst="rect">
            <a:avLst/>
          </a:prstGeom>
          <a:noFill/>
        </p:spPr>
        <p:txBody>
          <a:bodyPr wrap="square" rtlCol="0">
            <a:spAutoFit/>
          </a:bodyPr>
          <a:lstStyle/>
          <a:p>
            <a:r>
              <a:rPr lang="en-US" sz="2400" spc="-1" dirty="0">
                <a:solidFill>
                  <a:srgbClr val="000000"/>
                </a:solidFill>
                <a:uFill>
                  <a:solidFill>
                    <a:srgbClr val="FFFFFF"/>
                  </a:solidFill>
                </a:uFill>
              </a:rPr>
              <a:t>VSP pre-transcode</a:t>
            </a:r>
          </a:p>
          <a:p>
            <a:pPr marL="457200" indent="-457200">
              <a:buFont typeface="Arial" charset="0"/>
              <a:buChar char="•"/>
            </a:pPr>
            <a:endParaRPr lang="en-US" sz="2400" dirty="0"/>
          </a:p>
        </p:txBody>
      </p:sp>
      <p:sp>
        <p:nvSpPr>
          <p:cNvPr id="11" name="Right Arrow 8">
            <a:extLst>
              <a:ext uri="{FF2B5EF4-FFF2-40B4-BE49-F238E27FC236}">
                <a16:creationId xmlns:a16="http://schemas.microsoft.com/office/drawing/2014/main" xmlns="" id="{CA632EE1-B927-4ACD-ABBC-27E17886521A}"/>
              </a:ext>
            </a:extLst>
          </p:cNvPr>
          <p:cNvSpPr/>
          <p:nvPr/>
        </p:nvSpPr>
        <p:spPr>
          <a:xfrm>
            <a:off x="9006926" y="2823189"/>
            <a:ext cx="1252247" cy="861533"/>
          </a:xfrm>
          <a:prstGeom prst="rightArrow">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7395BA09-AC7B-4F26-B0DD-E746170B9051}"/>
              </a:ext>
            </a:extLst>
          </p:cNvPr>
          <p:cNvSpPr txBox="1"/>
          <p:nvPr/>
        </p:nvSpPr>
        <p:spPr>
          <a:xfrm>
            <a:off x="10253380" y="2860155"/>
            <a:ext cx="2169997" cy="1200329"/>
          </a:xfrm>
          <a:prstGeom prst="rect">
            <a:avLst/>
          </a:prstGeom>
          <a:noFill/>
        </p:spPr>
        <p:txBody>
          <a:bodyPr wrap="square" rtlCol="0">
            <a:spAutoFit/>
          </a:bodyPr>
          <a:lstStyle/>
          <a:p>
            <a:r>
              <a:rPr lang="en-US" sz="2400" spc="-1" dirty="0">
                <a:solidFill>
                  <a:srgbClr val="000000"/>
                </a:solidFill>
                <a:uFill>
                  <a:solidFill>
                    <a:srgbClr val="FFFFFF"/>
                  </a:solidFill>
                </a:uFill>
              </a:rPr>
              <a:t>Storage intensive</a:t>
            </a:r>
          </a:p>
          <a:p>
            <a:pPr marL="457200" indent="-457200">
              <a:buFont typeface="Arial" charset="0"/>
              <a:buChar char="•"/>
            </a:pPr>
            <a:endParaRPr lang="en-US" sz="2400" dirty="0"/>
          </a:p>
        </p:txBody>
      </p:sp>
    </p:spTree>
    <p:extLst>
      <p:ext uri="{BB962C8B-B14F-4D97-AF65-F5344CB8AC3E}">
        <p14:creationId xmlns:p14="http://schemas.microsoft.com/office/powerpoint/2010/main" val="593214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500"/>
                                        <p:tgtEl>
                                          <p:spTgt spid="7"/>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randombar(horizontal)">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randombar(horizontal)">
                                      <p:cBhvr>
                                        <p:cTn id="28" dur="500"/>
                                        <p:tgtEl>
                                          <p:spTgt spid="11"/>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randombar(horizontal)">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p:bldP spid="11" grpId="0" animBg="1"/>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Storing all Formats of the Same Video</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4430" y="1690688"/>
            <a:ext cx="6669559" cy="4315597"/>
          </a:xfrm>
        </p:spPr>
      </p:pic>
      <p:sp>
        <p:nvSpPr>
          <p:cNvPr id="6" name="Rounded Rectangle 5"/>
          <p:cNvSpPr/>
          <p:nvPr/>
        </p:nvSpPr>
        <p:spPr>
          <a:xfrm>
            <a:off x="8254314" y="2879124"/>
            <a:ext cx="3731740" cy="1408670"/>
          </a:xfrm>
          <a:prstGeom prst="roundRect">
            <a:avLst/>
          </a:pr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8X storage overhead!</a:t>
            </a:r>
          </a:p>
        </p:txBody>
      </p:sp>
      <p:sp>
        <p:nvSpPr>
          <p:cNvPr id="7" name="Right Arrow 6"/>
          <p:cNvSpPr/>
          <p:nvPr/>
        </p:nvSpPr>
        <p:spPr>
          <a:xfrm>
            <a:off x="7092779" y="3319162"/>
            <a:ext cx="1013254" cy="440038"/>
          </a:xfrm>
          <a:prstGeom prst="rightArrow">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323360" y="4538474"/>
            <a:ext cx="4868640" cy="461665"/>
          </a:xfrm>
          <a:prstGeom prst="rect">
            <a:avLst/>
          </a:prstGeom>
          <a:noFill/>
        </p:spPr>
        <p:txBody>
          <a:bodyPr wrap="none" rtlCol="0">
            <a:spAutoFit/>
          </a:bodyPr>
          <a:lstStyle/>
          <a:p>
            <a:r>
              <a:rPr lang="en-US" sz="2400" dirty="0"/>
              <a:t>YouTube Storage </a:t>
            </a:r>
            <a:r>
              <a:rPr lang="en-US" sz="2400" b="1" dirty="0">
                <a:solidFill>
                  <a:srgbClr val="FF0000"/>
                </a:solidFill>
              </a:rPr>
              <a:t>~one </a:t>
            </a:r>
            <a:r>
              <a:rPr lang="en-US" sz="2400" b="1" dirty="0" err="1">
                <a:solidFill>
                  <a:srgbClr val="FF0000"/>
                </a:solidFill>
              </a:rPr>
              <a:t>ExaBytes</a:t>
            </a:r>
            <a:r>
              <a:rPr lang="en-US" sz="2400" b="1" dirty="0">
                <a:solidFill>
                  <a:srgbClr val="FF0000"/>
                </a:solidFill>
              </a:rPr>
              <a:t> 2016</a:t>
            </a:r>
          </a:p>
        </p:txBody>
      </p:sp>
      <p:sp>
        <p:nvSpPr>
          <p:cNvPr id="5" name="TextBox 4"/>
          <p:cNvSpPr txBox="1"/>
          <p:nvPr/>
        </p:nvSpPr>
        <p:spPr>
          <a:xfrm>
            <a:off x="3218449" y="6088001"/>
            <a:ext cx="4863576" cy="400110"/>
          </a:xfrm>
          <a:prstGeom prst="rect">
            <a:avLst/>
          </a:prstGeom>
          <a:noFill/>
        </p:spPr>
        <p:txBody>
          <a:bodyPr wrap="none" rtlCol="0">
            <a:spAutoFit/>
          </a:bodyPr>
          <a:lstStyle/>
          <a:p>
            <a:r>
              <a:rPr lang="en-US" sz="2000" b="1" dirty="0"/>
              <a:t>1 </a:t>
            </a:r>
            <a:r>
              <a:rPr lang="en-US" sz="2000" b="1" dirty="0" err="1"/>
              <a:t>ExaBytes</a:t>
            </a:r>
            <a:r>
              <a:rPr lang="en-US" sz="2000" b="1" dirty="0"/>
              <a:t>= 1000 </a:t>
            </a:r>
            <a:r>
              <a:rPr lang="en-US" sz="2000" b="1" dirty="0" err="1"/>
              <a:t>PetaBytes</a:t>
            </a:r>
            <a:r>
              <a:rPr lang="en-US" sz="2000" b="1" dirty="0"/>
              <a:t>=10</a:t>
            </a:r>
            <a:r>
              <a:rPr lang="en-US" sz="2000" b="1" baseline="30000" dirty="0"/>
              <a:t>6 </a:t>
            </a:r>
            <a:r>
              <a:rPr lang="en-US" sz="2000" b="1" dirty="0"/>
              <a:t>TB= 10</a:t>
            </a:r>
            <a:r>
              <a:rPr lang="en-US" sz="2000" b="1" baseline="30000" dirty="0"/>
              <a:t>9</a:t>
            </a:r>
            <a:r>
              <a:rPr lang="en-US" sz="2000" b="1" dirty="0"/>
              <a:t> GB</a:t>
            </a:r>
          </a:p>
        </p:txBody>
      </p:sp>
      <p:sp>
        <p:nvSpPr>
          <p:cNvPr id="9" name="Footer Placeholder 8"/>
          <p:cNvSpPr>
            <a:spLocks noGrp="1"/>
          </p:cNvSpPr>
          <p:nvPr>
            <p:ph type="ftr" sz="quarter" idx="11"/>
          </p:nvPr>
        </p:nvSpPr>
        <p:spPr>
          <a:xfrm>
            <a:off x="3967225" y="6492875"/>
            <a:ext cx="4114800" cy="365125"/>
          </a:xfrm>
        </p:spPr>
        <p:txBody>
          <a:bodyPr/>
          <a:lstStyle/>
          <a:p>
            <a:r>
              <a:rPr lang="en-US" sz="1400"/>
              <a:t>https://</a:t>
            </a:r>
            <a:r>
              <a:rPr lang="en-US" sz="1400" dirty="0" err="1"/>
              <a:t>www.quora.com</a:t>
            </a:r>
            <a:endParaRPr lang="en-US" sz="1400" dirty="0"/>
          </a:p>
        </p:txBody>
      </p:sp>
    </p:spTree>
    <p:extLst>
      <p:ext uri="{BB962C8B-B14F-4D97-AF65-F5344CB8AC3E}">
        <p14:creationId xmlns:p14="http://schemas.microsoft.com/office/powerpoint/2010/main" val="1599064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125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linds(horizont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0675"/>
            <a:ext cx="10515600" cy="1325563"/>
          </a:xfrm>
        </p:spPr>
        <p:txBody>
          <a:bodyPr/>
          <a:lstStyle/>
          <a:p>
            <a:r>
              <a:rPr lang="en-US" b="1" dirty="0"/>
              <a:t>Storage Requirements for Video Stream</a:t>
            </a:r>
          </a:p>
        </p:txBody>
      </p:sp>
      <p:sp>
        <p:nvSpPr>
          <p:cNvPr id="3" name="Content Placeholder 2"/>
          <p:cNvSpPr>
            <a:spLocks noGrp="1"/>
          </p:cNvSpPr>
          <p:nvPr>
            <p:ph idx="1"/>
          </p:nvPr>
        </p:nvSpPr>
        <p:spPr/>
        <p:txBody>
          <a:bodyPr>
            <a:normAutofit/>
          </a:bodyPr>
          <a:lstStyle/>
          <a:p>
            <a:r>
              <a:rPr lang="en-US" dirty="0"/>
              <a:t> </a:t>
            </a:r>
            <a:r>
              <a:rPr lang="en-US" b="1" dirty="0"/>
              <a:t>large capacity</a:t>
            </a:r>
          </a:p>
          <a:p>
            <a:pPr lvl="1"/>
            <a:r>
              <a:rPr lang="en-US" dirty="0"/>
              <a:t>Different formats</a:t>
            </a:r>
          </a:p>
          <a:p>
            <a:pPr lvl="1"/>
            <a:r>
              <a:rPr lang="en-US" dirty="0"/>
              <a:t>Different videos</a:t>
            </a:r>
          </a:p>
          <a:p>
            <a:endParaRPr lang="en-US" b="1" dirty="0"/>
          </a:p>
          <a:p>
            <a:r>
              <a:rPr lang="en-US" b="1" dirty="0"/>
              <a:t>high throughput</a:t>
            </a:r>
          </a:p>
          <a:p>
            <a:pPr lvl="1"/>
            <a:r>
              <a:rPr lang="en-US" dirty="0"/>
              <a:t>Support concurrent accesses of viewers to same video</a:t>
            </a:r>
            <a:endParaRPr lang="en-US" b="1" dirty="0"/>
          </a:p>
          <a:p>
            <a:pPr marL="457200" lvl="1" indent="0">
              <a:buNone/>
            </a:pPr>
            <a:endParaRPr lang="en-US" dirty="0"/>
          </a:p>
        </p:txBody>
      </p:sp>
      <p:sp>
        <p:nvSpPr>
          <p:cNvPr id="4" name="Slide Number Placeholder 3"/>
          <p:cNvSpPr>
            <a:spLocks noGrp="1"/>
          </p:cNvSpPr>
          <p:nvPr>
            <p:ph type="sldNum" sz="quarter" idx="12"/>
          </p:nvPr>
        </p:nvSpPr>
        <p:spPr/>
        <p:txBody>
          <a:bodyPr/>
          <a:lstStyle/>
          <a:p>
            <a:fld id="{054AD97A-EC02-4373-BBC7-B1B4C6D2D385}" type="slidenum">
              <a:rPr lang="en-US" smtClean="0"/>
              <a:t>9</a:t>
            </a:fld>
            <a:endParaRPr lang="en-US"/>
          </a:p>
        </p:txBody>
      </p:sp>
    </p:spTree>
    <p:extLst>
      <p:ext uri="{BB962C8B-B14F-4D97-AF65-F5344CB8AC3E}">
        <p14:creationId xmlns:p14="http://schemas.microsoft.com/office/powerpoint/2010/main" val="35818474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11690</TotalTime>
  <Words>3061</Words>
  <Application>Microsoft Macintosh PowerPoint</Application>
  <PresentationFormat>Widescreen</PresentationFormat>
  <Paragraphs>538</Paragraphs>
  <Slides>64</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64</vt:i4>
      </vt:variant>
    </vt:vector>
  </HeadingPairs>
  <TitlesOfParts>
    <vt:vector size="72" baseType="lpstr">
      <vt:lpstr>Calibri</vt:lpstr>
      <vt:lpstr>Calibri Light</vt:lpstr>
      <vt:lpstr>Cambria Math</vt:lpstr>
      <vt:lpstr>museo-sans</vt:lpstr>
      <vt:lpstr>NimbusRomNo9L-Regu</vt:lpstr>
      <vt:lpstr>Wingdings</vt:lpstr>
      <vt:lpstr>Arial</vt:lpstr>
      <vt:lpstr>Office Theme</vt:lpstr>
      <vt:lpstr>Cost Efficient Cloud-Based Video Streaming Through Quantifying Video Stream Hotness </vt:lpstr>
      <vt:lpstr>Outline  </vt:lpstr>
      <vt:lpstr>Outline  </vt:lpstr>
      <vt:lpstr>Different Characteristics Display Devices </vt:lpstr>
      <vt:lpstr>Different Formats of Videos</vt:lpstr>
      <vt:lpstr>Background: Video Stream Structure</vt:lpstr>
      <vt:lpstr>Video Transcoding</vt:lpstr>
      <vt:lpstr>Storing all Formats of the Same Video</vt:lpstr>
      <vt:lpstr>Storage Requirements for Video Stream</vt:lpstr>
      <vt:lpstr>Storage and Distribution  of Video Streams</vt:lpstr>
      <vt:lpstr>Comparison of Different Technologies for Storing Video Stream</vt:lpstr>
      <vt:lpstr>Challenges in On-Demand Computation of Transcoding</vt:lpstr>
      <vt:lpstr>Video Transcoding in Cloud!!</vt:lpstr>
      <vt:lpstr>Advantages of Cloud for Video Streaming</vt:lpstr>
      <vt:lpstr>Challenges of Using Cloud Services</vt:lpstr>
      <vt:lpstr>Outline  </vt:lpstr>
      <vt:lpstr>PowerPoint Presentation</vt:lpstr>
      <vt:lpstr>Outline  </vt:lpstr>
      <vt:lpstr>PowerPoint Presentation</vt:lpstr>
      <vt:lpstr>Recap on Definitions</vt:lpstr>
      <vt:lpstr>Problem Definition</vt:lpstr>
      <vt:lpstr>Intuitive Solution</vt:lpstr>
      <vt:lpstr>Summary of Contributions</vt:lpstr>
      <vt:lpstr>Definition of Hot Video Stream </vt:lpstr>
      <vt:lpstr>Quantifying Hotness of GOP</vt:lpstr>
      <vt:lpstr>Quantifying Hotness of a Video Stream</vt:lpstr>
      <vt:lpstr>Access Pattern to Video Streams in a Repository </vt:lpstr>
      <vt:lpstr>PowerPoint Presentation</vt:lpstr>
      <vt:lpstr>Cost of Pre-transcoding of a Video Stream</vt:lpstr>
      <vt:lpstr>Cost of Re-transcoding of a Video Stream</vt:lpstr>
      <vt:lpstr>Algorithms for Partial Pre-transcoding</vt:lpstr>
      <vt:lpstr>GOP-based Threshold algorithm (GBTh)</vt:lpstr>
      <vt:lpstr>Video-based hotness algorithm (VBH)</vt:lpstr>
      <vt:lpstr>Video Stream Access Pattern –  non Long tail</vt:lpstr>
      <vt:lpstr>GOP-based hotness algorithm (GBH)</vt:lpstr>
      <vt:lpstr>How to Reduce the Time Overhead of Partial-Pre-transcoding Methods?</vt:lpstr>
      <vt:lpstr>Clustering Video Streams Based on Hotness</vt:lpstr>
      <vt:lpstr>Jenks Natural Breaks Optimization Algorithm for Video Streams Clustering</vt:lpstr>
      <vt:lpstr>Experimental Setup</vt:lpstr>
      <vt:lpstr>Experimental Setup (Cont.)</vt:lpstr>
      <vt:lpstr>Experimental Setup (Cont.)</vt:lpstr>
      <vt:lpstr>Experimental Setup: Analysis of GOP Number and their size</vt:lpstr>
      <vt:lpstr>Experimental Setup: Correlation Between GOP Size &amp; Transcoding Time</vt:lpstr>
      <vt:lpstr>Experimental Setup: Video Synthesis</vt:lpstr>
      <vt:lpstr>Generating Video Repositories:</vt:lpstr>
      <vt:lpstr>Workload Setup: Change % of hot videos</vt:lpstr>
      <vt:lpstr>Methods Used For Comparison</vt:lpstr>
      <vt:lpstr>Experimental results: Impact of changing percentage of FAVs in repository </vt:lpstr>
      <vt:lpstr>Experimental results: Impact of changing percentage of FAVs video in repository including CDN in the cost </vt:lpstr>
      <vt:lpstr>Experimental results: Impact of changing variance number of views </vt:lpstr>
      <vt:lpstr>Experimental results: Impact of changing percentage of video streams with non long tail access in repository </vt:lpstr>
      <vt:lpstr>Experimental results: effectiveness of the clustering method on reducing the execution time overhead of the GBH method.</vt:lpstr>
      <vt:lpstr>Proposed Methods Comparison</vt:lpstr>
      <vt:lpstr>Outline  </vt:lpstr>
      <vt:lpstr>Conclusion</vt:lpstr>
      <vt:lpstr>Future Directions of Research</vt:lpstr>
      <vt:lpstr>Publications</vt:lpstr>
      <vt:lpstr>Questions?</vt:lpstr>
      <vt:lpstr>Thank you</vt:lpstr>
      <vt:lpstr>Appendix</vt:lpstr>
      <vt:lpstr>Experimental Results</vt:lpstr>
      <vt:lpstr>Experimental Results</vt:lpstr>
      <vt:lpstr>PowerPoint Presentation</vt:lpstr>
      <vt:lpstr>PowerPoint Presentation</vt:lpstr>
    </vt:vector>
  </TitlesOfParts>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Mahmoud Darwich</dc:creator>
  <cp:lastModifiedBy>Darwich Mahmoud K</cp:lastModifiedBy>
  <cp:revision>487</cp:revision>
  <cp:lastPrinted>2017-08-12T15:59:56Z</cp:lastPrinted>
  <dcterms:created xsi:type="dcterms:W3CDTF">2017-04-28T14:10:22Z</dcterms:created>
  <dcterms:modified xsi:type="dcterms:W3CDTF">2017-08-18T16:25:32Z</dcterms:modified>
</cp:coreProperties>
</file>