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363" r:id="rId2"/>
    <p:sldId id="436" r:id="rId3"/>
    <p:sldId id="469" r:id="rId4"/>
    <p:sldId id="437" r:id="rId5"/>
    <p:sldId id="470" r:id="rId6"/>
    <p:sldId id="446" r:id="rId7"/>
    <p:sldId id="438" r:id="rId8"/>
    <p:sldId id="441" r:id="rId9"/>
    <p:sldId id="471" r:id="rId10"/>
    <p:sldId id="512" r:id="rId11"/>
    <p:sldId id="474" r:id="rId12"/>
    <p:sldId id="445" r:id="rId13"/>
    <p:sldId id="476" r:id="rId14"/>
    <p:sldId id="477" r:id="rId15"/>
    <p:sldId id="449" r:id="rId16"/>
    <p:sldId id="458" r:id="rId17"/>
    <p:sldId id="450" r:id="rId18"/>
    <p:sldId id="459" r:id="rId19"/>
    <p:sldId id="462" r:id="rId20"/>
    <p:sldId id="461" r:id="rId21"/>
    <p:sldId id="463" r:id="rId22"/>
    <p:sldId id="464" r:id="rId23"/>
    <p:sldId id="500" r:id="rId24"/>
    <p:sldId id="457" r:id="rId25"/>
    <p:sldId id="467" r:id="rId26"/>
    <p:sldId id="466" r:id="rId27"/>
    <p:sldId id="455" r:id="rId28"/>
    <p:sldId id="478" r:id="rId29"/>
    <p:sldId id="498" r:id="rId30"/>
    <p:sldId id="481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5" r:id="rId42"/>
    <p:sldId id="497" r:id="rId43"/>
    <p:sldId id="501" r:id="rId44"/>
    <p:sldId id="502" r:id="rId45"/>
    <p:sldId id="503" r:id="rId46"/>
    <p:sldId id="504" r:id="rId47"/>
    <p:sldId id="505" r:id="rId48"/>
    <p:sldId id="506" r:id="rId49"/>
    <p:sldId id="507" r:id="rId50"/>
    <p:sldId id="510" r:id="rId51"/>
    <p:sldId id="511" r:id="rId52"/>
    <p:sldId id="451" r:id="rId53"/>
    <p:sldId id="509" r:id="rId54"/>
    <p:sldId id="47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Woodworth" initials="JW" lastIdx="11" clrIdx="0">
    <p:extLst>
      <p:ext uri="{19B8F6BF-5375-455C-9EA6-DF929625EA0E}">
        <p15:presenceInfo xmlns:p15="http://schemas.microsoft.com/office/powerpoint/2012/main" userId="f315b60ffa4121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F2D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51" autoAdjust="0"/>
    <p:restoredTop sz="92389" autoAdjust="0"/>
  </p:normalViewPr>
  <p:slideViewPr>
    <p:cSldViewPr snapToGrid="0" snapToObjects="1">
      <p:cViewPr varScale="1">
        <p:scale>
          <a:sx n="63" d="100"/>
          <a:sy n="63" d="100"/>
        </p:scale>
        <p:origin x="2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BD277-2824-404E-9BC8-170390956277}" type="doc">
      <dgm:prSet loTypeId="urn:microsoft.com/office/officeart/2005/8/layout/hierarchy4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722226-33D4-4312-A250-B2199BFE9F0E}">
      <dgm:prSet phldrT="[Text]"/>
      <dgm:spPr/>
      <dgm:t>
        <a:bodyPr/>
        <a:lstStyle/>
        <a:p>
          <a:r>
            <a:rPr lang="en-US" dirty="0"/>
            <a:t>Unstructured Searching</a:t>
          </a:r>
        </a:p>
      </dgm:t>
    </dgm:pt>
    <dgm:pt modelId="{5CF021C1-74D4-4C81-8F25-913A0A4D8870}" type="parTrans" cxnId="{172A3373-BD82-4AE0-8306-F4AB4CDC8230}">
      <dgm:prSet/>
      <dgm:spPr/>
      <dgm:t>
        <a:bodyPr/>
        <a:lstStyle/>
        <a:p>
          <a:endParaRPr lang="en-US"/>
        </a:p>
      </dgm:t>
    </dgm:pt>
    <dgm:pt modelId="{E9BC5ED4-AD9C-4AAC-82A4-C6468F46B1C3}" type="sibTrans" cxnId="{172A3373-BD82-4AE0-8306-F4AB4CDC8230}">
      <dgm:prSet/>
      <dgm:spPr/>
      <dgm:t>
        <a:bodyPr/>
        <a:lstStyle/>
        <a:p>
          <a:endParaRPr lang="en-US"/>
        </a:p>
      </dgm:t>
    </dgm:pt>
    <dgm:pt modelId="{E70012EF-6517-4910-BC10-CFBA0E569B65}">
      <dgm:prSet phldrT="[Text]"/>
      <dgm:spPr/>
      <dgm:t>
        <a:bodyPr/>
        <a:lstStyle/>
        <a:p>
          <a:r>
            <a:rPr lang="en-US" dirty="0"/>
            <a:t>Plaintext</a:t>
          </a:r>
        </a:p>
      </dgm:t>
    </dgm:pt>
    <dgm:pt modelId="{64BEA4DE-DD9E-4C25-8DCC-8D093DDB5650}" type="parTrans" cxnId="{0C934F0E-991C-43F8-AF22-0BC42CAC9613}">
      <dgm:prSet/>
      <dgm:spPr/>
      <dgm:t>
        <a:bodyPr/>
        <a:lstStyle/>
        <a:p>
          <a:endParaRPr lang="en-US"/>
        </a:p>
      </dgm:t>
    </dgm:pt>
    <dgm:pt modelId="{930663F3-438C-4E62-83C8-4FDB6612B3F9}" type="sibTrans" cxnId="{0C934F0E-991C-43F8-AF22-0BC42CAC9613}">
      <dgm:prSet/>
      <dgm:spPr/>
      <dgm:t>
        <a:bodyPr/>
        <a:lstStyle/>
        <a:p>
          <a:endParaRPr lang="en-US"/>
        </a:p>
      </dgm:t>
    </dgm:pt>
    <dgm:pt modelId="{F276DA2E-5B2B-462D-B5FB-628AB29E3A2F}">
      <dgm:prSet phldrT="[Text]"/>
      <dgm:spPr/>
      <dgm:t>
        <a:bodyPr/>
        <a:lstStyle/>
        <a:p>
          <a:r>
            <a:rPr lang="en-US" dirty="0"/>
            <a:t>Secure/Encrypted</a:t>
          </a:r>
        </a:p>
      </dgm:t>
    </dgm:pt>
    <dgm:pt modelId="{C31D4C47-125E-4BEE-B594-D533B5189E6E}" type="parTrans" cxnId="{0AB409D4-1987-4804-935D-29367A07B5FE}">
      <dgm:prSet/>
      <dgm:spPr/>
      <dgm:t>
        <a:bodyPr/>
        <a:lstStyle/>
        <a:p>
          <a:endParaRPr lang="en-US"/>
        </a:p>
      </dgm:t>
    </dgm:pt>
    <dgm:pt modelId="{D4C6937B-3FA4-44D7-819B-108F6A131D39}" type="sibTrans" cxnId="{0AB409D4-1987-4804-935D-29367A07B5FE}">
      <dgm:prSet/>
      <dgm:spPr/>
      <dgm:t>
        <a:bodyPr/>
        <a:lstStyle/>
        <a:p>
          <a:endParaRPr lang="en-US"/>
        </a:p>
      </dgm:t>
    </dgm:pt>
    <dgm:pt modelId="{7D59609A-00F5-4569-9727-B9C3A7308854}">
      <dgm:prSet phldrT="[Text]"/>
      <dgm:spPr/>
      <dgm:t>
        <a:bodyPr/>
        <a:lstStyle/>
        <a:p>
          <a:r>
            <a:rPr lang="en-US" dirty="0"/>
            <a:t>Keyword</a:t>
          </a:r>
        </a:p>
      </dgm:t>
    </dgm:pt>
    <dgm:pt modelId="{155732E2-859D-4EE0-9A75-7EE47B966FA5}" type="parTrans" cxnId="{2D5CB752-5DA7-40DA-B2B7-1AC94F656465}">
      <dgm:prSet/>
      <dgm:spPr/>
      <dgm:t>
        <a:bodyPr/>
        <a:lstStyle/>
        <a:p>
          <a:endParaRPr lang="en-US"/>
        </a:p>
      </dgm:t>
    </dgm:pt>
    <dgm:pt modelId="{86CA9538-60D8-4745-B58B-702AA7A800F2}" type="sibTrans" cxnId="{2D5CB752-5DA7-40DA-B2B7-1AC94F656465}">
      <dgm:prSet/>
      <dgm:spPr/>
      <dgm:t>
        <a:bodyPr/>
        <a:lstStyle/>
        <a:p>
          <a:endParaRPr lang="en-US"/>
        </a:p>
      </dgm:t>
    </dgm:pt>
    <dgm:pt modelId="{13DB6DCC-DA98-4B38-8306-C22DBFD08780}">
      <dgm:prSet phldrT="[Text]"/>
      <dgm:spPr/>
      <dgm:t>
        <a:bodyPr/>
        <a:lstStyle/>
        <a:p>
          <a:r>
            <a:rPr lang="en-US" dirty="0"/>
            <a:t>Semantic…</a:t>
          </a:r>
        </a:p>
      </dgm:t>
    </dgm:pt>
    <dgm:pt modelId="{AF2E5755-ADA2-40D6-A830-BDECA02F21A6}" type="parTrans" cxnId="{796E84CB-60AE-4CD9-BF4B-F3B9693B2569}">
      <dgm:prSet/>
      <dgm:spPr/>
      <dgm:t>
        <a:bodyPr/>
        <a:lstStyle/>
        <a:p>
          <a:endParaRPr lang="en-US"/>
        </a:p>
      </dgm:t>
    </dgm:pt>
    <dgm:pt modelId="{F99D3C43-22C0-4DB3-B1CB-651D5FAAA8E0}" type="sibTrans" cxnId="{796E84CB-60AE-4CD9-BF4B-F3B9693B2569}">
      <dgm:prSet/>
      <dgm:spPr/>
      <dgm:t>
        <a:bodyPr/>
        <a:lstStyle/>
        <a:p>
          <a:endParaRPr lang="en-US"/>
        </a:p>
      </dgm:t>
    </dgm:pt>
    <dgm:pt modelId="{3337B00A-CC48-46A8-84CA-3C87101B4191}">
      <dgm:prSet phldrT="[Text]"/>
      <dgm:spPr/>
      <dgm:t>
        <a:bodyPr/>
        <a:lstStyle/>
        <a:p>
          <a:r>
            <a:rPr lang="en-US" dirty="0"/>
            <a:t>Clustering…</a:t>
          </a:r>
        </a:p>
      </dgm:t>
    </dgm:pt>
    <dgm:pt modelId="{48ACD6DE-EB20-4460-AD86-AA59F7C8DB81}" type="parTrans" cxnId="{F91DAD21-7029-4C6E-B078-0EF897A2DE68}">
      <dgm:prSet/>
      <dgm:spPr/>
      <dgm:t>
        <a:bodyPr/>
        <a:lstStyle/>
        <a:p>
          <a:endParaRPr lang="en-US"/>
        </a:p>
      </dgm:t>
    </dgm:pt>
    <dgm:pt modelId="{1EDEF9D2-4E6C-4860-BE66-05EDFCDF4A8E}" type="sibTrans" cxnId="{F91DAD21-7029-4C6E-B078-0EF897A2DE68}">
      <dgm:prSet/>
      <dgm:spPr/>
      <dgm:t>
        <a:bodyPr/>
        <a:lstStyle/>
        <a:p>
          <a:endParaRPr lang="en-US"/>
        </a:p>
      </dgm:t>
    </dgm:pt>
    <dgm:pt modelId="{38140D80-4E39-460D-A78E-EF1058892C61}">
      <dgm:prSet phldrT="[Text]"/>
      <dgm:spPr/>
      <dgm:t>
        <a:bodyPr/>
        <a:lstStyle/>
        <a:p>
          <a:r>
            <a:rPr lang="en-US" dirty="0"/>
            <a:t>Regular Expression</a:t>
          </a:r>
        </a:p>
      </dgm:t>
    </dgm:pt>
    <dgm:pt modelId="{82C4D9B6-AF71-49C0-BDED-13E23C15BFC4}" type="parTrans" cxnId="{BEAADD21-0881-4DAC-8CA6-4FF129F7FDA0}">
      <dgm:prSet/>
      <dgm:spPr/>
      <dgm:t>
        <a:bodyPr/>
        <a:lstStyle/>
        <a:p>
          <a:endParaRPr lang="en-US"/>
        </a:p>
      </dgm:t>
    </dgm:pt>
    <dgm:pt modelId="{6B2FCD03-95DE-4E8C-B4C3-12A8C90CC7AA}" type="sibTrans" cxnId="{BEAADD21-0881-4DAC-8CA6-4FF129F7FDA0}">
      <dgm:prSet/>
      <dgm:spPr/>
      <dgm:t>
        <a:bodyPr/>
        <a:lstStyle/>
        <a:p>
          <a:endParaRPr lang="en-US"/>
        </a:p>
      </dgm:t>
    </dgm:pt>
    <dgm:pt modelId="{EB783AFC-F76B-4356-B861-FE610B0E9483}">
      <dgm:prSet phldrT="[Text]"/>
      <dgm:spPr/>
      <dgm:t>
        <a:bodyPr/>
        <a:lstStyle/>
        <a:p>
          <a:r>
            <a:rPr lang="en-US" dirty="0"/>
            <a:t>Semantic </a:t>
          </a:r>
        </a:p>
      </dgm:t>
    </dgm:pt>
    <dgm:pt modelId="{3BBAA74A-F242-4D11-883A-F2BA18B2FFEA}" type="parTrans" cxnId="{25239F92-1FF6-4F2D-9F73-F9286560AFFD}">
      <dgm:prSet/>
      <dgm:spPr/>
      <dgm:t>
        <a:bodyPr/>
        <a:lstStyle/>
        <a:p>
          <a:endParaRPr lang="en-US"/>
        </a:p>
      </dgm:t>
    </dgm:pt>
    <dgm:pt modelId="{1C6EF794-F558-41CC-8FD1-23D9B532E0AC}" type="sibTrans" cxnId="{25239F92-1FF6-4F2D-9F73-F9286560AFFD}">
      <dgm:prSet/>
      <dgm:spPr/>
      <dgm:t>
        <a:bodyPr/>
        <a:lstStyle/>
        <a:p>
          <a:endParaRPr lang="en-US"/>
        </a:p>
      </dgm:t>
    </dgm:pt>
    <dgm:pt modelId="{33D91EA4-2FF0-4AB0-97C0-C32AB1D6BC11}">
      <dgm:prSet phldrT="[Text]"/>
      <dgm:spPr/>
      <dgm:t>
        <a:bodyPr/>
        <a:lstStyle/>
        <a:p>
          <a:r>
            <a:rPr lang="en-US" dirty="0"/>
            <a:t>Fuzzy Keyword</a:t>
          </a:r>
        </a:p>
      </dgm:t>
    </dgm:pt>
    <dgm:pt modelId="{603BEBA9-E1BF-44B7-9554-4F997A9DEE8C}" type="parTrans" cxnId="{D2A9CB7F-BB5F-4499-8BDD-F8E4D4BA3CB8}">
      <dgm:prSet/>
      <dgm:spPr/>
      <dgm:t>
        <a:bodyPr/>
        <a:lstStyle/>
        <a:p>
          <a:endParaRPr lang="en-US"/>
        </a:p>
      </dgm:t>
    </dgm:pt>
    <dgm:pt modelId="{AB95716B-60C6-411A-8D58-8EAE72AAD3DD}" type="sibTrans" cxnId="{D2A9CB7F-BB5F-4499-8BDD-F8E4D4BA3CB8}">
      <dgm:prSet/>
      <dgm:spPr/>
      <dgm:t>
        <a:bodyPr/>
        <a:lstStyle/>
        <a:p>
          <a:endParaRPr lang="en-US"/>
        </a:p>
      </dgm:t>
    </dgm:pt>
    <dgm:pt modelId="{A78CBB0C-DC90-409A-B27F-0F8CDEF4C637}">
      <dgm:prSet phldrT="[Text]"/>
      <dgm:spPr/>
      <dgm:t>
        <a:bodyPr/>
        <a:lstStyle/>
        <a:p>
          <a:r>
            <a:rPr lang="en-US" dirty="0"/>
            <a:t>Word Stemming</a:t>
          </a:r>
        </a:p>
      </dgm:t>
    </dgm:pt>
    <dgm:pt modelId="{43064796-E5C4-4FD5-AE90-D3EF1F19B25C}" type="parTrans" cxnId="{0CCC029A-068E-4CE1-9FE5-D78A98EBC841}">
      <dgm:prSet/>
      <dgm:spPr/>
      <dgm:t>
        <a:bodyPr/>
        <a:lstStyle/>
        <a:p>
          <a:endParaRPr lang="en-US"/>
        </a:p>
      </dgm:t>
    </dgm:pt>
    <dgm:pt modelId="{1011FAD5-38DF-44C7-AB32-FA663DF44EF8}" type="sibTrans" cxnId="{0CCC029A-068E-4CE1-9FE5-D78A98EBC841}">
      <dgm:prSet/>
      <dgm:spPr/>
      <dgm:t>
        <a:bodyPr/>
        <a:lstStyle/>
        <a:p>
          <a:endParaRPr lang="en-US"/>
        </a:p>
      </dgm:t>
    </dgm:pt>
    <dgm:pt modelId="{46C93CDD-E5DF-4DE9-85ED-41FCB8DEF3E8}">
      <dgm:prSet phldrT="[Text]"/>
      <dgm:spPr/>
      <dgm:t>
        <a:bodyPr/>
        <a:lstStyle/>
        <a:p>
          <a:r>
            <a:rPr lang="en-US" dirty="0"/>
            <a:t>Ontological Similarity</a:t>
          </a:r>
        </a:p>
      </dgm:t>
    </dgm:pt>
    <dgm:pt modelId="{8A7139D8-FA81-4AB9-999B-088A5E98D1B0}" type="parTrans" cxnId="{62812896-0E34-48C1-90E4-16D17283BA53}">
      <dgm:prSet/>
      <dgm:spPr/>
      <dgm:t>
        <a:bodyPr/>
        <a:lstStyle/>
        <a:p>
          <a:endParaRPr lang="en-US"/>
        </a:p>
      </dgm:t>
    </dgm:pt>
    <dgm:pt modelId="{0C83565B-60A4-4BAF-BA82-EB757B9986EB}" type="sibTrans" cxnId="{62812896-0E34-48C1-90E4-16D17283BA53}">
      <dgm:prSet/>
      <dgm:spPr/>
      <dgm:t>
        <a:bodyPr/>
        <a:lstStyle/>
        <a:p>
          <a:endParaRPr lang="en-US"/>
        </a:p>
      </dgm:t>
    </dgm:pt>
    <dgm:pt modelId="{5D7F3BC6-297C-448F-A804-05CA4B212338}" type="pres">
      <dgm:prSet presAssocID="{D8DBD277-2824-404E-9BC8-1703909562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2AE349-F609-4F55-81E4-0126AE06C304}" type="pres">
      <dgm:prSet presAssocID="{5B722226-33D4-4312-A250-B2199BFE9F0E}" presName="vertOne" presStyleCnt="0"/>
      <dgm:spPr/>
    </dgm:pt>
    <dgm:pt modelId="{F28F3773-2A5F-43FB-B79A-2233B384A840}" type="pres">
      <dgm:prSet presAssocID="{5B722226-33D4-4312-A250-B2199BFE9F0E}" presName="txOne" presStyleLbl="node0" presStyleIdx="0" presStyleCnt="1" custLinFactY="-54328" custLinFactNeighborX="-8978" custLinFactNeighborY="-100000">
        <dgm:presLayoutVars>
          <dgm:chPref val="3"/>
        </dgm:presLayoutVars>
      </dgm:prSet>
      <dgm:spPr/>
    </dgm:pt>
    <dgm:pt modelId="{9EBEFCC9-B5CE-4262-A7F5-EAC6F7AC30EE}" type="pres">
      <dgm:prSet presAssocID="{5B722226-33D4-4312-A250-B2199BFE9F0E}" presName="parTransOne" presStyleCnt="0"/>
      <dgm:spPr/>
    </dgm:pt>
    <dgm:pt modelId="{49F150A0-1EB1-4E98-A6D8-22886AC8021F}" type="pres">
      <dgm:prSet presAssocID="{5B722226-33D4-4312-A250-B2199BFE9F0E}" presName="horzOne" presStyleCnt="0"/>
      <dgm:spPr/>
    </dgm:pt>
    <dgm:pt modelId="{DE2376C2-ACF6-4242-9F09-061E745DD5C0}" type="pres">
      <dgm:prSet presAssocID="{E70012EF-6517-4910-BC10-CFBA0E569B65}" presName="vertTwo" presStyleCnt="0"/>
      <dgm:spPr/>
    </dgm:pt>
    <dgm:pt modelId="{9C703782-176B-4CCA-B7F5-776617693DA0}" type="pres">
      <dgm:prSet presAssocID="{E70012EF-6517-4910-BC10-CFBA0E569B65}" presName="txTwo" presStyleLbl="node2" presStyleIdx="0" presStyleCnt="2">
        <dgm:presLayoutVars>
          <dgm:chPref val="3"/>
        </dgm:presLayoutVars>
      </dgm:prSet>
      <dgm:spPr/>
    </dgm:pt>
    <dgm:pt modelId="{30950F72-70DF-46D7-87CB-A92245C14DF5}" type="pres">
      <dgm:prSet presAssocID="{E70012EF-6517-4910-BC10-CFBA0E569B65}" presName="parTransTwo" presStyleCnt="0"/>
      <dgm:spPr/>
    </dgm:pt>
    <dgm:pt modelId="{72152FAC-EDFA-4B79-931A-23883257A87F}" type="pres">
      <dgm:prSet presAssocID="{E70012EF-6517-4910-BC10-CFBA0E569B65}" presName="horzTwo" presStyleCnt="0"/>
      <dgm:spPr/>
    </dgm:pt>
    <dgm:pt modelId="{7AC21EB0-0639-4164-86CA-26AC0C38A47E}" type="pres">
      <dgm:prSet presAssocID="{13DB6DCC-DA98-4B38-8306-C22DBFD08780}" presName="vertThree" presStyleCnt="0"/>
      <dgm:spPr/>
    </dgm:pt>
    <dgm:pt modelId="{EDD7DF0D-A70B-47DB-BBC0-B4709A5515C6}" type="pres">
      <dgm:prSet presAssocID="{13DB6DCC-DA98-4B38-8306-C22DBFD08780}" presName="txThree" presStyleLbl="node3" presStyleIdx="0" presStyleCnt="5">
        <dgm:presLayoutVars>
          <dgm:chPref val="3"/>
        </dgm:presLayoutVars>
      </dgm:prSet>
      <dgm:spPr/>
    </dgm:pt>
    <dgm:pt modelId="{177285CB-0BBC-4762-BF11-AE3DAAAAA388}" type="pres">
      <dgm:prSet presAssocID="{13DB6DCC-DA98-4B38-8306-C22DBFD08780}" presName="horzThree" presStyleCnt="0"/>
      <dgm:spPr/>
    </dgm:pt>
    <dgm:pt modelId="{2F3C56C9-FDEC-4436-B0B0-1E15404A8D1A}" type="pres">
      <dgm:prSet presAssocID="{F99D3C43-22C0-4DB3-B1CB-651D5FAAA8E0}" presName="sibSpaceThree" presStyleCnt="0"/>
      <dgm:spPr/>
    </dgm:pt>
    <dgm:pt modelId="{ED012660-5E09-41A2-8F57-AC85FB7AD7A3}" type="pres">
      <dgm:prSet presAssocID="{3337B00A-CC48-46A8-84CA-3C87101B4191}" presName="vertThree" presStyleCnt="0"/>
      <dgm:spPr/>
    </dgm:pt>
    <dgm:pt modelId="{FE713D29-4F13-40BD-BF86-4AD816580A92}" type="pres">
      <dgm:prSet presAssocID="{3337B00A-CC48-46A8-84CA-3C87101B4191}" presName="txThree" presStyleLbl="node3" presStyleIdx="1" presStyleCnt="5">
        <dgm:presLayoutVars>
          <dgm:chPref val="3"/>
        </dgm:presLayoutVars>
      </dgm:prSet>
      <dgm:spPr/>
    </dgm:pt>
    <dgm:pt modelId="{3B1250EC-F3AE-4785-A6A2-ABDDEE4B9AB1}" type="pres">
      <dgm:prSet presAssocID="{3337B00A-CC48-46A8-84CA-3C87101B4191}" presName="horzThree" presStyleCnt="0"/>
      <dgm:spPr/>
    </dgm:pt>
    <dgm:pt modelId="{BAAB5081-72B4-483C-9B26-A186E3D3E38A}" type="pres">
      <dgm:prSet presAssocID="{930663F3-438C-4E62-83C8-4FDB6612B3F9}" presName="sibSpaceTwo" presStyleCnt="0"/>
      <dgm:spPr/>
    </dgm:pt>
    <dgm:pt modelId="{9C45C04F-4CD5-4A6C-9482-B08F626F61E2}" type="pres">
      <dgm:prSet presAssocID="{F276DA2E-5B2B-462D-B5FB-628AB29E3A2F}" presName="vertTwo" presStyleCnt="0"/>
      <dgm:spPr/>
    </dgm:pt>
    <dgm:pt modelId="{A380A3A6-DE0F-4F21-8808-2A1A4A93D45E}" type="pres">
      <dgm:prSet presAssocID="{F276DA2E-5B2B-462D-B5FB-628AB29E3A2F}" presName="txTwo" presStyleLbl="node2" presStyleIdx="1" presStyleCnt="2">
        <dgm:presLayoutVars>
          <dgm:chPref val="3"/>
        </dgm:presLayoutVars>
      </dgm:prSet>
      <dgm:spPr/>
    </dgm:pt>
    <dgm:pt modelId="{D80B6097-98C7-4FDA-B92D-1582ADFF4381}" type="pres">
      <dgm:prSet presAssocID="{F276DA2E-5B2B-462D-B5FB-628AB29E3A2F}" presName="parTransTwo" presStyleCnt="0"/>
      <dgm:spPr/>
    </dgm:pt>
    <dgm:pt modelId="{75D58091-D225-4B82-A36E-A3DC1D43A5DE}" type="pres">
      <dgm:prSet presAssocID="{F276DA2E-5B2B-462D-B5FB-628AB29E3A2F}" presName="horzTwo" presStyleCnt="0"/>
      <dgm:spPr/>
    </dgm:pt>
    <dgm:pt modelId="{C679FE58-B661-4EAD-9D5D-3701FD0728A5}" type="pres">
      <dgm:prSet presAssocID="{7D59609A-00F5-4569-9727-B9C3A7308854}" presName="vertThree" presStyleCnt="0"/>
      <dgm:spPr/>
    </dgm:pt>
    <dgm:pt modelId="{5F43A3E4-DF8B-428B-9B49-A367034E7994}" type="pres">
      <dgm:prSet presAssocID="{7D59609A-00F5-4569-9727-B9C3A7308854}" presName="txThree" presStyleLbl="node3" presStyleIdx="2" presStyleCnt="5">
        <dgm:presLayoutVars>
          <dgm:chPref val="3"/>
        </dgm:presLayoutVars>
      </dgm:prSet>
      <dgm:spPr/>
    </dgm:pt>
    <dgm:pt modelId="{6FBDC1FB-B13C-4B09-B3F7-3744A8ACE09D}" type="pres">
      <dgm:prSet presAssocID="{7D59609A-00F5-4569-9727-B9C3A7308854}" presName="horzThree" presStyleCnt="0"/>
      <dgm:spPr/>
    </dgm:pt>
    <dgm:pt modelId="{52F170FE-AA1F-42AB-AC59-B7AD4FD34ACD}" type="pres">
      <dgm:prSet presAssocID="{86CA9538-60D8-4745-B58B-702AA7A800F2}" presName="sibSpaceThree" presStyleCnt="0"/>
      <dgm:spPr/>
    </dgm:pt>
    <dgm:pt modelId="{100A7488-D0E3-438C-9ABF-64FE9BACA7E0}" type="pres">
      <dgm:prSet presAssocID="{38140D80-4E39-460D-A78E-EF1058892C61}" presName="vertThree" presStyleCnt="0"/>
      <dgm:spPr/>
    </dgm:pt>
    <dgm:pt modelId="{E77C852F-E001-4B72-8177-35BFE1ED5CAE}" type="pres">
      <dgm:prSet presAssocID="{38140D80-4E39-460D-A78E-EF1058892C61}" presName="txThree" presStyleLbl="node3" presStyleIdx="3" presStyleCnt="5">
        <dgm:presLayoutVars>
          <dgm:chPref val="3"/>
        </dgm:presLayoutVars>
      </dgm:prSet>
      <dgm:spPr/>
    </dgm:pt>
    <dgm:pt modelId="{56380E6C-4038-45DD-BD59-C3AABB2C0553}" type="pres">
      <dgm:prSet presAssocID="{38140D80-4E39-460D-A78E-EF1058892C61}" presName="horzThree" presStyleCnt="0"/>
      <dgm:spPr/>
    </dgm:pt>
    <dgm:pt modelId="{DFA8392C-37FA-4E57-BB4D-2B33FBFA7EAB}" type="pres">
      <dgm:prSet presAssocID="{6B2FCD03-95DE-4E8C-B4C3-12A8C90CC7AA}" presName="sibSpaceThree" presStyleCnt="0"/>
      <dgm:spPr/>
    </dgm:pt>
    <dgm:pt modelId="{7229C5BF-6F80-40C6-BAAE-717EFD116C8F}" type="pres">
      <dgm:prSet presAssocID="{EB783AFC-F76B-4356-B861-FE610B0E9483}" presName="vertThree" presStyleCnt="0"/>
      <dgm:spPr/>
    </dgm:pt>
    <dgm:pt modelId="{8AFB53FB-8D9A-41CF-80E4-6F4CA0C5C818}" type="pres">
      <dgm:prSet presAssocID="{EB783AFC-F76B-4356-B861-FE610B0E9483}" presName="txThree" presStyleLbl="node3" presStyleIdx="4" presStyleCnt="5">
        <dgm:presLayoutVars>
          <dgm:chPref val="3"/>
        </dgm:presLayoutVars>
      </dgm:prSet>
      <dgm:spPr/>
    </dgm:pt>
    <dgm:pt modelId="{0D8072AA-8D31-4B34-8B66-454FE9644E0F}" type="pres">
      <dgm:prSet presAssocID="{EB783AFC-F76B-4356-B861-FE610B0E9483}" presName="parTransThree" presStyleCnt="0"/>
      <dgm:spPr/>
    </dgm:pt>
    <dgm:pt modelId="{7B18E01D-82C2-494E-9915-E3D382F970B1}" type="pres">
      <dgm:prSet presAssocID="{EB783AFC-F76B-4356-B861-FE610B0E9483}" presName="horzThree" presStyleCnt="0"/>
      <dgm:spPr/>
    </dgm:pt>
    <dgm:pt modelId="{C36AA937-1448-4604-AFEC-A563A3876B26}" type="pres">
      <dgm:prSet presAssocID="{33D91EA4-2FF0-4AB0-97C0-C32AB1D6BC11}" presName="vertFour" presStyleCnt="0">
        <dgm:presLayoutVars>
          <dgm:chPref val="3"/>
        </dgm:presLayoutVars>
      </dgm:prSet>
      <dgm:spPr/>
    </dgm:pt>
    <dgm:pt modelId="{33F48A2F-415A-4C8D-A252-FEB68A1A3914}" type="pres">
      <dgm:prSet presAssocID="{33D91EA4-2FF0-4AB0-97C0-C32AB1D6BC11}" presName="txFour" presStyleLbl="node4" presStyleIdx="0" presStyleCnt="3">
        <dgm:presLayoutVars>
          <dgm:chPref val="3"/>
        </dgm:presLayoutVars>
      </dgm:prSet>
      <dgm:spPr/>
    </dgm:pt>
    <dgm:pt modelId="{6D3143EE-A7BD-415F-BEA0-19FA30AA5B8C}" type="pres">
      <dgm:prSet presAssocID="{33D91EA4-2FF0-4AB0-97C0-C32AB1D6BC11}" presName="horzFour" presStyleCnt="0"/>
      <dgm:spPr/>
    </dgm:pt>
    <dgm:pt modelId="{CB1238DD-D1AC-43F5-AA21-83D11B5648B6}" type="pres">
      <dgm:prSet presAssocID="{AB95716B-60C6-411A-8D58-8EAE72AAD3DD}" presName="sibSpaceFour" presStyleCnt="0"/>
      <dgm:spPr/>
    </dgm:pt>
    <dgm:pt modelId="{1C024E15-BFC4-48A4-A883-CA91E13368D2}" type="pres">
      <dgm:prSet presAssocID="{A78CBB0C-DC90-409A-B27F-0F8CDEF4C637}" presName="vertFour" presStyleCnt="0">
        <dgm:presLayoutVars>
          <dgm:chPref val="3"/>
        </dgm:presLayoutVars>
      </dgm:prSet>
      <dgm:spPr/>
    </dgm:pt>
    <dgm:pt modelId="{C504C24B-9480-4D57-8451-679A9CE6E84E}" type="pres">
      <dgm:prSet presAssocID="{A78CBB0C-DC90-409A-B27F-0F8CDEF4C637}" presName="txFour" presStyleLbl="node4" presStyleIdx="1" presStyleCnt="3">
        <dgm:presLayoutVars>
          <dgm:chPref val="3"/>
        </dgm:presLayoutVars>
      </dgm:prSet>
      <dgm:spPr/>
    </dgm:pt>
    <dgm:pt modelId="{69D8F4EE-137E-483F-8739-C8D4BA61A21F}" type="pres">
      <dgm:prSet presAssocID="{A78CBB0C-DC90-409A-B27F-0F8CDEF4C637}" presName="horzFour" presStyleCnt="0"/>
      <dgm:spPr/>
    </dgm:pt>
    <dgm:pt modelId="{E5F3AC58-597A-422C-92C7-9EB6CC66EC70}" type="pres">
      <dgm:prSet presAssocID="{1011FAD5-38DF-44C7-AB32-FA663DF44EF8}" presName="sibSpaceFour" presStyleCnt="0"/>
      <dgm:spPr/>
    </dgm:pt>
    <dgm:pt modelId="{90AEF295-901D-4D91-AF50-203FFB3F4A9C}" type="pres">
      <dgm:prSet presAssocID="{46C93CDD-E5DF-4DE9-85ED-41FCB8DEF3E8}" presName="vertFour" presStyleCnt="0">
        <dgm:presLayoutVars>
          <dgm:chPref val="3"/>
        </dgm:presLayoutVars>
      </dgm:prSet>
      <dgm:spPr/>
    </dgm:pt>
    <dgm:pt modelId="{52E9801A-93F6-4A17-90D9-FFE8F18191FC}" type="pres">
      <dgm:prSet presAssocID="{46C93CDD-E5DF-4DE9-85ED-41FCB8DEF3E8}" presName="txFour" presStyleLbl="node4" presStyleIdx="2" presStyleCnt="3">
        <dgm:presLayoutVars>
          <dgm:chPref val="3"/>
        </dgm:presLayoutVars>
      </dgm:prSet>
      <dgm:spPr/>
    </dgm:pt>
    <dgm:pt modelId="{923197DD-FC34-487C-A849-B31EA8BB3059}" type="pres">
      <dgm:prSet presAssocID="{46C93CDD-E5DF-4DE9-85ED-41FCB8DEF3E8}" presName="horzFour" presStyleCnt="0"/>
      <dgm:spPr/>
    </dgm:pt>
  </dgm:ptLst>
  <dgm:cxnLst>
    <dgm:cxn modelId="{407F4208-3D0A-4E6B-B4B1-055E3A7386BE}" type="presOf" srcId="{A78CBB0C-DC90-409A-B27F-0F8CDEF4C637}" destId="{C504C24B-9480-4D57-8451-679A9CE6E84E}" srcOrd="0" destOrd="0" presId="urn:microsoft.com/office/officeart/2005/8/layout/hierarchy4"/>
    <dgm:cxn modelId="{0C934F0E-991C-43F8-AF22-0BC42CAC9613}" srcId="{5B722226-33D4-4312-A250-B2199BFE9F0E}" destId="{E70012EF-6517-4910-BC10-CFBA0E569B65}" srcOrd="0" destOrd="0" parTransId="{64BEA4DE-DD9E-4C25-8DCC-8D093DDB5650}" sibTransId="{930663F3-438C-4E62-83C8-4FDB6612B3F9}"/>
    <dgm:cxn modelId="{CFEC6821-EAC2-49A3-85B7-3FEC8E4C49B1}" type="presOf" srcId="{7D59609A-00F5-4569-9727-B9C3A7308854}" destId="{5F43A3E4-DF8B-428B-9B49-A367034E7994}" srcOrd="0" destOrd="0" presId="urn:microsoft.com/office/officeart/2005/8/layout/hierarchy4"/>
    <dgm:cxn modelId="{F91DAD21-7029-4C6E-B078-0EF897A2DE68}" srcId="{E70012EF-6517-4910-BC10-CFBA0E569B65}" destId="{3337B00A-CC48-46A8-84CA-3C87101B4191}" srcOrd="1" destOrd="0" parTransId="{48ACD6DE-EB20-4460-AD86-AA59F7C8DB81}" sibTransId="{1EDEF9D2-4E6C-4860-BE66-05EDFCDF4A8E}"/>
    <dgm:cxn modelId="{BEAADD21-0881-4DAC-8CA6-4FF129F7FDA0}" srcId="{F276DA2E-5B2B-462D-B5FB-628AB29E3A2F}" destId="{38140D80-4E39-460D-A78E-EF1058892C61}" srcOrd="1" destOrd="0" parTransId="{82C4D9B6-AF71-49C0-BDED-13E23C15BFC4}" sibTransId="{6B2FCD03-95DE-4E8C-B4C3-12A8C90CC7AA}"/>
    <dgm:cxn modelId="{52BF9737-BE9A-4306-8C3C-65ADA313F1DD}" type="presOf" srcId="{D8DBD277-2824-404E-9BC8-170390956277}" destId="{5D7F3BC6-297C-448F-A804-05CA4B212338}" srcOrd="0" destOrd="0" presId="urn:microsoft.com/office/officeart/2005/8/layout/hierarchy4"/>
    <dgm:cxn modelId="{63809639-8946-4C0A-8B5C-AF9B04D47815}" type="presOf" srcId="{EB783AFC-F76B-4356-B861-FE610B0E9483}" destId="{8AFB53FB-8D9A-41CF-80E4-6F4CA0C5C818}" srcOrd="0" destOrd="0" presId="urn:microsoft.com/office/officeart/2005/8/layout/hierarchy4"/>
    <dgm:cxn modelId="{BB08B26F-3756-4C4E-8BB5-20B03063AD61}" type="presOf" srcId="{5B722226-33D4-4312-A250-B2199BFE9F0E}" destId="{F28F3773-2A5F-43FB-B79A-2233B384A840}" srcOrd="0" destOrd="0" presId="urn:microsoft.com/office/officeart/2005/8/layout/hierarchy4"/>
    <dgm:cxn modelId="{C9AF0652-34F0-4E52-82F2-F591403F8A15}" type="presOf" srcId="{E70012EF-6517-4910-BC10-CFBA0E569B65}" destId="{9C703782-176B-4CCA-B7F5-776617693DA0}" srcOrd="0" destOrd="0" presId="urn:microsoft.com/office/officeart/2005/8/layout/hierarchy4"/>
    <dgm:cxn modelId="{2D5CB752-5DA7-40DA-B2B7-1AC94F656465}" srcId="{F276DA2E-5B2B-462D-B5FB-628AB29E3A2F}" destId="{7D59609A-00F5-4569-9727-B9C3A7308854}" srcOrd="0" destOrd="0" parTransId="{155732E2-859D-4EE0-9A75-7EE47B966FA5}" sibTransId="{86CA9538-60D8-4745-B58B-702AA7A800F2}"/>
    <dgm:cxn modelId="{172A3373-BD82-4AE0-8306-F4AB4CDC8230}" srcId="{D8DBD277-2824-404E-9BC8-170390956277}" destId="{5B722226-33D4-4312-A250-B2199BFE9F0E}" srcOrd="0" destOrd="0" parTransId="{5CF021C1-74D4-4C81-8F25-913A0A4D8870}" sibTransId="{E9BC5ED4-AD9C-4AAC-82A4-C6468F46B1C3}"/>
    <dgm:cxn modelId="{326D1E58-D5F2-460E-A0B2-00B559A6AF28}" type="presOf" srcId="{33D91EA4-2FF0-4AB0-97C0-C32AB1D6BC11}" destId="{33F48A2F-415A-4C8D-A252-FEB68A1A3914}" srcOrd="0" destOrd="0" presId="urn:microsoft.com/office/officeart/2005/8/layout/hierarchy4"/>
    <dgm:cxn modelId="{BDE02378-6604-4F84-911B-EF11CBEEAAAA}" type="presOf" srcId="{46C93CDD-E5DF-4DE9-85ED-41FCB8DEF3E8}" destId="{52E9801A-93F6-4A17-90D9-FFE8F18191FC}" srcOrd="0" destOrd="0" presId="urn:microsoft.com/office/officeart/2005/8/layout/hierarchy4"/>
    <dgm:cxn modelId="{00B0137D-4759-4D0C-8F93-2954150CA4AF}" type="presOf" srcId="{13DB6DCC-DA98-4B38-8306-C22DBFD08780}" destId="{EDD7DF0D-A70B-47DB-BBC0-B4709A5515C6}" srcOrd="0" destOrd="0" presId="urn:microsoft.com/office/officeart/2005/8/layout/hierarchy4"/>
    <dgm:cxn modelId="{D2A9CB7F-BB5F-4499-8BDD-F8E4D4BA3CB8}" srcId="{EB783AFC-F76B-4356-B861-FE610B0E9483}" destId="{33D91EA4-2FF0-4AB0-97C0-C32AB1D6BC11}" srcOrd="0" destOrd="0" parTransId="{603BEBA9-E1BF-44B7-9554-4F997A9DEE8C}" sibTransId="{AB95716B-60C6-411A-8D58-8EAE72AAD3DD}"/>
    <dgm:cxn modelId="{E3532587-0498-44A3-B41E-EDDB41084E0E}" type="presOf" srcId="{F276DA2E-5B2B-462D-B5FB-628AB29E3A2F}" destId="{A380A3A6-DE0F-4F21-8808-2A1A4A93D45E}" srcOrd="0" destOrd="0" presId="urn:microsoft.com/office/officeart/2005/8/layout/hierarchy4"/>
    <dgm:cxn modelId="{25239F92-1FF6-4F2D-9F73-F9286560AFFD}" srcId="{F276DA2E-5B2B-462D-B5FB-628AB29E3A2F}" destId="{EB783AFC-F76B-4356-B861-FE610B0E9483}" srcOrd="2" destOrd="0" parTransId="{3BBAA74A-F242-4D11-883A-F2BA18B2FFEA}" sibTransId="{1C6EF794-F558-41CC-8FD1-23D9B532E0AC}"/>
    <dgm:cxn modelId="{62812896-0E34-48C1-90E4-16D17283BA53}" srcId="{EB783AFC-F76B-4356-B861-FE610B0E9483}" destId="{46C93CDD-E5DF-4DE9-85ED-41FCB8DEF3E8}" srcOrd="2" destOrd="0" parTransId="{8A7139D8-FA81-4AB9-999B-088A5E98D1B0}" sibTransId="{0C83565B-60A4-4BAF-BA82-EB757B9986EB}"/>
    <dgm:cxn modelId="{0CCC029A-068E-4CE1-9FE5-D78A98EBC841}" srcId="{EB783AFC-F76B-4356-B861-FE610B0E9483}" destId="{A78CBB0C-DC90-409A-B27F-0F8CDEF4C637}" srcOrd="1" destOrd="0" parTransId="{43064796-E5C4-4FD5-AE90-D3EF1F19B25C}" sibTransId="{1011FAD5-38DF-44C7-AB32-FA663DF44EF8}"/>
    <dgm:cxn modelId="{5FC357B4-4561-44DD-8ABF-C74CF1313025}" type="presOf" srcId="{3337B00A-CC48-46A8-84CA-3C87101B4191}" destId="{FE713D29-4F13-40BD-BF86-4AD816580A92}" srcOrd="0" destOrd="0" presId="urn:microsoft.com/office/officeart/2005/8/layout/hierarchy4"/>
    <dgm:cxn modelId="{796E84CB-60AE-4CD9-BF4B-F3B9693B2569}" srcId="{E70012EF-6517-4910-BC10-CFBA0E569B65}" destId="{13DB6DCC-DA98-4B38-8306-C22DBFD08780}" srcOrd="0" destOrd="0" parTransId="{AF2E5755-ADA2-40D6-A830-BDECA02F21A6}" sibTransId="{F99D3C43-22C0-4DB3-B1CB-651D5FAAA8E0}"/>
    <dgm:cxn modelId="{0AB409D4-1987-4804-935D-29367A07B5FE}" srcId="{5B722226-33D4-4312-A250-B2199BFE9F0E}" destId="{F276DA2E-5B2B-462D-B5FB-628AB29E3A2F}" srcOrd="1" destOrd="0" parTransId="{C31D4C47-125E-4BEE-B594-D533B5189E6E}" sibTransId="{D4C6937B-3FA4-44D7-819B-108F6A131D39}"/>
    <dgm:cxn modelId="{13B982FE-05DF-4AC6-9DFD-691EF65F6AA9}" type="presOf" srcId="{38140D80-4E39-460D-A78E-EF1058892C61}" destId="{E77C852F-E001-4B72-8177-35BFE1ED5CAE}" srcOrd="0" destOrd="0" presId="urn:microsoft.com/office/officeart/2005/8/layout/hierarchy4"/>
    <dgm:cxn modelId="{C20436A8-440E-4C5C-8366-5502A9328BC1}" type="presParOf" srcId="{5D7F3BC6-297C-448F-A804-05CA4B212338}" destId="{1F2AE349-F609-4F55-81E4-0126AE06C304}" srcOrd="0" destOrd="0" presId="urn:microsoft.com/office/officeart/2005/8/layout/hierarchy4"/>
    <dgm:cxn modelId="{0D512D89-8FF9-487C-9B89-4D9F43E03395}" type="presParOf" srcId="{1F2AE349-F609-4F55-81E4-0126AE06C304}" destId="{F28F3773-2A5F-43FB-B79A-2233B384A840}" srcOrd="0" destOrd="0" presId="urn:microsoft.com/office/officeart/2005/8/layout/hierarchy4"/>
    <dgm:cxn modelId="{2023802F-02A9-4871-BB46-4A5D5E87DECA}" type="presParOf" srcId="{1F2AE349-F609-4F55-81E4-0126AE06C304}" destId="{9EBEFCC9-B5CE-4262-A7F5-EAC6F7AC30EE}" srcOrd="1" destOrd="0" presId="urn:microsoft.com/office/officeart/2005/8/layout/hierarchy4"/>
    <dgm:cxn modelId="{87FD0A2C-2C8D-4CAF-B56B-9D015EE222A9}" type="presParOf" srcId="{1F2AE349-F609-4F55-81E4-0126AE06C304}" destId="{49F150A0-1EB1-4E98-A6D8-22886AC8021F}" srcOrd="2" destOrd="0" presId="urn:microsoft.com/office/officeart/2005/8/layout/hierarchy4"/>
    <dgm:cxn modelId="{C0CBD075-A1C1-4E94-8285-1219C7D80659}" type="presParOf" srcId="{49F150A0-1EB1-4E98-A6D8-22886AC8021F}" destId="{DE2376C2-ACF6-4242-9F09-061E745DD5C0}" srcOrd="0" destOrd="0" presId="urn:microsoft.com/office/officeart/2005/8/layout/hierarchy4"/>
    <dgm:cxn modelId="{6B5A946F-297A-4B43-A257-AB389B321547}" type="presParOf" srcId="{DE2376C2-ACF6-4242-9F09-061E745DD5C0}" destId="{9C703782-176B-4CCA-B7F5-776617693DA0}" srcOrd="0" destOrd="0" presId="urn:microsoft.com/office/officeart/2005/8/layout/hierarchy4"/>
    <dgm:cxn modelId="{AD1D07D1-0E7C-4032-963A-44EFC3313D9D}" type="presParOf" srcId="{DE2376C2-ACF6-4242-9F09-061E745DD5C0}" destId="{30950F72-70DF-46D7-87CB-A92245C14DF5}" srcOrd="1" destOrd="0" presId="urn:microsoft.com/office/officeart/2005/8/layout/hierarchy4"/>
    <dgm:cxn modelId="{02A9EB9A-3AE2-4A14-B97C-D350F7C32BB9}" type="presParOf" srcId="{DE2376C2-ACF6-4242-9F09-061E745DD5C0}" destId="{72152FAC-EDFA-4B79-931A-23883257A87F}" srcOrd="2" destOrd="0" presId="urn:microsoft.com/office/officeart/2005/8/layout/hierarchy4"/>
    <dgm:cxn modelId="{65359B27-73E1-4BC7-B3EA-10FEF16ECC89}" type="presParOf" srcId="{72152FAC-EDFA-4B79-931A-23883257A87F}" destId="{7AC21EB0-0639-4164-86CA-26AC0C38A47E}" srcOrd="0" destOrd="0" presId="urn:microsoft.com/office/officeart/2005/8/layout/hierarchy4"/>
    <dgm:cxn modelId="{ED215F06-6FB6-447B-B093-88E423FC518C}" type="presParOf" srcId="{7AC21EB0-0639-4164-86CA-26AC0C38A47E}" destId="{EDD7DF0D-A70B-47DB-BBC0-B4709A5515C6}" srcOrd="0" destOrd="0" presId="urn:microsoft.com/office/officeart/2005/8/layout/hierarchy4"/>
    <dgm:cxn modelId="{8B5F0B98-DF0E-4476-94C7-A2C66700E705}" type="presParOf" srcId="{7AC21EB0-0639-4164-86CA-26AC0C38A47E}" destId="{177285CB-0BBC-4762-BF11-AE3DAAAAA388}" srcOrd="1" destOrd="0" presId="urn:microsoft.com/office/officeart/2005/8/layout/hierarchy4"/>
    <dgm:cxn modelId="{F9852198-BA90-4904-B36A-3F291D8D75FC}" type="presParOf" srcId="{72152FAC-EDFA-4B79-931A-23883257A87F}" destId="{2F3C56C9-FDEC-4436-B0B0-1E15404A8D1A}" srcOrd="1" destOrd="0" presId="urn:microsoft.com/office/officeart/2005/8/layout/hierarchy4"/>
    <dgm:cxn modelId="{7B5AF0F0-509F-45EC-83CA-1D8FF8CA3A44}" type="presParOf" srcId="{72152FAC-EDFA-4B79-931A-23883257A87F}" destId="{ED012660-5E09-41A2-8F57-AC85FB7AD7A3}" srcOrd="2" destOrd="0" presId="urn:microsoft.com/office/officeart/2005/8/layout/hierarchy4"/>
    <dgm:cxn modelId="{6DE629D0-98F5-4861-AB1A-6B27C57CC41A}" type="presParOf" srcId="{ED012660-5E09-41A2-8F57-AC85FB7AD7A3}" destId="{FE713D29-4F13-40BD-BF86-4AD816580A92}" srcOrd="0" destOrd="0" presId="urn:microsoft.com/office/officeart/2005/8/layout/hierarchy4"/>
    <dgm:cxn modelId="{2AD986EB-CFED-4864-8381-D1C38EF45EA4}" type="presParOf" srcId="{ED012660-5E09-41A2-8F57-AC85FB7AD7A3}" destId="{3B1250EC-F3AE-4785-A6A2-ABDDEE4B9AB1}" srcOrd="1" destOrd="0" presId="urn:microsoft.com/office/officeart/2005/8/layout/hierarchy4"/>
    <dgm:cxn modelId="{823994A5-B71E-4532-B510-2E30B41FA122}" type="presParOf" srcId="{49F150A0-1EB1-4E98-A6D8-22886AC8021F}" destId="{BAAB5081-72B4-483C-9B26-A186E3D3E38A}" srcOrd="1" destOrd="0" presId="urn:microsoft.com/office/officeart/2005/8/layout/hierarchy4"/>
    <dgm:cxn modelId="{E196F928-4686-4F71-AC35-78EAD4F2B321}" type="presParOf" srcId="{49F150A0-1EB1-4E98-A6D8-22886AC8021F}" destId="{9C45C04F-4CD5-4A6C-9482-B08F626F61E2}" srcOrd="2" destOrd="0" presId="urn:microsoft.com/office/officeart/2005/8/layout/hierarchy4"/>
    <dgm:cxn modelId="{39ACF9CC-B9F8-4CF1-835C-5967BBF56009}" type="presParOf" srcId="{9C45C04F-4CD5-4A6C-9482-B08F626F61E2}" destId="{A380A3A6-DE0F-4F21-8808-2A1A4A93D45E}" srcOrd="0" destOrd="0" presId="urn:microsoft.com/office/officeart/2005/8/layout/hierarchy4"/>
    <dgm:cxn modelId="{C291EBA9-0083-400C-BB17-9F2C9E3C0BDC}" type="presParOf" srcId="{9C45C04F-4CD5-4A6C-9482-B08F626F61E2}" destId="{D80B6097-98C7-4FDA-B92D-1582ADFF4381}" srcOrd="1" destOrd="0" presId="urn:microsoft.com/office/officeart/2005/8/layout/hierarchy4"/>
    <dgm:cxn modelId="{2B20CD2D-2F3B-436F-B195-02803166E7CA}" type="presParOf" srcId="{9C45C04F-4CD5-4A6C-9482-B08F626F61E2}" destId="{75D58091-D225-4B82-A36E-A3DC1D43A5DE}" srcOrd="2" destOrd="0" presId="urn:microsoft.com/office/officeart/2005/8/layout/hierarchy4"/>
    <dgm:cxn modelId="{D62B4BAE-B5C2-4B37-B086-84A969B73FD2}" type="presParOf" srcId="{75D58091-D225-4B82-A36E-A3DC1D43A5DE}" destId="{C679FE58-B661-4EAD-9D5D-3701FD0728A5}" srcOrd="0" destOrd="0" presId="urn:microsoft.com/office/officeart/2005/8/layout/hierarchy4"/>
    <dgm:cxn modelId="{8D803478-429B-48DF-853E-98E14A0EBF0C}" type="presParOf" srcId="{C679FE58-B661-4EAD-9D5D-3701FD0728A5}" destId="{5F43A3E4-DF8B-428B-9B49-A367034E7994}" srcOrd="0" destOrd="0" presId="urn:microsoft.com/office/officeart/2005/8/layout/hierarchy4"/>
    <dgm:cxn modelId="{237234DD-65DF-4927-B913-A3E73E81031E}" type="presParOf" srcId="{C679FE58-B661-4EAD-9D5D-3701FD0728A5}" destId="{6FBDC1FB-B13C-4B09-B3F7-3744A8ACE09D}" srcOrd="1" destOrd="0" presId="urn:microsoft.com/office/officeart/2005/8/layout/hierarchy4"/>
    <dgm:cxn modelId="{BD982B92-48A9-430D-BA8E-F44B1AE2C6D6}" type="presParOf" srcId="{75D58091-D225-4B82-A36E-A3DC1D43A5DE}" destId="{52F170FE-AA1F-42AB-AC59-B7AD4FD34ACD}" srcOrd="1" destOrd="0" presId="urn:microsoft.com/office/officeart/2005/8/layout/hierarchy4"/>
    <dgm:cxn modelId="{39A4AE6C-6B03-415F-AE9C-488D01755E73}" type="presParOf" srcId="{75D58091-D225-4B82-A36E-A3DC1D43A5DE}" destId="{100A7488-D0E3-438C-9ABF-64FE9BACA7E0}" srcOrd="2" destOrd="0" presId="urn:microsoft.com/office/officeart/2005/8/layout/hierarchy4"/>
    <dgm:cxn modelId="{CD369AAA-C1BC-46AC-A199-7EE650BF8D13}" type="presParOf" srcId="{100A7488-D0E3-438C-9ABF-64FE9BACA7E0}" destId="{E77C852F-E001-4B72-8177-35BFE1ED5CAE}" srcOrd="0" destOrd="0" presId="urn:microsoft.com/office/officeart/2005/8/layout/hierarchy4"/>
    <dgm:cxn modelId="{881CA37B-DF05-4B2D-9C8B-0273CF694EDE}" type="presParOf" srcId="{100A7488-D0E3-438C-9ABF-64FE9BACA7E0}" destId="{56380E6C-4038-45DD-BD59-C3AABB2C0553}" srcOrd="1" destOrd="0" presId="urn:microsoft.com/office/officeart/2005/8/layout/hierarchy4"/>
    <dgm:cxn modelId="{738C00D7-6F47-4CC7-A09E-B5DE98CE6A52}" type="presParOf" srcId="{75D58091-D225-4B82-A36E-A3DC1D43A5DE}" destId="{DFA8392C-37FA-4E57-BB4D-2B33FBFA7EAB}" srcOrd="3" destOrd="0" presId="urn:microsoft.com/office/officeart/2005/8/layout/hierarchy4"/>
    <dgm:cxn modelId="{7902BEE1-FA91-4038-8FF0-9DBB419A051B}" type="presParOf" srcId="{75D58091-D225-4B82-A36E-A3DC1D43A5DE}" destId="{7229C5BF-6F80-40C6-BAAE-717EFD116C8F}" srcOrd="4" destOrd="0" presId="urn:microsoft.com/office/officeart/2005/8/layout/hierarchy4"/>
    <dgm:cxn modelId="{33D288E5-D54F-4078-B16D-EE64A9D88DCF}" type="presParOf" srcId="{7229C5BF-6F80-40C6-BAAE-717EFD116C8F}" destId="{8AFB53FB-8D9A-41CF-80E4-6F4CA0C5C818}" srcOrd="0" destOrd="0" presId="urn:microsoft.com/office/officeart/2005/8/layout/hierarchy4"/>
    <dgm:cxn modelId="{6710C651-7F51-4119-A84A-6001B94BBF0C}" type="presParOf" srcId="{7229C5BF-6F80-40C6-BAAE-717EFD116C8F}" destId="{0D8072AA-8D31-4B34-8B66-454FE9644E0F}" srcOrd="1" destOrd="0" presId="urn:microsoft.com/office/officeart/2005/8/layout/hierarchy4"/>
    <dgm:cxn modelId="{4B0F2376-D156-44BA-8B1F-373E83E55230}" type="presParOf" srcId="{7229C5BF-6F80-40C6-BAAE-717EFD116C8F}" destId="{7B18E01D-82C2-494E-9915-E3D382F970B1}" srcOrd="2" destOrd="0" presId="urn:microsoft.com/office/officeart/2005/8/layout/hierarchy4"/>
    <dgm:cxn modelId="{6D3588E6-0DBE-49E3-ADA6-48D022DA796A}" type="presParOf" srcId="{7B18E01D-82C2-494E-9915-E3D382F970B1}" destId="{C36AA937-1448-4604-AFEC-A563A3876B26}" srcOrd="0" destOrd="0" presId="urn:microsoft.com/office/officeart/2005/8/layout/hierarchy4"/>
    <dgm:cxn modelId="{ADCFF2E0-F8BE-4A19-82FF-EF4F524CA712}" type="presParOf" srcId="{C36AA937-1448-4604-AFEC-A563A3876B26}" destId="{33F48A2F-415A-4C8D-A252-FEB68A1A3914}" srcOrd="0" destOrd="0" presId="urn:microsoft.com/office/officeart/2005/8/layout/hierarchy4"/>
    <dgm:cxn modelId="{ECC2675C-B540-475E-ADA6-CA63BFEDF06E}" type="presParOf" srcId="{C36AA937-1448-4604-AFEC-A563A3876B26}" destId="{6D3143EE-A7BD-415F-BEA0-19FA30AA5B8C}" srcOrd="1" destOrd="0" presId="urn:microsoft.com/office/officeart/2005/8/layout/hierarchy4"/>
    <dgm:cxn modelId="{1E56855E-77D9-44C0-8C02-1A16719A63E4}" type="presParOf" srcId="{7B18E01D-82C2-494E-9915-E3D382F970B1}" destId="{CB1238DD-D1AC-43F5-AA21-83D11B5648B6}" srcOrd="1" destOrd="0" presId="urn:microsoft.com/office/officeart/2005/8/layout/hierarchy4"/>
    <dgm:cxn modelId="{684E3ED3-A2DD-4AC2-94F1-1A4C666DD773}" type="presParOf" srcId="{7B18E01D-82C2-494E-9915-E3D382F970B1}" destId="{1C024E15-BFC4-48A4-A883-CA91E13368D2}" srcOrd="2" destOrd="0" presId="urn:microsoft.com/office/officeart/2005/8/layout/hierarchy4"/>
    <dgm:cxn modelId="{29B88932-8A38-4A06-ACD9-D462FF898083}" type="presParOf" srcId="{1C024E15-BFC4-48A4-A883-CA91E13368D2}" destId="{C504C24B-9480-4D57-8451-679A9CE6E84E}" srcOrd="0" destOrd="0" presId="urn:microsoft.com/office/officeart/2005/8/layout/hierarchy4"/>
    <dgm:cxn modelId="{3EA89BAB-EE76-43F2-A6C7-0C5027BD61C4}" type="presParOf" srcId="{1C024E15-BFC4-48A4-A883-CA91E13368D2}" destId="{69D8F4EE-137E-483F-8739-C8D4BA61A21F}" srcOrd="1" destOrd="0" presId="urn:microsoft.com/office/officeart/2005/8/layout/hierarchy4"/>
    <dgm:cxn modelId="{A19D2CF0-8331-4D95-960D-5D95B21655F9}" type="presParOf" srcId="{7B18E01D-82C2-494E-9915-E3D382F970B1}" destId="{E5F3AC58-597A-422C-92C7-9EB6CC66EC70}" srcOrd="3" destOrd="0" presId="urn:microsoft.com/office/officeart/2005/8/layout/hierarchy4"/>
    <dgm:cxn modelId="{37448311-1BC8-49B9-A23B-1DF0D5DBBD7F}" type="presParOf" srcId="{7B18E01D-82C2-494E-9915-E3D382F970B1}" destId="{90AEF295-901D-4D91-AF50-203FFB3F4A9C}" srcOrd="4" destOrd="0" presId="urn:microsoft.com/office/officeart/2005/8/layout/hierarchy4"/>
    <dgm:cxn modelId="{571E5C7F-A83A-4A6F-8BB4-DD8BE5AC139A}" type="presParOf" srcId="{90AEF295-901D-4D91-AF50-203FFB3F4A9C}" destId="{52E9801A-93F6-4A17-90D9-FFE8F18191FC}" srcOrd="0" destOrd="0" presId="urn:microsoft.com/office/officeart/2005/8/layout/hierarchy4"/>
    <dgm:cxn modelId="{C3A10F16-FB08-48DE-B387-A2AFB3ECA8A6}" type="presParOf" srcId="{90AEF295-901D-4D91-AF50-203FFB3F4A9C}" destId="{923197DD-FC34-487C-A849-B31EA8BB30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3773-2A5F-43FB-B79A-2233B384A840}">
      <dsp:nvSpPr>
        <dsp:cNvPr id="0" name=""/>
        <dsp:cNvSpPr/>
      </dsp:nvSpPr>
      <dsp:spPr>
        <a:xfrm>
          <a:off x="0" y="0"/>
          <a:ext cx="9130891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Unstructured Searching</a:t>
          </a:r>
        </a:p>
      </dsp:txBody>
      <dsp:txXfrm>
        <a:off x="48170" y="48170"/>
        <a:ext cx="8080910" cy="1548312"/>
      </dsp:txXfrm>
    </dsp:sp>
    <dsp:sp modelId="{9C703782-176B-4CCA-B7F5-776617693DA0}">
      <dsp:nvSpPr>
        <dsp:cNvPr id="0" name=""/>
        <dsp:cNvSpPr/>
      </dsp:nvSpPr>
      <dsp:spPr>
        <a:xfrm>
          <a:off x="6554" y="1746017"/>
          <a:ext cx="2571053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Plaintext</a:t>
          </a:r>
        </a:p>
      </dsp:txBody>
      <dsp:txXfrm>
        <a:off x="54073" y="1793536"/>
        <a:ext cx="2476015" cy="1527374"/>
      </dsp:txXfrm>
    </dsp:sp>
    <dsp:sp modelId="{EDD7DF0D-A70B-47DB-BBC0-B4709A5515C6}">
      <dsp:nvSpPr>
        <dsp:cNvPr id="0" name=""/>
        <dsp:cNvSpPr/>
      </dsp:nvSpPr>
      <dsp:spPr>
        <a:xfrm>
          <a:off x="6554" y="3489570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Semantic…</a:t>
          </a:r>
        </a:p>
      </dsp:txBody>
      <dsp:txXfrm>
        <a:off x="43431" y="3526447"/>
        <a:ext cx="1185331" cy="1548658"/>
      </dsp:txXfrm>
    </dsp:sp>
    <dsp:sp modelId="{FE713D29-4F13-40BD-BF86-4AD816580A92}">
      <dsp:nvSpPr>
        <dsp:cNvPr id="0" name=""/>
        <dsp:cNvSpPr/>
      </dsp:nvSpPr>
      <dsp:spPr>
        <a:xfrm>
          <a:off x="1318521" y="3489570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Clustering…</a:t>
          </a:r>
        </a:p>
      </dsp:txBody>
      <dsp:txXfrm>
        <a:off x="1355398" y="3526447"/>
        <a:ext cx="1185331" cy="1548658"/>
      </dsp:txXfrm>
    </dsp:sp>
    <dsp:sp modelId="{A380A3A6-DE0F-4F21-8808-2A1A4A93D45E}">
      <dsp:nvSpPr>
        <dsp:cNvPr id="0" name=""/>
        <dsp:cNvSpPr/>
      </dsp:nvSpPr>
      <dsp:spPr>
        <a:xfrm>
          <a:off x="2683371" y="1746017"/>
          <a:ext cx="6454074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Secure/Encrypted</a:t>
          </a:r>
        </a:p>
      </dsp:txBody>
      <dsp:txXfrm>
        <a:off x="2730890" y="1793536"/>
        <a:ext cx="6359036" cy="1527374"/>
      </dsp:txXfrm>
    </dsp:sp>
    <dsp:sp modelId="{5F43A3E4-DF8B-428B-9B49-A367034E7994}">
      <dsp:nvSpPr>
        <dsp:cNvPr id="0" name=""/>
        <dsp:cNvSpPr/>
      </dsp:nvSpPr>
      <dsp:spPr>
        <a:xfrm>
          <a:off x="2683371" y="3489570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Keyword</a:t>
          </a:r>
        </a:p>
      </dsp:txBody>
      <dsp:txXfrm>
        <a:off x="2720248" y="3526447"/>
        <a:ext cx="1185331" cy="1548658"/>
      </dsp:txXfrm>
    </dsp:sp>
    <dsp:sp modelId="{E77C852F-E001-4B72-8177-35BFE1ED5CAE}">
      <dsp:nvSpPr>
        <dsp:cNvPr id="0" name=""/>
        <dsp:cNvSpPr/>
      </dsp:nvSpPr>
      <dsp:spPr>
        <a:xfrm>
          <a:off x="3995338" y="3489570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Regular Expression</a:t>
          </a:r>
        </a:p>
      </dsp:txBody>
      <dsp:txXfrm>
        <a:off x="4032215" y="3526447"/>
        <a:ext cx="1185331" cy="1548658"/>
      </dsp:txXfrm>
    </dsp:sp>
    <dsp:sp modelId="{8AFB53FB-8D9A-41CF-80E4-6F4CA0C5C818}">
      <dsp:nvSpPr>
        <dsp:cNvPr id="0" name=""/>
        <dsp:cNvSpPr/>
      </dsp:nvSpPr>
      <dsp:spPr>
        <a:xfrm>
          <a:off x="5307306" y="3489570"/>
          <a:ext cx="3830139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Semantic </a:t>
          </a:r>
        </a:p>
      </dsp:txBody>
      <dsp:txXfrm>
        <a:off x="5354825" y="3537089"/>
        <a:ext cx="3735101" cy="1527374"/>
      </dsp:txXfrm>
    </dsp:sp>
    <dsp:sp modelId="{33F48A2F-415A-4C8D-A252-FEB68A1A3914}">
      <dsp:nvSpPr>
        <dsp:cNvPr id="0" name=""/>
        <dsp:cNvSpPr/>
      </dsp:nvSpPr>
      <dsp:spPr>
        <a:xfrm>
          <a:off x="5307306" y="5233122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Fuzzy Keyword</a:t>
          </a:r>
        </a:p>
      </dsp:txBody>
      <dsp:txXfrm>
        <a:off x="5344183" y="5269999"/>
        <a:ext cx="1185331" cy="1548658"/>
      </dsp:txXfrm>
    </dsp:sp>
    <dsp:sp modelId="{C504C24B-9480-4D57-8451-679A9CE6E84E}">
      <dsp:nvSpPr>
        <dsp:cNvPr id="0" name=""/>
        <dsp:cNvSpPr/>
      </dsp:nvSpPr>
      <dsp:spPr>
        <a:xfrm>
          <a:off x="6592832" y="5233122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Word Stemming</a:t>
          </a:r>
        </a:p>
      </dsp:txBody>
      <dsp:txXfrm>
        <a:off x="6629709" y="5269999"/>
        <a:ext cx="1185331" cy="1548658"/>
      </dsp:txXfrm>
    </dsp:sp>
    <dsp:sp modelId="{52E9801A-93F6-4A17-90D9-FFE8F18191FC}">
      <dsp:nvSpPr>
        <dsp:cNvPr id="0" name=""/>
        <dsp:cNvSpPr/>
      </dsp:nvSpPr>
      <dsp:spPr>
        <a:xfrm>
          <a:off x="7878359" y="5233122"/>
          <a:ext cx="1259085" cy="1622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Ontological Similarity</a:t>
          </a:r>
        </a:p>
      </dsp:txBody>
      <dsp:txXfrm>
        <a:off x="7915236" y="5269999"/>
        <a:ext cx="1185331" cy="1548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A0B8-09EA-6D49-9D36-F8B9F7BF2104}" type="datetimeFigureOut">
              <a:rPr lang="en-US" smtClean="0"/>
              <a:pPr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1F4E-4845-EB47-BD3C-717CFF736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</a:t>
            </a:r>
            <a:r>
              <a:rPr lang="en-US" baseline="0" dirty="0"/>
              <a:t> of security in clouds drives away businesses with sensitive data.</a:t>
            </a:r>
          </a:p>
          <a:p>
            <a:r>
              <a:rPr lang="en-US" baseline="0" dirty="0"/>
              <a:t>Solvable by encrypting locally and sending only encrypted data to the cloud.</a:t>
            </a:r>
          </a:p>
          <a:p>
            <a:r>
              <a:rPr lang="en-US" baseline="0" dirty="0"/>
              <a:t>Restricts search capability, can only see garbage data.</a:t>
            </a:r>
          </a:p>
          <a:p>
            <a:r>
              <a:rPr lang="en-US" baseline="0" dirty="0"/>
              <a:t>Search is important for big data, imagine looking through 1 TB of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</a:t>
            </a:r>
            <a:r>
              <a:rPr lang="en-US" dirty="0"/>
              <a:t> = SUM</a:t>
            </a:r>
            <a:r>
              <a:rPr lang="en-US" baseline="0" dirty="0"/>
              <a:t>(contribution * co-occurrence)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company we are working with has a need to let cops search encrypted police reports.</a:t>
            </a:r>
          </a:p>
          <a:p>
            <a:r>
              <a:rPr lang="en-US" dirty="0"/>
              <a:t>Needs</a:t>
            </a:r>
            <a:r>
              <a:rPr lang="en-US" baseline="0" dirty="0"/>
              <a:t> related crimes to not have to search for every case</a:t>
            </a:r>
          </a:p>
          <a:p>
            <a:r>
              <a:rPr lang="en-US" baseline="0" dirty="0"/>
              <a:t>Needs ranking to get to the most relevant crimes quick</a:t>
            </a:r>
          </a:p>
          <a:p>
            <a:r>
              <a:rPr lang="en-US" baseline="0" dirty="0"/>
              <a:t>Needs to use limited overhead for extended life on small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your dataset gets infinitely large, it’s harder to remember exact keywords.</a:t>
            </a:r>
          </a:p>
          <a:p>
            <a:r>
              <a:rPr lang="en-US" baseline="0" dirty="0"/>
              <a:t>Users may want to see things related to the terms they search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Architecture uses standard 3 part cloud storage</a:t>
            </a:r>
            <a:r>
              <a:rPr lang="en-US" baseline="0" dirty="0"/>
              <a:t> model.</a:t>
            </a:r>
          </a:p>
          <a:p>
            <a:r>
              <a:rPr lang="en-US" baseline="0" dirty="0"/>
              <a:t>Client communicates with cloud server, which communicates with cloud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</a:t>
            </a:r>
            <a:r>
              <a:rPr lang="en-US" baseline="0" dirty="0"/>
              <a:t> of data: Long vs short, full documents vs. short status updates or media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this, the</a:t>
            </a:r>
            <a:r>
              <a:rPr lang="en-US" baseline="0" dirty="0"/>
              <a:t> terms in the index are our data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dist</a:t>
            </a:r>
            <a:r>
              <a:rPr lang="en-US" dirty="0"/>
              <a:t> = SUM</a:t>
            </a:r>
            <a:r>
              <a:rPr lang="en-US" baseline="0" dirty="0"/>
              <a:t>(contribution * co-occurrence)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will determine</a:t>
            </a:r>
            <a:r>
              <a:rPr lang="en-US" baseline="0" dirty="0"/>
              <a:t> from these abstracts how to search</a:t>
            </a:r>
          </a:p>
          <a:p>
            <a:r>
              <a:rPr lang="en-US" baseline="0" dirty="0"/>
              <a:t>Once on the client, these abstracts can be decrypted.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2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</a:t>
            </a:r>
            <a:r>
              <a:rPr lang="en-US" baseline="0" dirty="0"/>
              <a:t> terms do not represent the shard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-1" y="5369442"/>
            <a:ext cx="1658679" cy="146454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1662" y="5178048"/>
            <a:ext cx="2331072" cy="1464548"/>
          </a:xfrm>
          <a:prstGeom prst="rect">
            <a:avLst/>
          </a:prstGeom>
        </p:spPr>
      </p:pic>
      <p:pic>
        <p:nvPicPr>
          <p:cNvPr id="15362" name="Picture 2" descr="https://pbs.twimg.com/profile_images/631520953759969280/j1ru4su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20130"/>
            <a:ext cx="1913860" cy="1913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033F-C29E-D746-82BD-5E382C97A3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112" y="6356350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1647" y="5882382"/>
            <a:ext cx="1552353" cy="9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74E592-A08E-3E4B-A689-D73D855310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9/21/2017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emf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ec2-54-89-198-86.compute-1.amazonaws.com/SemanticSearchClient/home.ph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66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Secure Semantic Search Over Encrypted Big Data in the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90503"/>
            <a:ext cx="6400800" cy="14482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Jason Woodworth</a:t>
            </a:r>
          </a:p>
          <a:p>
            <a:r>
              <a:rPr lang="en-US" sz="3600" dirty="0">
                <a:solidFill>
                  <a:schemeClr val="tx1"/>
                </a:solidFill>
              </a:rPr>
              <a:t>Advisor: Dr. Mohsen </a:t>
            </a:r>
            <a:r>
              <a:rPr lang="en-US" sz="3600" dirty="0" err="1">
                <a:solidFill>
                  <a:schemeClr val="tx1"/>
                </a:solidFill>
              </a:rPr>
              <a:t>Amini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Salehi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-601544" y="197620"/>
            <a:ext cx="10240209" cy="5700420"/>
            <a:chOff x="-601544" y="197620"/>
            <a:chExt cx="10240209" cy="5700420"/>
          </a:xfrm>
        </p:grpSpPr>
        <p:sp>
          <p:nvSpPr>
            <p:cNvPr id="5" name="Rectangle 4"/>
            <p:cNvSpPr/>
            <p:nvPr/>
          </p:nvSpPr>
          <p:spPr>
            <a:xfrm>
              <a:off x="1683573" y="197620"/>
              <a:ext cx="5736695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400" dirty="0"/>
                <a:t>Unstructured Searching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560162" y="789549"/>
              <a:ext cx="0" cy="5820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65593" y="1856195"/>
              <a:ext cx="2795662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Plaintext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43585" y="1333368"/>
              <a:ext cx="5618880" cy="382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643585" y="1352484"/>
              <a:ext cx="0" cy="503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864634" y="1856195"/>
              <a:ext cx="2795662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Secure/Encrypted</a:t>
              </a:r>
            </a:p>
          </p:txBody>
        </p:sp>
        <p:cxnSp>
          <p:nvCxnSpPr>
            <p:cNvPr id="18" name="Straight Arrow Connector 17"/>
            <p:cNvCxnSpPr>
              <a:endCxn id="17" idx="0"/>
            </p:cNvCxnSpPr>
            <p:nvPr/>
          </p:nvCxnSpPr>
          <p:spPr>
            <a:xfrm>
              <a:off x="7262465" y="1371600"/>
              <a:ext cx="0" cy="4845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63424" y="2473585"/>
              <a:ext cx="0" cy="5895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760354" y="3589069"/>
              <a:ext cx="1504439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Semantic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48004" y="3094137"/>
              <a:ext cx="179116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48004" y="3094137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-103605" y="3566079"/>
              <a:ext cx="1703218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Clustering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554987" y="3082964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282304" y="2485838"/>
              <a:ext cx="0" cy="6205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895818" y="5279909"/>
              <a:ext cx="1504439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Regular Expression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591510" y="3106390"/>
              <a:ext cx="256653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643822" y="4815933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960784" y="3540549"/>
              <a:ext cx="2044888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Semantic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8173867" y="3106390"/>
              <a:ext cx="0" cy="4341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843506" y="3528296"/>
              <a:ext cx="1504439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Keyword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591510" y="3094137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855665" y="4145686"/>
              <a:ext cx="0" cy="6832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251873" y="5273025"/>
              <a:ext cx="1504439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Word Stemming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643822" y="4828927"/>
              <a:ext cx="514721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999877" y="4828927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7935447" y="5273025"/>
              <a:ext cx="1703218" cy="617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Ontological Similarity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8806860" y="4828927"/>
              <a:ext cx="0" cy="4341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581982" y="5280650"/>
              <a:ext cx="1504439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Fuzzy Keyword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5329986" y="4816674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-601544" y="5279909"/>
              <a:ext cx="1504439" cy="6173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Random Shards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84620" y="5280650"/>
              <a:ext cx="1621043" cy="6173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67398" tIns="83700" rIns="167398" bIns="83700" spcCol="0" rtlCol="0" anchor="ctr"/>
            <a:lstStyle/>
            <a:p>
              <a:pPr algn="ctr"/>
              <a:r>
                <a:rPr lang="en-US" sz="2000" dirty="0"/>
                <a:t>Topic-Based Shards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118745" y="4815240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914238" y="4815981"/>
              <a:ext cx="0" cy="465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48004" y="4206459"/>
              <a:ext cx="0" cy="6224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8745" y="4828927"/>
              <a:ext cx="179549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87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Working Demo!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47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9669" y="1634609"/>
            <a:ext cx="50460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Three part cloud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Client Application: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Parses uploaded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Modifies user query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Encrypts documents and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Cloud Processing Server: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Constructs hashed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Partitions index into shards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Ranks files by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Cloud Storage: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Stores encrypted documents</a:t>
            </a:r>
          </a:p>
        </p:txBody>
      </p:sp>
      <p:pic>
        <p:nvPicPr>
          <p:cNvPr id="212" name="Picture 2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70" y="4609077"/>
            <a:ext cx="495268" cy="580213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00" y="3271664"/>
            <a:ext cx="428961" cy="449986"/>
          </a:xfrm>
          <a:prstGeom prst="rect">
            <a:avLst/>
          </a:prstGeom>
        </p:spPr>
      </p:pic>
      <p:cxnSp>
        <p:nvCxnSpPr>
          <p:cNvPr id="246" name="Elbow Connector 245"/>
          <p:cNvCxnSpPr>
            <a:stCxn id="303" idx="2"/>
            <a:endCxn id="298" idx="3"/>
          </p:cNvCxnSpPr>
          <p:nvPr/>
        </p:nvCxnSpPr>
        <p:spPr>
          <a:xfrm rot="5400000">
            <a:off x="4839010" y="3161758"/>
            <a:ext cx="311921" cy="37063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Elbow Connector 249"/>
          <p:cNvCxnSpPr>
            <a:stCxn id="309" idx="2"/>
            <a:endCxn id="235" idx="0"/>
          </p:cNvCxnSpPr>
          <p:nvPr/>
        </p:nvCxnSpPr>
        <p:spPr>
          <a:xfrm rot="5400000">
            <a:off x="3529526" y="2781859"/>
            <a:ext cx="418561" cy="561049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endCxn id="235" idx="0"/>
          </p:cNvCxnSpPr>
          <p:nvPr/>
        </p:nvCxnSpPr>
        <p:spPr>
          <a:xfrm rot="16200000" flipH="1">
            <a:off x="3285177" y="3098560"/>
            <a:ext cx="342546" cy="365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Elbow Connector 251"/>
          <p:cNvCxnSpPr>
            <a:endCxn id="235" idx="0"/>
          </p:cNvCxnSpPr>
          <p:nvPr/>
        </p:nvCxnSpPr>
        <p:spPr>
          <a:xfrm rot="16200000" flipH="1">
            <a:off x="3074069" y="2887452"/>
            <a:ext cx="248210" cy="520213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299" idx="1"/>
            <a:endCxn id="214" idx="0"/>
          </p:cNvCxnSpPr>
          <p:nvPr/>
        </p:nvCxnSpPr>
        <p:spPr>
          <a:xfrm rot="10800000" flipV="1">
            <a:off x="3577924" y="3870291"/>
            <a:ext cx="416473" cy="753134"/>
          </a:xfrm>
          <a:prstGeom prst="bentConnector2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5" name="Elbow Connector 254"/>
          <p:cNvCxnSpPr>
            <a:stCxn id="299" idx="3"/>
            <a:endCxn id="225" idx="0"/>
          </p:cNvCxnSpPr>
          <p:nvPr/>
        </p:nvCxnSpPr>
        <p:spPr>
          <a:xfrm>
            <a:off x="5180292" y="3870291"/>
            <a:ext cx="304434" cy="714653"/>
          </a:xfrm>
          <a:prstGeom prst="bentConnector2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7" name="Rounded Rectangle 266"/>
          <p:cNvSpPr/>
          <p:nvPr/>
        </p:nvSpPr>
        <p:spPr>
          <a:xfrm>
            <a:off x="2475803" y="4251218"/>
            <a:ext cx="3937998" cy="2451263"/>
          </a:xfrm>
          <a:prstGeom prst="roundRect">
            <a:avLst>
              <a:gd name="adj" fmla="val 9818"/>
            </a:avLst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72" name="Rounded Rectangle 271"/>
          <p:cNvSpPr/>
          <p:nvPr/>
        </p:nvSpPr>
        <p:spPr bwMode="auto">
          <a:xfrm>
            <a:off x="2475803" y="1113996"/>
            <a:ext cx="3937998" cy="2919539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355124" y="607353"/>
            <a:ext cx="460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User</a:t>
            </a:r>
            <a:endParaRPr lang="en-US" sz="900" dirty="0"/>
          </a:p>
        </p:txBody>
      </p:sp>
      <p:grpSp>
        <p:nvGrpSpPr>
          <p:cNvPr id="274" name="Group 273"/>
          <p:cNvGrpSpPr/>
          <p:nvPr/>
        </p:nvGrpSpPr>
        <p:grpSpPr>
          <a:xfrm>
            <a:off x="3153608" y="855410"/>
            <a:ext cx="602026" cy="764884"/>
            <a:chOff x="2627773" y="785165"/>
            <a:chExt cx="549154" cy="700741"/>
          </a:xfrm>
        </p:grpSpPr>
        <p:sp>
          <p:nvSpPr>
            <p:cNvPr id="314" name="TextBox 313"/>
            <p:cNvSpPr txBox="1"/>
            <p:nvPr/>
          </p:nvSpPr>
          <p:spPr>
            <a:xfrm>
              <a:off x="2627773" y="1270462"/>
              <a:ext cx="5491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Search</a:t>
              </a:r>
            </a:p>
          </p:txBody>
        </p:sp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7852" y="785165"/>
              <a:ext cx="493883" cy="493883"/>
            </a:xfrm>
            <a:prstGeom prst="rect">
              <a:avLst/>
            </a:prstGeom>
          </p:spPr>
        </p:pic>
      </p:grpSp>
      <p:grpSp>
        <p:nvGrpSpPr>
          <p:cNvPr id="275" name="Group 274"/>
          <p:cNvGrpSpPr/>
          <p:nvPr/>
        </p:nvGrpSpPr>
        <p:grpSpPr>
          <a:xfrm>
            <a:off x="5322276" y="858577"/>
            <a:ext cx="591830" cy="751192"/>
            <a:chOff x="5611061" y="788066"/>
            <a:chExt cx="539853" cy="688197"/>
          </a:xfrm>
        </p:grpSpPr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9474" y="788066"/>
              <a:ext cx="463655" cy="463653"/>
            </a:xfrm>
            <a:prstGeom prst="rect">
              <a:avLst/>
            </a:prstGeom>
          </p:spPr>
        </p:pic>
        <p:sp>
          <p:nvSpPr>
            <p:cNvPr id="313" name="TextBox 312"/>
            <p:cNvSpPr txBox="1"/>
            <p:nvPr/>
          </p:nvSpPr>
          <p:spPr>
            <a:xfrm>
              <a:off x="5611061" y="1250690"/>
              <a:ext cx="539853" cy="22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Upload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3145324" y="2078910"/>
            <a:ext cx="634981" cy="880780"/>
            <a:chOff x="2620216" y="1981633"/>
            <a:chExt cx="579215" cy="806918"/>
          </a:xfrm>
        </p:grpSpPr>
        <p:pic>
          <p:nvPicPr>
            <p:cNvPr id="310" name="Picture 2" descr="https://documents.lucidchart.com/documents/7e068934-abf9-4a14-8a43-67c4da7a3a5b/pages/0_0?a=1509&amp;x=452&amp;y=516&amp;w=141&amp;h=141&amp;store=1&amp;accept=image%2F*&amp;auth=LCA%2029ab4c1e08e7b89ece62c29f186e2e2814cd8eb1-ts%3D146935168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2" b="11791"/>
            <a:stretch/>
          </p:blipFill>
          <p:spPr bwMode="auto">
            <a:xfrm>
              <a:off x="2620216" y="1981633"/>
              <a:ext cx="579215" cy="44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" name="TextBox 310"/>
            <p:cNvSpPr txBox="1"/>
            <p:nvPr/>
          </p:nvSpPr>
          <p:spPr>
            <a:xfrm>
              <a:off x="2642887" y="2421994"/>
              <a:ext cx="549154" cy="3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Split Query</a:t>
              </a: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649801" y="2090341"/>
            <a:ext cx="739057" cy="762762"/>
            <a:chOff x="3270993" y="1992102"/>
            <a:chExt cx="674150" cy="698796"/>
          </a:xfrm>
        </p:grpSpPr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91079" y="1992102"/>
              <a:ext cx="429894" cy="429894"/>
            </a:xfrm>
            <a:prstGeom prst="rect">
              <a:avLst/>
            </a:prstGeom>
          </p:spPr>
        </p:pic>
        <p:sp>
          <p:nvSpPr>
            <p:cNvPr id="309" name="TextBox 308"/>
            <p:cNvSpPr txBox="1"/>
            <p:nvPr/>
          </p:nvSpPr>
          <p:spPr>
            <a:xfrm>
              <a:off x="3270993" y="2465325"/>
              <a:ext cx="674150" cy="22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Synonyms</a:t>
              </a:r>
              <a:endParaRPr lang="en-US" sz="800" dirty="0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2524363" y="2090339"/>
            <a:ext cx="860546" cy="933124"/>
            <a:chOff x="1811966" y="1795621"/>
            <a:chExt cx="784970" cy="854872"/>
          </a:xfrm>
        </p:grpSpPr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75495" y="1795621"/>
              <a:ext cx="429894" cy="429894"/>
            </a:xfrm>
            <a:prstGeom prst="rect">
              <a:avLst/>
            </a:prstGeom>
          </p:spPr>
        </p:pic>
        <p:sp>
          <p:nvSpPr>
            <p:cNvPr id="307" name="TextBox 306"/>
            <p:cNvSpPr txBox="1"/>
            <p:nvPr/>
          </p:nvSpPr>
          <p:spPr>
            <a:xfrm>
              <a:off x="1811966" y="2188828"/>
              <a:ext cx="78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Extracted Ontological Terms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248661" y="1797120"/>
            <a:ext cx="739057" cy="716783"/>
            <a:chOff x="5574139" y="1647901"/>
            <a:chExt cx="674150" cy="656673"/>
          </a:xfrm>
        </p:grpSpPr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03217" y="1618781"/>
              <a:ext cx="415995" cy="474235"/>
            </a:xfrm>
            <a:prstGeom prst="rect">
              <a:avLst/>
            </a:prstGeom>
          </p:spPr>
        </p:pic>
        <p:sp>
          <p:nvSpPr>
            <p:cNvPr id="305" name="TextBox 304"/>
            <p:cNvSpPr txBox="1"/>
            <p:nvPr/>
          </p:nvSpPr>
          <p:spPr>
            <a:xfrm>
              <a:off x="5574139" y="2079001"/>
              <a:ext cx="674150" cy="22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File Parser</a:t>
              </a: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4793415" y="2428424"/>
            <a:ext cx="773748" cy="762693"/>
            <a:chOff x="4924608" y="2294280"/>
            <a:chExt cx="705795" cy="698734"/>
          </a:xfrm>
        </p:grpSpPr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599" y="2294280"/>
              <a:ext cx="312417" cy="362405"/>
            </a:xfrm>
            <a:prstGeom prst="rect">
              <a:avLst/>
            </a:prstGeom>
          </p:spPr>
        </p:pic>
        <p:sp>
          <p:nvSpPr>
            <p:cNvPr id="303" name="TextBox 302"/>
            <p:cNvSpPr txBox="1"/>
            <p:nvPr/>
          </p:nvSpPr>
          <p:spPr>
            <a:xfrm>
              <a:off x="4924608" y="2626457"/>
              <a:ext cx="705795" cy="3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Structured Key File</a:t>
              </a: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5679979" y="2439768"/>
            <a:ext cx="773748" cy="733458"/>
            <a:chOff x="6216958" y="2282002"/>
            <a:chExt cx="705795" cy="671950"/>
          </a:xfrm>
        </p:grpSpPr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127" y="2282002"/>
              <a:ext cx="277458" cy="356732"/>
            </a:xfrm>
            <a:prstGeom prst="rect">
              <a:avLst/>
            </a:prstGeom>
          </p:spPr>
        </p:pic>
        <p:sp>
          <p:nvSpPr>
            <p:cNvPr id="301" name="TextBox 300"/>
            <p:cNvSpPr txBox="1"/>
            <p:nvPr/>
          </p:nvSpPr>
          <p:spPr>
            <a:xfrm>
              <a:off x="6216958" y="2587395"/>
              <a:ext cx="705795" cy="3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Encrypted Documents</a:t>
              </a:r>
            </a:p>
          </p:txBody>
        </p:sp>
      </p:grpSp>
      <p:cxnSp>
        <p:nvCxnSpPr>
          <p:cNvPr id="282" name="Elbow Connector 281"/>
          <p:cNvCxnSpPr>
            <a:stCxn id="315" idx="1"/>
            <a:endCxn id="306" idx="0"/>
          </p:cNvCxnSpPr>
          <p:nvPr/>
        </p:nvCxnSpPr>
        <p:spPr>
          <a:xfrm rot="10800000" flipV="1">
            <a:off x="2939278" y="1124955"/>
            <a:ext cx="236342" cy="96538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314" idx="2"/>
            <a:endCxn id="310" idx="0"/>
          </p:cNvCxnSpPr>
          <p:nvPr/>
        </p:nvCxnSpPr>
        <p:spPr>
          <a:xfrm>
            <a:off x="3454621" y="1620294"/>
            <a:ext cx="8194" cy="4586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Elbow Connector 283"/>
          <p:cNvCxnSpPr>
            <a:stCxn id="315" idx="3"/>
            <a:endCxn id="308" idx="0"/>
          </p:cNvCxnSpPr>
          <p:nvPr/>
        </p:nvCxnSpPr>
        <p:spPr>
          <a:xfrm>
            <a:off x="3717054" y="1124956"/>
            <a:ext cx="300036" cy="96538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313" idx="2"/>
            <a:endCxn id="304" idx="1"/>
          </p:cNvCxnSpPr>
          <p:nvPr/>
        </p:nvCxnSpPr>
        <p:spPr>
          <a:xfrm flipH="1">
            <a:off x="5618190" y="1609769"/>
            <a:ext cx="1" cy="1873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5078857" y="5172413"/>
            <a:ext cx="80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Central Index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3994396" y="3270983"/>
            <a:ext cx="1185896" cy="799363"/>
            <a:chOff x="3394720" y="2884814"/>
            <a:chExt cx="1081746" cy="732329"/>
          </a:xfrm>
        </p:grpSpPr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10" y="2884814"/>
              <a:ext cx="405565" cy="425189"/>
            </a:xfrm>
            <a:prstGeom prst="rect">
              <a:avLst/>
            </a:prstGeom>
          </p:spPr>
        </p:pic>
        <p:sp>
          <p:nvSpPr>
            <p:cNvPr id="299" name="TextBox 298"/>
            <p:cNvSpPr txBox="1"/>
            <p:nvPr/>
          </p:nvSpPr>
          <p:spPr>
            <a:xfrm>
              <a:off x="3394720" y="3250586"/>
              <a:ext cx="1081746" cy="3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Secure Encrypting Function</a:t>
              </a:r>
            </a:p>
          </p:txBody>
        </p:sp>
      </p:grpSp>
      <p:cxnSp>
        <p:nvCxnSpPr>
          <p:cNvPr id="288" name="Elbow Connector 287"/>
          <p:cNvCxnSpPr>
            <a:stCxn id="304" idx="2"/>
            <a:endCxn id="302" idx="0"/>
          </p:cNvCxnSpPr>
          <p:nvPr/>
        </p:nvCxnSpPr>
        <p:spPr>
          <a:xfrm rot="10800000" flipV="1">
            <a:off x="5167467" y="2024155"/>
            <a:ext cx="190778" cy="404270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9" name="Elbow Connector 288"/>
          <p:cNvCxnSpPr>
            <a:stCxn id="304" idx="0"/>
            <a:endCxn id="300" idx="0"/>
          </p:cNvCxnSpPr>
          <p:nvPr/>
        </p:nvCxnSpPr>
        <p:spPr>
          <a:xfrm>
            <a:off x="5878138" y="2024155"/>
            <a:ext cx="188716" cy="41561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5693853" y="6177428"/>
            <a:ext cx="794340" cy="36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Cloud Storage</a:t>
            </a:r>
          </a:p>
        </p:txBody>
      </p:sp>
      <p:cxnSp>
        <p:nvCxnSpPr>
          <p:cNvPr id="291" name="Straight Arrow Connector 290"/>
          <p:cNvCxnSpPr>
            <a:stCxn id="301" idx="2"/>
            <a:endCxn id="249" idx="0"/>
          </p:cNvCxnSpPr>
          <p:nvPr/>
        </p:nvCxnSpPr>
        <p:spPr>
          <a:xfrm>
            <a:off x="6066853" y="3173226"/>
            <a:ext cx="2981" cy="2497673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92" name="Group 291"/>
          <p:cNvGrpSpPr/>
          <p:nvPr/>
        </p:nvGrpSpPr>
        <p:grpSpPr>
          <a:xfrm>
            <a:off x="3457432" y="5699529"/>
            <a:ext cx="1015014" cy="749523"/>
            <a:chOff x="2383481" y="5102145"/>
            <a:chExt cx="925872" cy="686668"/>
          </a:xfrm>
        </p:grpSpPr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340" y="5102145"/>
              <a:ext cx="419624" cy="464812"/>
            </a:xfrm>
            <a:prstGeom prst="rect">
              <a:avLst/>
            </a:prstGeom>
          </p:spPr>
        </p:pic>
        <p:sp>
          <p:nvSpPr>
            <p:cNvPr id="297" name="TextBox 296"/>
            <p:cNvSpPr txBox="1"/>
            <p:nvPr/>
          </p:nvSpPr>
          <p:spPr>
            <a:xfrm>
              <a:off x="2383481" y="5563240"/>
              <a:ext cx="925872" cy="22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Search Engine</a:t>
              </a: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2680029" y="4528463"/>
            <a:ext cx="621818" cy="817125"/>
            <a:chOff x="1681909" y="4029282"/>
            <a:chExt cx="567208" cy="748601"/>
          </a:xfrm>
        </p:grpSpPr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204" y="4029282"/>
              <a:ext cx="358978" cy="378921"/>
            </a:xfrm>
            <a:prstGeom prst="rect">
              <a:avLst/>
            </a:prstGeom>
          </p:spPr>
        </p:pic>
        <p:sp>
          <p:nvSpPr>
            <p:cNvPr id="295" name="TextBox 294"/>
            <p:cNvSpPr txBox="1"/>
            <p:nvPr/>
          </p:nvSpPr>
          <p:spPr>
            <a:xfrm>
              <a:off x="1681909" y="4411326"/>
              <a:ext cx="567208" cy="3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Search Results</a:t>
              </a:r>
            </a:p>
          </p:txBody>
        </p:sp>
      </p:grpSp>
      <p:pic>
        <p:nvPicPr>
          <p:cNvPr id="270" name="Picture 269" descr="Us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30" y="152400"/>
            <a:ext cx="555948" cy="553543"/>
          </a:xfrm>
          <a:prstGeom prst="rect">
            <a:avLst/>
          </a:prstGeom>
        </p:spPr>
      </p:pic>
      <p:cxnSp>
        <p:nvCxnSpPr>
          <p:cNvPr id="271" name="Elbow Connector 270"/>
          <p:cNvCxnSpPr>
            <a:stCxn id="294" idx="1"/>
            <a:endCxn id="270" idx="1"/>
          </p:cNvCxnSpPr>
          <p:nvPr/>
        </p:nvCxnSpPr>
        <p:spPr>
          <a:xfrm rot="10800000" flipH="1">
            <a:off x="2789980" y="429172"/>
            <a:ext cx="1524050" cy="4306092"/>
          </a:xfrm>
          <a:prstGeom prst="bentConnector3">
            <a:avLst>
              <a:gd name="adj1" fmla="val -16444"/>
            </a:avLst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5" name="Picture 264" descr="Internet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47" y="4017748"/>
            <a:ext cx="448600" cy="446659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3733" y="4149940"/>
            <a:ext cx="167843" cy="186777"/>
          </a:xfrm>
          <a:prstGeom prst="rect">
            <a:avLst/>
          </a:prstGeom>
        </p:spPr>
      </p:pic>
      <p:pic>
        <p:nvPicPr>
          <p:cNvPr id="263" name="Picture 262" descr="Forums.png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72" y="5700662"/>
            <a:ext cx="505385" cy="503198"/>
          </a:xfrm>
          <a:prstGeom prst="rect">
            <a:avLst/>
          </a:prstGeom>
        </p:spPr>
      </p:pic>
      <p:sp>
        <p:nvSpPr>
          <p:cNvPr id="261" name="TextBox 260"/>
          <p:cNvSpPr txBox="1"/>
          <p:nvPr/>
        </p:nvSpPr>
        <p:spPr>
          <a:xfrm>
            <a:off x="2395155" y="6108714"/>
            <a:ext cx="1177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Ranking Engine</a:t>
            </a:r>
          </a:p>
        </p:txBody>
      </p:sp>
      <p:cxnSp>
        <p:nvCxnSpPr>
          <p:cNvPr id="257" name="Elbow Connector 256"/>
          <p:cNvCxnSpPr>
            <a:stCxn id="286" idx="2"/>
          </p:cNvCxnSpPr>
          <p:nvPr/>
        </p:nvCxnSpPr>
        <p:spPr>
          <a:xfrm rot="5400000">
            <a:off x="4728405" y="5067409"/>
            <a:ext cx="248386" cy="1258615"/>
          </a:xfrm>
          <a:prstGeom prst="bentConnector2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96" idx="1"/>
            <a:endCxn id="263" idx="3"/>
          </p:cNvCxnSpPr>
          <p:nvPr/>
        </p:nvCxnSpPr>
        <p:spPr>
          <a:xfrm flipH="1" flipV="1">
            <a:off x="3241057" y="5952261"/>
            <a:ext cx="481521" cy="950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63" idx="0"/>
            <a:endCxn id="295" idx="2"/>
          </p:cNvCxnSpPr>
          <p:nvPr/>
        </p:nvCxnSpPr>
        <p:spPr>
          <a:xfrm flipV="1">
            <a:off x="2988365" y="5345588"/>
            <a:ext cx="2573" cy="355074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9" name="Picture 248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1" y="5670899"/>
            <a:ext cx="547905" cy="565739"/>
          </a:xfrm>
          <a:prstGeom prst="rect">
            <a:avLst/>
          </a:prstGeom>
        </p:spPr>
      </p:pic>
      <p:cxnSp>
        <p:nvCxnSpPr>
          <p:cNvPr id="244" name="Elbow Connector 243"/>
          <p:cNvCxnSpPr>
            <a:stCxn id="273" idx="1"/>
            <a:endCxn id="315" idx="0"/>
          </p:cNvCxnSpPr>
          <p:nvPr/>
        </p:nvCxnSpPr>
        <p:spPr>
          <a:xfrm rot="10800000" flipV="1">
            <a:off x="3446338" y="730464"/>
            <a:ext cx="908787" cy="124946"/>
          </a:xfrm>
          <a:prstGeom prst="bentConnector2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Elbow Connector 244"/>
          <p:cNvCxnSpPr>
            <a:stCxn id="273" idx="3"/>
            <a:endCxn id="312" idx="0"/>
          </p:cNvCxnSpPr>
          <p:nvPr/>
        </p:nvCxnSpPr>
        <p:spPr>
          <a:xfrm>
            <a:off x="4816077" y="730464"/>
            <a:ext cx="802458" cy="128113"/>
          </a:xfrm>
          <a:prstGeom prst="bentConnector2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2540807" y="3311884"/>
            <a:ext cx="8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Weighting Function</a:t>
            </a:r>
          </a:p>
        </p:txBody>
      </p:sp>
      <p:cxnSp>
        <p:nvCxnSpPr>
          <p:cNvPr id="238" name="Straight Arrow Connector 237"/>
          <p:cNvCxnSpPr/>
          <p:nvPr/>
        </p:nvCxnSpPr>
        <p:spPr>
          <a:xfrm flipV="1">
            <a:off x="3797029" y="3454720"/>
            <a:ext cx="493447" cy="1715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4035103" y="3452621"/>
            <a:ext cx="265489" cy="23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Q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931706" y="3825895"/>
            <a:ext cx="346358" cy="23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Q’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891273" y="3818877"/>
            <a:ext cx="315019" cy="23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K’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844440" y="3461779"/>
            <a:ext cx="265489" cy="23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K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2609735" y="1955958"/>
            <a:ext cx="1707319" cy="1113619"/>
          </a:xfrm>
          <a:prstGeom prst="roundRect">
            <a:avLst>
              <a:gd name="adj" fmla="val 9818"/>
            </a:avLst>
          </a:prstGeom>
          <a:noFill/>
          <a:ln w="19050"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232" name="TextBox 231"/>
          <p:cNvSpPr txBox="1"/>
          <p:nvPr/>
        </p:nvSpPr>
        <p:spPr>
          <a:xfrm rot="5400000">
            <a:off x="5534333" y="2326687"/>
            <a:ext cx="21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 Application</a:t>
            </a:r>
          </a:p>
        </p:txBody>
      </p:sp>
      <p:sp>
        <p:nvSpPr>
          <p:cNvPr id="233" name="TextBox 232"/>
          <p:cNvSpPr txBox="1"/>
          <p:nvPr/>
        </p:nvSpPr>
        <p:spPr>
          <a:xfrm rot="5400000">
            <a:off x="5859673" y="5297926"/>
            <a:ext cx="147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Cloud Side</a:t>
            </a:r>
          </a:p>
        </p:txBody>
      </p:sp>
      <p:sp>
        <p:nvSpPr>
          <p:cNvPr id="234" name="TextBox 233"/>
          <p:cNvSpPr txBox="1"/>
          <p:nvPr/>
        </p:nvSpPr>
        <p:spPr>
          <a:xfrm rot="5400000">
            <a:off x="3668083" y="2418146"/>
            <a:ext cx="1488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Query Modification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241576" y="6471816"/>
            <a:ext cx="1499810" cy="23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Cloud Processing Server</a:t>
            </a:r>
          </a:p>
        </p:txBody>
      </p:sp>
      <p:sp>
        <p:nvSpPr>
          <p:cNvPr id="227" name="Left Brace 226"/>
          <p:cNvSpPr/>
          <p:nvPr/>
        </p:nvSpPr>
        <p:spPr>
          <a:xfrm rot="16200000">
            <a:off x="3983689" y="4865798"/>
            <a:ext cx="246693" cy="3074579"/>
          </a:xfrm>
          <a:prstGeom prst="leftBrace">
            <a:avLst>
              <a:gd name="adj1" fmla="val 88225"/>
              <a:gd name="adj2" fmla="val 46095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81" y="4584944"/>
            <a:ext cx="457490" cy="623422"/>
          </a:xfrm>
          <a:prstGeom prst="rect">
            <a:avLst/>
          </a:prstGeom>
        </p:spPr>
      </p:pic>
      <p:cxnSp>
        <p:nvCxnSpPr>
          <p:cNvPr id="216" name="Straight Arrow Connector 215"/>
          <p:cNvCxnSpPr/>
          <p:nvPr/>
        </p:nvCxnSpPr>
        <p:spPr>
          <a:xfrm flipH="1">
            <a:off x="4223289" y="6085815"/>
            <a:ext cx="1421031" cy="17395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4228405" y="5198127"/>
            <a:ext cx="806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Partitioner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309514" y="4623425"/>
            <a:ext cx="806096" cy="789673"/>
            <a:chOff x="3309514" y="4623425"/>
            <a:chExt cx="806096" cy="789673"/>
          </a:xfrm>
        </p:grpSpPr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1425" y="4623425"/>
              <a:ext cx="252995" cy="247772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777" y="4623425"/>
              <a:ext cx="252995" cy="247772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17" y="4905837"/>
              <a:ext cx="252995" cy="247772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769" y="4905837"/>
              <a:ext cx="252995" cy="247772"/>
            </a:xfrm>
            <a:prstGeom prst="rect">
              <a:avLst/>
            </a:prstGeom>
          </p:spPr>
        </p:pic>
        <p:sp>
          <p:nvSpPr>
            <p:cNvPr id="220" name="TextBox 219"/>
            <p:cNvSpPr txBox="1"/>
            <p:nvPr/>
          </p:nvSpPr>
          <p:spPr>
            <a:xfrm>
              <a:off x="3309514" y="5166877"/>
              <a:ext cx="806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Shards</a:t>
              </a:r>
            </a:p>
          </p:txBody>
        </p:sp>
      </p:grpSp>
      <p:cxnSp>
        <p:nvCxnSpPr>
          <p:cNvPr id="221" name="Elbow Connector 220"/>
          <p:cNvCxnSpPr>
            <a:stCxn id="220" idx="2"/>
            <a:endCxn id="296" idx="0"/>
          </p:cNvCxnSpPr>
          <p:nvPr/>
        </p:nvCxnSpPr>
        <p:spPr>
          <a:xfrm rot="16200000" flipH="1">
            <a:off x="3689360" y="5436300"/>
            <a:ext cx="286432" cy="240028"/>
          </a:xfrm>
          <a:prstGeom prst="bentConnector3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225" idx="1"/>
            <a:endCxn id="212" idx="3"/>
          </p:cNvCxnSpPr>
          <p:nvPr/>
        </p:nvCxnSpPr>
        <p:spPr>
          <a:xfrm flipH="1">
            <a:off x="4875139" y="4896655"/>
            <a:ext cx="380842" cy="2529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H="1" flipV="1">
            <a:off x="3982836" y="4895656"/>
            <a:ext cx="388749" cy="3528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Line Callout 2 9"/>
          <p:cNvSpPr/>
          <p:nvPr/>
        </p:nvSpPr>
        <p:spPr>
          <a:xfrm>
            <a:off x="6816889" y="1039670"/>
            <a:ext cx="1709531" cy="741384"/>
          </a:xfrm>
          <a:prstGeom prst="borderCallout2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Parse Uploaded Documents</a:t>
            </a:r>
          </a:p>
        </p:txBody>
      </p:sp>
      <p:sp>
        <p:nvSpPr>
          <p:cNvPr id="316" name="Line Callout 2 315"/>
          <p:cNvSpPr/>
          <p:nvPr/>
        </p:nvSpPr>
        <p:spPr>
          <a:xfrm>
            <a:off x="6591390" y="4061060"/>
            <a:ext cx="1709531" cy="741384"/>
          </a:xfrm>
          <a:prstGeom prst="borderCallout2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Construct Central Index</a:t>
            </a:r>
          </a:p>
        </p:txBody>
      </p:sp>
      <p:sp>
        <p:nvSpPr>
          <p:cNvPr id="317" name="Line Callout 2 316"/>
          <p:cNvSpPr/>
          <p:nvPr/>
        </p:nvSpPr>
        <p:spPr>
          <a:xfrm>
            <a:off x="480089" y="1132019"/>
            <a:ext cx="1709531" cy="741384"/>
          </a:xfrm>
          <a:prstGeom prst="borderCallout2">
            <a:avLst>
              <a:gd name="adj1" fmla="val 25453"/>
              <a:gd name="adj2" fmla="val 105620"/>
              <a:gd name="adj3" fmla="val 25453"/>
              <a:gd name="adj4" fmla="val 110658"/>
              <a:gd name="adj5" fmla="val 104456"/>
              <a:gd name="adj6" fmla="val 132984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Semantically Expands Query</a:t>
            </a:r>
          </a:p>
        </p:txBody>
      </p:sp>
      <p:sp>
        <p:nvSpPr>
          <p:cNvPr id="318" name="Line Callout 2 317"/>
          <p:cNvSpPr/>
          <p:nvPr/>
        </p:nvSpPr>
        <p:spPr>
          <a:xfrm>
            <a:off x="322990" y="5001776"/>
            <a:ext cx="1709531" cy="741384"/>
          </a:xfrm>
          <a:prstGeom prst="borderCallout2">
            <a:avLst>
              <a:gd name="adj1" fmla="val 25453"/>
              <a:gd name="adj2" fmla="val 105620"/>
              <a:gd name="adj3" fmla="val 25453"/>
              <a:gd name="adj4" fmla="val 110658"/>
              <a:gd name="adj5" fmla="val 103115"/>
              <a:gd name="adj6" fmla="val 140542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Ranks Documents </a:t>
            </a:r>
          </a:p>
        </p:txBody>
      </p:sp>
      <p:sp>
        <p:nvSpPr>
          <p:cNvPr id="319" name="Line Callout 2 318"/>
          <p:cNvSpPr/>
          <p:nvPr/>
        </p:nvSpPr>
        <p:spPr>
          <a:xfrm>
            <a:off x="6594897" y="3897027"/>
            <a:ext cx="1709531" cy="7413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413"/>
              <a:gd name="adj6" fmla="val -105969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Partitions Index Into Shards</a:t>
            </a:r>
          </a:p>
        </p:txBody>
      </p:sp>
    </p:spTree>
    <p:extLst>
      <p:ext uri="{BB962C8B-B14F-4D97-AF65-F5344CB8AC3E}">
        <p14:creationId xmlns:p14="http://schemas.microsoft.com/office/powerpoint/2010/main" val="5818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90" grpId="0"/>
      <p:bldP spid="261" grpId="0"/>
      <p:bldP spid="237" grpId="0"/>
      <p:bldP spid="239" grpId="0"/>
      <p:bldP spid="240" grpId="0"/>
      <p:bldP spid="241" grpId="0"/>
      <p:bldP spid="242" grpId="0"/>
      <p:bldP spid="231" grpId="0" animBg="1"/>
      <p:bldP spid="234" grpId="0"/>
      <p:bldP spid="217" grpId="0"/>
      <p:bldP spid="10" grpId="0" animBg="1"/>
      <p:bldP spid="10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Working Demo!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46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S3C Procedure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7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/>
              <a:t>Two Main Operations</a:t>
            </a:r>
          </a:p>
        </p:txBody>
      </p:sp>
      <p:pic>
        <p:nvPicPr>
          <p:cNvPr id="6" name="Picture 2" descr="http://wfarm1.dataknet.com/static/resources/icons/set112/fc32f9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84" y="2582863"/>
            <a:ext cx="2074862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57946" y="4816476"/>
            <a:ext cx="2649538" cy="46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Upload Document</a:t>
            </a:r>
          </a:p>
        </p:txBody>
      </p:sp>
      <p:pic>
        <p:nvPicPr>
          <p:cNvPr id="8" name="Picture 8" descr="http://iconshow.me/media/images/ui/ios7-icons/png/512/search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69" y="2245944"/>
            <a:ext cx="2767381" cy="27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87894" y="4816476"/>
            <a:ext cx="2074862" cy="46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9955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Upload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Parse Document on Client.</a:t>
            </a:r>
          </a:p>
          <a:p>
            <a:pPr lvl="1"/>
            <a:r>
              <a:rPr lang="en-US" dirty="0"/>
              <a:t>Extract keywords + frequencies.</a:t>
            </a:r>
          </a:p>
          <a:p>
            <a:pPr lvl="1"/>
            <a:r>
              <a:rPr lang="en-US" dirty="0"/>
              <a:t>Hash key information.</a:t>
            </a:r>
          </a:p>
          <a:p>
            <a:pPr lvl="1"/>
            <a:r>
              <a:rPr lang="en-US" dirty="0"/>
              <a:t>Encrypt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79798" y="1645210"/>
            <a:ext cx="539853" cy="638651"/>
            <a:chOff x="8212220" y="1596807"/>
            <a:chExt cx="539853" cy="638651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50633" y="1596807"/>
              <a:ext cx="463655" cy="472874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8212220" y="2015729"/>
              <a:ext cx="539853" cy="21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Upload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12650" y="2526453"/>
            <a:ext cx="674150" cy="784962"/>
            <a:chOff x="8145070" y="2375497"/>
            <a:chExt cx="674150" cy="784962"/>
          </a:xfrm>
        </p:grpSpPr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70011" y="2350514"/>
              <a:ext cx="424269" cy="474235"/>
            </a:xfrm>
            <a:prstGeom prst="rect">
              <a:avLst/>
            </a:prstGeom>
          </p:spPr>
        </p:pic>
        <p:sp>
          <p:nvSpPr>
            <p:cNvPr id="198" name="TextBox 197"/>
            <p:cNvSpPr txBox="1"/>
            <p:nvPr/>
          </p:nvSpPr>
          <p:spPr>
            <a:xfrm>
              <a:off x="8145070" y="2815171"/>
              <a:ext cx="674150" cy="34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File Parser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6399" y="3379830"/>
            <a:ext cx="705795" cy="684071"/>
            <a:chOff x="7775148" y="2965366"/>
            <a:chExt cx="705795" cy="684071"/>
          </a:xfrm>
        </p:grpSpPr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139" y="2965366"/>
              <a:ext cx="312417" cy="369613"/>
            </a:xfrm>
            <a:prstGeom prst="rect">
              <a:avLst/>
            </a:prstGeom>
          </p:spPr>
        </p:pic>
        <p:sp>
          <p:nvSpPr>
            <p:cNvPr id="196" name="TextBox 195"/>
            <p:cNvSpPr txBox="1"/>
            <p:nvPr/>
          </p:nvSpPr>
          <p:spPr>
            <a:xfrm>
              <a:off x="7775148" y="3304150"/>
              <a:ext cx="705795" cy="34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Structured Key File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08617" y="3379830"/>
            <a:ext cx="705795" cy="656755"/>
            <a:chOff x="8523394" y="2975966"/>
            <a:chExt cx="705795" cy="656755"/>
          </a:xfrm>
        </p:grpSpPr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563" y="2975966"/>
              <a:ext cx="277458" cy="363827"/>
            </a:xfrm>
            <a:prstGeom prst="rect">
              <a:avLst/>
            </a:prstGeom>
          </p:spPr>
        </p:pic>
        <p:sp>
          <p:nvSpPr>
            <p:cNvPr id="194" name="TextBox 193"/>
            <p:cNvSpPr txBox="1"/>
            <p:nvPr/>
          </p:nvSpPr>
          <p:spPr>
            <a:xfrm>
              <a:off x="8523394" y="3287433"/>
              <a:ext cx="705795" cy="34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Encrypted Documents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1586" y="4096815"/>
            <a:ext cx="839928" cy="748570"/>
            <a:chOff x="7227666" y="3563686"/>
            <a:chExt cx="839928" cy="748570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848" y="3563686"/>
              <a:ext cx="405565" cy="433646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7227666" y="3966968"/>
              <a:ext cx="839928" cy="34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Secure Hashing Function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64780" y="1625241"/>
            <a:ext cx="507123" cy="644820"/>
            <a:chOff x="7286730" y="1780122"/>
            <a:chExt cx="507123" cy="644820"/>
          </a:xfrm>
        </p:grpSpPr>
        <p:sp>
          <p:nvSpPr>
            <p:cNvPr id="158" name="TextBox 157"/>
            <p:cNvSpPr txBox="1"/>
            <p:nvPr/>
          </p:nvSpPr>
          <p:spPr>
            <a:xfrm>
              <a:off x="7324215" y="2205213"/>
              <a:ext cx="420470" cy="21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User</a:t>
              </a:r>
              <a:endParaRPr lang="en-US" sz="900" dirty="0"/>
            </a:p>
          </p:txBody>
        </p:sp>
        <p:pic>
          <p:nvPicPr>
            <p:cNvPr id="155" name="Picture 154" descr="Us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730" y="1780122"/>
              <a:ext cx="507123" cy="517209"/>
            </a:xfrm>
            <a:prstGeom prst="rect">
              <a:avLst/>
            </a:prstGeom>
          </p:spPr>
        </p:pic>
      </p:grpSp>
      <p:pic>
        <p:nvPicPr>
          <p:cNvPr id="3074" name="Picture 2" descr="Image result for blank docu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" y="4161509"/>
            <a:ext cx="2438400" cy="25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80820"/>
            <a:ext cx="1638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“… The </a:t>
            </a:r>
            <a:r>
              <a:rPr lang="en-US" sz="1300" dirty="0" err="1"/>
              <a:t>Licklider</a:t>
            </a:r>
            <a:r>
              <a:rPr lang="en-US" sz="1300" dirty="0"/>
              <a:t> Transmission Protocol (LTP) is intended to serve as a   reliable convergence layer over single-hop deep-space radio frequency   (RF) links… “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11232"/>
              </p:ext>
            </p:extLst>
          </p:nvPr>
        </p:nvGraphicFramePr>
        <p:xfrm>
          <a:off x="3281456" y="4180571"/>
          <a:ext cx="1328644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28644">
                  <a:extLst>
                    <a:ext uri="{9D8B030D-6E8A-4147-A177-3AD203B41FA5}">
                      <a16:colId xmlns:a16="http://schemas.microsoft.com/office/drawing/2014/main" val="128430016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r>
                        <a:rPr lang="en-US" sz="1600" dirty="0"/>
                        <a:t>F452.key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4325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Licklider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881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Transmission</a:t>
                      </a:r>
                      <a:r>
                        <a:rPr lang="en-US" sz="1200" baseline="0" dirty="0"/>
                        <a:t>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2924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Protocol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3019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intended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1987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serve</a:t>
                      </a:r>
                      <a:r>
                        <a:rPr lang="en-US" sz="1200" baseline="0" dirty="0"/>
                        <a:t> (2)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594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reliable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29416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convergence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49354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368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725" y="4218671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F452.txt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32243"/>
              </p:ext>
            </p:extLst>
          </p:nvPr>
        </p:nvGraphicFramePr>
        <p:xfrm>
          <a:off x="5742734" y="4180571"/>
          <a:ext cx="1304381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04381">
                  <a:extLst>
                    <a:ext uri="{9D8B030D-6E8A-4147-A177-3AD203B41FA5}">
                      <a16:colId xmlns:a16="http://schemas.microsoft.com/office/drawing/2014/main" val="128430016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r>
                        <a:rPr lang="en-US" sz="1600" dirty="0"/>
                        <a:t>F452.key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4325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5b4e7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881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8dfcf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2924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4b736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3019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8a386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1987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52646 (2)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594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b97a2 </a:t>
                      </a:r>
                      <a:r>
                        <a:rPr lang="en-US" sz="1200" dirty="0"/>
                        <a:t>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29416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6ae48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49354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36803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324100" y="5324475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4768481" y="5324475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5" idx="3"/>
            <a:endCxn id="205" idx="1"/>
          </p:cNvCxnSpPr>
          <p:nvPr/>
        </p:nvCxnSpPr>
        <p:spPr>
          <a:xfrm flipV="1">
            <a:off x="7571903" y="1881647"/>
            <a:ext cx="546308" cy="2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6" idx="2"/>
            <a:endCxn id="197" idx="1"/>
          </p:cNvCxnSpPr>
          <p:nvPr/>
        </p:nvCxnSpPr>
        <p:spPr>
          <a:xfrm>
            <a:off x="8349725" y="2283861"/>
            <a:ext cx="0" cy="24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98" idx="1"/>
            <a:endCxn id="195" idx="0"/>
          </p:cNvCxnSpPr>
          <p:nvPr/>
        </p:nvCxnSpPr>
        <p:spPr>
          <a:xfrm rot="10800000" flipV="1">
            <a:off x="7927600" y="3053998"/>
            <a:ext cx="85051" cy="3258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98" idx="3"/>
            <a:endCxn id="193" idx="0"/>
          </p:cNvCxnSpPr>
          <p:nvPr/>
        </p:nvCxnSpPr>
        <p:spPr>
          <a:xfrm>
            <a:off x="8686800" y="3053999"/>
            <a:ext cx="74715" cy="3258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6" idx="2"/>
            <a:endCxn id="186" idx="1"/>
          </p:cNvCxnSpPr>
          <p:nvPr/>
        </p:nvCxnSpPr>
        <p:spPr>
          <a:xfrm rot="16200000" flipH="1">
            <a:off x="7914164" y="4089033"/>
            <a:ext cx="249737" cy="1994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Upload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Index on Cloud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Add keywords to central hashed index.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Add encrypted document to bin storage.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59097" y="1670583"/>
            <a:ext cx="705795" cy="656755"/>
            <a:chOff x="8492560" y="2071091"/>
            <a:chExt cx="705795" cy="6567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729" y="2071091"/>
              <a:ext cx="277458" cy="3638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92560" y="2382558"/>
              <a:ext cx="705795" cy="34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Encrypted Documents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33107" y="1623571"/>
            <a:ext cx="839928" cy="748570"/>
            <a:chOff x="7196832" y="2658811"/>
            <a:chExt cx="839928" cy="7485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014" y="2658811"/>
              <a:ext cx="405565" cy="43364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96832" y="3062093"/>
              <a:ext cx="839928" cy="345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Secure Hashing Function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20056"/>
              </p:ext>
            </p:extLst>
          </p:nvPr>
        </p:nvGraphicFramePr>
        <p:xfrm>
          <a:off x="406437" y="3953510"/>
          <a:ext cx="1304381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04381">
                  <a:extLst>
                    <a:ext uri="{9D8B030D-6E8A-4147-A177-3AD203B41FA5}">
                      <a16:colId xmlns:a16="http://schemas.microsoft.com/office/drawing/2014/main" val="128430016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r>
                        <a:rPr lang="en-US" sz="1600" dirty="0"/>
                        <a:t>F452.key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4325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5b4e7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881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8dfcf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2924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4b736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3019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8a386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1987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52646 (2)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594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b97a2 </a:t>
                      </a:r>
                      <a:r>
                        <a:rPr lang="en-US" sz="1200" dirty="0"/>
                        <a:t>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29416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6ae48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49354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368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63491"/>
              </p:ext>
            </p:extLst>
          </p:nvPr>
        </p:nvGraphicFramePr>
        <p:xfrm>
          <a:off x="2844940" y="3954145"/>
          <a:ext cx="3996382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7885">
                  <a:extLst>
                    <a:ext uri="{9D8B030D-6E8A-4147-A177-3AD203B41FA5}">
                      <a16:colId xmlns:a16="http://schemas.microsoft.com/office/drawing/2014/main" val="925466686"/>
                    </a:ext>
                  </a:extLst>
                </a:gridCol>
                <a:gridCol w="3288497">
                  <a:extLst>
                    <a:ext uri="{9D8B030D-6E8A-4147-A177-3AD203B41FA5}">
                      <a16:colId xmlns:a16="http://schemas.microsoft.com/office/drawing/2014/main" val="508838047"/>
                    </a:ext>
                  </a:extLst>
                </a:gridCol>
              </a:tblGrid>
              <a:tr h="22828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Hashed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1780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5b4e7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F452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1519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8dfcf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(10),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1" baseline="0" dirty="0"/>
                        <a:t>F452</a:t>
                      </a:r>
                      <a:r>
                        <a:rPr lang="en-US" sz="1200" baseline="0" dirty="0"/>
                        <a:t>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94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4b736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(8),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1" baseline="0" dirty="0"/>
                        <a:t>F452 </a:t>
                      </a:r>
                      <a:r>
                        <a:rPr lang="en-US" sz="1200" b="0" baseline="0" dirty="0"/>
                        <a:t>(16), F910 (20)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3003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8a386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F452</a:t>
                      </a:r>
                      <a:r>
                        <a:rPr lang="en-US" sz="1200" b="0" baseline="0" dirty="0"/>
                        <a:t> (4), F745 (1), F401 (9), F842 (11)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03214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52646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F910 (3), F757 (6),</a:t>
                      </a:r>
                      <a:r>
                        <a:rPr lang="en-US" sz="1200" b="0" baseline="0" dirty="0"/>
                        <a:t> F310 (3), </a:t>
                      </a:r>
                      <a:r>
                        <a:rPr lang="en-US" sz="1200" b="1" baseline="0" dirty="0"/>
                        <a:t>F452 </a:t>
                      </a:r>
                      <a:r>
                        <a:rPr lang="en-US" sz="1200" b="0" baseline="0" dirty="0"/>
                        <a:t>(2), F872 (8)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9993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b97a2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F754</a:t>
                      </a:r>
                      <a:r>
                        <a:rPr lang="en-US" sz="1200" baseline="0" dirty="0"/>
                        <a:t> (9), F310 (5), </a:t>
                      </a:r>
                      <a:r>
                        <a:rPr lang="en-US" sz="1200" b="1" baseline="0" dirty="0"/>
                        <a:t>F452 </a:t>
                      </a:r>
                      <a:r>
                        <a:rPr lang="en-US" sz="1200" b="0" baseline="0" dirty="0"/>
                        <a:t>(6)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41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6ae48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F757 (2), </a:t>
                      </a:r>
                      <a:r>
                        <a:rPr lang="en-US" sz="1200" b="1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06337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85812"/>
                  </a:ext>
                </a:extLst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1895475" y="5095875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7" idx="2"/>
            <a:endCxn id="16" idx="0"/>
          </p:cNvCxnSpPr>
          <p:nvPr/>
        </p:nvCxnSpPr>
        <p:spPr>
          <a:xfrm>
            <a:off x="8711995" y="2327338"/>
            <a:ext cx="8881" cy="84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31" idx="0"/>
          </p:cNvCxnSpPr>
          <p:nvPr/>
        </p:nvCxnSpPr>
        <p:spPr>
          <a:xfrm>
            <a:off x="7753071" y="2372141"/>
            <a:ext cx="857" cy="874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91184" y="3169036"/>
            <a:ext cx="654658" cy="785109"/>
            <a:chOff x="8089722" y="1580690"/>
            <a:chExt cx="654658" cy="785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521" y="1580690"/>
              <a:ext cx="499786" cy="52860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089722" y="2053831"/>
              <a:ext cx="654658" cy="311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Cloud Storage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7258146" y="2743201"/>
            <a:ext cx="18128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347618" y="3246227"/>
            <a:ext cx="833044" cy="595667"/>
            <a:chOff x="8002570" y="2379269"/>
            <a:chExt cx="833044" cy="595667"/>
          </a:xfrm>
        </p:grpSpPr>
        <p:sp>
          <p:nvSpPr>
            <p:cNvPr id="12" name="TextBox 11"/>
            <p:cNvSpPr txBox="1"/>
            <p:nvPr/>
          </p:nvSpPr>
          <p:spPr>
            <a:xfrm>
              <a:off x="8002570" y="2755207"/>
              <a:ext cx="833044" cy="21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Hashed Index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862" y="2379269"/>
              <a:ext cx="304035" cy="414308"/>
            </a:xfrm>
            <a:prstGeom prst="rect">
              <a:avLst/>
            </a:prstGeom>
          </p:spPr>
        </p:pic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9670"/>
              </p:ext>
            </p:extLst>
          </p:nvPr>
        </p:nvGraphicFramePr>
        <p:xfrm>
          <a:off x="2830740" y="3954145"/>
          <a:ext cx="3996382" cy="2255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7885">
                  <a:extLst>
                    <a:ext uri="{9D8B030D-6E8A-4147-A177-3AD203B41FA5}">
                      <a16:colId xmlns:a16="http://schemas.microsoft.com/office/drawing/2014/main" val="925466686"/>
                    </a:ext>
                  </a:extLst>
                </a:gridCol>
                <a:gridCol w="3288497">
                  <a:extLst>
                    <a:ext uri="{9D8B030D-6E8A-4147-A177-3AD203B41FA5}">
                      <a16:colId xmlns:a16="http://schemas.microsoft.com/office/drawing/2014/main" val="508838047"/>
                    </a:ext>
                  </a:extLst>
                </a:gridCol>
              </a:tblGrid>
              <a:tr h="22828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Hashed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1780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8dfcf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94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4b736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(8),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baseline="0" dirty="0"/>
                        <a:t>F910 (20)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3003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8a386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/>
                        <a:t>F745 (1), F401 (9), F842 (11)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03214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52646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F910 (3), F757 (6),</a:t>
                      </a:r>
                      <a:r>
                        <a:rPr lang="en-US" sz="1200" b="0" baseline="0" dirty="0"/>
                        <a:t> F310 (3), F872 (8)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9993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b97a2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F754</a:t>
                      </a:r>
                      <a:r>
                        <a:rPr lang="en-US" sz="1200" baseline="0" dirty="0"/>
                        <a:t> (9), F310 (5)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41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6ae48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F757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06337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8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Search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Modification on Client</a:t>
            </a:r>
          </a:p>
          <a:p>
            <a:pPr lvl="1"/>
            <a:r>
              <a:rPr lang="en-US" dirty="0"/>
              <a:t>Query split.</a:t>
            </a:r>
          </a:p>
          <a:p>
            <a:pPr lvl="1"/>
            <a:r>
              <a:rPr lang="en-US" dirty="0"/>
              <a:t>Web search for query synonyms and related terms</a:t>
            </a:r>
          </a:p>
          <a:p>
            <a:pPr lvl="1"/>
            <a:r>
              <a:rPr lang="en-US" dirty="0"/>
              <a:t>Weight terms to give higher contribution to original query terms.</a:t>
            </a:r>
          </a:p>
          <a:p>
            <a:pPr lvl="1"/>
            <a:r>
              <a:rPr lang="en-US" dirty="0"/>
              <a:t>Hash all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4947302"/>
            <a:ext cx="3648075" cy="923331"/>
            <a:chOff x="333375" y="5114925"/>
            <a:chExt cx="3648075" cy="923331"/>
          </a:xfrm>
        </p:grpSpPr>
        <p:sp>
          <p:nvSpPr>
            <p:cNvPr id="6" name="Rectangle 5"/>
            <p:cNvSpPr/>
            <p:nvPr/>
          </p:nvSpPr>
          <p:spPr>
            <a:xfrm>
              <a:off x="333376" y="5114926"/>
              <a:ext cx="3648074" cy="9233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3375" y="5114925"/>
              <a:ext cx="3648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Licklider</a:t>
              </a:r>
              <a:r>
                <a:rPr lang="en-US" dirty="0"/>
                <a:t>, Transmission, Protocol, communication, transportation, code, contract, LTP, deep-space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198" y="4935575"/>
            <a:ext cx="3648075" cy="923331"/>
            <a:chOff x="333375" y="5114925"/>
            <a:chExt cx="3648075" cy="923331"/>
          </a:xfrm>
        </p:grpSpPr>
        <p:sp>
          <p:nvSpPr>
            <p:cNvPr id="9" name="Rectangle 8"/>
            <p:cNvSpPr/>
            <p:nvPr/>
          </p:nvSpPr>
          <p:spPr>
            <a:xfrm>
              <a:off x="333375" y="5114926"/>
              <a:ext cx="3648075" cy="9233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376" y="5114925"/>
              <a:ext cx="3648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Licklider</a:t>
              </a:r>
              <a:r>
                <a:rPr lang="en-US" dirty="0"/>
                <a:t>, Transmission, Protocol, communication, transportation, code, contract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4935575"/>
            <a:ext cx="3648075" cy="369332"/>
            <a:chOff x="333375" y="5114925"/>
            <a:chExt cx="3648075" cy="923331"/>
          </a:xfrm>
        </p:grpSpPr>
        <p:sp>
          <p:nvSpPr>
            <p:cNvPr id="12" name="Rectangle 11"/>
            <p:cNvSpPr/>
            <p:nvPr/>
          </p:nvSpPr>
          <p:spPr>
            <a:xfrm>
              <a:off x="333375" y="5114925"/>
              <a:ext cx="3648075" cy="923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3375" y="5114925"/>
              <a:ext cx="3648075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Licklider</a:t>
              </a:r>
              <a:r>
                <a:rPr lang="en-US" dirty="0"/>
                <a:t>, Transmission, Protocol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199" y="4935575"/>
            <a:ext cx="3648075" cy="369332"/>
            <a:chOff x="333375" y="5114925"/>
            <a:chExt cx="3648075" cy="923331"/>
          </a:xfrm>
        </p:grpSpPr>
        <p:sp>
          <p:nvSpPr>
            <p:cNvPr id="15" name="Rectangle 14"/>
            <p:cNvSpPr/>
            <p:nvPr/>
          </p:nvSpPr>
          <p:spPr>
            <a:xfrm>
              <a:off x="333375" y="5114925"/>
              <a:ext cx="3648075" cy="923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375" y="5114925"/>
              <a:ext cx="3648075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Licklider</a:t>
              </a:r>
              <a:r>
                <a:rPr lang="en-US" dirty="0"/>
                <a:t> Transmission Protocol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1" y="4947303"/>
            <a:ext cx="3648075" cy="1200329"/>
            <a:chOff x="333375" y="5114925"/>
            <a:chExt cx="3648075" cy="1467711"/>
          </a:xfrm>
        </p:grpSpPr>
        <p:sp>
          <p:nvSpPr>
            <p:cNvPr id="18" name="Rectangle 17"/>
            <p:cNvSpPr/>
            <p:nvPr/>
          </p:nvSpPr>
          <p:spPr>
            <a:xfrm>
              <a:off x="333375" y="5114925"/>
              <a:ext cx="3648075" cy="146771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375" y="5114925"/>
              <a:ext cx="3648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Licklider</a:t>
              </a:r>
              <a:r>
                <a:rPr lang="en-US" dirty="0"/>
                <a:t> (1), Transmission (1), Protocol (1), communication (.5), transportation (.5), code (.5), contract (.5), LTP (.5), deep-space (.5)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9201" y="4993301"/>
            <a:ext cx="3648075" cy="935659"/>
            <a:chOff x="333375" y="5114925"/>
            <a:chExt cx="3648075" cy="1144084"/>
          </a:xfrm>
        </p:grpSpPr>
        <p:sp>
          <p:nvSpPr>
            <p:cNvPr id="21" name="Rectangle 20"/>
            <p:cNvSpPr/>
            <p:nvPr/>
          </p:nvSpPr>
          <p:spPr>
            <a:xfrm>
              <a:off x="333375" y="5114925"/>
              <a:ext cx="3648075" cy="1144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3375" y="5114925"/>
              <a:ext cx="3648075" cy="112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5b4e7 (1), 8dfcf (1), 4b736 (1), 28tr7 (.5), bfpk7 (.5), ghe5e (.5), 34ret (.5), itop3 (.5), b6w5o (.5)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4191000" y="5334000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Search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Search on Cloud</a:t>
            </a:r>
          </a:p>
          <a:p>
            <a:pPr lvl="1"/>
            <a:r>
              <a:rPr lang="en-US" dirty="0"/>
              <a:t>Query checked against hashed index.</a:t>
            </a:r>
          </a:p>
          <a:p>
            <a:pPr lvl="1"/>
            <a:r>
              <a:rPr lang="en-US" dirty="0"/>
              <a:t>BM25 equation used for ranking.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618" y="5190504"/>
            <a:ext cx="3648075" cy="935659"/>
            <a:chOff x="333375" y="5114925"/>
            <a:chExt cx="3648075" cy="1144084"/>
          </a:xfrm>
        </p:grpSpPr>
        <p:sp>
          <p:nvSpPr>
            <p:cNvPr id="6" name="Rectangle 5"/>
            <p:cNvSpPr/>
            <p:nvPr/>
          </p:nvSpPr>
          <p:spPr>
            <a:xfrm>
              <a:off x="333375" y="5114925"/>
              <a:ext cx="3648075" cy="1144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375" y="5114925"/>
              <a:ext cx="3648075" cy="112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5b4e7 (1), 8dfcf (1), 4b736 (1), 28tr7 (.5), bfpk7 (.5), ghe5e (.5), 34ret (.5), itop3 (.5), b6w5o (.5)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40258"/>
              </p:ext>
            </p:extLst>
          </p:nvPr>
        </p:nvGraphicFramePr>
        <p:xfrm>
          <a:off x="4246055" y="3607753"/>
          <a:ext cx="3996382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7885">
                  <a:extLst>
                    <a:ext uri="{9D8B030D-6E8A-4147-A177-3AD203B41FA5}">
                      <a16:colId xmlns:a16="http://schemas.microsoft.com/office/drawing/2014/main" val="925466686"/>
                    </a:ext>
                  </a:extLst>
                </a:gridCol>
                <a:gridCol w="3288497">
                  <a:extLst>
                    <a:ext uri="{9D8B030D-6E8A-4147-A177-3AD203B41FA5}">
                      <a16:colId xmlns:a16="http://schemas.microsoft.com/office/drawing/2014/main" val="508838047"/>
                    </a:ext>
                  </a:extLst>
                </a:gridCol>
              </a:tblGrid>
              <a:tr h="22828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Hashed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1780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5b4e7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F452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1519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8dfcf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(10),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1" baseline="0" dirty="0"/>
                        <a:t>F452</a:t>
                      </a:r>
                      <a:r>
                        <a:rPr lang="en-US" sz="1200" baseline="0" dirty="0"/>
                        <a:t>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94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4b736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(8),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1" baseline="0" dirty="0"/>
                        <a:t>F452 </a:t>
                      </a:r>
                      <a:r>
                        <a:rPr lang="en-US" sz="1200" b="0" baseline="0" dirty="0"/>
                        <a:t>(16), F910 (20)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3003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8a386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F452</a:t>
                      </a:r>
                      <a:r>
                        <a:rPr lang="en-US" sz="1200" b="0" baseline="0" dirty="0"/>
                        <a:t> (4), F745 (1), F401 (9), F842 (11)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03214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52646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F910 (3), F757 (6),</a:t>
                      </a:r>
                      <a:r>
                        <a:rPr lang="en-US" sz="1200" b="0" baseline="0" dirty="0"/>
                        <a:t> F310 (3), </a:t>
                      </a:r>
                      <a:r>
                        <a:rPr lang="en-US" sz="1200" b="1" baseline="0" dirty="0"/>
                        <a:t>F452 </a:t>
                      </a:r>
                      <a:r>
                        <a:rPr lang="en-US" sz="1200" b="0" baseline="0" dirty="0"/>
                        <a:t>(2), F872 (8)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9993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b97a2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F754</a:t>
                      </a:r>
                      <a:r>
                        <a:rPr lang="en-US" sz="1200" baseline="0" dirty="0"/>
                        <a:t> (9), F310 (5), </a:t>
                      </a:r>
                      <a:r>
                        <a:rPr lang="en-US" sz="1200" b="1" baseline="0" dirty="0"/>
                        <a:t>F452 </a:t>
                      </a:r>
                      <a:r>
                        <a:rPr lang="en-US" sz="1200" b="0" baseline="0" dirty="0"/>
                        <a:t>(6)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41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6ae48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F757 (2), </a:t>
                      </a:r>
                      <a:r>
                        <a:rPr lang="en-US" sz="1200" b="1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06337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85812"/>
                  </a:ext>
                </a:extLst>
              </a:tr>
            </a:tbl>
          </a:graphicData>
        </a:graphic>
      </p:graphicFrame>
      <p:cxnSp>
        <p:nvCxnSpPr>
          <p:cNvPr id="14" name="Elbow Connector 13"/>
          <p:cNvCxnSpPr/>
          <p:nvPr/>
        </p:nvCxnSpPr>
        <p:spPr>
          <a:xfrm flipV="1">
            <a:off x="527590" y="4067175"/>
            <a:ext cx="3558635" cy="1123329"/>
          </a:xfrm>
          <a:prstGeom prst="bentConnector3">
            <a:avLst>
              <a:gd name="adj1" fmla="val 128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533525" y="4343400"/>
            <a:ext cx="2571750" cy="847104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447925" y="4628839"/>
            <a:ext cx="1638300" cy="561665"/>
          </a:xfrm>
          <a:prstGeom prst="bentConnector3">
            <a:avLst>
              <a:gd name="adj1" fmla="val -5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9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24" y="1628776"/>
            <a:ext cx="3120074" cy="15813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Selective or thorough keyword extraction?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8" name="Picture 4" descr="https://image.freepik.com/free-icon/white-question-mark-on-a-black-circular-background_318-35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32" y="3270116"/>
            <a:ext cx="1455459" cy="14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2928" y="2102501"/>
            <a:ext cx="3860280" cy="3644114"/>
            <a:chOff x="362928" y="2102501"/>
            <a:chExt cx="3860280" cy="3644114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62928" y="2102501"/>
              <a:ext cx="3860280" cy="158134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SzPct val="125000"/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Wingdings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Courier New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100" dirty="0"/>
                <a:t>What level of security is required?</a:t>
              </a:r>
            </a:p>
          </p:txBody>
        </p:sp>
        <p:pic>
          <p:nvPicPr>
            <p:cNvPr id="11" name="Picture 4" descr="https://image.freepik.com/free-icon/white-question-mark-on-a-black-circular-background_318-3599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338" y="3270116"/>
              <a:ext cx="1455459" cy="145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50408" y="4835253"/>
              <a:ext cx="3085318" cy="9113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Tx/>
                <a:buSzPct val="125000"/>
                <a:buFont typeface="Arial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Wingdings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Courier New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08000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/>
                <a:t>Determines what information to expose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094202" y="4835253"/>
            <a:ext cx="3085318" cy="911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/>
              <a:t>Depends on type of dataset</a:t>
            </a:r>
          </a:p>
        </p:txBody>
      </p:sp>
    </p:spTree>
    <p:extLst>
      <p:ext uri="{BB962C8B-B14F-4D97-AF65-F5344CB8AC3E}">
        <p14:creationId xmlns:p14="http://schemas.microsoft.com/office/powerpoint/2010/main" val="32243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Demo!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8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Naïve Implementation – Full Document Scope (FKSS)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Considers all document terms minus </a:t>
            </a:r>
            <a:r>
              <a:rPr lang="en-US" dirty="0" err="1"/>
              <a:t>stopwords</a:t>
            </a:r>
            <a:r>
              <a:rPr lang="en-US" dirty="0"/>
              <a:t>.</a:t>
            </a:r>
          </a:p>
          <a:p>
            <a:r>
              <a:rPr lang="en-US" dirty="0"/>
              <a:t>Term frequency is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 descr="Image result for blank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2819"/>
            <a:ext cx="2438400" cy="25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158" y="4532130"/>
            <a:ext cx="1638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“… The </a:t>
            </a:r>
            <a:r>
              <a:rPr lang="en-US" sz="1300" dirty="0" err="1"/>
              <a:t>Licklider</a:t>
            </a:r>
            <a:r>
              <a:rPr lang="en-US" sz="1300" dirty="0"/>
              <a:t> Transmission Protocol (LTP) is intended to serve as a   reliable convergence layer over single-hop deep-space radio frequency   (RF) links… “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73362"/>
              </p:ext>
            </p:extLst>
          </p:nvPr>
        </p:nvGraphicFramePr>
        <p:xfrm>
          <a:off x="3662414" y="4131881"/>
          <a:ext cx="1328644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28644">
                  <a:extLst>
                    <a:ext uri="{9D8B030D-6E8A-4147-A177-3AD203B41FA5}">
                      <a16:colId xmlns:a16="http://schemas.microsoft.com/office/drawing/2014/main" val="128430016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r>
                        <a:rPr lang="en-US" sz="1600" dirty="0"/>
                        <a:t>F452.key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4325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Licklider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881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Transmission</a:t>
                      </a:r>
                      <a:r>
                        <a:rPr lang="en-US" sz="1200" baseline="0" dirty="0"/>
                        <a:t>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2924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Protocol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3019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intended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1987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serve</a:t>
                      </a:r>
                      <a:r>
                        <a:rPr lang="en-US" sz="1200" baseline="0" dirty="0"/>
                        <a:t> (2)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594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reliable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29416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convergence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49354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368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683" y="4169981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F452.txt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05058" y="5275785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Efficient Implementation – Selected </a:t>
            </a:r>
            <a:r>
              <a:rPr lang="en-US" dirty="0" err="1"/>
              <a:t>Keyphrases</a:t>
            </a:r>
            <a:r>
              <a:rPr lang="en-US" dirty="0"/>
              <a:t> (SKSS)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5825" cy="25126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Pick only the “most important” phrases.</a:t>
            </a:r>
          </a:p>
          <a:p>
            <a:pPr lvl="1"/>
            <a:r>
              <a:rPr lang="en-US" dirty="0"/>
              <a:t>10 phrases considered.</a:t>
            </a:r>
          </a:p>
          <a:p>
            <a:r>
              <a:rPr lang="en-US" dirty="0"/>
              <a:t>Don’t include term frequency</a:t>
            </a:r>
          </a:p>
          <a:p>
            <a:pPr lvl="1"/>
            <a:r>
              <a:rPr lang="en-US" dirty="0"/>
              <a:t>All phrases are important, may be considered equal.</a:t>
            </a:r>
          </a:p>
          <a:p>
            <a:pPr lvl="1"/>
            <a:r>
              <a:rPr lang="en-US" dirty="0"/>
              <a:t>Less information leaked.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 descr="Image result for blank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2819"/>
            <a:ext cx="2438400" cy="25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158" y="4532130"/>
            <a:ext cx="1638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“… The </a:t>
            </a:r>
            <a:r>
              <a:rPr lang="en-US" sz="1300" b="1" dirty="0" err="1"/>
              <a:t>Licklider</a:t>
            </a:r>
            <a:r>
              <a:rPr lang="en-US" sz="1300" b="1" dirty="0"/>
              <a:t> Transmission Protocol </a:t>
            </a:r>
            <a:r>
              <a:rPr lang="en-US" sz="1300" dirty="0"/>
              <a:t>(LTP) is intended to serve as a   reliable convergence layer over single-hop </a:t>
            </a:r>
            <a:r>
              <a:rPr lang="en-US" sz="1300" b="1" dirty="0"/>
              <a:t>deep-space</a:t>
            </a:r>
            <a:r>
              <a:rPr lang="en-US" sz="1300" dirty="0"/>
              <a:t> radio frequency   (RF) links… “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58900"/>
              </p:ext>
            </p:extLst>
          </p:nvPr>
        </p:nvGraphicFramePr>
        <p:xfrm>
          <a:off x="3662414" y="4447110"/>
          <a:ext cx="2471686" cy="1981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71686">
                  <a:extLst>
                    <a:ext uri="{9D8B030D-6E8A-4147-A177-3AD203B41FA5}">
                      <a16:colId xmlns:a16="http://schemas.microsoft.com/office/drawing/2014/main" val="128430016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r>
                        <a:rPr lang="en-US" sz="1600" dirty="0"/>
                        <a:t>F452.key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4325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Licklider</a:t>
                      </a:r>
                      <a:r>
                        <a:rPr lang="en-US" sz="1200" baseline="0" dirty="0"/>
                        <a:t> Transmission 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881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Licklider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2924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3019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Deep-space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1987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LTP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594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294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683" y="4169981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F452.txt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05058" y="5275785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/>
              <a:t>Space Efficient, Accuracy Driven – </a:t>
            </a:r>
            <a:r>
              <a:rPr lang="en-US" sz="3900" dirty="0" err="1"/>
              <a:t>Keyphrases</a:t>
            </a:r>
            <a:r>
              <a:rPr lang="en-US" sz="3900" dirty="0"/>
              <a:t> with Frequency (KSWF)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Sacrifice some security for accuracy.</a:t>
            </a:r>
          </a:p>
          <a:p>
            <a:r>
              <a:rPr lang="en-US" dirty="0"/>
              <a:t>Combination of previous implementations.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 descr="Image result for blank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2819"/>
            <a:ext cx="2438400" cy="255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158" y="4532130"/>
            <a:ext cx="1638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“… The </a:t>
            </a:r>
            <a:r>
              <a:rPr lang="en-US" sz="1300" b="1" dirty="0" err="1"/>
              <a:t>Licklider</a:t>
            </a:r>
            <a:r>
              <a:rPr lang="en-US" sz="1300" b="1" dirty="0"/>
              <a:t> Transmission Protocol </a:t>
            </a:r>
            <a:r>
              <a:rPr lang="en-US" sz="1300" dirty="0"/>
              <a:t>(LTP) is intended to serve as a   reliable convergence layer over single-hop </a:t>
            </a:r>
            <a:r>
              <a:rPr lang="en-US" sz="1300" b="1" dirty="0"/>
              <a:t>deep-space</a:t>
            </a:r>
            <a:r>
              <a:rPr lang="en-US" sz="1300" dirty="0"/>
              <a:t> radio frequency   (RF) links… “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25240"/>
              </p:ext>
            </p:extLst>
          </p:nvPr>
        </p:nvGraphicFramePr>
        <p:xfrm>
          <a:off x="3662414" y="4447110"/>
          <a:ext cx="2471686" cy="1981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71686">
                  <a:extLst>
                    <a:ext uri="{9D8B030D-6E8A-4147-A177-3AD203B41FA5}">
                      <a16:colId xmlns:a16="http://schemas.microsoft.com/office/drawing/2014/main" val="128430016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r>
                        <a:rPr lang="en-US" sz="1600" dirty="0"/>
                        <a:t>F452.key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4325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Licklider</a:t>
                      </a:r>
                      <a:r>
                        <a:rPr lang="en-US" sz="1200" baseline="0" dirty="0"/>
                        <a:t> Transmission Protocol (4)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881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 err="1"/>
                        <a:t>Licklider</a:t>
                      </a:r>
                      <a:r>
                        <a:rPr lang="en-US" sz="1200" dirty="0"/>
                        <a:t>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2924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Protocol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3019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Deep-space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19877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LTP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09594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294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683" y="4169981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F452.txt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05058" y="5275785"/>
            <a:ext cx="7620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Metrics:</a:t>
            </a:r>
          </a:p>
          <a:p>
            <a:pPr lvl="1"/>
            <a:r>
              <a:rPr lang="en-US" dirty="0"/>
              <a:t>Relevance of search results</a:t>
            </a:r>
          </a:p>
          <a:p>
            <a:pPr lvl="1"/>
            <a:r>
              <a:rPr lang="en-US" dirty="0"/>
              <a:t>Performance of system</a:t>
            </a:r>
          </a:p>
          <a:p>
            <a:pPr lvl="1"/>
            <a:r>
              <a:rPr lang="en-US" dirty="0"/>
              <a:t>Scalability of system</a:t>
            </a:r>
          </a:p>
          <a:p>
            <a:r>
              <a:rPr lang="en-US" dirty="0"/>
              <a:t>Datasets:</a:t>
            </a:r>
          </a:p>
          <a:p>
            <a:pPr lvl="1"/>
            <a:r>
              <a:rPr lang="en-US" dirty="0"/>
              <a:t>RFC – Small, used for relevance</a:t>
            </a:r>
          </a:p>
          <a:p>
            <a:pPr lvl="1"/>
            <a:r>
              <a:rPr lang="en-US" dirty="0"/>
              <a:t>Common Crawl Corpus – Used for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2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Relevance Testing</a:t>
            </a:r>
            <a:br>
              <a:rPr lang="en-US" sz="3600" dirty="0"/>
            </a:br>
            <a:r>
              <a:rPr lang="en-US" sz="3600" dirty="0"/>
              <a:t>How relevant are the ranked results?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75" y="1552383"/>
            <a:ext cx="6002854" cy="4001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962" y="5364809"/>
            <a:ext cx="7458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Relevance for SKSS &amp; KSWF remain high despite missing most of the text.</a:t>
            </a:r>
          </a:p>
        </p:txBody>
      </p:sp>
    </p:spTree>
    <p:extLst>
      <p:ext uri="{BB962C8B-B14F-4D97-AF65-F5344CB8AC3E}">
        <p14:creationId xmlns:p14="http://schemas.microsoft.com/office/powerpoint/2010/main" val="18376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Scalability</a:t>
            </a:r>
            <a:br>
              <a:rPr lang="en-US" dirty="0"/>
            </a:br>
            <a:r>
              <a:rPr lang="en-US" dirty="0"/>
              <a:t>How does the index size 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1659731"/>
            <a:ext cx="5753100" cy="3835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962" y="5723027"/>
            <a:ext cx="74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Index size increases at a rate of only ~0.3%</a:t>
            </a:r>
          </a:p>
        </p:txBody>
      </p:sp>
    </p:spTree>
    <p:extLst>
      <p:ext uri="{BB962C8B-B14F-4D97-AF65-F5344CB8AC3E}">
        <p14:creationId xmlns:p14="http://schemas.microsoft.com/office/powerpoint/2010/main" val="36571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Scalability</a:t>
            </a:r>
            <a:br>
              <a:rPr lang="en-US" dirty="0"/>
            </a:br>
            <a:r>
              <a:rPr lang="en-US" dirty="0"/>
              <a:t>How does search time 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542" y="1552577"/>
            <a:ext cx="5829298" cy="38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75" y="5723027"/>
            <a:ext cx="855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increase of 50 GB only increases search time by ~1 sec</a:t>
            </a:r>
          </a:p>
        </p:txBody>
      </p:sp>
    </p:spTree>
    <p:extLst>
      <p:ext uri="{BB962C8B-B14F-4D97-AF65-F5344CB8AC3E}">
        <p14:creationId xmlns:p14="http://schemas.microsoft.com/office/powerpoint/2010/main" val="2488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S3C Result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overhead of ~0.3% of data set.</a:t>
            </a:r>
          </a:p>
          <a:p>
            <a:r>
              <a:rPr lang="en-US" dirty="0"/>
              <a:t>Multiple search schemes for different scenarios.</a:t>
            </a:r>
          </a:p>
          <a:p>
            <a:pPr lvl="1"/>
            <a:r>
              <a:rPr lang="en-US" dirty="0"/>
              <a:t>FKSS for small documents or media tags.</a:t>
            </a:r>
          </a:p>
          <a:p>
            <a:pPr lvl="1"/>
            <a:r>
              <a:rPr lang="en-US" dirty="0"/>
              <a:t>SKSS &amp; KSWF for longer documents.</a:t>
            </a:r>
          </a:p>
          <a:p>
            <a:r>
              <a:rPr lang="en-US" dirty="0"/>
              <a:t>Accurate search results for all schemes.</a:t>
            </a:r>
          </a:p>
          <a:p>
            <a:r>
              <a:rPr lang="en-US" dirty="0"/>
              <a:t>BUT! Central index not great for big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14" descr="https://cdn3.iconfinder.com/data/icons/social-icons-5/607/Twitterbi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8" y="3520420"/>
            <a:ext cx="370613" cy="3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cons.iconarchive.com/icons/pelfusion/long-shadow-media/512/Documen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83" y="3921052"/>
            <a:ext cx="405758" cy="4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Working Demo!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178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4895850" y="3668555"/>
            <a:ext cx="1576353" cy="398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Index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79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S3C approach uses central index</a:t>
            </a:r>
          </a:p>
          <a:p>
            <a:r>
              <a:rPr lang="en-US" sz="3200" dirty="0"/>
              <a:t>Huge index searched</a:t>
            </a:r>
          </a:p>
          <a:p>
            <a:pPr lvl="1"/>
            <a:r>
              <a:rPr lang="en-US" sz="2400" dirty="0"/>
              <a:t>Pulls more results than necessary</a:t>
            </a:r>
          </a:p>
          <a:p>
            <a:pPr lvl="1"/>
            <a:r>
              <a:rPr lang="en-US" sz="2400" dirty="0"/>
              <a:t>Bad for Big Data</a:t>
            </a:r>
          </a:p>
          <a:p>
            <a:pPr lvl="1"/>
            <a:endParaRPr lang="en-US" sz="2400" dirty="0"/>
          </a:p>
          <a:p>
            <a:r>
              <a:rPr lang="en-US" sz="3000" dirty="0"/>
              <a:t>Solution?  Prune searched index.</a:t>
            </a:r>
          </a:p>
          <a:p>
            <a:pPr lvl="1"/>
            <a:r>
              <a:rPr lang="en-US" sz="2400" dirty="0"/>
              <a:t>Divide into topic-based shards.</a:t>
            </a:r>
          </a:p>
          <a:p>
            <a:pPr lvl="1"/>
            <a:r>
              <a:rPr lang="en-US" sz="2400" dirty="0"/>
              <a:t>Cluster into shards; some will be pruned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97406"/>
              </p:ext>
            </p:extLst>
          </p:nvPr>
        </p:nvGraphicFramePr>
        <p:xfrm>
          <a:off x="7315200" y="1600201"/>
          <a:ext cx="1531938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938">
                  <a:extLst>
                    <a:ext uri="{9D8B030D-6E8A-4147-A177-3AD203B41FA5}">
                      <a16:colId xmlns:a16="http://schemas.microsoft.com/office/drawing/2014/main" val="2265878904"/>
                    </a:ext>
                  </a:extLst>
                </a:gridCol>
              </a:tblGrid>
              <a:tr h="3380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</a:t>
                      </a:r>
                      <a:r>
                        <a:rPr lang="en-US" baseline="0" dirty="0"/>
                        <a:t> Terms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21593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Computer</a:t>
                      </a:r>
                      <a:r>
                        <a:rPr lang="en-US" sz="1400" baseline="0" dirty="0"/>
                        <a:t> Science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144069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03552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00962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97801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Cloud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911917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785335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Video</a:t>
                      </a:r>
                      <a:r>
                        <a:rPr lang="en-US" sz="1400" baseline="0" dirty="0"/>
                        <a:t> Streaming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60001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42859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Hashing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94644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Virtual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29676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Data 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98938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60753"/>
                  </a:ext>
                </a:extLst>
              </a:tr>
              <a:tr h="286443">
                <a:tc>
                  <a:txBody>
                    <a:bodyPr/>
                    <a:lstStyle/>
                    <a:p>
                      <a:r>
                        <a:rPr lang="en-US" sz="1400" dirty="0"/>
                        <a:t>Public 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63360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>
            <a:stCxn id="3" idx="3"/>
          </p:cNvCxnSpPr>
          <p:nvPr/>
        </p:nvCxnSpPr>
        <p:spPr>
          <a:xfrm flipV="1">
            <a:off x="6515100" y="2438400"/>
            <a:ext cx="800100" cy="1424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</p:cNvCxnSpPr>
          <p:nvPr/>
        </p:nvCxnSpPr>
        <p:spPr>
          <a:xfrm flipV="1">
            <a:off x="6515100" y="3057525"/>
            <a:ext cx="800100" cy="80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</p:cNvCxnSpPr>
          <p:nvPr/>
        </p:nvCxnSpPr>
        <p:spPr>
          <a:xfrm flipV="1">
            <a:off x="6515100" y="2133599"/>
            <a:ext cx="800100" cy="1729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3"/>
          </p:cNvCxnSpPr>
          <p:nvPr/>
        </p:nvCxnSpPr>
        <p:spPr>
          <a:xfrm flipV="1">
            <a:off x="6515100" y="3362325"/>
            <a:ext cx="800100" cy="50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3"/>
          </p:cNvCxnSpPr>
          <p:nvPr/>
        </p:nvCxnSpPr>
        <p:spPr>
          <a:xfrm>
            <a:off x="6515100" y="3863182"/>
            <a:ext cx="800100" cy="404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" idx="3"/>
          </p:cNvCxnSpPr>
          <p:nvPr/>
        </p:nvCxnSpPr>
        <p:spPr>
          <a:xfrm>
            <a:off x="6515100" y="3863182"/>
            <a:ext cx="800100" cy="70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3"/>
          </p:cNvCxnSpPr>
          <p:nvPr/>
        </p:nvCxnSpPr>
        <p:spPr>
          <a:xfrm>
            <a:off x="6515100" y="3863182"/>
            <a:ext cx="800100" cy="156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" idx="3"/>
          </p:cNvCxnSpPr>
          <p:nvPr/>
        </p:nvCxnSpPr>
        <p:spPr>
          <a:xfrm>
            <a:off x="6515100" y="3863182"/>
            <a:ext cx="800100" cy="192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earch magnifying glas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38" y="3744912"/>
            <a:ext cx="256448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Working Demo!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96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Pruning Process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50" y="1600200"/>
            <a:ext cx="430333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Partition Into Shards</a:t>
            </a:r>
          </a:p>
          <a:p>
            <a:r>
              <a:rPr lang="en-US" dirty="0"/>
              <a:t>Cluster on Index</a:t>
            </a:r>
          </a:p>
          <a:p>
            <a:pPr lvl="1"/>
            <a:r>
              <a:rPr lang="en-US" dirty="0"/>
              <a:t>Pick starting centroids</a:t>
            </a:r>
          </a:p>
          <a:p>
            <a:pPr lvl="1"/>
            <a:r>
              <a:rPr lang="en-US" dirty="0"/>
              <a:t>Compute distance between encrypted Index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986" y="1600200"/>
            <a:ext cx="4303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Pick Shards To Search</a:t>
            </a:r>
          </a:p>
          <a:p>
            <a:r>
              <a:rPr lang="en-US" dirty="0"/>
              <a:t>Client must know about shards</a:t>
            </a:r>
          </a:p>
          <a:p>
            <a:pPr lvl="1"/>
            <a:r>
              <a:rPr lang="en-US" dirty="0"/>
              <a:t>Abstract Index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46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Index Partitioning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randomly and parallelize search</a:t>
            </a:r>
          </a:p>
          <a:p>
            <a:pPr lvl="1"/>
            <a:r>
              <a:rPr lang="en-US" dirty="0"/>
              <a:t>Cuts search time, but requires the same amount of computation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52083"/>
              </p:ext>
            </p:extLst>
          </p:nvPr>
        </p:nvGraphicFramePr>
        <p:xfrm>
          <a:off x="457200" y="3517900"/>
          <a:ext cx="21477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Shard #1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52458"/>
              </p:ext>
            </p:extLst>
          </p:nvPr>
        </p:nvGraphicFramePr>
        <p:xfrm>
          <a:off x="3498112" y="3517900"/>
          <a:ext cx="21477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Shard 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Cloud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Graphics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Video Streaming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74319"/>
              </p:ext>
            </p:extLst>
          </p:nvPr>
        </p:nvGraphicFramePr>
        <p:xfrm>
          <a:off x="6539024" y="3517900"/>
          <a:ext cx="21477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 Shard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Virtual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0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98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Topic-Based Clustering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based on topic; parallel search on relevant shards</a:t>
            </a:r>
          </a:p>
          <a:p>
            <a:pPr lvl="1"/>
            <a:r>
              <a:rPr lang="en-US" dirty="0"/>
              <a:t>Cuts search time </a:t>
            </a:r>
            <a:r>
              <a:rPr lang="en-US" b="1" dirty="0"/>
              <a:t>and</a:t>
            </a:r>
            <a:r>
              <a:rPr lang="en-US" dirty="0"/>
              <a:t> minimizes overhead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93501"/>
              </p:ext>
            </p:extLst>
          </p:nvPr>
        </p:nvGraphicFramePr>
        <p:xfrm>
          <a:off x="167894" y="3539733"/>
          <a:ext cx="21477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Cloud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Cloud Computing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Video Streaming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Encryption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756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49005"/>
              </p:ext>
            </p:extLst>
          </p:nvPr>
        </p:nvGraphicFramePr>
        <p:xfrm>
          <a:off x="6834805" y="3539733"/>
          <a:ext cx="21477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  <a:r>
                        <a:rPr lang="en-US" baseline="0" dirty="0"/>
                        <a:t> Reality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Virtual 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Graphics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9651"/>
              </p:ext>
            </p:extLst>
          </p:nvPr>
        </p:nvGraphicFramePr>
        <p:xfrm>
          <a:off x="2448721" y="3539733"/>
          <a:ext cx="20556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22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</a:t>
                      </a:r>
                      <a:r>
                        <a:rPr lang="en-US" baseline="0" dirty="0"/>
                        <a:t> Science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Mathematics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73021"/>
              </p:ext>
            </p:extLst>
          </p:nvPr>
        </p:nvGraphicFramePr>
        <p:xfrm>
          <a:off x="4595686" y="3539733"/>
          <a:ext cx="2147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AWS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5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4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No Semantic on Encrypted Keywords!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data (including keywords) in the cloud are encrypted</a:t>
            </a:r>
          </a:p>
          <a:p>
            <a:pPr lvl="1"/>
            <a:r>
              <a:rPr lang="en-US" dirty="0"/>
              <a:t>Hard to associate terms semantically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14298"/>
              </p:ext>
            </p:extLst>
          </p:nvPr>
        </p:nvGraphicFramePr>
        <p:xfrm>
          <a:off x="115126" y="3560116"/>
          <a:ext cx="21477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  <a:r>
                        <a:rPr lang="en-US" baseline="0" dirty="0"/>
                        <a:t> #1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%tGFK3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OP(*#j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14JPI3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^63PI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*FJP3#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JFKp3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756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95960"/>
              </p:ext>
            </p:extLst>
          </p:nvPr>
        </p:nvGraphicFramePr>
        <p:xfrm>
          <a:off x="2409545" y="3560116"/>
          <a:ext cx="2147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  <a:r>
                        <a:rPr lang="en-US" baseline="0" dirty="0"/>
                        <a:t> #2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dii99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46290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IPJ#jp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40141"/>
              </p:ext>
            </p:extLst>
          </p:nvPr>
        </p:nvGraphicFramePr>
        <p:xfrm>
          <a:off x="4703964" y="3560116"/>
          <a:ext cx="20556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622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 #3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OP#99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JKL;@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PO#ND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25155"/>
              </p:ext>
            </p:extLst>
          </p:nvPr>
        </p:nvGraphicFramePr>
        <p:xfrm>
          <a:off x="6906229" y="3560116"/>
          <a:ext cx="21477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Virtual</a:t>
                      </a:r>
                      <a:r>
                        <a:rPr lang="en-US" baseline="0" dirty="0"/>
                        <a:t> Reality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AWJP(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IP339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94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 Encrypted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create topic-based shards when data is encrypted?</a:t>
            </a:r>
          </a:p>
          <a:p>
            <a:pPr lvl="1"/>
            <a:r>
              <a:rPr lang="en-US" dirty="0"/>
              <a:t>Adapt K-Means clustering algorithm</a:t>
            </a:r>
          </a:p>
          <a:p>
            <a:pPr lvl="1"/>
            <a:r>
              <a:rPr lang="en-US" dirty="0"/>
              <a:t>Clusters based on statistical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622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78198"/>
          </a:xfrm>
        </p:spPr>
        <p:txBody>
          <a:bodyPr/>
          <a:lstStyle/>
          <a:p>
            <a:r>
              <a:rPr lang="en-US" dirty="0"/>
              <a:t>Clusters data points around closest ‘means’</a:t>
            </a:r>
          </a:p>
          <a:p>
            <a:pPr lvl="1"/>
            <a:r>
              <a:rPr lang="en-US" dirty="0"/>
              <a:t>Picks k initial centroids; computes closest centroid per data point</a:t>
            </a:r>
          </a:p>
          <a:p>
            <a:r>
              <a:rPr lang="en-US" dirty="0"/>
              <a:t>We must define:</a:t>
            </a:r>
          </a:p>
          <a:p>
            <a:pPr lvl="1"/>
            <a:r>
              <a:rPr lang="en-US" dirty="0"/>
              <a:t>Picking initial centroids</a:t>
            </a:r>
          </a:p>
          <a:p>
            <a:pPr lvl="1"/>
            <a:r>
              <a:rPr lang="en-US" dirty="0"/>
              <a:t>Distance between two index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 descr="https://upload.wikimedia.org/wikipedia/commons/thumb/5/5e/K_Means_Example_Step_1.svg/197px-K_Means_Example_Step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1724"/>
            <a:ext cx="1876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a/a5/K_Means_Example_Step_2.svg/197px-K_Means_Example_Step_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0" y="5006973"/>
            <a:ext cx="18764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3/3e/K_Means_Example_Step_3.svg/197px-K_Means_Example_Step_3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12" y="4978398"/>
            <a:ext cx="18764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d/d2/K_Means_Example_Step_4.svg/197px-K_Means_Example_Step_4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24" y="5006973"/>
            <a:ext cx="18764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04975" y="5695950"/>
            <a:ext cx="47625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33875" y="5616573"/>
            <a:ext cx="47625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272324" y="5788023"/>
            <a:ext cx="47625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Centroids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</a:t>
            </a:r>
            <a:r>
              <a:rPr lang="en-US" i="1" dirty="0"/>
              <a:t>k</a:t>
            </a:r>
            <a:r>
              <a:rPr lang="en-US" dirty="0"/>
              <a:t> terms with the most files associated</a:t>
            </a:r>
          </a:p>
          <a:p>
            <a:r>
              <a:rPr lang="en-US" dirty="0"/>
              <a:t>Only pick a term if it contributes more unseen terms than seen.</a:t>
            </a:r>
          </a:p>
          <a:p>
            <a:pPr lvl="1"/>
            <a:r>
              <a:rPr lang="en-US" dirty="0"/>
              <a:t>Ensures cluster diversity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396"/>
              </p:ext>
            </p:extLst>
          </p:nvPr>
        </p:nvGraphicFramePr>
        <p:xfrm>
          <a:off x="3633521" y="4191635"/>
          <a:ext cx="3996382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7885">
                  <a:extLst>
                    <a:ext uri="{9D8B030D-6E8A-4147-A177-3AD203B41FA5}">
                      <a16:colId xmlns:a16="http://schemas.microsoft.com/office/drawing/2014/main" val="925466686"/>
                    </a:ext>
                  </a:extLst>
                </a:gridCol>
                <a:gridCol w="3288497">
                  <a:extLst>
                    <a:ext uri="{9D8B030D-6E8A-4147-A177-3AD203B41FA5}">
                      <a16:colId xmlns:a16="http://schemas.microsoft.com/office/drawing/2014/main" val="508838047"/>
                    </a:ext>
                  </a:extLst>
                </a:gridCol>
              </a:tblGrid>
              <a:tr h="22828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Encrypted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1780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1" dirty="0"/>
                        <a:t>52646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1" dirty="0"/>
                        <a:t>F910</a:t>
                      </a:r>
                      <a:r>
                        <a:rPr lang="en-US" sz="1200" b="0" dirty="0"/>
                        <a:t> (3), </a:t>
                      </a:r>
                      <a:r>
                        <a:rPr lang="en-US" sz="1200" b="0" i="1" dirty="0"/>
                        <a:t>F757</a:t>
                      </a:r>
                      <a:r>
                        <a:rPr lang="en-US" sz="1200" b="0" dirty="0"/>
                        <a:t> (6),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i="1" baseline="0" dirty="0"/>
                        <a:t>F310</a:t>
                      </a:r>
                      <a:r>
                        <a:rPr lang="en-US" sz="1200" b="0" baseline="0" dirty="0"/>
                        <a:t> (3), </a:t>
                      </a:r>
                      <a:r>
                        <a:rPr lang="en-US" sz="1200" b="0" i="1" baseline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(2), </a:t>
                      </a:r>
                      <a:r>
                        <a:rPr lang="en-US" sz="1200" b="0" i="1" baseline="0" dirty="0"/>
                        <a:t>F872</a:t>
                      </a:r>
                      <a:r>
                        <a:rPr lang="en-US" sz="1200" b="0" baseline="0" dirty="0"/>
                        <a:t> (8)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6451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0" dirty="0"/>
                        <a:t>8a386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1" dirty="0"/>
                        <a:t>F452</a:t>
                      </a:r>
                      <a:r>
                        <a:rPr lang="en-US" sz="1200" b="0" baseline="0" dirty="0"/>
                        <a:t> (4), </a:t>
                      </a:r>
                      <a:r>
                        <a:rPr lang="en-US" sz="1200" b="0" i="1" baseline="0" dirty="0"/>
                        <a:t>F910 </a:t>
                      </a:r>
                      <a:r>
                        <a:rPr lang="en-US" sz="1200" b="0" baseline="0" dirty="0"/>
                        <a:t>(1), </a:t>
                      </a:r>
                      <a:r>
                        <a:rPr lang="en-US" sz="1200" b="0" i="1" baseline="0" dirty="0"/>
                        <a:t>F310</a:t>
                      </a:r>
                      <a:r>
                        <a:rPr lang="en-US" sz="1200" b="0" baseline="0" dirty="0"/>
                        <a:t> (9), F842 (11)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31932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1" dirty="0"/>
                        <a:t>4b736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(8),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i="1" baseline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(16), F585 (20)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45124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b97a2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F754</a:t>
                      </a:r>
                      <a:r>
                        <a:rPr lang="en-US" sz="1200" baseline="0" dirty="0"/>
                        <a:t> (9), F310 (5), </a:t>
                      </a:r>
                      <a:r>
                        <a:rPr lang="en-US" sz="1200" b="0" baseline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68973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8dfcf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F341 (10),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baseline="0" dirty="0"/>
                        <a:t>F452</a:t>
                      </a:r>
                      <a:r>
                        <a:rPr lang="en-US" sz="1200" baseline="0" dirty="0"/>
                        <a:t>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94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6ae48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F757 (2), </a:t>
                      </a:r>
                      <a:r>
                        <a:rPr lang="en-US" sz="1200" b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06337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5b4e7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F452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8633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85812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685953" y="4510708"/>
            <a:ext cx="850162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85953" y="5082208"/>
            <a:ext cx="850162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Between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Clustering Hypothesis</a:t>
            </a:r>
            <a:r>
              <a:rPr lang="en-US" sz="3200" dirty="0"/>
              <a:t> states that objects that appear together are related</a:t>
            </a:r>
            <a:endParaRPr lang="en-US" sz="3200" i="1" dirty="0"/>
          </a:p>
          <a:p>
            <a:r>
              <a:rPr lang="en-US" sz="3200" dirty="0"/>
              <a:t>If two words appeared in the same file, they could be considered related.</a:t>
            </a:r>
          </a:p>
          <a:p>
            <a:r>
              <a:rPr lang="en-US" sz="3200" dirty="0"/>
              <a:t>Distance defined as co-occurrence in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00196" y="4276408"/>
          <a:ext cx="3996382" cy="2529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7885">
                  <a:extLst>
                    <a:ext uri="{9D8B030D-6E8A-4147-A177-3AD203B41FA5}">
                      <a16:colId xmlns:a16="http://schemas.microsoft.com/office/drawing/2014/main" val="925466686"/>
                    </a:ext>
                  </a:extLst>
                </a:gridCol>
                <a:gridCol w="3288497">
                  <a:extLst>
                    <a:ext uri="{9D8B030D-6E8A-4147-A177-3AD203B41FA5}">
                      <a16:colId xmlns:a16="http://schemas.microsoft.com/office/drawing/2014/main" val="508838047"/>
                    </a:ext>
                  </a:extLst>
                </a:gridCol>
              </a:tblGrid>
              <a:tr h="22828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Encrypted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1780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5b4e7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F452</a:t>
                      </a:r>
                      <a:r>
                        <a:rPr lang="en-US" sz="1200" baseline="0" dirty="0"/>
                        <a:t> (12)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1519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1" dirty="0"/>
                        <a:t>8dfcf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F341</a:t>
                      </a:r>
                      <a:r>
                        <a:rPr lang="en-US" sz="1200" dirty="0"/>
                        <a:t> (10),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baseline="0" dirty="0"/>
                        <a:t>F452</a:t>
                      </a:r>
                      <a:r>
                        <a:rPr lang="en-US" sz="1200" baseline="0" dirty="0"/>
                        <a:t> (16)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294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1" dirty="0"/>
                        <a:t>4b736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F341</a:t>
                      </a:r>
                      <a:r>
                        <a:rPr lang="en-US" sz="1200" dirty="0"/>
                        <a:t> (8),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0" baseline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(16), F910 (20)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3003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0" dirty="0"/>
                        <a:t>8a386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F452</a:t>
                      </a:r>
                      <a:r>
                        <a:rPr lang="en-US" sz="1200" b="0" baseline="0" dirty="0"/>
                        <a:t> (4), F745 (1), F401 (9), F842 (11)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703214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b="0" dirty="0"/>
                        <a:t>52646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F910 (3), F757 (6),</a:t>
                      </a:r>
                      <a:r>
                        <a:rPr lang="en-US" sz="1200" b="0" baseline="0" dirty="0"/>
                        <a:t> F310 (3), 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(2), F872 (8)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99935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b97a2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F754</a:t>
                      </a:r>
                      <a:r>
                        <a:rPr lang="en-US" sz="1200" baseline="0" dirty="0"/>
                        <a:t> (9), F310 (5), </a:t>
                      </a:r>
                      <a:r>
                        <a:rPr lang="en-US" sz="1200" b="0" baseline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416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6ae48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F757 (2), </a:t>
                      </a:r>
                      <a:r>
                        <a:rPr lang="en-US" sz="1200" b="0" dirty="0"/>
                        <a:t>F452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0" baseline="0" dirty="0"/>
                        <a:t>(1)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06337"/>
                  </a:ext>
                </a:extLst>
              </a:tr>
              <a:tr h="228287"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08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347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𝑐𝑜𝑛𝑡𝑟𝑖𝑏𝑢𝑡𝑖𝑜𝑛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𝑐𝑜𝑜𝑐𝑐𝑢𝑟𝑟𝑒𝑛𝑐𝑒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  <a:p>
                <a:pPr>
                  <a:lnSpc>
                    <a:spcPct val="110000"/>
                  </a:lnSpc>
                </a:pPr>
                <a:r>
                  <a:rPr lang="en-US" sz="3200" dirty="0"/>
                  <a:t>Distance from Centroid (C</a:t>
                </a:r>
                <a:r>
                  <a:rPr lang="en-US" sz="3200" baseline="-25000" dirty="0"/>
                  <a:t>i</a:t>
                </a:r>
                <a:r>
                  <a:rPr lang="en-US" sz="3200" dirty="0"/>
                  <a:t>) to Term (T)</a:t>
                </a:r>
                <a:endParaRPr lang="en-US" sz="3200" i="1" dirty="0"/>
              </a:p>
              <a:p>
                <a:pPr>
                  <a:lnSpc>
                    <a:spcPct val="110000"/>
                  </a:lnSpc>
                </a:pPr>
                <a:r>
                  <a:rPr lang="en-US" sz="3200" i="1" dirty="0"/>
                  <a:t>contribution –</a:t>
                </a:r>
                <a:r>
                  <a:rPr lang="en-US" sz="3200" dirty="0"/>
                  <a:t> How frequently </a:t>
                </a:r>
                <a:r>
                  <a:rPr lang="en-US" sz="3200" i="1" dirty="0"/>
                  <a:t>T </a:t>
                </a:r>
                <a:r>
                  <a:rPr lang="en-US" sz="3200" dirty="0"/>
                  <a:t>appears in </a:t>
                </a:r>
                <a:r>
                  <a:rPr lang="en-US" sz="3200" i="1" dirty="0"/>
                  <a:t>f</a:t>
                </a:r>
                <a:r>
                  <a:rPr lang="en-US" sz="3200" dirty="0"/>
                  <a:t> vs how many files </a:t>
                </a:r>
                <a:r>
                  <a:rPr lang="en-US" sz="3200" i="1" dirty="0"/>
                  <a:t>T</a:t>
                </a:r>
                <a:r>
                  <a:rPr lang="en-US" sz="3200" dirty="0"/>
                  <a:t> appears in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200" i="1" dirty="0"/>
                  <a:t>co-occurrence </a:t>
                </a:r>
                <a:r>
                  <a:rPr lang="en-US" sz="3200" dirty="0"/>
                  <a:t>– the frequency of </a:t>
                </a:r>
                <a:r>
                  <a:rPr lang="en-US" sz="3200" i="1" dirty="0"/>
                  <a:t>T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C</a:t>
                </a:r>
                <a:r>
                  <a:rPr lang="en-US" sz="3200" i="1" baseline="-25000" dirty="0"/>
                  <a:t>i</a:t>
                </a:r>
                <a:r>
                  <a:rPr lang="en-US" sz="3200" i="1" dirty="0"/>
                  <a:t> </a:t>
                </a:r>
                <a:r>
                  <a:rPr lang="en-US" sz="3200" dirty="0"/>
                  <a:t>in </a:t>
                </a:r>
                <a:r>
                  <a:rPr lang="en-US" sz="3200" i="1" dirty="0"/>
                  <a:t>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370" t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4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Abstracts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To determine proper shards to search, client must know about shards.</a:t>
            </a:r>
          </a:p>
          <a:p>
            <a:r>
              <a:rPr lang="en-US" sz="3200" dirty="0"/>
              <a:t>Send small “Abstracts” to client for 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31087" y="3249930"/>
          <a:ext cx="2147776" cy="243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  <a:r>
                        <a:rPr lang="en-US" sz="1400" baseline="0" dirty="0"/>
                        <a:t> #1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%tGFK3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OP(*#j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14JPI3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^63PI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*FJP3#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0120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JFKp3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75667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AWJP(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1348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83862" y="3265805"/>
          <a:ext cx="2147776" cy="1828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9449">
                <a:tc>
                  <a:txBody>
                    <a:bodyPr/>
                    <a:lstStyle/>
                    <a:p>
                      <a:r>
                        <a:rPr lang="en-US" sz="1400" dirty="0"/>
                        <a:t>Topic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9449">
                <a:tc>
                  <a:txBody>
                    <a:bodyPr/>
                    <a:lstStyle/>
                    <a:p>
                      <a:r>
                        <a:rPr lang="en-US" sz="1400" dirty="0"/>
                        <a:t>dii99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9449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46290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249449">
                <a:tc>
                  <a:txBody>
                    <a:bodyPr/>
                    <a:lstStyle/>
                    <a:p>
                      <a:r>
                        <a:rPr lang="en-US" sz="1400" dirty="0" err="1"/>
                        <a:t>IPJ#jp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249449">
                <a:tc>
                  <a:txBody>
                    <a:bodyPr/>
                    <a:lstStyle/>
                    <a:p>
                      <a:r>
                        <a:rPr lang="en-US" sz="1400" dirty="0"/>
                        <a:t>JPO$4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  <a:tr h="249449">
                <a:tc>
                  <a:txBody>
                    <a:bodyPr/>
                    <a:lstStyle/>
                    <a:p>
                      <a:r>
                        <a:rPr lang="en-US" sz="1400" dirty="0"/>
                        <a:t>IP339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012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04604" y="3249930"/>
          <a:ext cx="2055622" cy="1524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5622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68224"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  <a:r>
                        <a:rPr lang="en-US" sz="1400" baseline="0" dirty="0"/>
                        <a:t> #3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r>
                        <a:rPr lang="en-US" sz="1400" dirty="0"/>
                        <a:t>OP#99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r>
                        <a:rPr lang="en-US" sz="1400" dirty="0"/>
                        <a:t>JKL;@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r>
                        <a:rPr lang="en-US" sz="1400" dirty="0"/>
                        <a:t>PO#ND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95210"/>
                  </a:ext>
                </a:extLst>
              </a:tr>
              <a:tr h="268224">
                <a:tc>
                  <a:txBody>
                    <a:bodyPr/>
                    <a:lstStyle/>
                    <a:p>
                      <a:r>
                        <a:rPr lang="en-US" sz="1400" dirty="0"/>
                        <a:t>FRE2D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571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31087" y="5899150"/>
          <a:ext cx="2147776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  <a:r>
                        <a:rPr lang="en-US" sz="1400" baseline="0" dirty="0"/>
                        <a:t> #1 Abstract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Data</a:t>
                      </a:r>
                      <a:r>
                        <a:rPr lang="en-US" sz="1400" baseline="0" dirty="0"/>
                        <a:t> Mining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783862" y="5516563"/>
          <a:ext cx="2147776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  <a:r>
                        <a:rPr lang="en-US" sz="1400" baseline="0" dirty="0"/>
                        <a:t> #2 Abstract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Delta Airlines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American Airlines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704604" y="5080795"/>
          <a:ext cx="2055622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55622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  <a:r>
                        <a:rPr lang="en-US" sz="1400" baseline="0" dirty="0"/>
                        <a:t> #3 Abstract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Morality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Skinner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581150" y="5688330"/>
            <a:ext cx="247650" cy="210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733925" y="5117147"/>
            <a:ext cx="247650" cy="399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08590" y="4781551"/>
            <a:ext cx="247650" cy="299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 &amp;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5" y="1600200"/>
            <a:ext cx="8229600" cy="4525963"/>
          </a:xfrm>
        </p:spPr>
        <p:txBody>
          <a:bodyPr/>
          <a:lstStyle/>
          <a:p>
            <a:r>
              <a:rPr lang="en-US" dirty="0"/>
              <a:t>Convenient, but lacks security.</a:t>
            </a:r>
          </a:p>
          <a:p>
            <a:pPr lvl="1"/>
            <a:r>
              <a:rPr lang="en-US" dirty="0"/>
              <a:t>Vulnerable to attack</a:t>
            </a:r>
          </a:p>
          <a:p>
            <a:pPr lvl="2"/>
            <a:r>
              <a:rPr lang="en-US" dirty="0"/>
              <a:t>PRISM leak was internal</a:t>
            </a:r>
          </a:p>
          <a:p>
            <a:pPr lvl="1"/>
            <a:r>
              <a:rPr lang="en-US" dirty="0"/>
              <a:t>Drives away business</a:t>
            </a:r>
          </a:p>
          <a:p>
            <a:pPr lvl="2"/>
            <a:r>
              <a:rPr lang="en-US" dirty="0"/>
              <a:t>Only 33% of businesses are embracing cloud! </a:t>
            </a:r>
            <a:r>
              <a:rPr lang="en-US" baseline="30000" dirty="0"/>
              <a:t>1</a:t>
            </a: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158" y="4358554"/>
            <a:ext cx="4441337" cy="1905273"/>
            <a:chOff x="2857044" y="4761586"/>
            <a:chExt cx="3337679" cy="1431819"/>
          </a:xfrm>
        </p:grpSpPr>
        <p:pic>
          <p:nvPicPr>
            <p:cNvPr id="2050" name="Picture 2" descr="robber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044" y="4814508"/>
              <a:ext cx="1440101" cy="1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4268470" y="4761586"/>
              <a:ext cx="1926253" cy="1280994"/>
              <a:chOff x="3341598" y="4974110"/>
              <a:chExt cx="2705890" cy="1799467"/>
            </a:xfrm>
          </p:grpSpPr>
          <p:pic>
            <p:nvPicPr>
              <p:cNvPr id="10" name="Picture 4" descr="http://whichcloudstorage.com/wp-content/uploads/2016/01/cloudsX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1598" y="4974110"/>
                <a:ext cx="2705890" cy="1799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Image result for unlocked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7377" y="5873843"/>
                <a:ext cx="888149" cy="888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83975" y="6579909"/>
            <a:ext cx="511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http://www.businessnewsdaily.com/7661-businesses-wary-of-cloud.html</a:t>
            </a:r>
          </a:p>
        </p:txBody>
      </p:sp>
    </p:spTree>
    <p:extLst>
      <p:ext uri="{BB962C8B-B14F-4D97-AF65-F5344CB8AC3E}">
        <p14:creationId xmlns:p14="http://schemas.microsoft.com/office/powerpoint/2010/main" val="1983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 Abstracts?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method: pick </a:t>
            </a:r>
            <a:r>
              <a:rPr lang="en-US" i="1" dirty="0"/>
              <a:t>x</a:t>
            </a:r>
            <a:r>
              <a:rPr lang="en-US" dirty="0"/>
              <a:t> random terms</a:t>
            </a:r>
          </a:p>
          <a:p>
            <a:pPr lvl="1"/>
            <a:r>
              <a:rPr lang="en-US" dirty="0"/>
              <a:t>Might not be indicative of the whole cluster</a:t>
            </a:r>
          </a:p>
          <a:p>
            <a:pPr lvl="1"/>
            <a:r>
              <a:rPr lang="en-US" dirty="0"/>
              <a:t>Too many “fringe” terms</a:t>
            </a:r>
          </a:p>
          <a:p>
            <a:endParaRPr lang="en-US" dirty="0"/>
          </a:p>
          <a:p>
            <a:r>
              <a:rPr lang="en-US" dirty="0"/>
              <a:t>Instead, pick </a:t>
            </a:r>
            <a:r>
              <a:rPr lang="en-US" i="1" dirty="0"/>
              <a:t>x</a:t>
            </a:r>
            <a:r>
              <a:rPr lang="en-US" dirty="0"/>
              <a:t> terms from the centroid list</a:t>
            </a:r>
          </a:p>
          <a:p>
            <a:pPr lvl="1"/>
            <a:r>
              <a:rPr lang="en-US" dirty="0"/>
              <a:t>Centroid is just a list of files</a:t>
            </a:r>
          </a:p>
          <a:p>
            <a:pPr lvl="1"/>
            <a:r>
              <a:rPr lang="en-US" dirty="0"/>
              <a:t>We have associated terms from each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5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Initiate Pruning at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Prune/limit search to only relevant clusters to enable real-time search</a:t>
            </a:r>
          </a:p>
          <a:p>
            <a:r>
              <a:rPr lang="en-US" dirty="0"/>
              <a:t>Pruning can be initiated at the client side at search time</a:t>
            </a:r>
          </a:p>
          <a:p>
            <a:r>
              <a:rPr lang="en-US" dirty="0"/>
              <a:t>Abstracts are used to determine which shards  to search</a:t>
            </a:r>
          </a:p>
          <a:p>
            <a:pPr lvl="1"/>
            <a:r>
              <a:rPr lang="en-US" dirty="0"/>
              <a:t>Find semantic similarity between query and abstracts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1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Pruning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keyword in the search query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WuPalmer</a:t>
            </a:r>
            <a:r>
              <a:rPr lang="en-US" dirty="0"/>
              <a:t> to identify semantic similarity between query terms and abstract terms</a:t>
            </a:r>
          </a:p>
          <a:p>
            <a:pPr lvl="1"/>
            <a:r>
              <a:rPr lang="en-US" dirty="0" err="1"/>
              <a:t>WuPalmer</a:t>
            </a:r>
            <a:r>
              <a:rPr lang="en-US" dirty="0"/>
              <a:t> computes distance in semantic graph</a:t>
            </a:r>
          </a:p>
          <a:p>
            <a:r>
              <a:rPr lang="en-US" dirty="0"/>
              <a:t>Pick the N highest ranking abstracts; inform cloud.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5097061"/>
            <a:ext cx="3648075" cy="369332"/>
            <a:chOff x="333375" y="5114925"/>
            <a:chExt cx="3648075" cy="1144084"/>
          </a:xfrm>
        </p:grpSpPr>
        <p:sp>
          <p:nvSpPr>
            <p:cNvPr id="6" name="Rectangle 5"/>
            <p:cNvSpPr/>
            <p:nvPr/>
          </p:nvSpPr>
          <p:spPr>
            <a:xfrm>
              <a:off x="333375" y="5114925"/>
              <a:ext cx="3648075" cy="1144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375" y="5114925"/>
              <a:ext cx="3648075" cy="45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Licklider</a:t>
              </a:r>
              <a:r>
                <a:rPr lang="en-US" dirty="0"/>
                <a:t> Transmission Protocol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374412" y="4182661"/>
          <a:ext cx="2147776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Abstract #1</a:t>
                      </a:r>
                      <a:r>
                        <a:rPr lang="en-US" sz="1400" baseline="0" dirty="0"/>
                        <a:t> (Score = .7)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374412" y="5328434"/>
          <a:ext cx="2147776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Abstract #2</a:t>
                      </a:r>
                      <a:r>
                        <a:rPr lang="en-US" sz="1400" baseline="0" dirty="0"/>
                        <a:t> (Score = .2)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Cooking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808161" y="4177095"/>
          <a:ext cx="2147776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Abstract #2</a:t>
                      </a:r>
                      <a:r>
                        <a:rPr lang="en-US" sz="1400" baseline="0" dirty="0"/>
                        <a:t> (Score = .3)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Stars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791325" y="5333579"/>
          <a:ext cx="2147776" cy="914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47776">
                  <a:extLst>
                    <a:ext uri="{9D8B030D-6E8A-4147-A177-3AD203B41FA5}">
                      <a16:colId xmlns:a16="http://schemas.microsoft.com/office/drawing/2014/main" val="548151981"/>
                    </a:ext>
                  </a:extLst>
                </a:gridCol>
              </a:tblGrid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Abstract #4</a:t>
                      </a:r>
                      <a:r>
                        <a:rPr lang="en-US" sz="1400" baseline="0" dirty="0"/>
                        <a:t> (Score = .5)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5258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12726"/>
                  </a:ext>
                </a:extLst>
              </a:tr>
              <a:tr h="240268">
                <a:tc>
                  <a:txBody>
                    <a:bodyPr/>
                    <a:lstStyle/>
                    <a:p>
                      <a:r>
                        <a:rPr lang="en-US" sz="1400" dirty="0"/>
                        <a:t>Communicate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76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9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Expanding sets of Common Corpus Crawl data</a:t>
            </a:r>
          </a:p>
          <a:p>
            <a:r>
              <a:rPr lang="en-US" dirty="0"/>
              <a:t>Time measured for different numbers of shards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884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64" y="1495872"/>
            <a:ext cx="6284872" cy="41899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2658"/>
            <a:ext cx="912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Partitioning into only 30 shards reduces search time by &gt;90%</a:t>
            </a:r>
          </a:p>
        </p:txBody>
      </p:sp>
    </p:spTree>
    <p:extLst>
      <p:ext uri="{BB962C8B-B14F-4D97-AF65-F5344CB8AC3E}">
        <p14:creationId xmlns:p14="http://schemas.microsoft.com/office/powerpoint/2010/main" val="33973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S3BD Result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can reduce search times by &gt;90%.</a:t>
            </a:r>
          </a:p>
          <a:p>
            <a:r>
              <a:rPr lang="en-US" dirty="0"/>
              <a:t>Partitioning is done on encrypted data, plaintext never needs to be used.</a:t>
            </a:r>
          </a:p>
          <a:p>
            <a:r>
              <a:rPr lang="en-US" dirty="0"/>
              <a:t>Search method is much better for big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9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Working Demo!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764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 goals:</a:t>
            </a:r>
          </a:p>
          <a:p>
            <a:pPr lvl="1"/>
            <a:r>
              <a:rPr lang="en-US" dirty="0"/>
              <a:t>Search encrypted data</a:t>
            </a:r>
          </a:p>
          <a:p>
            <a:pPr lvl="1"/>
            <a:r>
              <a:rPr lang="en-US" dirty="0"/>
              <a:t>Make search semantic</a:t>
            </a:r>
          </a:p>
          <a:p>
            <a:pPr lvl="1"/>
            <a:r>
              <a:rPr lang="en-US" dirty="0"/>
              <a:t>Make search responsive/real-time</a:t>
            </a:r>
          </a:p>
          <a:p>
            <a:r>
              <a:rPr lang="en-US" dirty="0"/>
              <a:t>Main methods:</a:t>
            </a:r>
          </a:p>
          <a:p>
            <a:pPr lvl="1"/>
            <a:r>
              <a:rPr lang="en-US" dirty="0"/>
              <a:t>Extract and encrypt key phrases from uploaded documents</a:t>
            </a:r>
          </a:p>
          <a:p>
            <a:pPr lvl="1"/>
            <a:r>
              <a:rPr lang="en-US" dirty="0"/>
              <a:t>Modify user query at search time to inject semantic data</a:t>
            </a:r>
          </a:p>
          <a:p>
            <a:pPr lvl="1"/>
            <a:r>
              <a:rPr lang="en-US" dirty="0"/>
              <a:t>Partition central index into topic-based shards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1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Works: Search-Level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owner may not want users to have full access</a:t>
            </a:r>
          </a:p>
          <a:p>
            <a:pPr lvl="1"/>
            <a:r>
              <a:rPr lang="en-US" dirty="0"/>
              <a:t>Officers should not be able to read full police reports</a:t>
            </a:r>
          </a:p>
          <a:p>
            <a:r>
              <a:rPr lang="en-US" dirty="0"/>
              <a:t>Instead, only let user see search results</a:t>
            </a:r>
          </a:p>
          <a:p>
            <a:pPr lvl="1"/>
            <a:r>
              <a:rPr lang="en-US" dirty="0"/>
              <a:t>Possibly expand with summary-level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3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Work: Dynamic Shard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S3BD requires operator to specify number of clusters and initiate partitioning</a:t>
            </a:r>
          </a:p>
          <a:p>
            <a:r>
              <a:rPr lang="en-US" dirty="0"/>
              <a:t>Instead, have system dynamically update shards</a:t>
            </a:r>
          </a:p>
          <a:p>
            <a:pPr lvl="1"/>
            <a:r>
              <a:rPr lang="en-US" dirty="0"/>
              <a:t>Add new documents to shards upon upload</a:t>
            </a:r>
          </a:p>
          <a:p>
            <a:pPr lvl="1"/>
            <a:r>
              <a:rPr lang="en-US" dirty="0"/>
              <a:t>Split shards when they get too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8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Make Cloud Storage Secure?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Solution? </a:t>
            </a:r>
          </a:p>
          <a:p>
            <a:pPr lvl="1"/>
            <a:r>
              <a:rPr lang="en-US" dirty="0"/>
              <a:t>Client-side encryption.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Restricts processing capabilities (e.g. search!)</a:t>
            </a:r>
          </a:p>
          <a:p>
            <a:pPr lvl="1"/>
            <a:r>
              <a:rPr lang="en-US" dirty="0"/>
              <a:t>Involves high space/time overhead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8" descr="http://www.clipartpal.com/_thumbs/pd/computer/computer/PC_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7" y="4472999"/>
            <a:ext cx="2412791" cy="17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clipartpanda.com/lock-clipart-cliparti1_lock-clip-art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3" y="4647493"/>
            <a:ext cx="635330" cy="9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clipartion.com/wp-content/uploads/2015/12/rain-cloud-clip-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30" y="4563296"/>
            <a:ext cx="2195352" cy="14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343068" y="5110112"/>
            <a:ext cx="956562" cy="5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319876" y="5342035"/>
            <a:ext cx="956562" cy="5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http://images.clipartpanda.com/lock-clipart-cliparti1_lock-clip-art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68" y="4879415"/>
            <a:ext cx="635330" cy="9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Demo!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227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S3C Web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510" y="5874019"/>
            <a:ext cx="835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http://ec2-54-89-198-86.compute-1.amazonaws.com/SemanticSearchClient/home.php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773539"/>
            <a:ext cx="7658100" cy="36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9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Weighting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query q = 1</a:t>
            </a:r>
          </a:p>
          <a:p>
            <a:r>
              <a:rPr lang="en-US" dirty="0"/>
              <a:t>Split query terms = 1 / n (n = number of terms derived from splitting)</a:t>
            </a:r>
          </a:p>
          <a:p>
            <a:r>
              <a:rPr lang="en-US" dirty="0"/>
              <a:t>Synonyms/related terms of query term Q</a:t>
            </a:r>
            <a:r>
              <a:rPr lang="en-US" baseline="-25000" dirty="0"/>
              <a:t>i</a:t>
            </a:r>
            <a:r>
              <a:rPr lang="en-US" dirty="0"/>
              <a:t> = W(Q</a:t>
            </a:r>
            <a:r>
              <a:rPr lang="en-US" baseline="-25000" dirty="0"/>
              <a:t>i</a:t>
            </a:r>
            <a:r>
              <a:rPr lang="en-US" dirty="0"/>
              <a:t>) / m (W(Q</a:t>
            </a:r>
            <a:r>
              <a:rPr lang="en-US" baseline="-25000" dirty="0"/>
              <a:t>i</a:t>
            </a:r>
            <a:r>
              <a:rPr lang="en-US" dirty="0"/>
              <a:t>) = weight of Q</a:t>
            </a:r>
            <a:r>
              <a:rPr lang="en-US" baseline="-25000" dirty="0"/>
              <a:t>i</a:t>
            </a:r>
            <a:r>
              <a:rPr lang="en-US" dirty="0"/>
              <a:t> and m = number of synonyms/related terms)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352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Distance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 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∙(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Distance from Centroid (C</a:t>
                </a:r>
                <a:r>
                  <a:rPr lang="en-US" baseline="-25000" dirty="0"/>
                  <a:t>i</a:t>
                </a:r>
                <a:r>
                  <a:rPr lang="en-US" dirty="0"/>
                  <a:t>) to Term (T)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dirty="0"/>
                  <a:t> – File f’s contribution to T’s overall count in the document set.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/>
                  <a:t> – co-occurrence factor</a:t>
                </a:r>
              </a:p>
              <a:p>
                <a:pPr lvl="1"/>
                <a:r>
                  <a:rPr lang="en-US" dirty="0"/>
                  <a:t>Greater frequency of the file in both that term and the Centroid’s list means greater value.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Frequency count of how many times term T appears in file f in index I.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- Total frequency count for term T in index I.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3931881" y="1936082"/>
            <a:ext cx="348463" cy="1099143"/>
          </a:xfrm>
          <a:prstGeom prst="leftBrace">
            <a:avLst>
              <a:gd name="adj1" fmla="val 8333"/>
              <a:gd name="adj2" fmla="val 514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452005" y="946477"/>
            <a:ext cx="348463" cy="3088193"/>
          </a:xfrm>
          <a:prstGeom prst="leftBrace">
            <a:avLst>
              <a:gd name="adj1" fmla="val 8333"/>
              <a:gd name="adj2" fmla="val 514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02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9969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38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Police searching encrypted criminal records.</a:t>
            </a:r>
          </a:p>
          <a:p>
            <a:pPr lvl="1"/>
            <a:r>
              <a:rPr lang="en-US" dirty="0"/>
              <a:t>Needs to look up related crimes.</a:t>
            </a:r>
          </a:p>
          <a:p>
            <a:pPr lvl="1"/>
            <a:r>
              <a:rPr lang="en-US" dirty="0"/>
              <a:t>Needs to use small device on the move.</a:t>
            </a:r>
          </a:p>
          <a:p>
            <a:pPr lvl="1"/>
            <a:r>
              <a:rPr lang="en-US" dirty="0"/>
              <a:t>Needs ranking on search results.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AutoShape 2" descr="Image result for cop badge clipart"/>
          <p:cNvSpPr>
            <a:spLocks noChangeAspect="1" noChangeArrowheads="1"/>
          </p:cNvSpPr>
          <p:nvPr/>
        </p:nvSpPr>
        <p:spPr bwMode="auto">
          <a:xfrm>
            <a:off x="3633788" y="3319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clipartix.com/wp-content/uploads/2016/09/Police-badge-clip-art-f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85" y="2350179"/>
            <a:ext cx="1187707" cy="15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wyoo.com/postpic/2013/02/android-phone-screen-template_3060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75" y="3863181"/>
            <a:ext cx="1534139" cy="29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_RxJa3NX2RIU/S9VOB5K6iNI/AAAAAAAABUk/Mio6jWPUqRs/s1600/489px-Magnifying_glass_ic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41" y="4458495"/>
            <a:ext cx="135928" cy="1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1864" y="4396687"/>
            <a:ext cx="1100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Burglary</a:t>
            </a:r>
            <a:endParaRPr lang="en-US" sz="16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03803" y="4673686"/>
            <a:ext cx="128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69163"/>
              </p:ext>
            </p:extLst>
          </p:nvPr>
        </p:nvGraphicFramePr>
        <p:xfrm>
          <a:off x="3378517" y="4673688"/>
          <a:ext cx="1341437" cy="1682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1437">
                  <a:extLst>
                    <a:ext uri="{9D8B030D-6E8A-4147-A177-3AD203B41FA5}">
                      <a16:colId xmlns:a16="http://schemas.microsoft.com/office/drawing/2014/main" val="2128593509"/>
                    </a:ext>
                  </a:extLst>
                </a:gridCol>
              </a:tblGrid>
              <a:tr h="336532">
                <a:tc>
                  <a:txBody>
                    <a:bodyPr/>
                    <a:lstStyle/>
                    <a:p>
                      <a:pPr>
                        <a:buAutoNum type="arabicPeriod"/>
                      </a:pPr>
                      <a:r>
                        <a:rPr lang="en-US" sz="1200" b="0" baseline="0" dirty="0"/>
                        <a:t> R</a:t>
                      </a:r>
                      <a:r>
                        <a:rPr lang="en-US" sz="1200" b="0" dirty="0"/>
                        <a:t>obbery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5588041"/>
                  </a:ext>
                </a:extLst>
              </a:tr>
              <a:tr h="336532">
                <a:tc>
                  <a:txBody>
                    <a:bodyPr/>
                    <a:lstStyle/>
                    <a:p>
                      <a:r>
                        <a:rPr lang="en-US" sz="1200" dirty="0"/>
                        <a:t>2. Break 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8363849"/>
                  </a:ext>
                </a:extLst>
              </a:tr>
              <a:tr h="336532">
                <a:tc>
                  <a:txBody>
                    <a:bodyPr/>
                    <a:lstStyle/>
                    <a:p>
                      <a:r>
                        <a:rPr lang="en-US" sz="1200" dirty="0"/>
                        <a:t>3.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Theft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1997"/>
                  </a:ext>
                </a:extLst>
              </a:tr>
              <a:tr h="336532">
                <a:tc>
                  <a:txBody>
                    <a:bodyPr/>
                    <a:lstStyle/>
                    <a:p>
                      <a:r>
                        <a:rPr lang="en-US" sz="1200" dirty="0"/>
                        <a:t>4. Mugging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114390"/>
                  </a:ext>
                </a:extLst>
              </a:tr>
              <a:tr h="336532">
                <a:tc>
                  <a:txBody>
                    <a:bodyPr/>
                    <a:lstStyle/>
                    <a:p>
                      <a:r>
                        <a:rPr lang="en-US" sz="1200" dirty="0"/>
                        <a:t>5. Stickup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4145624"/>
                  </a:ext>
                </a:extLst>
              </a:tr>
            </a:tbl>
          </a:graphicData>
        </a:graphic>
      </p:graphicFrame>
      <p:pic>
        <p:nvPicPr>
          <p:cNvPr id="1034" name="Picture 10" descr="https://thumbs.dreamstime.com/z/police-officer-using-cell-phone-handsome-caucasian-uniform-sending-message-cellular-smart-white-background-6384338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5710" r="14687"/>
          <a:stretch/>
        </p:blipFill>
        <p:spPr bwMode="auto">
          <a:xfrm>
            <a:off x="1060900" y="4020459"/>
            <a:ext cx="1790342" cy="28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Practically, people need semantic search</a:t>
            </a:r>
          </a:p>
          <a:p>
            <a:pPr lvl="1"/>
            <a:r>
              <a:rPr lang="en-US" dirty="0"/>
              <a:t>Hard to remember exact keywords</a:t>
            </a:r>
          </a:p>
          <a:p>
            <a:pPr lvl="1"/>
            <a:r>
              <a:rPr lang="en-US" dirty="0"/>
              <a:t>Search should support multi-phrase</a:t>
            </a:r>
          </a:p>
          <a:p>
            <a:pPr lvl="1"/>
            <a:r>
              <a:rPr lang="en-US" dirty="0"/>
              <a:t>Search should rank results</a:t>
            </a:r>
          </a:p>
          <a:p>
            <a:pPr lvl="1"/>
            <a:r>
              <a:rPr lang="en-US" dirty="0"/>
              <a:t>Search should be real-time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8887" y="4270344"/>
            <a:ext cx="7353790" cy="2403108"/>
            <a:chOff x="1439050" y="9296345"/>
            <a:chExt cx="7548037" cy="2820778"/>
          </a:xfrm>
        </p:grpSpPr>
        <p:grpSp>
          <p:nvGrpSpPr>
            <p:cNvPr id="6" name="Group 5"/>
            <p:cNvGrpSpPr/>
            <p:nvPr/>
          </p:nvGrpSpPr>
          <p:grpSpPr>
            <a:xfrm>
              <a:off x="1439050" y="9296345"/>
              <a:ext cx="3449396" cy="2820778"/>
              <a:chOff x="1413661" y="9447422"/>
              <a:chExt cx="3449396" cy="282077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661" y="10070987"/>
                <a:ext cx="997001" cy="2197213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882315" y="9447422"/>
                <a:ext cx="1980742" cy="1287088"/>
                <a:chOff x="2698178" y="9433567"/>
                <a:chExt cx="1980742" cy="1287088"/>
              </a:xfrm>
            </p:grpSpPr>
            <p:sp>
              <p:nvSpPr>
                <p:cNvPr id="12" name="Thought Bubble: Cloud 223"/>
                <p:cNvSpPr/>
                <p:nvPr/>
              </p:nvSpPr>
              <p:spPr bwMode="auto">
                <a:xfrm>
                  <a:off x="2698178" y="9433567"/>
                  <a:ext cx="1980742" cy="1287088"/>
                </a:xfrm>
                <a:prstGeom prst="cloudCallout">
                  <a:avLst>
                    <a:gd name="adj1" fmla="val -74613"/>
                    <a:gd name="adj2" fmla="val 13162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981435" y="9759295"/>
                  <a:ext cx="1387859" cy="758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Flight To Berlin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713803" y="9372913"/>
              <a:ext cx="3273284" cy="2693070"/>
              <a:chOff x="5713803" y="9372913"/>
              <a:chExt cx="3273284" cy="2693070"/>
            </a:xfrm>
          </p:grpSpPr>
          <p:pic>
            <p:nvPicPr>
              <p:cNvPr id="8" name="Picture 10" descr="http://www.clker.com/cliparts/S/6/5/k/Y/X/computer-monitor-blank-m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3803" y="9372913"/>
                <a:ext cx="3273284" cy="2693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873448" y="9492331"/>
                <a:ext cx="302065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S3C Search</a:t>
                </a:r>
              </a:p>
              <a:p>
                <a:r>
                  <a:rPr lang="en-US" dirty="0"/>
                  <a:t>1. </a:t>
                </a:r>
                <a:r>
                  <a:rPr lang="en-US" b="1" dirty="0"/>
                  <a:t>Trip </a:t>
                </a:r>
                <a:r>
                  <a:rPr lang="en-US" dirty="0"/>
                  <a:t>to Berlin</a:t>
                </a:r>
              </a:p>
              <a:p>
                <a:r>
                  <a:rPr lang="en-US" dirty="0"/>
                  <a:t>2. Flight to </a:t>
                </a:r>
                <a:r>
                  <a:rPr lang="en-US" b="1" dirty="0"/>
                  <a:t>Germany</a:t>
                </a:r>
              </a:p>
              <a:p>
                <a:r>
                  <a:rPr lang="en-US" dirty="0"/>
                  <a:t>3. </a:t>
                </a:r>
                <a:r>
                  <a:rPr lang="en-US" b="1" dirty="0"/>
                  <a:t>Airplane </a:t>
                </a:r>
                <a:r>
                  <a:rPr lang="en-US" dirty="0"/>
                  <a:t>to Berlin</a:t>
                </a:r>
              </a:p>
              <a:p>
                <a:r>
                  <a:rPr lang="en-US" dirty="0"/>
                  <a:t>4. </a:t>
                </a:r>
                <a:r>
                  <a:rPr lang="en-US" b="1" dirty="0"/>
                  <a:t>Trip </a:t>
                </a:r>
                <a:r>
                  <a:rPr lang="en-US" dirty="0"/>
                  <a:t>to </a:t>
                </a:r>
                <a:r>
                  <a:rPr lang="en-US" b="1" dirty="0"/>
                  <a:t>Europe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57796" cy="4525963"/>
          </a:xfrm>
        </p:spPr>
        <p:txBody>
          <a:bodyPr/>
          <a:lstStyle/>
          <a:p>
            <a:r>
              <a:rPr lang="en-US" b="1" i="1" dirty="0"/>
              <a:t>How to search multi-phrase query over encrypted data in cloud?</a:t>
            </a:r>
          </a:p>
          <a:p>
            <a:pPr lvl="1"/>
            <a:r>
              <a:rPr lang="en-US" dirty="0"/>
              <a:t>How to rank results based on semantic similarity to a query?</a:t>
            </a:r>
          </a:p>
          <a:p>
            <a:pPr lvl="1"/>
            <a:r>
              <a:rPr lang="en-US" dirty="0"/>
              <a:t>How to use limited storage/ processing overhead?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96" y="1600200"/>
            <a:ext cx="923925" cy="923925"/>
          </a:xfrm>
          <a:prstGeom prst="rect">
            <a:avLst/>
          </a:prstGeom>
        </p:spPr>
      </p:pic>
      <p:pic>
        <p:nvPicPr>
          <p:cNvPr id="2050" name="Picture 2" descr="https://www.aamc.org/cim/linkableblob/344480-1/data/numberedballs-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4" y="2905125"/>
            <a:ext cx="1222087" cy="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umbs.dreamstime.com/z/man-lifting-heavy-box-80486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524" r="91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8" t="3859" r="12930" b="21916"/>
          <a:stretch/>
        </p:blipFill>
        <p:spPr bwMode="auto">
          <a:xfrm>
            <a:off x="7486806" y="3987006"/>
            <a:ext cx="1621799" cy="18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Why semantically search encrypted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have others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Core architecture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Enabling Secure Semantic Search (S3C)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Secure Semantic Search on Big Data (S3BD)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 and Future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Working Demo!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7724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38936</TotalTime>
  <Words>3182</Words>
  <Application>Microsoft Office PowerPoint</Application>
  <PresentationFormat>On-screen Show (4:3)</PresentationFormat>
  <Paragraphs>689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ＭＳ Ｐゴシック</vt:lpstr>
      <vt:lpstr>Arial</vt:lpstr>
      <vt:lpstr>Calibri</vt:lpstr>
      <vt:lpstr>Cambria Math</vt:lpstr>
      <vt:lpstr>Courier New</vt:lpstr>
      <vt:lpstr>Helvetica Neue</vt:lpstr>
      <vt:lpstr>Wingdings</vt:lpstr>
      <vt:lpstr>1_Office Theme</vt:lpstr>
      <vt:lpstr>Secure Semantic Search Over Encrypted Big Data in the Cloud</vt:lpstr>
      <vt:lpstr>Outline</vt:lpstr>
      <vt:lpstr>Outline</vt:lpstr>
      <vt:lpstr>Cloud Storage &amp; Problems</vt:lpstr>
      <vt:lpstr>How to Make Cloud Storage Secure?</vt:lpstr>
      <vt:lpstr>Motivation Scenario</vt:lpstr>
      <vt:lpstr>Semantic Search</vt:lpstr>
      <vt:lpstr>Problem Definition</vt:lpstr>
      <vt:lpstr>Outline</vt:lpstr>
      <vt:lpstr>PowerPoint Presentation</vt:lpstr>
      <vt:lpstr>Outline</vt:lpstr>
      <vt:lpstr>PowerPoint Presentation</vt:lpstr>
      <vt:lpstr>Outline</vt:lpstr>
      <vt:lpstr>S3C Procedure Overview</vt:lpstr>
      <vt:lpstr>Client Upload Operation</vt:lpstr>
      <vt:lpstr>Cloud Upload Operation</vt:lpstr>
      <vt:lpstr>Client Search Operation</vt:lpstr>
      <vt:lpstr>Cloud Search Operation</vt:lpstr>
      <vt:lpstr>Implementation Schemes</vt:lpstr>
      <vt:lpstr>Naïve Implementation – Full Document Scope (FKSS)</vt:lpstr>
      <vt:lpstr>Space Efficient Implementation – Selected Keyphrases (SKSS)</vt:lpstr>
      <vt:lpstr>Space Efficient, Accuracy Driven – Keyphrases with Frequency (KSWF)</vt:lpstr>
      <vt:lpstr>Experiment Setup</vt:lpstr>
      <vt:lpstr>Relevance Testing How relevant are the ranked results?</vt:lpstr>
      <vt:lpstr>Scalability How does the index size scale?</vt:lpstr>
      <vt:lpstr>Scalability How does search time scale?</vt:lpstr>
      <vt:lpstr>S3C Result Summary</vt:lpstr>
      <vt:lpstr>Outline</vt:lpstr>
      <vt:lpstr>Central Index Problem</vt:lpstr>
      <vt:lpstr>Pruning Process Requirements</vt:lpstr>
      <vt:lpstr>Naïve Index Partitioning Method</vt:lpstr>
      <vt:lpstr>Topic-Based Clustering Method</vt:lpstr>
      <vt:lpstr>Problem: No Semantic on Encrypted Keywords!</vt:lpstr>
      <vt:lpstr>Clustering Encrypted Data</vt:lpstr>
      <vt:lpstr>K-Means Clustering Method</vt:lpstr>
      <vt:lpstr>Initial Centroids</vt:lpstr>
      <vt:lpstr>Distance Between Terms</vt:lpstr>
      <vt:lpstr>Computing Distance</vt:lpstr>
      <vt:lpstr>Client Abstracts</vt:lpstr>
      <vt:lpstr>How to Form Abstracts?</vt:lpstr>
      <vt:lpstr>Initiate Pruning at Client Side</vt:lpstr>
      <vt:lpstr>Pruning Algorithm</vt:lpstr>
      <vt:lpstr>Experiment Setup</vt:lpstr>
      <vt:lpstr>Scalability Results</vt:lpstr>
      <vt:lpstr>S3BD Result Summary</vt:lpstr>
      <vt:lpstr>Outline</vt:lpstr>
      <vt:lpstr>Conclusion</vt:lpstr>
      <vt:lpstr>Future Works: Search-Level Access</vt:lpstr>
      <vt:lpstr>Future Work: Dynamic Shard Creation</vt:lpstr>
      <vt:lpstr>Outline</vt:lpstr>
      <vt:lpstr>S3C Web Demo</vt:lpstr>
      <vt:lpstr>Appendix – Weighting Function</vt:lpstr>
      <vt:lpstr>Appendix – Distance Function</vt:lpstr>
      <vt:lpstr>PowerPoint Presentation</vt:lpstr>
    </vt:vector>
  </TitlesOfParts>
  <Company>4n6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creator>Jason Woodworth</dc:creator>
  <cp:lastModifiedBy>AminiSalehi Mohsen</cp:lastModifiedBy>
  <cp:revision>892</cp:revision>
  <dcterms:created xsi:type="dcterms:W3CDTF">2014-07-23T09:35:07Z</dcterms:created>
  <dcterms:modified xsi:type="dcterms:W3CDTF">2017-09-21T05:50:34Z</dcterms:modified>
</cp:coreProperties>
</file>