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2"/>
  </p:notesMasterIdLst>
  <p:sldIdLst>
    <p:sldId id="363" r:id="rId2"/>
    <p:sldId id="416" r:id="rId3"/>
    <p:sldId id="519" r:id="rId4"/>
    <p:sldId id="535" r:id="rId5"/>
    <p:sldId id="475" r:id="rId6"/>
    <p:sldId id="522" r:id="rId7"/>
    <p:sldId id="443" r:id="rId8"/>
    <p:sldId id="520" r:id="rId9"/>
    <p:sldId id="493" r:id="rId10"/>
    <p:sldId id="418" r:id="rId11"/>
    <p:sldId id="538" r:id="rId12"/>
    <p:sldId id="539" r:id="rId13"/>
    <p:sldId id="476" r:id="rId14"/>
    <p:sldId id="540" r:id="rId15"/>
    <p:sldId id="430" r:id="rId16"/>
    <p:sldId id="516" r:id="rId17"/>
    <p:sldId id="544" r:id="rId18"/>
    <p:sldId id="543" r:id="rId19"/>
    <p:sldId id="545" r:id="rId20"/>
    <p:sldId id="547" r:id="rId21"/>
    <p:sldId id="521" r:id="rId22"/>
    <p:sldId id="431" r:id="rId23"/>
    <p:sldId id="434" r:id="rId24"/>
    <p:sldId id="456" r:id="rId25"/>
    <p:sldId id="421" r:id="rId26"/>
    <p:sldId id="457" r:id="rId27"/>
    <p:sldId id="424" r:id="rId28"/>
    <p:sldId id="432" r:id="rId29"/>
    <p:sldId id="447" r:id="rId30"/>
    <p:sldId id="530" r:id="rId31"/>
    <p:sldId id="484" r:id="rId32"/>
    <p:sldId id="487" r:id="rId33"/>
    <p:sldId id="505" r:id="rId34"/>
    <p:sldId id="398" r:id="rId35"/>
    <p:sldId id="523" r:id="rId36"/>
    <p:sldId id="485" r:id="rId37"/>
    <p:sldId id="524" r:id="rId38"/>
    <p:sldId id="425" r:id="rId39"/>
    <p:sldId id="464" r:id="rId40"/>
    <p:sldId id="452" r:id="rId41"/>
    <p:sldId id="529" r:id="rId42"/>
    <p:sldId id="463" r:id="rId43"/>
    <p:sldId id="438" r:id="rId44"/>
    <p:sldId id="536" r:id="rId45"/>
    <p:sldId id="426" r:id="rId46"/>
    <p:sldId id="537" r:id="rId47"/>
    <p:sldId id="553" r:id="rId48"/>
    <p:sldId id="489" r:id="rId49"/>
    <p:sldId id="500" r:id="rId50"/>
    <p:sldId id="503" r:id="rId51"/>
    <p:sldId id="509" r:id="rId52"/>
    <p:sldId id="525" r:id="rId53"/>
    <p:sldId id="548" r:id="rId54"/>
    <p:sldId id="549" r:id="rId55"/>
    <p:sldId id="550" r:id="rId56"/>
    <p:sldId id="551" r:id="rId57"/>
    <p:sldId id="526" r:id="rId58"/>
    <p:sldId id="512" r:id="rId59"/>
    <p:sldId id="531" r:id="rId60"/>
    <p:sldId id="474" r:id="rId61"/>
    <p:sldId id="492" r:id="rId62"/>
    <p:sldId id="508" r:id="rId63"/>
    <p:sldId id="552" r:id="rId64"/>
    <p:sldId id="442" r:id="rId65"/>
    <p:sldId id="533" r:id="rId66"/>
    <p:sldId id="504" r:id="rId67"/>
    <p:sldId id="478" r:id="rId68"/>
    <p:sldId id="472" r:id="rId69"/>
    <p:sldId id="473" r:id="rId70"/>
    <p:sldId id="441" r:id="rId71"/>
    <p:sldId id="534" r:id="rId72"/>
    <p:sldId id="507" r:id="rId73"/>
    <p:sldId id="513" r:id="rId74"/>
    <p:sldId id="532" r:id="rId75"/>
    <p:sldId id="515" r:id="rId76"/>
    <p:sldId id="527" r:id="rId77"/>
    <p:sldId id="542" r:id="rId78"/>
    <p:sldId id="528" r:id="rId79"/>
    <p:sldId id="541" r:id="rId80"/>
    <p:sldId id="413" r:id="rId8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Gentry" initials="JG" lastIdx="9" clrIdx="0">
    <p:extLst/>
  </p:cmAuthor>
  <p:cmAuthor id="2" name="Information Technology" initials="IT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 autoAdjust="0"/>
    <p:restoredTop sz="91079" autoAdjust="0"/>
  </p:normalViewPr>
  <p:slideViewPr>
    <p:cSldViewPr snapToGrid="0" snapToObjects="1">
      <p:cViewPr varScale="1">
        <p:scale>
          <a:sx n="104" d="100"/>
          <a:sy n="104" d="100"/>
        </p:scale>
        <p:origin x="216" y="5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7A0B8-09EA-6D49-9D36-F8B9F7BF2104}" type="datetimeFigureOut">
              <a:rPr lang="en-US" smtClean="0"/>
              <a:pPr/>
              <a:t>6/2/18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B1F4E-4845-EB47-BD3C-717CFF736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7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70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www.itl.nist.gov</a:t>
            </a:r>
            <a:r>
              <a:rPr lang="en-US" dirty="0"/>
              <a:t>/div898/handbook/</a:t>
            </a:r>
            <a:r>
              <a:rPr lang="en-US" dirty="0" err="1"/>
              <a:t>eda</a:t>
            </a:r>
            <a:r>
              <a:rPr lang="en-US"/>
              <a:t>/section3/eda35b.htm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08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Salehi et 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82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www.itl.nist.gov</a:t>
            </a:r>
            <a:r>
              <a:rPr lang="en-US" dirty="0"/>
              <a:t>/div898/handbook/</a:t>
            </a:r>
            <a:r>
              <a:rPr lang="en-US" dirty="0" err="1"/>
              <a:t>eda</a:t>
            </a:r>
            <a:r>
              <a:rPr lang="en-US"/>
              <a:t>/section3/eda35b.htm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5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30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30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www.itl.nist.gov</a:t>
            </a:r>
            <a:r>
              <a:rPr lang="en-US" dirty="0"/>
              <a:t>/div898/handbook/</a:t>
            </a:r>
            <a:r>
              <a:rPr lang="en-US" dirty="0" err="1"/>
              <a:t>eda</a:t>
            </a:r>
            <a:r>
              <a:rPr lang="en-US"/>
              <a:t>/section3/eda35b.htm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79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www.itl.nist.gov</a:t>
            </a:r>
            <a:r>
              <a:rPr lang="en-US" dirty="0"/>
              <a:t>/div898/handbook/</a:t>
            </a:r>
            <a:r>
              <a:rPr lang="en-US" dirty="0" err="1"/>
              <a:t>eda</a:t>
            </a:r>
            <a:r>
              <a:rPr lang="en-US"/>
              <a:t>/section3/eda35b.htm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55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www.itl.nist.gov</a:t>
            </a:r>
            <a:r>
              <a:rPr lang="en-US" dirty="0"/>
              <a:t>/div898/handbook/</a:t>
            </a:r>
            <a:r>
              <a:rPr lang="en-US" dirty="0" err="1"/>
              <a:t>eda</a:t>
            </a:r>
            <a:r>
              <a:rPr lang="en-US"/>
              <a:t>/section3/eda35b.htm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58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www.itl.nist.gov</a:t>
            </a:r>
            <a:r>
              <a:rPr lang="en-US" dirty="0"/>
              <a:t>/div898/handbook/</a:t>
            </a:r>
            <a:r>
              <a:rPr lang="en-US" dirty="0" err="1"/>
              <a:t>eda</a:t>
            </a:r>
            <a:r>
              <a:rPr lang="en-US"/>
              <a:t>/section3/eda35b.htm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9209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www.itl.nist.gov</a:t>
            </a:r>
            <a:r>
              <a:rPr lang="en-US" dirty="0"/>
              <a:t>/div898/handbook/</a:t>
            </a:r>
            <a:r>
              <a:rPr lang="en-US" dirty="0" err="1"/>
              <a:t>eda</a:t>
            </a:r>
            <a:r>
              <a:rPr lang="en-US"/>
              <a:t>/section3/eda35b.htm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2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24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www.itl.nist.gov</a:t>
            </a:r>
            <a:r>
              <a:rPr lang="en-US" dirty="0"/>
              <a:t>/div898/handbook/</a:t>
            </a:r>
            <a:r>
              <a:rPr lang="en-US" dirty="0" err="1"/>
              <a:t>eda</a:t>
            </a:r>
            <a:r>
              <a:rPr lang="en-US"/>
              <a:t>/section3/eda35b.htm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86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Holding k at 1 for initial tests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208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Holding k at 1 for initial tests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242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www.itl.nist.gov</a:t>
            </a:r>
            <a:r>
              <a:rPr lang="en-US" dirty="0"/>
              <a:t>/div898/handbook/</a:t>
            </a:r>
            <a:r>
              <a:rPr lang="en-US" dirty="0" err="1"/>
              <a:t>eda</a:t>
            </a:r>
            <a:r>
              <a:rPr lang="en-US"/>
              <a:t>/section3/eda35b.htm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524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www.itl.nist.gov</a:t>
            </a:r>
            <a:r>
              <a:rPr lang="en-US" dirty="0"/>
              <a:t>/div898/handbook/</a:t>
            </a:r>
            <a:r>
              <a:rPr lang="en-US" dirty="0" err="1"/>
              <a:t>eda</a:t>
            </a:r>
            <a:r>
              <a:rPr lang="en-US"/>
              <a:t>/section3/eda35b.htm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562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www.itl.nist.gov</a:t>
            </a:r>
            <a:r>
              <a:rPr lang="en-US" dirty="0"/>
              <a:t>/div898/handbook/</a:t>
            </a:r>
            <a:r>
              <a:rPr lang="en-US" dirty="0" err="1"/>
              <a:t>eda</a:t>
            </a:r>
            <a:r>
              <a:rPr lang="en-US"/>
              <a:t>/section3/eda35b.htm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190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www.itl.nist.gov</a:t>
            </a:r>
            <a:r>
              <a:rPr lang="en-US" dirty="0"/>
              <a:t>/div898/handbook/</a:t>
            </a:r>
            <a:r>
              <a:rPr lang="en-US" dirty="0" err="1"/>
              <a:t>eda</a:t>
            </a:r>
            <a:r>
              <a:rPr lang="en-US"/>
              <a:t>/section3/eda35b.htm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11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www.itl.nist.gov</a:t>
            </a:r>
            <a:r>
              <a:rPr lang="en-US" dirty="0"/>
              <a:t>/div898/handbook/</a:t>
            </a:r>
            <a:r>
              <a:rPr lang="en-US" dirty="0" err="1"/>
              <a:t>eda</a:t>
            </a:r>
            <a:r>
              <a:rPr lang="en-US"/>
              <a:t>/section3/eda35b.htm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94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www.itl.nist.gov</a:t>
            </a:r>
            <a:r>
              <a:rPr lang="en-US" dirty="0"/>
              <a:t>/div898/handbook/</a:t>
            </a:r>
            <a:r>
              <a:rPr lang="en-US" dirty="0" err="1"/>
              <a:t>eda</a:t>
            </a:r>
            <a:r>
              <a:rPr lang="en-US"/>
              <a:t>/section3/eda35b.htm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616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www.itl.nist.gov</a:t>
            </a:r>
            <a:r>
              <a:rPr lang="en-US" dirty="0"/>
              <a:t>/div898/handbook/</a:t>
            </a:r>
            <a:r>
              <a:rPr lang="en-US" dirty="0" err="1"/>
              <a:t>eda</a:t>
            </a:r>
            <a:r>
              <a:rPr lang="en-US"/>
              <a:t>/section3/eda35b.htm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07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Assumptions in our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480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www.itl.nist.gov</a:t>
            </a:r>
            <a:r>
              <a:rPr lang="en-US" dirty="0"/>
              <a:t>/div898/handbook/</a:t>
            </a:r>
            <a:r>
              <a:rPr lang="en-US" dirty="0" err="1"/>
              <a:t>eda</a:t>
            </a:r>
            <a:r>
              <a:rPr lang="en-US"/>
              <a:t>/section3/eda35b.htm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382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Stochastic-based robust dynamic resource allocation for independent tasks in a heterogeneous computing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57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Shoukat</a:t>
            </a:r>
            <a:r>
              <a:rPr lang="en-US" dirty="0"/>
              <a:t> Ali et 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53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Vladimir </a:t>
            </a:r>
            <a:r>
              <a:rPr lang="en-US" dirty="0" err="1"/>
              <a:t>Shestak</a:t>
            </a:r>
            <a:r>
              <a:rPr lang="en-US" dirty="0"/>
              <a:t> et 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82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Mohsen </a:t>
            </a:r>
            <a:r>
              <a:rPr lang="en-US" dirty="0" err="1"/>
              <a:t>Amini</a:t>
            </a:r>
            <a:r>
              <a:rPr lang="en-US" dirty="0"/>
              <a:t> Salehi et 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35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a single task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19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Stochastic-based robust dynamic resource allocation for independent tasks in a heterogeneous computing system</a:t>
            </a:r>
          </a:p>
          <a:p>
            <a:endParaRPr lang="en-US" dirty="0"/>
          </a:p>
          <a:p>
            <a:r>
              <a:rPr lang="en-US" dirty="0"/>
              <a:t>MOVE THE RED STUFF</a:t>
            </a:r>
            <a:r>
              <a:rPr lang="en-US" baseline="0" dirty="0"/>
              <a:t> TO A LATER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42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27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-1" y="5369442"/>
            <a:ext cx="1658679" cy="146454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8111" y="5178048"/>
            <a:ext cx="2298174" cy="1464548"/>
          </a:xfrm>
          <a:prstGeom prst="rect">
            <a:avLst/>
          </a:prstGeom>
        </p:spPr>
      </p:pic>
      <p:pic>
        <p:nvPicPr>
          <p:cNvPr id="15362" name="Picture 2" descr="https://pbs.twimg.com/profile_images/631520953759969280/j1ru4suY.jp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4920130"/>
            <a:ext cx="1913860" cy="1913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5823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302BD-D982-4115-B6AC-91F66A9C48B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112" y="6356350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02600" y="5882382"/>
            <a:ext cx="1530446" cy="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23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867CB84-E6BA-4FD5-94C0-F1205907A6D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280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80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Tx/>
        <a:buSzPct val="125000"/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Courier New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(null)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jpe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66627"/>
            <a:ext cx="7772400" cy="1470025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Robust Resource Allocation of Independent Tasks in Heterogeneous Computing Systems via Probabilistic Task Pruning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90503"/>
            <a:ext cx="6400800" cy="1752600"/>
          </a:xfrm>
        </p:spPr>
        <p:txBody>
          <a:bodyPr>
            <a:normAutofit fontScale="55000" lnSpcReduction="20000"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James Gentry</a:t>
            </a:r>
          </a:p>
          <a:p>
            <a:r>
              <a:rPr lang="en-US" sz="3600" b="1" dirty="0">
                <a:solidFill>
                  <a:schemeClr val="tx1"/>
                </a:solidFill>
              </a:rPr>
              <a:t>High Performance Cloud Computing Lab (HPCC)</a:t>
            </a:r>
          </a:p>
          <a:p>
            <a:r>
              <a:rPr lang="en-US" sz="3600" dirty="0">
                <a:solidFill>
                  <a:schemeClr val="tx1"/>
                </a:solidFill>
              </a:rPr>
              <a:t>School of Computing and Informatics</a:t>
            </a:r>
          </a:p>
          <a:p>
            <a:r>
              <a:rPr lang="en-US" sz="3600" dirty="0">
                <a:solidFill>
                  <a:schemeClr val="tx1"/>
                </a:solidFill>
              </a:rPr>
              <a:t>University of Louisiana Lafayette</a:t>
            </a:r>
          </a:p>
          <a:p>
            <a:r>
              <a:rPr lang="en-US" sz="3600" dirty="0">
                <a:solidFill>
                  <a:schemeClr val="tx1"/>
                </a:solidFill>
              </a:rPr>
              <a:t>June 4th, 2018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285460" y="6309320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3574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Motivation: Live video streaming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Perfect Live Streams</a:t>
            </a:r>
          </a:p>
          <a:p>
            <a:pPr lvl="1"/>
            <a:r>
              <a:rPr lang="en-US" dirty="0"/>
              <a:t>High resolution</a:t>
            </a:r>
          </a:p>
          <a:p>
            <a:pPr lvl="1"/>
            <a:r>
              <a:rPr lang="en-US" dirty="0"/>
              <a:t>High framerate</a:t>
            </a:r>
          </a:p>
          <a:p>
            <a:pPr lvl="1"/>
            <a:r>
              <a:rPr lang="en-US" dirty="0"/>
              <a:t>Low latency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ECA5CC-9F9C-FE49-8344-FBBC1F5DD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492248"/>
            <a:ext cx="3749366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74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Motivation: Live video streaming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Sometimes this doesn’t work out.</a:t>
            </a:r>
          </a:p>
          <a:p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7187D8-E506-FF4C-83FD-F0780C26B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5492"/>
            <a:ext cx="9144000" cy="318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26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Motivation: Live video streaming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Need liveness above all? Drop Frames!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F95D03-C56F-F943-9CE8-6AF055BA4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02817"/>
            <a:ext cx="8229600" cy="34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41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Motivation: Live video streaming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Tasks with </a:t>
            </a:r>
            <a:r>
              <a:rPr lang="en-US" b="1" dirty="0"/>
              <a:t>hard </a:t>
            </a:r>
            <a:r>
              <a:rPr lang="en-US" dirty="0"/>
              <a:t>individual deadlines </a:t>
            </a:r>
          </a:p>
          <a:p>
            <a:r>
              <a:rPr lang="en-US" b="1" dirty="0"/>
              <a:t>Task-types </a:t>
            </a:r>
            <a:r>
              <a:rPr lang="en-US" dirty="0"/>
              <a:t>vary (e.g. resizing, </a:t>
            </a:r>
            <a:r>
              <a:rPr lang="en-US" dirty="0" err="1"/>
              <a:t>muxing</a:t>
            </a:r>
            <a:r>
              <a:rPr lang="en-US" dirty="0"/>
              <a:t>, encoding)</a:t>
            </a:r>
          </a:p>
          <a:p>
            <a:r>
              <a:rPr lang="en-US" b="1" dirty="0"/>
              <a:t>Machine-types</a:t>
            </a:r>
            <a:r>
              <a:rPr lang="en-US" dirty="0"/>
              <a:t> vary (e.g. CPU optimized, GPU optimized, memory optimized)</a:t>
            </a:r>
          </a:p>
          <a:p>
            <a:pPr>
              <a:spcBef>
                <a:spcPts val="0"/>
              </a:spcBef>
              <a:buSzTx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7244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Motivation: Live video streaming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Task Dropping: </a:t>
            </a:r>
            <a:r>
              <a:rPr lang="en-US" dirty="0"/>
              <a:t>When a tasks misses its deadline, it is no longer useful</a:t>
            </a:r>
          </a:p>
          <a:p>
            <a:r>
              <a:rPr lang="en-US" dirty="0"/>
              <a:t>Continued processing of </a:t>
            </a:r>
            <a:r>
              <a:rPr lang="en-US" b="1" dirty="0"/>
              <a:t>useless</a:t>
            </a:r>
            <a:r>
              <a:rPr lang="en-US" dirty="0"/>
              <a:t> tasks</a:t>
            </a:r>
          </a:p>
          <a:p>
            <a:pPr lvl="1"/>
            <a:r>
              <a:rPr lang="en-US" dirty="0"/>
              <a:t>Adds to </a:t>
            </a:r>
            <a:r>
              <a:rPr lang="en-US" b="1" dirty="0"/>
              <a:t>delays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Adds to </a:t>
            </a:r>
            <a:r>
              <a:rPr lang="en-US" b="1" dirty="0"/>
              <a:t>cost</a:t>
            </a:r>
          </a:p>
          <a:p>
            <a:pPr lvl="1"/>
            <a:r>
              <a:rPr lang="en-US" dirty="0"/>
              <a:t>Reduces </a:t>
            </a:r>
            <a:r>
              <a:rPr lang="en-US" b="1" dirty="0"/>
              <a:t>future</a:t>
            </a:r>
            <a:r>
              <a:rPr lang="en-US" dirty="0"/>
              <a:t> quality of live streaming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0498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Recap: System Model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130746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Inconsistent Heterogeneity</a:t>
            </a:r>
          </a:p>
          <a:p>
            <a:r>
              <a:rPr lang="en-US" dirty="0"/>
              <a:t>Dynamic Arrival of Tasks</a:t>
            </a:r>
          </a:p>
          <a:p>
            <a:r>
              <a:rPr lang="en-US" dirty="0"/>
              <a:t>Tasks have hard deadlines</a:t>
            </a:r>
          </a:p>
          <a:p>
            <a:pPr lvl="1"/>
            <a:r>
              <a:rPr lang="en-US" dirty="0"/>
              <a:t>Tasks can be dropped</a:t>
            </a:r>
          </a:p>
          <a:p>
            <a:r>
              <a:rPr lang="en-US" dirty="0"/>
              <a:t>Uncertainty in execution times</a:t>
            </a:r>
          </a:p>
          <a:p>
            <a:pPr lvl="1"/>
            <a:r>
              <a:rPr lang="en-US" dirty="0"/>
              <a:t>Modeled by PMF</a:t>
            </a:r>
          </a:p>
          <a:p>
            <a:r>
              <a:rPr lang="en-US" dirty="0"/>
              <a:t>Goal is to maximize number of tasks completing before deadline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3239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 Definition and Hypothesis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make an HC system robust against uncertainty in execution time and subscription level of the system?</a:t>
            </a:r>
          </a:p>
          <a:p>
            <a:r>
              <a:rPr lang="en-US" dirty="0"/>
              <a:t>Our hypothesis is to prune tasks that are unlikely to succeed (meet their deadline) to maximize the chance of other tasks’ success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4490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buSzTx/>
            </a:pPr>
            <a:r>
              <a:rPr lang="en-US" dirty="0"/>
              <a:t>Introduction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Motivation</a:t>
            </a:r>
          </a:p>
          <a:p>
            <a:pPr>
              <a:spcBef>
                <a:spcPts val="0"/>
              </a:spcBef>
              <a:buSzTx/>
            </a:pPr>
            <a:r>
              <a:rPr lang="en-US" b="1" dirty="0"/>
              <a:t>Related Work	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Background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Experimental Setup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Contributions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Conclusion</a:t>
            </a:r>
          </a:p>
          <a:p>
            <a:pPr marL="0" indent="0">
              <a:spcBef>
                <a:spcPts val="0"/>
              </a:spcBef>
              <a:buSzTx/>
              <a:buNone/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7670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Related Work: ETC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Task Execution Time Modeling for Heterogeneous Computing Systems</a:t>
            </a:r>
          </a:p>
          <a:p>
            <a:pPr lvl="1"/>
            <a:r>
              <a:rPr lang="en-US" dirty="0"/>
              <a:t>Consistent and inconsistent heterogeneities</a:t>
            </a:r>
          </a:p>
          <a:p>
            <a:pPr lvl="1"/>
            <a:r>
              <a:rPr lang="en-US" dirty="0"/>
              <a:t>ETC Matrix synthesis and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5593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Related Work: Robustness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Stochastic Robustness Metric and its Use for Static Resource Allocation</a:t>
            </a:r>
          </a:p>
          <a:p>
            <a:pPr lvl="1"/>
            <a:r>
              <a:rPr lang="en-US" dirty="0"/>
              <a:t>Modeling uncertainty</a:t>
            </a:r>
          </a:p>
          <a:p>
            <a:pPr lvl="1"/>
            <a:r>
              <a:rPr lang="en-US" dirty="0"/>
              <a:t>Combining execution and completion time distributions via convolution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5293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buSzTx/>
            </a:pPr>
            <a:r>
              <a:rPr lang="en-US" b="1" dirty="0"/>
              <a:t>Introduction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Motivation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Related Work	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Background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Experimental Setup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Contributions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Conclusion</a:t>
            </a:r>
          </a:p>
          <a:p>
            <a:pPr marL="0" indent="0">
              <a:spcBef>
                <a:spcPts val="0"/>
              </a:spcBef>
              <a:buSzTx/>
              <a:buNone/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8070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Related Work: Dropping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Stochastic-based Robust Dynamic Resource Allocation for Independent Tasks in an Heterogeneous Computing System</a:t>
            </a:r>
          </a:p>
          <a:p>
            <a:pPr lvl="1"/>
            <a:r>
              <a:rPr lang="en-US" dirty="0"/>
              <a:t>Uses ETC/robustness/convolution to map tasks </a:t>
            </a:r>
          </a:p>
          <a:p>
            <a:pPr lvl="1"/>
            <a:r>
              <a:rPr lang="en-US" dirty="0"/>
              <a:t>Drops past deadline tasks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1996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buSzTx/>
            </a:pPr>
            <a:r>
              <a:rPr lang="en-US" dirty="0"/>
              <a:t>Introduction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Motivation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Related Work</a:t>
            </a:r>
          </a:p>
          <a:p>
            <a:pPr>
              <a:spcBef>
                <a:spcPts val="0"/>
              </a:spcBef>
              <a:buSzTx/>
            </a:pPr>
            <a:r>
              <a:rPr lang="en-US" b="1" dirty="0"/>
              <a:t>Background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Experimental Setup</a:t>
            </a:r>
            <a:endParaRPr lang="en-US" b="1" dirty="0"/>
          </a:p>
          <a:p>
            <a:pPr>
              <a:spcBef>
                <a:spcPts val="0"/>
              </a:spcBef>
              <a:buSzTx/>
            </a:pPr>
            <a:r>
              <a:rPr lang="en-US" dirty="0"/>
              <a:t>Contributions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Conclusion</a:t>
            </a:r>
          </a:p>
          <a:p>
            <a:pPr marL="0" indent="0">
              <a:spcBef>
                <a:spcPts val="0"/>
              </a:spcBef>
              <a:buSzTx/>
              <a:buNone/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5269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Background: Modeling Uncertainty in Tasks’ Execution Time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Task execution time is a source of uncertainty in Heterogeneous Computing (HC) systems.</a:t>
            </a:r>
          </a:p>
          <a:p>
            <a:pPr lvl="1"/>
            <a:r>
              <a:rPr lang="en-US" dirty="0"/>
              <a:t>Same task with different data has different execution times</a:t>
            </a:r>
          </a:p>
          <a:p>
            <a:r>
              <a:rPr lang="en-US" dirty="0"/>
              <a:t>Execution time uncertainty sampled and modeled via probability mass functions (PMF) called an execution time distribution</a:t>
            </a:r>
          </a:p>
          <a:p>
            <a:pPr lvl="1"/>
            <a:r>
              <a:rPr lang="en-US" dirty="0"/>
              <a:t>These PMFs come from previous tasks on the machines in question.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7090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Background: Execution Time vs Completion Time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32" y="2580335"/>
            <a:ext cx="3082950" cy="387206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47" y="2580335"/>
            <a:ext cx="2086466" cy="261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own Arrow 4"/>
          <p:cNvSpPr/>
          <p:nvPr/>
        </p:nvSpPr>
        <p:spPr>
          <a:xfrm rot="17512858">
            <a:off x="3911124" y="3928917"/>
            <a:ext cx="515605" cy="12977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8C6A56-F495-AF43-90EA-53E2B677C6FF}"/>
              </a:ext>
            </a:extLst>
          </p:cNvPr>
          <p:cNvSpPr txBox="1"/>
          <p:nvPr/>
        </p:nvSpPr>
        <p:spPr>
          <a:xfrm>
            <a:off x="3150413" y="5057463"/>
            <a:ext cx="1806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Starting at time 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CCFC10-3607-F04B-8BB1-31B94C37D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4805" y="1810078"/>
            <a:ext cx="952500" cy="457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CC1C95-C733-B649-BBDF-6D0ED26D16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5548" y="1873578"/>
            <a:ext cx="330200" cy="330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D4504F-3AED-E14B-9767-7E704EA76D8F}"/>
              </a:ext>
            </a:extLst>
          </p:cNvPr>
          <p:cNvSpPr txBox="1"/>
          <p:nvPr/>
        </p:nvSpPr>
        <p:spPr>
          <a:xfrm>
            <a:off x="324131" y="1854012"/>
            <a:ext cx="1661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Unmapped task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E22710-0EFD-FA4E-9890-AA562F68D484}"/>
              </a:ext>
            </a:extLst>
          </p:cNvPr>
          <p:cNvSpPr txBox="1"/>
          <p:nvPr/>
        </p:nvSpPr>
        <p:spPr>
          <a:xfrm>
            <a:off x="4657338" y="1873578"/>
            <a:ext cx="1517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Executing task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BD62E0C-77B8-B941-A328-1730380B6BC6}"/>
              </a:ext>
            </a:extLst>
          </p:cNvPr>
          <p:cNvCxnSpPr/>
          <p:nvPr/>
        </p:nvCxnSpPr>
        <p:spPr>
          <a:xfrm flipV="1">
            <a:off x="5282575" y="2605264"/>
            <a:ext cx="0" cy="2582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C0B8CA7-DB53-8546-9E54-7032632B25D5}"/>
              </a:ext>
            </a:extLst>
          </p:cNvPr>
          <p:cNvSpPr txBox="1"/>
          <p:nvPr/>
        </p:nvSpPr>
        <p:spPr>
          <a:xfrm rot="16200000">
            <a:off x="4316116" y="3018857"/>
            <a:ext cx="119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probability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BB6432-B913-DF4D-9CAE-15783ACF34EF}"/>
              </a:ext>
            </a:extLst>
          </p:cNvPr>
          <p:cNvSpPr txBox="1"/>
          <p:nvPr/>
        </p:nvSpPr>
        <p:spPr>
          <a:xfrm>
            <a:off x="7752479" y="518782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6DAFB73-7E55-AD49-9D1B-7343130E43CA}"/>
              </a:ext>
            </a:extLst>
          </p:cNvPr>
          <p:cNvCxnSpPr>
            <a:cxnSpLocks/>
          </p:cNvCxnSpPr>
          <p:nvPr/>
        </p:nvCxnSpPr>
        <p:spPr>
          <a:xfrm flipV="1">
            <a:off x="993571" y="2409568"/>
            <a:ext cx="0" cy="19424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5C919BE-3F24-5E44-BD93-9632D1661AB1}"/>
              </a:ext>
            </a:extLst>
          </p:cNvPr>
          <p:cNvSpPr txBox="1"/>
          <p:nvPr/>
        </p:nvSpPr>
        <p:spPr>
          <a:xfrm rot="16200000">
            <a:off x="40607" y="2824329"/>
            <a:ext cx="119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probability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62116B-404A-5248-8BE1-B07C0A889A86}"/>
              </a:ext>
            </a:extLst>
          </p:cNvPr>
          <p:cNvSpPr txBox="1"/>
          <p:nvPr/>
        </p:nvSpPr>
        <p:spPr>
          <a:xfrm>
            <a:off x="2536142" y="4352064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852557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Background: Completion Time of a Series of Tasks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Content Placeholder 2">
            <a:extLst>
              <a:ext uri="{FF2B5EF4-FFF2-40B4-BE49-F238E27FC236}">
                <a16:creationId xmlns:a16="http://schemas.microsoft.com/office/drawing/2014/main" id="{C14AFC1E-218E-BB4D-B07B-8535643AB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24" y="3027126"/>
            <a:ext cx="5033235" cy="22715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6D7DC-0EF2-1845-A9D1-D736B2D20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953" y="5338394"/>
            <a:ext cx="5609898" cy="12005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F16AC8-5899-7B41-95DA-428A20673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652" y="1819626"/>
            <a:ext cx="6032500" cy="9652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1FD4E85-81F3-644A-ACC6-680051BB7477}"/>
              </a:ext>
            </a:extLst>
          </p:cNvPr>
          <p:cNvCxnSpPr>
            <a:cxnSpLocks/>
          </p:cNvCxnSpPr>
          <p:nvPr/>
        </p:nvCxnSpPr>
        <p:spPr>
          <a:xfrm flipV="1">
            <a:off x="1687324" y="3262184"/>
            <a:ext cx="0" cy="1460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1EF1A4C-E689-4846-970C-F65AB8618B21}"/>
              </a:ext>
            </a:extLst>
          </p:cNvPr>
          <p:cNvSpPr txBox="1"/>
          <p:nvPr/>
        </p:nvSpPr>
        <p:spPr>
          <a:xfrm rot="16200000">
            <a:off x="1051637" y="3317141"/>
            <a:ext cx="857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probability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CF580A-7649-EF4D-8AF6-C256F25ECE13}"/>
              </a:ext>
            </a:extLst>
          </p:cNvPr>
          <p:cNvSpPr txBox="1"/>
          <p:nvPr/>
        </p:nvSpPr>
        <p:spPr>
          <a:xfrm>
            <a:off x="2649703" y="4722546"/>
            <a:ext cx="614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time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1EE0D47-F4C3-4444-8817-0CBE7E41B836}"/>
              </a:ext>
            </a:extLst>
          </p:cNvPr>
          <p:cNvCxnSpPr>
            <a:cxnSpLocks/>
          </p:cNvCxnSpPr>
          <p:nvPr/>
        </p:nvCxnSpPr>
        <p:spPr>
          <a:xfrm flipV="1">
            <a:off x="3482709" y="3237470"/>
            <a:ext cx="0" cy="1485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1F503D2-0527-CC4E-A191-634C977A72AA}"/>
              </a:ext>
            </a:extLst>
          </p:cNvPr>
          <p:cNvSpPr txBox="1"/>
          <p:nvPr/>
        </p:nvSpPr>
        <p:spPr>
          <a:xfrm rot="16200000">
            <a:off x="2847022" y="3317141"/>
            <a:ext cx="857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probability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499E42-40F9-794F-AB5F-7CA174D37568}"/>
              </a:ext>
            </a:extLst>
          </p:cNvPr>
          <p:cNvSpPr txBox="1"/>
          <p:nvPr/>
        </p:nvSpPr>
        <p:spPr>
          <a:xfrm>
            <a:off x="4445088" y="4722546"/>
            <a:ext cx="614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time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64E4F84-71B8-B04D-9F30-655B0ADBDBD5}"/>
              </a:ext>
            </a:extLst>
          </p:cNvPr>
          <p:cNvCxnSpPr>
            <a:cxnSpLocks/>
          </p:cNvCxnSpPr>
          <p:nvPr/>
        </p:nvCxnSpPr>
        <p:spPr>
          <a:xfrm flipV="1">
            <a:off x="5308126" y="3237470"/>
            <a:ext cx="0" cy="14789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833744E-0E83-5848-8009-35B4BF81F48F}"/>
              </a:ext>
            </a:extLst>
          </p:cNvPr>
          <p:cNvSpPr txBox="1"/>
          <p:nvPr/>
        </p:nvSpPr>
        <p:spPr>
          <a:xfrm rot="16200000">
            <a:off x="4672439" y="3311046"/>
            <a:ext cx="857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probability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10C2BB-0112-0C43-BCFA-A08F5E28C004}"/>
              </a:ext>
            </a:extLst>
          </p:cNvPr>
          <p:cNvSpPr txBox="1"/>
          <p:nvPr/>
        </p:nvSpPr>
        <p:spPr>
          <a:xfrm>
            <a:off x="6539024" y="4716451"/>
            <a:ext cx="614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892147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Background: Probabilistic Dropping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each task, from executing task, calculate robustness (i.e., probability of meeting deadline for task </a:t>
            </a:r>
            <a:r>
              <a:rPr lang="en-US" dirty="0" err="1"/>
              <a:t>i</a:t>
            </a:r>
            <a:r>
              <a:rPr lang="en-US" dirty="0"/>
              <a:t>)</a:t>
            </a:r>
          </a:p>
          <a:p>
            <a:endParaRPr lang="en-US" sz="3200" i="1" dirty="0">
              <a:latin typeface="Cambria Math" charset="0"/>
              <a:ea typeface="Cambria Math" charset="0"/>
              <a:cs typeface="Cambria Math" charset="0"/>
            </a:endParaRPr>
          </a:p>
          <a:p>
            <a:endParaRPr lang="en-US" sz="3200" i="1" dirty="0">
              <a:latin typeface="Cambria Math" charset="0"/>
              <a:ea typeface="Cambria Math" charset="0"/>
              <a:cs typeface="Cambria Math" charset="0"/>
            </a:endParaRPr>
          </a:p>
          <a:p>
            <a:endParaRPr lang="en-US" sz="3200" i="1" dirty="0">
              <a:latin typeface="Cambria Math" charset="0"/>
              <a:ea typeface="Cambria Math" charset="0"/>
              <a:cs typeface="Cambria Math" charset="0"/>
            </a:endParaRPr>
          </a:p>
          <a:p>
            <a:endParaRPr lang="en-US" sz="3000" i="1" dirty="0">
              <a:latin typeface="Cambria Math" charset="0"/>
              <a:ea typeface="Cambria Math" charset="0"/>
              <a:cs typeface="Cambria Math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8C23D1-529E-4C44-881F-380F30C3B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0" y="3764498"/>
            <a:ext cx="36449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78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Background: Modeling Inconsistent Heterogeneity (PET)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804597"/>
            <a:ext cx="4179346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execution time distribution mapping of all machines/tasks is a Probabilistic Execution Time matrix (PET)</a:t>
            </a:r>
          </a:p>
          <a:p>
            <a:endParaRPr lang="en-US" dirty="0"/>
          </a:p>
          <a:p>
            <a:r>
              <a:rPr lang="en-US" dirty="0"/>
              <a:t>Generated from historical data of a system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FDF9CF-B59C-2742-8071-5F5FC8E10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102" y="1923650"/>
            <a:ext cx="2487231" cy="404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35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Task Mapper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DF4AB-8F54-DF47-811B-BEB3274F0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71" y="1679063"/>
            <a:ext cx="7010400" cy="4762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14800" y="199141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This is used by the task mapper to create optimal pairs of machine-task mappings</a:t>
            </a:r>
          </a:p>
        </p:txBody>
      </p:sp>
    </p:spTree>
    <p:extLst>
      <p:ext uri="{BB962C8B-B14F-4D97-AF65-F5344CB8AC3E}">
        <p14:creationId xmlns:p14="http://schemas.microsoft.com/office/powerpoint/2010/main" val="624371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Model: Mapping Events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Tasks arrive with </a:t>
            </a:r>
            <a:r>
              <a:rPr lang="en-US" b="1" dirty="0"/>
              <a:t>deadlines</a:t>
            </a:r>
            <a:r>
              <a:rPr lang="en-US" dirty="0"/>
              <a:t>, and are entered into a queue</a:t>
            </a:r>
          </a:p>
          <a:p>
            <a:r>
              <a:rPr lang="en-US" dirty="0"/>
              <a:t>Any unmapped tasks past their deadline are dropped</a:t>
            </a:r>
          </a:p>
          <a:p>
            <a:r>
              <a:rPr lang="en-US" dirty="0"/>
              <a:t>Mapping Events map tasks to FCFS machine queues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5220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Model: Mapping Events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Using the PET, a temporary (virtual) queue of mappings </a:t>
            </a:r>
          </a:p>
          <a:p>
            <a:r>
              <a:rPr lang="en-US" dirty="0"/>
              <a:t>Heuristics attempt to map batches of tasks at a time</a:t>
            </a:r>
          </a:p>
          <a:p>
            <a:r>
              <a:rPr lang="en-US" dirty="0"/>
              <a:t>The best pair from the virtual queue is physically assigned, repeat</a:t>
            </a:r>
          </a:p>
          <a:p>
            <a:r>
              <a:rPr lang="en-US" dirty="0"/>
              <a:t>Once mapped to a machine, the mapping is forever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5606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40919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SzTx/>
            </a:pPr>
            <a:r>
              <a:rPr lang="en-US" dirty="0"/>
              <a:t>Heterogeneity is diversity</a:t>
            </a:r>
          </a:p>
          <a:p>
            <a:pPr>
              <a:spcBef>
                <a:spcPts val="0"/>
              </a:spcBef>
              <a:buSzTx/>
            </a:pPr>
            <a:endParaRPr lang="en-US" dirty="0"/>
          </a:p>
          <a:p>
            <a:pPr>
              <a:spcBef>
                <a:spcPts val="0"/>
              </a:spcBef>
              <a:buSzTx/>
            </a:pPr>
            <a:r>
              <a:rPr lang="en-US" dirty="0"/>
              <a:t>In distributed computing, heterogeneity can be present in both resources and in tasks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432" y="4191953"/>
            <a:ext cx="2346960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391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buSzTx/>
            </a:pPr>
            <a:r>
              <a:rPr lang="en-US" dirty="0"/>
              <a:t>Introduction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Motivation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Related Work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Background</a:t>
            </a:r>
          </a:p>
          <a:p>
            <a:pPr>
              <a:spcBef>
                <a:spcPts val="0"/>
              </a:spcBef>
              <a:buSzTx/>
            </a:pPr>
            <a:r>
              <a:rPr lang="en-US" b="1" dirty="0"/>
              <a:t>Experimental Setup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Contributions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Conclusion</a:t>
            </a:r>
          </a:p>
          <a:p>
            <a:pPr marL="0" indent="0">
              <a:spcBef>
                <a:spcPts val="0"/>
              </a:spcBef>
              <a:buSzTx/>
              <a:buNone/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07137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 Setup: Batch Heuristics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B3A78D1-20F4-D54A-8CC7-B834388D5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Min Min (</a:t>
            </a:r>
            <a:r>
              <a:rPr lang="en-US" dirty="0" err="1"/>
              <a:t>MinMin</a:t>
            </a:r>
            <a:r>
              <a:rPr lang="en-US" dirty="0"/>
              <a:t>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Find machine offering minimum completion time for all tasks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Find minimum completion time for each machine</a:t>
            </a:r>
          </a:p>
          <a:p>
            <a:r>
              <a:rPr lang="en-US" dirty="0"/>
              <a:t>Min Soonest Deadline (MSD)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Find machine offering minimum completion time for all tasks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Find soonest deadline for each machine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3903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 Setup: Batch Heuristics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B3A78D1-20F4-D54A-8CC7-B834388D5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Min Max Urgency (MMU)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Find machine offering minimum completion time for all tasks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Find task with maximum urgency (i.e. inverse of [deadline – completion time]) for each machine</a:t>
            </a:r>
          </a:p>
          <a:p>
            <a:r>
              <a:rPr lang="en-US" dirty="0"/>
              <a:t>Max On-time Completions (MOC)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Find machine offering maximum robustness for all tasks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From highest robust tasks, find task with minimum completion time for each machine</a:t>
            </a:r>
          </a:p>
        </p:txBody>
      </p:sp>
    </p:spTree>
    <p:extLst>
      <p:ext uri="{BB962C8B-B14F-4D97-AF65-F5344CB8AC3E}">
        <p14:creationId xmlns:p14="http://schemas.microsoft.com/office/powerpoint/2010/main" val="13815057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 Setup: Immediate Heuristics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B3A78D1-20F4-D54A-8CC7-B834388D5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First Come First Served (FCFS)</a:t>
            </a:r>
          </a:p>
          <a:p>
            <a:r>
              <a:rPr lang="en-US" dirty="0"/>
              <a:t>Minimum Expected Execution Time (MET)</a:t>
            </a:r>
          </a:p>
          <a:p>
            <a:pPr lvl="1"/>
            <a:r>
              <a:rPr lang="en-US" dirty="0"/>
              <a:t>Select machine offering MET</a:t>
            </a:r>
          </a:p>
          <a:p>
            <a:r>
              <a:rPr lang="en-US" dirty="0"/>
              <a:t>Minimum Expected Completion Time (MCT)</a:t>
            </a:r>
          </a:p>
          <a:p>
            <a:pPr lvl="1"/>
            <a:r>
              <a:rPr lang="en-US" dirty="0"/>
              <a:t>Select machine offering MCT</a:t>
            </a:r>
          </a:p>
          <a:p>
            <a:r>
              <a:rPr lang="en-US" dirty="0"/>
              <a:t>K-Percent Best (KPB)</a:t>
            </a:r>
          </a:p>
          <a:p>
            <a:pPr lvl="1"/>
            <a:r>
              <a:rPr lang="en-US" dirty="0"/>
              <a:t>Select machine offering MCT from k-percent of machines offering MET</a:t>
            </a:r>
          </a:p>
          <a:p>
            <a:r>
              <a:rPr lang="en-US" dirty="0"/>
              <a:t>Maximum Robust (MR)</a:t>
            </a:r>
          </a:p>
          <a:p>
            <a:pPr lvl="1"/>
            <a:r>
              <a:rPr lang="en-US" dirty="0"/>
              <a:t>Like KPB, but selecting MR </a:t>
            </a:r>
            <a:r>
              <a:rPr lang="en-US"/>
              <a:t>from k-percent of machines offering MET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1983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 Setup: Task Data Generation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Task Arrival List Synthesis</a:t>
            </a:r>
          </a:p>
          <a:p>
            <a:pPr lvl="1"/>
            <a:r>
              <a:rPr lang="en-US" dirty="0"/>
              <a:t>The distributions and parameters are constant across tests</a:t>
            </a:r>
          </a:p>
          <a:p>
            <a:r>
              <a:rPr lang="en-US" dirty="0"/>
              <a:t>PET synthesized from benchmarks</a:t>
            </a:r>
          </a:p>
          <a:p>
            <a:pPr lvl="1"/>
            <a:r>
              <a:rPr lang="en-US" dirty="0"/>
              <a:t>The matrices are constant across tests</a:t>
            </a:r>
          </a:p>
          <a:p>
            <a:r>
              <a:rPr lang="en-US" dirty="0"/>
              <a:t>12 task types and 8 machines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66030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buSzTx/>
            </a:pPr>
            <a:r>
              <a:rPr lang="en-US" dirty="0"/>
              <a:t>Introduction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Motivation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Related Work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Background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Experimental Setup</a:t>
            </a:r>
          </a:p>
          <a:p>
            <a:pPr>
              <a:spcBef>
                <a:spcPts val="0"/>
              </a:spcBef>
              <a:buSzTx/>
            </a:pPr>
            <a:r>
              <a:rPr lang="en-US" b="1" dirty="0"/>
              <a:t>Contributions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Conclusion</a:t>
            </a:r>
          </a:p>
          <a:p>
            <a:pPr marL="0" indent="0">
              <a:spcBef>
                <a:spcPts val="0"/>
              </a:spcBef>
              <a:buSzTx/>
              <a:buNone/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5792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 of the Thesis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Probabilistic Task Pruning: Deferring and Dropping</a:t>
            </a:r>
          </a:p>
          <a:p>
            <a:pPr lvl="1"/>
            <a:r>
              <a:rPr lang="en-US" dirty="0"/>
              <a:t>Develop Pruning Aware Mapping method</a:t>
            </a:r>
          </a:p>
          <a:p>
            <a:r>
              <a:rPr lang="en-US" dirty="0"/>
              <a:t>Apply pruning to current heuristics</a:t>
            </a:r>
          </a:p>
          <a:p>
            <a:r>
              <a:rPr lang="en-US" dirty="0"/>
              <a:t>Exploring strategies to improve robustness of the pruning mechanism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6514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Pruning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buSzTx/>
            </a:pPr>
            <a:r>
              <a:rPr lang="en-US" dirty="0"/>
              <a:t>Introduction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Motivation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Related Work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Background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Experimental Setup</a:t>
            </a:r>
          </a:p>
          <a:p>
            <a:pPr>
              <a:spcBef>
                <a:spcPts val="0"/>
              </a:spcBef>
              <a:buSzTx/>
            </a:pPr>
            <a:r>
              <a:rPr lang="en-US" b="1" dirty="0"/>
              <a:t>Contributions</a:t>
            </a:r>
          </a:p>
          <a:p>
            <a:pPr lvl="1">
              <a:spcBef>
                <a:spcPts val="0"/>
              </a:spcBef>
            </a:pPr>
            <a:r>
              <a:rPr lang="en-US" b="1" dirty="0"/>
              <a:t>Probabilistic Pruning</a:t>
            </a:r>
          </a:p>
          <a:p>
            <a:pPr lvl="1">
              <a:spcBef>
                <a:spcPts val="0"/>
              </a:spcBef>
            </a:pPr>
            <a:r>
              <a:rPr lang="en-US" dirty="0"/>
              <a:t>Applying Pruning to Existing Methods</a:t>
            </a:r>
          </a:p>
          <a:p>
            <a:pPr lvl="1">
              <a:spcBef>
                <a:spcPts val="0"/>
              </a:spcBef>
            </a:pPr>
            <a:r>
              <a:rPr lang="en-US" dirty="0"/>
              <a:t>Improving Pruning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Conclusion</a:t>
            </a:r>
          </a:p>
          <a:p>
            <a:pPr marL="0" indent="0">
              <a:spcBef>
                <a:spcPts val="0"/>
              </a:spcBef>
              <a:buSzTx/>
              <a:buNone/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13456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Task Pruning Mechanism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4A9098-8EF6-7546-8366-E3E2E8030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36" y="1730394"/>
            <a:ext cx="70104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Pruning: Dropping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Before a mapping event, machine queues are examined</a:t>
            </a:r>
          </a:p>
          <a:p>
            <a:pPr lvl="1"/>
            <a:r>
              <a:rPr lang="en-US" dirty="0"/>
              <a:t>For each task in a queue: completion time PMF &amp;  robustness calculated</a:t>
            </a:r>
          </a:p>
          <a:p>
            <a:r>
              <a:rPr lang="en-US" dirty="0"/>
              <a:t>Prune tasks that have low robustness</a:t>
            </a:r>
          </a:p>
          <a:p>
            <a:pPr lvl="1"/>
            <a:r>
              <a:rPr lang="en-US" dirty="0"/>
              <a:t>frees resources for remaining tasks</a:t>
            </a:r>
          </a:p>
          <a:p>
            <a:pPr lvl="1"/>
            <a:r>
              <a:rPr lang="en-US" dirty="0"/>
              <a:t>minimizes the overall number of deadline misses</a:t>
            </a:r>
          </a:p>
          <a:p>
            <a:pPr marL="457200" lvl="1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857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Introduction: Two Heterogeneities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4732638" cy="449168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Consistent</a:t>
            </a:r>
          </a:p>
          <a:p>
            <a:pPr lvl="1">
              <a:spcBef>
                <a:spcPts val="0"/>
              </a:spcBef>
            </a:pPr>
            <a:r>
              <a:rPr lang="en-US" dirty="0"/>
              <a:t>Machine A is faster for all tasks than Machine B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Inconsistent</a:t>
            </a:r>
          </a:p>
          <a:p>
            <a:pPr lvl="1">
              <a:spcBef>
                <a:spcPts val="0"/>
              </a:spcBef>
            </a:pPr>
            <a:r>
              <a:rPr lang="en-US" dirty="0"/>
              <a:t>Machine A is faster at some tasks, and Machine B is faster at others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32210C-AED9-4646-B74F-2D56C91D2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711" y="1600200"/>
            <a:ext cx="3089189" cy="433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550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Pruning: Dropping from Machine Queues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Traversing the queue from executing task allows us to judge each task’s robustness in isolation </a:t>
            </a:r>
          </a:p>
          <a:p>
            <a:r>
              <a:rPr lang="en-US" dirty="0"/>
              <a:t>Dropped tasks improve the robustness of the remaining tasks</a:t>
            </a:r>
          </a:p>
          <a:p>
            <a:pPr lvl="1"/>
            <a:r>
              <a:rPr lang="en-US" dirty="0"/>
              <a:t>reduces the compound uncertainty</a:t>
            </a:r>
          </a:p>
          <a:p>
            <a:r>
              <a:rPr lang="en-US" dirty="0"/>
              <a:t>Entire queue is examined to make the most robust mappings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08474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Pruning: Deferring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Before mapping tasks, potential mapping pairs are examined</a:t>
            </a:r>
          </a:p>
          <a:p>
            <a:pPr lvl="1"/>
            <a:r>
              <a:rPr lang="en-US" dirty="0"/>
              <a:t>Robustness calculated</a:t>
            </a:r>
          </a:p>
          <a:p>
            <a:r>
              <a:rPr lang="en-US" dirty="0"/>
              <a:t>Defer tasks that have low robustness</a:t>
            </a:r>
          </a:p>
          <a:p>
            <a:pPr lvl="1"/>
            <a:r>
              <a:rPr lang="en-US" dirty="0"/>
              <a:t>Allows the mapper to wait for mappings with better affinity</a:t>
            </a:r>
          </a:p>
          <a:p>
            <a:pPr lvl="1"/>
            <a:r>
              <a:rPr lang="en-US" dirty="0"/>
              <a:t>Higher probability mappings, though starting later, will maximize the number of successful tasks</a:t>
            </a:r>
          </a:p>
          <a:p>
            <a:pPr marL="457200" lvl="1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60716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Pruning: Oversubscription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determine when to drop, based on the oversubscription level of the system</a:t>
            </a:r>
          </a:p>
          <a:p>
            <a:r>
              <a:rPr lang="en-US" dirty="0"/>
              <a:t>At what robustness threshold do we drop and defer tasks?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44325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Engaging Pruning: Factors for Consideration </a:t>
            </a:r>
            <a:r>
              <a:rPr lang="mr-IN" dirty="0"/>
              <a:t>–</a:t>
            </a:r>
            <a:r>
              <a:rPr lang="en-US" dirty="0"/>
              <a:t> Macro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 oversubscription (arrival rate) increases, probability of misses increases</a:t>
            </a:r>
          </a:p>
          <a:p>
            <a:r>
              <a:rPr lang="en-US" dirty="0"/>
              <a:t>Recent Deadline Misses</a:t>
            </a:r>
          </a:p>
          <a:p>
            <a:pPr lvl="1"/>
            <a:r>
              <a:rPr lang="en-US" dirty="0"/>
              <a:t>These are used as an indicator of the success of our system thus far. The number of missed deadlines can be a signal for enabling dropping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29434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Pruning: Dropping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689154C-13DD-0A4B-A4D4-6633B0457B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72367"/>
            <a:ext cx="8229600" cy="4343400"/>
          </a:xfrm>
        </p:spPr>
      </p:pic>
    </p:spTree>
    <p:extLst>
      <p:ext uri="{BB962C8B-B14F-4D97-AF65-F5344CB8AC3E}">
        <p14:creationId xmlns:p14="http://schemas.microsoft.com/office/powerpoint/2010/main" val="3497353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Pruning: Dropping Details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88" y="1624561"/>
            <a:ext cx="4700337" cy="237302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88" y="3851318"/>
            <a:ext cx="4700337" cy="10791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297" y="4930508"/>
            <a:ext cx="4700337" cy="90628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38F91A-BE43-974D-BD30-B06A689F00B3}"/>
              </a:ext>
            </a:extLst>
          </p:cNvPr>
          <p:cNvSpPr/>
          <p:nvPr/>
        </p:nvSpPr>
        <p:spPr>
          <a:xfrm>
            <a:off x="5214551" y="6356350"/>
            <a:ext cx="417161" cy="41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41" y="5863433"/>
            <a:ext cx="4667648" cy="90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0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Pruning: Pruning Aware Mapper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7C4814-3BFC-DD4A-B2CC-B00064E03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“two” phase batch mode task-machine mapping heuristic</a:t>
            </a:r>
          </a:p>
          <a:p>
            <a:r>
              <a:rPr lang="en-US" b="1" dirty="0"/>
              <a:t>First</a:t>
            </a:r>
            <a:r>
              <a:rPr lang="en-US" dirty="0"/>
              <a:t> maximize robustness for all tasks</a:t>
            </a:r>
          </a:p>
          <a:p>
            <a:r>
              <a:rPr lang="en-US" b="1" dirty="0"/>
              <a:t>First &amp; ¾ </a:t>
            </a:r>
            <a:r>
              <a:rPr lang="en-US" dirty="0"/>
              <a:t>defer tasks under pruning threshold</a:t>
            </a:r>
            <a:endParaRPr lang="en-US" b="1" dirty="0"/>
          </a:p>
          <a:p>
            <a:r>
              <a:rPr lang="en-US" b="1" dirty="0"/>
              <a:t>Second</a:t>
            </a:r>
            <a:r>
              <a:rPr lang="en-US" dirty="0"/>
              <a:t> schedule task with minimum completion time for each machine</a:t>
            </a:r>
          </a:p>
          <a:p>
            <a:r>
              <a:rPr lang="en-US" dirty="0"/>
              <a:t>Repeat</a:t>
            </a:r>
          </a:p>
        </p:txBody>
      </p:sp>
    </p:spTree>
    <p:extLst>
      <p:ext uri="{BB962C8B-B14F-4D97-AF65-F5344CB8AC3E}">
        <p14:creationId xmlns:p14="http://schemas.microsoft.com/office/powerpoint/2010/main" val="12391227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Pruning: PAM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8247398-0FD2-284A-94DD-4481B78ADF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3957" y="1585648"/>
            <a:ext cx="6722075" cy="4450262"/>
          </a:xfrm>
        </p:spPr>
      </p:pic>
    </p:spTree>
    <p:extLst>
      <p:ext uri="{BB962C8B-B14F-4D97-AF65-F5344CB8AC3E}">
        <p14:creationId xmlns:p14="http://schemas.microsoft.com/office/powerpoint/2010/main" val="21187130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Results: Finding a threshold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F414C0-21D4-EB42-8C1F-3A0F5CC33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6633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977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Results: Pruning Toggle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4A6AF2-CEED-6C48-AA50-68BE70500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1347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16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Robustness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Incoming tasks have </a:t>
            </a:r>
            <a:r>
              <a:rPr lang="en-US" b="1" dirty="0"/>
              <a:t>deadlines</a:t>
            </a:r>
          </a:p>
          <a:p>
            <a:pPr lvl="1">
              <a:spcBef>
                <a:spcPts val="0"/>
              </a:spcBef>
            </a:pPr>
            <a:r>
              <a:rPr lang="en-US" dirty="0"/>
              <a:t>Map arriving heterogeneous tasks to available heterogeneous resources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Task</a:t>
            </a:r>
            <a:r>
              <a:rPr lang="en-US" b="1" dirty="0"/>
              <a:t> Robustness</a:t>
            </a:r>
            <a:r>
              <a:rPr lang="en-US" dirty="0"/>
              <a:t> is the likelihood of meeting a deadline mapped to a given machine</a:t>
            </a:r>
          </a:p>
          <a:p>
            <a:pPr lvl="1">
              <a:spcBef>
                <a:spcPts val="0"/>
              </a:spcBef>
            </a:pPr>
            <a:r>
              <a:rPr lang="en-US" dirty="0"/>
              <a:t>How can distributed heterogeneous systems best meet these deadlines?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2508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Results: Awareness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807F8C-C11B-BB45-9F4E-2DF54076B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938" y="1539875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529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Results: Oversubscription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7E1B2-C656-3A45-9BDF-4E31666D9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0776"/>
            <a:ext cx="9144000" cy="457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17026C-804E-3B4B-8E59-EC42A6533911}"/>
              </a:ext>
            </a:extLst>
          </p:cNvPr>
          <p:cNvSpPr/>
          <p:nvPr/>
        </p:nvSpPr>
        <p:spPr>
          <a:xfrm>
            <a:off x="2310714" y="5696465"/>
            <a:ext cx="2557848" cy="3089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2961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Applying Pruning to Existing Methods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buSzTx/>
            </a:pPr>
            <a:r>
              <a:rPr lang="en-US" dirty="0"/>
              <a:t>Introduction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Motivation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Related Work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Background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Experimental Setup</a:t>
            </a:r>
          </a:p>
          <a:p>
            <a:pPr>
              <a:spcBef>
                <a:spcPts val="0"/>
              </a:spcBef>
              <a:buSzTx/>
            </a:pPr>
            <a:r>
              <a:rPr lang="en-US" b="1" dirty="0"/>
              <a:t>Contributions</a:t>
            </a:r>
          </a:p>
          <a:p>
            <a:pPr lvl="1">
              <a:spcBef>
                <a:spcPts val="0"/>
              </a:spcBef>
            </a:pPr>
            <a:r>
              <a:rPr lang="en-US" dirty="0"/>
              <a:t>Probabilistic Pruning</a:t>
            </a:r>
          </a:p>
          <a:p>
            <a:pPr lvl="1">
              <a:spcBef>
                <a:spcPts val="0"/>
              </a:spcBef>
            </a:pPr>
            <a:r>
              <a:rPr lang="en-US" b="1" dirty="0"/>
              <a:t>Applying Pruning to Existing Methods</a:t>
            </a:r>
          </a:p>
          <a:p>
            <a:pPr lvl="1">
              <a:spcBef>
                <a:spcPts val="0"/>
              </a:spcBef>
            </a:pPr>
            <a:r>
              <a:rPr lang="en-US" dirty="0"/>
              <a:t>Improving Pruning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Conclusion</a:t>
            </a:r>
          </a:p>
          <a:p>
            <a:pPr marL="0" indent="0">
              <a:spcBef>
                <a:spcPts val="0"/>
              </a:spcBef>
              <a:buSzTx/>
              <a:buNone/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29042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Applying Deferring to Existing Methods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6001D70-2DED-094E-A16E-8611C2608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28775"/>
            <a:ext cx="82296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983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Applying Dropping to Existing Methods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9603E-FC56-3346-9085-05D6E0848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28775"/>
            <a:ext cx="82296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219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Applying Both to Existing Methods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DE1D3-3A49-4547-8010-5FB50EA88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28775"/>
            <a:ext cx="82296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722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Applying Dropping to Immediate Mode Heuristics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73C2E2-C509-3947-B3EF-A1EAE6436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28775"/>
            <a:ext cx="82296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269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Pruning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12557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buSzTx/>
            </a:pPr>
            <a:r>
              <a:rPr lang="en-US" dirty="0"/>
              <a:t>Introduction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Motivation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Related Work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Background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Experimental Setup</a:t>
            </a:r>
          </a:p>
          <a:p>
            <a:pPr>
              <a:spcBef>
                <a:spcPts val="0"/>
              </a:spcBef>
              <a:buSzTx/>
            </a:pPr>
            <a:r>
              <a:rPr lang="en-US" b="1" dirty="0"/>
              <a:t>Contributions</a:t>
            </a:r>
          </a:p>
          <a:p>
            <a:pPr lvl="1">
              <a:spcBef>
                <a:spcPts val="0"/>
              </a:spcBef>
            </a:pPr>
            <a:r>
              <a:rPr lang="en-US" dirty="0"/>
              <a:t>Probabilistic Pruning	</a:t>
            </a:r>
          </a:p>
          <a:p>
            <a:pPr lvl="1">
              <a:spcBef>
                <a:spcPts val="0"/>
              </a:spcBef>
            </a:pPr>
            <a:r>
              <a:rPr lang="en-US" dirty="0"/>
              <a:t>Applying Pruning to Existing Methods</a:t>
            </a:r>
          </a:p>
          <a:p>
            <a:pPr lvl="1">
              <a:spcBef>
                <a:spcPts val="0"/>
              </a:spcBef>
            </a:pPr>
            <a:r>
              <a:rPr lang="en-US" b="1" dirty="0"/>
              <a:t>Improving Pruning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Conclusion</a:t>
            </a:r>
          </a:p>
          <a:p>
            <a:pPr marL="0" indent="0">
              <a:spcBef>
                <a:spcPts val="0"/>
              </a:spcBef>
              <a:buSzTx/>
              <a:buNone/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33776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Results: Decoupling Dropping and Deferring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2FDEBC-223C-C746-B148-96620BFB0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Threshold to defer a task will be a small percentage higher than dropping threshold</a:t>
            </a:r>
          </a:p>
          <a:p>
            <a:r>
              <a:rPr lang="en-US" dirty="0">
                <a:ea typeface="Cambria Math" charset="0"/>
                <a:cs typeface="Cambria Math" charset="0"/>
              </a:rPr>
              <a:t>Will allow the benefits of both dropping and deferring to be magnified</a:t>
            </a:r>
          </a:p>
        </p:txBody>
      </p:sp>
    </p:spTree>
    <p:extLst>
      <p:ext uri="{BB962C8B-B14F-4D97-AF65-F5344CB8AC3E}">
        <p14:creationId xmlns:p14="http://schemas.microsoft.com/office/powerpoint/2010/main" val="4726994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Results: Decoupling Dropping and Deferring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BF35E3-AB82-EF4C-9612-DF76DFEDC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28775"/>
            <a:ext cx="82296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38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Uncertainty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255C0CEC-D5A0-BC42-8B4D-8AC1287F8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2474"/>
            <a:ext cx="4411362" cy="4525963"/>
          </a:xfrm>
        </p:spPr>
        <p:txBody>
          <a:bodyPr>
            <a:normAutofit/>
          </a:bodyPr>
          <a:lstStyle/>
          <a:p>
            <a:r>
              <a:rPr lang="en-US" dirty="0"/>
              <a:t>U</a:t>
            </a:r>
            <a:r>
              <a:rPr lang="en-US" b="1" dirty="0"/>
              <a:t>ncertainty</a:t>
            </a:r>
            <a:r>
              <a:rPr lang="en-US" dirty="0"/>
              <a:t> exists in the execution time of tasks that are in a system</a:t>
            </a:r>
          </a:p>
          <a:p>
            <a:r>
              <a:rPr lang="en-US" dirty="0"/>
              <a:t>Can be modeled via a probability mass function (PMF)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ECD2044B-C01D-F943-944F-E42682261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626" y="2284832"/>
            <a:ext cx="3084175" cy="387360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DBDD10E-8973-AA41-BC3C-C96FDC201CFB}"/>
              </a:ext>
            </a:extLst>
          </p:cNvPr>
          <p:cNvCxnSpPr/>
          <p:nvPr/>
        </p:nvCxnSpPr>
        <p:spPr>
          <a:xfrm flipV="1">
            <a:off x="5602626" y="2286000"/>
            <a:ext cx="0" cy="2582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EEDC0E9-C081-944F-84DD-CA6039A5F1A1}"/>
              </a:ext>
            </a:extLst>
          </p:cNvPr>
          <p:cNvSpPr txBox="1"/>
          <p:nvPr/>
        </p:nvSpPr>
        <p:spPr>
          <a:xfrm rot="16200000">
            <a:off x="4636167" y="2699593"/>
            <a:ext cx="119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probability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61E30C-D62A-3146-B096-A058C0F8EFAD}"/>
              </a:ext>
            </a:extLst>
          </p:cNvPr>
          <p:cNvSpPr txBox="1"/>
          <p:nvPr/>
        </p:nvSpPr>
        <p:spPr>
          <a:xfrm>
            <a:off x="8072530" y="4868562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2704038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Improved Pruning: Recognizing Oversubscription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pruner should not react to acute spikes in deadline misses, but to an ongoing state of oversubscription</a:t>
            </a:r>
          </a:p>
          <a:p>
            <a:r>
              <a:rPr lang="en-US" dirty="0"/>
              <a:t>A decaying average of deadline misses will give the pruner access to history in decision making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83138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Improved Pruning: Recognizing Oversubscription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lvl="1" indent="0">
                  <a:spcBef>
                    <a:spcPts val="0"/>
                  </a:spcBef>
                  <a:buClrTx/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𝑑</m:t>
                    </m:r>
                    <m:r>
                      <a:rPr lang="en-US" i="1" baseline="-2500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𝑖</m:t>
                    </m:r>
                  </m:oMath>
                </a14:m>
                <a:r>
                  <a:rPr lang="en-US" i="1" dirty="0">
                    <a:latin typeface="Cambria Math" charset="0"/>
                    <a:ea typeface="Cambria Math" charset="0"/>
                    <a:cs typeface="Cambria Math" charset="0"/>
                  </a:rPr>
                  <a:t> is a weighted average of recently missed deadlines</a:t>
                </a:r>
              </a:p>
              <a:p>
                <a:pPr marL="0" lvl="1" indent="0">
                  <a:spcBef>
                    <a:spcPts val="0"/>
                  </a:spcBef>
                  <a:buClrTx/>
                  <a:buNone/>
                </a:pPr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marL="0" lvl="1" indent="0">
                  <a:spcBef>
                    <a:spcPts val="0"/>
                  </a:spcBef>
                  <a:buClrTx/>
                  <a:buNone/>
                </a:pPr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marL="0" lvl="1" indent="0">
                  <a:spcBef>
                    <a:spcPts val="0"/>
                  </a:spcBef>
                  <a:buClrTx/>
                  <a:buNone/>
                </a:pPr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marL="0" lvl="1" indent="0">
                  <a:spcBef>
                    <a:spcPts val="0"/>
                  </a:spcBef>
                  <a:buClrTx/>
                  <a:buNone/>
                </a:pPr>
                <a:r>
                  <a:rPr lang="en-US" b="0" dirty="0">
                    <a:ea typeface="Cambria Math" charset="0"/>
                    <a:cs typeface="Cambria Math" charset="0"/>
                  </a:rPr>
                  <a:t>m</a:t>
                </a:r>
                <a14:m>
                  <m:oMath xmlns:m="http://schemas.openxmlformats.org/officeDocument/2006/math">
                    <m:r>
                      <a:rPr lang="en-US" b="0" i="1" baseline="-25000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𝑖</m:t>
                    </m:r>
                  </m:oMath>
                </a14:m>
                <a:r>
                  <a:rPr lang="en-US" i="1" dirty="0">
                    <a:latin typeface="Cambria Math" charset="0"/>
                    <a:ea typeface="Cambria Math" charset="0"/>
                    <a:cs typeface="Cambria Math" charset="0"/>
                  </a:rPr>
                  <a:t> is the number of recently dropped tasks</a:t>
                </a:r>
              </a:p>
              <a:p>
                <a:pPr marL="0" lvl="1" indent="0">
                  <a:spcBef>
                    <a:spcPts val="0"/>
                  </a:spcBef>
                  <a:buClrTx/>
                  <a:buNone/>
                </a:pPr>
                <a:r>
                  <a:rPr lang="en-US" i="1" dirty="0">
                    <a:latin typeface="Cambria Math" charset="0"/>
                    <a:ea typeface="Cambria Math" charset="0"/>
                    <a:cs typeface="Cambria Math" charset="0"/>
                  </a:rPr>
                  <a:t>    is the weight between 1 and 0 </a:t>
                </a:r>
              </a:p>
              <a:p>
                <a:pPr marL="0" lvl="1" indent="0">
                  <a:spcBef>
                    <a:spcPts val="0"/>
                  </a:spcBef>
                  <a:buClrTx/>
                  <a:buNone/>
                </a:pPr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98" t="-1401" r="-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21FAA2-C5A7-F648-813F-0410B545B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25" y="3863181"/>
            <a:ext cx="187136" cy="256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A69AD4-166A-7B43-A5F0-3234B5543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7200" y="2514428"/>
            <a:ext cx="56896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16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Improved Pruning: Recognizing Oversubscription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Have two dropping toggle-values</a:t>
            </a:r>
          </a:p>
          <a:p>
            <a:pPr lvl="1"/>
            <a:r>
              <a:rPr lang="en-US" dirty="0">
                <a:latin typeface="Cambria Math" charset="0"/>
                <a:ea typeface="Cambria Math" charset="0"/>
                <a:cs typeface="Calibri" panose="020F0502020204030204" pitchFamily="34" charset="0"/>
              </a:rPr>
              <a:t>High for switching on</a:t>
            </a:r>
          </a:p>
          <a:p>
            <a:pPr lvl="1"/>
            <a:r>
              <a:rPr lang="en-US" dirty="0">
                <a:latin typeface="Cambria Math" charset="0"/>
                <a:ea typeface="Cambria Math" charset="0"/>
                <a:cs typeface="Calibri" panose="020F0502020204030204" pitchFamily="34" charset="0"/>
              </a:rPr>
              <a:t>Low for switching off</a:t>
            </a:r>
          </a:p>
          <a:p>
            <a:endParaRPr lang="en-US" dirty="0">
              <a:latin typeface="Cambria Math" charset="0"/>
              <a:ea typeface="Cambria Math" charset="0"/>
              <a:cs typeface="Calibri" panose="020F0502020204030204" pitchFamily="34" charset="0"/>
            </a:endParaRPr>
          </a:p>
          <a:p>
            <a:r>
              <a:rPr lang="en-US" dirty="0">
                <a:latin typeface="Cambria Math" charset="0"/>
                <a:ea typeface="Cambria Math" charset="0"/>
                <a:cs typeface="Calibri" panose="020F0502020204030204" pitchFamily="34" charset="0"/>
              </a:rPr>
              <a:t>Based on Schmitt trigger concept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F4C615-9007-D44B-AF1C-C2BC4C5B3EBD}"/>
              </a:ext>
            </a:extLst>
          </p:cNvPr>
          <p:cNvSpPr txBox="1"/>
          <p:nvPr/>
        </p:nvSpPr>
        <p:spPr>
          <a:xfrm>
            <a:off x="3055716" y="18403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127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Results: Recognizing Oversubscription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BC35EA-0F80-AF43-9CDB-8119F0E07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11" y="1655804"/>
            <a:ext cx="3459337" cy="25963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D68ACE-DF7B-3B4A-BFB4-8AAA0B56D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885" y="1655805"/>
            <a:ext cx="3458137" cy="25954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13BEF0-476D-5F43-A520-7005AFBE3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4475" y="4092528"/>
            <a:ext cx="3015049" cy="22629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2818E0-2842-CE41-9D2B-7669C65A342C}"/>
              </a:ext>
            </a:extLst>
          </p:cNvPr>
          <p:cNvSpPr txBox="1"/>
          <p:nvPr/>
        </p:nvSpPr>
        <p:spPr>
          <a:xfrm>
            <a:off x="1819807" y="4288352"/>
            <a:ext cx="956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Toggle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07D442-1EFA-1947-91C4-94E9F981084F}"/>
              </a:ext>
            </a:extLst>
          </p:cNvPr>
          <p:cNvSpPr txBox="1"/>
          <p:nvPr/>
        </p:nvSpPr>
        <p:spPr>
          <a:xfrm>
            <a:off x="6244681" y="4251840"/>
            <a:ext cx="956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Toggle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0EBF73-4F05-BA45-883B-E5A93D6C9932}"/>
              </a:ext>
            </a:extLst>
          </p:cNvPr>
          <p:cNvSpPr txBox="1"/>
          <p:nvPr/>
        </p:nvSpPr>
        <p:spPr>
          <a:xfrm>
            <a:off x="4093727" y="6355450"/>
            <a:ext cx="956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Toggle 3</a:t>
            </a:r>
          </a:p>
        </p:txBody>
      </p:sp>
    </p:spTree>
    <p:extLst>
      <p:ext uri="{BB962C8B-B14F-4D97-AF65-F5344CB8AC3E}">
        <p14:creationId xmlns:p14="http://schemas.microsoft.com/office/powerpoint/2010/main" val="38870718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Improved Pruning: Dynamic </a:t>
            </a:r>
            <a:br>
              <a:rPr lang="en-US" dirty="0"/>
            </a:br>
            <a:r>
              <a:rPr lang="en-US" dirty="0"/>
              <a:t>Per-Task Dropping Threshold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47535"/>
            <a:ext cx="8229600" cy="4405482"/>
          </a:xfrm>
        </p:spPr>
        <p:txBody>
          <a:bodyPr>
            <a:normAutofit/>
          </a:bodyPr>
          <a:lstStyle/>
          <a:p>
            <a:r>
              <a:rPr lang="en-US" sz="2800" b="0" dirty="0">
                <a:latin typeface="Cambria Math" charset="0"/>
                <a:ea typeface="Cambria Math" charset="0"/>
                <a:cs typeface="Cambria Math" charset="0"/>
              </a:rPr>
              <a:t>Negative skewness indicates left tail</a:t>
            </a:r>
          </a:p>
          <a:p>
            <a:r>
              <a:rPr lang="en-US" sz="2800" dirty="0">
                <a:latin typeface="Cambria Math" charset="0"/>
                <a:ea typeface="Cambria Math" charset="0"/>
                <a:cs typeface="Cambria Math" charset="0"/>
              </a:rPr>
              <a:t>Positive skewness indicates right tail</a:t>
            </a:r>
          </a:p>
          <a:p>
            <a:pPr marL="0" indent="0">
              <a:buNone/>
            </a:pPr>
            <a:endParaRPr lang="en-US" sz="3600" i="1" dirty="0">
              <a:latin typeface="Cambria Math" charset="0"/>
              <a:ea typeface="Cambria Math" charset="0"/>
              <a:cs typeface="Cambria Math" charset="0"/>
            </a:endParaRPr>
          </a:p>
          <a:p>
            <a:pPr marL="0" indent="0">
              <a:buNone/>
            </a:pPr>
            <a:endParaRPr lang="en-US" sz="3200" i="1" dirty="0"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191E1B-F58E-0D41-A8BC-DD6644A59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168" y="2195512"/>
            <a:ext cx="6381487" cy="87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686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Improved Pruning: Dynamic </a:t>
            </a:r>
            <a:br>
              <a:rPr lang="en-US" dirty="0"/>
            </a:br>
            <a:r>
              <a:rPr lang="en-US" dirty="0"/>
              <a:t>Per-Task Dropping Threshold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112" y="1623134"/>
            <a:ext cx="8229600" cy="440548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mbria Math" charset="0"/>
                <a:ea typeface="Cambria Math" charset="0"/>
                <a:cs typeface="Cambria Math" charset="0"/>
              </a:rPr>
              <a:t>Two task-level considerations on required robustness</a:t>
            </a:r>
          </a:p>
          <a:p>
            <a:pPr lvl="1"/>
            <a:r>
              <a:rPr lang="en-US" sz="2600" dirty="0">
                <a:latin typeface="Cambria Math" charset="0"/>
                <a:ea typeface="Cambria Math" charset="0"/>
                <a:cs typeface="Cambria Math" charset="0"/>
              </a:rPr>
              <a:t>Position in machine queue</a:t>
            </a:r>
          </a:p>
          <a:p>
            <a:pPr lvl="1"/>
            <a:r>
              <a:rPr lang="en-US" sz="2600" dirty="0">
                <a:latin typeface="Cambria Math" charset="0"/>
                <a:ea typeface="Cambria Math" charset="0"/>
                <a:cs typeface="Cambria Math" charset="0"/>
              </a:rPr>
              <a:t>Skewness of PMF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3370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Improved Pruning: Skewness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buSzTx/>
            </a:pPr>
            <a:r>
              <a:rPr lang="en-US" dirty="0"/>
              <a:t>To demonstrate the effects of skewness on convoluted robustness: </a:t>
            </a:r>
          </a:p>
          <a:p>
            <a:pPr lvl="1">
              <a:spcBef>
                <a:spcPts val="0"/>
              </a:spcBef>
            </a:pPr>
            <a:r>
              <a:rPr lang="en-US" b="1" dirty="0"/>
              <a:t>Left</a:t>
            </a:r>
            <a:r>
              <a:rPr lang="en-US" dirty="0"/>
              <a:t> ETD for task i+1 with a deadline of 4</a:t>
            </a:r>
          </a:p>
          <a:p>
            <a:pPr lvl="1">
              <a:spcBef>
                <a:spcPts val="0"/>
              </a:spcBef>
            </a:pPr>
            <a:r>
              <a:rPr lang="en-US" b="1" dirty="0"/>
              <a:t>Middle</a:t>
            </a:r>
            <a:r>
              <a:rPr lang="en-US" dirty="0"/>
              <a:t> CTD for executing task </a:t>
            </a:r>
            <a:r>
              <a:rPr lang="en-US" dirty="0" err="1"/>
              <a:t>i</a:t>
            </a:r>
            <a:r>
              <a:rPr lang="en-US" dirty="0"/>
              <a:t>, considered for dropping, with a deadline of 2</a:t>
            </a:r>
          </a:p>
          <a:p>
            <a:pPr lvl="1">
              <a:spcBef>
                <a:spcPts val="0"/>
              </a:spcBef>
            </a:pPr>
            <a:r>
              <a:rPr lang="en-US" b="1" dirty="0"/>
              <a:t>Right</a:t>
            </a:r>
            <a:r>
              <a:rPr lang="en-US" dirty="0"/>
              <a:t> CTD of both tasks executing to completion</a:t>
            </a:r>
          </a:p>
        </p:txBody>
      </p:sp>
    </p:spTree>
    <p:extLst>
      <p:ext uri="{BB962C8B-B14F-4D97-AF65-F5344CB8AC3E}">
        <p14:creationId xmlns:p14="http://schemas.microsoft.com/office/powerpoint/2010/main" val="19290634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Improved Pruning: Skewness for a task with no skew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498112" y="6368707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BB1949-4F97-1B40-A48B-B865AD734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0" y="2625553"/>
            <a:ext cx="7175500" cy="24130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68D11F4-92FC-D74B-871D-CA92EC8E4A5B}"/>
              </a:ext>
            </a:extLst>
          </p:cNvPr>
          <p:cNvCxnSpPr>
            <a:cxnSpLocks/>
          </p:cNvCxnSpPr>
          <p:nvPr/>
        </p:nvCxnSpPr>
        <p:spPr>
          <a:xfrm flipV="1">
            <a:off x="984250" y="2952071"/>
            <a:ext cx="0" cy="12824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7805BE2-5FEE-BA47-B76D-5AA972A612E0}"/>
              </a:ext>
            </a:extLst>
          </p:cNvPr>
          <p:cNvSpPr txBox="1"/>
          <p:nvPr/>
        </p:nvSpPr>
        <p:spPr>
          <a:xfrm rot="16200000">
            <a:off x="348563" y="3254444"/>
            <a:ext cx="857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probability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9E4054-80EE-3345-A435-A6A77EC2BFC9}"/>
              </a:ext>
            </a:extLst>
          </p:cNvPr>
          <p:cNvSpPr txBox="1"/>
          <p:nvPr/>
        </p:nvSpPr>
        <p:spPr>
          <a:xfrm>
            <a:off x="915577" y="4234475"/>
            <a:ext cx="614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time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5CBE971-F157-D941-88D6-4E87A1C0F0F2}"/>
              </a:ext>
            </a:extLst>
          </p:cNvPr>
          <p:cNvCxnSpPr>
            <a:cxnSpLocks/>
          </p:cNvCxnSpPr>
          <p:nvPr/>
        </p:nvCxnSpPr>
        <p:spPr>
          <a:xfrm flipV="1">
            <a:off x="3126087" y="2964428"/>
            <a:ext cx="0" cy="1270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0496FB0-1E4A-BB41-9A48-776C8A2964F6}"/>
              </a:ext>
            </a:extLst>
          </p:cNvPr>
          <p:cNvSpPr txBox="1"/>
          <p:nvPr/>
        </p:nvSpPr>
        <p:spPr>
          <a:xfrm rot="16200000">
            <a:off x="2490400" y="3254444"/>
            <a:ext cx="857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probability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BB2B1A-6787-7348-95D9-A93DC74766D1}"/>
              </a:ext>
            </a:extLst>
          </p:cNvPr>
          <p:cNvSpPr txBox="1"/>
          <p:nvPr/>
        </p:nvSpPr>
        <p:spPr>
          <a:xfrm>
            <a:off x="3057414" y="4234475"/>
            <a:ext cx="614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time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70422D4-C251-1648-9878-AD5C7DF10B32}"/>
              </a:ext>
            </a:extLst>
          </p:cNvPr>
          <p:cNvCxnSpPr>
            <a:cxnSpLocks/>
          </p:cNvCxnSpPr>
          <p:nvPr/>
        </p:nvCxnSpPr>
        <p:spPr>
          <a:xfrm flipV="1">
            <a:off x="5416813" y="2964428"/>
            <a:ext cx="0" cy="1257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21C1AEF-4FDB-EA43-A099-5594C71AEF55}"/>
              </a:ext>
            </a:extLst>
          </p:cNvPr>
          <p:cNvSpPr txBox="1"/>
          <p:nvPr/>
        </p:nvSpPr>
        <p:spPr>
          <a:xfrm rot="16200000">
            <a:off x="4781126" y="3242087"/>
            <a:ext cx="857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probability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177AF6-AEE7-5747-AD31-3C90F1C4B179}"/>
              </a:ext>
            </a:extLst>
          </p:cNvPr>
          <p:cNvSpPr txBox="1"/>
          <p:nvPr/>
        </p:nvSpPr>
        <p:spPr>
          <a:xfrm>
            <a:off x="5348140" y="4222118"/>
            <a:ext cx="614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5345358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Improved Pruning : Skewness for a task with a left skew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DC2FE0-217B-C54B-9F43-6F2E55A55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162" y="2619375"/>
            <a:ext cx="7175500" cy="24130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16385E-E891-734E-9C02-5D9BC5AFA677}"/>
              </a:ext>
            </a:extLst>
          </p:cNvPr>
          <p:cNvCxnSpPr>
            <a:cxnSpLocks/>
          </p:cNvCxnSpPr>
          <p:nvPr/>
        </p:nvCxnSpPr>
        <p:spPr>
          <a:xfrm flipV="1">
            <a:off x="3143170" y="2964428"/>
            <a:ext cx="0" cy="1257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9A0D1E3-E1C9-BA4E-B935-7049B44F58BB}"/>
              </a:ext>
            </a:extLst>
          </p:cNvPr>
          <p:cNvSpPr txBox="1"/>
          <p:nvPr/>
        </p:nvSpPr>
        <p:spPr>
          <a:xfrm rot="16200000">
            <a:off x="2507483" y="3242087"/>
            <a:ext cx="857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probability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21AB1A-23B3-824B-81E9-B343FEDC971C}"/>
              </a:ext>
            </a:extLst>
          </p:cNvPr>
          <p:cNvSpPr txBox="1"/>
          <p:nvPr/>
        </p:nvSpPr>
        <p:spPr>
          <a:xfrm>
            <a:off x="3074497" y="4222118"/>
            <a:ext cx="614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time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898E91-62C9-FB4D-AC78-098647C4D5C1}"/>
              </a:ext>
            </a:extLst>
          </p:cNvPr>
          <p:cNvCxnSpPr>
            <a:cxnSpLocks/>
          </p:cNvCxnSpPr>
          <p:nvPr/>
        </p:nvCxnSpPr>
        <p:spPr>
          <a:xfrm flipV="1">
            <a:off x="977162" y="2964428"/>
            <a:ext cx="0" cy="1257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A8D7795-0A5F-4E47-9613-13A6A26D059A}"/>
              </a:ext>
            </a:extLst>
          </p:cNvPr>
          <p:cNvSpPr txBox="1"/>
          <p:nvPr/>
        </p:nvSpPr>
        <p:spPr>
          <a:xfrm rot="16200000">
            <a:off x="341475" y="3242087"/>
            <a:ext cx="857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probability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272B83-0E05-A649-B7AC-1091A32A070E}"/>
              </a:ext>
            </a:extLst>
          </p:cNvPr>
          <p:cNvSpPr txBox="1"/>
          <p:nvPr/>
        </p:nvSpPr>
        <p:spPr>
          <a:xfrm>
            <a:off x="908489" y="4222118"/>
            <a:ext cx="614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time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3E8F9B0-EC2B-DE4A-B6A0-1A591DDC0045}"/>
              </a:ext>
            </a:extLst>
          </p:cNvPr>
          <p:cNvCxnSpPr>
            <a:cxnSpLocks/>
          </p:cNvCxnSpPr>
          <p:nvPr/>
        </p:nvCxnSpPr>
        <p:spPr>
          <a:xfrm flipV="1">
            <a:off x="5416813" y="2964428"/>
            <a:ext cx="0" cy="1257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AB56327-4CC4-4C47-A787-74A41C8E1E70}"/>
              </a:ext>
            </a:extLst>
          </p:cNvPr>
          <p:cNvSpPr txBox="1"/>
          <p:nvPr/>
        </p:nvSpPr>
        <p:spPr>
          <a:xfrm rot="16200000">
            <a:off x="4781126" y="3242087"/>
            <a:ext cx="857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probability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49FF98-D469-314A-B04D-348D36CF6C66}"/>
              </a:ext>
            </a:extLst>
          </p:cNvPr>
          <p:cNvSpPr txBox="1"/>
          <p:nvPr/>
        </p:nvSpPr>
        <p:spPr>
          <a:xfrm>
            <a:off x="5348140" y="4222118"/>
            <a:ext cx="614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0372702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Improved Pruning : Skewness for a task with right skew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485755" y="6343993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DA50DB-E4D8-0044-9AB7-3F45EAF4A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0" y="2613196"/>
            <a:ext cx="7175500" cy="24130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C441D9-E906-5242-A7FC-0330814B2B0C}"/>
              </a:ext>
            </a:extLst>
          </p:cNvPr>
          <p:cNvCxnSpPr>
            <a:cxnSpLocks/>
          </p:cNvCxnSpPr>
          <p:nvPr/>
        </p:nvCxnSpPr>
        <p:spPr>
          <a:xfrm flipV="1">
            <a:off x="984250" y="2964428"/>
            <a:ext cx="0" cy="1257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DAD7010-33C6-1941-9311-A298B07979FF}"/>
              </a:ext>
            </a:extLst>
          </p:cNvPr>
          <p:cNvSpPr txBox="1"/>
          <p:nvPr/>
        </p:nvSpPr>
        <p:spPr>
          <a:xfrm rot="16200000">
            <a:off x="348563" y="3242087"/>
            <a:ext cx="857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probability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E40D1E-5A76-C440-BA30-71CA3C13D74B}"/>
              </a:ext>
            </a:extLst>
          </p:cNvPr>
          <p:cNvSpPr txBox="1"/>
          <p:nvPr/>
        </p:nvSpPr>
        <p:spPr>
          <a:xfrm>
            <a:off x="915577" y="4222118"/>
            <a:ext cx="614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time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C6513DB-3FD7-5D45-91D4-849AC6322CDC}"/>
              </a:ext>
            </a:extLst>
          </p:cNvPr>
          <p:cNvCxnSpPr>
            <a:cxnSpLocks/>
          </p:cNvCxnSpPr>
          <p:nvPr/>
        </p:nvCxnSpPr>
        <p:spPr>
          <a:xfrm flipV="1">
            <a:off x="3130813" y="2964428"/>
            <a:ext cx="0" cy="1257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2681C4C-1B40-0642-AEC2-88B2A5B2DA8F}"/>
              </a:ext>
            </a:extLst>
          </p:cNvPr>
          <p:cNvSpPr txBox="1"/>
          <p:nvPr/>
        </p:nvSpPr>
        <p:spPr>
          <a:xfrm rot="16200000">
            <a:off x="2495126" y="3242087"/>
            <a:ext cx="857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probability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7F177A-DE7A-7F4C-936A-A95985CD2457}"/>
              </a:ext>
            </a:extLst>
          </p:cNvPr>
          <p:cNvSpPr txBox="1"/>
          <p:nvPr/>
        </p:nvSpPr>
        <p:spPr>
          <a:xfrm>
            <a:off x="3062140" y="4222118"/>
            <a:ext cx="614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time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C184922-4AD9-8943-8EFA-02BCE335E8FF}"/>
              </a:ext>
            </a:extLst>
          </p:cNvPr>
          <p:cNvCxnSpPr>
            <a:cxnSpLocks/>
          </p:cNvCxnSpPr>
          <p:nvPr/>
        </p:nvCxnSpPr>
        <p:spPr>
          <a:xfrm flipV="1">
            <a:off x="5416813" y="2964428"/>
            <a:ext cx="0" cy="1257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2311FCC-FACC-664B-9E76-0C21CA771A3C}"/>
              </a:ext>
            </a:extLst>
          </p:cNvPr>
          <p:cNvSpPr txBox="1"/>
          <p:nvPr/>
        </p:nvSpPr>
        <p:spPr>
          <a:xfrm rot="16200000">
            <a:off x="4781126" y="3242087"/>
            <a:ext cx="857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probability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F90601-E8DD-9A4F-B0AF-5D9050AEB1CD}"/>
              </a:ext>
            </a:extLst>
          </p:cNvPr>
          <p:cNvSpPr txBox="1"/>
          <p:nvPr/>
        </p:nvSpPr>
        <p:spPr>
          <a:xfrm>
            <a:off x="5348140" y="4222118"/>
            <a:ext cx="614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658507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B851972-73E7-2249-A925-6E2EEE57E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2198300"/>
            <a:ext cx="6350000" cy="2654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Goal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012949"/>
            <a:ext cx="8229600" cy="4525963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  <a:buSzTx/>
            </a:pPr>
            <a:r>
              <a:rPr lang="en-US" dirty="0"/>
              <a:t>Subscription level of distributed system varies</a:t>
            </a:r>
          </a:p>
          <a:p>
            <a:pPr lvl="1">
              <a:spcBef>
                <a:spcPts val="0"/>
              </a:spcBef>
            </a:pPr>
            <a:r>
              <a:rPr lang="en-US" b="1" dirty="0"/>
              <a:t>Oversubscription</a:t>
            </a:r>
            <a:r>
              <a:rPr lang="en-US" dirty="0"/>
              <a:t> is when not all tasks can complete by their deadline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 marL="0" indent="0">
              <a:spcBef>
                <a:spcPts val="0"/>
              </a:spcBef>
              <a:buSzTx/>
              <a:buNone/>
            </a:pPr>
            <a:endParaRPr lang="en-US" dirty="0"/>
          </a:p>
          <a:p>
            <a:pPr>
              <a:spcBef>
                <a:spcPts val="0"/>
              </a:spcBef>
              <a:buSzTx/>
            </a:pPr>
            <a:r>
              <a:rPr lang="en-US" dirty="0"/>
              <a:t>Deployment of additional resources not always possible (cost concerns, static clusters and grids,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>
              <a:spcBef>
                <a:spcPts val="0"/>
              </a:spcBef>
              <a:buSzTx/>
            </a:pPr>
            <a:endParaRPr lang="en-US" dirty="0"/>
          </a:p>
          <a:p>
            <a:pPr>
              <a:spcBef>
                <a:spcPts val="0"/>
              </a:spcBef>
              <a:buSzTx/>
            </a:pPr>
            <a:r>
              <a:rPr lang="en-US" dirty="0"/>
              <a:t>Our goal in this research is to make the system </a:t>
            </a:r>
            <a:r>
              <a:rPr lang="en-US" b="1" dirty="0"/>
              <a:t>robust</a:t>
            </a:r>
            <a:r>
              <a:rPr lang="en-US" dirty="0"/>
              <a:t> against </a:t>
            </a:r>
            <a:r>
              <a:rPr lang="en-US" b="1" dirty="0"/>
              <a:t>oversubscription </a:t>
            </a:r>
            <a:r>
              <a:rPr lang="en-US" dirty="0"/>
              <a:t>in the HC system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9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Improved Pruning: Dynamic </a:t>
            </a:r>
            <a:br>
              <a:rPr lang="en-US" dirty="0"/>
            </a:br>
            <a:r>
              <a:rPr lang="en-US" dirty="0"/>
              <a:t>Per-Task Dropping Threshold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112" y="3237470"/>
            <a:ext cx="8229600" cy="4025515"/>
          </a:xfrm>
        </p:spPr>
        <p:txBody>
          <a:bodyPr>
            <a:normAutofit/>
          </a:bodyPr>
          <a:lstStyle/>
          <a:p>
            <a:r>
              <a:rPr lang="en-US" sz="2800" dirty="0"/>
              <a:t>The effect of j (position of task in queue) rises inverse to position of task in machine queue</a:t>
            </a:r>
          </a:p>
          <a:p>
            <a:r>
              <a:rPr lang="en-US" sz="2800" dirty="0"/>
              <a:t>Because skewness is considered large at +/- 1, we clamp s between -1 and 1</a:t>
            </a:r>
          </a:p>
          <a:p>
            <a:r>
              <a:rPr lang="en-US" sz="2800" dirty="0"/>
              <a:t>The effect is inversely correlated to the sign of 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33C1C3-4486-A642-B22C-1C211818B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712" y="1923603"/>
            <a:ext cx="14224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27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Results: Dynamic </a:t>
            </a:r>
            <a:br>
              <a:rPr lang="en-US" dirty="0"/>
            </a:br>
            <a:r>
              <a:rPr lang="en-US" dirty="0"/>
              <a:t>Per-Task Dropping Threshold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5B81C2-7AED-7043-91DF-C33185040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28775"/>
            <a:ext cx="82296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43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Improved Pruning : Fairness Among Dropped Task Types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buSzTx/>
            </a:pPr>
            <a:r>
              <a:rPr lang="en-US" dirty="0"/>
              <a:t>A small relaxation of the required probability is given to task types when they are dropped by the system</a:t>
            </a:r>
          </a:p>
          <a:p>
            <a:pPr lvl="1">
              <a:spcBef>
                <a:spcPts val="0"/>
              </a:spcBef>
            </a:pPr>
            <a:r>
              <a:rPr lang="en-US" dirty="0"/>
              <a:t>Allow them more access to the system 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5700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Results: Fairness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A1DC96-338C-0749-9C6F-2D38D9CE2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28775"/>
            <a:ext cx="82296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232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Etc</a:t>
            </a:r>
            <a:r>
              <a:rPr lang="en-US" dirty="0"/>
              <a:t>: Analyzing Cost of Pruning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9BFB239-981D-0443-B623-D00918263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12557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SzTx/>
            </a:pPr>
            <a:r>
              <a:rPr lang="en-US" dirty="0"/>
              <a:t>An additional benefit to pruning unlikely tasks is not paying to process tasks that are unlikely to be successful</a:t>
            </a:r>
          </a:p>
        </p:txBody>
      </p:sp>
    </p:spTree>
    <p:extLst>
      <p:ext uri="{BB962C8B-B14F-4D97-AF65-F5344CB8AC3E}">
        <p14:creationId xmlns:p14="http://schemas.microsoft.com/office/powerpoint/2010/main" val="34158007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Results: Cost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E2A516-6B93-9349-A88E-466A80C4B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28775"/>
            <a:ext cx="82296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430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12557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buSzTx/>
            </a:pPr>
            <a:r>
              <a:rPr lang="en-US" dirty="0"/>
              <a:t>Introduction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Motivation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Related Work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Background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Experimental Setup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Contributions</a:t>
            </a:r>
          </a:p>
          <a:p>
            <a:pPr lvl="1">
              <a:spcBef>
                <a:spcPts val="0"/>
              </a:spcBef>
            </a:pPr>
            <a:r>
              <a:rPr lang="en-US" dirty="0"/>
              <a:t>Probabilistic Pruning	</a:t>
            </a:r>
          </a:p>
          <a:p>
            <a:pPr lvl="1">
              <a:spcBef>
                <a:spcPts val="0"/>
              </a:spcBef>
            </a:pPr>
            <a:r>
              <a:rPr lang="en-US" dirty="0"/>
              <a:t>Applying Pruning to Existing Methods</a:t>
            </a:r>
          </a:p>
          <a:p>
            <a:pPr lvl="1">
              <a:spcBef>
                <a:spcPts val="0"/>
              </a:spcBef>
            </a:pPr>
            <a:r>
              <a:rPr lang="en-US" dirty="0"/>
              <a:t>Advanced Pruning</a:t>
            </a:r>
          </a:p>
          <a:p>
            <a:pPr>
              <a:spcBef>
                <a:spcPts val="0"/>
              </a:spcBef>
              <a:buSzTx/>
            </a:pPr>
            <a:r>
              <a:rPr lang="en-US" b="1" dirty="0"/>
              <a:t>Conclusion</a:t>
            </a:r>
          </a:p>
          <a:p>
            <a:pPr marL="0" indent="0">
              <a:spcBef>
                <a:spcPts val="0"/>
              </a:spcBef>
              <a:buSzTx/>
              <a:buNone/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51417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12557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SzTx/>
            </a:pPr>
            <a:r>
              <a:rPr lang="en-US" sz="3200" dirty="0"/>
              <a:t>Pruning is effective in increasing on-time </a:t>
            </a:r>
          </a:p>
          <a:p>
            <a:pPr>
              <a:spcBef>
                <a:spcPts val="0"/>
              </a:spcBef>
              <a:buSzTx/>
            </a:pPr>
            <a:endParaRPr lang="en-US" sz="3200" dirty="0"/>
          </a:p>
          <a:p>
            <a:pPr>
              <a:spcBef>
                <a:spcPts val="0"/>
              </a:spcBef>
              <a:buSzTx/>
            </a:pPr>
            <a:r>
              <a:rPr lang="en-US" sz="3200" dirty="0"/>
              <a:t>Can be applied effectively to other mapping systems</a:t>
            </a:r>
          </a:p>
          <a:p>
            <a:pPr>
              <a:spcBef>
                <a:spcPts val="0"/>
              </a:spcBef>
            </a:pPr>
            <a:endParaRPr lang="en-US" sz="3200" dirty="0"/>
          </a:p>
          <a:p>
            <a:pPr>
              <a:spcBef>
                <a:spcPts val="0"/>
              </a:spcBef>
            </a:pPr>
            <a:r>
              <a:rPr lang="en-US" sz="3200" dirty="0"/>
              <a:t>Conservative mapping (deferring) with relatively relaxed dropping increases oversubscribed system robustness</a:t>
            </a:r>
          </a:p>
          <a:p>
            <a:pPr>
              <a:spcBef>
                <a:spcPts val="0"/>
              </a:spcBef>
            </a:pPr>
            <a:endParaRPr lang="en-US" sz="3200" dirty="0"/>
          </a:p>
          <a:p>
            <a:pPr>
              <a:spcBef>
                <a:spcPts val="0"/>
              </a:spcBef>
            </a:pPr>
            <a:endParaRPr lang="en-US" sz="3200" dirty="0"/>
          </a:p>
          <a:p>
            <a:pPr>
              <a:spcBef>
                <a:spcPts val="0"/>
              </a:spcBef>
              <a:buSzTx/>
              <a:defRPr/>
            </a:pPr>
            <a:endParaRPr lang="en-US" sz="3200" dirty="0"/>
          </a:p>
          <a:p>
            <a:pPr>
              <a:spcBef>
                <a:spcPts val="0"/>
              </a:spcBef>
              <a:buSzTx/>
              <a:defRPr/>
            </a:pP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58779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3BA94A-13BA-0245-B91B-5DFCEA344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Dynamic Per-task Threshold</a:t>
            </a:r>
          </a:p>
          <a:p>
            <a:pPr lvl="1"/>
            <a:r>
              <a:rPr lang="en-US" dirty="0"/>
              <a:t>Bespoke arrival patterns and ETC</a:t>
            </a:r>
          </a:p>
          <a:p>
            <a:r>
              <a:rPr lang="en-US" dirty="0"/>
              <a:t>Priority</a:t>
            </a:r>
          </a:p>
          <a:p>
            <a:r>
              <a:rPr lang="en-US" dirty="0"/>
              <a:t>Preemption</a:t>
            </a:r>
          </a:p>
          <a:p>
            <a:r>
              <a:rPr lang="en-US" dirty="0"/>
              <a:t>Approximate Computation</a:t>
            </a:r>
          </a:p>
          <a:p>
            <a:r>
              <a:rPr lang="en-US" dirty="0"/>
              <a:t>Implementation Optimization</a:t>
            </a:r>
          </a:p>
          <a:p>
            <a:pPr lvl="1"/>
            <a:r>
              <a:rPr lang="en-US" dirty="0"/>
              <a:t>Test in real system</a:t>
            </a:r>
          </a:p>
          <a:p>
            <a:pPr lvl="1"/>
            <a:r>
              <a:rPr lang="en-US" dirty="0"/>
              <a:t>Mitigate complexity from growing machine queue size</a:t>
            </a:r>
          </a:p>
        </p:txBody>
      </p:sp>
    </p:spTree>
    <p:extLst>
      <p:ext uri="{BB962C8B-B14F-4D97-AF65-F5344CB8AC3E}">
        <p14:creationId xmlns:p14="http://schemas.microsoft.com/office/powerpoint/2010/main" val="39790049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Thanks!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3BA94A-13BA-0245-B91B-5DFCEA344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689375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buSzTx/>
            </a:pPr>
            <a:r>
              <a:rPr lang="en-US" dirty="0"/>
              <a:t>Introduction</a:t>
            </a:r>
          </a:p>
          <a:p>
            <a:pPr>
              <a:spcBef>
                <a:spcPts val="0"/>
              </a:spcBef>
              <a:buSzTx/>
            </a:pPr>
            <a:r>
              <a:rPr lang="en-US" b="1" dirty="0"/>
              <a:t>Motivation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Related Work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Background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Experimental Setup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Contributions</a:t>
            </a:r>
          </a:p>
          <a:p>
            <a:pPr>
              <a:spcBef>
                <a:spcPts val="0"/>
              </a:spcBef>
              <a:buSzTx/>
            </a:pPr>
            <a:r>
              <a:rPr lang="en-US" dirty="0"/>
              <a:t>Conclusion</a:t>
            </a:r>
          </a:p>
          <a:p>
            <a:pPr marL="0" indent="0">
              <a:spcBef>
                <a:spcPts val="0"/>
              </a:spcBef>
              <a:buSzTx/>
              <a:buNone/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74549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Appendix: Dropping Pending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94211"/>
            <a:ext cx="7331336" cy="403195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1"/>
            <a:endParaRPr lang="en-US" sz="2400" i="1" dirty="0">
              <a:latin typeface="Cambria Math" charset="0"/>
              <a:ea typeface="Cambria Math" charset="0"/>
              <a:cs typeface="Cambria Math" charset="0"/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FFCE18-7A82-0A47-8260-653153396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854" y="1889534"/>
            <a:ext cx="6276116" cy="9514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916B05-B317-C34E-BA13-F90E5A897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3273202"/>
            <a:ext cx="6605690" cy="975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446395-8D71-E54D-8171-95A9A072D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4856" y="4681052"/>
            <a:ext cx="6498114" cy="125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61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Motivation: Live video streaming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A65D317-2D56-A948-AACC-5E74BF38D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18" y="1536740"/>
            <a:ext cx="678485" cy="8077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97909EE-D830-2242-8885-23592C81C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69" y="4164369"/>
            <a:ext cx="730250" cy="8763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A35E991-2EEE-2D4D-9813-61A6F1015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979" y="1536740"/>
            <a:ext cx="681703" cy="81279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AA06400-EB60-2449-AD91-1B03FDA21C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979" y="2528436"/>
            <a:ext cx="682102" cy="83854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75291C2-ED2E-2B45-8E1F-783FA8FCC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318" y="3222210"/>
            <a:ext cx="742901" cy="871220"/>
          </a:xfrm>
          <a:prstGeom prst="rect">
            <a:avLst/>
          </a:prstGeom>
        </p:spPr>
      </p:pic>
      <p:pic>
        <p:nvPicPr>
          <p:cNvPr id="41" name="Picture 40" descr="4k.jpg">
            <a:extLst>
              <a:ext uri="{FF2B5EF4-FFF2-40B4-BE49-F238E27FC236}">
                <a16:creationId xmlns:a16="http://schemas.microsoft.com/office/drawing/2014/main" id="{B8595362-A258-4540-9A2C-429D8671AD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69" y="2524452"/>
            <a:ext cx="802106" cy="609600"/>
          </a:xfrm>
          <a:prstGeom prst="rect">
            <a:avLst/>
          </a:prstGeom>
        </p:spPr>
      </p:pic>
      <p:pic>
        <p:nvPicPr>
          <p:cNvPr id="42" name="Picture 41" descr="hd-webcam-c615-icon-images.png">
            <a:extLst>
              <a:ext uri="{FF2B5EF4-FFF2-40B4-BE49-F238E27FC236}">
                <a16:creationId xmlns:a16="http://schemas.microsoft.com/office/drawing/2014/main" id="{34643BC8-C6ED-CB43-83AC-E29CB6B7BD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78" y="3436840"/>
            <a:ext cx="809897" cy="944880"/>
          </a:xfrm>
          <a:prstGeom prst="rect">
            <a:avLst/>
          </a:prstGeom>
        </p:spPr>
      </p:pic>
      <p:pic>
        <p:nvPicPr>
          <p:cNvPr id="43" name="Picture 42" descr="HD_720_P.jpg">
            <a:extLst>
              <a:ext uri="{FF2B5EF4-FFF2-40B4-BE49-F238E27FC236}">
                <a16:creationId xmlns:a16="http://schemas.microsoft.com/office/drawing/2014/main" id="{9938BB59-8BE8-4445-AF6B-80DE6079B8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69" y="5217199"/>
            <a:ext cx="743507" cy="596900"/>
          </a:xfrm>
          <a:prstGeom prst="rect">
            <a:avLst/>
          </a:prstGeom>
        </p:spPr>
      </p:pic>
      <p:pic>
        <p:nvPicPr>
          <p:cNvPr id="44" name="Picture 43" descr="mp4-icon.png">
            <a:extLst>
              <a:ext uri="{FF2B5EF4-FFF2-40B4-BE49-F238E27FC236}">
                <a16:creationId xmlns:a16="http://schemas.microsoft.com/office/drawing/2014/main" id="{FE2D52DB-821A-744B-9130-02DEBF6AA1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78" y="4393332"/>
            <a:ext cx="752747" cy="752747"/>
          </a:xfrm>
          <a:prstGeom prst="rect">
            <a:avLst/>
          </a:prstGeom>
        </p:spPr>
      </p:pic>
      <p:pic>
        <p:nvPicPr>
          <p:cNvPr id="45" name="Picture 44" descr="video_icon_240.png">
            <a:extLst>
              <a:ext uri="{FF2B5EF4-FFF2-40B4-BE49-F238E27FC236}">
                <a16:creationId xmlns:a16="http://schemas.microsoft.com/office/drawing/2014/main" id="{F7CFA28C-7188-3E43-A88C-8155B3AEBD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68" y="5336579"/>
            <a:ext cx="832897" cy="732949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595375E-4EC7-5D4F-BC05-BEBDCE6795A2}"/>
              </a:ext>
            </a:extLst>
          </p:cNvPr>
          <p:cNvCxnSpPr>
            <a:cxnSpLocks/>
          </p:cNvCxnSpPr>
          <p:nvPr/>
        </p:nvCxnSpPr>
        <p:spPr>
          <a:xfrm flipH="1">
            <a:off x="2558279" y="1536740"/>
            <a:ext cx="27940" cy="468631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46" descr="streaming.jpg">
            <a:extLst>
              <a:ext uri="{FF2B5EF4-FFF2-40B4-BE49-F238E27FC236}">
                <a16:creationId xmlns:a16="http://schemas.microsoft.com/office/drawing/2014/main" id="{C09E177F-F4A2-0A44-BA33-44CF2EB3911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75" y="2947710"/>
            <a:ext cx="1304345" cy="978259"/>
          </a:xfrm>
          <a:prstGeom prst="rect">
            <a:avLst/>
          </a:prstGeom>
        </p:spPr>
      </p:pic>
      <p:pic>
        <p:nvPicPr>
          <p:cNvPr id="48" name="Picture 47" descr="YouTube-logo-full_color.png">
            <a:extLst>
              <a:ext uri="{FF2B5EF4-FFF2-40B4-BE49-F238E27FC236}">
                <a16:creationId xmlns:a16="http://schemas.microsoft.com/office/drawing/2014/main" id="{530D2167-46B9-454F-91E0-ABA3503A9A3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79" y="1284733"/>
            <a:ext cx="2207259" cy="1373469"/>
          </a:xfrm>
          <a:prstGeom prst="rect">
            <a:avLst/>
          </a:prstGeom>
        </p:spPr>
      </p:pic>
      <p:pic>
        <p:nvPicPr>
          <p:cNvPr id="51" name="Picture 50" descr="netflix-logo.png">
            <a:extLst>
              <a:ext uri="{FF2B5EF4-FFF2-40B4-BE49-F238E27FC236}">
                <a16:creationId xmlns:a16="http://schemas.microsoft.com/office/drawing/2014/main" id="{CD47F6EE-CB8B-DC4E-A9B6-5CDDF401AB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812" y="3209070"/>
            <a:ext cx="1313180" cy="73866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0AD3D9F-BEBC-6D4A-8004-52CEB8EFC60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6558" y="3828862"/>
            <a:ext cx="1676400" cy="885093"/>
          </a:xfrm>
          <a:prstGeom prst="rect">
            <a:avLst/>
          </a:prstGeom>
        </p:spPr>
      </p:pic>
      <p:pic>
        <p:nvPicPr>
          <p:cNvPr id="53" name="Picture 52" descr="Vevo-logo.png">
            <a:extLst>
              <a:ext uri="{FF2B5EF4-FFF2-40B4-BE49-F238E27FC236}">
                <a16:creationId xmlns:a16="http://schemas.microsoft.com/office/drawing/2014/main" id="{C8A01349-B112-B24B-89C9-D8F14DA27A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75" y="3921527"/>
            <a:ext cx="2214880" cy="147704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FC021A4-29EF-C54A-84F5-BD581FC57A0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66048" y="5319073"/>
            <a:ext cx="1998980" cy="66223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70C3DFE-7B4E-0B48-AD68-1074114959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17083" y="2349895"/>
            <a:ext cx="1296909" cy="616614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881CFF7-EEE4-6B49-B09B-017B98D1519A}"/>
              </a:ext>
            </a:extLst>
          </p:cNvPr>
          <p:cNvCxnSpPr>
            <a:cxnSpLocks/>
          </p:cNvCxnSpPr>
          <p:nvPr/>
        </p:nvCxnSpPr>
        <p:spPr>
          <a:xfrm>
            <a:off x="6025378" y="1536740"/>
            <a:ext cx="0" cy="469866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Picture 57" descr="streaming.jpg">
            <a:extLst>
              <a:ext uri="{FF2B5EF4-FFF2-40B4-BE49-F238E27FC236}">
                <a16:creationId xmlns:a16="http://schemas.microsoft.com/office/drawing/2014/main" id="{9CC9447C-7D40-AF4D-93A7-9D71A796990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435" y="2877854"/>
            <a:ext cx="1304345" cy="978259"/>
          </a:xfrm>
          <a:prstGeom prst="rect">
            <a:avLst/>
          </a:prstGeom>
        </p:spPr>
      </p:pic>
      <p:pic>
        <p:nvPicPr>
          <p:cNvPr id="59" name="Picture 58" descr="MiniDeskTop.png">
            <a:extLst>
              <a:ext uri="{FF2B5EF4-FFF2-40B4-BE49-F238E27FC236}">
                <a16:creationId xmlns:a16="http://schemas.microsoft.com/office/drawing/2014/main" id="{70C16625-8072-304E-85CF-0C563106F0C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80" y="2895949"/>
            <a:ext cx="2662014" cy="1497383"/>
          </a:xfrm>
          <a:prstGeom prst="rect">
            <a:avLst/>
          </a:prstGeom>
        </p:spPr>
      </p:pic>
      <p:pic>
        <p:nvPicPr>
          <p:cNvPr id="60" name="Picture 59" descr="MiniLapTop.png">
            <a:extLst>
              <a:ext uri="{FF2B5EF4-FFF2-40B4-BE49-F238E27FC236}">
                <a16:creationId xmlns:a16="http://schemas.microsoft.com/office/drawing/2014/main" id="{0180DB8B-0E56-F842-85D7-A02F5DCD5B8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54" y="4926132"/>
            <a:ext cx="1479945" cy="887967"/>
          </a:xfrm>
          <a:prstGeom prst="rect">
            <a:avLst/>
          </a:prstGeom>
        </p:spPr>
      </p:pic>
      <p:pic>
        <p:nvPicPr>
          <p:cNvPr id="61" name="Picture 60" descr="MiniPadMini_White.png">
            <a:extLst>
              <a:ext uri="{FF2B5EF4-FFF2-40B4-BE49-F238E27FC236}">
                <a16:creationId xmlns:a16="http://schemas.microsoft.com/office/drawing/2014/main" id="{A0C06861-B51C-D745-9E7D-312DEC189DB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927" y="4416192"/>
            <a:ext cx="907767" cy="1167129"/>
          </a:xfrm>
          <a:prstGeom prst="rect">
            <a:avLst/>
          </a:prstGeom>
        </p:spPr>
      </p:pic>
      <p:pic>
        <p:nvPicPr>
          <p:cNvPr id="62" name="Picture 61" descr="i5Gtemplate.png">
            <a:extLst>
              <a:ext uri="{FF2B5EF4-FFF2-40B4-BE49-F238E27FC236}">
                <a16:creationId xmlns:a16="http://schemas.microsoft.com/office/drawing/2014/main" id="{2E6C54FB-9FAC-984D-AEC7-9C8B53C8A3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562092" y="3925969"/>
            <a:ext cx="1136159" cy="734082"/>
          </a:xfrm>
          <a:prstGeom prst="rect">
            <a:avLst/>
          </a:prstGeom>
        </p:spPr>
      </p:pic>
      <p:pic>
        <p:nvPicPr>
          <p:cNvPr id="63" name="Picture 62" descr="35004016_OVR.png">
            <a:extLst>
              <a:ext uri="{FF2B5EF4-FFF2-40B4-BE49-F238E27FC236}">
                <a16:creationId xmlns:a16="http://schemas.microsoft.com/office/drawing/2014/main" id="{A5A9FB76-E91F-164D-8200-E28E2F20385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092" y="1596510"/>
            <a:ext cx="2278602" cy="1281344"/>
          </a:xfrm>
          <a:prstGeom prst="rect">
            <a:avLst/>
          </a:prstGeom>
        </p:spPr>
      </p:pic>
      <p:pic>
        <p:nvPicPr>
          <p:cNvPr id="64" name="Picture 63" descr="CNN-logo.jpg">
            <a:extLst>
              <a:ext uri="{FF2B5EF4-FFF2-40B4-BE49-F238E27FC236}">
                <a16:creationId xmlns:a16="http://schemas.microsoft.com/office/drawing/2014/main" id="{172DE978-A6C1-4247-BE8C-3D999A95376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19" y="4807751"/>
            <a:ext cx="1453896" cy="676656"/>
          </a:xfrm>
          <a:prstGeom prst="rect">
            <a:avLst/>
          </a:prstGeom>
        </p:spPr>
      </p:pic>
      <p:sp>
        <p:nvSpPr>
          <p:cNvPr id="65" name="Slide Number Placeholder 44">
            <a:extLst>
              <a:ext uri="{FF2B5EF4-FFF2-40B4-BE49-F238E27FC236}">
                <a16:creationId xmlns:a16="http://schemas.microsoft.com/office/drawing/2014/main" id="{702E0596-7BA2-6D4E-8805-BC6188E0E154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34535-3569-3943-AAC3-BE6AAE3B0EE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3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41118</TotalTime>
  <Words>2387</Words>
  <Application>Microsoft Macintosh PowerPoint</Application>
  <PresentationFormat>On-screen Show (4:3)</PresentationFormat>
  <Paragraphs>550</Paragraphs>
  <Slides>80</Slides>
  <Notes>31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7" baseType="lpstr">
      <vt:lpstr>Arial</vt:lpstr>
      <vt:lpstr>Calibri</vt:lpstr>
      <vt:lpstr>Cambria Math</vt:lpstr>
      <vt:lpstr>Courier New</vt:lpstr>
      <vt:lpstr>Mangal</vt:lpstr>
      <vt:lpstr>Wingdings</vt:lpstr>
      <vt:lpstr>1_Office Theme</vt:lpstr>
      <vt:lpstr>Robust Resource Allocation of Independent Tasks in Heterogeneous Computing Systems via Probabilistic Task Pruning</vt:lpstr>
      <vt:lpstr>Introduction</vt:lpstr>
      <vt:lpstr>Introduction</vt:lpstr>
      <vt:lpstr>Introduction: Two Heterogeneities</vt:lpstr>
      <vt:lpstr>Introduction: Robustness</vt:lpstr>
      <vt:lpstr>Introduction: Uncertainty</vt:lpstr>
      <vt:lpstr>Introduction: Goal</vt:lpstr>
      <vt:lpstr>Motivation</vt:lpstr>
      <vt:lpstr>Motivation: Live video streaming</vt:lpstr>
      <vt:lpstr>Motivation: Live video streaming</vt:lpstr>
      <vt:lpstr>Motivation: Live video streaming</vt:lpstr>
      <vt:lpstr>Motivation: Live video streaming</vt:lpstr>
      <vt:lpstr>Motivation: Live video streaming</vt:lpstr>
      <vt:lpstr>Motivation: Live video streaming</vt:lpstr>
      <vt:lpstr>Recap: System Model </vt:lpstr>
      <vt:lpstr>Problem Definition and Hypothesis</vt:lpstr>
      <vt:lpstr>Related Work</vt:lpstr>
      <vt:lpstr>Related Work: ETC</vt:lpstr>
      <vt:lpstr>Related Work: Robustness</vt:lpstr>
      <vt:lpstr>Related Work: Dropping Tasks</vt:lpstr>
      <vt:lpstr>Background</vt:lpstr>
      <vt:lpstr>Background: Modeling Uncertainty in Tasks’ Execution Time</vt:lpstr>
      <vt:lpstr>Background: Execution Time vs Completion Time</vt:lpstr>
      <vt:lpstr>Background: Completion Time of a Series of Tasks</vt:lpstr>
      <vt:lpstr>Background: Probabilistic Dropping</vt:lpstr>
      <vt:lpstr>Background: Modeling Inconsistent Heterogeneity (PET)</vt:lpstr>
      <vt:lpstr>Background: Task Mapper</vt:lpstr>
      <vt:lpstr>System Model: Mapping Events</vt:lpstr>
      <vt:lpstr>System Model: Mapping Events</vt:lpstr>
      <vt:lpstr>Background</vt:lpstr>
      <vt:lpstr>Experiment Setup: Batch Heuristics</vt:lpstr>
      <vt:lpstr>Experiment Setup: Batch Heuristics</vt:lpstr>
      <vt:lpstr>Experiment Setup: Immediate Heuristics</vt:lpstr>
      <vt:lpstr>Experiment Setup: Task Data Generation</vt:lpstr>
      <vt:lpstr>Contributions</vt:lpstr>
      <vt:lpstr>Contributions of the Thesis</vt:lpstr>
      <vt:lpstr>Probabilistic Pruning</vt:lpstr>
      <vt:lpstr>Task Pruning Mechanism</vt:lpstr>
      <vt:lpstr>Pruning: Dropping</vt:lpstr>
      <vt:lpstr>Pruning: Dropping from Machine Queues</vt:lpstr>
      <vt:lpstr>Pruning: Deferring</vt:lpstr>
      <vt:lpstr>Pruning: Oversubscription Problems</vt:lpstr>
      <vt:lpstr>Engaging Pruning: Factors for Consideration – Macro Level</vt:lpstr>
      <vt:lpstr>Pruning: Dropping Algorithm</vt:lpstr>
      <vt:lpstr>Pruning: Dropping Details</vt:lpstr>
      <vt:lpstr>Pruning: Pruning Aware Mapper</vt:lpstr>
      <vt:lpstr>Pruning: PAM Algorithm</vt:lpstr>
      <vt:lpstr>Results: Finding a threshold</vt:lpstr>
      <vt:lpstr>Results: Pruning Toggle</vt:lpstr>
      <vt:lpstr>Results: Awareness</vt:lpstr>
      <vt:lpstr>Results: Oversubscription</vt:lpstr>
      <vt:lpstr>Applying Pruning to Existing Methods</vt:lpstr>
      <vt:lpstr>Applying Deferring to Existing Methods</vt:lpstr>
      <vt:lpstr>Applying Dropping to Existing Methods</vt:lpstr>
      <vt:lpstr>Applying Both to Existing Methods</vt:lpstr>
      <vt:lpstr>Applying Dropping to Immediate Mode Heuristics</vt:lpstr>
      <vt:lpstr>Improving Pruning</vt:lpstr>
      <vt:lpstr>Results: Decoupling Dropping and Deferring</vt:lpstr>
      <vt:lpstr>Results: Decoupling Dropping and Deferring</vt:lpstr>
      <vt:lpstr>Improved Pruning: Recognizing Oversubscription</vt:lpstr>
      <vt:lpstr>Improved Pruning: Recognizing Oversubscription</vt:lpstr>
      <vt:lpstr>Improved Pruning: Recognizing Oversubscription</vt:lpstr>
      <vt:lpstr>Results: Recognizing Oversubscription</vt:lpstr>
      <vt:lpstr>Improved Pruning: Dynamic  Per-Task Dropping Threshold</vt:lpstr>
      <vt:lpstr>Improved Pruning: Dynamic  Per-Task Dropping Threshold</vt:lpstr>
      <vt:lpstr>Improved Pruning: Skewness Example</vt:lpstr>
      <vt:lpstr>Improved Pruning: Skewness for a task with no skew</vt:lpstr>
      <vt:lpstr>Improved Pruning : Skewness for a task with a left skew</vt:lpstr>
      <vt:lpstr>Improved Pruning : Skewness for a task with right skew</vt:lpstr>
      <vt:lpstr>Improved Pruning: Dynamic  Per-Task Dropping Threshold</vt:lpstr>
      <vt:lpstr>Results: Dynamic  Per-Task Dropping Threshold</vt:lpstr>
      <vt:lpstr>Improved Pruning : Fairness Among Dropped Task Types</vt:lpstr>
      <vt:lpstr>Results: Fairness</vt:lpstr>
      <vt:lpstr>Etc: Analyzing Cost of Pruning</vt:lpstr>
      <vt:lpstr>Results: Cost</vt:lpstr>
      <vt:lpstr>Conclusion</vt:lpstr>
      <vt:lpstr>Conclusion</vt:lpstr>
      <vt:lpstr>Future Work</vt:lpstr>
      <vt:lpstr>Thanks!</vt:lpstr>
      <vt:lpstr>Appendix: Dropping Pending Tasks</vt:lpstr>
    </vt:vector>
  </TitlesOfParts>
  <Company>4n6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RESeED</dc:title>
  <dc:creator>4n6 4n6</dc:creator>
  <cp:lastModifiedBy>James Gentry</cp:lastModifiedBy>
  <cp:revision>915</cp:revision>
  <cp:lastPrinted>2017-11-17T15:59:15Z</cp:lastPrinted>
  <dcterms:created xsi:type="dcterms:W3CDTF">2014-07-23T09:35:07Z</dcterms:created>
  <dcterms:modified xsi:type="dcterms:W3CDTF">2018-06-04T15:35:16Z</dcterms:modified>
</cp:coreProperties>
</file>