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1"/>
  </p:notesMasterIdLst>
  <p:sldIdLst>
    <p:sldId id="363" r:id="rId2"/>
    <p:sldId id="761" r:id="rId3"/>
    <p:sldId id="617" r:id="rId4"/>
    <p:sldId id="704" r:id="rId5"/>
    <p:sldId id="680" r:id="rId6"/>
    <p:sldId id="758" r:id="rId7"/>
    <p:sldId id="322" r:id="rId8"/>
    <p:sldId id="701" r:id="rId9"/>
    <p:sldId id="759" r:id="rId10"/>
    <p:sldId id="703" r:id="rId11"/>
    <p:sldId id="746" r:id="rId12"/>
    <p:sldId id="708" r:id="rId13"/>
    <p:sldId id="705" r:id="rId14"/>
    <p:sldId id="762" r:id="rId15"/>
    <p:sldId id="711" r:id="rId16"/>
    <p:sldId id="619" r:id="rId17"/>
    <p:sldId id="714" r:id="rId18"/>
    <p:sldId id="709" r:id="rId19"/>
    <p:sldId id="715" r:id="rId20"/>
    <p:sldId id="713" r:id="rId21"/>
    <p:sldId id="719" r:id="rId22"/>
    <p:sldId id="720" r:id="rId23"/>
    <p:sldId id="721" r:id="rId24"/>
    <p:sldId id="724" r:id="rId25"/>
    <p:sldId id="725" r:id="rId26"/>
    <p:sldId id="712" r:id="rId27"/>
    <p:sldId id="763" r:id="rId28"/>
    <p:sldId id="716" r:id="rId29"/>
    <p:sldId id="682" r:id="rId30"/>
    <p:sldId id="409" r:id="rId31"/>
    <p:sldId id="406" r:id="rId32"/>
    <p:sldId id="727" r:id="rId33"/>
    <p:sldId id="407" r:id="rId34"/>
    <p:sldId id="692" r:id="rId35"/>
    <p:sldId id="730" r:id="rId36"/>
    <p:sldId id="731" r:id="rId37"/>
    <p:sldId id="732" r:id="rId38"/>
    <p:sldId id="733" r:id="rId39"/>
    <p:sldId id="399" r:id="rId40"/>
    <p:sldId id="637" r:id="rId41"/>
    <p:sldId id="400" r:id="rId42"/>
    <p:sldId id="642" r:id="rId43"/>
    <p:sldId id="764" r:id="rId44"/>
    <p:sldId id="734" r:id="rId45"/>
    <p:sldId id="476" r:id="rId46"/>
    <p:sldId id="735" r:id="rId47"/>
    <p:sldId id="693" r:id="rId48"/>
    <p:sldId id="457" r:id="rId49"/>
    <p:sldId id="434" r:id="rId50"/>
    <p:sldId id="456" r:id="rId51"/>
    <p:sldId id="769" r:id="rId52"/>
    <p:sldId id="754" r:id="rId53"/>
    <p:sldId id="425" r:id="rId54"/>
    <p:sldId id="464" r:id="rId55"/>
    <p:sldId id="755" r:id="rId56"/>
    <p:sldId id="529" r:id="rId57"/>
    <p:sldId id="760" r:id="rId58"/>
    <p:sldId id="665" r:id="rId59"/>
    <p:sldId id="675" r:id="rId60"/>
    <p:sldId id="676" r:id="rId61"/>
    <p:sldId id="668" r:id="rId62"/>
    <p:sldId id="666" r:id="rId63"/>
    <p:sldId id="669" r:id="rId64"/>
    <p:sldId id="670" r:id="rId65"/>
    <p:sldId id="673" r:id="rId66"/>
    <p:sldId id="674" r:id="rId67"/>
    <p:sldId id="663" r:id="rId68"/>
    <p:sldId id="765" r:id="rId69"/>
    <p:sldId id="740" r:id="rId70"/>
    <p:sldId id="741" r:id="rId71"/>
    <p:sldId id="743" r:id="rId72"/>
    <p:sldId id="744" r:id="rId73"/>
    <p:sldId id="745" r:id="rId74"/>
    <p:sldId id="739" r:id="rId75"/>
    <p:sldId id="767" r:id="rId76"/>
    <p:sldId id="766" r:id="rId77"/>
    <p:sldId id="677" r:id="rId78"/>
    <p:sldId id="678" r:id="rId79"/>
    <p:sldId id="435" r:id="rId80"/>
    <p:sldId id="728" r:id="rId81"/>
    <p:sldId id="625" r:id="rId82"/>
    <p:sldId id="626" r:id="rId83"/>
    <p:sldId id="631" r:id="rId84"/>
    <p:sldId id="632" r:id="rId85"/>
    <p:sldId id="630" r:id="rId86"/>
    <p:sldId id="633" r:id="rId87"/>
    <p:sldId id="634" r:id="rId88"/>
    <p:sldId id="489" r:id="rId89"/>
    <p:sldId id="628" r:id="rId90"/>
    <p:sldId id="662" r:id="rId91"/>
    <p:sldId id="624" r:id="rId92"/>
    <p:sldId id="537" r:id="rId93"/>
    <p:sldId id="753" r:id="rId94"/>
    <p:sldId id="531" r:id="rId95"/>
    <p:sldId id="442" r:id="rId96"/>
    <p:sldId id="441" r:id="rId97"/>
    <p:sldId id="768" r:id="rId98"/>
    <p:sldId id="652" r:id="rId99"/>
    <p:sldId id="717" r:id="rId100"/>
    <p:sldId id="757" r:id="rId101"/>
    <p:sldId id="723" r:id="rId102"/>
    <p:sldId id="690" r:id="rId103"/>
    <p:sldId id="718" r:id="rId104"/>
    <p:sldId id="726" r:id="rId105"/>
    <p:sldId id="679" r:id="rId106"/>
    <p:sldId id="536" r:id="rId107"/>
    <p:sldId id="671" r:id="rId108"/>
    <p:sldId id="398" r:id="rId109"/>
    <p:sldId id="653" r:id="rId110"/>
    <p:sldId id="654" r:id="rId111"/>
    <p:sldId id="655" r:id="rId112"/>
    <p:sldId id="656" r:id="rId113"/>
    <p:sldId id="657" r:id="rId114"/>
    <p:sldId id="658" r:id="rId115"/>
    <p:sldId id="651" r:id="rId116"/>
    <p:sldId id="620" r:id="rId117"/>
    <p:sldId id="408" r:id="rId118"/>
    <p:sldId id="636" r:id="rId119"/>
    <p:sldId id="414" r:id="rId1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and BG" id="{B3F804F5-2C87-49FB-B91D-5AC1FD99BB61}">
          <p14:sldIdLst>
            <p14:sldId id="363"/>
            <p14:sldId id="761"/>
            <p14:sldId id="617"/>
            <p14:sldId id="704"/>
            <p14:sldId id="680"/>
            <p14:sldId id="758"/>
            <p14:sldId id="322"/>
            <p14:sldId id="701"/>
            <p14:sldId id="759"/>
            <p14:sldId id="703"/>
            <p14:sldId id="746"/>
            <p14:sldId id="708"/>
            <p14:sldId id="705"/>
          </p14:sldIdLst>
        </p14:section>
        <p14:section name="Contribution1" id="{1FBBA90A-7D61-44D9-8395-EB4329B38A0F}">
          <p14:sldIdLst>
            <p14:sldId id="762"/>
            <p14:sldId id="711"/>
            <p14:sldId id="619"/>
            <p14:sldId id="714"/>
            <p14:sldId id="709"/>
            <p14:sldId id="715"/>
            <p14:sldId id="713"/>
            <p14:sldId id="719"/>
            <p14:sldId id="720"/>
            <p14:sldId id="721"/>
            <p14:sldId id="724"/>
            <p14:sldId id="725"/>
            <p14:sldId id="712"/>
          </p14:sldIdLst>
        </p14:section>
        <p14:section name="Contribution 2" id="{14824580-8563-45DF-877E-831CF4728B4E}">
          <p14:sldIdLst>
            <p14:sldId id="763"/>
            <p14:sldId id="716"/>
            <p14:sldId id="682"/>
            <p14:sldId id="409"/>
            <p14:sldId id="406"/>
            <p14:sldId id="727"/>
            <p14:sldId id="407"/>
            <p14:sldId id="692"/>
            <p14:sldId id="730"/>
            <p14:sldId id="731"/>
            <p14:sldId id="732"/>
            <p14:sldId id="733"/>
            <p14:sldId id="399"/>
            <p14:sldId id="637"/>
            <p14:sldId id="400"/>
            <p14:sldId id="642"/>
          </p14:sldIdLst>
        </p14:section>
        <p14:section name="Contribution 3" id="{DDF70590-7159-44FA-BF07-30F1CEC55480}">
          <p14:sldIdLst>
            <p14:sldId id="764"/>
            <p14:sldId id="734"/>
            <p14:sldId id="476"/>
            <p14:sldId id="735"/>
            <p14:sldId id="693"/>
            <p14:sldId id="457"/>
            <p14:sldId id="434"/>
            <p14:sldId id="456"/>
            <p14:sldId id="769"/>
            <p14:sldId id="754"/>
            <p14:sldId id="425"/>
            <p14:sldId id="464"/>
            <p14:sldId id="755"/>
            <p14:sldId id="529"/>
            <p14:sldId id="760"/>
            <p14:sldId id="665"/>
            <p14:sldId id="675"/>
            <p14:sldId id="676"/>
            <p14:sldId id="668"/>
            <p14:sldId id="666"/>
            <p14:sldId id="669"/>
            <p14:sldId id="670"/>
            <p14:sldId id="673"/>
            <p14:sldId id="674"/>
            <p14:sldId id="663"/>
          </p14:sldIdLst>
        </p14:section>
        <p14:section name="Prototype platform" id="{117EFA3C-3A91-40A9-AB00-57AF0C043C2E}">
          <p14:sldIdLst>
            <p14:sldId id="765"/>
            <p14:sldId id="740"/>
            <p14:sldId id="741"/>
            <p14:sldId id="743"/>
            <p14:sldId id="744"/>
            <p14:sldId id="745"/>
            <p14:sldId id="739"/>
            <p14:sldId id="767"/>
          </p14:sldIdLst>
        </p14:section>
        <p14:section name="Conclusion" id="{86C9E9EE-AB79-4B97-83DF-0636DBF06A53}">
          <p14:sldIdLst>
            <p14:sldId id="766"/>
            <p14:sldId id="677"/>
            <p14:sldId id="678"/>
            <p14:sldId id="435"/>
          </p14:sldIdLst>
        </p14:section>
        <p14:section name="Extra: C3" id="{2D6FC571-C3C6-4586-A399-BF2E927083B2}">
          <p14:sldIdLst>
            <p14:sldId id="728"/>
            <p14:sldId id="625"/>
            <p14:sldId id="626"/>
            <p14:sldId id="631"/>
            <p14:sldId id="632"/>
            <p14:sldId id="630"/>
            <p14:sldId id="633"/>
            <p14:sldId id="634"/>
            <p14:sldId id="489"/>
            <p14:sldId id="628"/>
            <p14:sldId id="662"/>
            <p14:sldId id="624"/>
          </p14:sldIdLst>
        </p14:section>
        <p14:section name="Extra: C4" id="{F52FC07E-8E6C-4704-B453-41B23768170C}">
          <p14:sldIdLst>
            <p14:sldId id="537"/>
            <p14:sldId id="753"/>
            <p14:sldId id="531"/>
            <p14:sldId id="442"/>
            <p14:sldId id="441"/>
          </p14:sldIdLst>
        </p14:section>
        <p14:section name="Extra: Threshold" id="{1EB3A1CB-1579-4DFC-ADBD-FA923ED5C9C4}">
          <p14:sldIdLst>
            <p14:sldId id="768"/>
          </p14:sldIdLst>
        </p14:section>
        <p14:section name="Appendix" id="{8127BBF5-FA63-4378-8B79-1DDAE034DDE1}">
          <p14:sldIdLst>
            <p14:sldId id="652"/>
            <p14:sldId id="717"/>
            <p14:sldId id="757"/>
            <p14:sldId id="723"/>
            <p14:sldId id="690"/>
            <p14:sldId id="718"/>
            <p14:sldId id="726"/>
            <p14:sldId id="679"/>
            <p14:sldId id="536"/>
            <p14:sldId id="671"/>
            <p14:sldId id="398"/>
            <p14:sldId id="653"/>
            <p14:sldId id="654"/>
            <p14:sldId id="655"/>
            <p14:sldId id="656"/>
            <p14:sldId id="657"/>
            <p14:sldId id="658"/>
          </p14:sldIdLst>
        </p14:section>
        <p14:section name="etc." id="{AE93811E-D94D-4D4F-892E-8E06458C1677}">
          <p14:sldIdLst>
            <p14:sldId id="651"/>
            <p14:sldId id="620"/>
            <p14:sldId id="408"/>
            <p14:sldId id="636"/>
            <p14:sldId id="41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vit Denninnart" initials="CD" lastIdx="2" clrIdx="0">
    <p:extLst>
      <p:ext uri="{19B8F6BF-5375-455C-9EA6-DF929625EA0E}">
        <p15:presenceInfo xmlns:p15="http://schemas.microsoft.com/office/powerpoint/2012/main" userId="Chavit Denninnar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1BA2DE-97D0-414B-BD93-A126ECB6A126}" v="1446" dt="2020-04-02T20:13:06.8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81" autoAdjust="0"/>
    <p:restoredTop sz="92697" autoAdjust="0"/>
  </p:normalViewPr>
  <p:slideViewPr>
    <p:cSldViewPr snapToGrid="0" snapToObjects="1">
      <p:cViewPr varScale="1">
        <p:scale>
          <a:sx n="110" d="100"/>
          <a:sy n="110" d="100"/>
        </p:scale>
        <p:origin x="708" y="11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128" Type="http://schemas.microsoft.com/office/2015/10/relationships/revisionInfo" Target="revisionInfo.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411BA2DE-97D0-414B-BD93-A126ECB6A126}"/>
    <pc:docChg chg="addSld delSld modSld modSection">
      <pc:chgData name="" userId="" providerId="" clId="Web-{411BA2DE-97D0-414B-BD93-A126ECB6A126}" dt="2020-04-02T20:13:06.472" v="1249" actId="20577"/>
      <pc:docMkLst>
        <pc:docMk/>
      </pc:docMkLst>
      <pc:sldChg chg="addSp modSp">
        <pc:chgData name="" userId="" providerId="" clId="Web-{411BA2DE-97D0-414B-BD93-A126ECB6A126}" dt="2020-04-02T20:04:30.390" v="879"/>
        <pc:sldMkLst>
          <pc:docMk/>
          <pc:sldMk cId="2259541290" sldId="322"/>
        </pc:sldMkLst>
        <pc:spChg chg="add mod">
          <ac:chgData name="" userId="" providerId="" clId="Web-{411BA2DE-97D0-414B-BD93-A126ECB6A126}" dt="2020-04-02T20:04:30.390" v="879"/>
          <ac:spMkLst>
            <pc:docMk/>
            <pc:sldMk cId="2259541290" sldId="322"/>
            <ac:spMk id="2" creationId="{812EF6D5-1F7B-4602-8A5F-EA084B6F8AB0}"/>
          </ac:spMkLst>
        </pc:spChg>
        <pc:spChg chg="mod">
          <ac:chgData name="" userId="" providerId="" clId="Web-{411BA2DE-97D0-414B-BD93-A126ECB6A126}" dt="2020-04-02T19:44:57.698" v="195" actId="1076"/>
          <ac:spMkLst>
            <pc:docMk/>
            <pc:sldMk cId="2259541290" sldId="322"/>
            <ac:spMk id="38" creationId="{510C1B4F-CFB1-4568-9962-56824D162647}"/>
          </ac:spMkLst>
        </pc:spChg>
      </pc:sldChg>
      <pc:sldChg chg="addSp delSp modSp">
        <pc:chgData name="" userId="" providerId="" clId="Web-{411BA2DE-97D0-414B-BD93-A126ECB6A126}" dt="2020-04-02T19:52:24.122" v="235"/>
        <pc:sldMkLst>
          <pc:docMk/>
          <pc:sldMk cId="2018939109" sldId="519"/>
        </pc:sldMkLst>
        <pc:spChg chg="mod">
          <ac:chgData name="" userId="" providerId="" clId="Web-{411BA2DE-97D0-414B-BD93-A126ECB6A126}" dt="2020-04-02T19:36:32.615" v="40" actId="20577"/>
          <ac:spMkLst>
            <pc:docMk/>
            <pc:sldMk cId="2018939109" sldId="519"/>
            <ac:spMk id="2" creationId="{00000000-0000-0000-0000-000000000000}"/>
          </ac:spMkLst>
        </pc:spChg>
        <pc:spChg chg="mod">
          <ac:chgData name="" userId="" providerId="" clId="Web-{411BA2DE-97D0-414B-BD93-A126ECB6A126}" dt="2020-04-02T19:43:51.369" v="173" actId="20577"/>
          <ac:spMkLst>
            <pc:docMk/>
            <pc:sldMk cId="2018939109" sldId="519"/>
            <ac:spMk id="4" creationId="{00000000-0000-0000-0000-000000000000}"/>
          </ac:spMkLst>
        </pc:spChg>
        <pc:spChg chg="add">
          <ac:chgData name="" userId="" providerId="" clId="Web-{411BA2DE-97D0-414B-BD93-A126ECB6A126}" dt="2020-04-02T19:52:24.122" v="235"/>
          <ac:spMkLst>
            <pc:docMk/>
            <pc:sldMk cId="2018939109" sldId="519"/>
            <ac:spMk id="8" creationId="{B0B7D530-40BD-47A6-8A47-BEEA566DE9E9}"/>
          </ac:spMkLst>
        </pc:spChg>
        <pc:spChg chg="add">
          <ac:chgData name="" userId="" providerId="" clId="Web-{411BA2DE-97D0-414B-BD93-A126ECB6A126}" dt="2020-04-02T19:52:24.122" v="235"/>
          <ac:spMkLst>
            <pc:docMk/>
            <pc:sldMk cId="2018939109" sldId="519"/>
            <ac:spMk id="9" creationId="{8F1E2A18-661B-4E51-8236-92449EE24892}"/>
          </ac:spMkLst>
        </pc:spChg>
        <pc:spChg chg="add">
          <ac:chgData name="" userId="" providerId="" clId="Web-{411BA2DE-97D0-414B-BD93-A126ECB6A126}" dt="2020-04-02T19:52:24.122" v="235"/>
          <ac:spMkLst>
            <pc:docMk/>
            <pc:sldMk cId="2018939109" sldId="519"/>
            <ac:spMk id="10" creationId="{BB0119CF-6AFF-431F-8A54-9083D3E6455F}"/>
          </ac:spMkLst>
        </pc:spChg>
        <pc:spChg chg="add">
          <ac:chgData name="" userId="" providerId="" clId="Web-{411BA2DE-97D0-414B-BD93-A126ECB6A126}" dt="2020-04-02T19:52:24.122" v="235"/>
          <ac:spMkLst>
            <pc:docMk/>
            <pc:sldMk cId="2018939109" sldId="519"/>
            <ac:spMk id="11" creationId="{0FEF2C6F-1A82-41F2-9156-7CA640D434E1}"/>
          </ac:spMkLst>
        </pc:spChg>
        <pc:spChg chg="add">
          <ac:chgData name="" userId="" providerId="" clId="Web-{411BA2DE-97D0-414B-BD93-A126ECB6A126}" dt="2020-04-02T19:52:24.122" v="235"/>
          <ac:spMkLst>
            <pc:docMk/>
            <pc:sldMk cId="2018939109" sldId="519"/>
            <ac:spMk id="12" creationId="{3A9ECB34-91B9-4280-AD9E-B000B2718BF8}"/>
          </ac:spMkLst>
        </pc:spChg>
        <pc:spChg chg="add">
          <ac:chgData name="" userId="" providerId="" clId="Web-{411BA2DE-97D0-414B-BD93-A126ECB6A126}" dt="2020-04-02T19:52:24.122" v="235"/>
          <ac:spMkLst>
            <pc:docMk/>
            <pc:sldMk cId="2018939109" sldId="519"/>
            <ac:spMk id="13" creationId="{1AC05D54-D411-442E-BF0D-AEC0874839DA}"/>
          </ac:spMkLst>
        </pc:spChg>
        <pc:spChg chg="add">
          <ac:chgData name="" userId="" providerId="" clId="Web-{411BA2DE-97D0-414B-BD93-A126ECB6A126}" dt="2020-04-02T19:52:24.122" v="235"/>
          <ac:spMkLst>
            <pc:docMk/>
            <pc:sldMk cId="2018939109" sldId="519"/>
            <ac:spMk id="14" creationId="{42298964-0545-4652-97E3-FEA67C9D1109}"/>
          </ac:spMkLst>
        </pc:spChg>
        <pc:spChg chg="add">
          <ac:chgData name="" userId="" providerId="" clId="Web-{411BA2DE-97D0-414B-BD93-A126ECB6A126}" dt="2020-04-02T19:52:24.122" v="235"/>
          <ac:spMkLst>
            <pc:docMk/>
            <pc:sldMk cId="2018939109" sldId="519"/>
            <ac:spMk id="15" creationId="{104C063D-9C7B-48CB-926F-3251D6E4802C}"/>
          </ac:spMkLst>
        </pc:spChg>
        <pc:spChg chg="add">
          <ac:chgData name="" userId="" providerId="" clId="Web-{411BA2DE-97D0-414B-BD93-A126ECB6A126}" dt="2020-04-02T19:52:24.122" v="235"/>
          <ac:spMkLst>
            <pc:docMk/>
            <pc:sldMk cId="2018939109" sldId="519"/>
            <ac:spMk id="16" creationId="{1D5FEE0C-2E4D-4A53-99BE-795D4328D3E4}"/>
          </ac:spMkLst>
        </pc:spChg>
        <pc:spChg chg="add">
          <ac:chgData name="" userId="" providerId="" clId="Web-{411BA2DE-97D0-414B-BD93-A126ECB6A126}" dt="2020-04-02T19:52:24.122" v="235"/>
          <ac:spMkLst>
            <pc:docMk/>
            <pc:sldMk cId="2018939109" sldId="519"/>
            <ac:spMk id="17" creationId="{E74DFBD5-9C6F-465C-A587-E1516F6C1068}"/>
          </ac:spMkLst>
        </pc:spChg>
        <pc:spChg chg="add">
          <ac:chgData name="" userId="" providerId="" clId="Web-{411BA2DE-97D0-414B-BD93-A126ECB6A126}" dt="2020-04-02T19:52:24.122" v="235"/>
          <ac:spMkLst>
            <pc:docMk/>
            <pc:sldMk cId="2018939109" sldId="519"/>
            <ac:spMk id="18" creationId="{304C3EA7-2B94-4679-8BFB-AE287F1B6646}"/>
          </ac:spMkLst>
        </pc:spChg>
        <pc:spChg chg="add">
          <ac:chgData name="" userId="" providerId="" clId="Web-{411BA2DE-97D0-414B-BD93-A126ECB6A126}" dt="2020-04-02T19:52:24.122" v="235"/>
          <ac:spMkLst>
            <pc:docMk/>
            <pc:sldMk cId="2018939109" sldId="519"/>
            <ac:spMk id="19" creationId="{EB554C5B-35B0-4948-8779-EF656323293F}"/>
          </ac:spMkLst>
        </pc:spChg>
        <pc:spChg chg="add">
          <ac:chgData name="" userId="" providerId="" clId="Web-{411BA2DE-97D0-414B-BD93-A126ECB6A126}" dt="2020-04-02T19:52:24.122" v="235"/>
          <ac:spMkLst>
            <pc:docMk/>
            <pc:sldMk cId="2018939109" sldId="519"/>
            <ac:spMk id="20" creationId="{2C7F4F1A-CD1A-4079-9677-FC66B2037029}"/>
          </ac:spMkLst>
        </pc:spChg>
        <pc:spChg chg="add">
          <ac:chgData name="" userId="" providerId="" clId="Web-{411BA2DE-97D0-414B-BD93-A126ECB6A126}" dt="2020-04-02T19:52:24.122" v="235"/>
          <ac:spMkLst>
            <pc:docMk/>
            <pc:sldMk cId="2018939109" sldId="519"/>
            <ac:spMk id="24" creationId="{5AC588EB-55CC-4F50-9DA2-67E565775754}"/>
          </ac:spMkLst>
        </pc:spChg>
        <pc:spChg chg="add">
          <ac:chgData name="" userId="" providerId="" clId="Web-{411BA2DE-97D0-414B-BD93-A126ECB6A126}" dt="2020-04-02T19:52:24.122" v="235"/>
          <ac:spMkLst>
            <pc:docMk/>
            <pc:sldMk cId="2018939109" sldId="519"/>
            <ac:spMk id="25" creationId="{9415A55A-C42A-4082-A6CB-EA2BEC9EC73E}"/>
          </ac:spMkLst>
        </pc:spChg>
        <pc:spChg chg="add">
          <ac:chgData name="" userId="" providerId="" clId="Web-{411BA2DE-97D0-414B-BD93-A126ECB6A126}" dt="2020-04-02T19:52:24.122" v="235"/>
          <ac:spMkLst>
            <pc:docMk/>
            <pc:sldMk cId="2018939109" sldId="519"/>
            <ac:spMk id="26" creationId="{44CB8A35-CD02-465A-8F1D-47285E3C52DD}"/>
          </ac:spMkLst>
        </pc:spChg>
        <pc:spChg chg="add">
          <ac:chgData name="" userId="" providerId="" clId="Web-{411BA2DE-97D0-414B-BD93-A126ECB6A126}" dt="2020-04-02T19:52:24.122" v="235"/>
          <ac:spMkLst>
            <pc:docMk/>
            <pc:sldMk cId="2018939109" sldId="519"/>
            <ac:spMk id="27" creationId="{C1D954D5-9138-4FC7-9F7C-3008AF10836E}"/>
          </ac:spMkLst>
        </pc:spChg>
        <pc:spChg chg="add">
          <ac:chgData name="" userId="" providerId="" clId="Web-{411BA2DE-97D0-414B-BD93-A126ECB6A126}" dt="2020-04-02T19:52:24.122" v="235"/>
          <ac:spMkLst>
            <pc:docMk/>
            <pc:sldMk cId="2018939109" sldId="519"/>
            <ac:spMk id="28" creationId="{71D0E1DE-DE70-44C8-95C2-C4EC040240C0}"/>
          </ac:spMkLst>
        </pc:spChg>
        <pc:spChg chg="add">
          <ac:chgData name="" userId="" providerId="" clId="Web-{411BA2DE-97D0-414B-BD93-A126ECB6A126}" dt="2020-04-02T19:52:24.122" v="235"/>
          <ac:spMkLst>
            <pc:docMk/>
            <pc:sldMk cId="2018939109" sldId="519"/>
            <ac:spMk id="29" creationId="{205A5446-5F1C-4307-A012-47C66229EE43}"/>
          </ac:spMkLst>
        </pc:spChg>
        <pc:spChg chg="add">
          <ac:chgData name="" userId="" providerId="" clId="Web-{411BA2DE-97D0-414B-BD93-A126ECB6A126}" dt="2020-04-02T19:52:24.122" v="235"/>
          <ac:spMkLst>
            <pc:docMk/>
            <pc:sldMk cId="2018939109" sldId="519"/>
            <ac:spMk id="30" creationId="{8804AAB4-EA1A-4B7C-94F4-6ECCCB0C5B1B}"/>
          </ac:spMkLst>
        </pc:spChg>
        <pc:spChg chg="add">
          <ac:chgData name="" userId="" providerId="" clId="Web-{411BA2DE-97D0-414B-BD93-A126ECB6A126}" dt="2020-04-02T19:52:24.122" v="235"/>
          <ac:spMkLst>
            <pc:docMk/>
            <pc:sldMk cId="2018939109" sldId="519"/>
            <ac:spMk id="31" creationId="{750763CC-C312-4DF8-B4FA-36BA6B0DEE44}"/>
          </ac:spMkLst>
        </pc:spChg>
        <pc:spChg chg="add">
          <ac:chgData name="" userId="" providerId="" clId="Web-{411BA2DE-97D0-414B-BD93-A126ECB6A126}" dt="2020-04-02T19:52:24.122" v="235"/>
          <ac:spMkLst>
            <pc:docMk/>
            <pc:sldMk cId="2018939109" sldId="519"/>
            <ac:spMk id="32" creationId="{292832F1-58F6-413B-97E9-EC2ED3E3CEED}"/>
          </ac:spMkLst>
        </pc:spChg>
        <pc:spChg chg="add">
          <ac:chgData name="" userId="" providerId="" clId="Web-{411BA2DE-97D0-414B-BD93-A126ECB6A126}" dt="2020-04-02T19:52:24.122" v="235"/>
          <ac:spMkLst>
            <pc:docMk/>
            <pc:sldMk cId="2018939109" sldId="519"/>
            <ac:spMk id="34" creationId="{9837254E-19EB-4943-A86D-D073845C4D91}"/>
          </ac:spMkLst>
        </pc:spChg>
        <pc:spChg chg="add">
          <ac:chgData name="" userId="" providerId="" clId="Web-{411BA2DE-97D0-414B-BD93-A126ECB6A126}" dt="2020-04-02T19:52:24.122" v="235"/>
          <ac:spMkLst>
            <pc:docMk/>
            <pc:sldMk cId="2018939109" sldId="519"/>
            <ac:spMk id="35" creationId="{63FDE1A7-E165-4572-94AE-3A9DC1F90DC2}"/>
          </ac:spMkLst>
        </pc:spChg>
        <pc:spChg chg="add">
          <ac:chgData name="" userId="" providerId="" clId="Web-{411BA2DE-97D0-414B-BD93-A126ECB6A126}" dt="2020-04-02T19:52:24.122" v="235"/>
          <ac:spMkLst>
            <pc:docMk/>
            <pc:sldMk cId="2018939109" sldId="519"/>
            <ac:spMk id="36" creationId="{BBF61FA8-6AB9-46B7-9FB6-3D170FC7BC41}"/>
          </ac:spMkLst>
        </pc:spChg>
        <pc:spChg chg="add">
          <ac:chgData name="" userId="" providerId="" clId="Web-{411BA2DE-97D0-414B-BD93-A126ECB6A126}" dt="2020-04-02T19:52:24.122" v="235"/>
          <ac:spMkLst>
            <pc:docMk/>
            <pc:sldMk cId="2018939109" sldId="519"/>
            <ac:spMk id="37" creationId="{B4CA6E10-E913-4564-BE2A-850FB8D99728}"/>
          </ac:spMkLst>
        </pc:spChg>
        <pc:spChg chg="add">
          <ac:chgData name="" userId="" providerId="" clId="Web-{411BA2DE-97D0-414B-BD93-A126ECB6A126}" dt="2020-04-02T19:52:24.122" v="235"/>
          <ac:spMkLst>
            <pc:docMk/>
            <pc:sldMk cId="2018939109" sldId="519"/>
            <ac:spMk id="38" creationId="{7F84542B-5A20-4788-8369-3DA45EFB2D67}"/>
          </ac:spMkLst>
        </pc:spChg>
        <pc:spChg chg="add">
          <ac:chgData name="" userId="" providerId="" clId="Web-{411BA2DE-97D0-414B-BD93-A126ECB6A126}" dt="2020-04-02T19:52:24.122" v="235"/>
          <ac:spMkLst>
            <pc:docMk/>
            <pc:sldMk cId="2018939109" sldId="519"/>
            <ac:spMk id="39" creationId="{35C62E2A-7C14-4441-BAE2-78951B2EDF1B}"/>
          </ac:spMkLst>
        </pc:spChg>
        <pc:spChg chg="add">
          <ac:chgData name="" userId="" providerId="" clId="Web-{411BA2DE-97D0-414B-BD93-A126ECB6A126}" dt="2020-04-02T19:52:24.122" v="235"/>
          <ac:spMkLst>
            <pc:docMk/>
            <pc:sldMk cId="2018939109" sldId="519"/>
            <ac:spMk id="40" creationId="{91634046-BB10-4720-A68B-D9CC1A528454}"/>
          </ac:spMkLst>
        </pc:spChg>
        <pc:spChg chg="add">
          <ac:chgData name="" userId="" providerId="" clId="Web-{411BA2DE-97D0-414B-BD93-A126ECB6A126}" dt="2020-04-02T19:52:24.122" v="235"/>
          <ac:spMkLst>
            <pc:docMk/>
            <pc:sldMk cId="2018939109" sldId="519"/>
            <ac:spMk id="41" creationId="{67D54190-5449-4282-9C33-A2DC2349A634}"/>
          </ac:spMkLst>
        </pc:spChg>
        <pc:spChg chg="add">
          <ac:chgData name="" userId="" providerId="" clId="Web-{411BA2DE-97D0-414B-BD93-A126ECB6A126}" dt="2020-04-02T19:52:24.122" v="235"/>
          <ac:spMkLst>
            <pc:docMk/>
            <pc:sldMk cId="2018939109" sldId="519"/>
            <ac:spMk id="42" creationId="{FF380A6F-5131-45DF-B8CD-0395850E73E4}"/>
          </ac:spMkLst>
        </pc:spChg>
        <pc:spChg chg="add">
          <ac:chgData name="" userId="" providerId="" clId="Web-{411BA2DE-97D0-414B-BD93-A126ECB6A126}" dt="2020-04-02T19:52:24.122" v="235"/>
          <ac:spMkLst>
            <pc:docMk/>
            <pc:sldMk cId="2018939109" sldId="519"/>
            <ac:spMk id="43" creationId="{EB794472-44CE-499E-A383-343E57714501}"/>
          </ac:spMkLst>
        </pc:spChg>
        <pc:spChg chg="add">
          <ac:chgData name="" userId="" providerId="" clId="Web-{411BA2DE-97D0-414B-BD93-A126ECB6A126}" dt="2020-04-02T19:52:24.122" v="235"/>
          <ac:spMkLst>
            <pc:docMk/>
            <pc:sldMk cId="2018939109" sldId="519"/>
            <ac:spMk id="44" creationId="{95175FB5-4FE5-4B82-A238-C5E4B5D2E6FB}"/>
          </ac:spMkLst>
        </pc:spChg>
        <pc:spChg chg="add">
          <ac:chgData name="" userId="" providerId="" clId="Web-{411BA2DE-97D0-414B-BD93-A126ECB6A126}" dt="2020-04-02T19:52:24.122" v="235"/>
          <ac:spMkLst>
            <pc:docMk/>
            <pc:sldMk cId="2018939109" sldId="519"/>
            <ac:spMk id="45" creationId="{3DFEF247-0DEB-4123-B4F6-2F3049FE8DD5}"/>
          </ac:spMkLst>
        </pc:spChg>
        <pc:picChg chg="del">
          <ac:chgData name="" userId="" providerId="" clId="Web-{411BA2DE-97D0-414B-BD93-A126ECB6A126}" dt="2020-04-02T19:38:02.881" v="43"/>
          <ac:picMkLst>
            <pc:docMk/>
            <pc:sldMk cId="2018939109" sldId="519"/>
            <ac:picMk id="5" creationId="{00000000-0000-0000-0000-000000000000}"/>
          </ac:picMkLst>
        </pc:picChg>
        <pc:cxnChg chg="add">
          <ac:chgData name="" userId="" providerId="" clId="Web-{411BA2DE-97D0-414B-BD93-A126ECB6A126}" dt="2020-04-02T19:52:24.122" v="235"/>
          <ac:cxnSpMkLst>
            <pc:docMk/>
            <pc:sldMk cId="2018939109" sldId="519"/>
            <ac:cxnSpMk id="21" creationId="{E05EB351-A2A4-4417-A3E7-BC8C479C542D}"/>
          </ac:cxnSpMkLst>
        </pc:cxnChg>
        <pc:cxnChg chg="add">
          <ac:chgData name="" userId="" providerId="" clId="Web-{411BA2DE-97D0-414B-BD93-A126ECB6A126}" dt="2020-04-02T19:52:24.122" v="235"/>
          <ac:cxnSpMkLst>
            <pc:docMk/>
            <pc:sldMk cId="2018939109" sldId="519"/>
            <ac:cxnSpMk id="22" creationId="{9DC27721-1B26-4F54-8CBF-07E996C2462E}"/>
          </ac:cxnSpMkLst>
        </pc:cxnChg>
        <pc:cxnChg chg="add">
          <ac:chgData name="" userId="" providerId="" clId="Web-{411BA2DE-97D0-414B-BD93-A126ECB6A126}" dt="2020-04-02T19:52:24.122" v="235"/>
          <ac:cxnSpMkLst>
            <pc:docMk/>
            <pc:sldMk cId="2018939109" sldId="519"/>
            <ac:cxnSpMk id="23" creationId="{D2C42211-92BA-4119-BA3F-08F4DBB38FF8}"/>
          </ac:cxnSpMkLst>
        </pc:cxnChg>
        <pc:cxnChg chg="add">
          <ac:chgData name="" userId="" providerId="" clId="Web-{411BA2DE-97D0-414B-BD93-A126ECB6A126}" dt="2020-04-02T19:52:24.122" v="235"/>
          <ac:cxnSpMkLst>
            <pc:docMk/>
            <pc:sldMk cId="2018939109" sldId="519"/>
            <ac:cxnSpMk id="33" creationId="{1A150716-92EF-4A5E-8AB3-E84365F5A92E}"/>
          </ac:cxnSpMkLst>
        </pc:cxnChg>
      </pc:sldChg>
      <pc:sldChg chg="addSp modSp">
        <pc:chgData name="" userId="" providerId="" clId="Web-{411BA2DE-97D0-414B-BD93-A126ECB6A126}" dt="2020-04-02T19:38:23.678" v="47" actId="1076"/>
        <pc:sldMkLst>
          <pc:docMk/>
          <pc:sldMk cId="3048833451" sldId="617"/>
        </pc:sldMkLst>
        <pc:spChg chg="mod">
          <ac:chgData name="" userId="" providerId="" clId="Web-{411BA2DE-97D0-414B-BD93-A126ECB6A126}" dt="2020-04-02T19:35:51.115" v="28" actId="14100"/>
          <ac:spMkLst>
            <pc:docMk/>
            <pc:sldMk cId="3048833451" sldId="617"/>
            <ac:spMk id="3" creationId="{BAF1754E-1F41-46CD-A4EA-BEA582D5A7A9}"/>
          </ac:spMkLst>
        </pc:spChg>
        <pc:picChg chg="add mod">
          <ac:chgData name="" userId="" providerId="" clId="Web-{411BA2DE-97D0-414B-BD93-A126ECB6A126}" dt="2020-04-02T19:38:23.678" v="47" actId="1076"/>
          <ac:picMkLst>
            <pc:docMk/>
            <pc:sldMk cId="3048833451" sldId="617"/>
            <ac:picMk id="6" creationId="{1690464D-A4AC-4B95-87AF-11D9129EE1C2}"/>
          </ac:picMkLst>
        </pc:picChg>
      </pc:sldChg>
      <pc:sldChg chg="mod modShow">
        <pc:chgData name="" userId="" providerId="" clId="Web-{411BA2DE-97D0-414B-BD93-A126ECB6A126}" dt="2020-04-02T19:40:30.085" v="48"/>
        <pc:sldMkLst>
          <pc:docMk/>
          <pc:sldMk cId="3275056456" sldId="645"/>
        </pc:sldMkLst>
      </pc:sldChg>
      <pc:sldChg chg="modSp">
        <pc:chgData name="" userId="" providerId="" clId="Web-{411BA2DE-97D0-414B-BD93-A126ECB6A126}" dt="2020-04-02T20:05:31.048" v="920" actId="20577"/>
        <pc:sldMkLst>
          <pc:docMk/>
          <pc:sldMk cId="4233151908" sldId="647"/>
        </pc:sldMkLst>
        <pc:spChg chg="mod">
          <ac:chgData name="" userId="" providerId="" clId="Web-{411BA2DE-97D0-414B-BD93-A126ECB6A126}" dt="2020-04-02T20:05:31.048" v="920" actId="20577"/>
          <ac:spMkLst>
            <pc:docMk/>
            <pc:sldMk cId="4233151908" sldId="647"/>
            <ac:spMk id="2" creationId="{2217F244-DBFB-4682-BB10-5FDA78DFF36C}"/>
          </ac:spMkLst>
        </pc:spChg>
        <pc:spChg chg="mod">
          <ac:chgData name="" userId="" providerId="" clId="Web-{411BA2DE-97D0-414B-BD93-A126ECB6A126}" dt="2020-04-02T20:05:28.611" v="918" actId="20577"/>
          <ac:spMkLst>
            <pc:docMk/>
            <pc:sldMk cId="4233151908" sldId="647"/>
            <ac:spMk id="3" creationId="{F514A302-1A88-4B77-A9CA-4498D3BFE85D}"/>
          </ac:spMkLst>
        </pc:spChg>
      </pc:sldChg>
      <pc:sldChg chg="modSp">
        <pc:chgData name="" userId="" providerId="" clId="Web-{411BA2DE-97D0-414B-BD93-A126ECB6A126}" dt="2020-04-02T20:06:06.017" v="975" actId="20577"/>
        <pc:sldMkLst>
          <pc:docMk/>
          <pc:sldMk cId="236343121" sldId="648"/>
        </pc:sldMkLst>
        <pc:spChg chg="mod">
          <ac:chgData name="" userId="" providerId="" clId="Web-{411BA2DE-97D0-414B-BD93-A126ECB6A126}" dt="2020-04-02T20:06:06.017" v="975" actId="20577"/>
          <ac:spMkLst>
            <pc:docMk/>
            <pc:sldMk cId="236343121" sldId="648"/>
            <ac:spMk id="2" creationId="{B7695C38-624C-4097-BAEA-E0F71092CE4B}"/>
          </ac:spMkLst>
        </pc:spChg>
      </pc:sldChg>
      <pc:sldChg chg="modSp">
        <pc:chgData name="" userId="" providerId="" clId="Web-{411BA2DE-97D0-414B-BD93-A126ECB6A126}" dt="2020-04-02T20:06:26.767" v="1000" actId="20577"/>
        <pc:sldMkLst>
          <pc:docMk/>
          <pc:sldMk cId="1266667110" sldId="649"/>
        </pc:sldMkLst>
        <pc:spChg chg="mod">
          <ac:chgData name="" userId="" providerId="" clId="Web-{411BA2DE-97D0-414B-BD93-A126ECB6A126}" dt="2020-04-02T20:06:26.767" v="1000" actId="20577"/>
          <ac:spMkLst>
            <pc:docMk/>
            <pc:sldMk cId="1266667110" sldId="649"/>
            <ac:spMk id="3" creationId="{8F4EED94-B367-43C4-A0BF-28A2C48BCC92}"/>
          </ac:spMkLst>
        </pc:spChg>
      </pc:sldChg>
      <pc:sldChg chg="modSp">
        <pc:chgData name="" userId="" providerId="" clId="Web-{411BA2DE-97D0-414B-BD93-A126ECB6A126}" dt="2020-04-02T20:10:29.112" v="1101" actId="20577"/>
        <pc:sldMkLst>
          <pc:docMk/>
          <pc:sldMk cId="1252374867" sldId="650"/>
        </pc:sldMkLst>
        <pc:spChg chg="mod">
          <ac:chgData name="" userId="" providerId="" clId="Web-{411BA2DE-97D0-414B-BD93-A126ECB6A126}" dt="2020-04-02T20:06:39.533" v="1010" actId="20577"/>
          <ac:spMkLst>
            <pc:docMk/>
            <pc:sldMk cId="1252374867" sldId="650"/>
            <ac:spMk id="2" creationId="{9341049B-6DED-4EF8-A931-513D2E96C5BF}"/>
          </ac:spMkLst>
        </pc:spChg>
        <pc:spChg chg="mod">
          <ac:chgData name="" userId="" providerId="" clId="Web-{411BA2DE-97D0-414B-BD93-A126ECB6A126}" dt="2020-04-02T20:10:29.112" v="1101" actId="20577"/>
          <ac:spMkLst>
            <pc:docMk/>
            <pc:sldMk cId="1252374867" sldId="650"/>
            <ac:spMk id="3" creationId="{8F4EED94-B367-43C4-A0BF-28A2C48BCC92}"/>
          </ac:spMkLst>
        </pc:spChg>
      </pc:sldChg>
      <pc:sldChg chg="modSp new">
        <pc:chgData name="" userId="" providerId="" clId="Web-{411BA2DE-97D0-414B-BD93-A126ECB6A126}" dt="2020-04-02T20:03:04.437" v="783" actId="20577"/>
        <pc:sldMkLst>
          <pc:docMk/>
          <pc:sldMk cId="333157460" sldId="680"/>
        </pc:sldMkLst>
        <pc:spChg chg="mod">
          <ac:chgData name="" userId="" providerId="" clId="Web-{411BA2DE-97D0-414B-BD93-A126ECB6A126}" dt="2020-04-02T20:03:04.437" v="783" actId="20577"/>
          <ac:spMkLst>
            <pc:docMk/>
            <pc:sldMk cId="333157460" sldId="680"/>
            <ac:spMk id="2" creationId="{5E4FD575-C89E-43D6-81D1-5C07B235A1DD}"/>
          </ac:spMkLst>
        </pc:spChg>
        <pc:spChg chg="mod">
          <ac:chgData name="" userId="" providerId="" clId="Web-{411BA2DE-97D0-414B-BD93-A126ECB6A126}" dt="2020-04-02T20:02:31.609" v="726" actId="20577"/>
          <ac:spMkLst>
            <pc:docMk/>
            <pc:sldMk cId="333157460" sldId="680"/>
            <ac:spMk id="3" creationId="{69A80CF2-D04B-4156-8606-16D735F0543A}"/>
          </ac:spMkLst>
        </pc:spChg>
      </pc:sldChg>
      <pc:sldChg chg="delSp modSp add del delAnim">
        <pc:chgData name="" userId="" providerId="" clId="Web-{411BA2DE-97D0-414B-BD93-A126ECB6A126}" dt="2020-04-02T19:52:59.122" v="236"/>
        <pc:sldMkLst>
          <pc:docMk/>
          <pc:sldMk cId="1696706240" sldId="680"/>
        </pc:sldMkLst>
        <pc:spChg chg="del">
          <ac:chgData name="" userId="" providerId="" clId="Web-{411BA2DE-97D0-414B-BD93-A126ECB6A126}" dt="2020-04-02T19:52:19.512" v="234"/>
          <ac:spMkLst>
            <pc:docMk/>
            <pc:sldMk cId="1696706240" sldId="680"/>
            <ac:spMk id="3" creationId="{00000000-0000-0000-0000-000000000000}"/>
          </ac:spMkLst>
        </pc:spChg>
        <pc:spChg chg="del">
          <ac:chgData name="" userId="" providerId="" clId="Web-{411BA2DE-97D0-414B-BD93-A126ECB6A126}" dt="2020-04-02T19:52:19.512" v="233"/>
          <ac:spMkLst>
            <pc:docMk/>
            <pc:sldMk cId="1696706240" sldId="680"/>
            <ac:spMk id="4" creationId="{00000000-0000-0000-0000-000000000000}"/>
          </ac:spMkLst>
        </pc:spChg>
        <pc:spChg chg="del">
          <ac:chgData name="" userId="" providerId="" clId="Web-{411BA2DE-97D0-414B-BD93-A126ECB6A126}" dt="2020-04-02T19:52:19.512" v="232"/>
          <ac:spMkLst>
            <pc:docMk/>
            <pc:sldMk cId="1696706240" sldId="680"/>
            <ac:spMk id="5" creationId="{00000000-0000-0000-0000-000000000000}"/>
          </ac:spMkLst>
        </pc:spChg>
        <pc:spChg chg="del">
          <ac:chgData name="" userId="" providerId="" clId="Web-{411BA2DE-97D0-414B-BD93-A126ECB6A126}" dt="2020-04-02T19:52:19.512" v="231"/>
          <ac:spMkLst>
            <pc:docMk/>
            <pc:sldMk cId="1696706240" sldId="680"/>
            <ac:spMk id="9" creationId="{00000000-0000-0000-0000-000000000000}"/>
          </ac:spMkLst>
        </pc:spChg>
        <pc:spChg chg="del">
          <ac:chgData name="" userId="" providerId="" clId="Web-{411BA2DE-97D0-414B-BD93-A126ECB6A126}" dt="2020-04-02T19:52:19.512" v="230"/>
          <ac:spMkLst>
            <pc:docMk/>
            <pc:sldMk cId="1696706240" sldId="680"/>
            <ac:spMk id="12" creationId="{00000000-0000-0000-0000-000000000000}"/>
          </ac:spMkLst>
        </pc:spChg>
        <pc:spChg chg="del">
          <ac:chgData name="" userId="" providerId="" clId="Web-{411BA2DE-97D0-414B-BD93-A126ECB6A126}" dt="2020-04-02T19:52:19.512" v="229"/>
          <ac:spMkLst>
            <pc:docMk/>
            <pc:sldMk cId="1696706240" sldId="680"/>
            <ac:spMk id="15" creationId="{00000000-0000-0000-0000-000000000000}"/>
          </ac:spMkLst>
        </pc:spChg>
        <pc:spChg chg="del">
          <ac:chgData name="" userId="" providerId="" clId="Web-{411BA2DE-97D0-414B-BD93-A126ECB6A126}" dt="2020-04-02T19:52:19.512" v="228"/>
          <ac:spMkLst>
            <pc:docMk/>
            <pc:sldMk cId="1696706240" sldId="680"/>
            <ac:spMk id="16" creationId="{00000000-0000-0000-0000-000000000000}"/>
          </ac:spMkLst>
        </pc:spChg>
        <pc:spChg chg="del">
          <ac:chgData name="" userId="" providerId="" clId="Web-{411BA2DE-97D0-414B-BD93-A126ECB6A126}" dt="2020-04-02T19:52:19.512" v="227"/>
          <ac:spMkLst>
            <pc:docMk/>
            <pc:sldMk cId="1696706240" sldId="680"/>
            <ac:spMk id="21" creationId="{00000000-0000-0000-0000-000000000000}"/>
          </ac:spMkLst>
        </pc:spChg>
        <pc:spChg chg="del">
          <ac:chgData name="" userId="" providerId="" clId="Web-{411BA2DE-97D0-414B-BD93-A126ECB6A126}" dt="2020-04-02T19:52:19.512" v="226"/>
          <ac:spMkLst>
            <pc:docMk/>
            <pc:sldMk cId="1696706240" sldId="680"/>
            <ac:spMk id="22" creationId="{00000000-0000-0000-0000-000000000000}"/>
          </ac:spMkLst>
        </pc:spChg>
        <pc:spChg chg="del">
          <ac:chgData name="" userId="" providerId="" clId="Web-{411BA2DE-97D0-414B-BD93-A126ECB6A126}" dt="2020-04-02T19:52:19.512" v="225"/>
          <ac:spMkLst>
            <pc:docMk/>
            <pc:sldMk cId="1696706240" sldId="680"/>
            <ac:spMk id="23" creationId="{00000000-0000-0000-0000-000000000000}"/>
          </ac:spMkLst>
        </pc:spChg>
        <pc:spChg chg="del">
          <ac:chgData name="" userId="" providerId="" clId="Web-{411BA2DE-97D0-414B-BD93-A126ECB6A126}" dt="2020-04-02T19:52:19.512" v="224"/>
          <ac:spMkLst>
            <pc:docMk/>
            <pc:sldMk cId="1696706240" sldId="680"/>
            <ac:spMk id="24" creationId="{00000000-0000-0000-0000-000000000000}"/>
          </ac:spMkLst>
        </pc:spChg>
        <pc:spChg chg="del">
          <ac:chgData name="" userId="" providerId="" clId="Web-{411BA2DE-97D0-414B-BD93-A126ECB6A126}" dt="2020-04-02T19:52:19.512" v="223"/>
          <ac:spMkLst>
            <pc:docMk/>
            <pc:sldMk cId="1696706240" sldId="680"/>
            <ac:spMk id="25" creationId="{00000000-0000-0000-0000-000000000000}"/>
          </ac:spMkLst>
        </pc:spChg>
        <pc:spChg chg="del">
          <ac:chgData name="" userId="" providerId="" clId="Web-{411BA2DE-97D0-414B-BD93-A126ECB6A126}" dt="2020-04-02T19:52:19.512" v="222"/>
          <ac:spMkLst>
            <pc:docMk/>
            <pc:sldMk cId="1696706240" sldId="680"/>
            <ac:spMk id="26" creationId="{00000000-0000-0000-0000-000000000000}"/>
          </ac:spMkLst>
        </pc:spChg>
        <pc:spChg chg="del">
          <ac:chgData name="" userId="" providerId="" clId="Web-{411BA2DE-97D0-414B-BD93-A126ECB6A126}" dt="2020-04-02T19:52:19.496" v="218"/>
          <ac:spMkLst>
            <pc:docMk/>
            <pc:sldMk cId="1696706240" sldId="680"/>
            <ac:spMk id="29" creationId="{00000000-0000-0000-0000-000000000000}"/>
          </ac:spMkLst>
        </pc:spChg>
        <pc:spChg chg="del">
          <ac:chgData name="" userId="" providerId="" clId="Web-{411BA2DE-97D0-414B-BD93-A126ECB6A126}" dt="2020-04-02T19:52:19.496" v="217"/>
          <ac:spMkLst>
            <pc:docMk/>
            <pc:sldMk cId="1696706240" sldId="680"/>
            <ac:spMk id="31" creationId="{00000000-0000-0000-0000-000000000000}"/>
          </ac:spMkLst>
        </pc:spChg>
        <pc:spChg chg="del">
          <ac:chgData name="" userId="" providerId="" clId="Web-{411BA2DE-97D0-414B-BD93-A126ECB6A126}" dt="2020-04-02T19:52:19.496" v="216"/>
          <ac:spMkLst>
            <pc:docMk/>
            <pc:sldMk cId="1696706240" sldId="680"/>
            <ac:spMk id="33" creationId="{00000000-0000-0000-0000-000000000000}"/>
          </ac:spMkLst>
        </pc:spChg>
        <pc:spChg chg="del">
          <ac:chgData name="" userId="" providerId="" clId="Web-{411BA2DE-97D0-414B-BD93-A126ECB6A126}" dt="2020-04-02T19:52:19.496" v="215"/>
          <ac:spMkLst>
            <pc:docMk/>
            <pc:sldMk cId="1696706240" sldId="680"/>
            <ac:spMk id="34" creationId="{00000000-0000-0000-0000-000000000000}"/>
          </ac:spMkLst>
        </pc:spChg>
        <pc:spChg chg="del">
          <ac:chgData name="" userId="" providerId="" clId="Web-{411BA2DE-97D0-414B-BD93-A126ECB6A126}" dt="2020-04-02T19:52:19.496" v="214"/>
          <ac:spMkLst>
            <pc:docMk/>
            <pc:sldMk cId="1696706240" sldId="680"/>
            <ac:spMk id="35" creationId="{00000000-0000-0000-0000-000000000000}"/>
          </ac:spMkLst>
        </pc:spChg>
        <pc:spChg chg="del">
          <ac:chgData name="" userId="" providerId="" clId="Web-{411BA2DE-97D0-414B-BD93-A126ECB6A126}" dt="2020-04-02T19:52:19.496" v="213"/>
          <ac:spMkLst>
            <pc:docMk/>
            <pc:sldMk cId="1696706240" sldId="680"/>
            <ac:spMk id="36" creationId="{00000000-0000-0000-0000-000000000000}"/>
          </ac:spMkLst>
        </pc:spChg>
        <pc:spChg chg="del">
          <ac:chgData name="" userId="" providerId="" clId="Web-{411BA2DE-97D0-414B-BD93-A126ECB6A126}" dt="2020-04-02T19:52:19.496" v="212"/>
          <ac:spMkLst>
            <pc:docMk/>
            <pc:sldMk cId="1696706240" sldId="680"/>
            <ac:spMk id="37" creationId="{00000000-0000-0000-0000-000000000000}"/>
          </ac:spMkLst>
        </pc:spChg>
        <pc:spChg chg="del">
          <ac:chgData name="" userId="" providerId="" clId="Web-{411BA2DE-97D0-414B-BD93-A126ECB6A126}" dt="2020-04-02T19:52:19.496" v="211"/>
          <ac:spMkLst>
            <pc:docMk/>
            <pc:sldMk cId="1696706240" sldId="680"/>
            <ac:spMk id="38" creationId="{00000000-0000-0000-0000-000000000000}"/>
          </ac:spMkLst>
        </pc:spChg>
        <pc:spChg chg="del">
          <ac:chgData name="" userId="" providerId="" clId="Web-{411BA2DE-97D0-414B-BD93-A126ECB6A126}" dt="2020-04-02T19:52:19.496" v="210"/>
          <ac:spMkLst>
            <pc:docMk/>
            <pc:sldMk cId="1696706240" sldId="680"/>
            <ac:spMk id="39" creationId="{00000000-0000-0000-0000-000000000000}"/>
          </ac:spMkLst>
        </pc:spChg>
        <pc:spChg chg="del">
          <ac:chgData name="" userId="" providerId="" clId="Web-{411BA2DE-97D0-414B-BD93-A126ECB6A126}" dt="2020-04-02T19:52:19.496" v="208"/>
          <ac:spMkLst>
            <pc:docMk/>
            <pc:sldMk cId="1696706240" sldId="680"/>
            <ac:spMk id="44" creationId="{00000000-0000-0000-0000-000000000000}"/>
          </ac:spMkLst>
        </pc:spChg>
        <pc:spChg chg="del">
          <ac:chgData name="" userId="" providerId="" clId="Web-{411BA2DE-97D0-414B-BD93-A126ECB6A126}" dt="2020-04-02T19:52:19.481" v="207"/>
          <ac:spMkLst>
            <pc:docMk/>
            <pc:sldMk cId="1696706240" sldId="680"/>
            <ac:spMk id="46" creationId="{00000000-0000-0000-0000-000000000000}"/>
          </ac:spMkLst>
        </pc:spChg>
        <pc:spChg chg="del">
          <ac:chgData name="" userId="" providerId="" clId="Web-{411BA2DE-97D0-414B-BD93-A126ECB6A126}" dt="2020-04-02T19:52:19.481" v="206"/>
          <ac:spMkLst>
            <pc:docMk/>
            <pc:sldMk cId="1696706240" sldId="680"/>
            <ac:spMk id="47" creationId="{00000000-0000-0000-0000-000000000000}"/>
          </ac:spMkLst>
        </pc:spChg>
        <pc:spChg chg="del">
          <ac:chgData name="" userId="" providerId="" clId="Web-{411BA2DE-97D0-414B-BD93-A126ECB6A126}" dt="2020-04-02T19:52:19.481" v="205"/>
          <ac:spMkLst>
            <pc:docMk/>
            <pc:sldMk cId="1696706240" sldId="680"/>
            <ac:spMk id="48" creationId="{00000000-0000-0000-0000-000000000000}"/>
          </ac:spMkLst>
        </pc:spChg>
        <pc:spChg chg="del">
          <ac:chgData name="" userId="" providerId="" clId="Web-{411BA2DE-97D0-414B-BD93-A126ECB6A126}" dt="2020-04-02T19:52:19.481" v="204"/>
          <ac:spMkLst>
            <pc:docMk/>
            <pc:sldMk cId="1696706240" sldId="680"/>
            <ac:spMk id="49" creationId="{00000000-0000-0000-0000-000000000000}"/>
          </ac:spMkLst>
        </pc:spChg>
        <pc:spChg chg="del">
          <ac:chgData name="" userId="" providerId="" clId="Web-{411BA2DE-97D0-414B-BD93-A126ECB6A126}" dt="2020-04-02T19:52:19.481" v="203"/>
          <ac:spMkLst>
            <pc:docMk/>
            <pc:sldMk cId="1696706240" sldId="680"/>
            <ac:spMk id="50" creationId="{00000000-0000-0000-0000-000000000000}"/>
          </ac:spMkLst>
        </pc:spChg>
        <pc:spChg chg="del">
          <ac:chgData name="" userId="" providerId="" clId="Web-{411BA2DE-97D0-414B-BD93-A126ECB6A126}" dt="2020-04-02T19:52:19.481" v="202"/>
          <ac:spMkLst>
            <pc:docMk/>
            <pc:sldMk cId="1696706240" sldId="680"/>
            <ac:spMk id="51" creationId="{00000000-0000-0000-0000-000000000000}"/>
          </ac:spMkLst>
        </pc:spChg>
        <pc:spChg chg="del">
          <ac:chgData name="" userId="" providerId="" clId="Web-{411BA2DE-97D0-414B-BD93-A126ECB6A126}" dt="2020-04-02T19:52:19.465" v="201"/>
          <ac:spMkLst>
            <pc:docMk/>
            <pc:sldMk cId="1696706240" sldId="680"/>
            <ac:spMk id="53" creationId="{00000000-0000-0000-0000-000000000000}"/>
          </ac:spMkLst>
        </pc:spChg>
        <pc:spChg chg="del">
          <ac:chgData name="" userId="" providerId="" clId="Web-{411BA2DE-97D0-414B-BD93-A126ECB6A126}" dt="2020-04-02T19:52:19.465" v="200"/>
          <ac:spMkLst>
            <pc:docMk/>
            <pc:sldMk cId="1696706240" sldId="680"/>
            <ac:spMk id="54" creationId="{00000000-0000-0000-0000-000000000000}"/>
          </ac:spMkLst>
        </pc:spChg>
        <pc:spChg chg="del">
          <ac:chgData name="" userId="" providerId="" clId="Web-{411BA2DE-97D0-414B-BD93-A126ECB6A126}" dt="2020-04-02T19:52:19.465" v="199"/>
          <ac:spMkLst>
            <pc:docMk/>
            <pc:sldMk cId="1696706240" sldId="680"/>
            <ac:spMk id="55" creationId="{00000000-0000-0000-0000-000000000000}"/>
          </ac:spMkLst>
        </pc:spChg>
        <pc:spChg chg="del">
          <ac:chgData name="" userId="" providerId="" clId="Web-{411BA2DE-97D0-414B-BD93-A126ECB6A126}" dt="2020-04-02T19:52:19.465" v="198"/>
          <ac:spMkLst>
            <pc:docMk/>
            <pc:sldMk cId="1696706240" sldId="680"/>
            <ac:spMk id="56" creationId="{00000000-0000-0000-0000-000000000000}"/>
          </ac:spMkLst>
        </pc:spChg>
        <pc:spChg chg="del">
          <ac:chgData name="" userId="" providerId="" clId="Web-{411BA2DE-97D0-414B-BD93-A126ECB6A126}" dt="2020-04-02T19:52:19.465" v="197"/>
          <ac:spMkLst>
            <pc:docMk/>
            <pc:sldMk cId="1696706240" sldId="680"/>
            <ac:spMk id="57" creationId="{00000000-0000-0000-0000-000000000000}"/>
          </ac:spMkLst>
        </pc:spChg>
        <pc:cxnChg chg="del mod">
          <ac:chgData name="" userId="" providerId="" clId="Web-{411BA2DE-97D0-414B-BD93-A126ECB6A126}" dt="2020-04-02T19:52:19.496" v="209"/>
          <ac:cxnSpMkLst>
            <pc:docMk/>
            <pc:sldMk cId="1696706240" sldId="680"/>
            <ac:cxnSpMk id="17" creationId="{00000000-0000-0000-0000-000000000000}"/>
          </ac:cxnSpMkLst>
        </pc:cxnChg>
        <pc:cxnChg chg="del mod">
          <ac:chgData name="" userId="" providerId="" clId="Web-{411BA2DE-97D0-414B-BD93-A126ECB6A126}" dt="2020-04-02T19:52:19.512" v="221"/>
          <ac:cxnSpMkLst>
            <pc:docMk/>
            <pc:sldMk cId="1696706240" sldId="680"/>
            <ac:cxnSpMk id="28" creationId="{00000000-0000-0000-0000-000000000000}"/>
          </ac:cxnSpMkLst>
        </pc:cxnChg>
        <pc:cxnChg chg="del mod">
          <ac:chgData name="" userId="" providerId="" clId="Web-{411BA2DE-97D0-414B-BD93-A126ECB6A126}" dt="2020-04-02T19:52:19.512" v="220"/>
          <ac:cxnSpMkLst>
            <pc:docMk/>
            <pc:sldMk cId="1696706240" sldId="680"/>
            <ac:cxnSpMk id="30" creationId="{00000000-0000-0000-0000-000000000000}"/>
          </ac:cxnSpMkLst>
        </pc:cxnChg>
        <pc:cxnChg chg="del mod">
          <ac:chgData name="" userId="" providerId="" clId="Web-{411BA2DE-97D0-414B-BD93-A126ECB6A126}" dt="2020-04-02T19:52:19.512" v="219"/>
          <ac:cxnSpMkLst>
            <pc:docMk/>
            <pc:sldMk cId="1696706240" sldId="680"/>
            <ac:cxnSpMk id="32" creationId="{00000000-0000-0000-0000-000000000000}"/>
          </ac:cxnSpMkLst>
        </pc:cxnChg>
      </pc:sldChg>
      <pc:sldChg chg="modSp new">
        <pc:chgData name="" userId="" providerId="" clId="Web-{411BA2DE-97D0-414B-BD93-A126ECB6A126}" dt="2020-04-02T20:12:13.988" v="1220" actId="20577"/>
        <pc:sldMkLst>
          <pc:docMk/>
          <pc:sldMk cId="1645729506" sldId="681"/>
        </pc:sldMkLst>
        <pc:spChg chg="mod">
          <ac:chgData name="" userId="" providerId="" clId="Web-{411BA2DE-97D0-414B-BD93-A126ECB6A126}" dt="2020-04-02T20:12:13.988" v="1220" actId="20577"/>
          <ac:spMkLst>
            <pc:docMk/>
            <pc:sldMk cId="1645729506" sldId="681"/>
            <ac:spMk id="3" creationId="{1E4A476F-D485-407F-85A6-D3C6D3D6B1C8}"/>
          </ac:spMkLst>
        </pc:spChg>
      </pc:sldChg>
      <pc:sldChg chg="modSp new">
        <pc:chgData name="" userId="" providerId="" clId="Web-{411BA2DE-97D0-414B-BD93-A126ECB6A126}" dt="2020-04-02T20:13:03.847" v="1246" actId="20577"/>
        <pc:sldMkLst>
          <pc:docMk/>
          <pc:sldMk cId="3741339329" sldId="682"/>
        </pc:sldMkLst>
        <pc:spChg chg="mod">
          <ac:chgData name="" userId="" providerId="" clId="Web-{411BA2DE-97D0-414B-BD93-A126ECB6A126}" dt="2020-04-02T20:13:03.847" v="1246" actId="20577"/>
          <ac:spMkLst>
            <pc:docMk/>
            <pc:sldMk cId="3741339329" sldId="682"/>
            <ac:spMk id="2" creationId="{7CD1208E-A3E7-4BFC-AEF0-2D184933C9FC}"/>
          </ac:spMkLst>
        </pc:spChg>
      </pc:sldChg>
    </pc:docChg>
  </pc:docChgLst>
  <pc:docChgLst>
    <pc:chgData clId="Web-{72958CEA-23FA-40EC-AD7D-26C386249614}"/>
    <pc:docChg chg="delSld modSld sldOrd modSection">
      <pc:chgData name="" userId="" providerId="" clId="Web-{72958CEA-23FA-40EC-AD7D-26C386249614}" dt="2020-04-02T20:12:36.394" v="227" actId="20577"/>
      <pc:docMkLst>
        <pc:docMk/>
      </pc:docMkLst>
      <pc:sldChg chg="del mod modShow">
        <pc:chgData name="" userId="" providerId="" clId="Web-{72958CEA-23FA-40EC-AD7D-26C386249614}" dt="2020-04-02T19:56:58.373" v="121"/>
        <pc:sldMkLst>
          <pc:docMk/>
          <pc:sldMk cId="1483277657" sldId="257"/>
        </pc:sldMkLst>
      </pc:sldChg>
      <pc:sldChg chg="addSp delSp modSp mod addAnim delAnim modShow">
        <pc:chgData name="" userId="" providerId="" clId="Web-{72958CEA-23FA-40EC-AD7D-26C386249614}" dt="2020-04-02T20:05:59.189" v="168" actId="20577"/>
        <pc:sldMkLst>
          <pc:docMk/>
          <pc:sldMk cId="2259541290" sldId="322"/>
        </pc:sldMkLst>
        <pc:spChg chg="mod">
          <ac:chgData name="" userId="" providerId="" clId="Web-{72958CEA-23FA-40EC-AD7D-26C386249614}" dt="2020-04-02T20:05:59.189" v="168" actId="20577"/>
          <ac:spMkLst>
            <pc:docMk/>
            <pc:sldMk cId="2259541290" sldId="322"/>
            <ac:spMk id="2" creationId="{812EF6D5-1F7B-4602-8A5F-EA084B6F8AB0}"/>
          </ac:spMkLst>
        </pc:spChg>
        <pc:spChg chg="add del">
          <ac:chgData name="" userId="" providerId="" clId="Web-{72958CEA-23FA-40EC-AD7D-26C386249614}" dt="2020-04-02T19:54:03.716" v="98"/>
          <ac:spMkLst>
            <pc:docMk/>
            <pc:sldMk cId="2259541290" sldId="322"/>
            <ac:spMk id="3" creationId="{0B6B2BB7-42AD-42D3-AB04-AC9BD26C2814}"/>
          </ac:spMkLst>
        </pc:spChg>
        <pc:spChg chg="del">
          <ac:chgData name="" userId="" providerId="" clId="Web-{72958CEA-23FA-40EC-AD7D-26C386249614}" dt="2020-04-02T19:53:37.294" v="71"/>
          <ac:spMkLst>
            <pc:docMk/>
            <pc:sldMk cId="2259541290" sldId="322"/>
            <ac:spMk id="28" creationId="{00000000-0000-0000-0000-000000000000}"/>
          </ac:spMkLst>
        </pc:spChg>
        <pc:spChg chg="del">
          <ac:chgData name="" userId="" providerId="" clId="Web-{72958CEA-23FA-40EC-AD7D-26C386249614}" dt="2020-04-02T19:53:37.294" v="70"/>
          <ac:spMkLst>
            <pc:docMk/>
            <pc:sldMk cId="2259541290" sldId="322"/>
            <ac:spMk id="29" creationId="{00000000-0000-0000-0000-000000000000}"/>
          </ac:spMkLst>
        </pc:spChg>
        <pc:spChg chg="del">
          <ac:chgData name="" userId="" providerId="" clId="Web-{72958CEA-23FA-40EC-AD7D-26C386249614}" dt="2020-04-02T19:53:37.294" v="63"/>
          <ac:spMkLst>
            <pc:docMk/>
            <pc:sldMk cId="2259541290" sldId="322"/>
            <ac:spMk id="36" creationId="{00000000-0000-0000-0000-000000000000}"/>
          </ac:spMkLst>
        </pc:spChg>
        <pc:picChg chg="del">
          <ac:chgData name="" userId="" providerId="" clId="Web-{72958CEA-23FA-40EC-AD7D-26C386249614}" dt="2020-04-02T19:53:37.325" v="84"/>
          <ac:picMkLst>
            <pc:docMk/>
            <pc:sldMk cId="2259541290" sldId="322"/>
            <ac:picMk id="12" creationId="{00000000-0000-0000-0000-000000000000}"/>
          </ac:picMkLst>
        </pc:picChg>
        <pc:picChg chg="del">
          <ac:chgData name="" userId="" providerId="" clId="Web-{72958CEA-23FA-40EC-AD7D-26C386249614}" dt="2020-04-02T19:53:37.325" v="83"/>
          <ac:picMkLst>
            <pc:docMk/>
            <pc:sldMk cId="2259541290" sldId="322"/>
            <ac:picMk id="13" creationId="{00000000-0000-0000-0000-000000000000}"/>
          </ac:picMkLst>
        </pc:picChg>
        <pc:picChg chg="del">
          <ac:chgData name="" userId="" providerId="" clId="Web-{72958CEA-23FA-40EC-AD7D-26C386249614}" dt="2020-04-02T19:53:37.309" v="82"/>
          <ac:picMkLst>
            <pc:docMk/>
            <pc:sldMk cId="2259541290" sldId="322"/>
            <ac:picMk id="14" creationId="{00000000-0000-0000-0000-000000000000}"/>
          </ac:picMkLst>
        </pc:picChg>
        <pc:picChg chg="del">
          <ac:chgData name="" userId="" providerId="" clId="Web-{72958CEA-23FA-40EC-AD7D-26C386249614}" dt="2020-04-02T19:53:37.309" v="81"/>
          <ac:picMkLst>
            <pc:docMk/>
            <pc:sldMk cId="2259541290" sldId="322"/>
            <ac:picMk id="15" creationId="{00000000-0000-0000-0000-000000000000}"/>
          </ac:picMkLst>
        </pc:picChg>
        <pc:picChg chg="del">
          <ac:chgData name="" userId="" providerId="" clId="Web-{72958CEA-23FA-40EC-AD7D-26C386249614}" dt="2020-04-02T19:53:37.309" v="80"/>
          <ac:picMkLst>
            <pc:docMk/>
            <pc:sldMk cId="2259541290" sldId="322"/>
            <ac:picMk id="16" creationId="{00000000-0000-0000-0000-000000000000}"/>
          </ac:picMkLst>
        </pc:picChg>
        <pc:picChg chg="del">
          <ac:chgData name="" userId="" providerId="" clId="Web-{72958CEA-23FA-40EC-AD7D-26C386249614}" dt="2020-04-02T19:53:37.309" v="79"/>
          <ac:picMkLst>
            <pc:docMk/>
            <pc:sldMk cId="2259541290" sldId="322"/>
            <ac:picMk id="17" creationId="{00000000-0000-0000-0000-000000000000}"/>
          </ac:picMkLst>
        </pc:picChg>
        <pc:picChg chg="del">
          <ac:chgData name="" userId="" providerId="" clId="Web-{72958CEA-23FA-40EC-AD7D-26C386249614}" dt="2020-04-02T19:53:37.309" v="78"/>
          <ac:picMkLst>
            <pc:docMk/>
            <pc:sldMk cId="2259541290" sldId="322"/>
            <ac:picMk id="18" creationId="{00000000-0000-0000-0000-000000000000}"/>
          </ac:picMkLst>
        </pc:picChg>
        <pc:picChg chg="del">
          <ac:chgData name="" userId="" providerId="" clId="Web-{72958CEA-23FA-40EC-AD7D-26C386249614}" dt="2020-04-02T19:53:37.309" v="77"/>
          <ac:picMkLst>
            <pc:docMk/>
            <pc:sldMk cId="2259541290" sldId="322"/>
            <ac:picMk id="20" creationId="{00000000-0000-0000-0000-000000000000}"/>
          </ac:picMkLst>
        </pc:picChg>
        <pc:picChg chg="del">
          <ac:chgData name="" userId="" providerId="" clId="Web-{72958CEA-23FA-40EC-AD7D-26C386249614}" dt="2020-04-02T19:53:37.309" v="76"/>
          <ac:picMkLst>
            <pc:docMk/>
            <pc:sldMk cId="2259541290" sldId="322"/>
            <ac:picMk id="21" creationId="{00000000-0000-0000-0000-000000000000}"/>
          </ac:picMkLst>
        </pc:picChg>
        <pc:picChg chg="del">
          <ac:chgData name="" userId="" providerId="" clId="Web-{72958CEA-23FA-40EC-AD7D-26C386249614}" dt="2020-04-02T19:53:37.309" v="75"/>
          <ac:picMkLst>
            <pc:docMk/>
            <pc:sldMk cId="2259541290" sldId="322"/>
            <ac:picMk id="22" creationId="{00000000-0000-0000-0000-000000000000}"/>
          </ac:picMkLst>
        </pc:picChg>
        <pc:picChg chg="del">
          <ac:chgData name="" userId="" providerId="" clId="Web-{72958CEA-23FA-40EC-AD7D-26C386249614}" dt="2020-04-02T19:53:37.309" v="73"/>
          <ac:picMkLst>
            <pc:docMk/>
            <pc:sldMk cId="2259541290" sldId="322"/>
            <ac:picMk id="25" creationId="{00000000-0000-0000-0000-000000000000}"/>
          </ac:picMkLst>
        </pc:picChg>
        <pc:picChg chg="del">
          <ac:chgData name="" userId="" providerId="" clId="Web-{72958CEA-23FA-40EC-AD7D-26C386249614}" dt="2020-04-02T19:53:37.309" v="72"/>
          <ac:picMkLst>
            <pc:docMk/>
            <pc:sldMk cId="2259541290" sldId="322"/>
            <ac:picMk id="27" creationId="{00000000-0000-0000-0000-000000000000}"/>
          </ac:picMkLst>
        </pc:picChg>
        <pc:picChg chg="del">
          <ac:chgData name="" userId="" providerId="" clId="Web-{72958CEA-23FA-40EC-AD7D-26C386249614}" dt="2020-04-02T19:53:37.294" v="69"/>
          <ac:picMkLst>
            <pc:docMk/>
            <pc:sldMk cId="2259541290" sldId="322"/>
            <ac:picMk id="30" creationId="{00000000-0000-0000-0000-000000000000}"/>
          </ac:picMkLst>
        </pc:picChg>
        <pc:picChg chg="del">
          <ac:chgData name="" userId="" providerId="" clId="Web-{72958CEA-23FA-40EC-AD7D-26C386249614}" dt="2020-04-02T19:53:37.294" v="68"/>
          <ac:picMkLst>
            <pc:docMk/>
            <pc:sldMk cId="2259541290" sldId="322"/>
            <ac:picMk id="31" creationId="{00000000-0000-0000-0000-000000000000}"/>
          </ac:picMkLst>
        </pc:picChg>
        <pc:picChg chg="del">
          <ac:chgData name="" userId="" providerId="" clId="Web-{72958CEA-23FA-40EC-AD7D-26C386249614}" dt="2020-04-02T19:53:37.294" v="67"/>
          <ac:picMkLst>
            <pc:docMk/>
            <pc:sldMk cId="2259541290" sldId="322"/>
            <ac:picMk id="32" creationId="{00000000-0000-0000-0000-000000000000}"/>
          </ac:picMkLst>
        </pc:picChg>
        <pc:picChg chg="del">
          <ac:chgData name="" userId="" providerId="" clId="Web-{72958CEA-23FA-40EC-AD7D-26C386249614}" dt="2020-04-02T19:53:37.294" v="66"/>
          <ac:picMkLst>
            <pc:docMk/>
            <pc:sldMk cId="2259541290" sldId="322"/>
            <ac:picMk id="33" creationId="{00000000-0000-0000-0000-000000000000}"/>
          </ac:picMkLst>
        </pc:picChg>
        <pc:picChg chg="del">
          <ac:chgData name="" userId="" providerId="" clId="Web-{72958CEA-23FA-40EC-AD7D-26C386249614}" dt="2020-04-02T19:53:37.294" v="65"/>
          <ac:picMkLst>
            <pc:docMk/>
            <pc:sldMk cId="2259541290" sldId="322"/>
            <ac:picMk id="34" creationId="{00000000-0000-0000-0000-000000000000}"/>
          </ac:picMkLst>
        </pc:picChg>
        <pc:picChg chg="del">
          <ac:chgData name="" userId="" providerId="" clId="Web-{72958CEA-23FA-40EC-AD7D-26C386249614}" dt="2020-04-02T19:53:37.278" v="62"/>
          <ac:picMkLst>
            <pc:docMk/>
            <pc:sldMk cId="2259541290" sldId="322"/>
            <ac:picMk id="37" creationId="{00000000-0000-0000-0000-000000000000}"/>
          </ac:picMkLst>
        </pc:picChg>
        <pc:picChg chg="del">
          <ac:chgData name="" userId="" providerId="" clId="Web-{72958CEA-23FA-40EC-AD7D-26C386249614}" dt="2020-04-02T19:53:37.278" v="61"/>
          <ac:picMkLst>
            <pc:docMk/>
            <pc:sldMk cId="2259541290" sldId="322"/>
            <ac:picMk id="39" creationId="{00000000-0000-0000-0000-000000000000}"/>
          </ac:picMkLst>
        </pc:picChg>
        <pc:picChg chg="del">
          <ac:chgData name="" userId="" providerId="" clId="Web-{72958CEA-23FA-40EC-AD7D-26C386249614}" dt="2020-04-02T19:53:37.278" v="60"/>
          <ac:picMkLst>
            <pc:docMk/>
            <pc:sldMk cId="2259541290" sldId="322"/>
            <ac:picMk id="40" creationId="{00000000-0000-0000-0000-000000000000}"/>
          </ac:picMkLst>
        </pc:picChg>
        <pc:picChg chg="del">
          <ac:chgData name="" userId="" providerId="" clId="Web-{72958CEA-23FA-40EC-AD7D-26C386249614}" dt="2020-04-02T19:53:37.278" v="59"/>
          <ac:picMkLst>
            <pc:docMk/>
            <pc:sldMk cId="2259541290" sldId="322"/>
            <ac:picMk id="41" creationId="{00000000-0000-0000-0000-000000000000}"/>
          </ac:picMkLst>
        </pc:picChg>
        <pc:picChg chg="del">
          <ac:chgData name="" userId="" providerId="" clId="Web-{72958CEA-23FA-40EC-AD7D-26C386249614}" dt="2020-04-02T19:53:37.278" v="58"/>
          <ac:picMkLst>
            <pc:docMk/>
            <pc:sldMk cId="2259541290" sldId="322"/>
            <ac:picMk id="42" creationId="{00000000-0000-0000-0000-000000000000}"/>
          </ac:picMkLst>
        </pc:picChg>
        <pc:picChg chg="del">
          <ac:chgData name="" userId="" providerId="" clId="Web-{72958CEA-23FA-40EC-AD7D-26C386249614}" dt="2020-04-02T19:53:37.278" v="57"/>
          <ac:picMkLst>
            <pc:docMk/>
            <pc:sldMk cId="2259541290" sldId="322"/>
            <ac:picMk id="43" creationId="{00000000-0000-0000-0000-000000000000}"/>
          </ac:picMkLst>
        </pc:picChg>
        <pc:picChg chg="del">
          <ac:chgData name="" userId="" providerId="" clId="Web-{72958CEA-23FA-40EC-AD7D-26C386249614}" dt="2020-04-02T19:53:37.278" v="56"/>
          <ac:picMkLst>
            <pc:docMk/>
            <pc:sldMk cId="2259541290" sldId="322"/>
            <ac:picMk id="44" creationId="{00000000-0000-0000-0000-000000000000}"/>
          </ac:picMkLst>
        </pc:picChg>
        <pc:cxnChg chg="del">
          <ac:chgData name="" userId="" providerId="" clId="Web-{72958CEA-23FA-40EC-AD7D-26C386249614}" dt="2020-04-02T19:53:37.309" v="74"/>
          <ac:cxnSpMkLst>
            <pc:docMk/>
            <pc:sldMk cId="2259541290" sldId="322"/>
            <ac:cxnSpMk id="24" creationId="{00000000-0000-0000-0000-000000000000}"/>
          </ac:cxnSpMkLst>
        </pc:cxnChg>
        <pc:cxnChg chg="del">
          <ac:chgData name="" userId="" providerId="" clId="Web-{72958CEA-23FA-40EC-AD7D-26C386249614}" dt="2020-04-02T19:53:37.294" v="64"/>
          <ac:cxnSpMkLst>
            <pc:docMk/>
            <pc:sldMk cId="2259541290" sldId="322"/>
            <ac:cxnSpMk id="35" creationId="{00000000-0000-0000-0000-000000000000}"/>
          </ac:cxnSpMkLst>
        </pc:cxnChg>
      </pc:sldChg>
      <pc:sldChg chg="modSp mod ord modShow">
        <pc:chgData name="" userId="" providerId="" clId="Web-{72958CEA-23FA-40EC-AD7D-26C386249614}" dt="2020-04-02T19:55:15.419" v="101"/>
        <pc:sldMkLst>
          <pc:docMk/>
          <pc:sldMk cId="2991543845" sldId="403"/>
        </pc:sldMkLst>
        <pc:spChg chg="mod">
          <ac:chgData name="" userId="" providerId="" clId="Web-{72958CEA-23FA-40EC-AD7D-26C386249614}" dt="2020-04-02T19:53:55.138" v="97" actId="20577"/>
          <ac:spMkLst>
            <pc:docMk/>
            <pc:sldMk cId="2991543845" sldId="403"/>
            <ac:spMk id="2" creationId="{00000000-0000-0000-0000-000000000000}"/>
          </ac:spMkLst>
        </pc:spChg>
      </pc:sldChg>
      <pc:sldChg chg="ord modNotes">
        <pc:chgData name="" userId="" providerId="" clId="Web-{72958CEA-23FA-40EC-AD7D-26C386249614}" dt="2020-04-02T20:10:19.550" v="202"/>
        <pc:sldMkLst>
          <pc:docMk/>
          <pc:sldMk cId="1852557655" sldId="434"/>
        </pc:sldMkLst>
      </pc:sldChg>
      <pc:sldChg chg="ord modNotes">
        <pc:chgData name="" userId="" providerId="" clId="Web-{72958CEA-23FA-40EC-AD7D-26C386249614}" dt="2020-04-02T20:10:19.550" v="201"/>
        <pc:sldMkLst>
          <pc:docMk/>
          <pc:sldMk cId="892147721" sldId="456"/>
        </pc:sldMkLst>
      </pc:sldChg>
      <pc:sldChg chg="ord modNotes">
        <pc:chgData name="" userId="" providerId="" clId="Web-{72958CEA-23FA-40EC-AD7D-26C386249614}" dt="2020-04-02T20:10:19.550" v="203"/>
        <pc:sldMkLst>
          <pc:docMk/>
          <pc:sldMk cId="733035461" sldId="457"/>
        </pc:sldMkLst>
      </pc:sldChg>
      <pc:sldChg chg="addSp delSp modSp mod modShow modNotes">
        <pc:chgData name="" userId="" providerId="" clId="Web-{72958CEA-23FA-40EC-AD7D-26C386249614}" dt="2020-04-02T19:52:40.715" v="55" actId="1076"/>
        <pc:sldMkLst>
          <pc:docMk/>
          <pc:sldMk cId="2018939109" sldId="519"/>
        </pc:sldMkLst>
        <pc:spChg chg="mod">
          <ac:chgData name="" userId="" providerId="" clId="Web-{72958CEA-23FA-40EC-AD7D-26C386249614}" dt="2020-04-02T19:52:40.715" v="55" actId="1076"/>
          <ac:spMkLst>
            <pc:docMk/>
            <pc:sldMk cId="2018939109" sldId="519"/>
            <ac:spMk id="4" creationId="{00000000-0000-0000-0000-000000000000}"/>
          </ac:spMkLst>
        </pc:spChg>
        <pc:picChg chg="add del mod">
          <ac:chgData name="" userId="" providerId="" clId="Web-{72958CEA-23FA-40EC-AD7D-26C386249614}" dt="2020-04-02T19:51:02.402" v="49"/>
          <ac:picMkLst>
            <pc:docMk/>
            <pc:sldMk cId="2018939109" sldId="519"/>
            <ac:picMk id="6" creationId="{D6129A62-B7C9-4E20-925D-0A69D029F7ED}"/>
          </ac:picMkLst>
        </pc:picChg>
      </pc:sldChg>
      <pc:sldChg chg="mod modShow modNotes">
        <pc:chgData name="" userId="" providerId="" clId="Web-{72958CEA-23FA-40EC-AD7D-26C386249614}" dt="2020-04-02T19:57:58.248" v="123"/>
        <pc:sldMkLst>
          <pc:docMk/>
          <pc:sldMk cId="2133502624" sldId="585"/>
        </pc:sldMkLst>
      </pc:sldChg>
      <pc:sldChg chg="modSp">
        <pc:chgData name="" userId="" providerId="" clId="Web-{72958CEA-23FA-40EC-AD7D-26C386249614}" dt="2020-04-02T20:12:34.707" v="224" actId="20577"/>
        <pc:sldMkLst>
          <pc:docMk/>
          <pc:sldMk cId="4170914781" sldId="619"/>
        </pc:sldMkLst>
        <pc:spChg chg="mod">
          <ac:chgData name="" userId="" providerId="" clId="Web-{72958CEA-23FA-40EC-AD7D-26C386249614}" dt="2020-04-02T20:12:34.707" v="224" actId="20577"/>
          <ac:spMkLst>
            <pc:docMk/>
            <pc:sldMk cId="4170914781" sldId="619"/>
            <ac:spMk id="2" creationId="{49594705-DFE6-4BA1-9024-C8AF21FDA3ED}"/>
          </ac:spMkLst>
        </pc:spChg>
      </pc:sldChg>
      <pc:sldChg chg="del">
        <pc:chgData name="" userId="" providerId="" clId="Web-{72958CEA-23FA-40EC-AD7D-26C386249614}" dt="2020-04-02T19:44:36.807" v="38"/>
        <pc:sldMkLst>
          <pc:docMk/>
          <pc:sldMk cId="3275056456" sldId="645"/>
        </pc:sldMkLst>
      </pc:sldChg>
      <pc:sldChg chg="del mod modShow">
        <pc:chgData name="" userId="" providerId="" clId="Web-{72958CEA-23FA-40EC-AD7D-26C386249614}" dt="2020-04-02T19:44:36.807" v="39"/>
        <pc:sldMkLst>
          <pc:docMk/>
          <pc:sldMk cId="1441075052" sldId="646"/>
        </pc:sldMkLst>
      </pc:sldChg>
      <pc:sldChg chg="modSp">
        <pc:chgData name="" userId="" providerId="" clId="Web-{72958CEA-23FA-40EC-AD7D-26C386249614}" dt="2020-04-02T20:05:34.673" v="156" actId="20577"/>
        <pc:sldMkLst>
          <pc:docMk/>
          <pc:sldMk cId="4233151908" sldId="647"/>
        </pc:sldMkLst>
        <pc:spChg chg="mod">
          <ac:chgData name="" userId="" providerId="" clId="Web-{72958CEA-23FA-40EC-AD7D-26C386249614}" dt="2020-04-02T20:02:10.609" v="133" actId="20577"/>
          <ac:spMkLst>
            <pc:docMk/>
            <pc:sldMk cId="4233151908" sldId="647"/>
            <ac:spMk id="2" creationId="{2217F244-DBFB-4682-BB10-5FDA78DFF36C}"/>
          </ac:spMkLst>
        </pc:spChg>
        <pc:spChg chg="mod">
          <ac:chgData name="" userId="" providerId="" clId="Web-{72958CEA-23FA-40EC-AD7D-26C386249614}" dt="2020-04-02T20:05:34.673" v="156" actId="20577"/>
          <ac:spMkLst>
            <pc:docMk/>
            <pc:sldMk cId="4233151908" sldId="647"/>
            <ac:spMk id="3" creationId="{F514A302-1A88-4B77-A9CA-4498D3BFE85D}"/>
          </ac:spMkLst>
        </pc:spChg>
      </pc:sldChg>
      <pc:sldChg chg="modSp">
        <pc:chgData name="" userId="" providerId="" clId="Web-{72958CEA-23FA-40EC-AD7D-26C386249614}" dt="2020-04-02T20:06:01.627" v="170" actId="20577"/>
        <pc:sldMkLst>
          <pc:docMk/>
          <pc:sldMk cId="236343121" sldId="648"/>
        </pc:sldMkLst>
        <pc:spChg chg="mod">
          <ac:chgData name="" userId="" providerId="" clId="Web-{72958CEA-23FA-40EC-AD7D-26C386249614}" dt="2020-04-02T20:03:25.234" v="148" actId="20577"/>
          <ac:spMkLst>
            <pc:docMk/>
            <pc:sldMk cId="236343121" sldId="648"/>
            <ac:spMk id="2" creationId="{B7695C38-624C-4097-BAEA-E0F71092CE4B}"/>
          </ac:spMkLst>
        </pc:spChg>
        <pc:spChg chg="mod">
          <ac:chgData name="" userId="" providerId="" clId="Web-{72958CEA-23FA-40EC-AD7D-26C386249614}" dt="2020-04-02T20:06:01.627" v="170" actId="20577"/>
          <ac:spMkLst>
            <pc:docMk/>
            <pc:sldMk cId="236343121" sldId="648"/>
            <ac:spMk id="3" creationId="{A678C47A-3B75-467B-98B2-15AABE9978A5}"/>
          </ac:spMkLst>
        </pc:spChg>
      </pc:sldChg>
      <pc:sldChg chg="modSp ord">
        <pc:chgData name="" userId="" providerId="" clId="Web-{72958CEA-23FA-40EC-AD7D-26C386249614}" dt="2020-04-02T20:06:35.799" v="173" actId="20577"/>
        <pc:sldMkLst>
          <pc:docMk/>
          <pc:sldMk cId="1266667110" sldId="649"/>
        </pc:sldMkLst>
        <pc:spChg chg="mod">
          <ac:chgData name="" userId="" providerId="" clId="Web-{72958CEA-23FA-40EC-AD7D-26C386249614}" dt="2020-04-02T20:06:35.799" v="173" actId="20577"/>
          <ac:spMkLst>
            <pc:docMk/>
            <pc:sldMk cId="1266667110" sldId="649"/>
            <ac:spMk id="3" creationId="{8F4EED94-B367-43C4-A0BF-28A2C48BCC92}"/>
          </ac:spMkLst>
        </pc:spChg>
      </pc:sldChg>
      <pc:sldChg chg="mod modShow">
        <pc:chgData name="" userId="" providerId="" clId="Web-{72958CEA-23FA-40EC-AD7D-26C386249614}" dt="2020-04-02T19:55:18.935" v="102"/>
        <pc:sldMkLst>
          <pc:docMk/>
          <pc:sldMk cId="1093007178" sldId="672"/>
        </pc:sldMkLst>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6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B7A0B8-09EA-6D49-9D36-F8B9F7BF2104}" type="datetimeFigureOut">
              <a:rPr lang="en-US" smtClean="0"/>
              <a:pPr/>
              <a:t>2020-10-30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8B1F4E-4845-EB47-BD3C-717CFF736C52}" type="slidenum">
              <a:rPr lang="en-US" smtClean="0"/>
              <a:pPr/>
              <a:t>‹#›</a:t>
            </a:fld>
            <a:endParaRPr lang="en-US"/>
          </a:p>
        </p:txBody>
      </p:sp>
    </p:spTree>
    <p:extLst>
      <p:ext uri="{BB962C8B-B14F-4D97-AF65-F5344CB8AC3E}">
        <p14:creationId xmlns:p14="http://schemas.microsoft.com/office/powerpoint/2010/main" val="222587471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github.com/hpcclab/hetcomp"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Platform Implementation and Demo is contribution 4?</a:t>
            </a:r>
            <a:endParaRPr lang="en-US" sz="1100" dirty="0"/>
          </a:p>
        </p:txBody>
      </p:sp>
      <p:sp>
        <p:nvSpPr>
          <p:cNvPr id="4" name="Slide Number Placeholder 3"/>
          <p:cNvSpPr>
            <a:spLocks noGrp="1"/>
          </p:cNvSpPr>
          <p:nvPr>
            <p:ph type="sldNum" sz="quarter" idx="5"/>
          </p:nvPr>
        </p:nvSpPr>
        <p:spPr/>
        <p:txBody>
          <a:bodyPr/>
          <a:lstStyle/>
          <a:p>
            <a:fld id="{AB8B1F4E-4845-EB47-BD3C-717CFF736C52}" type="slidenum">
              <a:rPr lang="en-US" smtClean="0"/>
              <a:pPr/>
              <a:t>2</a:t>
            </a:fld>
            <a:endParaRPr lang="en-US"/>
          </a:p>
        </p:txBody>
      </p:sp>
    </p:spTree>
    <p:extLst>
      <p:ext uri="{BB962C8B-B14F-4D97-AF65-F5344CB8AC3E}">
        <p14:creationId xmlns:p14="http://schemas.microsoft.com/office/powerpoint/2010/main" val="5468755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dirty="0"/>
          </a:p>
        </p:txBody>
      </p:sp>
      <p:sp>
        <p:nvSpPr>
          <p:cNvPr id="4" name="Slide Number Placeholder 3"/>
          <p:cNvSpPr>
            <a:spLocks noGrp="1"/>
          </p:cNvSpPr>
          <p:nvPr>
            <p:ph type="sldNum" sz="quarter" idx="5"/>
          </p:nvPr>
        </p:nvSpPr>
        <p:spPr/>
        <p:txBody>
          <a:bodyPr/>
          <a:lstStyle/>
          <a:p>
            <a:fld id="{AB8B1F4E-4845-EB47-BD3C-717CFF736C52}" type="slidenum">
              <a:rPr lang="en-US" smtClean="0"/>
              <a:pPr/>
              <a:t>11</a:t>
            </a:fld>
            <a:endParaRPr lang="en-US"/>
          </a:p>
        </p:txBody>
      </p:sp>
    </p:spTree>
    <p:extLst>
      <p:ext uri="{BB962C8B-B14F-4D97-AF65-F5344CB8AC3E}">
        <p14:creationId xmlns:p14="http://schemas.microsoft.com/office/powerpoint/2010/main" val="16759707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8B1F4E-4845-EB47-BD3C-717CFF736C52}" type="slidenum">
              <a:rPr lang="en-US" smtClean="0"/>
              <a:pPr/>
              <a:t>12</a:t>
            </a:fld>
            <a:endParaRPr lang="en-US"/>
          </a:p>
        </p:txBody>
      </p:sp>
    </p:spTree>
    <p:extLst>
      <p:ext uri="{BB962C8B-B14F-4D97-AF65-F5344CB8AC3E}">
        <p14:creationId xmlns:p14="http://schemas.microsoft.com/office/powerpoint/2010/main" val="21934068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Spend 2 minutes in chapter 2</a:t>
            </a:r>
          </a:p>
        </p:txBody>
      </p:sp>
      <p:sp>
        <p:nvSpPr>
          <p:cNvPr id="4" name="Slide Number Placeholder 3"/>
          <p:cNvSpPr>
            <a:spLocks noGrp="1"/>
          </p:cNvSpPr>
          <p:nvPr>
            <p:ph type="sldNum" sz="quarter" idx="5"/>
          </p:nvPr>
        </p:nvSpPr>
        <p:spPr/>
        <p:txBody>
          <a:bodyPr/>
          <a:lstStyle/>
          <a:p>
            <a:fld id="{AB8B1F4E-4845-EB47-BD3C-717CFF736C52}" type="slidenum">
              <a:rPr lang="en-US" smtClean="0"/>
              <a:pPr/>
              <a:t>13</a:t>
            </a:fld>
            <a:endParaRPr lang="en-US"/>
          </a:p>
        </p:txBody>
      </p:sp>
    </p:spTree>
    <p:extLst>
      <p:ext uri="{BB962C8B-B14F-4D97-AF65-F5344CB8AC3E}">
        <p14:creationId xmlns:p14="http://schemas.microsoft.com/office/powerpoint/2010/main" val="22204357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Platform Implementation and Demo is contribution 4?</a:t>
            </a:r>
            <a:endParaRPr lang="en-US" sz="1100" dirty="0"/>
          </a:p>
        </p:txBody>
      </p:sp>
      <p:sp>
        <p:nvSpPr>
          <p:cNvPr id="4" name="Slide Number Placeholder 3"/>
          <p:cNvSpPr>
            <a:spLocks noGrp="1"/>
          </p:cNvSpPr>
          <p:nvPr>
            <p:ph type="sldNum" sz="quarter" idx="5"/>
          </p:nvPr>
        </p:nvSpPr>
        <p:spPr/>
        <p:txBody>
          <a:bodyPr/>
          <a:lstStyle/>
          <a:p>
            <a:fld id="{AB8B1F4E-4845-EB47-BD3C-717CFF736C52}" type="slidenum">
              <a:rPr lang="en-US" smtClean="0"/>
              <a:pPr/>
              <a:t>14</a:t>
            </a:fld>
            <a:endParaRPr lang="en-US"/>
          </a:p>
        </p:txBody>
      </p:sp>
    </p:spTree>
    <p:extLst>
      <p:ext uri="{BB962C8B-B14F-4D97-AF65-F5344CB8AC3E}">
        <p14:creationId xmlns:p14="http://schemas.microsoft.com/office/powerpoint/2010/main" val="1780025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cs typeface="Calibri"/>
              </a:rPr>
              <a:t>Descriptive and Predictive Analysis of Aggregating Functions in Serverless Clouds:  the Case of Video Streaming</a:t>
            </a:r>
            <a:endParaRPr lang="en-US" sz="1200" b="1" dirty="0"/>
          </a:p>
          <a:p>
            <a:endParaRPr lang="en-US" dirty="0"/>
          </a:p>
        </p:txBody>
      </p:sp>
      <p:sp>
        <p:nvSpPr>
          <p:cNvPr id="4" name="Slide Number Placeholder 3"/>
          <p:cNvSpPr>
            <a:spLocks noGrp="1"/>
          </p:cNvSpPr>
          <p:nvPr>
            <p:ph type="sldNum" sz="quarter" idx="5"/>
          </p:nvPr>
        </p:nvSpPr>
        <p:spPr/>
        <p:txBody>
          <a:bodyPr/>
          <a:lstStyle/>
          <a:p>
            <a:fld id="{AB8B1F4E-4845-EB47-BD3C-717CFF736C52}" type="slidenum">
              <a:rPr lang="en-US" smtClean="0"/>
              <a:pPr/>
              <a:t>15</a:t>
            </a:fld>
            <a:endParaRPr lang="en-US"/>
          </a:p>
        </p:txBody>
      </p:sp>
    </p:spTree>
    <p:extLst>
      <p:ext uri="{BB962C8B-B14F-4D97-AF65-F5344CB8AC3E}">
        <p14:creationId xmlns:p14="http://schemas.microsoft.com/office/powerpoint/2010/main" val="16548661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Heterogeneous in both task type and size</a:t>
            </a:r>
          </a:p>
          <a:p>
            <a:endParaRPr lang="en-US" dirty="0"/>
          </a:p>
        </p:txBody>
      </p:sp>
      <p:sp>
        <p:nvSpPr>
          <p:cNvPr id="4" name="Slide Number Placeholder 3"/>
          <p:cNvSpPr>
            <a:spLocks noGrp="1"/>
          </p:cNvSpPr>
          <p:nvPr>
            <p:ph type="sldNum" sz="quarter" idx="5"/>
          </p:nvPr>
        </p:nvSpPr>
        <p:spPr/>
        <p:txBody>
          <a:bodyPr/>
          <a:lstStyle/>
          <a:p>
            <a:fld id="{AB8B1F4E-4845-EB47-BD3C-717CFF736C52}" type="slidenum">
              <a:rPr lang="en-US" smtClean="0"/>
              <a:pPr/>
              <a:t>16</a:t>
            </a:fld>
            <a:endParaRPr lang="en-US"/>
          </a:p>
        </p:txBody>
      </p:sp>
    </p:spTree>
    <p:extLst>
      <p:ext uri="{BB962C8B-B14F-4D97-AF65-F5344CB8AC3E}">
        <p14:creationId xmlns:p14="http://schemas.microsoft.com/office/powerpoint/2010/main" val="2593430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8B1F4E-4845-EB47-BD3C-717CFF736C52}" type="slidenum">
              <a:rPr lang="en-US" smtClean="0"/>
              <a:pPr/>
              <a:t>18</a:t>
            </a:fld>
            <a:endParaRPr lang="en-US"/>
          </a:p>
        </p:txBody>
      </p:sp>
    </p:spTree>
    <p:extLst>
      <p:ext uri="{BB962C8B-B14F-4D97-AF65-F5344CB8AC3E}">
        <p14:creationId xmlns:p14="http://schemas.microsoft.com/office/powerpoint/2010/main" val="26374407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8B1F4E-4845-EB47-BD3C-717CFF736C52}" type="slidenum">
              <a:rPr lang="en-US" smtClean="0"/>
              <a:pPr/>
              <a:t>19</a:t>
            </a:fld>
            <a:endParaRPr lang="en-US"/>
          </a:p>
        </p:txBody>
      </p:sp>
    </p:spTree>
    <p:extLst>
      <p:ext uri="{BB962C8B-B14F-4D97-AF65-F5344CB8AC3E}">
        <p14:creationId xmlns:p14="http://schemas.microsoft.com/office/powerpoint/2010/main" val="12333244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away message written in red</a:t>
            </a:r>
          </a:p>
        </p:txBody>
      </p:sp>
      <p:sp>
        <p:nvSpPr>
          <p:cNvPr id="4" name="Slide Number Placeholder 3"/>
          <p:cNvSpPr>
            <a:spLocks noGrp="1"/>
          </p:cNvSpPr>
          <p:nvPr>
            <p:ph type="sldNum" sz="quarter" idx="5"/>
          </p:nvPr>
        </p:nvSpPr>
        <p:spPr/>
        <p:txBody>
          <a:bodyPr/>
          <a:lstStyle/>
          <a:p>
            <a:fld id="{AB8B1F4E-4845-EB47-BD3C-717CFF736C52}" type="slidenum">
              <a:rPr lang="en-US" smtClean="0"/>
              <a:pPr/>
              <a:t>21</a:t>
            </a:fld>
            <a:endParaRPr lang="en-US"/>
          </a:p>
        </p:txBody>
      </p:sp>
    </p:spTree>
    <p:extLst>
      <p:ext uri="{BB962C8B-B14F-4D97-AF65-F5344CB8AC3E}">
        <p14:creationId xmlns:p14="http://schemas.microsoft.com/office/powerpoint/2010/main" val="41357969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Saving is inconsistence</a:t>
            </a:r>
          </a:p>
        </p:txBody>
      </p:sp>
      <p:sp>
        <p:nvSpPr>
          <p:cNvPr id="4" name="Slide Number Placeholder 3"/>
          <p:cNvSpPr>
            <a:spLocks noGrp="1"/>
          </p:cNvSpPr>
          <p:nvPr>
            <p:ph type="sldNum" sz="quarter" idx="5"/>
          </p:nvPr>
        </p:nvSpPr>
        <p:spPr/>
        <p:txBody>
          <a:bodyPr/>
          <a:lstStyle/>
          <a:p>
            <a:fld id="{AB8B1F4E-4845-EB47-BD3C-717CFF736C52}" type="slidenum">
              <a:rPr lang="en-US" smtClean="0"/>
              <a:pPr/>
              <a:t>22</a:t>
            </a:fld>
            <a:endParaRPr lang="en-US"/>
          </a:p>
        </p:txBody>
      </p:sp>
    </p:spTree>
    <p:extLst>
      <p:ext uri="{BB962C8B-B14F-4D97-AF65-F5344CB8AC3E}">
        <p14:creationId xmlns:p14="http://schemas.microsoft.com/office/powerpoint/2010/main" val="2218636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Come one by one</a:t>
            </a:r>
          </a:p>
          <a:p>
            <a:r>
              <a:rPr lang="en-US" dirty="0"/>
              <a:t>In </a:t>
            </a:r>
            <a:r>
              <a:rPr lang="en-US" dirty="0" err="1"/>
              <a:t>hourse</a:t>
            </a:r>
            <a:r>
              <a:rPr lang="en-US" dirty="0"/>
              <a:t> etc. bold</a:t>
            </a:r>
          </a:p>
        </p:txBody>
      </p:sp>
      <p:sp>
        <p:nvSpPr>
          <p:cNvPr id="4" name="Slide Number Placeholder 3"/>
          <p:cNvSpPr>
            <a:spLocks noGrp="1"/>
          </p:cNvSpPr>
          <p:nvPr>
            <p:ph type="sldNum" sz="quarter" idx="5"/>
          </p:nvPr>
        </p:nvSpPr>
        <p:spPr/>
        <p:txBody>
          <a:bodyPr/>
          <a:lstStyle/>
          <a:p>
            <a:fld id="{AB8B1F4E-4845-EB47-BD3C-717CFF736C52}" type="slidenum">
              <a:rPr lang="en-US" smtClean="0"/>
              <a:pPr/>
              <a:t>3</a:t>
            </a:fld>
            <a:endParaRPr lang="en-US"/>
          </a:p>
        </p:txBody>
      </p:sp>
    </p:spTree>
    <p:extLst>
      <p:ext uri="{BB962C8B-B14F-4D97-AF65-F5344CB8AC3E}">
        <p14:creationId xmlns:p14="http://schemas.microsoft.com/office/powerpoint/2010/main" val="41348050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show if interested, but otherwise, let skip minor details</a:t>
            </a:r>
          </a:p>
        </p:txBody>
      </p:sp>
      <p:sp>
        <p:nvSpPr>
          <p:cNvPr id="4" name="Slide Number Placeholder 3"/>
          <p:cNvSpPr>
            <a:spLocks noGrp="1"/>
          </p:cNvSpPr>
          <p:nvPr>
            <p:ph type="sldNum" sz="quarter" idx="5"/>
          </p:nvPr>
        </p:nvSpPr>
        <p:spPr/>
        <p:txBody>
          <a:bodyPr/>
          <a:lstStyle/>
          <a:p>
            <a:fld id="{AB8B1F4E-4845-EB47-BD3C-717CFF736C52}" type="slidenum">
              <a:rPr lang="en-US" smtClean="0"/>
              <a:pPr/>
              <a:t>23</a:t>
            </a:fld>
            <a:endParaRPr lang="en-US"/>
          </a:p>
        </p:txBody>
      </p:sp>
    </p:spTree>
    <p:extLst>
      <p:ext uri="{BB962C8B-B14F-4D97-AF65-F5344CB8AC3E}">
        <p14:creationId xmlns:p14="http://schemas.microsoft.com/office/powerpoint/2010/main" val="25059873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Platform Implementation and Demo is contribution 4?</a:t>
            </a:r>
            <a:endParaRPr lang="en-US" sz="1100" dirty="0"/>
          </a:p>
        </p:txBody>
      </p:sp>
      <p:sp>
        <p:nvSpPr>
          <p:cNvPr id="4" name="Slide Number Placeholder 3"/>
          <p:cNvSpPr>
            <a:spLocks noGrp="1"/>
          </p:cNvSpPr>
          <p:nvPr>
            <p:ph type="sldNum" sz="quarter" idx="5"/>
          </p:nvPr>
        </p:nvSpPr>
        <p:spPr/>
        <p:txBody>
          <a:bodyPr/>
          <a:lstStyle/>
          <a:p>
            <a:fld id="{AB8B1F4E-4845-EB47-BD3C-717CFF736C52}" type="slidenum">
              <a:rPr lang="en-US" smtClean="0"/>
              <a:pPr/>
              <a:t>27</a:t>
            </a:fld>
            <a:endParaRPr lang="en-US"/>
          </a:p>
        </p:txBody>
      </p:sp>
    </p:spTree>
    <p:extLst>
      <p:ext uri="{BB962C8B-B14F-4D97-AF65-F5344CB8AC3E}">
        <p14:creationId xmlns:p14="http://schemas.microsoft.com/office/powerpoint/2010/main" val="9331194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cs typeface="Calibri"/>
              </a:rPr>
              <a:t>Descriptive and Predictive Analysis of Aggregating Functions in Serverless Clouds:  the Case of Video Streaming</a:t>
            </a:r>
            <a:endParaRPr lang="en-US" sz="1200" b="1" dirty="0"/>
          </a:p>
          <a:p>
            <a:endParaRPr lang="en-US" dirty="0"/>
          </a:p>
        </p:txBody>
      </p:sp>
      <p:sp>
        <p:nvSpPr>
          <p:cNvPr id="4" name="Slide Number Placeholder 3"/>
          <p:cNvSpPr>
            <a:spLocks noGrp="1"/>
          </p:cNvSpPr>
          <p:nvPr>
            <p:ph type="sldNum" sz="quarter" idx="5"/>
          </p:nvPr>
        </p:nvSpPr>
        <p:spPr/>
        <p:txBody>
          <a:bodyPr/>
          <a:lstStyle/>
          <a:p>
            <a:fld id="{AB8B1F4E-4845-EB47-BD3C-717CFF736C52}" type="slidenum">
              <a:rPr lang="en-US" smtClean="0"/>
              <a:pPr/>
              <a:t>28</a:t>
            </a:fld>
            <a:endParaRPr lang="en-US"/>
          </a:p>
        </p:txBody>
      </p:sp>
    </p:spTree>
    <p:extLst>
      <p:ext uri="{BB962C8B-B14F-4D97-AF65-F5344CB8AC3E}">
        <p14:creationId xmlns:p14="http://schemas.microsoft.com/office/powerpoint/2010/main" val="26163628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8B1F4E-4845-EB47-BD3C-717CFF736C52}" type="slidenum">
              <a:rPr lang="en-US" smtClean="0"/>
              <a:pPr/>
              <a:t>30</a:t>
            </a:fld>
            <a:endParaRPr lang="en-US"/>
          </a:p>
        </p:txBody>
      </p:sp>
    </p:spTree>
    <p:extLst>
      <p:ext uri="{BB962C8B-B14F-4D97-AF65-F5344CB8AC3E}">
        <p14:creationId xmlns:p14="http://schemas.microsoft.com/office/powerpoint/2010/main" val="5105555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 on first two</a:t>
            </a:r>
            <a:br>
              <a:rPr lang="en-US" dirty="0"/>
            </a:br>
            <a:r>
              <a:rPr lang="en-US" dirty="0"/>
              <a:t>Not task</a:t>
            </a:r>
            <a:r>
              <a:rPr lang="en-US" baseline="0" dirty="0"/>
              <a:t> aggregation: it is application-specific. We have </a:t>
            </a:r>
            <a:r>
              <a:rPr lang="en-US" baseline="0" dirty="0" err="1"/>
              <a:t>impeleted</a:t>
            </a:r>
            <a:r>
              <a:rPr lang="en-US" baseline="0" dirty="0"/>
              <a:t> for </a:t>
            </a:r>
            <a:r>
              <a:rPr lang="en-US" baseline="0"/>
              <a:t>on-demand vi</a:t>
            </a:r>
            <a:endParaRPr lang="en-US" dirty="0"/>
          </a:p>
        </p:txBody>
      </p:sp>
      <p:sp>
        <p:nvSpPr>
          <p:cNvPr id="4" name="Slide Number Placeholder 3"/>
          <p:cNvSpPr>
            <a:spLocks noGrp="1"/>
          </p:cNvSpPr>
          <p:nvPr>
            <p:ph type="sldNum" sz="quarter" idx="5"/>
          </p:nvPr>
        </p:nvSpPr>
        <p:spPr/>
        <p:txBody>
          <a:bodyPr/>
          <a:lstStyle/>
          <a:p>
            <a:fld id="{AB8B1F4E-4845-EB47-BD3C-717CFF736C52}" type="slidenum">
              <a:rPr lang="en-US" smtClean="0"/>
              <a:pPr/>
              <a:t>31</a:t>
            </a:fld>
            <a:endParaRPr lang="en-US"/>
          </a:p>
        </p:txBody>
      </p:sp>
    </p:spTree>
    <p:extLst>
      <p:ext uri="{BB962C8B-B14F-4D97-AF65-F5344CB8AC3E}">
        <p14:creationId xmlns:p14="http://schemas.microsoft.com/office/powerpoint/2010/main" val="10989580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how to do it?</a:t>
            </a:r>
          </a:p>
        </p:txBody>
      </p:sp>
      <p:sp>
        <p:nvSpPr>
          <p:cNvPr id="4" name="Slide Number Placeholder 3"/>
          <p:cNvSpPr>
            <a:spLocks noGrp="1"/>
          </p:cNvSpPr>
          <p:nvPr>
            <p:ph type="sldNum" sz="quarter" idx="5"/>
          </p:nvPr>
        </p:nvSpPr>
        <p:spPr/>
        <p:txBody>
          <a:bodyPr/>
          <a:lstStyle/>
          <a:p>
            <a:fld id="{AB8B1F4E-4845-EB47-BD3C-717CFF736C52}" type="slidenum">
              <a:rPr lang="en-US" smtClean="0"/>
              <a:pPr/>
              <a:t>32</a:t>
            </a:fld>
            <a:endParaRPr lang="en-US"/>
          </a:p>
        </p:txBody>
      </p:sp>
    </p:spTree>
    <p:extLst>
      <p:ext uri="{BB962C8B-B14F-4D97-AF65-F5344CB8AC3E}">
        <p14:creationId xmlns:p14="http://schemas.microsoft.com/office/powerpoint/2010/main" val="8002489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8B1F4E-4845-EB47-BD3C-717CFF736C52}" type="slidenum">
              <a:rPr lang="en-US" smtClean="0"/>
              <a:pPr/>
              <a:t>33</a:t>
            </a:fld>
            <a:endParaRPr lang="en-US"/>
          </a:p>
        </p:txBody>
      </p:sp>
    </p:spTree>
    <p:extLst>
      <p:ext uri="{BB962C8B-B14F-4D97-AF65-F5344CB8AC3E}">
        <p14:creationId xmlns:p14="http://schemas.microsoft.com/office/powerpoint/2010/main" val="437165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8B1F4E-4845-EB47-BD3C-717CFF736C52}" type="slidenum">
              <a:rPr lang="en-US" smtClean="0"/>
              <a:pPr/>
              <a:t>34</a:t>
            </a:fld>
            <a:endParaRPr lang="en-US"/>
          </a:p>
        </p:txBody>
      </p:sp>
    </p:spTree>
    <p:extLst>
      <p:ext uri="{BB962C8B-B14F-4D97-AF65-F5344CB8AC3E}">
        <p14:creationId xmlns:p14="http://schemas.microsoft.com/office/powerpoint/2010/main" val="37444748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O(n) vs O(</a:t>
            </a:r>
            <a:r>
              <a:rPr lang="en-US" sz="1200" dirty="0" err="1">
                <a:solidFill>
                  <a:srgbClr val="FF0000"/>
                </a:solidFill>
              </a:rPr>
              <a:t>nlogn</a:t>
            </a:r>
            <a:r>
              <a:rPr lang="en-US" sz="1200" dirty="0">
                <a:solidFill>
                  <a:srgbClr val="FF0000"/>
                </a:solidFill>
              </a:rPr>
              <a:t>)</a:t>
            </a:r>
          </a:p>
          <a:p>
            <a:endParaRPr lang="en-US" dirty="0"/>
          </a:p>
        </p:txBody>
      </p:sp>
      <p:sp>
        <p:nvSpPr>
          <p:cNvPr id="4" name="Slide Number Placeholder 3"/>
          <p:cNvSpPr>
            <a:spLocks noGrp="1"/>
          </p:cNvSpPr>
          <p:nvPr>
            <p:ph type="sldNum" sz="quarter" idx="5"/>
          </p:nvPr>
        </p:nvSpPr>
        <p:spPr/>
        <p:txBody>
          <a:bodyPr/>
          <a:lstStyle/>
          <a:p>
            <a:fld id="{AB8B1F4E-4845-EB47-BD3C-717CFF736C52}" type="slidenum">
              <a:rPr lang="en-US" smtClean="0"/>
              <a:pPr/>
              <a:t>36</a:t>
            </a:fld>
            <a:endParaRPr lang="en-US"/>
          </a:p>
        </p:txBody>
      </p:sp>
    </p:spTree>
    <p:extLst>
      <p:ext uri="{BB962C8B-B14F-4D97-AF65-F5344CB8AC3E}">
        <p14:creationId xmlns:p14="http://schemas.microsoft.com/office/powerpoint/2010/main" val="31238366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a:t>
            </a:r>
            <a:r>
              <a:rPr lang="en-US" baseline="30000" dirty="0"/>
              <a:t>nd</a:t>
            </a:r>
            <a:r>
              <a:rPr lang="en-US" dirty="0"/>
              <a:t> work in this contribution found that reaching short term optimal doesn’t result in long term optimal</a:t>
            </a:r>
          </a:p>
        </p:txBody>
      </p:sp>
      <p:sp>
        <p:nvSpPr>
          <p:cNvPr id="4" name="Slide Number Placeholder 3"/>
          <p:cNvSpPr>
            <a:spLocks noGrp="1"/>
          </p:cNvSpPr>
          <p:nvPr>
            <p:ph type="sldNum" sz="quarter" idx="5"/>
          </p:nvPr>
        </p:nvSpPr>
        <p:spPr/>
        <p:txBody>
          <a:bodyPr/>
          <a:lstStyle/>
          <a:p>
            <a:fld id="{AB8B1F4E-4845-EB47-BD3C-717CFF736C52}" type="slidenum">
              <a:rPr lang="en-US" smtClean="0"/>
              <a:pPr/>
              <a:t>37</a:t>
            </a:fld>
            <a:endParaRPr lang="en-US"/>
          </a:p>
        </p:txBody>
      </p:sp>
    </p:spTree>
    <p:extLst>
      <p:ext uri="{BB962C8B-B14F-4D97-AF65-F5344CB8AC3E}">
        <p14:creationId xmlns:p14="http://schemas.microsoft.com/office/powerpoint/2010/main" val="3547942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8B1F4E-4845-EB47-BD3C-717CFF736C52}" type="slidenum">
              <a:rPr lang="en-US" smtClean="0"/>
              <a:pPr/>
              <a:t>4</a:t>
            </a:fld>
            <a:endParaRPr lang="en-US"/>
          </a:p>
        </p:txBody>
      </p:sp>
    </p:spTree>
    <p:extLst>
      <p:ext uri="{BB962C8B-B14F-4D97-AF65-F5344CB8AC3E}">
        <p14:creationId xmlns:p14="http://schemas.microsoft.com/office/powerpoint/2010/main" val="37687589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14% saving</a:t>
            </a:r>
          </a:p>
          <a:p>
            <a:r>
              <a:rPr lang="en-US" dirty="0" err="1"/>
              <a:t>Makespan</a:t>
            </a:r>
            <a:r>
              <a:rPr lang="en-US" dirty="0"/>
              <a:t> in Seconds</a:t>
            </a:r>
          </a:p>
        </p:txBody>
      </p:sp>
      <p:sp>
        <p:nvSpPr>
          <p:cNvPr id="4" name="Slide Number Placeholder 3"/>
          <p:cNvSpPr>
            <a:spLocks noGrp="1"/>
          </p:cNvSpPr>
          <p:nvPr>
            <p:ph type="sldNum" sz="quarter" idx="5"/>
          </p:nvPr>
        </p:nvSpPr>
        <p:spPr/>
        <p:txBody>
          <a:bodyPr/>
          <a:lstStyle/>
          <a:p>
            <a:fld id="{AB8B1F4E-4845-EB47-BD3C-717CFF736C52}" type="slidenum">
              <a:rPr lang="en-US" smtClean="0"/>
              <a:pPr/>
              <a:t>39</a:t>
            </a:fld>
            <a:endParaRPr lang="en-US"/>
          </a:p>
        </p:txBody>
      </p:sp>
    </p:spTree>
    <p:extLst>
      <p:ext uri="{BB962C8B-B14F-4D97-AF65-F5344CB8AC3E}">
        <p14:creationId xmlns:p14="http://schemas.microsoft.com/office/powerpoint/2010/main" val="27753937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DMR</a:t>
            </a:r>
            <a:r>
              <a:rPr lang="en-AU" baseline="0" dirty="0"/>
              <a:t> = </a:t>
            </a:r>
            <a:r>
              <a:rPr lang="en-AU" baseline="0" dirty="0" err="1"/>
              <a:t>Dealine</a:t>
            </a:r>
            <a:r>
              <a:rPr lang="en-AU" baseline="0" dirty="0"/>
              <a:t> Miss Rate</a:t>
            </a:r>
            <a:endParaRPr lang="en-US" dirty="0"/>
          </a:p>
        </p:txBody>
      </p:sp>
      <p:sp>
        <p:nvSpPr>
          <p:cNvPr id="4" name="Slide Number Placeholder 3"/>
          <p:cNvSpPr>
            <a:spLocks noGrp="1"/>
          </p:cNvSpPr>
          <p:nvPr>
            <p:ph type="sldNum" sz="quarter" idx="5"/>
          </p:nvPr>
        </p:nvSpPr>
        <p:spPr/>
        <p:txBody>
          <a:bodyPr/>
          <a:lstStyle/>
          <a:p>
            <a:fld id="{AB8B1F4E-4845-EB47-BD3C-717CFF736C52}" type="slidenum">
              <a:rPr lang="en-US" smtClean="0"/>
              <a:pPr/>
              <a:t>40</a:t>
            </a:fld>
            <a:endParaRPr lang="en-US"/>
          </a:p>
        </p:txBody>
      </p:sp>
    </p:spTree>
    <p:extLst>
      <p:ext uri="{BB962C8B-B14F-4D97-AF65-F5344CB8AC3E}">
        <p14:creationId xmlns:p14="http://schemas.microsoft.com/office/powerpoint/2010/main" val="40201670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Platform Implementation and Demo is contribution 4?</a:t>
            </a:r>
            <a:endParaRPr lang="en-US" sz="1100" dirty="0"/>
          </a:p>
        </p:txBody>
      </p:sp>
      <p:sp>
        <p:nvSpPr>
          <p:cNvPr id="4" name="Slide Number Placeholder 3"/>
          <p:cNvSpPr>
            <a:spLocks noGrp="1"/>
          </p:cNvSpPr>
          <p:nvPr>
            <p:ph type="sldNum" sz="quarter" idx="5"/>
          </p:nvPr>
        </p:nvSpPr>
        <p:spPr/>
        <p:txBody>
          <a:bodyPr/>
          <a:lstStyle/>
          <a:p>
            <a:fld id="{AB8B1F4E-4845-EB47-BD3C-717CFF736C52}" type="slidenum">
              <a:rPr lang="en-US" smtClean="0"/>
              <a:pPr/>
              <a:t>43</a:t>
            </a:fld>
            <a:endParaRPr lang="en-US"/>
          </a:p>
        </p:txBody>
      </p:sp>
    </p:spTree>
    <p:extLst>
      <p:ext uri="{BB962C8B-B14F-4D97-AF65-F5344CB8AC3E}">
        <p14:creationId xmlns:p14="http://schemas.microsoft.com/office/powerpoint/2010/main" val="21028316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cs typeface="Calibri"/>
              </a:rPr>
              <a:t>Descriptive and Predictive Analysis of Aggregating Functions in Serverless Clouds:  the Case of Video Streaming</a:t>
            </a:r>
            <a:endParaRPr lang="en-US" sz="1200" b="1" dirty="0"/>
          </a:p>
          <a:p>
            <a:endParaRPr lang="en-US" dirty="0"/>
          </a:p>
        </p:txBody>
      </p:sp>
      <p:sp>
        <p:nvSpPr>
          <p:cNvPr id="4" name="Slide Number Placeholder 3"/>
          <p:cNvSpPr>
            <a:spLocks noGrp="1"/>
          </p:cNvSpPr>
          <p:nvPr>
            <p:ph type="sldNum" sz="quarter" idx="5"/>
          </p:nvPr>
        </p:nvSpPr>
        <p:spPr/>
        <p:txBody>
          <a:bodyPr/>
          <a:lstStyle/>
          <a:p>
            <a:fld id="{AB8B1F4E-4845-EB47-BD3C-717CFF736C52}" type="slidenum">
              <a:rPr lang="en-US" smtClean="0"/>
              <a:pPr/>
              <a:t>44</a:t>
            </a:fld>
            <a:endParaRPr lang="en-US"/>
          </a:p>
        </p:txBody>
      </p:sp>
    </p:spTree>
    <p:extLst>
      <p:ext uri="{BB962C8B-B14F-4D97-AF65-F5344CB8AC3E}">
        <p14:creationId xmlns:p14="http://schemas.microsoft.com/office/powerpoint/2010/main" val="13099940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Each task can be processed or dropped individually</a:t>
            </a:r>
          </a:p>
          <a:p>
            <a:pPr lvl="1"/>
            <a:endParaRPr lang="en-US" dirty="0"/>
          </a:p>
          <a:p>
            <a:pPr lvl="1"/>
            <a:endParaRPr lang="en-US" dirty="0"/>
          </a:p>
        </p:txBody>
      </p:sp>
      <p:sp>
        <p:nvSpPr>
          <p:cNvPr id="4" name="Slide Number Placeholder 3"/>
          <p:cNvSpPr>
            <a:spLocks noGrp="1"/>
          </p:cNvSpPr>
          <p:nvPr>
            <p:ph type="sldNum" sz="quarter" idx="10"/>
          </p:nvPr>
        </p:nvSpPr>
        <p:spPr/>
        <p:txBody>
          <a:bodyPr/>
          <a:lstStyle/>
          <a:p>
            <a:fld id="{AB8B1F4E-4845-EB47-BD3C-717CFF736C52}" type="slidenum">
              <a:rPr lang="en-US" smtClean="0"/>
              <a:pPr/>
              <a:t>45</a:t>
            </a:fld>
            <a:endParaRPr lang="en-US"/>
          </a:p>
        </p:txBody>
      </p:sp>
    </p:spTree>
    <p:extLst>
      <p:ext uri="{BB962C8B-B14F-4D97-AF65-F5344CB8AC3E}">
        <p14:creationId xmlns:p14="http://schemas.microsoft.com/office/powerpoint/2010/main" val="39950703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8B1F4E-4845-EB47-BD3C-717CFF736C52}" type="slidenum">
              <a:rPr lang="en-US" smtClean="0"/>
              <a:pPr/>
              <a:t>46</a:t>
            </a:fld>
            <a:endParaRPr lang="en-US"/>
          </a:p>
        </p:txBody>
      </p:sp>
    </p:spTree>
    <p:extLst>
      <p:ext uri="{BB962C8B-B14F-4D97-AF65-F5344CB8AC3E}">
        <p14:creationId xmlns:p14="http://schemas.microsoft.com/office/powerpoint/2010/main" val="37962907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Such as data from Contribution 1</a:t>
            </a:r>
          </a:p>
          <a:p>
            <a:endParaRPr lang="en-US" dirty="0">
              <a:cs typeface="Calibri"/>
            </a:endParaRPr>
          </a:p>
        </p:txBody>
      </p:sp>
      <p:sp>
        <p:nvSpPr>
          <p:cNvPr id="4" name="Slide Number Placeholder 3"/>
          <p:cNvSpPr>
            <a:spLocks noGrp="1"/>
          </p:cNvSpPr>
          <p:nvPr>
            <p:ph type="sldNum" sz="quarter" idx="5"/>
          </p:nvPr>
        </p:nvSpPr>
        <p:spPr/>
        <p:txBody>
          <a:bodyPr/>
          <a:lstStyle/>
          <a:p>
            <a:fld id="{AB8B1F4E-4845-EB47-BD3C-717CFF736C52}" type="slidenum">
              <a:rPr lang="en-US" smtClean="0"/>
              <a:pPr/>
              <a:t>48</a:t>
            </a:fld>
            <a:endParaRPr lang="en-US"/>
          </a:p>
        </p:txBody>
      </p:sp>
    </p:spTree>
    <p:extLst>
      <p:ext uri="{BB962C8B-B14F-4D97-AF65-F5344CB8AC3E}">
        <p14:creationId xmlns:p14="http://schemas.microsoft.com/office/powerpoint/2010/main" val="34850129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Too much detail, move or remove</a:t>
            </a:r>
          </a:p>
          <a:p>
            <a:endParaRPr lang="en-US" dirty="0">
              <a:cs typeface="Calibri"/>
            </a:endParaRPr>
          </a:p>
        </p:txBody>
      </p:sp>
      <p:sp>
        <p:nvSpPr>
          <p:cNvPr id="4" name="Slide Number Placeholder 3"/>
          <p:cNvSpPr>
            <a:spLocks noGrp="1"/>
          </p:cNvSpPr>
          <p:nvPr>
            <p:ph type="sldNum" sz="quarter" idx="10"/>
          </p:nvPr>
        </p:nvSpPr>
        <p:spPr/>
        <p:txBody>
          <a:bodyPr/>
          <a:lstStyle/>
          <a:p>
            <a:fld id="{AB8B1F4E-4845-EB47-BD3C-717CFF736C52}" type="slidenum">
              <a:rPr lang="en-US" smtClean="0"/>
              <a:pPr/>
              <a:t>49</a:t>
            </a:fld>
            <a:endParaRPr lang="en-US"/>
          </a:p>
        </p:txBody>
      </p:sp>
    </p:spTree>
    <p:extLst>
      <p:ext uri="{BB962C8B-B14F-4D97-AF65-F5344CB8AC3E}">
        <p14:creationId xmlns:p14="http://schemas.microsoft.com/office/powerpoint/2010/main" val="23476197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Too much detail, move or remove</a:t>
            </a:r>
          </a:p>
          <a:p>
            <a:endParaRPr lang="en-US" dirty="0">
              <a:cs typeface="Calibri"/>
            </a:endParaRPr>
          </a:p>
        </p:txBody>
      </p:sp>
      <p:sp>
        <p:nvSpPr>
          <p:cNvPr id="4" name="Slide Number Placeholder 3"/>
          <p:cNvSpPr>
            <a:spLocks noGrp="1"/>
          </p:cNvSpPr>
          <p:nvPr>
            <p:ph type="sldNum" sz="quarter" idx="5"/>
          </p:nvPr>
        </p:nvSpPr>
        <p:spPr/>
        <p:txBody>
          <a:bodyPr/>
          <a:lstStyle/>
          <a:p>
            <a:fld id="{AB8B1F4E-4845-EB47-BD3C-717CFF736C52}" type="slidenum">
              <a:rPr lang="en-US" smtClean="0"/>
              <a:pPr/>
              <a:t>50</a:t>
            </a:fld>
            <a:endParaRPr lang="en-US"/>
          </a:p>
        </p:txBody>
      </p:sp>
    </p:spTree>
    <p:extLst>
      <p:ext uri="{BB962C8B-B14F-4D97-AF65-F5344CB8AC3E}">
        <p14:creationId xmlns:p14="http://schemas.microsoft.com/office/powerpoint/2010/main" val="7967009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222222"/>
                </a:solidFill>
                <a:effectLst/>
                <a:latin typeface="Roboto"/>
              </a:rPr>
              <a:t>Conditional convolution</a:t>
            </a:r>
          </a:p>
          <a:p>
            <a:r>
              <a:rPr lang="en-US" b="1" i="0" dirty="0">
                <a:solidFill>
                  <a:srgbClr val="222222"/>
                </a:solidFill>
                <a:effectLst/>
                <a:latin typeface="Roboto"/>
              </a:rPr>
              <a:t>Not permutable</a:t>
            </a:r>
            <a:r>
              <a:rPr lang="en-US" b="0" i="0" dirty="0">
                <a:solidFill>
                  <a:srgbClr val="222222"/>
                </a:solidFill>
                <a:effectLst/>
                <a:latin typeface="Roboto"/>
              </a:rPr>
              <a:t> </a:t>
            </a:r>
            <a:endParaRPr lang="en-US" dirty="0"/>
          </a:p>
        </p:txBody>
      </p:sp>
      <p:sp>
        <p:nvSpPr>
          <p:cNvPr id="4" name="Slide Number Placeholder 3"/>
          <p:cNvSpPr>
            <a:spLocks noGrp="1"/>
          </p:cNvSpPr>
          <p:nvPr>
            <p:ph type="sldNum" sz="quarter" idx="5"/>
          </p:nvPr>
        </p:nvSpPr>
        <p:spPr/>
        <p:txBody>
          <a:bodyPr/>
          <a:lstStyle/>
          <a:p>
            <a:fld id="{AB8B1F4E-4845-EB47-BD3C-717CFF736C52}" type="slidenum">
              <a:rPr lang="en-US" smtClean="0"/>
              <a:pPr/>
              <a:t>51</a:t>
            </a:fld>
            <a:endParaRPr lang="en-US"/>
          </a:p>
        </p:txBody>
      </p:sp>
    </p:spTree>
    <p:extLst>
      <p:ext uri="{BB962C8B-B14F-4D97-AF65-F5344CB8AC3E}">
        <p14:creationId xmlns:p14="http://schemas.microsoft.com/office/powerpoint/2010/main" val="2075602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Calibri"/>
              </a:rPr>
              <a:t>It can make the cloud greener and help the environment</a:t>
            </a:r>
          </a:p>
          <a:p>
            <a:endParaRPr lang="en-US" dirty="0"/>
          </a:p>
        </p:txBody>
      </p:sp>
      <p:sp>
        <p:nvSpPr>
          <p:cNvPr id="4" name="Slide Number Placeholder 3"/>
          <p:cNvSpPr>
            <a:spLocks noGrp="1"/>
          </p:cNvSpPr>
          <p:nvPr>
            <p:ph type="sldNum" sz="quarter" idx="5"/>
          </p:nvPr>
        </p:nvSpPr>
        <p:spPr/>
        <p:txBody>
          <a:bodyPr/>
          <a:lstStyle/>
          <a:p>
            <a:fld id="{AB8B1F4E-4845-EB47-BD3C-717CFF736C52}" type="slidenum">
              <a:rPr lang="en-US" smtClean="0"/>
              <a:pPr/>
              <a:t>5</a:t>
            </a:fld>
            <a:endParaRPr lang="en-US"/>
          </a:p>
        </p:txBody>
      </p:sp>
    </p:spTree>
    <p:extLst>
      <p:ext uri="{BB962C8B-B14F-4D97-AF65-F5344CB8AC3E}">
        <p14:creationId xmlns:p14="http://schemas.microsoft.com/office/powerpoint/2010/main" val="7738029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Systematicaly</a:t>
            </a:r>
            <a:r>
              <a:rPr lang="en-US" dirty="0"/>
              <a:t> calculate chance of success, then?</a:t>
            </a:r>
          </a:p>
        </p:txBody>
      </p:sp>
      <p:sp>
        <p:nvSpPr>
          <p:cNvPr id="4" name="Slide Number Placeholder 3"/>
          <p:cNvSpPr>
            <a:spLocks noGrp="1"/>
          </p:cNvSpPr>
          <p:nvPr>
            <p:ph type="sldNum" sz="quarter" idx="5"/>
          </p:nvPr>
        </p:nvSpPr>
        <p:spPr/>
        <p:txBody>
          <a:bodyPr/>
          <a:lstStyle/>
          <a:p>
            <a:fld id="{AB8B1F4E-4845-EB47-BD3C-717CFF736C52}" type="slidenum">
              <a:rPr lang="en-US" smtClean="0"/>
              <a:pPr/>
              <a:t>52</a:t>
            </a:fld>
            <a:endParaRPr lang="en-US"/>
          </a:p>
        </p:txBody>
      </p:sp>
    </p:spTree>
    <p:extLst>
      <p:ext uri="{BB962C8B-B14F-4D97-AF65-F5344CB8AC3E}">
        <p14:creationId xmlns:p14="http://schemas.microsoft.com/office/powerpoint/2010/main" val="14033796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lang="en-US" dirty="0"/>
              <a:t>from machine queues Frees resources for remaining tasks</a:t>
            </a:r>
          </a:p>
          <a:p>
            <a:pPr lvl="1"/>
            <a:endParaRPr lang="en-US" dirty="0"/>
          </a:p>
          <a:p>
            <a:pPr lvl="1"/>
            <a:r>
              <a:rPr lang="en-US" dirty="0"/>
              <a:t>Minimizes the overall number of deadline misses</a:t>
            </a:r>
          </a:p>
        </p:txBody>
      </p:sp>
      <p:sp>
        <p:nvSpPr>
          <p:cNvPr id="4" name="Slide Number Placeholder 3"/>
          <p:cNvSpPr>
            <a:spLocks noGrp="1"/>
          </p:cNvSpPr>
          <p:nvPr>
            <p:ph type="sldNum" sz="quarter" idx="10"/>
          </p:nvPr>
        </p:nvSpPr>
        <p:spPr/>
        <p:txBody>
          <a:bodyPr/>
          <a:lstStyle/>
          <a:p>
            <a:fld id="{AB8B1F4E-4845-EB47-BD3C-717CFF736C52}" type="slidenum">
              <a:rPr lang="en-US" smtClean="0"/>
              <a:pPr/>
              <a:t>54</a:t>
            </a:fld>
            <a:endParaRPr lang="en-US"/>
          </a:p>
        </p:txBody>
      </p:sp>
    </p:spTree>
    <p:extLst>
      <p:ext uri="{BB962C8B-B14F-4D97-AF65-F5344CB8AC3E}">
        <p14:creationId xmlns:p14="http://schemas.microsoft.com/office/powerpoint/2010/main" val="36306306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Higher probability mappings, though starting later, can maximize the number of successful tasks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-infinite deferring</a:t>
            </a:r>
          </a:p>
          <a:p>
            <a:r>
              <a:rPr lang="en-US" dirty="0"/>
              <a:t>Based on threshold</a:t>
            </a:r>
          </a:p>
        </p:txBody>
      </p:sp>
      <p:sp>
        <p:nvSpPr>
          <p:cNvPr id="4" name="Slide Number Placeholder 3"/>
          <p:cNvSpPr>
            <a:spLocks noGrp="1"/>
          </p:cNvSpPr>
          <p:nvPr>
            <p:ph type="sldNum" sz="quarter" idx="10"/>
          </p:nvPr>
        </p:nvSpPr>
        <p:spPr/>
        <p:txBody>
          <a:bodyPr/>
          <a:lstStyle/>
          <a:p>
            <a:fld id="{AB8B1F4E-4845-EB47-BD3C-717CFF736C52}" type="slidenum">
              <a:rPr lang="en-US" smtClean="0"/>
              <a:pPr/>
              <a:t>56</a:t>
            </a:fld>
            <a:endParaRPr lang="en-US"/>
          </a:p>
        </p:txBody>
      </p:sp>
    </p:spTree>
    <p:extLst>
      <p:ext uri="{BB962C8B-B14F-4D97-AF65-F5344CB8AC3E}">
        <p14:creationId xmlns:p14="http://schemas.microsoft.com/office/powerpoint/2010/main" val="21878840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8B1F4E-4845-EB47-BD3C-717CFF736C52}" type="slidenum">
              <a:rPr lang="en-US" smtClean="0"/>
              <a:pPr/>
              <a:t>65</a:t>
            </a:fld>
            <a:endParaRPr lang="en-US"/>
          </a:p>
        </p:txBody>
      </p:sp>
    </p:spTree>
    <p:extLst>
      <p:ext uri="{BB962C8B-B14F-4D97-AF65-F5344CB8AC3E}">
        <p14:creationId xmlns:p14="http://schemas.microsoft.com/office/powerpoint/2010/main" val="5582515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All 3 technique combined, the simulation time is 12 times faster</a:t>
            </a:r>
          </a:p>
          <a:p>
            <a:endParaRPr lang="en-US" dirty="0"/>
          </a:p>
        </p:txBody>
      </p:sp>
      <p:sp>
        <p:nvSpPr>
          <p:cNvPr id="4" name="Slide Number Placeholder 3"/>
          <p:cNvSpPr>
            <a:spLocks noGrp="1"/>
          </p:cNvSpPr>
          <p:nvPr>
            <p:ph type="sldNum" sz="quarter" idx="5"/>
          </p:nvPr>
        </p:nvSpPr>
        <p:spPr/>
        <p:txBody>
          <a:bodyPr/>
          <a:lstStyle/>
          <a:p>
            <a:fld id="{AB8B1F4E-4845-EB47-BD3C-717CFF736C52}" type="slidenum">
              <a:rPr lang="en-US" smtClean="0"/>
              <a:pPr/>
              <a:t>66</a:t>
            </a:fld>
            <a:endParaRPr lang="en-US"/>
          </a:p>
        </p:txBody>
      </p:sp>
    </p:spTree>
    <p:extLst>
      <p:ext uri="{BB962C8B-B14F-4D97-AF65-F5344CB8AC3E}">
        <p14:creationId xmlns:p14="http://schemas.microsoft.com/office/powerpoint/2010/main" val="11174412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u="sng" dirty="0"/>
          </a:p>
          <a:p>
            <a:r>
              <a:rPr lang="en-US" dirty="0"/>
              <a:t>GitHub link:</a:t>
            </a:r>
          </a:p>
          <a:p>
            <a:pPr marL="457200" lvl="1" indent="0">
              <a:buNone/>
            </a:pPr>
            <a:r>
              <a:rPr lang="en-US" dirty="0">
                <a:hlinkClick r:id="rId3"/>
              </a:rPr>
              <a:t>https://github.com/hpcclab/hetcomp</a:t>
            </a:r>
            <a:endParaRPr lang="en-US" dirty="0"/>
          </a:p>
          <a:p>
            <a:endParaRPr lang="en-US" b="1" dirty="0"/>
          </a:p>
        </p:txBody>
      </p:sp>
      <p:sp>
        <p:nvSpPr>
          <p:cNvPr id="4" name="Slide Number Placeholder 3"/>
          <p:cNvSpPr>
            <a:spLocks noGrp="1"/>
          </p:cNvSpPr>
          <p:nvPr>
            <p:ph type="sldNum" sz="quarter" idx="5"/>
          </p:nvPr>
        </p:nvSpPr>
        <p:spPr/>
        <p:txBody>
          <a:bodyPr/>
          <a:lstStyle/>
          <a:p>
            <a:fld id="{AB8B1F4E-4845-EB47-BD3C-717CFF736C52}" type="slidenum">
              <a:rPr lang="en-US" smtClean="0"/>
              <a:pPr/>
              <a:t>67</a:t>
            </a:fld>
            <a:endParaRPr lang="en-US"/>
          </a:p>
        </p:txBody>
      </p:sp>
    </p:spTree>
    <p:extLst>
      <p:ext uri="{BB962C8B-B14F-4D97-AF65-F5344CB8AC3E}">
        <p14:creationId xmlns:p14="http://schemas.microsoft.com/office/powerpoint/2010/main" val="33956104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Platform Implementation and Demo is contribution 4?</a:t>
            </a:r>
            <a:endParaRPr lang="en-US" sz="1100" dirty="0"/>
          </a:p>
        </p:txBody>
      </p:sp>
      <p:sp>
        <p:nvSpPr>
          <p:cNvPr id="4" name="Slide Number Placeholder 3"/>
          <p:cNvSpPr>
            <a:spLocks noGrp="1"/>
          </p:cNvSpPr>
          <p:nvPr>
            <p:ph type="sldNum" sz="quarter" idx="5"/>
          </p:nvPr>
        </p:nvSpPr>
        <p:spPr/>
        <p:txBody>
          <a:bodyPr/>
          <a:lstStyle/>
          <a:p>
            <a:fld id="{AB8B1F4E-4845-EB47-BD3C-717CFF736C52}" type="slidenum">
              <a:rPr lang="en-US" smtClean="0"/>
              <a:pPr/>
              <a:t>68</a:t>
            </a:fld>
            <a:endParaRPr lang="en-US"/>
          </a:p>
        </p:txBody>
      </p:sp>
    </p:spTree>
    <p:extLst>
      <p:ext uri="{BB962C8B-B14F-4D97-AF65-F5344CB8AC3E}">
        <p14:creationId xmlns:p14="http://schemas.microsoft.com/office/powerpoint/2010/main" val="2104530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 mode, real mode</a:t>
            </a:r>
          </a:p>
          <a:p>
            <a:endParaRPr lang="en-US" dirty="0"/>
          </a:p>
        </p:txBody>
      </p:sp>
      <p:sp>
        <p:nvSpPr>
          <p:cNvPr id="4" name="Slide Number Placeholder 3"/>
          <p:cNvSpPr>
            <a:spLocks noGrp="1"/>
          </p:cNvSpPr>
          <p:nvPr>
            <p:ph type="sldNum" sz="quarter" idx="5"/>
          </p:nvPr>
        </p:nvSpPr>
        <p:spPr/>
        <p:txBody>
          <a:bodyPr/>
          <a:lstStyle/>
          <a:p>
            <a:fld id="{AB8B1F4E-4845-EB47-BD3C-717CFF736C52}" type="slidenum">
              <a:rPr lang="en-US" smtClean="0"/>
              <a:pPr/>
              <a:t>70</a:t>
            </a:fld>
            <a:endParaRPr lang="en-US"/>
          </a:p>
        </p:txBody>
      </p:sp>
    </p:spTree>
    <p:extLst>
      <p:ext uri="{BB962C8B-B14F-4D97-AF65-F5344CB8AC3E}">
        <p14:creationId xmlns:p14="http://schemas.microsoft.com/office/powerpoint/2010/main" val="41221352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Stream Starting Delay</a:t>
            </a:r>
          </a:p>
        </p:txBody>
      </p:sp>
      <p:sp>
        <p:nvSpPr>
          <p:cNvPr id="4" name="Slide Number Placeholder 3"/>
          <p:cNvSpPr>
            <a:spLocks noGrp="1"/>
          </p:cNvSpPr>
          <p:nvPr>
            <p:ph type="sldNum" sz="quarter" idx="5"/>
          </p:nvPr>
        </p:nvSpPr>
        <p:spPr/>
        <p:txBody>
          <a:bodyPr/>
          <a:lstStyle/>
          <a:p>
            <a:fld id="{AB8B1F4E-4845-EB47-BD3C-717CFF736C52}" type="slidenum">
              <a:rPr lang="en-US" smtClean="0"/>
              <a:pPr/>
              <a:t>73</a:t>
            </a:fld>
            <a:endParaRPr lang="en-US"/>
          </a:p>
        </p:txBody>
      </p:sp>
    </p:spTree>
    <p:extLst>
      <p:ext uri="{BB962C8B-B14F-4D97-AF65-F5344CB8AC3E}">
        <p14:creationId xmlns:p14="http://schemas.microsoft.com/office/powerpoint/2010/main" val="213068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Platform Implementation and Demo is contribution 4?</a:t>
            </a:r>
            <a:endParaRPr lang="en-US" sz="1100" dirty="0"/>
          </a:p>
        </p:txBody>
      </p:sp>
      <p:sp>
        <p:nvSpPr>
          <p:cNvPr id="4" name="Slide Number Placeholder 3"/>
          <p:cNvSpPr>
            <a:spLocks noGrp="1"/>
          </p:cNvSpPr>
          <p:nvPr>
            <p:ph type="sldNum" sz="quarter" idx="5"/>
          </p:nvPr>
        </p:nvSpPr>
        <p:spPr/>
        <p:txBody>
          <a:bodyPr/>
          <a:lstStyle/>
          <a:p>
            <a:fld id="{AB8B1F4E-4845-EB47-BD3C-717CFF736C52}" type="slidenum">
              <a:rPr lang="en-US" smtClean="0"/>
              <a:pPr/>
              <a:t>76</a:t>
            </a:fld>
            <a:endParaRPr lang="en-US"/>
          </a:p>
        </p:txBody>
      </p:sp>
    </p:spTree>
    <p:extLst>
      <p:ext uri="{BB962C8B-B14F-4D97-AF65-F5344CB8AC3E}">
        <p14:creationId xmlns:p14="http://schemas.microsoft.com/office/powerpoint/2010/main" val="612632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one is tasks whose chance of deadline is low must be dropped </a:t>
            </a:r>
            <a:r>
              <a:rPr lang="en-US" dirty="0">
                <a:sym typeface="Wingdings" panose="05000000000000000000" pitchFamily="2" charset="2"/>
              </a:rPr>
              <a:t> what are the benefits: saving cost (energy) and giving time to others….</a:t>
            </a:r>
          </a:p>
          <a:p>
            <a:r>
              <a:rPr lang="en-US" dirty="0">
                <a:sym typeface="Wingdings" panose="05000000000000000000" pitchFamily="2" charset="2"/>
              </a:rPr>
              <a:t>Second one  can save cost </a:t>
            </a:r>
            <a:endParaRPr lang="en-US" dirty="0"/>
          </a:p>
        </p:txBody>
      </p:sp>
      <p:sp>
        <p:nvSpPr>
          <p:cNvPr id="4" name="Slide Number Placeholder 3"/>
          <p:cNvSpPr>
            <a:spLocks noGrp="1"/>
          </p:cNvSpPr>
          <p:nvPr>
            <p:ph type="sldNum" sz="quarter" idx="5"/>
          </p:nvPr>
        </p:nvSpPr>
        <p:spPr/>
        <p:txBody>
          <a:bodyPr/>
          <a:lstStyle/>
          <a:p>
            <a:fld id="{AB8B1F4E-4845-EB47-BD3C-717CFF736C52}" type="slidenum">
              <a:rPr lang="en-US" smtClean="0"/>
              <a:pPr/>
              <a:t>6</a:t>
            </a:fld>
            <a:endParaRPr lang="en-US"/>
          </a:p>
        </p:txBody>
      </p:sp>
    </p:spTree>
    <p:extLst>
      <p:ext uri="{BB962C8B-B14F-4D97-AF65-F5344CB8AC3E}">
        <p14:creationId xmlns:p14="http://schemas.microsoft.com/office/powerpoint/2010/main" val="17545247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Above, do it moderately </a:t>
            </a:r>
          </a:p>
          <a:p>
            <a:r>
              <a:rPr lang="en-US" dirty="0"/>
              <a:t>Below, greedy</a:t>
            </a:r>
          </a:p>
        </p:txBody>
      </p:sp>
      <p:sp>
        <p:nvSpPr>
          <p:cNvPr id="4" name="Slide Number Placeholder 3"/>
          <p:cNvSpPr>
            <a:spLocks noGrp="1"/>
          </p:cNvSpPr>
          <p:nvPr>
            <p:ph type="sldNum" sz="quarter" idx="5"/>
          </p:nvPr>
        </p:nvSpPr>
        <p:spPr/>
        <p:txBody>
          <a:bodyPr/>
          <a:lstStyle/>
          <a:p>
            <a:fld id="{AB8B1F4E-4845-EB47-BD3C-717CFF736C52}" type="slidenum">
              <a:rPr lang="en-US" smtClean="0"/>
              <a:pPr/>
              <a:t>77</a:t>
            </a:fld>
            <a:endParaRPr lang="en-US"/>
          </a:p>
        </p:txBody>
      </p:sp>
    </p:spTree>
    <p:extLst>
      <p:ext uri="{BB962C8B-B14F-4D97-AF65-F5344CB8AC3E}">
        <p14:creationId xmlns:p14="http://schemas.microsoft.com/office/powerpoint/2010/main" val="15454797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Fairness in serverless computing system</a:t>
            </a:r>
          </a:p>
          <a:p>
            <a:endParaRPr lang="en-US" dirty="0"/>
          </a:p>
        </p:txBody>
      </p:sp>
      <p:sp>
        <p:nvSpPr>
          <p:cNvPr id="4" name="Slide Number Placeholder 3"/>
          <p:cNvSpPr>
            <a:spLocks noGrp="1"/>
          </p:cNvSpPr>
          <p:nvPr>
            <p:ph type="sldNum" sz="quarter" idx="5"/>
          </p:nvPr>
        </p:nvSpPr>
        <p:spPr/>
        <p:txBody>
          <a:bodyPr/>
          <a:lstStyle/>
          <a:p>
            <a:fld id="{AB8B1F4E-4845-EB47-BD3C-717CFF736C52}" type="slidenum">
              <a:rPr lang="en-US" smtClean="0"/>
              <a:pPr/>
              <a:t>78</a:t>
            </a:fld>
            <a:endParaRPr lang="en-US"/>
          </a:p>
        </p:txBody>
      </p:sp>
    </p:spTree>
    <p:extLst>
      <p:ext uri="{BB962C8B-B14F-4D97-AF65-F5344CB8AC3E}">
        <p14:creationId xmlns:p14="http://schemas.microsoft.com/office/powerpoint/2010/main" val="17073030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Verifying procedure (deadline miss counting) is costly</a:t>
            </a:r>
          </a:p>
        </p:txBody>
      </p:sp>
      <p:sp>
        <p:nvSpPr>
          <p:cNvPr id="4" name="Slide Number Placeholder 3"/>
          <p:cNvSpPr>
            <a:spLocks noGrp="1"/>
          </p:cNvSpPr>
          <p:nvPr>
            <p:ph type="sldNum" sz="quarter" idx="5"/>
          </p:nvPr>
        </p:nvSpPr>
        <p:spPr/>
        <p:txBody>
          <a:bodyPr/>
          <a:lstStyle/>
          <a:p>
            <a:fld id="{AB8B1F4E-4845-EB47-BD3C-717CFF736C52}" type="slidenum">
              <a:rPr lang="en-US" smtClean="0"/>
              <a:pPr/>
              <a:t>85</a:t>
            </a:fld>
            <a:endParaRPr lang="en-US"/>
          </a:p>
        </p:txBody>
      </p:sp>
    </p:spTree>
    <p:extLst>
      <p:ext uri="{BB962C8B-B14F-4D97-AF65-F5344CB8AC3E}">
        <p14:creationId xmlns:p14="http://schemas.microsoft.com/office/powerpoint/2010/main" val="1950598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Calibri"/>
                  </a:rPr>
                  <a:t>UL=</a:t>
                </a:r>
                <a14:m>
                  <m:oMath xmlns:m="http://schemas.openxmlformats.org/officeDocument/2006/math">
                    <m:f>
                      <m:fPr>
                        <m:ctrlPr>
                          <a:rPr lang="en-US" i="1" dirty="0">
                            <a:latin typeface="Cambria Math" panose="02040503050406030204" pitchFamily="18" charset="0"/>
                          </a:rPr>
                        </m:ctrlPr>
                      </m:fPr>
                      <m:num>
                        <m:r>
                          <a:rPr lang="en-US" dirty="0">
                            <a:latin typeface="Cambria Math" panose="02040503050406030204" pitchFamily="18" charset="0"/>
                          </a:rPr>
                          <m:t>1</m:t>
                        </m:r>
                      </m:num>
                      <m:den>
                        <m:r>
                          <m:rPr>
                            <m:sty m:val="p"/>
                          </m:rPr>
                          <a:rPr lang="en-US" dirty="0">
                            <a:latin typeface="Cambria Math" panose="02040503050406030204" pitchFamily="18" charset="0"/>
                          </a:rPr>
                          <m:t>n</m:t>
                        </m:r>
                      </m:den>
                    </m:f>
                    <m:nary>
                      <m:naryPr>
                        <m:chr m:val="∑"/>
                        <m:limLoc m:val="undOvr"/>
                        <m:grow m:val="on"/>
                        <m:ctrlPr>
                          <a:rPr lang="en-US" i="1" dirty="0">
                            <a:latin typeface="Cambria Math" panose="02040503050406030204" pitchFamily="18" charset="0"/>
                          </a:rPr>
                        </m:ctrlPr>
                      </m:naryPr>
                      <m:sub>
                        <m:r>
                          <a:rPr lang="en-US" i="1" dirty="0">
                            <a:latin typeface="Cambria Math" panose="02040503050406030204" pitchFamily="18" charset="0"/>
                          </a:rPr>
                          <m:t>𝑖</m:t>
                        </m:r>
                        <m:r>
                          <a:rPr lang="en-US" dirty="0">
                            <a:latin typeface="Cambria Math" panose="02040503050406030204" pitchFamily="18" charset="0"/>
                          </a:rPr>
                          <m:t>=0</m:t>
                        </m:r>
                      </m:sub>
                      <m:sup>
                        <m:r>
                          <a:rPr lang="en-US" i="1" dirty="0">
                            <a:latin typeface="Cambria Math" panose="02040503050406030204" pitchFamily="18" charset="0"/>
                          </a:rPr>
                          <m:t>𝑛</m:t>
                        </m:r>
                      </m:sup>
                      <m:e>
                        <m:f>
                          <m:fPr>
                            <m:ctrlPr>
                              <a:rPr lang="en-US" i="1" dirty="0">
                                <a:latin typeface="Cambria Math" panose="02040503050406030204" pitchFamily="18" charset="0"/>
                              </a:rPr>
                            </m:ctrlPr>
                          </m:fPr>
                          <m:num>
                            <m:d>
                              <m:dPr>
                                <m:ctrlPr>
                                  <a:rPr lang="en-US" i="1" dirty="0">
                                    <a:latin typeface="Cambria Math" panose="02040503050406030204" pitchFamily="18" charset="0"/>
                                  </a:rPr>
                                </m:ctrlPr>
                              </m:dPr>
                              <m:e>
                                <m:r>
                                  <a:rPr lang="en-US" i="1" dirty="0">
                                    <a:latin typeface="Cambria Math" panose="02040503050406030204" pitchFamily="18" charset="0"/>
                                  </a:rPr>
                                  <m:t>𝐷</m:t>
                                </m:r>
                                <m:r>
                                  <a:rPr lang="en-US" i="1" baseline="-25000" dirty="0">
                                    <a:latin typeface="Cambria Math" panose="02040503050406030204" pitchFamily="18" charset="0"/>
                                  </a:rPr>
                                  <m:t>𝑖</m:t>
                                </m:r>
                                <m:r>
                                  <a:rPr lang="en-US" i="1" dirty="0">
                                    <a:latin typeface="Cambria Math" panose="02040503050406030204" pitchFamily="18" charset="0"/>
                                  </a:rPr>
                                  <m:t>−</m:t>
                                </m:r>
                                <m:r>
                                  <a:rPr lang="en-US" i="1" dirty="0">
                                    <a:latin typeface="Cambria Math" panose="02040503050406030204" pitchFamily="18" charset="0"/>
                                  </a:rPr>
                                  <m:t>𝐶𝑖</m:t>
                                </m:r>
                              </m:e>
                            </m:d>
                          </m:num>
                          <m:den>
                            <m:sSub>
                              <m:sSubPr>
                                <m:ctrlPr>
                                  <a:rPr lang="en-US" i="1" dirty="0">
                                    <a:latin typeface="Cambria Math" panose="02040503050406030204" pitchFamily="18" charset="0"/>
                                  </a:rPr>
                                </m:ctrlPr>
                              </m:sSubPr>
                              <m:e>
                                <m:r>
                                  <a:rPr lang="en-US" b="0" i="1" dirty="0" smtClean="0">
                                    <a:latin typeface="Cambria Math" panose="02040503050406030204" pitchFamily="18" charset="0"/>
                                  </a:rPr>
                                  <m:t>𝑊</m:t>
                                </m:r>
                              </m:e>
                              <m:sub>
                                <m:r>
                                  <a:rPr lang="en-US" i="1" dirty="0">
                                    <a:latin typeface="Cambria Math" panose="02040503050406030204" pitchFamily="18" charset="0"/>
                                  </a:rPr>
                                  <m:t>𝑖</m:t>
                                </m:r>
                              </m:sub>
                            </m:sSub>
                          </m:den>
                        </m:f>
                      </m:e>
                    </m:nary>
                    <m:r>
                      <a:rPr lang="en-US" b="0" i="0" dirty="0" smtClean="0">
                        <a:latin typeface="Cambria Math" panose="02040503050406030204" pitchFamily="18" charset="0"/>
                      </a:rPr>
                      <m:t>.</m:t>
                    </m:r>
                    <m:r>
                      <a:rPr lang="en-US" b="0" i="1" dirty="0" smtClean="0">
                        <a:latin typeface="Cambria Math" panose="02040503050406030204" pitchFamily="18" charset="0"/>
                      </a:rPr>
                      <m:t> </m:t>
                    </m:r>
                  </m:oMath>
                </a14:m>
                <a:r>
                  <a:rPr lang="en-US" dirty="0">
                    <a:cs typeface="Calibri"/>
                  </a:rPr>
                  <a:t>is also calculated but not currently used</a:t>
                </a:r>
              </a:p>
              <a:p>
                <a:endParaRPr lang="en-US" dirty="0"/>
              </a:p>
            </p:txBody>
          </p:sp>
        </mc:Choice>
        <mc:Fallback xmlns="">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Calibri"/>
                  </a:rPr>
                  <a:t>UL=</a:t>
                </a:r>
                <a:r>
                  <a:rPr lang="en-US" i="0" dirty="0">
                    <a:latin typeface="Cambria Math" panose="02040503050406030204" pitchFamily="18" charset="0"/>
                  </a:rPr>
                  <a:t>1/n ∑129_(𝑖=0)^𝑛▒((𝐷</a:t>
                </a:r>
                <a:r>
                  <a:rPr lang="en-US" i="0" baseline="-25000" dirty="0">
                    <a:latin typeface="Cambria Math" panose="02040503050406030204" pitchFamily="18" charset="0"/>
                  </a:rPr>
                  <a:t>𝑖</a:t>
                </a:r>
                <a:r>
                  <a:rPr lang="en-US" i="0" dirty="0">
                    <a:latin typeface="Cambria Math" panose="02040503050406030204" pitchFamily="18" charset="0"/>
                  </a:rPr>
                  <a:t>−𝐶𝑖))/</a:t>
                </a:r>
                <a:r>
                  <a:rPr lang="en-US" b="0" i="0" dirty="0">
                    <a:latin typeface="Cambria Math" panose="02040503050406030204" pitchFamily="18" charset="0"/>
                  </a:rPr>
                  <a:t>𝑊_</a:t>
                </a:r>
                <a:r>
                  <a:rPr lang="en-US" i="0" dirty="0">
                    <a:latin typeface="Cambria Math" panose="02040503050406030204" pitchFamily="18" charset="0"/>
                  </a:rPr>
                  <a:t>𝑖 </a:t>
                </a:r>
                <a:r>
                  <a:rPr lang="en-US" b="0" i="0" dirty="0">
                    <a:latin typeface="Cambria Math" panose="02040503050406030204" pitchFamily="18" charset="0"/>
                  </a:rPr>
                  <a:t>. </a:t>
                </a:r>
                <a:r>
                  <a:rPr lang="en-US" dirty="0">
                    <a:cs typeface="Calibri"/>
                  </a:rPr>
                  <a:t>is also calculated but not currently used</a:t>
                </a:r>
              </a:p>
              <a:p>
                <a:endParaRPr lang="en-US" dirty="0"/>
              </a:p>
            </p:txBody>
          </p:sp>
        </mc:Fallback>
      </mc:AlternateContent>
      <p:sp>
        <p:nvSpPr>
          <p:cNvPr id="4" name="Slide Number Placeholder 3"/>
          <p:cNvSpPr>
            <a:spLocks noGrp="1"/>
          </p:cNvSpPr>
          <p:nvPr>
            <p:ph type="sldNum" sz="quarter" idx="5"/>
          </p:nvPr>
        </p:nvSpPr>
        <p:spPr/>
        <p:txBody>
          <a:bodyPr/>
          <a:lstStyle/>
          <a:p>
            <a:fld id="{AB8B1F4E-4845-EB47-BD3C-717CFF736C52}" type="slidenum">
              <a:rPr lang="en-US" smtClean="0"/>
              <a:pPr/>
              <a:t>88</a:t>
            </a:fld>
            <a:endParaRPr lang="en-US"/>
          </a:p>
        </p:txBody>
      </p:sp>
    </p:spTree>
    <p:extLst>
      <p:ext uri="{BB962C8B-B14F-4D97-AF65-F5344CB8AC3E}">
        <p14:creationId xmlns:p14="http://schemas.microsoft.com/office/powerpoint/2010/main" val="16617345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www.itl.nist.gov</a:t>
            </a:r>
            <a:r>
              <a:rPr lang="en-US" dirty="0"/>
              <a:t>/div898/handbook/</a:t>
            </a:r>
            <a:r>
              <a:rPr lang="en-US" dirty="0" err="1"/>
              <a:t>eda</a:t>
            </a:r>
            <a:r>
              <a:rPr lang="en-US"/>
              <a:t>/section3/eda35b.htm</a:t>
            </a:r>
            <a:endParaRPr lang="en-US" dirty="0"/>
          </a:p>
        </p:txBody>
      </p:sp>
      <p:sp>
        <p:nvSpPr>
          <p:cNvPr id="4" name="Slide Number Placeholder 3"/>
          <p:cNvSpPr>
            <a:spLocks noGrp="1"/>
          </p:cNvSpPr>
          <p:nvPr>
            <p:ph type="sldNum" sz="quarter" idx="10"/>
          </p:nvPr>
        </p:nvSpPr>
        <p:spPr/>
        <p:txBody>
          <a:bodyPr/>
          <a:lstStyle/>
          <a:p>
            <a:fld id="{AB8B1F4E-4845-EB47-BD3C-717CFF736C52}" type="slidenum">
              <a:rPr lang="en-US" smtClean="0"/>
              <a:pPr/>
              <a:t>94</a:t>
            </a:fld>
            <a:endParaRPr lang="en-US"/>
          </a:p>
        </p:txBody>
      </p:sp>
    </p:spTree>
    <p:extLst>
      <p:ext uri="{BB962C8B-B14F-4D97-AF65-F5344CB8AC3E}">
        <p14:creationId xmlns:p14="http://schemas.microsoft.com/office/powerpoint/2010/main" val="1275386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www.itl.nist.gov</a:t>
            </a:r>
            <a:r>
              <a:rPr lang="en-US" dirty="0"/>
              <a:t>/div898/handbook/</a:t>
            </a:r>
            <a:r>
              <a:rPr lang="en-US" dirty="0" err="1"/>
              <a:t>eda</a:t>
            </a:r>
            <a:r>
              <a:rPr lang="en-US"/>
              <a:t>/section3/eda35b.htm</a:t>
            </a:r>
            <a:endParaRPr lang="en-US" dirty="0"/>
          </a:p>
        </p:txBody>
      </p:sp>
      <p:sp>
        <p:nvSpPr>
          <p:cNvPr id="4" name="Slide Number Placeholder 3"/>
          <p:cNvSpPr>
            <a:spLocks noGrp="1"/>
          </p:cNvSpPr>
          <p:nvPr>
            <p:ph type="sldNum" sz="quarter" idx="10"/>
          </p:nvPr>
        </p:nvSpPr>
        <p:spPr/>
        <p:txBody>
          <a:bodyPr/>
          <a:lstStyle/>
          <a:p>
            <a:fld id="{AB8B1F4E-4845-EB47-BD3C-717CFF736C52}" type="slidenum">
              <a:rPr lang="en-US" smtClean="0"/>
              <a:pPr/>
              <a:t>95</a:t>
            </a:fld>
            <a:endParaRPr lang="en-US"/>
          </a:p>
        </p:txBody>
      </p:sp>
    </p:spTree>
    <p:extLst>
      <p:ext uri="{BB962C8B-B14F-4D97-AF65-F5344CB8AC3E}">
        <p14:creationId xmlns:p14="http://schemas.microsoft.com/office/powerpoint/2010/main" val="19539562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8B1F4E-4845-EB47-BD3C-717CFF736C52}" type="slidenum">
              <a:rPr lang="en-US" smtClean="0"/>
              <a:pPr/>
              <a:t>101</a:t>
            </a:fld>
            <a:endParaRPr lang="en-US"/>
          </a:p>
        </p:txBody>
      </p:sp>
    </p:spTree>
    <p:extLst>
      <p:ext uri="{BB962C8B-B14F-4D97-AF65-F5344CB8AC3E}">
        <p14:creationId xmlns:p14="http://schemas.microsoft.com/office/powerpoint/2010/main" val="35924088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8B1F4E-4845-EB47-BD3C-717CFF736C52}" type="slidenum">
              <a:rPr lang="en-US" smtClean="0"/>
              <a:pPr/>
              <a:t>102</a:t>
            </a:fld>
            <a:endParaRPr lang="en-US"/>
          </a:p>
        </p:txBody>
      </p:sp>
    </p:spTree>
    <p:extLst>
      <p:ext uri="{BB962C8B-B14F-4D97-AF65-F5344CB8AC3E}">
        <p14:creationId xmlns:p14="http://schemas.microsoft.com/office/powerpoint/2010/main" val="16306710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All video segments are prepared in standardize format</a:t>
            </a:r>
          </a:p>
          <a:p>
            <a:endParaRPr lang="en-US" dirty="0"/>
          </a:p>
        </p:txBody>
      </p:sp>
      <p:sp>
        <p:nvSpPr>
          <p:cNvPr id="4" name="Slide Number Placeholder 3"/>
          <p:cNvSpPr>
            <a:spLocks noGrp="1"/>
          </p:cNvSpPr>
          <p:nvPr>
            <p:ph type="sldNum" sz="quarter" idx="5"/>
          </p:nvPr>
        </p:nvSpPr>
        <p:spPr/>
        <p:txBody>
          <a:bodyPr/>
          <a:lstStyle/>
          <a:p>
            <a:fld id="{AB8B1F4E-4845-EB47-BD3C-717CFF736C52}" type="slidenum">
              <a:rPr lang="en-US" smtClean="0"/>
              <a:pPr/>
              <a:t>103</a:t>
            </a:fld>
            <a:endParaRPr lang="en-US"/>
          </a:p>
        </p:txBody>
      </p:sp>
    </p:spTree>
    <p:extLst>
      <p:ext uri="{BB962C8B-B14F-4D97-AF65-F5344CB8AC3E}">
        <p14:creationId xmlns:p14="http://schemas.microsoft.com/office/powerpoint/2010/main" val="42627839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Animation…</a:t>
            </a:r>
          </a:p>
        </p:txBody>
      </p:sp>
      <p:sp>
        <p:nvSpPr>
          <p:cNvPr id="4" name="Slide Number Placeholder 3"/>
          <p:cNvSpPr>
            <a:spLocks noGrp="1"/>
          </p:cNvSpPr>
          <p:nvPr>
            <p:ph type="sldNum" sz="quarter" idx="5"/>
          </p:nvPr>
        </p:nvSpPr>
        <p:spPr/>
        <p:txBody>
          <a:bodyPr/>
          <a:lstStyle/>
          <a:p>
            <a:fld id="{AB8B1F4E-4845-EB47-BD3C-717CFF736C52}" type="slidenum">
              <a:rPr lang="en-US" smtClean="0"/>
              <a:pPr/>
              <a:t>104</a:t>
            </a:fld>
            <a:endParaRPr lang="en-US"/>
          </a:p>
        </p:txBody>
      </p:sp>
    </p:spTree>
    <p:extLst>
      <p:ext uri="{BB962C8B-B14F-4D97-AF65-F5344CB8AC3E}">
        <p14:creationId xmlns:p14="http://schemas.microsoft.com/office/powerpoint/2010/main" val="1744185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different versions of the same video can CDN holds?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How many video versions are accessed?</a:t>
            </a:r>
          </a:p>
          <a:p>
            <a:endParaRPr lang="en-US" dirty="0"/>
          </a:p>
        </p:txBody>
      </p:sp>
      <p:sp>
        <p:nvSpPr>
          <p:cNvPr id="4" name="Slide Number Placeholder 3"/>
          <p:cNvSpPr>
            <a:spLocks noGrp="1"/>
          </p:cNvSpPr>
          <p:nvPr>
            <p:ph type="sldNum" sz="quarter" idx="5"/>
          </p:nvPr>
        </p:nvSpPr>
        <p:spPr/>
        <p:txBody>
          <a:bodyPr/>
          <a:lstStyle/>
          <a:p>
            <a:fld id="{AB8B1F4E-4845-EB47-BD3C-717CFF736C52}" type="slidenum">
              <a:rPr lang="en-US" smtClean="0"/>
              <a:pPr/>
              <a:t>7</a:t>
            </a:fld>
            <a:endParaRPr lang="en-US"/>
          </a:p>
        </p:txBody>
      </p:sp>
    </p:spTree>
    <p:extLst>
      <p:ext uri="{BB962C8B-B14F-4D97-AF65-F5344CB8AC3E}">
        <p14:creationId xmlns:p14="http://schemas.microsoft.com/office/powerpoint/2010/main" val="22950549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Animation…</a:t>
            </a:r>
          </a:p>
        </p:txBody>
      </p:sp>
      <p:sp>
        <p:nvSpPr>
          <p:cNvPr id="4" name="Slide Number Placeholder 3"/>
          <p:cNvSpPr>
            <a:spLocks noGrp="1"/>
          </p:cNvSpPr>
          <p:nvPr>
            <p:ph type="sldNum" sz="quarter" idx="5"/>
          </p:nvPr>
        </p:nvSpPr>
        <p:spPr/>
        <p:txBody>
          <a:bodyPr/>
          <a:lstStyle/>
          <a:p>
            <a:fld id="{AB8B1F4E-4845-EB47-BD3C-717CFF736C52}" type="slidenum">
              <a:rPr lang="en-US" smtClean="0"/>
              <a:pPr/>
              <a:t>105</a:t>
            </a:fld>
            <a:endParaRPr lang="en-US"/>
          </a:p>
        </p:txBody>
      </p:sp>
    </p:spTree>
    <p:extLst>
      <p:ext uri="{BB962C8B-B14F-4D97-AF65-F5344CB8AC3E}">
        <p14:creationId xmlns:p14="http://schemas.microsoft.com/office/powerpoint/2010/main" val="48810605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8 threads, scaling off</a:t>
            </a:r>
          </a:p>
          <a:p>
            <a:r>
              <a:rPr lang="en-US" dirty="0"/>
              <a:t>Max urgency means</a:t>
            </a:r>
            <a:r>
              <a:rPr lang="en-US" baseline="0" dirty="0"/>
              <a:t> sorted based on the latest time they can be stared and meet the </a:t>
            </a:r>
            <a:r>
              <a:rPr lang="en-US" baseline="0" dirty="0" err="1"/>
              <a:t>dealine</a:t>
            </a:r>
            <a:endParaRPr lang="en-US" dirty="0"/>
          </a:p>
        </p:txBody>
      </p:sp>
      <p:sp>
        <p:nvSpPr>
          <p:cNvPr id="4" name="Slide Number Placeholder 3"/>
          <p:cNvSpPr>
            <a:spLocks noGrp="1"/>
          </p:cNvSpPr>
          <p:nvPr>
            <p:ph type="sldNum" sz="quarter" idx="10"/>
          </p:nvPr>
        </p:nvSpPr>
        <p:spPr/>
        <p:txBody>
          <a:bodyPr/>
          <a:lstStyle/>
          <a:p>
            <a:fld id="{AB8B1F4E-4845-EB47-BD3C-717CFF736C52}" type="slidenum">
              <a:rPr lang="en-US" smtClean="0"/>
              <a:pPr/>
              <a:t>108</a:t>
            </a:fld>
            <a:endParaRPr lang="en-US"/>
          </a:p>
        </p:txBody>
      </p:sp>
    </p:spTree>
    <p:extLst>
      <p:ext uri="{BB962C8B-B14F-4D97-AF65-F5344CB8AC3E}">
        <p14:creationId xmlns:p14="http://schemas.microsoft.com/office/powerpoint/2010/main" val="37255622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Shoukat</a:t>
            </a:r>
            <a:r>
              <a:rPr lang="en-US" dirty="0"/>
              <a:t> Ali et al</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Vladimir </a:t>
            </a:r>
            <a:r>
              <a:rPr lang="en-US" dirty="0" err="1"/>
              <a:t>Shestak</a:t>
            </a:r>
            <a:r>
              <a:rPr lang="en-US" dirty="0"/>
              <a:t> et al</a:t>
            </a:r>
          </a:p>
          <a:p>
            <a:endParaRPr lang="en-US" dirty="0"/>
          </a:p>
        </p:txBody>
      </p:sp>
      <p:sp>
        <p:nvSpPr>
          <p:cNvPr id="4" name="Slide Number Placeholder 3"/>
          <p:cNvSpPr>
            <a:spLocks noGrp="1"/>
          </p:cNvSpPr>
          <p:nvPr>
            <p:ph type="sldNum" sz="quarter" idx="10"/>
          </p:nvPr>
        </p:nvSpPr>
        <p:spPr/>
        <p:txBody>
          <a:bodyPr/>
          <a:lstStyle/>
          <a:p>
            <a:fld id="{AB8B1F4E-4845-EB47-BD3C-717CFF736C52}" type="slidenum">
              <a:rPr lang="en-US" smtClean="0"/>
              <a:pPr/>
              <a:t>115</a:t>
            </a:fld>
            <a:endParaRPr lang="en-US"/>
          </a:p>
        </p:txBody>
      </p:sp>
    </p:spTree>
    <p:extLst>
      <p:ext uri="{BB962C8B-B14F-4D97-AF65-F5344CB8AC3E}">
        <p14:creationId xmlns:p14="http://schemas.microsoft.com/office/powerpoint/2010/main" val="183128784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8B1F4E-4845-EB47-BD3C-717CFF736C52}" type="slidenum">
              <a:rPr lang="en-US" smtClean="0"/>
              <a:pPr/>
              <a:t>116</a:t>
            </a:fld>
            <a:endParaRPr lang="en-US"/>
          </a:p>
        </p:txBody>
      </p:sp>
    </p:spTree>
    <p:extLst>
      <p:ext uri="{BB962C8B-B14F-4D97-AF65-F5344CB8AC3E}">
        <p14:creationId xmlns:p14="http://schemas.microsoft.com/office/powerpoint/2010/main" val="151525799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8B1F4E-4845-EB47-BD3C-717CFF736C52}" type="slidenum">
              <a:rPr lang="en-US" smtClean="0"/>
              <a:pPr/>
              <a:t>117</a:t>
            </a:fld>
            <a:endParaRPr lang="en-US"/>
          </a:p>
        </p:txBody>
      </p:sp>
    </p:spTree>
    <p:extLst>
      <p:ext uri="{BB962C8B-B14F-4D97-AF65-F5344CB8AC3E}">
        <p14:creationId xmlns:p14="http://schemas.microsoft.com/office/powerpoint/2010/main" val="464073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different versions of the same video can CDN holds?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How many video versions are accessed?</a:t>
            </a:r>
          </a:p>
          <a:p>
            <a:endParaRPr lang="en-US" dirty="0"/>
          </a:p>
        </p:txBody>
      </p:sp>
      <p:sp>
        <p:nvSpPr>
          <p:cNvPr id="4" name="Slide Number Placeholder 3"/>
          <p:cNvSpPr>
            <a:spLocks noGrp="1"/>
          </p:cNvSpPr>
          <p:nvPr>
            <p:ph type="sldNum" sz="quarter" idx="5"/>
          </p:nvPr>
        </p:nvSpPr>
        <p:spPr/>
        <p:txBody>
          <a:bodyPr/>
          <a:lstStyle/>
          <a:p>
            <a:fld id="{AB8B1F4E-4845-EB47-BD3C-717CFF736C52}" type="slidenum">
              <a:rPr lang="en-US" smtClean="0"/>
              <a:pPr/>
              <a:t>8</a:t>
            </a:fld>
            <a:endParaRPr lang="en-US"/>
          </a:p>
        </p:txBody>
      </p:sp>
    </p:spTree>
    <p:extLst>
      <p:ext uri="{BB962C8B-B14F-4D97-AF65-F5344CB8AC3E}">
        <p14:creationId xmlns:p14="http://schemas.microsoft.com/office/powerpoint/2010/main" val="689631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8B1F4E-4845-EB47-BD3C-717CFF736C52}" type="slidenum">
              <a:rPr lang="en-US" smtClean="0"/>
              <a:pPr/>
              <a:t>9</a:t>
            </a:fld>
            <a:endParaRPr lang="en-US"/>
          </a:p>
        </p:txBody>
      </p:sp>
    </p:spTree>
    <p:extLst>
      <p:ext uri="{BB962C8B-B14F-4D97-AF65-F5344CB8AC3E}">
        <p14:creationId xmlns:p14="http://schemas.microsoft.com/office/powerpoint/2010/main" val="1408385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Shared Segment queue and execution engine, so resources are sharable</a:t>
            </a:r>
          </a:p>
        </p:txBody>
      </p:sp>
      <p:sp>
        <p:nvSpPr>
          <p:cNvPr id="4" name="Slide Number Placeholder 3"/>
          <p:cNvSpPr>
            <a:spLocks noGrp="1"/>
          </p:cNvSpPr>
          <p:nvPr>
            <p:ph type="sldNum" sz="quarter" idx="5"/>
          </p:nvPr>
        </p:nvSpPr>
        <p:spPr/>
        <p:txBody>
          <a:bodyPr/>
          <a:lstStyle/>
          <a:p>
            <a:fld id="{AB8B1F4E-4845-EB47-BD3C-717CFF736C52}" type="slidenum">
              <a:rPr lang="en-US" smtClean="0"/>
              <a:pPr/>
              <a:t>10</a:t>
            </a:fld>
            <a:endParaRPr lang="en-US"/>
          </a:p>
        </p:txBody>
      </p:sp>
    </p:spTree>
    <p:extLst>
      <p:ext uri="{BB962C8B-B14F-4D97-AF65-F5344CB8AC3E}">
        <p14:creationId xmlns:p14="http://schemas.microsoft.com/office/powerpoint/2010/main" val="15135415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pcclab titl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2" name="Picture Placeholder 11"/>
          <p:cNvSpPr>
            <a:spLocks noGrp="1"/>
          </p:cNvSpPr>
          <p:nvPr>
            <p:ph type="pic" sz="quarter" idx="14"/>
          </p:nvPr>
        </p:nvSpPr>
        <p:spPr>
          <a:xfrm>
            <a:off x="-1" y="5369442"/>
            <a:ext cx="1658679" cy="1464548"/>
          </a:xfrm>
        </p:spPr>
        <p:txBody>
          <a:bodyPr/>
          <a:lstStyle/>
          <a:p>
            <a:endParaRPr lang="en-US"/>
          </a:p>
        </p:txBody>
      </p:sp>
      <p:pic>
        <p:nvPicPr>
          <p:cNvPr id="7" name="Picture 6" descr="title2.jpg"/>
          <p:cNvPicPr>
            <a:picLocks noChangeAspect="1"/>
          </p:cNvPicPr>
          <p:nvPr userDrawn="1"/>
        </p:nvPicPr>
        <p:blipFill>
          <a:blip r:embed="rId2"/>
          <a:stretch>
            <a:fillRect/>
          </a:stretch>
        </p:blipFill>
        <p:spPr>
          <a:xfrm>
            <a:off x="6808111" y="5178048"/>
            <a:ext cx="2298174" cy="1464548"/>
          </a:xfrm>
          <a:prstGeom prst="rect">
            <a:avLst/>
          </a:prstGeom>
        </p:spPr>
      </p:pic>
      <p:pic>
        <p:nvPicPr>
          <p:cNvPr id="15362" name="Picture 2" descr="https://pbs.twimg.com/profile_images/631520953759969280/j1ru4suY.jpg"/>
          <p:cNvPicPr>
            <a:picLocks noChangeAspect="1" noChangeArrowheads="1"/>
          </p:cNvPicPr>
          <p:nvPr userDrawn="1"/>
        </p:nvPicPr>
        <p:blipFill>
          <a:blip r:embed="rId3"/>
          <a:srcRect/>
          <a:stretch>
            <a:fillRect/>
          </a:stretch>
        </p:blipFill>
        <p:spPr bwMode="auto">
          <a:xfrm>
            <a:off x="0" y="4920130"/>
            <a:ext cx="1913860" cy="1913860"/>
          </a:xfrm>
          <a:prstGeom prst="rect">
            <a:avLst/>
          </a:prstGeom>
          <a:noFill/>
        </p:spPr>
      </p:pic>
    </p:spTree>
    <p:extLst>
      <p:ext uri="{BB962C8B-B14F-4D97-AF65-F5344CB8AC3E}">
        <p14:creationId xmlns:p14="http://schemas.microsoft.com/office/powerpoint/2010/main" val="3685823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pcclab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00033F-C29E-D746-82BD-5E382C97A3A0}" type="datetime1">
              <a:rPr lang="en-US" smtClean="0">
                <a:solidFill>
                  <a:prstClr val="black">
                    <a:tint val="75000"/>
                  </a:prstClr>
                </a:solidFill>
                <a:latin typeface="Calibri"/>
              </a:rPr>
              <a:pPr/>
              <a:t>2020-10-30</a:t>
            </a:fld>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3498112" y="6356350"/>
            <a:ext cx="2133600" cy="365125"/>
          </a:xfrm>
        </p:spPr>
        <p:txBody>
          <a:bodyPr/>
          <a:lstStyle>
            <a:lvl1pPr algn="ctr">
              <a:defRPr/>
            </a:lvl1pPr>
          </a:lstStyle>
          <a:p>
            <a:fld id="{7D2751F7-D677-4CE9-B35A-C3CCA0CC8D94}"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descr="title2.jpg"/>
          <p:cNvPicPr>
            <a:picLocks noChangeAspect="1"/>
          </p:cNvPicPr>
          <p:nvPr userDrawn="1"/>
        </p:nvPicPr>
        <p:blipFill>
          <a:blip r:embed="rId2"/>
          <a:stretch>
            <a:fillRect/>
          </a:stretch>
        </p:blipFill>
        <p:spPr>
          <a:xfrm>
            <a:off x="7602600" y="5882382"/>
            <a:ext cx="1530446" cy="975301"/>
          </a:xfrm>
          <a:prstGeom prst="rect">
            <a:avLst/>
          </a:prstGeom>
        </p:spPr>
      </p:pic>
    </p:spTree>
    <p:extLst>
      <p:ext uri="{BB962C8B-B14F-4D97-AF65-F5344CB8AC3E}">
        <p14:creationId xmlns:p14="http://schemas.microsoft.com/office/powerpoint/2010/main" val="3582723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FC278-7C7C-47DF-AD66-D883B2EC11C9}" type="datetime1">
              <a:rPr lang="en-US" smtClean="0">
                <a:solidFill>
                  <a:prstClr val="black">
                    <a:tint val="75000"/>
                  </a:prstClr>
                </a:solidFill>
                <a:latin typeface="Calibri"/>
              </a:rPr>
              <a:t>2020-10-30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37043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7BBFC9-F6FD-4EF6-B365-3685690A2DE9}"/>
              </a:ext>
            </a:extLst>
          </p:cNvPr>
          <p:cNvSpPr>
            <a:spLocks noGrp="1"/>
          </p:cNvSpPr>
          <p:nvPr>
            <p:ph type="dt" sz="half" idx="10"/>
          </p:nvPr>
        </p:nvSpPr>
        <p:spPr/>
        <p:txBody>
          <a:bodyPr/>
          <a:lstStyle/>
          <a:p>
            <a:fld id="{7C8C5C38-AD8D-49B7-91CA-EE880878B078}" type="datetimeFigureOut">
              <a:rPr lang="en-US" smtClean="0"/>
              <a:t>2020-10-30</a:t>
            </a:fld>
            <a:endParaRPr lang="en-US"/>
          </a:p>
        </p:txBody>
      </p:sp>
      <p:sp>
        <p:nvSpPr>
          <p:cNvPr id="3" name="Footer Placeholder 2">
            <a:extLst>
              <a:ext uri="{FF2B5EF4-FFF2-40B4-BE49-F238E27FC236}">
                <a16:creationId xmlns:a16="http://schemas.microsoft.com/office/drawing/2014/main" id="{A212E69A-FE52-468D-AC74-E350105A73C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E26FDC-9108-426C-B2BC-56322121D98E}"/>
              </a:ext>
            </a:extLst>
          </p:cNvPr>
          <p:cNvSpPr>
            <a:spLocks noGrp="1"/>
          </p:cNvSpPr>
          <p:nvPr>
            <p:ph type="sldNum" sz="quarter" idx="12"/>
          </p:nvPr>
        </p:nvSpPr>
        <p:spPr/>
        <p:txBody>
          <a:bodyPr/>
          <a:lstStyle/>
          <a:p>
            <a:fld id="{8CF824D3-1748-4FEE-B8F4-CB85326139AC}" type="slidenum">
              <a:rPr lang="en-US" smtClean="0"/>
              <a:t>‹#›</a:t>
            </a:fld>
            <a:endParaRPr lang="en-US"/>
          </a:p>
        </p:txBody>
      </p:sp>
    </p:spTree>
    <p:extLst>
      <p:ext uri="{BB962C8B-B14F-4D97-AF65-F5344CB8AC3E}">
        <p14:creationId xmlns:p14="http://schemas.microsoft.com/office/powerpoint/2010/main" val="42119738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0"/>
            <a:ext cx="9144000" cy="1447800"/>
          </a:xfrm>
          <a:prstGeom prst="rect">
            <a:avLst/>
          </a:prstGeom>
          <a:solidFill>
            <a:srgbClr val="00408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defTabSz="914400"/>
            <a:endParaRPr lang="en-US">
              <a:solidFill>
                <a:prstClr val="black"/>
              </a:solidFill>
              <a:latin typeface="Calibri"/>
            </a:endParaRPr>
          </a:p>
        </p:txBody>
      </p:sp>
      <p:sp>
        <p:nvSpPr>
          <p:cNvPr id="2" name="Title Placeholder 1"/>
          <p:cNvSpPr>
            <a:spLocks noGrp="1"/>
          </p:cNvSpPr>
          <p:nvPr>
            <p:ph type="title"/>
          </p:nvPr>
        </p:nvSpPr>
        <p:spPr>
          <a:xfrm>
            <a:off x="457200" y="152400"/>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A74E592-A08E-3E4B-A689-D73D85531057}" type="datetime1">
              <a:rPr lang="en-US" smtClean="0">
                <a:solidFill>
                  <a:prstClr val="black">
                    <a:tint val="75000"/>
                  </a:prstClr>
                </a:solidFill>
                <a:latin typeface="Calibri"/>
              </a:rPr>
              <a:pPr defTabSz="914400"/>
              <a:t>2020-10-30</a:t>
            </a:fld>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92800" y="630932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7D2751F7-D677-4CE9-B35A-C3CCA0CC8D94}" type="slidenum">
              <a:rPr lang="en-US" smtClean="0">
                <a:solidFill>
                  <a:prstClr val="black">
                    <a:tint val="75000"/>
                  </a:prstClr>
                </a:solidFill>
                <a:latin typeface="Calibri"/>
              </a:rPr>
              <a:pPr defTabSz="914400"/>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6338085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hdr="0" ftr="0" dt="0"/>
  <p:txStyles>
    <p:titleStyle>
      <a:lvl1pPr algn="ctr" defTabSz="914400" rtl="0" eaLnBrk="1" latinLnBrk="0" hangingPunct="1">
        <a:spcBef>
          <a:spcPct val="0"/>
        </a:spcBef>
        <a:buNone/>
        <a:defRPr sz="4400" b="0" i="0" kern="1200">
          <a:solidFill>
            <a:schemeClr val="bg1"/>
          </a:solidFill>
          <a:latin typeface="Arial"/>
          <a:ea typeface="+mj-ea"/>
          <a:cs typeface="+mj-cs"/>
        </a:defRPr>
      </a:lvl1pPr>
    </p:titleStyle>
    <p:bodyStyle>
      <a:lvl1pPr marL="342900" indent="-342900" algn="l" defTabSz="914400" rtl="0" eaLnBrk="1" latinLnBrk="0" hangingPunct="1">
        <a:spcBef>
          <a:spcPct val="20000"/>
        </a:spcBef>
        <a:buClrTx/>
        <a:buSzPct val="125000"/>
        <a:buFont typeface="Arial" pitchFamily="34" charset="0"/>
        <a:buChar char="•"/>
        <a:defRPr sz="3400" kern="1200">
          <a:solidFill>
            <a:schemeClr val="tx1"/>
          </a:solidFill>
          <a:latin typeface="+mn-lt"/>
          <a:ea typeface="+mn-ea"/>
          <a:cs typeface="+mn-cs"/>
        </a:defRPr>
      </a:lvl1pPr>
      <a:lvl2pPr marL="742950" indent="-285750" algn="l" defTabSz="914400" rtl="0" eaLnBrk="1" latinLnBrk="0" hangingPunct="1">
        <a:spcBef>
          <a:spcPct val="20000"/>
        </a:spcBef>
        <a:buClr>
          <a:srgbClr val="008000"/>
        </a:buClr>
        <a:buFont typeface="Wingdings" charset="2"/>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8000"/>
        </a:buClr>
        <a:buFont typeface="Courier New"/>
        <a:buChar char="o"/>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8000"/>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8000"/>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70.png"/><Relationship Id="rId5" Type="http://schemas.openxmlformats.org/officeDocument/2006/relationships/image" Target="../media/image69.wmf"/><Relationship Id="rId4" Type="http://schemas.openxmlformats.org/officeDocument/2006/relationships/oleObject" Target="../embeddings/oleObject1.bin"/></Relationships>
</file>

<file path=ppt/slides/_rels/slide10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3" Type="http://schemas.openxmlformats.org/officeDocument/2006/relationships/image" Target="../media/image72.png"/><Relationship Id="rId7" Type="http://schemas.openxmlformats.org/officeDocument/2006/relationships/image" Target="../media/image74.png"/><Relationship Id="rId12" Type="http://schemas.openxmlformats.org/officeDocument/2006/relationships/image" Target="../media/image79.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31.png"/><Relationship Id="rId15" Type="http://schemas.openxmlformats.org/officeDocument/2006/relationships/image" Target="../media/image82.png"/><Relationship Id="rId10" Type="http://schemas.openxmlformats.org/officeDocument/2006/relationships/image" Target="../media/image77.png"/><Relationship Id="rId4" Type="http://schemas.openxmlformats.org/officeDocument/2006/relationships/image" Target="../media/image9.emf"/><Relationship Id="rId9" Type="http://schemas.openxmlformats.org/officeDocument/2006/relationships/image" Target="../media/image76.png"/><Relationship Id="rId14" Type="http://schemas.openxmlformats.org/officeDocument/2006/relationships/image" Target="../media/image81.png"/></Relationships>
</file>

<file path=ppt/slides/_rels/slide10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88.png"/></Relationships>
</file>

<file path=ppt/slides/_rels/slide106.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github.com/hpcclab/VideoStreaming_Workload" TargetMode="External"/><Relationship Id="rId2" Type="http://schemas.openxmlformats.org/officeDocument/2006/relationships/hyperlink" Target="https://github.com/hpcclab/Merge-Saving-Prediction" TargetMode="Externa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github.com/hpcclab/adaptivemerging"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2.emf"/><Relationship Id="rId4" Type="http://schemas.openxmlformats.org/officeDocument/2006/relationships/image" Target="../media/image41.emf"/></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image" Target="../media/image9.emf"/><Relationship Id="rId7" Type="http://schemas.openxmlformats.org/officeDocument/2006/relationships/image" Target="../media/image13.gif"/><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github.com/hpcclab/CVSS_impl"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4.gif"/><Relationship Id="rId3" Type="http://schemas.openxmlformats.org/officeDocument/2006/relationships/image" Target="../media/image9.emf"/><Relationship Id="rId7" Type="http://schemas.openxmlformats.org/officeDocument/2006/relationships/image" Target="../media/image15.png"/><Relationship Id="rId12" Type="http://schemas.openxmlformats.org/officeDocument/2006/relationships/image" Target="../media/image13.gif"/><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2.png"/><Relationship Id="rId11" Type="http://schemas.openxmlformats.org/officeDocument/2006/relationships/image" Target="../media/image19.jpeg"/><Relationship Id="rId5" Type="http://schemas.openxmlformats.org/officeDocument/2006/relationships/image" Target="../media/image11.png"/><Relationship Id="rId10" Type="http://schemas.openxmlformats.org/officeDocument/2006/relationships/image" Target="../media/image18.jpeg"/><Relationship Id="rId4" Type="http://schemas.openxmlformats.org/officeDocument/2006/relationships/image" Target="../media/image10.jpeg"/><Relationship Id="rId9" Type="http://schemas.openxmlformats.org/officeDocument/2006/relationships/image" Target="../media/image17.png"/><Relationship Id="rId14" Type="http://schemas.openxmlformats.org/officeDocument/2006/relationships/image" Target="../media/image20.gi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066627"/>
            <a:ext cx="7772400" cy="1470025"/>
          </a:xfrm>
        </p:spPr>
        <p:txBody>
          <a:bodyPr>
            <a:normAutofit fontScale="90000"/>
          </a:bodyPr>
          <a:lstStyle/>
          <a:p>
            <a:r>
              <a:rPr lang="en-US" b="1" dirty="0">
                <a:solidFill>
                  <a:schemeClr val="tx1"/>
                </a:solidFill>
              </a:rPr>
              <a:t>Cost- and QoS-Efficient Serverless Cloud Computing</a:t>
            </a:r>
            <a:br>
              <a:rPr lang="en-US" b="1" dirty="0">
                <a:solidFill>
                  <a:schemeClr val="tx1"/>
                </a:solidFill>
              </a:rPr>
            </a:br>
            <a:endParaRPr lang="en-US" dirty="0"/>
          </a:p>
        </p:txBody>
      </p:sp>
      <p:sp>
        <p:nvSpPr>
          <p:cNvPr id="3" name="Subtitle 2"/>
          <p:cNvSpPr>
            <a:spLocks noGrp="1"/>
          </p:cNvSpPr>
          <p:nvPr>
            <p:ph type="subTitle" idx="1"/>
          </p:nvPr>
        </p:nvSpPr>
        <p:spPr>
          <a:xfrm>
            <a:off x="1371600" y="3790503"/>
            <a:ext cx="6400800" cy="1752600"/>
          </a:xfrm>
        </p:spPr>
        <p:txBody>
          <a:bodyPr>
            <a:normAutofit fontScale="55000" lnSpcReduction="20000"/>
          </a:bodyPr>
          <a:lstStyle/>
          <a:p>
            <a:r>
              <a:rPr lang="en-US" sz="3600" b="1" dirty="0">
                <a:solidFill>
                  <a:schemeClr val="tx1"/>
                </a:solidFill>
              </a:rPr>
              <a:t>Chavit Denninnart</a:t>
            </a:r>
          </a:p>
          <a:p>
            <a:r>
              <a:rPr lang="en-US" sz="3600" b="1" dirty="0">
                <a:solidFill>
                  <a:schemeClr val="tx1"/>
                </a:solidFill>
              </a:rPr>
              <a:t>High Performance Cloud Computing Lab (HPCC)</a:t>
            </a:r>
          </a:p>
          <a:p>
            <a:r>
              <a:rPr lang="en-US" sz="3600" dirty="0">
                <a:solidFill>
                  <a:schemeClr val="tx1"/>
                </a:solidFill>
              </a:rPr>
              <a:t>School of Computing and Informatics</a:t>
            </a:r>
          </a:p>
          <a:p>
            <a:r>
              <a:rPr lang="en-US" sz="3600" dirty="0">
                <a:solidFill>
                  <a:schemeClr val="tx1"/>
                </a:solidFill>
              </a:rPr>
              <a:t>University of Louisiana Lafayette</a:t>
            </a:r>
          </a:p>
          <a:p>
            <a:r>
              <a:rPr lang="en-US" sz="3600" dirty="0">
                <a:solidFill>
                  <a:schemeClr val="tx1"/>
                </a:solidFill>
              </a:rPr>
              <a:t>October 30, 2020</a:t>
            </a:r>
            <a:endParaRPr lang="en-US" sz="3600" dirty="0"/>
          </a:p>
          <a:p>
            <a:endParaRPr lang="en-US" dirty="0"/>
          </a:p>
        </p:txBody>
      </p:sp>
      <p:sp>
        <p:nvSpPr>
          <p:cNvPr id="4" name="Slide Number Placeholder 3"/>
          <p:cNvSpPr>
            <a:spLocks noGrp="1"/>
          </p:cNvSpPr>
          <p:nvPr>
            <p:ph type="sldNum" sz="quarter" idx="4294967295"/>
          </p:nvPr>
        </p:nvSpPr>
        <p:spPr>
          <a:xfrm>
            <a:off x="3285460" y="6309320"/>
            <a:ext cx="2133600" cy="365125"/>
          </a:xfrm>
        </p:spPr>
        <p:txBody>
          <a:bodyPr/>
          <a:lstStyle/>
          <a:p>
            <a:fld id="{7D2751F7-D677-4CE9-B35A-C3CCA0CC8D94}" type="slidenum">
              <a:rPr lang="en-US" smtClean="0">
                <a:solidFill>
                  <a:prstClr val="black">
                    <a:tint val="75000"/>
                  </a:prstClr>
                </a:solidFill>
                <a:latin typeface="Calibri"/>
              </a:rPr>
              <a:pPr/>
              <a:t>1</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3835740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7F48C-483F-4C56-BBEC-857614C8573B}"/>
              </a:ext>
            </a:extLst>
          </p:cNvPr>
          <p:cNvSpPr>
            <a:spLocks noGrp="1"/>
          </p:cNvSpPr>
          <p:nvPr>
            <p:ph type="title"/>
          </p:nvPr>
        </p:nvSpPr>
        <p:spPr/>
        <p:txBody>
          <a:bodyPr>
            <a:normAutofit fontScale="90000"/>
          </a:bodyPr>
          <a:lstStyle/>
          <a:p>
            <a:r>
              <a:rPr lang="en-US" dirty="0"/>
              <a:t>BG: Computational Reusability in Serverless Computing</a:t>
            </a:r>
          </a:p>
        </p:txBody>
      </p:sp>
      <p:sp>
        <p:nvSpPr>
          <p:cNvPr id="4" name="Slide Number Placeholder 3">
            <a:extLst>
              <a:ext uri="{FF2B5EF4-FFF2-40B4-BE49-F238E27FC236}">
                <a16:creationId xmlns:a16="http://schemas.microsoft.com/office/drawing/2014/main" id="{59D04C2C-CF82-443E-A040-4E9E443017C7}"/>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10</a:t>
            </a:fld>
            <a:endParaRPr lang="en-US">
              <a:solidFill>
                <a:prstClr val="black">
                  <a:tint val="75000"/>
                </a:prstClr>
              </a:solidFill>
              <a:latin typeface="Calibri"/>
            </a:endParaRPr>
          </a:p>
        </p:txBody>
      </p:sp>
      <p:pic>
        <p:nvPicPr>
          <p:cNvPr id="9" name="Picture 8">
            <a:extLst>
              <a:ext uri="{FF2B5EF4-FFF2-40B4-BE49-F238E27FC236}">
                <a16:creationId xmlns:a16="http://schemas.microsoft.com/office/drawing/2014/main" id="{524BBDF5-3270-44FF-8E77-645BC781E157}"/>
              </a:ext>
            </a:extLst>
          </p:cNvPr>
          <p:cNvPicPr>
            <a:picLocks noChangeAspect="1"/>
          </p:cNvPicPr>
          <p:nvPr/>
        </p:nvPicPr>
        <p:blipFill>
          <a:blip r:embed="rId3"/>
          <a:stretch>
            <a:fillRect/>
          </a:stretch>
        </p:blipFill>
        <p:spPr>
          <a:xfrm>
            <a:off x="661442" y="1938297"/>
            <a:ext cx="7821116" cy="4553585"/>
          </a:xfrm>
          <a:prstGeom prst="rect">
            <a:avLst/>
          </a:prstGeom>
        </p:spPr>
      </p:pic>
    </p:spTree>
    <p:extLst>
      <p:ext uri="{BB962C8B-B14F-4D97-AF65-F5344CB8AC3E}">
        <p14:creationId xmlns:p14="http://schemas.microsoft.com/office/powerpoint/2010/main" val="105053265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2A44E-C7D0-4D17-B79F-12F23F47281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BF0DFEA-AA11-483C-882B-1F1AFB3CE296}"/>
              </a:ext>
            </a:extLst>
          </p:cNvPr>
          <p:cNvSpPr>
            <a:spLocks noGrp="1"/>
          </p:cNvSpPr>
          <p:nvPr>
            <p:ph idx="1"/>
          </p:nvPr>
        </p:nvSpPr>
        <p:spPr/>
        <p:txBody>
          <a:bodyPr/>
          <a:lstStyle/>
          <a:p>
            <a:r>
              <a:rPr lang="en-US" dirty="0"/>
              <a:t>5 hyper parameters to maximize accuracy</a:t>
            </a:r>
          </a:p>
          <a:p>
            <a:pPr lvl="1"/>
            <a:r>
              <a:rPr lang="en-US" dirty="0"/>
              <a:t>Learning rate</a:t>
            </a:r>
          </a:p>
          <a:p>
            <a:pPr lvl="1"/>
            <a:r>
              <a:rPr lang="en-US" dirty="0"/>
              <a:t>Number of trees</a:t>
            </a:r>
          </a:p>
          <a:p>
            <a:pPr lvl="1"/>
            <a:r>
              <a:rPr lang="en-US" dirty="0"/>
              <a:t>Maximum (tree) depth</a:t>
            </a:r>
          </a:p>
          <a:p>
            <a:pPr lvl="1"/>
            <a:r>
              <a:rPr lang="en-US" dirty="0"/>
              <a:t>Minimum sample to split internal node</a:t>
            </a:r>
          </a:p>
          <a:p>
            <a:pPr lvl="1"/>
            <a:r>
              <a:rPr lang="en-US" dirty="0"/>
              <a:t>Minimum sample to create leaf node</a:t>
            </a:r>
          </a:p>
          <a:p>
            <a:endParaRPr lang="en-US" dirty="0"/>
          </a:p>
        </p:txBody>
      </p:sp>
      <p:sp>
        <p:nvSpPr>
          <p:cNvPr id="4" name="Slide Number Placeholder 3">
            <a:extLst>
              <a:ext uri="{FF2B5EF4-FFF2-40B4-BE49-F238E27FC236}">
                <a16:creationId xmlns:a16="http://schemas.microsoft.com/office/drawing/2014/main" id="{05EF70B2-332C-4617-957B-2B6CE0791F95}"/>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100</a:t>
            </a:fld>
            <a:endParaRPr lang="en-US" dirty="0">
              <a:solidFill>
                <a:prstClr val="black">
                  <a:tint val="75000"/>
                </a:prstClr>
              </a:solidFill>
            </a:endParaRPr>
          </a:p>
        </p:txBody>
      </p:sp>
    </p:spTree>
    <p:extLst>
      <p:ext uri="{BB962C8B-B14F-4D97-AF65-F5344CB8AC3E}">
        <p14:creationId xmlns:p14="http://schemas.microsoft.com/office/powerpoint/2010/main" val="208320246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60DB6-9254-43B1-A76C-FCCF294B1B3C}"/>
              </a:ext>
            </a:extLst>
          </p:cNvPr>
          <p:cNvSpPr>
            <a:spLocks noGrp="1"/>
          </p:cNvSpPr>
          <p:nvPr>
            <p:ph type="title"/>
          </p:nvPr>
        </p:nvSpPr>
        <p:spPr/>
        <p:txBody>
          <a:bodyPr/>
          <a:lstStyle/>
          <a:p>
            <a:r>
              <a:rPr lang="en-US" dirty="0"/>
              <a:t>Observation</a:t>
            </a:r>
          </a:p>
        </p:txBody>
      </p:sp>
      <p:sp>
        <p:nvSpPr>
          <p:cNvPr id="3" name="Content Placeholder 2">
            <a:extLst>
              <a:ext uri="{FF2B5EF4-FFF2-40B4-BE49-F238E27FC236}">
                <a16:creationId xmlns:a16="http://schemas.microsoft.com/office/drawing/2014/main" id="{D966F447-19C9-43EC-B2D9-5AF3BF558261}"/>
              </a:ext>
            </a:extLst>
          </p:cNvPr>
          <p:cNvSpPr>
            <a:spLocks noGrp="1"/>
          </p:cNvSpPr>
          <p:nvPr>
            <p:ph idx="1"/>
          </p:nvPr>
        </p:nvSpPr>
        <p:spPr>
          <a:xfrm>
            <a:off x="319596" y="3701988"/>
            <a:ext cx="8367204" cy="2424175"/>
          </a:xfrm>
        </p:spPr>
        <p:txBody>
          <a:bodyPr>
            <a:normAutofit fontScale="92500" lnSpcReduction="10000"/>
          </a:bodyPr>
          <a:lstStyle/>
          <a:p>
            <a:r>
              <a:rPr lang="en-US" dirty="0"/>
              <a:t>All parameters have their optimal number to minimize the error rate</a:t>
            </a:r>
          </a:p>
          <a:p>
            <a:r>
              <a:rPr lang="en-US" dirty="0"/>
              <a:t>Slow learning rate require high number of trees </a:t>
            </a:r>
          </a:p>
          <a:p>
            <a:r>
              <a:rPr lang="en-US" dirty="0"/>
              <a:t>Observe overfitting when using fast learning rate with high number of trees</a:t>
            </a:r>
          </a:p>
          <a:p>
            <a:endParaRPr lang="en-US" dirty="0"/>
          </a:p>
        </p:txBody>
      </p:sp>
      <p:sp>
        <p:nvSpPr>
          <p:cNvPr id="4" name="Slide Number Placeholder 3">
            <a:extLst>
              <a:ext uri="{FF2B5EF4-FFF2-40B4-BE49-F238E27FC236}">
                <a16:creationId xmlns:a16="http://schemas.microsoft.com/office/drawing/2014/main" id="{A01E804D-3439-497D-AE30-897C98A9A660}"/>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101</a:t>
            </a:fld>
            <a:endParaRPr lang="en-US" dirty="0">
              <a:solidFill>
                <a:prstClr val="black">
                  <a:tint val="75000"/>
                </a:prstClr>
              </a:solidFill>
            </a:endParaRPr>
          </a:p>
        </p:txBody>
      </p:sp>
      <p:pic>
        <p:nvPicPr>
          <p:cNvPr id="6" name="Picture 5">
            <a:extLst>
              <a:ext uri="{FF2B5EF4-FFF2-40B4-BE49-F238E27FC236}">
                <a16:creationId xmlns:a16="http://schemas.microsoft.com/office/drawing/2014/main" id="{449C1376-D4E4-4B5B-B8A7-C71460B2822C}"/>
              </a:ext>
            </a:extLst>
          </p:cNvPr>
          <p:cNvPicPr>
            <a:picLocks noChangeAspect="1"/>
          </p:cNvPicPr>
          <p:nvPr/>
        </p:nvPicPr>
        <p:blipFill>
          <a:blip r:embed="rId3"/>
          <a:stretch>
            <a:fillRect/>
          </a:stretch>
        </p:blipFill>
        <p:spPr>
          <a:xfrm>
            <a:off x="457199" y="1450127"/>
            <a:ext cx="7985465" cy="2322410"/>
          </a:xfrm>
          <a:prstGeom prst="rect">
            <a:avLst/>
          </a:prstGeom>
        </p:spPr>
      </p:pic>
    </p:spTree>
    <p:extLst>
      <p:ext uri="{BB962C8B-B14F-4D97-AF65-F5344CB8AC3E}">
        <p14:creationId xmlns:p14="http://schemas.microsoft.com/office/powerpoint/2010/main" val="377849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2FC7A063-5C41-4412-AE63-47D08388F496}"/>
              </a:ext>
            </a:extLst>
          </p:cNvPr>
          <p:cNvGraphicFramePr>
            <a:graphicFrameLocks noChangeAspect="1"/>
          </p:cNvGraphicFramePr>
          <p:nvPr>
            <p:extLst>
              <p:ext uri="{D42A27DB-BD31-4B8C-83A1-F6EECF244321}">
                <p14:modId xmlns:p14="http://schemas.microsoft.com/office/powerpoint/2010/main" val="1691977972"/>
              </p:ext>
            </p:extLst>
          </p:nvPr>
        </p:nvGraphicFramePr>
        <p:xfrm>
          <a:off x="6155494" y="4230576"/>
          <a:ext cx="2820169" cy="2627424"/>
        </p:xfrm>
        <a:graphic>
          <a:graphicData uri="http://schemas.openxmlformats.org/presentationml/2006/ole">
            <mc:AlternateContent xmlns:mc="http://schemas.openxmlformats.org/markup-compatibility/2006">
              <mc:Choice xmlns:v="urn:schemas-microsoft-com:vml" Requires="v">
                <p:oleObj spid="_x0000_s4435" name="Bitmap Image" r:id="rId4" imgW="5295960" imgH="4933800" progId="Paint.Picture">
                  <p:embed/>
                </p:oleObj>
              </mc:Choice>
              <mc:Fallback>
                <p:oleObj name="Bitmap Image" r:id="rId4" imgW="5295960" imgH="4933800" progId="Paint.Picture">
                  <p:embed/>
                  <p:pic>
                    <p:nvPicPr>
                      <p:cNvPr id="0" name=""/>
                      <p:cNvPicPr/>
                      <p:nvPr/>
                    </p:nvPicPr>
                    <p:blipFill>
                      <a:blip r:embed="rId5"/>
                      <a:stretch>
                        <a:fillRect/>
                      </a:stretch>
                    </p:blipFill>
                    <p:spPr>
                      <a:xfrm>
                        <a:off x="6155494" y="4230576"/>
                        <a:ext cx="2820169" cy="2627424"/>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A8FB059-839F-4D36-9925-5A9E88052079}"/>
              </a:ext>
            </a:extLst>
          </p:cNvPr>
          <p:cNvSpPr>
            <a:spLocks noGrp="1"/>
          </p:cNvSpPr>
          <p:nvPr>
            <p:ph type="title"/>
          </p:nvPr>
        </p:nvSpPr>
        <p:spPr/>
        <p:txBody>
          <a:bodyPr>
            <a:normAutofit fontScale="90000"/>
          </a:bodyPr>
          <a:lstStyle/>
          <a:p>
            <a:r>
              <a:rPr lang="en-US" dirty="0"/>
              <a:t>Appendix: </a:t>
            </a:r>
            <a:br>
              <a:rPr lang="en-US" dirty="0"/>
            </a:br>
            <a:r>
              <a:rPr lang="en-US" dirty="0"/>
              <a:t>Task Arrival Modelling</a:t>
            </a:r>
          </a:p>
        </p:txBody>
      </p:sp>
      <p:sp>
        <p:nvSpPr>
          <p:cNvPr id="3" name="Content Placeholder 2">
            <a:extLst>
              <a:ext uri="{FF2B5EF4-FFF2-40B4-BE49-F238E27FC236}">
                <a16:creationId xmlns:a16="http://schemas.microsoft.com/office/drawing/2014/main" id="{FD06B577-2972-4D49-AFE3-F3946759729E}"/>
              </a:ext>
            </a:extLst>
          </p:cNvPr>
          <p:cNvSpPr>
            <a:spLocks noGrp="1"/>
          </p:cNvSpPr>
          <p:nvPr>
            <p:ph idx="1"/>
          </p:nvPr>
        </p:nvSpPr>
        <p:spPr/>
        <p:txBody>
          <a:bodyPr>
            <a:normAutofit/>
          </a:bodyPr>
          <a:lstStyle/>
          <a:p>
            <a:r>
              <a:rPr lang="en-US" dirty="0"/>
              <a:t>Uniform arrival rate</a:t>
            </a:r>
          </a:p>
          <a:p>
            <a:endParaRPr lang="en-US" dirty="0"/>
          </a:p>
          <a:p>
            <a:r>
              <a:rPr lang="en-US" dirty="0"/>
              <a:t>On-peak, Off-peak</a:t>
            </a:r>
          </a:p>
          <a:p>
            <a:endParaRPr lang="en-US" dirty="0"/>
          </a:p>
          <a:p>
            <a:r>
              <a:rPr lang="en-US" dirty="0"/>
              <a:t>Two-peaks </a:t>
            </a:r>
          </a:p>
          <a:p>
            <a:pPr lvl="1"/>
            <a:r>
              <a:rPr lang="en-US" dirty="0" err="1"/>
              <a:t>Baccour</a:t>
            </a:r>
            <a:r>
              <a:rPr lang="en-US" dirty="0"/>
              <a:t> </a:t>
            </a:r>
            <a:r>
              <a:rPr lang="en-US" i="1" dirty="0"/>
              <a:t>et al</a:t>
            </a:r>
            <a:r>
              <a:rPr lang="en-US" dirty="0"/>
              <a:t> found live video </a:t>
            </a:r>
            <a:br>
              <a:rPr lang="en-US" dirty="0"/>
            </a:br>
            <a:r>
              <a:rPr lang="en-US" dirty="0"/>
              <a:t>streaming rate to follow </a:t>
            </a:r>
            <a:br>
              <a:rPr lang="en-US" dirty="0"/>
            </a:br>
            <a:r>
              <a:rPr lang="en-US" dirty="0"/>
              <a:t>two peaks pattern</a:t>
            </a:r>
          </a:p>
          <a:p>
            <a:endParaRPr lang="en-US" dirty="0"/>
          </a:p>
        </p:txBody>
      </p:sp>
      <p:sp>
        <p:nvSpPr>
          <p:cNvPr id="4" name="Slide Number Placeholder 3">
            <a:extLst>
              <a:ext uri="{FF2B5EF4-FFF2-40B4-BE49-F238E27FC236}">
                <a16:creationId xmlns:a16="http://schemas.microsoft.com/office/drawing/2014/main" id="{77398941-77F4-4BB0-993B-6D07417BFBDA}"/>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102</a:t>
            </a:fld>
            <a:endParaRPr lang="en-US" dirty="0">
              <a:solidFill>
                <a:prstClr val="black">
                  <a:tint val="75000"/>
                </a:prstClr>
              </a:solidFill>
            </a:endParaRPr>
          </a:p>
        </p:txBody>
      </p:sp>
      <p:pic>
        <p:nvPicPr>
          <p:cNvPr id="6" name="Picture 5">
            <a:extLst>
              <a:ext uri="{FF2B5EF4-FFF2-40B4-BE49-F238E27FC236}">
                <a16:creationId xmlns:a16="http://schemas.microsoft.com/office/drawing/2014/main" id="{1A70583B-5D80-4643-9CF8-50460DE92EC6}"/>
              </a:ext>
            </a:extLst>
          </p:cNvPr>
          <p:cNvPicPr>
            <a:picLocks noChangeAspect="1"/>
          </p:cNvPicPr>
          <p:nvPr/>
        </p:nvPicPr>
        <p:blipFill>
          <a:blip r:embed="rId6"/>
          <a:stretch>
            <a:fillRect/>
          </a:stretch>
        </p:blipFill>
        <p:spPr>
          <a:xfrm>
            <a:off x="6089805" y="1824135"/>
            <a:ext cx="3045657" cy="2401641"/>
          </a:xfrm>
          <a:prstGeom prst="rect">
            <a:avLst/>
          </a:prstGeom>
        </p:spPr>
      </p:pic>
    </p:spTree>
    <p:extLst>
      <p:ext uri="{BB962C8B-B14F-4D97-AF65-F5344CB8AC3E}">
        <p14:creationId xmlns:p14="http://schemas.microsoft.com/office/powerpoint/2010/main" val="5338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6576D-B0F3-490B-8397-49D6F1A12651}"/>
              </a:ext>
            </a:extLst>
          </p:cNvPr>
          <p:cNvSpPr>
            <a:spLocks noGrp="1"/>
          </p:cNvSpPr>
          <p:nvPr>
            <p:ph type="title"/>
          </p:nvPr>
        </p:nvSpPr>
        <p:spPr>
          <a:xfrm>
            <a:off x="457200" y="99134"/>
            <a:ext cx="8229600" cy="1143000"/>
          </a:xfrm>
        </p:spPr>
        <p:txBody>
          <a:bodyPr>
            <a:normAutofit fontScale="90000"/>
          </a:bodyPr>
          <a:lstStyle/>
          <a:p>
            <a:r>
              <a:rPr lang="en-US" dirty="0"/>
              <a:t>Appendix: </a:t>
            </a:r>
            <a:br>
              <a:rPr lang="en-US" dirty="0"/>
            </a:br>
            <a:r>
              <a:rPr lang="en-US" dirty="0"/>
              <a:t>Standardized Video Format</a:t>
            </a:r>
          </a:p>
        </p:txBody>
      </p:sp>
      <p:pic>
        <p:nvPicPr>
          <p:cNvPr id="5" name="Content Placeholder 4">
            <a:extLst>
              <a:ext uri="{FF2B5EF4-FFF2-40B4-BE49-F238E27FC236}">
                <a16:creationId xmlns:a16="http://schemas.microsoft.com/office/drawing/2014/main" id="{3AF7AD27-79FB-4C94-95A7-762F05F353B8}"/>
              </a:ext>
            </a:extLst>
          </p:cNvPr>
          <p:cNvPicPr>
            <a:picLocks noGrp="1" noChangeAspect="1"/>
          </p:cNvPicPr>
          <p:nvPr>
            <p:ph idx="1"/>
          </p:nvPr>
        </p:nvPicPr>
        <p:blipFill>
          <a:blip r:embed="rId3"/>
          <a:stretch>
            <a:fillRect/>
          </a:stretch>
        </p:blipFill>
        <p:spPr>
          <a:xfrm>
            <a:off x="457200" y="3093032"/>
            <a:ext cx="8229600" cy="1540299"/>
          </a:xfrm>
          <a:prstGeom prst="rect">
            <a:avLst/>
          </a:prstGeom>
        </p:spPr>
      </p:pic>
      <p:sp>
        <p:nvSpPr>
          <p:cNvPr id="4" name="Slide Number Placeholder 3">
            <a:extLst>
              <a:ext uri="{FF2B5EF4-FFF2-40B4-BE49-F238E27FC236}">
                <a16:creationId xmlns:a16="http://schemas.microsoft.com/office/drawing/2014/main" id="{0C07A033-2BD7-426F-8F6C-AA8A9E4DE523}"/>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103</a:t>
            </a:fld>
            <a:endParaRPr lang="en-US" dirty="0">
              <a:solidFill>
                <a:prstClr val="black">
                  <a:tint val="75000"/>
                </a:prstClr>
              </a:solidFill>
            </a:endParaRPr>
          </a:p>
        </p:txBody>
      </p:sp>
    </p:spTree>
    <p:extLst>
      <p:ext uri="{BB962C8B-B14F-4D97-AF65-F5344CB8AC3E}">
        <p14:creationId xmlns:p14="http://schemas.microsoft.com/office/powerpoint/2010/main" val="39491109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3603B-F82B-4C23-8DF0-4E369A5ABC2A}"/>
              </a:ext>
            </a:extLst>
          </p:cNvPr>
          <p:cNvSpPr>
            <a:spLocks noGrp="1"/>
          </p:cNvSpPr>
          <p:nvPr>
            <p:ph type="title"/>
          </p:nvPr>
        </p:nvSpPr>
        <p:spPr>
          <a:xfrm>
            <a:off x="0" y="152400"/>
            <a:ext cx="9144000" cy="1143000"/>
          </a:xfrm>
        </p:spPr>
        <p:txBody>
          <a:bodyPr>
            <a:normAutofit/>
          </a:bodyPr>
          <a:lstStyle/>
          <a:p>
            <a:r>
              <a:rPr lang="en-US" dirty="0"/>
              <a:t>Appendix: SVSE old figure</a:t>
            </a:r>
          </a:p>
        </p:txBody>
      </p:sp>
      <p:sp>
        <p:nvSpPr>
          <p:cNvPr id="4" name="Slide Number Placeholder 3">
            <a:extLst>
              <a:ext uri="{FF2B5EF4-FFF2-40B4-BE49-F238E27FC236}">
                <a16:creationId xmlns:a16="http://schemas.microsoft.com/office/drawing/2014/main" id="{8DEFA3EF-5BB1-4110-B5A9-EB7CD10009DB}"/>
              </a:ext>
            </a:extLst>
          </p:cNvPr>
          <p:cNvSpPr>
            <a:spLocks noGrp="1"/>
          </p:cNvSpPr>
          <p:nvPr>
            <p:ph type="sldNum" sz="quarter" idx="4"/>
          </p:nvPr>
        </p:nvSpPr>
        <p:spPr>
          <a:xfrm>
            <a:off x="3491094" y="6349093"/>
            <a:ext cx="2133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fld id="{7D2751F7-D677-4CE9-B35A-C3CCA0CC8D94}" type="slidenum">
              <a:rPr lang="en-US" smtClean="0"/>
              <a:pPr defTabSz="914400"/>
              <a:t>104</a:t>
            </a:fld>
            <a:endParaRPr lang="en-US" dirty="0"/>
          </a:p>
        </p:txBody>
      </p:sp>
      <p:grpSp>
        <p:nvGrpSpPr>
          <p:cNvPr id="7" name="Group 6">
            <a:extLst>
              <a:ext uri="{FF2B5EF4-FFF2-40B4-BE49-F238E27FC236}">
                <a16:creationId xmlns:a16="http://schemas.microsoft.com/office/drawing/2014/main" id="{0A848650-AE7F-42AB-8E7D-467BAE4571C5}"/>
              </a:ext>
            </a:extLst>
          </p:cNvPr>
          <p:cNvGrpSpPr/>
          <p:nvPr/>
        </p:nvGrpSpPr>
        <p:grpSpPr>
          <a:xfrm>
            <a:off x="985421" y="1642368"/>
            <a:ext cx="6729274" cy="4706725"/>
            <a:chOff x="52633" y="138094"/>
            <a:chExt cx="6692427" cy="6617892"/>
          </a:xfrm>
        </p:grpSpPr>
        <p:pic>
          <p:nvPicPr>
            <p:cNvPr id="8" name="Picture 7" descr="S3-Bucket.png">
              <a:extLst>
                <a:ext uri="{FF2B5EF4-FFF2-40B4-BE49-F238E27FC236}">
                  <a16:creationId xmlns:a16="http://schemas.microsoft.com/office/drawing/2014/main" id="{A3B9AC84-EDDA-4573-B0CB-62D1AD066A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1926" y="1837926"/>
              <a:ext cx="887662" cy="887662"/>
            </a:xfrm>
            <a:prstGeom prst="rect">
              <a:avLst/>
            </a:prstGeom>
          </p:spPr>
        </p:pic>
        <p:sp>
          <p:nvSpPr>
            <p:cNvPr id="9" name="TextBox 8">
              <a:extLst>
                <a:ext uri="{FF2B5EF4-FFF2-40B4-BE49-F238E27FC236}">
                  <a16:creationId xmlns:a16="http://schemas.microsoft.com/office/drawing/2014/main" id="{26C88D15-4B59-41E9-B039-7D30C6E6AA98}"/>
                </a:ext>
              </a:extLst>
            </p:cNvPr>
            <p:cNvSpPr txBox="1"/>
            <p:nvPr/>
          </p:nvSpPr>
          <p:spPr>
            <a:xfrm>
              <a:off x="1004215" y="2283420"/>
              <a:ext cx="1360397" cy="798747"/>
            </a:xfrm>
            <a:prstGeom prst="rect">
              <a:avLst/>
            </a:prstGeom>
            <a:noFill/>
          </p:spPr>
          <p:txBody>
            <a:bodyPr wrap="square" rtlCol="0">
              <a:spAutoFit/>
            </a:bodyPr>
            <a:lstStyle/>
            <a:p>
              <a:pPr algn="ctr"/>
              <a:r>
                <a:rPr lang="en-US" sz="1400" dirty="0"/>
                <a:t>Video </a:t>
              </a:r>
              <a:br>
                <a:rPr lang="en-US" sz="1400" dirty="0"/>
              </a:br>
              <a:r>
                <a:rPr lang="en-US" sz="1400" dirty="0"/>
                <a:t>Repository</a:t>
              </a:r>
            </a:p>
          </p:txBody>
        </p:sp>
        <p:pic>
          <p:nvPicPr>
            <p:cNvPr id="10" name="Picture 9" descr="Storage &amp; Content Delivery-17.eps">
              <a:extLst>
                <a:ext uri="{FF2B5EF4-FFF2-40B4-BE49-F238E27FC236}">
                  <a16:creationId xmlns:a16="http://schemas.microsoft.com/office/drawing/2014/main" id="{6A862D37-558B-440D-89B9-2926FBBFDB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4039" y="1779951"/>
              <a:ext cx="1005649" cy="1005649"/>
            </a:xfrm>
            <a:prstGeom prst="rect">
              <a:avLst/>
            </a:prstGeom>
          </p:spPr>
        </p:pic>
        <p:sp>
          <p:nvSpPr>
            <p:cNvPr id="11" name="TextBox 10">
              <a:extLst>
                <a:ext uri="{FF2B5EF4-FFF2-40B4-BE49-F238E27FC236}">
                  <a16:creationId xmlns:a16="http://schemas.microsoft.com/office/drawing/2014/main" id="{FF742129-7654-4F98-9D3A-BD17A93B5B8E}"/>
                </a:ext>
              </a:extLst>
            </p:cNvPr>
            <p:cNvSpPr txBox="1"/>
            <p:nvPr/>
          </p:nvSpPr>
          <p:spPr>
            <a:xfrm>
              <a:off x="4045337" y="2621102"/>
              <a:ext cx="1510192" cy="469852"/>
            </a:xfrm>
            <a:prstGeom prst="rect">
              <a:avLst/>
            </a:prstGeom>
            <a:noFill/>
          </p:spPr>
          <p:txBody>
            <a:bodyPr wrap="square" rtlCol="0">
              <a:spAutoFit/>
            </a:bodyPr>
            <a:lstStyle/>
            <a:p>
              <a:pPr algn="ctr"/>
              <a:r>
                <a:rPr lang="en-US" sz="1400" dirty="0"/>
                <a:t>Caching</a:t>
              </a:r>
            </a:p>
          </p:txBody>
        </p:sp>
        <p:pic>
          <p:nvPicPr>
            <p:cNvPr id="12" name="Picture 11" descr="A close up of a logo&#10;&#10;Description generated with high confidence">
              <a:extLst>
                <a:ext uri="{FF2B5EF4-FFF2-40B4-BE49-F238E27FC236}">
                  <a16:creationId xmlns:a16="http://schemas.microsoft.com/office/drawing/2014/main" id="{F0494E85-702C-4E94-80BB-FF11385131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007" y="3112307"/>
              <a:ext cx="853791" cy="471057"/>
            </a:xfrm>
            <a:prstGeom prst="rect">
              <a:avLst/>
            </a:prstGeom>
          </p:spPr>
        </p:pic>
        <p:pic>
          <p:nvPicPr>
            <p:cNvPr id="13" name="Picture 12" descr="SQS-Queque.png">
              <a:extLst>
                <a:ext uri="{FF2B5EF4-FFF2-40B4-BE49-F238E27FC236}">
                  <a16:creationId xmlns:a16="http://schemas.microsoft.com/office/drawing/2014/main" id="{BDFD19D5-9076-46B0-A190-DFFD31B00B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3263" y="5310072"/>
              <a:ext cx="1119437" cy="560251"/>
            </a:xfrm>
            <a:prstGeom prst="rect">
              <a:avLst/>
            </a:prstGeom>
          </p:spPr>
        </p:pic>
        <p:sp>
          <p:nvSpPr>
            <p:cNvPr id="14" name="TextBox 13">
              <a:extLst>
                <a:ext uri="{FF2B5EF4-FFF2-40B4-BE49-F238E27FC236}">
                  <a16:creationId xmlns:a16="http://schemas.microsoft.com/office/drawing/2014/main" id="{5BEF1F63-346B-4F75-A8AE-CB860F41D700}"/>
                </a:ext>
              </a:extLst>
            </p:cNvPr>
            <p:cNvSpPr txBox="1"/>
            <p:nvPr/>
          </p:nvSpPr>
          <p:spPr>
            <a:xfrm>
              <a:off x="628964" y="5754687"/>
              <a:ext cx="2238307" cy="469852"/>
            </a:xfrm>
            <a:prstGeom prst="rect">
              <a:avLst/>
            </a:prstGeom>
            <a:noFill/>
          </p:spPr>
          <p:txBody>
            <a:bodyPr wrap="square" rtlCol="0">
              <a:spAutoFit/>
            </a:bodyPr>
            <a:lstStyle/>
            <a:p>
              <a:pPr algn="ctr"/>
              <a:r>
                <a:rPr lang="en-US" sz="1400" dirty="0"/>
                <a:t>Batch Queue</a:t>
              </a:r>
            </a:p>
          </p:txBody>
        </p:sp>
        <p:sp>
          <p:nvSpPr>
            <p:cNvPr id="15" name="TextBox 14">
              <a:extLst>
                <a:ext uri="{FF2B5EF4-FFF2-40B4-BE49-F238E27FC236}">
                  <a16:creationId xmlns:a16="http://schemas.microsoft.com/office/drawing/2014/main" id="{01DC9527-E0E7-4DAA-9261-0BA7BD413452}"/>
                </a:ext>
              </a:extLst>
            </p:cNvPr>
            <p:cNvSpPr txBox="1"/>
            <p:nvPr/>
          </p:nvSpPr>
          <p:spPr>
            <a:xfrm>
              <a:off x="1580074" y="3099297"/>
              <a:ext cx="2020578" cy="798747"/>
            </a:xfrm>
            <a:prstGeom prst="rect">
              <a:avLst/>
            </a:prstGeom>
            <a:noFill/>
          </p:spPr>
          <p:txBody>
            <a:bodyPr wrap="square" rtlCol="0">
              <a:spAutoFit/>
            </a:bodyPr>
            <a:lstStyle/>
            <a:p>
              <a:r>
                <a:rPr lang="en-US" sz="1400" spc="-100" dirty="0"/>
                <a:t>Merge-Aware Admission Control</a:t>
              </a:r>
            </a:p>
          </p:txBody>
        </p:sp>
        <p:pic>
          <p:nvPicPr>
            <p:cNvPr id="16" name="Picture 15" descr="Amazon-CloudSearch-SDF-metadata.png">
              <a:extLst>
                <a:ext uri="{FF2B5EF4-FFF2-40B4-BE49-F238E27FC236}">
                  <a16:creationId xmlns:a16="http://schemas.microsoft.com/office/drawing/2014/main" id="{8192E10C-F61C-403A-AA74-E18BBA4AE26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26566" y="3303064"/>
              <a:ext cx="417144" cy="659142"/>
            </a:xfrm>
            <a:prstGeom prst="rect">
              <a:avLst/>
            </a:prstGeom>
          </p:spPr>
        </p:pic>
        <p:pic>
          <p:nvPicPr>
            <p:cNvPr id="17" name="Picture 16">
              <a:extLst>
                <a:ext uri="{FF2B5EF4-FFF2-40B4-BE49-F238E27FC236}">
                  <a16:creationId xmlns:a16="http://schemas.microsoft.com/office/drawing/2014/main" id="{7802B476-BD70-437E-8172-929062ABDF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73776" y="2835784"/>
              <a:ext cx="577226" cy="577226"/>
            </a:xfrm>
            <a:prstGeom prst="rect">
              <a:avLst/>
            </a:prstGeom>
          </p:spPr>
        </p:pic>
        <p:pic>
          <p:nvPicPr>
            <p:cNvPr id="18" name="Picture 17" descr="Amazon-CloudSearch-SDF-metadata.png">
              <a:extLst>
                <a:ext uri="{FF2B5EF4-FFF2-40B4-BE49-F238E27FC236}">
                  <a16:creationId xmlns:a16="http://schemas.microsoft.com/office/drawing/2014/main" id="{CD8F05A3-707A-4475-A0CF-48A85E90B8D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99487" y="3302680"/>
              <a:ext cx="417144" cy="659142"/>
            </a:xfrm>
            <a:prstGeom prst="rect">
              <a:avLst/>
            </a:prstGeom>
          </p:spPr>
        </p:pic>
        <p:pic>
          <p:nvPicPr>
            <p:cNvPr id="19" name="Picture 18" descr="Amazon-CloudSearch-SDF-metadata.png">
              <a:extLst>
                <a:ext uri="{FF2B5EF4-FFF2-40B4-BE49-F238E27FC236}">
                  <a16:creationId xmlns:a16="http://schemas.microsoft.com/office/drawing/2014/main" id="{567D6D27-36E4-413D-B020-87813367C6E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63701" y="3308698"/>
              <a:ext cx="417144" cy="659142"/>
            </a:xfrm>
            <a:prstGeom prst="rect">
              <a:avLst/>
            </a:prstGeom>
          </p:spPr>
        </p:pic>
        <p:pic>
          <p:nvPicPr>
            <p:cNvPr id="20" name="Picture 19">
              <a:extLst>
                <a:ext uri="{FF2B5EF4-FFF2-40B4-BE49-F238E27FC236}">
                  <a16:creationId xmlns:a16="http://schemas.microsoft.com/office/drawing/2014/main" id="{CF7302FE-EB7D-4606-AC08-5C496A4014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69132" y="4373457"/>
              <a:ext cx="534694" cy="563339"/>
            </a:xfrm>
            <a:prstGeom prst="rect">
              <a:avLst/>
            </a:prstGeom>
          </p:spPr>
        </p:pic>
        <p:pic>
          <p:nvPicPr>
            <p:cNvPr id="21" name="Picture 20">
              <a:extLst>
                <a:ext uri="{FF2B5EF4-FFF2-40B4-BE49-F238E27FC236}">
                  <a16:creationId xmlns:a16="http://schemas.microsoft.com/office/drawing/2014/main" id="{4D9E3EEE-463C-4EBD-B037-0DA1CBD551B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42443" y="5287481"/>
              <a:ext cx="543639" cy="564958"/>
            </a:xfrm>
            <a:prstGeom prst="rect">
              <a:avLst/>
            </a:prstGeom>
          </p:spPr>
        </p:pic>
        <p:cxnSp>
          <p:nvCxnSpPr>
            <p:cNvPr id="22" name="Straight Arrow Connector 21">
              <a:extLst>
                <a:ext uri="{FF2B5EF4-FFF2-40B4-BE49-F238E27FC236}">
                  <a16:creationId xmlns:a16="http://schemas.microsoft.com/office/drawing/2014/main" id="{0D49D98E-8E31-4983-A0BD-356FD3011E0D}"/>
                </a:ext>
              </a:extLst>
            </p:cNvPr>
            <p:cNvCxnSpPr>
              <a:cxnSpLocks/>
            </p:cNvCxnSpPr>
            <p:nvPr/>
          </p:nvCxnSpPr>
          <p:spPr>
            <a:xfrm>
              <a:off x="1213816" y="3611200"/>
              <a:ext cx="2" cy="1736316"/>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F3A9A30-321E-4E63-9F67-983FC0EFED87}"/>
                </a:ext>
              </a:extLst>
            </p:cNvPr>
            <p:cNvCxnSpPr>
              <a:cxnSpLocks/>
            </p:cNvCxnSpPr>
            <p:nvPr/>
          </p:nvCxnSpPr>
          <p:spPr>
            <a:xfrm>
              <a:off x="2206990" y="5590191"/>
              <a:ext cx="514255" cy="5528"/>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8D85B602-BE44-472B-ADC9-53A8C586F0FF}"/>
                </a:ext>
              </a:extLst>
            </p:cNvPr>
            <p:cNvSpPr txBox="1"/>
            <p:nvPr/>
          </p:nvSpPr>
          <p:spPr>
            <a:xfrm>
              <a:off x="4937943" y="5638307"/>
              <a:ext cx="1226813" cy="798747"/>
            </a:xfrm>
            <a:prstGeom prst="rect">
              <a:avLst/>
            </a:prstGeom>
            <a:noFill/>
          </p:spPr>
          <p:txBody>
            <a:bodyPr wrap="square" rtlCol="0">
              <a:spAutoFit/>
            </a:bodyPr>
            <a:lstStyle/>
            <a:p>
              <a:r>
                <a:rPr lang="en-US" sz="1400" dirty="0"/>
                <a:t>Processing </a:t>
              </a:r>
              <a:br>
                <a:rPr lang="en-US" sz="1400" dirty="0"/>
              </a:br>
              <a:r>
                <a:rPr lang="en-US" sz="1400" dirty="0"/>
                <a:t>Units</a:t>
              </a:r>
            </a:p>
          </p:txBody>
        </p:sp>
        <p:sp>
          <p:nvSpPr>
            <p:cNvPr id="25" name="TextBox 24">
              <a:extLst>
                <a:ext uri="{FF2B5EF4-FFF2-40B4-BE49-F238E27FC236}">
                  <a16:creationId xmlns:a16="http://schemas.microsoft.com/office/drawing/2014/main" id="{9E8DAD4C-70A8-4395-8449-65354768B133}"/>
                </a:ext>
              </a:extLst>
            </p:cNvPr>
            <p:cNvSpPr txBox="1"/>
            <p:nvPr/>
          </p:nvSpPr>
          <p:spPr>
            <a:xfrm>
              <a:off x="3708608" y="4368057"/>
              <a:ext cx="1934829" cy="469852"/>
            </a:xfrm>
            <a:prstGeom prst="rect">
              <a:avLst/>
            </a:prstGeom>
            <a:noFill/>
          </p:spPr>
          <p:txBody>
            <a:bodyPr wrap="square" rtlCol="0">
              <a:spAutoFit/>
            </a:bodyPr>
            <a:lstStyle/>
            <a:p>
              <a:pPr algn="ctr"/>
              <a:r>
                <a:rPr lang="en-US" sz="1400" dirty="0"/>
                <a:t>Elasticity Manager</a:t>
              </a:r>
            </a:p>
          </p:txBody>
        </p:sp>
        <p:pic>
          <p:nvPicPr>
            <p:cNvPr id="26" name="Picture 25">
              <a:extLst>
                <a:ext uri="{FF2B5EF4-FFF2-40B4-BE49-F238E27FC236}">
                  <a16:creationId xmlns:a16="http://schemas.microsoft.com/office/drawing/2014/main" id="{689B8608-52C0-4A37-A3F5-A87F96D8084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82501" y="4385397"/>
              <a:ext cx="544782" cy="575047"/>
            </a:xfrm>
            <a:prstGeom prst="rect">
              <a:avLst/>
            </a:prstGeom>
          </p:spPr>
        </p:pic>
        <p:sp>
          <p:nvSpPr>
            <p:cNvPr id="27" name="TextBox 26">
              <a:extLst>
                <a:ext uri="{FF2B5EF4-FFF2-40B4-BE49-F238E27FC236}">
                  <a16:creationId xmlns:a16="http://schemas.microsoft.com/office/drawing/2014/main" id="{067D6CA9-0831-4BD6-B14C-F093F2B7F69D}"/>
                </a:ext>
              </a:extLst>
            </p:cNvPr>
            <p:cNvSpPr txBox="1"/>
            <p:nvPr/>
          </p:nvSpPr>
          <p:spPr>
            <a:xfrm>
              <a:off x="1380479" y="4915474"/>
              <a:ext cx="1641283" cy="469852"/>
            </a:xfrm>
            <a:prstGeom prst="rect">
              <a:avLst/>
            </a:prstGeom>
            <a:noFill/>
          </p:spPr>
          <p:txBody>
            <a:bodyPr wrap="square" rtlCol="0">
              <a:spAutoFit/>
            </a:bodyPr>
            <a:lstStyle/>
            <a:p>
              <a:pPr algn="ctr"/>
              <a:r>
                <a:rPr lang="en-US" sz="1400" dirty="0"/>
                <a:t>Time Estimator</a:t>
              </a:r>
            </a:p>
          </p:txBody>
        </p:sp>
        <p:cxnSp>
          <p:nvCxnSpPr>
            <p:cNvPr id="28" name="Elbow Connector 61">
              <a:extLst>
                <a:ext uri="{FF2B5EF4-FFF2-40B4-BE49-F238E27FC236}">
                  <a16:creationId xmlns:a16="http://schemas.microsoft.com/office/drawing/2014/main" id="{C7E47147-B29D-4998-93A5-A43DA662AE13}"/>
                </a:ext>
              </a:extLst>
            </p:cNvPr>
            <p:cNvCxnSpPr>
              <a:cxnSpLocks/>
              <a:stCxn id="20" idx="1"/>
              <a:endCxn id="21" idx="0"/>
            </p:cNvCxnSpPr>
            <p:nvPr/>
          </p:nvCxnSpPr>
          <p:spPr>
            <a:xfrm rot="10800000" flipV="1">
              <a:off x="3014264" y="4655121"/>
              <a:ext cx="254875" cy="632360"/>
            </a:xfrm>
            <a:prstGeom prst="bentConnector2">
              <a:avLst/>
            </a:prstGeom>
            <a:ln w="2222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9" name="Elbow Connector 72">
              <a:extLst>
                <a:ext uri="{FF2B5EF4-FFF2-40B4-BE49-F238E27FC236}">
                  <a16:creationId xmlns:a16="http://schemas.microsoft.com/office/drawing/2014/main" id="{46C07B1D-739F-438F-9201-9836B3D80BD8}"/>
                </a:ext>
              </a:extLst>
            </p:cNvPr>
            <p:cNvCxnSpPr>
              <a:cxnSpLocks/>
              <a:stCxn id="20" idx="2"/>
            </p:cNvCxnSpPr>
            <p:nvPr/>
          </p:nvCxnSpPr>
          <p:spPr>
            <a:xfrm rot="16200000" flipH="1">
              <a:off x="3723951" y="4749318"/>
              <a:ext cx="169574" cy="544518"/>
            </a:xfrm>
            <a:prstGeom prst="bentConnector2">
              <a:avLst/>
            </a:prstGeom>
            <a:ln w="2222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0" name="Elbow Connector 74">
              <a:extLst>
                <a:ext uri="{FF2B5EF4-FFF2-40B4-BE49-F238E27FC236}">
                  <a16:creationId xmlns:a16="http://schemas.microsoft.com/office/drawing/2014/main" id="{077748AD-75DC-46F9-8BBC-4A9123A56205}"/>
                </a:ext>
              </a:extLst>
            </p:cNvPr>
            <p:cNvCxnSpPr>
              <a:cxnSpLocks/>
            </p:cNvCxnSpPr>
            <p:nvPr/>
          </p:nvCxnSpPr>
          <p:spPr>
            <a:xfrm flipV="1">
              <a:off x="3286082" y="5221116"/>
              <a:ext cx="825935" cy="342494"/>
            </a:xfrm>
            <a:prstGeom prst="bentConnector3">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Elbow Connector 76">
              <a:extLst>
                <a:ext uri="{FF2B5EF4-FFF2-40B4-BE49-F238E27FC236}">
                  <a16:creationId xmlns:a16="http://schemas.microsoft.com/office/drawing/2014/main" id="{913AFC06-886D-4D16-A20B-4088ECA12D59}"/>
                </a:ext>
              </a:extLst>
            </p:cNvPr>
            <p:cNvCxnSpPr>
              <a:cxnSpLocks/>
            </p:cNvCxnSpPr>
            <p:nvPr/>
          </p:nvCxnSpPr>
          <p:spPr>
            <a:xfrm>
              <a:off x="3286082" y="5580351"/>
              <a:ext cx="812751" cy="376122"/>
            </a:xfrm>
            <a:prstGeom prst="bentConnector3">
              <a:avLst>
                <a:gd name="adj1" fmla="val 5078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D637508C-7FF8-42A0-9386-BD8873D16ECF}"/>
                </a:ext>
              </a:extLst>
            </p:cNvPr>
            <p:cNvCxnSpPr>
              <a:cxnSpLocks/>
            </p:cNvCxnSpPr>
            <p:nvPr/>
          </p:nvCxnSpPr>
          <p:spPr>
            <a:xfrm flipV="1">
              <a:off x="3536479" y="5565990"/>
              <a:ext cx="562348" cy="570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Rounded Rectangle 81">
              <a:extLst>
                <a:ext uri="{FF2B5EF4-FFF2-40B4-BE49-F238E27FC236}">
                  <a16:creationId xmlns:a16="http://schemas.microsoft.com/office/drawing/2014/main" id="{D4ABAB28-19F5-471A-AD4E-34F2FD5D4832}"/>
                </a:ext>
              </a:extLst>
            </p:cNvPr>
            <p:cNvSpPr/>
            <p:nvPr/>
          </p:nvSpPr>
          <p:spPr>
            <a:xfrm>
              <a:off x="4098833" y="4890776"/>
              <a:ext cx="884093" cy="1352159"/>
            </a:xfrm>
            <a:prstGeom prst="roundRect">
              <a:avLst/>
            </a:prstGeom>
            <a:noFill/>
            <a:ln w="19050">
              <a:solidFill>
                <a:schemeClr val="tx1"/>
              </a:solidFill>
              <a:prstDash val="lgDashDot"/>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sz="1400">
                <a:solidFill>
                  <a:schemeClr val="tx1"/>
                </a:solidFill>
                <a:latin typeface="Helvetica Neue"/>
                <a:cs typeface="Helvetica Neue"/>
              </a:endParaRPr>
            </a:p>
          </p:txBody>
        </p:sp>
        <p:sp>
          <p:nvSpPr>
            <p:cNvPr id="34" name="TextBox 33">
              <a:extLst>
                <a:ext uri="{FF2B5EF4-FFF2-40B4-BE49-F238E27FC236}">
                  <a16:creationId xmlns:a16="http://schemas.microsoft.com/office/drawing/2014/main" id="{AEC82386-BE95-4750-90A7-B7969950E6C5}"/>
                </a:ext>
              </a:extLst>
            </p:cNvPr>
            <p:cNvSpPr txBox="1"/>
            <p:nvPr/>
          </p:nvSpPr>
          <p:spPr>
            <a:xfrm>
              <a:off x="2396647" y="5792199"/>
              <a:ext cx="1300312" cy="469852"/>
            </a:xfrm>
            <a:prstGeom prst="rect">
              <a:avLst/>
            </a:prstGeom>
            <a:noFill/>
          </p:spPr>
          <p:txBody>
            <a:bodyPr wrap="square" rtlCol="0">
              <a:spAutoFit/>
            </a:bodyPr>
            <a:lstStyle/>
            <a:p>
              <a:pPr algn="ctr"/>
              <a:r>
                <a:rPr lang="en-US" sz="1400" dirty="0"/>
                <a:t>Scheduler</a:t>
              </a:r>
            </a:p>
          </p:txBody>
        </p:sp>
        <p:sp>
          <p:nvSpPr>
            <p:cNvPr id="35" name="TextBox 34">
              <a:extLst>
                <a:ext uri="{FF2B5EF4-FFF2-40B4-BE49-F238E27FC236}">
                  <a16:creationId xmlns:a16="http://schemas.microsoft.com/office/drawing/2014/main" id="{93631242-5B0F-43BC-9376-F3A0FBB398A0}"/>
                </a:ext>
              </a:extLst>
            </p:cNvPr>
            <p:cNvSpPr txBox="1"/>
            <p:nvPr/>
          </p:nvSpPr>
          <p:spPr>
            <a:xfrm>
              <a:off x="4083414" y="2965741"/>
              <a:ext cx="2447313" cy="1127644"/>
            </a:xfrm>
            <a:prstGeom prst="rect">
              <a:avLst/>
            </a:prstGeom>
            <a:noFill/>
          </p:spPr>
          <p:txBody>
            <a:bodyPr wrap="square" rtlCol="0">
              <a:spAutoFit/>
            </a:bodyPr>
            <a:lstStyle/>
            <a:p>
              <a:pPr algn="ctr"/>
              <a:r>
                <a:rPr lang="en-US" sz="1050" dirty="0"/>
                <a:t>Video </a:t>
              </a:r>
              <a:br>
                <a:rPr lang="en-US" sz="1050" dirty="0"/>
              </a:br>
              <a:r>
                <a:rPr lang="en-US" sz="1050" dirty="0"/>
                <a:t>Merger &amp;</a:t>
              </a:r>
              <a:br>
                <a:rPr lang="en-US" sz="1050" dirty="0"/>
              </a:br>
              <a:r>
                <a:rPr lang="en-US" sz="1050" dirty="0"/>
                <a:t>Output</a:t>
              </a:r>
              <a:br>
                <a:rPr lang="en-US" sz="1050" dirty="0"/>
              </a:br>
              <a:r>
                <a:rPr lang="en-US" sz="1050" dirty="0"/>
                <a:t>Windows </a:t>
              </a:r>
            </a:p>
          </p:txBody>
        </p:sp>
        <p:cxnSp>
          <p:nvCxnSpPr>
            <p:cNvPr id="36" name="Elbow Connector 104">
              <a:extLst>
                <a:ext uri="{FF2B5EF4-FFF2-40B4-BE49-F238E27FC236}">
                  <a16:creationId xmlns:a16="http://schemas.microsoft.com/office/drawing/2014/main" id="{47CD40FB-C76D-4B8E-AA84-FAFB26A1F263}"/>
                </a:ext>
              </a:extLst>
            </p:cNvPr>
            <p:cNvCxnSpPr>
              <a:cxnSpLocks/>
              <a:stCxn id="33" idx="3"/>
            </p:cNvCxnSpPr>
            <p:nvPr/>
          </p:nvCxnSpPr>
          <p:spPr>
            <a:xfrm flipV="1">
              <a:off x="4982920" y="3954503"/>
              <a:ext cx="963494" cy="1612353"/>
            </a:xfrm>
            <a:prstGeom prst="bentConnector2">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Elbow Connector 107">
              <a:extLst>
                <a:ext uri="{FF2B5EF4-FFF2-40B4-BE49-F238E27FC236}">
                  <a16:creationId xmlns:a16="http://schemas.microsoft.com/office/drawing/2014/main" id="{C5EA1483-020F-4952-8E8C-EBC835FDA9D6}"/>
                </a:ext>
              </a:extLst>
            </p:cNvPr>
            <p:cNvCxnSpPr>
              <a:cxnSpLocks/>
              <a:stCxn id="17" idx="0"/>
              <a:endCxn id="10" idx="3"/>
            </p:cNvCxnSpPr>
            <p:nvPr/>
          </p:nvCxnSpPr>
          <p:spPr>
            <a:xfrm rot="16200000" flipV="1">
              <a:off x="5354533" y="2227929"/>
              <a:ext cx="553010" cy="662703"/>
            </a:xfrm>
            <a:prstGeom prst="bentConnector2">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7C209BAD-B7F0-442E-8339-F87289FEADC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0479" y="138094"/>
              <a:ext cx="4117319" cy="1638223"/>
            </a:xfrm>
            <a:prstGeom prst="rect">
              <a:avLst/>
            </a:prstGeom>
          </p:spPr>
        </p:pic>
        <p:sp>
          <p:nvSpPr>
            <p:cNvPr id="39" name="Rounded Rectangle 3">
              <a:extLst>
                <a:ext uri="{FF2B5EF4-FFF2-40B4-BE49-F238E27FC236}">
                  <a16:creationId xmlns:a16="http://schemas.microsoft.com/office/drawing/2014/main" id="{3E360FFE-F9C8-470B-AE9A-D810DCA85329}"/>
                </a:ext>
              </a:extLst>
            </p:cNvPr>
            <p:cNvSpPr/>
            <p:nvPr/>
          </p:nvSpPr>
          <p:spPr>
            <a:xfrm>
              <a:off x="1113260" y="4227638"/>
              <a:ext cx="5051494" cy="2117715"/>
            </a:xfrm>
            <a:prstGeom prst="roundRect">
              <a:avLst>
                <a:gd name="adj" fmla="val 9818"/>
              </a:avLst>
            </a:prstGeom>
            <a:noFill/>
            <a:ln w="1905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dirty="0">
                <a:solidFill>
                  <a:schemeClr val="tx1"/>
                </a:solidFill>
                <a:latin typeface="Helvetica Neue"/>
                <a:cs typeface="Helvetica Neue"/>
              </a:endParaRPr>
            </a:p>
          </p:txBody>
        </p:sp>
        <p:cxnSp>
          <p:nvCxnSpPr>
            <p:cNvPr id="40" name="Straight Arrow Connector 39">
              <a:extLst>
                <a:ext uri="{FF2B5EF4-FFF2-40B4-BE49-F238E27FC236}">
                  <a16:creationId xmlns:a16="http://schemas.microsoft.com/office/drawing/2014/main" id="{7DE03278-8261-410B-94C4-33FC07955DB7}"/>
                </a:ext>
              </a:extLst>
            </p:cNvPr>
            <p:cNvCxnSpPr>
              <a:cxnSpLocks/>
            </p:cNvCxnSpPr>
            <p:nvPr/>
          </p:nvCxnSpPr>
          <p:spPr>
            <a:xfrm>
              <a:off x="2463649" y="4866184"/>
              <a:ext cx="514255" cy="5528"/>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Elbow Connector 61">
              <a:extLst>
                <a:ext uri="{FF2B5EF4-FFF2-40B4-BE49-F238E27FC236}">
                  <a16:creationId xmlns:a16="http://schemas.microsoft.com/office/drawing/2014/main" id="{0C715AB4-32B4-4182-B1B8-80E8131170ED}"/>
                </a:ext>
              </a:extLst>
            </p:cNvPr>
            <p:cNvCxnSpPr>
              <a:cxnSpLocks/>
              <a:stCxn id="26" idx="0"/>
            </p:cNvCxnSpPr>
            <p:nvPr/>
          </p:nvCxnSpPr>
          <p:spPr>
            <a:xfrm rot="16200000" flipV="1">
              <a:off x="1421595" y="3652093"/>
              <a:ext cx="816061" cy="650547"/>
            </a:xfrm>
            <a:prstGeom prst="bentConnector3">
              <a:avLst>
                <a:gd name="adj1" fmla="val 50000"/>
              </a:avLst>
            </a:prstGeom>
            <a:ln w="22225">
              <a:solidFill>
                <a:schemeClr val="tx1"/>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D480A4E9-FEC6-4DD7-B619-578E37BCE2BF}"/>
                </a:ext>
              </a:extLst>
            </p:cNvPr>
            <p:cNvSpPr txBox="1"/>
            <p:nvPr/>
          </p:nvSpPr>
          <p:spPr>
            <a:xfrm rot="16200000">
              <a:off x="-578356" y="5043075"/>
              <a:ext cx="2746087" cy="557661"/>
            </a:xfrm>
            <a:prstGeom prst="rect">
              <a:avLst/>
            </a:prstGeom>
            <a:noFill/>
          </p:spPr>
          <p:txBody>
            <a:bodyPr wrap="none" rtlCol="0">
              <a:spAutoFit/>
            </a:bodyPr>
            <a:lstStyle/>
            <a:p>
              <a:pPr algn="ctr"/>
              <a:r>
                <a:rPr lang="en-US" sz="1400" b="1" dirty="0"/>
                <a:t>Serverless Computing</a:t>
              </a:r>
            </a:p>
            <a:p>
              <a:pPr algn="ctr"/>
              <a:r>
                <a:rPr lang="en-US" sz="1400" b="1" dirty="0"/>
                <a:t> Cloud</a:t>
              </a:r>
            </a:p>
          </p:txBody>
        </p:sp>
        <p:sp>
          <p:nvSpPr>
            <p:cNvPr id="43" name="TextBox 42">
              <a:extLst>
                <a:ext uri="{FF2B5EF4-FFF2-40B4-BE49-F238E27FC236}">
                  <a16:creationId xmlns:a16="http://schemas.microsoft.com/office/drawing/2014/main" id="{E273930D-6A21-4C71-9541-EAA023E67BDE}"/>
                </a:ext>
              </a:extLst>
            </p:cNvPr>
            <p:cNvSpPr txBox="1"/>
            <p:nvPr/>
          </p:nvSpPr>
          <p:spPr>
            <a:xfrm rot="16200000">
              <a:off x="-1524394" y="3894360"/>
              <a:ext cx="3482090" cy="328036"/>
            </a:xfrm>
            <a:prstGeom prst="rect">
              <a:avLst/>
            </a:prstGeom>
            <a:noFill/>
          </p:spPr>
          <p:txBody>
            <a:bodyPr wrap="none" rtlCol="0">
              <a:spAutoFit/>
            </a:bodyPr>
            <a:lstStyle/>
            <a:p>
              <a:pPr algn="ctr"/>
              <a:r>
                <a:rPr lang="en-US" sz="1400" b="1" dirty="0"/>
                <a:t>Serverless Streaming Engine</a:t>
              </a:r>
            </a:p>
          </p:txBody>
        </p:sp>
        <p:grpSp>
          <p:nvGrpSpPr>
            <p:cNvPr id="44" name="Group 43">
              <a:extLst>
                <a:ext uri="{FF2B5EF4-FFF2-40B4-BE49-F238E27FC236}">
                  <a16:creationId xmlns:a16="http://schemas.microsoft.com/office/drawing/2014/main" id="{BE6E3045-2721-4FDE-BA46-C8D045DB0106}"/>
                </a:ext>
              </a:extLst>
            </p:cNvPr>
            <p:cNvGrpSpPr/>
            <p:nvPr/>
          </p:nvGrpSpPr>
          <p:grpSpPr>
            <a:xfrm>
              <a:off x="4205123" y="5005847"/>
              <a:ext cx="591734" cy="1151249"/>
              <a:chOff x="6651855" y="393846"/>
              <a:chExt cx="1073982" cy="2242675"/>
            </a:xfrm>
          </p:grpSpPr>
          <p:pic>
            <p:nvPicPr>
              <p:cNvPr id="54" name="Picture 53">
                <a:extLst>
                  <a:ext uri="{FF2B5EF4-FFF2-40B4-BE49-F238E27FC236}">
                    <a16:creationId xmlns:a16="http://schemas.microsoft.com/office/drawing/2014/main" id="{7C46B5B1-1A6C-4093-B0E3-1539623AFFF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062609" y="393846"/>
                <a:ext cx="660598" cy="697298"/>
              </a:xfrm>
              <a:prstGeom prst="rect">
                <a:avLst/>
              </a:prstGeom>
            </p:spPr>
          </p:pic>
          <p:pic>
            <p:nvPicPr>
              <p:cNvPr id="55" name="Picture 54">
                <a:extLst>
                  <a:ext uri="{FF2B5EF4-FFF2-40B4-BE49-F238E27FC236}">
                    <a16:creationId xmlns:a16="http://schemas.microsoft.com/office/drawing/2014/main" id="{0E284B42-8EAC-46F2-BC7A-F054730E930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056199" y="1177302"/>
                <a:ext cx="669638" cy="706842"/>
              </a:xfrm>
              <a:prstGeom prst="rect">
                <a:avLst/>
              </a:prstGeom>
            </p:spPr>
          </p:pic>
          <p:pic>
            <p:nvPicPr>
              <p:cNvPr id="56" name="Picture 55">
                <a:extLst>
                  <a:ext uri="{FF2B5EF4-FFF2-40B4-BE49-F238E27FC236}">
                    <a16:creationId xmlns:a16="http://schemas.microsoft.com/office/drawing/2014/main" id="{5475BCBD-23C6-4026-947A-8C32BAA7D34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056199" y="1934973"/>
                <a:ext cx="664624" cy="701548"/>
              </a:xfrm>
              <a:prstGeom prst="rect">
                <a:avLst/>
              </a:prstGeom>
            </p:spPr>
          </p:pic>
          <p:pic>
            <p:nvPicPr>
              <p:cNvPr id="57" name="Picture 56">
                <a:extLst>
                  <a:ext uri="{FF2B5EF4-FFF2-40B4-BE49-F238E27FC236}">
                    <a16:creationId xmlns:a16="http://schemas.microsoft.com/office/drawing/2014/main" id="{2E174BDC-CC40-4A33-B116-0C06285EACE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65159" y="605055"/>
                <a:ext cx="400536" cy="348066"/>
              </a:xfrm>
              <a:prstGeom prst="rect">
                <a:avLst/>
              </a:prstGeom>
            </p:spPr>
          </p:pic>
          <p:pic>
            <p:nvPicPr>
              <p:cNvPr id="58" name="Picture 57">
                <a:extLst>
                  <a:ext uri="{FF2B5EF4-FFF2-40B4-BE49-F238E27FC236}">
                    <a16:creationId xmlns:a16="http://schemas.microsoft.com/office/drawing/2014/main" id="{8B4F37DE-F4D0-4C02-BBCB-9DE20590D15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51855" y="1404097"/>
                <a:ext cx="400536" cy="348066"/>
              </a:xfrm>
              <a:prstGeom prst="rect">
                <a:avLst/>
              </a:prstGeom>
            </p:spPr>
          </p:pic>
          <p:pic>
            <p:nvPicPr>
              <p:cNvPr id="59" name="Picture 58">
                <a:extLst>
                  <a:ext uri="{FF2B5EF4-FFF2-40B4-BE49-F238E27FC236}">
                    <a16:creationId xmlns:a16="http://schemas.microsoft.com/office/drawing/2014/main" id="{1B1DF168-A05E-4ED6-BB9B-EEC58662382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51855" y="2122855"/>
                <a:ext cx="400536" cy="348066"/>
              </a:xfrm>
              <a:prstGeom prst="rect">
                <a:avLst/>
              </a:prstGeom>
            </p:spPr>
          </p:pic>
        </p:grpSp>
        <p:cxnSp>
          <p:nvCxnSpPr>
            <p:cNvPr id="45" name="Elbow Connector 107">
              <a:extLst>
                <a:ext uri="{FF2B5EF4-FFF2-40B4-BE49-F238E27FC236}">
                  <a16:creationId xmlns:a16="http://schemas.microsoft.com/office/drawing/2014/main" id="{666AA91B-9485-4C23-A949-D08CCB79C7EA}"/>
                </a:ext>
              </a:extLst>
            </p:cNvPr>
            <p:cNvCxnSpPr>
              <a:cxnSpLocks/>
              <a:stCxn id="8" idx="1"/>
              <a:endCxn id="12" idx="0"/>
            </p:cNvCxnSpPr>
            <p:nvPr/>
          </p:nvCxnSpPr>
          <p:spPr>
            <a:xfrm rot="10800000" flipV="1">
              <a:off x="1202904" y="2281757"/>
              <a:ext cx="529023" cy="830550"/>
            </a:xfrm>
            <a:prstGeom prst="bentConnector2">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348B015F-4AAC-42BF-ACB1-35B1C3723EB7}"/>
                </a:ext>
              </a:extLst>
            </p:cNvPr>
            <p:cNvCxnSpPr>
              <a:cxnSpLocks/>
            </p:cNvCxnSpPr>
            <p:nvPr/>
          </p:nvCxnSpPr>
          <p:spPr>
            <a:xfrm flipV="1">
              <a:off x="4796857" y="1434308"/>
              <a:ext cx="0" cy="494315"/>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71E09DB0-8D6F-4911-A394-FF2B85957EA7}"/>
                </a:ext>
              </a:extLst>
            </p:cNvPr>
            <p:cNvCxnSpPr>
              <a:cxnSpLocks/>
            </p:cNvCxnSpPr>
            <p:nvPr/>
          </p:nvCxnSpPr>
          <p:spPr>
            <a:xfrm flipV="1">
              <a:off x="3346096" y="1462881"/>
              <a:ext cx="0" cy="451054"/>
            </a:xfrm>
            <a:prstGeom prst="straightConnector1">
              <a:avLst/>
            </a:prstGeom>
            <a:ln w="22225">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48" name="Rounded Rectangle 3">
              <a:extLst>
                <a:ext uri="{FF2B5EF4-FFF2-40B4-BE49-F238E27FC236}">
                  <a16:creationId xmlns:a16="http://schemas.microsoft.com/office/drawing/2014/main" id="{03F2129D-0C42-4A5D-B042-B1626BF3DAC7}"/>
                </a:ext>
              </a:extLst>
            </p:cNvPr>
            <p:cNvSpPr/>
            <p:nvPr/>
          </p:nvSpPr>
          <p:spPr>
            <a:xfrm>
              <a:off x="461692" y="1681956"/>
              <a:ext cx="6283368" cy="5074030"/>
            </a:xfrm>
            <a:prstGeom prst="roundRect">
              <a:avLst>
                <a:gd name="adj" fmla="val 9818"/>
              </a:avLst>
            </a:prstGeom>
            <a:noFill/>
            <a:ln w="19050">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dirty="0">
                <a:solidFill>
                  <a:schemeClr val="tx1"/>
                </a:solidFill>
                <a:latin typeface="Helvetica Neue"/>
                <a:cs typeface="Helvetica Neue"/>
              </a:endParaRPr>
            </a:p>
          </p:txBody>
        </p:sp>
        <p:pic>
          <p:nvPicPr>
            <p:cNvPr id="49" name="Picture 48">
              <a:extLst>
                <a:ext uri="{FF2B5EF4-FFF2-40B4-BE49-F238E27FC236}">
                  <a16:creationId xmlns:a16="http://schemas.microsoft.com/office/drawing/2014/main" id="{37F4CD4A-1DD8-4175-A77E-A0602FA90D8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008748" y="1980801"/>
              <a:ext cx="674696" cy="492346"/>
            </a:xfrm>
            <a:prstGeom prst="rect">
              <a:avLst/>
            </a:prstGeom>
          </p:spPr>
        </p:pic>
        <p:cxnSp>
          <p:nvCxnSpPr>
            <p:cNvPr id="50" name="Straight Arrow Connector 49">
              <a:extLst>
                <a:ext uri="{FF2B5EF4-FFF2-40B4-BE49-F238E27FC236}">
                  <a16:creationId xmlns:a16="http://schemas.microsoft.com/office/drawing/2014/main" id="{9ADC0CE9-8A21-4E35-9B95-236E9A1FCBDC}"/>
                </a:ext>
              </a:extLst>
            </p:cNvPr>
            <p:cNvCxnSpPr>
              <a:cxnSpLocks/>
            </p:cNvCxnSpPr>
            <p:nvPr/>
          </p:nvCxnSpPr>
          <p:spPr>
            <a:xfrm flipV="1">
              <a:off x="2187097" y="1434308"/>
              <a:ext cx="0" cy="479629"/>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3EA79BA4-BF0C-4FA9-A205-E76A18D7CA91}"/>
                </a:ext>
              </a:extLst>
            </p:cNvPr>
            <p:cNvCxnSpPr>
              <a:cxnSpLocks/>
            </p:cNvCxnSpPr>
            <p:nvPr/>
          </p:nvCxnSpPr>
          <p:spPr>
            <a:xfrm flipH="1">
              <a:off x="3803826" y="2226974"/>
              <a:ext cx="621982" cy="0"/>
            </a:xfrm>
            <a:prstGeom prst="straightConnector1">
              <a:avLst/>
            </a:prstGeom>
            <a:ln w="22225">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66411843-5F4F-4EDF-9AFB-95F8DE23DA1B}"/>
                </a:ext>
              </a:extLst>
            </p:cNvPr>
            <p:cNvCxnSpPr>
              <a:cxnSpLocks/>
            </p:cNvCxnSpPr>
            <p:nvPr/>
          </p:nvCxnSpPr>
          <p:spPr>
            <a:xfrm>
              <a:off x="2610836" y="2226974"/>
              <a:ext cx="256435" cy="0"/>
            </a:xfrm>
            <a:prstGeom prst="straightConnector1">
              <a:avLst/>
            </a:prstGeom>
            <a:ln w="22225">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B56EE2C0-C257-4F48-A457-0835184BB7E8}"/>
                </a:ext>
              </a:extLst>
            </p:cNvPr>
            <p:cNvSpPr txBox="1"/>
            <p:nvPr/>
          </p:nvSpPr>
          <p:spPr>
            <a:xfrm>
              <a:off x="2592102" y="2440960"/>
              <a:ext cx="1510192" cy="798747"/>
            </a:xfrm>
            <a:prstGeom prst="rect">
              <a:avLst/>
            </a:prstGeom>
            <a:noFill/>
          </p:spPr>
          <p:txBody>
            <a:bodyPr wrap="square" rtlCol="0">
              <a:spAutoFit/>
            </a:bodyPr>
            <a:lstStyle/>
            <a:p>
              <a:pPr algn="ctr"/>
              <a:r>
                <a:rPr lang="en-US" sz="1400" dirty="0"/>
                <a:t>Request</a:t>
              </a:r>
              <a:br>
                <a:rPr lang="en-US" sz="1400" dirty="0"/>
              </a:br>
              <a:r>
                <a:rPr lang="en-US" sz="1400" dirty="0"/>
                <a:t>Ingestion</a:t>
              </a:r>
            </a:p>
          </p:txBody>
        </p:sp>
      </p:grpSp>
      <p:sp>
        <p:nvSpPr>
          <p:cNvPr id="60" name="Oval 59">
            <a:extLst>
              <a:ext uri="{FF2B5EF4-FFF2-40B4-BE49-F238E27FC236}">
                <a16:creationId xmlns:a16="http://schemas.microsoft.com/office/drawing/2014/main" id="{46717905-73A8-450F-B40D-0991CA890F7C}"/>
              </a:ext>
            </a:extLst>
          </p:cNvPr>
          <p:cNvSpPr/>
          <p:nvPr/>
        </p:nvSpPr>
        <p:spPr>
          <a:xfrm>
            <a:off x="1610664" y="3376619"/>
            <a:ext cx="2687150" cy="95564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070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3603B-F82B-4C23-8DF0-4E369A5ABC2A}"/>
              </a:ext>
            </a:extLst>
          </p:cNvPr>
          <p:cNvSpPr>
            <a:spLocks noGrp="1"/>
          </p:cNvSpPr>
          <p:nvPr>
            <p:ph type="title"/>
          </p:nvPr>
        </p:nvSpPr>
        <p:spPr/>
        <p:txBody>
          <a:bodyPr>
            <a:normAutofit fontScale="90000"/>
          </a:bodyPr>
          <a:lstStyle/>
          <a:p>
            <a:r>
              <a:rPr lang="en-US" dirty="0"/>
              <a:t>Internal Architecture of </a:t>
            </a:r>
            <a:br>
              <a:rPr lang="en-US" dirty="0"/>
            </a:br>
            <a:r>
              <a:rPr lang="en-US" dirty="0"/>
              <a:t>Merge-Aware Admission Control</a:t>
            </a:r>
          </a:p>
        </p:txBody>
      </p:sp>
      <p:sp>
        <p:nvSpPr>
          <p:cNvPr id="4" name="Slide Number Placeholder 3">
            <a:extLst>
              <a:ext uri="{FF2B5EF4-FFF2-40B4-BE49-F238E27FC236}">
                <a16:creationId xmlns:a16="http://schemas.microsoft.com/office/drawing/2014/main" id="{8DEFA3EF-5BB1-4110-B5A9-EB7CD10009DB}"/>
              </a:ext>
            </a:extLst>
          </p:cNvPr>
          <p:cNvSpPr>
            <a:spLocks noGrp="1"/>
          </p:cNvSpPr>
          <p:nvPr>
            <p:ph type="sldNum" sz="quarter" idx="4"/>
          </p:nvPr>
        </p:nvSpPr>
        <p:spPr>
          <a:xfrm>
            <a:off x="3491378" y="6393542"/>
            <a:ext cx="2133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fld id="{7D2751F7-D677-4CE9-B35A-C3CCA0CC8D94}" type="slidenum">
              <a:rPr lang="en-US" smtClean="0"/>
              <a:pPr defTabSz="914400"/>
              <a:t>105</a:t>
            </a:fld>
            <a:endParaRPr lang="en-US" dirty="0"/>
          </a:p>
        </p:txBody>
      </p:sp>
      <p:sp>
        <p:nvSpPr>
          <p:cNvPr id="116" name="Rectangle: Rounded Corners 115">
            <a:extLst>
              <a:ext uri="{FF2B5EF4-FFF2-40B4-BE49-F238E27FC236}">
                <a16:creationId xmlns:a16="http://schemas.microsoft.com/office/drawing/2014/main" id="{9B0BDDA4-221B-42F1-9421-49239470E37D}"/>
              </a:ext>
            </a:extLst>
          </p:cNvPr>
          <p:cNvSpPr/>
          <p:nvPr/>
        </p:nvSpPr>
        <p:spPr>
          <a:xfrm>
            <a:off x="2323599" y="2387304"/>
            <a:ext cx="4293207" cy="252087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CustomShape 2">
            <a:extLst>
              <a:ext uri="{FF2B5EF4-FFF2-40B4-BE49-F238E27FC236}">
                <a16:creationId xmlns:a16="http://schemas.microsoft.com/office/drawing/2014/main" id="{FF1C55AD-B2D6-4397-95C5-CAABA8FFB1A9}"/>
              </a:ext>
            </a:extLst>
          </p:cNvPr>
          <p:cNvSpPr/>
          <p:nvPr/>
        </p:nvSpPr>
        <p:spPr>
          <a:xfrm>
            <a:off x="2455069" y="4926857"/>
            <a:ext cx="4293207" cy="333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600" spc="-1" dirty="0">
                <a:solidFill>
                  <a:srgbClr val="000000"/>
                </a:solidFill>
                <a:uFill>
                  <a:solidFill>
                    <a:srgbClr val="FFFFFF"/>
                  </a:solidFill>
                </a:uFill>
                <a:latin typeface="Arial"/>
                <a:ea typeface="DejaVu Sans"/>
              </a:rPr>
              <a:t>Merge-Aware Admission Control</a:t>
            </a:r>
            <a:endParaRPr lang="en-US" spc="-1" dirty="0">
              <a:solidFill>
                <a:srgbClr val="000000"/>
              </a:solidFill>
              <a:uFill>
                <a:solidFill>
                  <a:srgbClr val="FFFFFF"/>
                </a:solidFill>
              </a:uFill>
              <a:latin typeface="Arial"/>
            </a:endParaRPr>
          </a:p>
        </p:txBody>
      </p:sp>
      <p:pic>
        <p:nvPicPr>
          <p:cNvPr id="118" name="Picture 63">
            <a:extLst>
              <a:ext uri="{FF2B5EF4-FFF2-40B4-BE49-F238E27FC236}">
                <a16:creationId xmlns:a16="http://schemas.microsoft.com/office/drawing/2014/main" id="{AB95DF0B-66B2-4779-81D6-D7046F11A83E}"/>
              </a:ext>
            </a:extLst>
          </p:cNvPr>
          <p:cNvPicPr/>
          <p:nvPr/>
        </p:nvPicPr>
        <p:blipFill>
          <a:blip r:embed="rId3"/>
          <a:stretch/>
        </p:blipFill>
        <p:spPr>
          <a:xfrm>
            <a:off x="3670082" y="3250374"/>
            <a:ext cx="302470" cy="392362"/>
          </a:xfrm>
          <a:prstGeom prst="rect">
            <a:avLst/>
          </a:prstGeom>
          <a:ln>
            <a:noFill/>
          </a:ln>
        </p:spPr>
      </p:pic>
      <p:sp>
        <p:nvSpPr>
          <p:cNvPr id="119" name="CustomShape 5">
            <a:extLst>
              <a:ext uri="{FF2B5EF4-FFF2-40B4-BE49-F238E27FC236}">
                <a16:creationId xmlns:a16="http://schemas.microsoft.com/office/drawing/2014/main" id="{875E2398-9B84-44B7-9091-35D536893429}"/>
              </a:ext>
            </a:extLst>
          </p:cNvPr>
          <p:cNvSpPr/>
          <p:nvPr/>
        </p:nvSpPr>
        <p:spPr>
          <a:xfrm>
            <a:off x="3334644" y="2467274"/>
            <a:ext cx="3096956" cy="33381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400" spc="-1" dirty="0">
                <a:solidFill>
                  <a:srgbClr val="000000"/>
                </a:solidFill>
                <a:uFill>
                  <a:solidFill>
                    <a:srgbClr val="FFFFFF"/>
                  </a:solidFill>
                </a:uFill>
                <a:latin typeface="Arial"/>
              </a:rPr>
              <a:t>Merge Appropriateness Identifier</a:t>
            </a:r>
          </a:p>
        </p:txBody>
      </p:sp>
      <p:pic>
        <p:nvPicPr>
          <p:cNvPr id="120" name="Picture 62">
            <a:extLst>
              <a:ext uri="{FF2B5EF4-FFF2-40B4-BE49-F238E27FC236}">
                <a16:creationId xmlns:a16="http://schemas.microsoft.com/office/drawing/2014/main" id="{298AFA7A-E9D6-4A63-B680-DAC4BB5DFFA0}"/>
              </a:ext>
            </a:extLst>
          </p:cNvPr>
          <p:cNvPicPr/>
          <p:nvPr/>
        </p:nvPicPr>
        <p:blipFill>
          <a:blip r:embed="rId4"/>
          <a:stretch/>
        </p:blipFill>
        <p:spPr>
          <a:xfrm>
            <a:off x="3146219" y="4046651"/>
            <a:ext cx="509040" cy="527760"/>
          </a:xfrm>
          <a:prstGeom prst="rect">
            <a:avLst/>
          </a:prstGeom>
          <a:ln>
            <a:noFill/>
          </a:ln>
        </p:spPr>
      </p:pic>
      <p:sp>
        <p:nvSpPr>
          <p:cNvPr id="121" name="CustomShape 6">
            <a:extLst>
              <a:ext uri="{FF2B5EF4-FFF2-40B4-BE49-F238E27FC236}">
                <a16:creationId xmlns:a16="http://schemas.microsoft.com/office/drawing/2014/main" id="{64156886-0458-471B-A332-58158AA67F93}"/>
              </a:ext>
            </a:extLst>
          </p:cNvPr>
          <p:cNvSpPr/>
          <p:nvPr/>
        </p:nvSpPr>
        <p:spPr>
          <a:xfrm>
            <a:off x="2229807" y="2776932"/>
            <a:ext cx="1088555" cy="486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1400" spc="-1" dirty="0">
                <a:solidFill>
                  <a:srgbClr val="000000"/>
                </a:solidFill>
                <a:uFill>
                  <a:solidFill>
                    <a:srgbClr val="FFFFFF"/>
                  </a:solidFill>
                </a:uFill>
                <a:latin typeface="Arial"/>
              </a:rPr>
              <a:t>Task Similarity</a:t>
            </a:r>
            <a:br>
              <a:rPr lang="en-US" sz="1400" spc="-1" dirty="0">
                <a:solidFill>
                  <a:srgbClr val="000000"/>
                </a:solidFill>
                <a:uFill>
                  <a:solidFill>
                    <a:srgbClr val="FFFFFF"/>
                  </a:solidFill>
                </a:uFill>
                <a:latin typeface="Arial"/>
              </a:rPr>
            </a:br>
            <a:r>
              <a:rPr lang="en-US" sz="1400" spc="-1" dirty="0">
                <a:solidFill>
                  <a:srgbClr val="000000"/>
                </a:solidFill>
                <a:uFill>
                  <a:solidFill>
                    <a:srgbClr val="FFFFFF"/>
                  </a:solidFill>
                </a:uFill>
                <a:latin typeface="Arial"/>
              </a:rPr>
              <a:t>Detector</a:t>
            </a:r>
          </a:p>
        </p:txBody>
      </p:sp>
      <p:sp>
        <p:nvSpPr>
          <p:cNvPr id="122" name="CustomShape 8">
            <a:extLst>
              <a:ext uri="{FF2B5EF4-FFF2-40B4-BE49-F238E27FC236}">
                <a16:creationId xmlns:a16="http://schemas.microsoft.com/office/drawing/2014/main" id="{CE01A793-5703-4F86-8418-0EFBE7E2D5B6}"/>
              </a:ext>
            </a:extLst>
          </p:cNvPr>
          <p:cNvSpPr/>
          <p:nvPr/>
        </p:nvSpPr>
        <p:spPr>
          <a:xfrm>
            <a:off x="4248696" y="2821416"/>
            <a:ext cx="1292073" cy="431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1300" spc="-1" dirty="0">
                <a:solidFill>
                  <a:srgbClr val="000000"/>
                </a:solidFill>
                <a:uFill>
                  <a:solidFill>
                    <a:srgbClr val="FFFFFF"/>
                  </a:solidFill>
                </a:uFill>
                <a:latin typeface="Arial"/>
              </a:rPr>
              <a:t>Merge Impact Evaluator</a:t>
            </a:r>
          </a:p>
        </p:txBody>
      </p:sp>
      <p:sp>
        <p:nvSpPr>
          <p:cNvPr id="123" name="CustomShape 9">
            <a:extLst>
              <a:ext uri="{FF2B5EF4-FFF2-40B4-BE49-F238E27FC236}">
                <a16:creationId xmlns:a16="http://schemas.microsoft.com/office/drawing/2014/main" id="{C860B4C5-A8B7-4A64-AB14-EC1FEF23A7F0}"/>
              </a:ext>
            </a:extLst>
          </p:cNvPr>
          <p:cNvSpPr/>
          <p:nvPr/>
        </p:nvSpPr>
        <p:spPr>
          <a:xfrm>
            <a:off x="3118801" y="2818063"/>
            <a:ext cx="1411048" cy="2450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1300" spc="-1" dirty="0">
                <a:solidFill>
                  <a:srgbClr val="000000"/>
                </a:solidFill>
                <a:uFill>
                  <a:solidFill>
                    <a:srgbClr val="FFFFFF"/>
                  </a:solidFill>
                </a:uFill>
                <a:latin typeface="Arial"/>
              </a:rPr>
              <a:t>Position</a:t>
            </a:r>
          </a:p>
          <a:p>
            <a:pPr algn="ctr"/>
            <a:r>
              <a:rPr lang="en-US" sz="1300" spc="-1" dirty="0">
                <a:solidFill>
                  <a:srgbClr val="000000"/>
                </a:solidFill>
                <a:uFill>
                  <a:solidFill>
                    <a:srgbClr val="FFFFFF"/>
                  </a:solidFill>
                </a:uFill>
                <a:latin typeface="Arial"/>
              </a:rPr>
              <a:t>Finder</a:t>
            </a:r>
          </a:p>
        </p:txBody>
      </p:sp>
      <p:sp>
        <p:nvSpPr>
          <p:cNvPr id="124" name="CustomShape 15">
            <a:extLst>
              <a:ext uri="{FF2B5EF4-FFF2-40B4-BE49-F238E27FC236}">
                <a16:creationId xmlns:a16="http://schemas.microsoft.com/office/drawing/2014/main" id="{7F745D18-0355-4DAA-9E65-446298B67540}"/>
              </a:ext>
            </a:extLst>
          </p:cNvPr>
          <p:cNvSpPr/>
          <p:nvPr/>
        </p:nvSpPr>
        <p:spPr>
          <a:xfrm>
            <a:off x="3448220" y="2748525"/>
            <a:ext cx="3005318" cy="1219273"/>
          </a:xfrm>
          <a:prstGeom prst="rect">
            <a:avLst/>
          </a:prstGeom>
          <a:noFill/>
          <a:ln w="15875">
            <a:solidFill>
              <a:srgbClr val="000000"/>
            </a:solidFill>
            <a:prstDash val="sysDot"/>
            <a:round/>
          </a:ln>
        </p:spPr>
        <p:style>
          <a:lnRef idx="0">
            <a:scrgbClr r="0" g="0" b="0"/>
          </a:lnRef>
          <a:fillRef idx="0">
            <a:scrgbClr r="0" g="0" b="0"/>
          </a:fillRef>
          <a:effectRef idx="0">
            <a:scrgbClr r="0" g="0" b="0"/>
          </a:effectRef>
          <a:fontRef idx="minor"/>
        </p:style>
        <p:txBody>
          <a:bodyPr/>
          <a:lstStyle/>
          <a:p>
            <a:endParaRPr lang="en-US" dirty="0"/>
          </a:p>
        </p:txBody>
      </p:sp>
      <p:sp>
        <p:nvSpPr>
          <p:cNvPr id="125" name="CustomShape 18">
            <a:extLst>
              <a:ext uri="{FF2B5EF4-FFF2-40B4-BE49-F238E27FC236}">
                <a16:creationId xmlns:a16="http://schemas.microsoft.com/office/drawing/2014/main" id="{B3AE5CFE-E2ED-4F66-B615-7E2A999EDBC8}"/>
              </a:ext>
            </a:extLst>
          </p:cNvPr>
          <p:cNvSpPr/>
          <p:nvPr/>
        </p:nvSpPr>
        <p:spPr>
          <a:xfrm>
            <a:off x="5789434" y="4096775"/>
            <a:ext cx="1097280" cy="288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US" sz="1300" spc="-1" dirty="0">
                <a:solidFill>
                  <a:srgbClr val="000000"/>
                </a:solidFill>
                <a:uFill>
                  <a:solidFill>
                    <a:srgbClr val="FFFFFF"/>
                  </a:solidFill>
                </a:uFill>
                <a:latin typeface="Arial"/>
              </a:rPr>
              <a:t>Task</a:t>
            </a:r>
            <a:br>
              <a:rPr lang="en-US" sz="1300" spc="-1" dirty="0">
                <a:solidFill>
                  <a:srgbClr val="000000"/>
                </a:solidFill>
                <a:uFill>
                  <a:solidFill>
                    <a:srgbClr val="FFFFFF"/>
                  </a:solidFill>
                </a:uFill>
                <a:latin typeface="Arial"/>
              </a:rPr>
            </a:br>
            <a:r>
              <a:rPr lang="en-US" sz="1300" spc="-1" dirty="0">
                <a:solidFill>
                  <a:srgbClr val="000000"/>
                </a:solidFill>
                <a:uFill>
                  <a:solidFill>
                    <a:srgbClr val="FFFFFF"/>
                  </a:solidFill>
                </a:uFill>
                <a:latin typeface="Arial"/>
              </a:rPr>
              <a:t>Merger</a:t>
            </a:r>
          </a:p>
        </p:txBody>
      </p:sp>
      <p:sp>
        <p:nvSpPr>
          <p:cNvPr id="126" name="Line 19">
            <a:extLst>
              <a:ext uri="{FF2B5EF4-FFF2-40B4-BE49-F238E27FC236}">
                <a16:creationId xmlns:a16="http://schemas.microsoft.com/office/drawing/2014/main" id="{200E9FF5-6DE0-4299-8BB3-D3C5639C62FC}"/>
              </a:ext>
            </a:extLst>
          </p:cNvPr>
          <p:cNvSpPr/>
          <p:nvPr/>
        </p:nvSpPr>
        <p:spPr>
          <a:xfrm flipV="1">
            <a:off x="5638744" y="3750008"/>
            <a:ext cx="1183259" cy="5381"/>
          </a:xfrm>
          <a:prstGeom prst="line">
            <a:avLst/>
          </a:prstGeom>
          <a:ln w="25400">
            <a:solidFill>
              <a:srgbClr val="000000"/>
            </a:solidFill>
            <a:round/>
            <a:tailEnd type="triangle" w="med" len="med"/>
          </a:ln>
        </p:spPr>
        <p:style>
          <a:lnRef idx="0">
            <a:scrgbClr r="0" g="0" b="0"/>
          </a:lnRef>
          <a:fillRef idx="0">
            <a:scrgbClr r="0" g="0" b="0"/>
          </a:fillRef>
          <a:effectRef idx="0">
            <a:scrgbClr r="0" g="0" b="0"/>
          </a:effectRef>
          <a:fontRef idx="minor"/>
        </p:style>
      </p:sp>
      <p:pic>
        <p:nvPicPr>
          <p:cNvPr id="127" name="Picture 66">
            <a:extLst>
              <a:ext uri="{FF2B5EF4-FFF2-40B4-BE49-F238E27FC236}">
                <a16:creationId xmlns:a16="http://schemas.microsoft.com/office/drawing/2014/main" id="{67208CE6-C75A-4032-91BF-81CD5D937E96}"/>
              </a:ext>
            </a:extLst>
          </p:cNvPr>
          <p:cNvPicPr/>
          <p:nvPr/>
        </p:nvPicPr>
        <p:blipFill>
          <a:blip r:embed="rId5"/>
          <a:stretch/>
        </p:blipFill>
        <p:spPr>
          <a:xfrm>
            <a:off x="5418481" y="4100351"/>
            <a:ext cx="440510" cy="463737"/>
          </a:xfrm>
          <a:prstGeom prst="rect">
            <a:avLst/>
          </a:prstGeom>
          <a:ln>
            <a:noFill/>
          </a:ln>
        </p:spPr>
      </p:pic>
      <p:pic>
        <p:nvPicPr>
          <p:cNvPr id="128" name="Picture 50">
            <a:extLst>
              <a:ext uri="{FF2B5EF4-FFF2-40B4-BE49-F238E27FC236}">
                <a16:creationId xmlns:a16="http://schemas.microsoft.com/office/drawing/2014/main" id="{BD5418E3-B458-418D-A33B-3BBA7137396B}"/>
              </a:ext>
            </a:extLst>
          </p:cNvPr>
          <p:cNvPicPr/>
          <p:nvPr/>
        </p:nvPicPr>
        <p:blipFill>
          <a:blip r:embed="rId6"/>
          <a:stretch/>
        </p:blipFill>
        <p:spPr>
          <a:xfrm>
            <a:off x="4613123" y="3324182"/>
            <a:ext cx="537597" cy="582928"/>
          </a:xfrm>
          <a:prstGeom prst="rect">
            <a:avLst/>
          </a:prstGeom>
          <a:ln>
            <a:noFill/>
          </a:ln>
        </p:spPr>
      </p:pic>
      <p:cxnSp>
        <p:nvCxnSpPr>
          <p:cNvPr id="129" name="Connector: Elbow 128">
            <a:extLst>
              <a:ext uri="{FF2B5EF4-FFF2-40B4-BE49-F238E27FC236}">
                <a16:creationId xmlns:a16="http://schemas.microsoft.com/office/drawing/2014/main" id="{58EE2E71-3C48-44FA-8841-C18BB839CF77}"/>
              </a:ext>
            </a:extLst>
          </p:cNvPr>
          <p:cNvCxnSpPr>
            <a:cxnSpLocks/>
            <a:stCxn id="120" idx="1"/>
            <a:endCxn id="148" idx="2"/>
          </p:cNvCxnSpPr>
          <p:nvPr/>
        </p:nvCxnSpPr>
        <p:spPr>
          <a:xfrm rot="10800000">
            <a:off x="2752895" y="3953813"/>
            <a:ext cx="393325" cy="356719"/>
          </a:xfrm>
          <a:prstGeom prst="bentConnector2">
            <a:avLst/>
          </a:prstGeom>
          <a:ln w="15875">
            <a:solidFill>
              <a:schemeClr val="accent5">
                <a:lumMod val="5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30" name="Connector: Elbow 129">
            <a:extLst>
              <a:ext uri="{FF2B5EF4-FFF2-40B4-BE49-F238E27FC236}">
                <a16:creationId xmlns:a16="http://schemas.microsoft.com/office/drawing/2014/main" id="{D127AC03-7955-4388-80B9-F5F6B67A52CD}"/>
              </a:ext>
            </a:extLst>
          </p:cNvPr>
          <p:cNvCxnSpPr>
            <a:cxnSpLocks/>
            <a:stCxn id="128" idx="2"/>
          </p:cNvCxnSpPr>
          <p:nvPr/>
        </p:nvCxnSpPr>
        <p:spPr>
          <a:xfrm rot="5400000">
            <a:off x="4074291" y="3502901"/>
            <a:ext cx="403423" cy="1211840"/>
          </a:xfrm>
          <a:prstGeom prst="bentConnector2">
            <a:avLst/>
          </a:prstGeom>
          <a:ln w="15875">
            <a:solidFill>
              <a:schemeClr val="accent5">
                <a:lumMod val="5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31" name="CustomShape 18">
            <a:extLst>
              <a:ext uri="{FF2B5EF4-FFF2-40B4-BE49-F238E27FC236}">
                <a16:creationId xmlns:a16="http://schemas.microsoft.com/office/drawing/2014/main" id="{C3AA39E5-8A39-4585-A679-3B7E6942C56E}"/>
              </a:ext>
            </a:extLst>
          </p:cNvPr>
          <p:cNvSpPr/>
          <p:nvPr/>
        </p:nvSpPr>
        <p:spPr>
          <a:xfrm>
            <a:off x="2701153" y="3899713"/>
            <a:ext cx="615280" cy="288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US" sz="1100" spc="-1" dirty="0">
                <a:solidFill>
                  <a:schemeClr val="tx1">
                    <a:lumMod val="65000"/>
                    <a:lumOff val="35000"/>
                  </a:schemeClr>
                </a:solidFill>
                <a:uFill>
                  <a:solidFill>
                    <a:srgbClr val="FFFFFF"/>
                  </a:solidFill>
                </a:uFill>
                <a:latin typeface="Arial"/>
              </a:rPr>
              <a:t>check</a:t>
            </a:r>
            <a:endParaRPr lang="en-US" sz="1200" spc="-1" dirty="0">
              <a:solidFill>
                <a:schemeClr val="tx1">
                  <a:lumMod val="65000"/>
                  <a:lumOff val="35000"/>
                </a:schemeClr>
              </a:solidFill>
              <a:uFill>
                <a:solidFill>
                  <a:srgbClr val="FFFFFF"/>
                </a:solidFill>
              </a:uFill>
              <a:latin typeface="Arial"/>
            </a:endParaRPr>
          </a:p>
        </p:txBody>
      </p:sp>
      <p:sp>
        <p:nvSpPr>
          <p:cNvPr id="132" name="Isosceles Triangle 131">
            <a:extLst>
              <a:ext uri="{FF2B5EF4-FFF2-40B4-BE49-F238E27FC236}">
                <a16:creationId xmlns:a16="http://schemas.microsoft.com/office/drawing/2014/main" id="{5CB96656-4464-4B5B-AAAF-6F9F0BF5BBCC}"/>
              </a:ext>
            </a:extLst>
          </p:cNvPr>
          <p:cNvSpPr/>
          <p:nvPr/>
        </p:nvSpPr>
        <p:spPr>
          <a:xfrm>
            <a:off x="1760804" y="3651825"/>
            <a:ext cx="268131" cy="236029"/>
          </a:xfrm>
          <a:prstGeom prst="triangl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388" dirty="0"/>
          </a:p>
        </p:txBody>
      </p:sp>
      <p:sp>
        <p:nvSpPr>
          <p:cNvPr id="133" name="CustomShape 9">
            <a:extLst>
              <a:ext uri="{FF2B5EF4-FFF2-40B4-BE49-F238E27FC236}">
                <a16:creationId xmlns:a16="http://schemas.microsoft.com/office/drawing/2014/main" id="{2847215F-A3E3-4BA2-9A63-6E061134CF26}"/>
              </a:ext>
            </a:extLst>
          </p:cNvPr>
          <p:cNvSpPr/>
          <p:nvPr/>
        </p:nvSpPr>
        <p:spPr>
          <a:xfrm>
            <a:off x="1571640" y="3855346"/>
            <a:ext cx="748123" cy="431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1200" spc="-1" dirty="0">
                <a:solidFill>
                  <a:srgbClr val="000000"/>
                </a:solidFill>
                <a:uFill>
                  <a:solidFill>
                    <a:srgbClr val="FFFFFF"/>
                  </a:solidFill>
                </a:uFill>
                <a:latin typeface="Arial"/>
              </a:rPr>
              <a:t>Service Request(Task)</a:t>
            </a:r>
          </a:p>
        </p:txBody>
      </p:sp>
      <p:sp>
        <p:nvSpPr>
          <p:cNvPr id="134" name="Line 13">
            <a:extLst>
              <a:ext uri="{FF2B5EF4-FFF2-40B4-BE49-F238E27FC236}">
                <a16:creationId xmlns:a16="http://schemas.microsoft.com/office/drawing/2014/main" id="{92250F15-6E90-4D74-A601-0D4AE96BD1F1}"/>
              </a:ext>
            </a:extLst>
          </p:cNvPr>
          <p:cNvSpPr/>
          <p:nvPr/>
        </p:nvSpPr>
        <p:spPr>
          <a:xfrm>
            <a:off x="2940414" y="3750007"/>
            <a:ext cx="1672709" cy="2429"/>
          </a:xfrm>
          <a:prstGeom prst="line">
            <a:avLst/>
          </a:prstGeom>
          <a:ln w="25400">
            <a:solidFill>
              <a:srgbClr val="000000"/>
            </a:solidFill>
            <a:round/>
            <a:tailEnd type="triangle" w="med" len="med"/>
          </a:ln>
        </p:spPr>
        <p:style>
          <a:lnRef idx="0">
            <a:scrgbClr r="0" g="0" b="0"/>
          </a:lnRef>
          <a:fillRef idx="0">
            <a:scrgbClr r="0" g="0" b="0"/>
          </a:fillRef>
          <a:effectRef idx="0">
            <a:scrgbClr r="0" g="0" b="0"/>
          </a:effectRef>
          <a:fontRef idx="minor"/>
        </p:style>
      </p:sp>
      <p:sp>
        <p:nvSpPr>
          <p:cNvPr id="135" name="Line 13">
            <a:extLst>
              <a:ext uri="{FF2B5EF4-FFF2-40B4-BE49-F238E27FC236}">
                <a16:creationId xmlns:a16="http://schemas.microsoft.com/office/drawing/2014/main" id="{7FFB3533-4EA0-4ED4-BE8A-45A9272ADD6E}"/>
              </a:ext>
            </a:extLst>
          </p:cNvPr>
          <p:cNvSpPr/>
          <p:nvPr/>
        </p:nvSpPr>
        <p:spPr>
          <a:xfrm flipV="1">
            <a:off x="2027777" y="3755389"/>
            <a:ext cx="527430" cy="0"/>
          </a:xfrm>
          <a:prstGeom prst="line">
            <a:avLst/>
          </a:prstGeom>
          <a:ln w="25400">
            <a:solidFill>
              <a:srgbClr val="000000"/>
            </a:solidFill>
            <a:round/>
            <a:tailEnd type="triangle" w="med" len="med"/>
          </a:ln>
        </p:spPr>
        <p:style>
          <a:lnRef idx="0">
            <a:scrgbClr r="0" g="0" b="0"/>
          </a:lnRef>
          <a:fillRef idx="0">
            <a:scrgbClr r="0" g="0" b="0"/>
          </a:fillRef>
          <a:effectRef idx="0">
            <a:scrgbClr r="0" g="0" b="0"/>
          </a:effectRef>
          <a:fontRef idx="minor"/>
        </p:style>
      </p:sp>
      <p:sp>
        <p:nvSpPr>
          <p:cNvPr id="136" name="CustomShape 9">
            <a:extLst>
              <a:ext uri="{FF2B5EF4-FFF2-40B4-BE49-F238E27FC236}">
                <a16:creationId xmlns:a16="http://schemas.microsoft.com/office/drawing/2014/main" id="{84177FD7-6D38-4E29-B5FD-8AEFF2D3DD19}"/>
              </a:ext>
            </a:extLst>
          </p:cNvPr>
          <p:cNvSpPr/>
          <p:nvPr/>
        </p:nvSpPr>
        <p:spPr>
          <a:xfrm>
            <a:off x="3532974" y="4359886"/>
            <a:ext cx="1314473" cy="431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1400" spc="-1" dirty="0">
                <a:solidFill>
                  <a:srgbClr val="000000"/>
                </a:solidFill>
                <a:uFill>
                  <a:solidFill>
                    <a:srgbClr val="FFFFFF"/>
                  </a:solidFill>
                </a:uFill>
              </a:rPr>
              <a:t>Task Similarity </a:t>
            </a:r>
          </a:p>
          <a:p>
            <a:pPr algn="ctr"/>
            <a:r>
              <a:rPr lang="en-US" sz="1400" spc="-1" dirty="0">
                <a:solidFill>
                  <a:srgbClr val="000000"/>
                </a:solidFill>
                <a:uFill>
                  <a:solidFill>
                    <a:srgbClr val="FFFFFF"/>
                  </a:solidFill>
                </a:uFill>
              </a:rPr>
              <a:t>Hash-tables</a:t>
            </a:r>
          </a:p>
        </p:txBody>
      </p:sp>
      <p:sp>
        <p:nvSpPr>
          <p:cNvPr id="137" name="CustomShape 18">
            <a:extLst>
              <a:ext uri="{FF2B5EF4-FFF2-40B4-BE49-F238E27FC236}">
                <a16:creationId xmlns:a16="http://schemas.microsoft.com/office/drawing/2014/main" id="{720E232B-1EFD-48D8-8350-995352B4EF19}"/>
              </a:ext>
            </a:extLst>
          </p:cNvPr>
          <p:cNvSpPr/>
          <p:nvPr/>
        </p:nvSpPr>
        <p:spPr>
          <a:xfrm>
            <a:off x="3652798" y="4043893"/>
            <a:ext cx="787621" cy="288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US" sz="1200" spc="-1" dirty="0">
                <a:solidFill>
                  <a:schemeClr val="tx1">
                    <a:lumMod val="65000"/>
                    <a:lumOff val="35000"/>
                  </a:schemeClr>
                </a:solidFill>
                <a:uFill>
                  <a:solidFill>
                    <a:srgbClr val="FFFFFF"/>
                  </a:solidFill>
                </a:uFill>
                <a:latin typeface="Arial"/>
              </a:rPr>
              <a:t>update</a:t>
            </a:r>
          </a:p>
        </p:txBody>
      </p:sp>
      <p:sp>
        <p:nvSpPr>
          <p:cNvPr id="138" name="CustomShape 9">
            <a:extLst>
              <a:ext uri="{FF2B5EF4-FFF2-40B4-BE49-F238E27FC236}">
                <a16:creationId xmlns:a16="http://schemas.microsoft.com/office/drawing/2014/main" id="{CD928355-18E7-4B77-A9D0-BD6184792490}"/>
              </a:ext>
            </a:extLst>
          </p:cNvPr>
          <p:cNvSpPr/>
          <p:nvPr/>
        </p:nvSpPr>
        <p:spPr>
          <a:xfrm>
            <a:off x="6567114" y="3884811"/>
            <a:ext cx="1296475" cy="431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1200" spc="-1" dirty="0">
                <a:solidFill>
                  <a:srgbClr val="000000"/>
                </a:solidFill>
                <a:uFill>
                  <a:solidFill>
                    <a:srgbClr val="FFFFFF"/>
                  </a:solidFill>
                </a:uFill>
                <a:latin typeface="Arial"/>
              </a:rPr>
              <a:t>Segment Queue</a:t>
            </a:r>
          </a:p>
        </p:txBody>
      </p:sp>
      <p:pic>
        <p:nvPicPr>
          <p:cNvPr id="139" name="Picture 138">
            <a:extLst>
              <a:ext uri="{FF2B5EF4-FFF2-40B4-BE49-F238E27FC236}">
                <a16:creationId xmlns:a16="http://schemas.microsoft.com/office/drawing/2014/main" id="{2A549790-6B52-4889-84C8-F147970DC8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54159" y="3250172"/>
            <a:ext cx="421189" cy="444588"/>
          </a:xfrm>
          <a:prstGeom prst="rect">
            <a:avLst/>
          </a:prstGeom>
        </p:spPr>
      </p:pic>
      <p:sp>
        <p:nvSpPr>
          <p:cNvPr id="140" name="CustomShape 8">
            <a:extLst>
              <a:ext uri="{FF2B5EF4-FFF2-40B4-BE49-F238E27FC236}">
                <a16:creationId xmlns:a16="http://schemas.microsoft.com/office/drawing/2014/main" id="{5C992962-C542-47BA-9C69-0816E785EE11}"/>
              </a:ext>
            </a:extLst>
          </p:cNvPr>
          <p:cNvSpPr/>
          <p:nvPr/>
        </p:nvSpPr>
        <p:spPr>
          <a:xfrm>
            <a:off x="5509789" y="2828525"/>
            <a:ext cx="995932" cy="431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1300" spc="-1" dirty="0">
                <a:solidFill>
                  <a:srgbClr val="000000"/>
                </a:solidFill>
                <a:uFill>
                  <a:solidFill>
                    <a:srgbClr val="FFFFFF"/>
                  </a:solidFill>
                </a:uFill>
                <a:latin typeface="Arial"/>
              </a:rPr>
              <a:t>Workload Assessor</a:t>
            </a:r>
          </a:p>
        </p:txBody>
      </p:sp>
      <p:pic>
        <p:nvPicPr>
          <p:cNvPr id="141" name="Picture 140" descr="SQS-Queque.png">
            <a:extLst>
              <a:ext uri="{FF2B5EF4-FFF2-40B4-BE49-F238E27FC236}">
                <a16:creationId xmlns:a16="http://schemas.microsoft.com/office/drawing/2014/main" id="{72AAE552-4FF7-41E6-A799-8253EAB86A4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48276" y="3482301"/>
            <a:ext cx="1119437" cy="560251"/>
          </a:xfrm>
          <a:prstGeom prst="rect">
            <a:avLst/>
          </a:prstGeom>
        </p:spPr>
      </p:pic>
      <p:cxnSp>
        <p:nvCxnSpPr>
          <p:cNvPr id="142" name="Straight Arrow Connector 141">
            <a:extLst>
              <a:ext uri="{FF2B5EF4-FFF2-40B4-BE49-F238E27FC236}">
                <a16:creationId xmlns:a16="http://schemas.microsoft.com/office/drawing/2014/main" id="{8D5127B4-0F0E-4465-8C65-D1431333B404}"/>
              </a:ext>
            </a:extLst>
          </p:cNvPr>
          <p:cNvCxnSpPr>
            <a:cxnSpLocks/>
          </p:cNvCxnSpPr>
          <p:nvPr/>
        </p:nvCxnSpPr>
        <p:spPr>
          <a:xfrm>
            <a:off x="5135332" y="3457394"/>
            <a:ext cx="654109" cy="0"/>
          </a:xfrm>
          <a:prstGeom prst="straightConnector1">
            <a:avLst/>
          </a:prstGeom>
          <a:ln w="15875">
            <a:solidFill>
              <a:schemeClr val="accent5">
                <a:lumMod val="50000"/>
              </a:schemeClr>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43" name="Straight Arrow Connector 142">
            <a:extLst>
              <a:ext uri="{FF2B5EF4-FFF2-40B4-BE49-F238E27FC236}">
                <a16:creationId xmlns:a16="http://schemas.microsoft.com/office/drawing/2014/main" id="{F8BFBD09-E328-4340-80B4-4695F4591E87}"/>
              </a:ext>
            </a:extLst>
          </p:cNvPr>
          <p:cNvCxnSpPr>
            <a:cxnSpLocks/>
            <a:endCxn id="118" idx="3"/>
          </p:cNvCxnSpPr>
          <p:nvPr/>
        </p:nvCxnSpPr>
        <p:spPr>
          <a:xfrm flipH="1">
            <a:off x="3972552" y="3446555"/>
            <a:ext cx="640564" cy="0"/>
          </a:xfrm>
          <a:prstGeom prst="straightConnector1">
            <a:avLst/>
          </a:prstGeom>
          <a:ln w="15875">
            <a:solidFill>
              <a:schemeClr val="accent5">
                <a:lumMod val="50000"/>
              </a:schemeClr>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sp>
        <p:nvSpPr>
          <p:cNvPr id="144" name="Line 19">
            <a:extLst>
              <a:ext uri="{FF2B5EF4-FFF2-40B4-BE49-F238E27FC236}">
                <a16:creationId xmlns:a16="http://schemas.microsoft.com/office/drawing/2014/main" id="{FFF624BB-C7C4-449C-B291-6912F8BB7AAF}"/>
              </a:ext>
            </a:extLst>
          </p:cNvPr>
          <p:cNvSpPr/>
          <p:nvPr/>
        </p:nvSpPr>
        <p:spPr>
          <a:xfrm flipV="1">
            <a:off x="5150715" y="3748036"/>
            <a:ext cx="83624" cy="0"/>
          </a:xfrm>
          <a:prstGeom prst="line">
            <a:avLst/>
          </a:prstGeom>
          <a:ln w="25400">
            <a:solidFill>
              <a:srgbClr val="000000"/>
            </a:solidFill>
            <a:round/>
            <a:tailEnd type="none" w="med" len="med"/>
          </a:ln>
        </p:spPr>
        <p:style>
          <a:lnRef idx="0">
            <a:scrgbClr r="0" g="0" b="0"/>
          </a:lnRef>
          <a:fillRef idx="0">
            <a:scrgbClr r="0" g="0" b="0"/>
          </a:fillRef>
          <a:effectRef idx="0">
            <a:scrgbClr r="0" g="0" b="0"/>
          </a:effectRef>
          <a:fontRef idx="minor"/>
        </p:style>
      </p:sp>
      <p:cxnSp>
        <p:nvCxnSpPr>
          <p:cNvPr id="145" name="Connector: Elbow 144">
            <a:extLst>
              <a:ext uri="{FF2B5EF4-FFF2-40B4-BE49-F238E27FC236}">
                <a16:creationId xmlns:a16="http://schemas.microsoft.com/office/drawing/2014/main" id="{AC6D83ED-C92D-44BC-9569-09E0D5FB8CCE}"/>
              </a:ext>
            </a:extLst>
          </p:cNvPr>
          <p:cNvCxnSpPr>
            <a:cxnSpLocks/>
            <a:stCxn id="144" idx="1"/>
            <a:endCxn id="127" idx="1"/>
          </p:cNvCxnSpPr>
          <p:nvPr/>
        </p:nvCxnSpPr>
        <p:spPr>
          <a:xfrm rot="16200000" flipH="1">
            <a:off x="5034321" y="3948053"/>
            <a:ext cx="584178" cy="184142"/>
          </a:xfrm>
          <a:prstGeom prst="bentConnector2">
            <a:avLst/>
          </a:prstGeom>
          <a:ln w="15875">
            <a:solidFill>
              <a:schemeClr val="tx1"/>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sp>
        <p:nvSpPr>
          <p:cNvPr id="146" name="Line 19">
            <a:extLst>
              <a:ext uri="{FF2B5EF4-FFF2-40B4-BE49-F238E27FC236}">
                <a16:creationId xmlns:a16="http://schemas.microsoft.com/office/drawing/2014/main" id="{07C1C436-3709-4FCB-9809-55D29916AA42}"/>
              </a:ext>
            </a:extLst>
          </p:cNvPr>
          <p:cNvSpPr/>
          <p:nvPr/>
        </p:nvSpPr>
        <p:spPr>
          <a:xfrm flipV="1">
            <a:off x="5277882" y="3746137"/>
            <a:ext cx="350696" cy="5381"/>
          </a:xfrm>
          <a:prstGeom prst="line">
            <a:avLst/>
          </a:prstGeom>
          <a:ln w="19050">
            <a:solidFill>
              <a:srgbClr val="000000"/>
            </a:solidFill>
            <a:prstDash val="dash"/>
            <a:round/>
            <a:tailEnd type="triangle" w="med" len="med"/>
          </a:ln>
        </p:spPr>
        <p:style>
          <a:lnRef idx="0">
            <a:scrgbClr r="0" g="0" b="0"/>
          </a:lnRef>
          <a:fillRef idx="0">
            <a:scrgbClr r="0" g="0" b="0"/>
          </a:fillRef>
          <a:effectRef idx="0">
            <a:scrgbClr r="0" g="0" b="0"/>
          </a:effectRef>
          <a:fontRef idx="minor"/>
        </p:style>
      </p:sp>
      <p:sp>
        <p:nvSpPr>
          <p:cNvPr id="147" name="Line 19">
            <a:extLst>
              <a:ext uri="{FF2B5EF4-FFF2-40B4-BE49-F238E27FC236}">
                <a16:creationId xmlns:a16="http://schemas.microsoft.com/office/drawing/2014/main" id="{C055B402-B9EE-4C25-8E7C-2A2AE5E241AD}"/>
              </a:ext>
            </a:extLst>
          </p:cNvPr>
          <p:cNvSpPr/>
          <p:nvPr/>
        </p:nvSpPr>
        <p:spPr>
          <a:xfrm flipV="1">
            <a:off x="5638743" y="3775278"/>
            <a:ext cx="1" cy="325040"/>
          </a:xfrm>
          <a:prstGeom prst="line">
            <a:avLst/>
          </a:prstGeom>
          <a:ln w="19050">
            <a:solidFill>
              <a:srgbClr val="000000"/>
            </a:solidFill>
            <a:prstDash val="dash"/>
            <a:round/>
            <a:tailEnd type="triangle" w="med" len="med"/>
          </a:ln>
        </p:spPr>
        <p:style>
          <a:lnRef idx="0">
            <a:scrgbClr r="0" g="0" b="0"/>
          </a:lnRef>
          <a:fillRef idx="0">
            <a:scrgbClr r="0" g="0" b="0"/>
          </a:fillRef>
          <a:effectRef idx="0">
            <a:scrgbClr r="0" g="0" b="0"/>
          </a:effectRef>
          <a:fontRef idx="minor"/>
        </p:style>
      </p:sp>
      <p:pic>
        <p:nvPicPr>
          <p:cNvPr id="148" name="Picture 166">
            <a:extLst>
              <a:ext uri="{FF2B5EF4-FFF2-40B4-BE49-F238E27FC236}">
                <a16:creationId xmlns:a16="http://schemas.microsoft.com/office/drawing/2014/main" id="{B1469A0D-47B6-4B58-88AD-BF22EB83DDDA}"/>
              </a:ext>
            </a:extLst>
          </p:cNvPr>
          <p:cNvPicPr/>
          <p:nvPr/>
        </p:nvPicPr>
        <p:blipFill>
          <a:blip r:embed="rId9"/>
          <a:stretch/>
        </p:blipFill>
        <p:spPr>
          <a:xfrm>
            <a:off x="2565373" y="3571040"/>
            <a:ext cx="375041" cy="382772"/>
          </a:xfrm>
          <a:prstGeom prst="rect">
            <a:avLst/>
          </a:prstGeom>
          <a:ln>
            <a:noFill/>
          </a:ln>
        </p:spPr>
      </p:pic>
    </p:spTree>
    <p:extLst>
      <p:ext uri="{BB962C8B-B14F-4D97-AF65-F5344CB8AC3E}">
        <p14:creationId xmlns:p14="http://schemas.microsoft.com/office/powerpoint/2010/main" val="105247749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Pruning: Dropping Algorithm</a:t>
            </a:r>
          </a:p>
        </p:txBody>
      </p:sp>
      <p:sp>
        <p:nvSpPr>
          <p:cNvPr id="4" name="Slide Number Placeholder 3"/>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106</a:t>
            </a:fld>
            <a:endParaRPr lang="en-US">
              <a:solidFill>
                <a:prstClr val="black">
                  <a:tint val="75000"/>
                </a:prstClr>
              </a:solidFill>
              <a:latin typeface="Calibri"/>
            </a:endParaRPr>
          </a:p>
        </p:txBody>
      </p:sp>
      <p:pic>
        <p:nvPicPr>
          <p:cNvPr id="10" name="Content Placeholder 9">
            <a:extLst>
              <a:ext uri="{FF2B5EF4-FFF2-40B4-BE49-F238E27FC236}">
                <a16:creationId xmlns:a16="http://schemas.microsoft.com/office/drawing/2014/main" id="{5689154C-13DD-0A4B-A4D4-6633B0457B14}"/>
              </a:ext>
            </a:extLst>
          </p:cNvPr>
          <p:cNvPicPr>
            <a:picLocks noGrp="1" noChangeAspect="1"/>
          </p:cNvPicPr>
          <p:nvPr>
            <p:ph idx="1"/>
          </p:nvPr>
        </p:nvPicPr>
        <p:blipFill>
          <a:blip r:embed="rId2"/>
          <a:stretch>
            <a:fillRect/>
          </a:stretch>
        </p:blipFill>
        <p:spPr>
          <a:xfrm>
            <a:off x="457200" y="1672367"/>
            <a:ext cx="8229600" cy="4343400"/>
          </a:xfrm>
        </p:spPr>
      </p:pic>
    </p:spTree>
    <p:extLst>
      <p:ext uri="{BB962C8B-B14F-4D97-AF65-F5344CB8AC3E}">
        <p14:creationId xmlns:p14="http://schemas.microsoft.com/office/powerpoint/2010/main" val="34973538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28EFD-69F8-47A3-AF19-C894E3429FB8}"/>
              </a:ext>
            </a:extLst>
          </p:cNvPr>
          <p:cNvSpPr>
            <a:spLocks noGrp="1"/>
          </p:cNvSpPr>
          <p:nvPr>
            <p:ph type="title"/>
          </p:nvPr>
        </p:nvSpPr>
        <p:spPr/>
        <p:txBody>
          <a:bodyPr/>
          <a:lstStyle/>
          <a:p>
            <a:r>
              <a:rPr lang="en-US" dirty="0"/>
              <a:t>Algorithm Optimization</a:t>
            </a:r>
          </a:p>
        </p:txBody>
      </p:sp>
      <p:pic>
        <p:nvPicPr>
          <p:cNvPr id="5" name="Content Placeholder 4">
            <a:extLst>
              <a:ext uri="{FF2B5EF4-FFF2-40B4-BE49-F238E27FC236}">
                <a16:creationId xmlns:a16="http://schemas.microsoft.com/office/drawing/2014/main" id="{524CCD7F-4990-40F4-BC30-2D382B1D3E5B}"/>
              </a:ext>
            </a:extLst>
          </p:cNvPr>
          <p:cNvPicPr>
            <a:picLocks noGrp="1" noChangeAspect="1"/>
          </p:cNvPicPr>
          <p:nvPr>
            <p:ph idx="1"/>
          </p:nvPr>
        </p:nvPicPr>
        <p:blipFill>
          <a:blip r:embed="rId2"/>
          <a:stretch>
            <a:fillRect/>
          </a:stretch>
        </p:blipFill>
        <p:spPr>
          <a:xfrm>
            <a:off x="1581150" y="1605756"/>
            <a:ext cx="5981700" cy="4514850"/>
          </a:xfrm>
          <a:prstGeom prst="rect">
            <a:avLst/>
          </a:prstGeom>
        </p:spPr>
      </p:pic>
      <p:sp>
        <p:nvSpPr>
          <p:cNvPr id="4" name="Slide Number Placeholder 3">
            <a:extLst>
              <a:ext uri="{FF2B5EF4-FFF2-40B4-BE49-F238E27FC236}">
                <a16:creationId xmlns:a16="http://schemas.microsoft.com/office/drawing/2014/main" id="{65930BBB-4940-490A-A541-41B483E7B0A2}"/>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107</a:t>
            </a:fld>
            <a:endParaRPr lang="en-US">
              <a:solidFill>
                <a:prstClr val="black">
                  <a:tint val="75000"/>
                </a:prstClr>
              </a:solidFill>
              <a:latin typeface="Calibri"/>
            </a:endParaRPr>
          </a:p>
        </p:txBody>
      </p:sp>
    </p:spTree>
    <p:extLst>
      <p:ext uri="{BB962C8B-B14F-4D97-AF65-F5344CB8AC3E}">
        <p14:creationId xmlns:p14="http://schemas.microsoft.com/office/powerpoint/2010/main" val="119224576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Appendix:</a:t>
            </a:r>
            <a:br>
              <a:rPr lang="en-US" dirty="0"/>
            </a:br>
            <a:r>
              <a:rPr lang="en-US" dirty="0"/>
              <a:t>SMSE Experimental Setup</a:t>
            </a:r>
          </a:p>
        </p:txBody>
      </p:sp>
      <p:sp>
        <p:nvSpPr>
          <p:cNvPr id="6" name="Content Placeholder 5"/>
          <p:cNvSpPr>
            <a:spLocks noGrp="1"/>
          </p:cNvSpPr>
          <p:nvPr>
            <p:ph idx="1"/>
          </p:nvPr>
        </p:nvSpPr>
        <p:spPr/>
        <p:txBody>
          <a:bodyPr>
            <a:normAutofit fontScale="92500" lnSpcReduction="20000"/>
          </a:bodyPr>
          <a:lstStyle/>
          <a:p>
            <a:r>
              <a:rPr lang="en-US" dirty="0"/>
              <a:t>SMSE run in simulation mode</a:t>
            </a:r>
          </a:p>
          <a:p>
            <a:pPr lvl="1"/>
            <a:r>
              <a:rPr lang="en-US" dirty="0"/>
              <a:t>Simulate 8 VMs, VM scaling turned off</a:t>
            </a:r>
          </a:p>
          <a:p>
            <a:pPr lvl="1"/>
            <a:r>
              <a:rPr lang="en-US" dirty="0"/>
              <a:t>Do real scheduling, but not actually transcoding</a:t>
            </a:r>
          </a:p>
          <a:p>
            <a:pPr lvl="1"/>
            <a:r>
              <a:rPr lang="en-US" dirty="0"/>
              <a:t>Sampling transcoding time with mean and SD gathered from benchmark the transcoding operations on g2.2xlarge Amazon on each individual GOPs</a:t>
            </a:r>
          </a:p>
          <a:p>
            <a:pPr lvl="1"/>
            <a:r>
              <a:rPr lang="en-US" dirty="0"/>
              <a:t>Compare between system with merging and without task merging</a:t>
            </a:r>
          </a:p>
          <a:p>
            <a:pPr lvl="1"/>
            <a:r>
              <a:rPr lang="en-US" dirty="0"/>
              <a:t>Experiment on three scheduling policies</a:t>
            </a:r>
          </a:p>
          <a:p>
            <a:pPr lvl="2"/>
            <a:r>
              <a:rPr lang="en-US" dirty="0"/>
              <a:t>FCFS</a:t>
            </a:r>
          </a:p>
          <a:p>
            <a:pPr lvl="2"/>
            <a:r>
              <a:rPr lang="en-US" dirty="0"/>
              <a:t>EDF</a:t>
            </a:r>
          </a:p>
          <a:p>
            <a:pPr lvl="2"/>
            <a:r>
              <a:rPr lang="en-US" dirty="0"/>
              <a:t>Max Urgency (MU)</a:t>
            </a:r>
          </a:p>
          <a:p>
            <a:pPr lvl="2"/>
            <a:endParaRPr lang="en-US" dirty="0"/>
          </a:p>
        </p:txBody>
      </p:sp>
    </p:spTree>
    <p:extLst>
      <p:ext uri="{BB962C8B-B14F-4D97-AF65-F5344CB8AC3E}">
        <p14:creationId xmlns:p14="http://schemas.microsoft.com/office/powerpoint/2010/main" val="330711113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A6A96-DC90-469F-B096-C7CDCBB5FDAB}"/>
              </a:ext>
            </a:extLst>
          </p:cNvPr>
          <p:cNvSpPr>
            <a:spLocks noGrp="1"/>
          </p:cNvSpPr>
          <p:nvPr>
            <p:ph type="title"/>
          </p:nvPr>
        </p:nvSpPr>
        <p:spPr/>
        <p:txBody>
          <a:bodyPr>
            <a:normAutofit fontScale="90000"/>
          </a:bodyPr>
          <a:lstStyle/>
          <a:p>
            <a:r>
              <a:rPr lang="en-US" dirty="0"/>
              <a:t>Appendix: Batch Mode Homogeneous Mapping</a:t>
            </a:r>
          </a:p>
        </p:txBody>
      </p:sp>
      <p:sp>
        <p:nvSpPr>
          <p:cNvPr id="3" name="Content Placeholder 2">
            <a:extLst>
              <a:ext uri="{FF2B5EF4-FFF2-40B4-BE49-F238E27FC236}">
                <a16:creationId xmlns:a16="http://schemas.microsoft.com/office/drawing/2014/main" id="{AF1BF848-C50E-40A1-9D7E-A3DF75EE85DE}"/>
              </a:ext>
            </a:extLst>
          </p:cNvPr>
          <p:cNvSpPr>
            <a:spLocks noGrp="1"/>
          </p:cNvSpPr>
          <p:nvPr>
            <p:ph idx="1"/>
          </p:nvPr>
        </p:nvSpPr>
        <p:spPr/>
        <p:txBody>
          <a:bodyPr>
            <a:normAutofit/>
          </a:bodyPr>
          <a:lstStyle/>
          <a:p>
            <a:r>
              <a:rPr lang="en-US" dirty="0"/>
              <a:t>Round Robin (RR) In RR, incoming tasks are assigned in a round robin manner</a:t>
            </a:r>
          </a:p>
          <a:p>
            <a:endParaRPr lang="en-US" dirty="0"/>
          </a:p>
          <a:p>
            <a:r>
              <a:rPr lang="en-US" dirty="0"/>
              <a:t>Minimum Expected Execution Time (MET) In MET, the incoming task </a:t>
            </a:r>
            <a:r>
              <a:rPr lang="en-US" dirty="0" err="1"/>
              <a:t>i</a:t>
            </a:r>
            <a:r>
              <a:rPr lang="en-US" dirty="0"/>
              <a:t> is assigned to the machine that offers the minimum expected execution time</a:t>
            </a:r>
          </a:p>
          <a:p>
            <a:endParaRPr lang="en-US" dirty="0"/>
          </a:p>
        </p:txBody>
      </p:sp>
      <p:sp>
        <p:nvSpPr>
          <p:cNvPr id="4" name="Slide Number Placeholder 3">
            <a:extLst>
              <a:ext uri="{FF2B5EF4-FFF2-40B4-BE49-F238E27FC236}">
                <a16:creationId xmlns:a16="http://schemas.microsoft.com/office/drawing/2014/main" id="{20017274-1713-4359-B627-B15B2F555292}"/>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109</a:t>
            </a:fld>
            <a:endParaRPr lang="en-US">
              <a:solidFill>
                <a:prstClr val="black">
                  <a:tint val="75000"/>
                </a:prstClr>
              </a:solidFill>
              <a:latin typeface="Calibri"/>
            </a:endParaRPr>
          </a:p>
        </p:txBody>
      </p:sp>
    </p:spTree>
    <p:extLst>
      <p:ext uri="{BB962C8B-B14F-4D97-AF65-F5344CB8AC3E}">
        <p14:creationId xmlns:p14="http://schemas.microsoft.com/office/powerpoint/2010/main" val="41863792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4" name="Content Placeholder 3"/>
          <p:cNvSpPr>
            <a:spLocks noGrp="1"/>
          </p:cNvSpPr>
          <p:nvPr>
            <p:ph idx="1"/>
          </p:nvPr>
        </p:nvSpPr>
        <p:spPr>
          <a:xfrm>
            <a:off x="457200" y="1600200"/>
            <a:ext cx="8229600" cy="4756150"/>
          </a:xfrm>
        </p:spPr>
        <p:txBody>
          <a:bodyPr>
            <a:normAutofit fontScale="85000" lnSpcReduction="10000"/>
          </a:bodyPr>
          <a:lstStyle/>
          <a:p>
            <a:pPr>
              <a:lnSpc>
                <a:spcPct val="150000"/>
              </a:lnSpc>
              <a:spcBef>
                <a:spcPts val="0"/>
              </a:spcBef>
              <a:buSzTx/>
            </a:pPr>
            <a:r>
              <a:rPr lang="en-US" sz="3200" dirty="0"/>
              <a:t>Introduction</a:t>
            </a:r>
          </a:p>
          <a:p>
            <a:pPr>
              <a:lnSpc>
                <a:spcPct val="150000"/>
              </a:lnSpc>
              <a:spcBef>
                <a:spcPts val="0"/>
              </a:spcBef>
              <a:buSzTx/>
            </a:pPr>
            <a:r>
              <a:rPr lang="en-US" sz="3200" b="1" dirty="0"/>
              <a:t>Background and Positioning of the Work</a:t>
            </a:r>
          </a:p>
          <a:p>
            <a:pPr>
              <a:lnSpc>
                <a:spcPct val="150000"/>
              </a:lnSpc>
              <a:spcBef>
                <a:spcPts val="0"/>
              </a:spcBef>
              <a:buSzTx/>
            </a:pPr>
            <a:r>
              <a:rPr lang="en-US" sz="3200" dirty="0"/>
              <a:t>Contribution 1: Evaluating Benefits of Reusing</a:t>
            </a:r>
          </a:p>
          <a:p>
            <a:pPr>
              <a:lnSpc>
                <a:spcPct val="150000"/>
              </a:lnSpc>
              <a:spcBef>
                <a:spcPts val="0"/>
              </a:spcBef>
              <a:buSzTx/>
            </a:pPr>
            <a:r>
              <a:rPr lang="en-US" sz="3200" dirty="0"/>
              <a:t>Contribution 2</a:t>
            </a:r>
            <a:r>
              <a:rPr lang="en-US" sz="3200" b="1" dirty="0"/>
              <a:t>: </a:t>
            </a:r>
            <a:r>
              <a:rPr lang="en-US" sz="3200" dirty="0">
                <a:cs typeface="Calibri"/>
              </a:rPr>
              <a:t>Achieving Task Reusing </a:t>
            </a:r>
          </a:p>
          <a:p>
            <a:pPr>
              <a:lnSpc>
                <a:spcPct val="150000"/>
              </a:lnSpc>
              <a:spcBef>
                <a:spcPts val="0"/>
              </a:spcBef>
              <a:buSzTx/>
            </a:pPr>
            <a:r>
              <a:rPr lang="en-US" sz="3200" dirty="0"/>
              <a:t>Contribution 3: </a:t>
            </a:r>
            <a:r>
              <a:rPr lang="en-US" sz="3200" dirty="0">
                <a:cs typeface="Calibri"/>
              </a:rPr>
              <a:t>Achieving Approximate Processing</a:t>
            </a:r>
          </a:p>
          <a:p>
            <a:pPr>
              <a:lnSpc>
                <a:spcPct val="150000"/>
              </a:lnSpc>
              <a:spcBef>
                <a:spcPts val="0"/>
              </a:spcBef>
              <a:buSzTx/>
            </a:pPr>
            <a:r>
              <a:rPr lang="en-US" sz="3200" dirty="0"/>
              <a:t>Contribution 4: SMSE Implementation and Demo</a:t>
            </a:r>
            <a:endParaRPr lang="en-US" sz="2600" dirty="0"/>
          </a:p>
          <a:p>
            <a:pPr>
              <a:lnSpc>
                <a:spcPct val="150000"/>
              </a:lnSpc>
              <a:spcBef>
                <a:spcPts val="0"/>
              </a:spcBef>
              <a:buSzTx/>
            </a:pPr>
            <a:r>
              <a:rPr lang="en-US" sz="3200" dirty="0"/>
              <a:t>Conclusion and Future Works</a:t>
            </a:r>
          </a:p>
        </p:txBody>
      </p:sp>
      <p:sp>
        <p:nvSpPr>
          <p:cNvPr id="3" name="Slide Number Placeholder 2"/>
          <p:cNvSpPr>
            <a:spLocks noGrp="1"/>
          </p:cNvSpPr>
          <p:nvPr>
            <p:ph type="sldNum" sz="quarter" idx="12"/>
          </p:nvPr>
        </p:nvSpPr>
        <p:spPr>
          <a:xfrm>
            <a:off x="4376690" y="6367046"/>
            <a:ext cx="349499" cy="365125"/>
          </a:xfrm>
        </p:spPr>
        <p:txBody>
          <a:bodyPr/>
          <a:lstStyle/>
          <a:p>
            <a:fld id="{7D2751F7-D677-4CE9-B35A-C3CCA0CC8D94}" type="slidenum">
              <a:rPr lang="en-US" smtClean="0">
                <a:solidFill>
                  <a:prstClr val="black">
                    <a:tint val="75000"/>
                  </a:prstClr>
                </a:solidFill>
                <a:latin typeface="Calibri"/>
              </a:rPr>
              <a:pPr/>
              <a:t>11</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23101436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30225-9D3F-438F-BADC-DDFD346B99AE}"/>
              </a:ext>
            </a:extLst>
          </p:cNvPr>
          <p:cNvSpPr>
            <a:spLocks noGrp="1"/>
          </p:cNvSpPr>
          <p:nvPr>
            <p:ph type="title"/>
          </p:nvPr>
        </p:nvSpPr>
        <p:spPr/>
        <p:txBody>
          <a:bodyPr>
            <a:normAutofit fontScale="90000"/>
          </a:bodyPr>
          <a:lstStyle/>
          <a:p>
            <a:r>
              <a:rPr lang="en-US" dirty="0"/>
              <a:t>Appendix: Batch Mode Homogeneous Mapping</a:t>
            </a:r>
          </a:p>
        </p:txBody>
      </p:sp>
      <p:sp>
        <p:nvSpPr>
          <p:cNvPr id="3" name="Content Placeholder 2">
            <a:extLst>
              <a:ext uri="{FF2B5EF4-FFF2-40B4-BE49-F238E27FC236}">
                <a16:creationId xmlns:a16="http://schemas.microsoft.com/office/drawing/2014/main" id="{2A443088-26EB-4267-8105-88C7F874127F}"/>
              </a:ext>
            </a:extLst>
          </p:cNvPr>
          <p:cNvSpPr>
            <a:spLocks noGrp="1"/>
          </p:cNvSpPr>
          <p:nvPr>
            <p:ph idx="1"/>
          </p:nvPr>
        </p:nvSpPr>
        <p:spPr/>
        <p:txBody>
          <a:bodyPr>
            <a:normAutofit fontScale="77500" lnSpcReduction="20000"/>
          </a:bodyPr>
          <a:lstStyle/>
          <a:p>
            <a:endParaRPr lang="en-US" dirty="0"/>
          </a:p>
          <a:p>
            <a:r>
              <a:rPr lang="en-US" dirty="0"/>
              <a:t>Minimum Expected Completion Time (MCT) In MCT, the incoming task is assigned to the machine that offers the minimum expected completion time. The completion time is obtained based on the accumulated expected execution time of tasks queued in a given machine.</a:t>
            </a:r>
          </a:p>
          <a:p>
            <a:endParaRPr lang="en-US" dirty="0"/>
          </a:p>
          <a:p>
            <a:r>
              <a:rPr lang="en-US" dirty="0"/>
              <a:t>K-Percent Best (KPB) KPB is a combination of MCT and MET. It only considers MCT amongst the K percent of machines with the lowest expected execution times for an incoming task.</a:t>
            </a:r>
          </a:p>
          <a:p>
            <a:endParaRPr lang="en-US" dirty="0"/>
          </a:p>
        </p:txBody>
      </p:sp>
      <p:sp>
        <p:nvSpPr>
          <p:cNvPr id="4" name="Slide Number Placeholder 3">
            <a:extLst>
              <a:ext uri="{FF2B5EF4-FFF2-40B4-BE49-F238E27FC236}">
                <a16:creationId xmlns:a16="http://schemas.microsoft.com/office/drawing/2014/main" id="{2C9B4FEF-1E01-4F59-84E5-7EE2208918ED}"/>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110</a:t>
            </a:fld>
            <a:endParaRPr lang="en-US">
              <a:solidFill>
                <a:prstClr val="black">
                  <a:tint val="75000"/>
                </a:prstClr>
              </a:solidFill>
              <a:latin typeface="Calibri"/>
            </a:endParaRPr>
          </a:p>
        </p:txBody>
      </p:sp>
    </p:spTree>
    <p:extLst>
      <p:ext uri="{BB962C8B-B14F-4D97-AF65-F5344CB8AC3E}">
        <p14:creationId xmlns:p14="http://schemas.microsoft.com/office/powerpoint/2010/main" val="194660395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A13F0-9039-4CC8-BDD3-FB9D9E796335}"/>
              </a:ext>
            </a:extLst>
          </p:cNvPr>
          <p:cNvSpPr>
            <a:spLocks noGrp="1"/>
          </p:cNvSpPr>
          <p:nvPr>
            <p:ph type="title"/>
          </p:nvPr>
        </p:nvSpPr>
        <p:spPr/>
        <p:txBody>
          <a:bodyPr>
            <a:normAutofit fontScale="90000"/>
          </a:bodyPr>
          <a:lstStyle/>
          <a:p>
            <a:r>
              <a:rPr lang="en-US" dirty="0"/>
              <a:t>Appendix: Batch Mode Heterogeneous Mapping</a:t>
            </a:r>
          </a:p>
        </p:txBody>
      </p:sp>
      <p:sp>
        <p:nvSpPr>
          <p:cNvPr id="3" name="Content Placeholder 2">
            <a:extLst>
              <a:ext uri="{FF2B5EF4-FFF2-40B4-BE49-F238E27FC236}">
                <a16:creationId xmlns:a16="http://schemas.microsoft.com/office/drawing/2014/main" id="{546E899B-AECD-4499-9E22-B6CA471DC316}"/>
              </a:ext>
            </a:extLst>
          </p:cNvPr>
          <p:cNvSpPr>
            <a:spLocks noGrp="1"/>
          </p:cNvSpPr>
          <p:nvPr>
            <p:ph idx="1"/>
          </p:nvPr>
        </p:nvSpPr>
        <p:spPr/>
        <p:txBody>
          <a:bodyPr>
            <a:normAutofit fontScale="85000" lnSpcReduction="20000"/>
          </a:bodyPr>
          <a:lstStyle/>
          <a:p>
            <a:r>
              <a:rPr lang="en-US" dirty="0" err="1"/>
              <a:t>MinCompletion-MinCompletion</a:t>
            </a:r>
            <a:r>
              <a:rPr lang="en-US" dirty="0"/>
              <a:t> (MM): In the first phase of the heuristic, the virtual queue is traversed, and for each task in that queue, the machine with the minimum expected completion time is found, and a pair is made. In the second phase, for each machine with a free slot, the provisional mapping pairs are examined to find the machine-task pair with the minimum completion time, and the assignment is made to the machine queues. The process repeats itself until all machine queues are full, or until the batch queue is exhausted.</a:t>
            </a:r>
          </a:p>
        </p:txBody>
      </p:sp>
      <p:sp>
        <p:nvSpPr>
          <p:cNvPr id="4" name="Slide Number Placeholder 3">
            <a:extLst>
              <a:ext uri="{FF2B5EF4-FFF2-40B4-BE49-F238E27FC236}">
                <a16:creationId xmlns:a16="http://schemas.microsoft.com/office/drawing/2014/main" id="{0FE74135-22A2-4514-89D2-98D644C565FC}"/>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111</a:t>
            </a:fld>
            <a:endParaRPr lang="en-US">
              <a:solidFill>
                <a:prstClr val="black">
                  <a:tint val="75000"/>
                </a:prstClr>
              </a:solidFill>
              <a:latin typeface="Calibri"/>
            </a:endParaRPr>
          </a:p>
        </p:txBody>
      </p:sp>
    </p:spTree>
    <p:extLst>
      <p:ext uri="{BB962C8B-B14F-4D97-AF65-F5344CB8AC3E}">
        <p14:creationId xmlns:p14="http://schemas.microsoft.com/office/powerpoint/2010/main" val="74392392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10795-2071-48E3-B4C6-2F3141E8F781}"/>
              </a:ext>
            </a:extLst>
          </p:cNvPr>
          <p:cNvSpPr>
            <a:spLocks noGrp="1"/>
          </p:cNvSpPr>
          <p:nvPr>
            <p:ph type="title"/>
          </p:nvPr>
        </p:nvSpPr>
        <p:spPr/>
        <p:txBody>
          <a:bodyPr>
            <a:normAutofit fontScale="90000"/>
          </a:bodyPr>
          <a:lstStyle/>
          <a:p>
            <a:r>
              <a:rPr lang="en-US" dirty="0"/>
              <a:t>Appendix: Batch Mode Heterogeneous Mapping</a:t>
            </a:r>
          </a:p>
        </p:txBody>
      </p:sp>
      <p:sp>
        <p:nvSpPr>
          <p:cNvPr id="3" name="Content Placeholder 2">
            <a:extLst>
              <a:ext uri="{FF2B5EF4-FFF2-40B4-BE49-F238E27FC236}">
                <a16:creationId xmlns:a16="http://schemas.microsoft.com/office/drawing/2014/main" id="{2A8DAF6F-FAA1-4A6F-B38E-E9395F8677ED}"/>
              </a:ext>
            </a:extLst>
          </p:cNvPr>
          <p:cNvSpPr>
            <a:spLocks noGrp="1"/>
          </p:cNvSpPr>
          <p:nvPr>
            <p:ph idx="1"/>
          </p:nvPr>
        </p:nvSpPr>
        <p:spPr/>
        <p:txBody>
          <a:bodyPr>
            <a:normAutofit fontScale="92500" lnSpcReduction="10000"/>
          </a:bodyPr>
          <a:lstStyle/>
          <a:p>
            <a:r>
              <a:rPr lang="en-US" dirty="0" err="1"/>
              <a:t>MinCompletion</a:t>
            </a:r>
            <a:r>
              <a:rPr lang="en-US" dirty="0"/>
              <a:t>-Soonest Deadline (MSD) Phase one is as in MM. Phase two selects the tasks for each machine with the soonest deadline. In the event of a tie, the task with the minimum expected completion time is selected. As with MM, after each machine with an available queue slot receives a task from the provisional mapping in phase two, the process is repeated until either the virtual machine queues are full, or the unmapped task queue is empty.</a:t>
            </a:r>
          </a:p>
        </p:txBody>
      </p:sp>
      <p:sp>
        <p:nvSpPr>
          <p:cNvPr id="4" name="Slide Number Placeholder 3">
            <a:extLst>
              <a:ext uri="{FF2B5EF4-FFF2-40B4-BE49-F238E27FC236}">
                <a16:creationId xmlns:a16="http://schemas.microsoft.com/office/drawing/2014/main" id="{5E04E046-CF91-43A3-A3E4-D14E786573AD}"/>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112</a:t>
            </a:fld>
            <a:endParaRPr lang="en-US">
              <a:solidFill>
                <a:prstClr val="black">
                  <a:tint val="75000"/>
                </a:prstClr>
              </a:solidFill>
              <a:latin typeface="Calibri"/>
            </a:endParaRPr>
          </a:p>
        </p:txBody>
      </p:sp>
    </p:spTree>
    <p:extLst>
      <p:ext uri="{BB962C8B-B14F-4D97-AF65-F5344CB8AC3E}">
        <p14:creationId xmlns:p14="http://schemas.microsoft.com/office/powerpoint/2010/main" val="109653310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FFB06-9B2E-4913-91A9-79D497DC27AD}"/>
              </a:ext>
            </a:extLst>
          </p:cNvPr>
          <p:cNvSpPr>
            <a:spLocks noGrp="1"/>
          </p:cNvSpPr>
          <p:nvPr>
            <p:ph type="title"/>
          </p:nvPr>
        </p:nvSpPr>
        <p:spPr/>
        <p:txBody>
          <a:bodyPr>
            <a:normAutofit fontScale="90000"/>
          </a:bodyPr>
          <a:lstStyle/>
          <a:p>
            <a:r>
              <a:rPr lang="en-US" dirty="0"/>
              <a:t>Appendix: Batch Mode Heterogeneous Mapping</a:t>
            </a:r>
          </a:p>
        </p:txBody>
      </p:sp>
      <p:sp>
        <p:nvSpPr>
          <p:cNvPr id="3" name="Content Placeholder 2">
            <a:extLst>
              <a:ext uri="{FF2B5EF4-FFF2-40B4-BE49-F238E27FC236}">
                <a16:creationId xmlns:a16="http://schemas.microsoft.com/office/drawing/2014/main" id="{F1218554-E73B-4172-B406-DBACB2CFC8EE}"/>
              </a:ext>
            </a:extLst>
          </p:cNvPr>
          <p:cNvSpPr>
            <a:spLocks noGrp="1"/>
          </p:cNvSpPr>
          <p:nvPr>
            <p:ph idx="1"/>
          </p:nvPr>
        </p:nvSpPr>
        <p:spPr/>
        <p:txBody>
          <a:bodyPr>
            <a:normAutofit/>
          </a:bodyPr>
          <a:lstStyle/>
          <a:p>
            <a:r>
              <a:rPr lang="en-US" dirty="0" err="1"/>
              <a:t>MinCompletion-MaxUrgency</a:t>
            </a:r>
            <a:r>
              <a:rPr lang="en-US" dirty="0"/>
              <a:t> (MMU)</a:t>
            </a:r>
          </a:p>
          <a:p>
            <a:r>
              <a:rPr lang="en-US" dirty="0"/>
              <a:t>Urgency of task I on machine j is defined as </a:t>
            </a:r>
            <a:r>
              <a:rPr lang="en-US" dirty="0" err="1"/>
              <a:t>Uij</a:t>
            </a:r>
            <a:r>
              <a:rPr lang="en-US" dirty="0"/>
              <a:t>= 1/(</a:t>
            </a:r>
            <a:r>
              <a:rPr lang="en-US" dirty="0" err="1"/>
              <a:t>δi</a:t>
            </a:r>
            <a:r>
              <a:rPr lang="en-US" dirty="0"/>
              <a:t>−E[</a:t>
            </a:r>
            <a:r>
              <a:rPr lang="en-US" dirty="0" err="1"/>
              <a:t>Cij</a:t>
            </a:r>
            <a:r>
              <a:rPr lang="en-US" dirty="0"/>
              <a:t>]), where </a:t>
            </a:r>
            <a:r>
              <a:rPr lang="en-US" dirty="0" err="1"/>
              <a:t>δi</a:t>
            </a:r>
            <a:r>
              <a:rPr lang="en-US" dirty="0"/>
              <a:t> is the deadline of task </a:t>
            </a:r>
            <a:r>
              <a:rPr lang="en-US" dirty="0" err="1"/>
              <a:t>i</a:t>
            </a:r>
            <a:r>
              <a:rPr lang="en-US" dirty="0"/>
              <a:t>, E[</a:t>
            </a:r>
            <a:r>
              <a:rPr lang="en-US" dirty="0" err="1"/>
              <a:t>Cij</a:t>
            </a:r>
            <a:r>
              <a:rPr lang="en-US" dirty="0"/>
              <a:t>] is the expected completion time of task I on machine j. Phase one of MMU is the same as MM. </a:t>
            </a:r>
          </a:p>
        </p:txBody>
      </p:sp>
      <p:sp>
        <p:nvSpPr>
          <p:cNvPr id="4" name="Slide Number Placeholder 3">
            <a:extLst>
              <a:ext uri="{FF2B5EF4-FFF2-40B4-BE49-F238E27FC236}">
                <a16:creationId xmlns:a16="http://schemas.microsoft.com/office/drawing/2014/main" id="{56D8250D-60A8-4BA9-BFD0-355C45DDEB42}"/>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113</a:t>
            </a:fld>
            <a:endParaRPr lang="en-US">
              <a:solidFill>
                <a:prstClr val="black">
                  <a:tint val="75000"/>
                </a:prstClr>
              </a:solidFill>
              <a:latin typeface="Calibri"/>
            </a:endParaRPr>
          </a:p>
        </p:txBody>
      </p:sp>
    </p:spTree>
    <p:extLst>
      <p:ext uri="{BB962C8B-B14F-4D97-AF65-F5344CB8AC3E}">
        <p14:creationId xmlns:p14="http://schemas.microsoft.com/office/powerpoint/2010/main" val="42698298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C2A32-2677-4129-8BFB-79A084D4DFA3}"/>
              </a:ext>
            </a:extLst>
          </p:cNvPr>
          <p:cNvSpPr>
            <a:spLocks noGrp="1"/>
          </p:cNvSpPr>
          <p:nvPr>
            <p:ph type="title"/>
          </p:nvPr>
        </p:nvSpPr>
        <p:spPr/>
        <p:txBody>
          <a:bodyPr>
            <a:normAutofit fontScale="90000"/>
          </a:bodyPr>
          <a:lstStyle/>
          <a:p>
            <a:r>
              <a:rPr lang="en-US" dirty="0"/>
              <a:t>Appendix: Batch Mode Heterogeneous Mapping</a:t>
            </a:r>
          </a:p>
        </p:txBody>
      </p:sp>
      <p:sp>
        <p:nvSpPr>
          <p:cNvPr id="3" name="Content Placeholder 2">
            <a:extLst>
              <a:ext uri="{FF2B5EF4-FFF2-40B4-BE49-F238E27FC236}">
                <a16:creationId xmlns:a16="http://schemas.microsoft.com/office/drawing/2014/main" id="{458F900A-0CDE-47AE-AAA4-5E180C223701}"/>
              </a:ext>
            </a:extLst>
          </p:cNvPr>
          <p:cNvSpPr>
            <a:spLocks noGrp="1"/>
          </p:cNvSpPr>
          <p:nvPr>
            <p:ph idx="1"/>
          </p:nvPr>
        </p:nvSpPr>
        <p:spPr/>
        <p:txBody>
          <a:bodyPr>
            <a:normAutofit fontScale="77500" lnSpcReduction="20000"/>
          </a:bodyPr>
          <a:lstStyle/>
          <a:p>
            <a:r>
              <a:rPr lang="en-US" dirty="0"/>
              <a:t>Max Ontime Completions (MOC) </a:t>
            </a:r>
          </a:p>
          <a:p>
            <a:r>
              <a:rPr lang="en-US" dirty="0"/>
              <a:t>MOC uses the PET matrix to calculate robustness of task-machine mappings. The first mapping phase finds, for each task, the machine offering the highest robustness value. The culling phase clears the virtual queue of any tasks that fail to meet a pre-defined (30%) robustness threshold. The last phase finds the three virtual mappings with the highest robustness and permutes them to find the task-machine pair that maximizes the overall robustness and maps it to that machine’s virtual queue. The process repeats until either all tasks in the batch queue are mapped or dropped, or until the virtual machine queues are full</a:t>
            </a:r>
          </a:p>
        </p:txBody>
      </p:sp>
      <p:sp>
        <p:nvSpPr>
          <p:cNvPr id="4" name="Slide Number Placeholder 3">
            <a:extLst>
              <a:ext uri="{FF2B5EF4-FFF2-40B4-BE49-F238E27FC236}">
                <a16:creationId xmlns:a16="http://schemas.microsoft.com/office/drawing/2014/main" id="{96B27BC8-DEA6-4D1C-9BCC-B72A2B2349FC}"/>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114</a:t>
            </a:fld>
            <a:endParaRPr lang="en-US">
              <a:solidFill>
                <a:prstClr val="black">
                  <a:tint val="75000"/>
                </a:prstClr>
              </a:solidFill>
              <a:latin typeface="Calibri"/>
            </a:endParaRPr>
          </a:p>
        </p:txBody>
      </p:sp>
    </p:spTree>
    <p:extLst>
      <p:ext uri="{BB962C8B-B14F-4D97-AF65-F5344CB8AC3E}">
        <p14:creationId xmlns:p14="http://schemas.microsoft.com/office/powerpoint/2010/main" val="54175140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Related Work: ETC</a:t>
            </a:r>
          </a:p>
        </p:txBody>
      </p:sp>
      <p:sp>
        <p:nvSpPr>
          <p:cNvPr id="3" name="Content Placeholder 2"/>
          <p:cNvSpPr>
            <a:spLocks noGrp="1"/>
          </p:cNvSpPr>
          <p:nvPr>
            <p:ph idx="1"/>
          </p:nvPr>
        </p:nvSpPr>
        <p:spPr/>
        <p:txBody>
          <a:bodyPr>
            <a:normAutofit/>
          </a:bodyPr>
          <a:lstStyle/>
          <a:p>
            <a:r>
              <a:rPr lang="en-US" dirty="0"/>
              <a:t>ETC Matrix synthesis and analysis</a:t>
            </a:r>
          </a:p>
          <a:p>
            <a:pPr lvl="1"/>
            <a:endParaRPr lang="en-US" dirty="0"/>
          </a:p>
          <a:p>
            <a:r>
              <a:rPr lang="en-US" dirty="0"/>
              <a:t>Stochastic Robustness Metric and its Use for Static Resource Allocation</a:t>
            </a:r>
          </a:p>
          <a:p>
            <a:pPr lvl="1"/>
            <a:r>
              <a:rPr lang="en-US" dirty="0"/>
              <a:t>Modeling uncertainty</a:t>
            </a:r>
          </a:p>
          <a:p>
            <a:pPr lvl="1"/>
            <a:r>
              <a:rPr lang="en-US" dirty="0"/>
              <a:t>Combining execution and completion time distributions via convolution</a:t>
            </a:r>
          </a:p>
          <a:p>
            <a:pPr lvl="1"/>
            <a:endParaRPr lang="en-US" dirty="0"/>
          </a:p>
        </p:txBody>
      </p:sp>
      <p:sp>
        <p:nvSpPr>
          <p:cNvPr id="4" name="Slide Number Placeholder 3"/>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115</a:t>
            </a:fld>
            <a:endParaRPr lang="en-US">
              <a:solidFill>
                <a:prstClr val="black">
                  <a:tint val="75000"/>
                </a:prstClr>
              </a:solidFill>
              <a:latin typeface="Calibri"/>
            </a:endParaRPr>
          </a:p>
        </p:txBody>
      </p:sp>
    </p:spTree>
    <p:extLst>
      <p:ext uri="{BB962C8B-B14F-4D97-AF65-F5344CB8AC3E}">
        <p14:creationId xmlns:p14="http://schemas.microsoft.com/office/powerpoint/2010/main" val="214332958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cs typeface="Arial"/>
              </a:rPr>
              <a:t>Mergeable Tasks Detection</a:t>
            </a:r>
          </a:p>
        </p:txBody>
      </p:sp>
      <p:sp>
        <p:nvSpPr>
          <p:cNvPr id="6" name="Content Placeholder 5"/>
          <p:cNvSpPr>
            <a:spLocks noGrp="1"/>
          </p:cNvSpPr>
          <p:nvPr>
            <p:ph idx="1"/>
          </p:nvPr>
        </p:nvSpPr>
        <p:spPr/>
        <p:txBody>
          <a:bodyPr vert="horz" lIns="91440" tIns="45720" rIns="91440" bIns="45720" rtlCol="0" anchor="t">
            <a:normAutofit/>
          </a:bodyPr>
          <a:lstStyle/>
          <a:p>
            <a:r>
              <a:rPr lang="en-US" dirty="0"/>
              <a:t>Three hash tables with keys of all tasks in the queue </a:t>
            </a:r>
          </a:p>
          <a:p>
            <a:pPr lvl="1"/>
            <a:r>
              <a:rPr lang="en-US" dirty="0"/>
              <a:t>One table per similarity Level</a:t>
            </a:r>
          </a:p>
          <a:p>
            <a:pPr lvl="1"/>
            <a:r>
              <a:rPr lang="en-US" dirty="0"/>
              <a:t>Value of hash entry point to task object</a:t>
            </a:r>
          </a:p>
          <a:p>
            <a:r>
              <a:rPr lang="en-US" dirty="0"/>
              <a:t>Merge tasks upon arrival to admission control</a:t>
            </a:r>
          </a:p>
          <a:p>
            <a:pPr lvl="1"/>
            <a:r>
              <a:rPr lang="en-US" dirty="0"/>
              <a:t>create 3 keys from request signature to check for identical existing hash values.</a:t>
            </a:r>
          </a:p>
        </p:txBody>
      </p:sp>
    </p:spTree>
    <p:extLst>
      <p:ext uri="{BB962C8B-B14F-4D97-AF65-F5344CB8AC3E}">
        <p14:creationId xmlns:p14="http://schemas.microsoft.com/office/powerpoint/2010/main" val="283688849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cs typeface="Arial"/>
              </a:rPr>
              <a:t>Mergeable Tasks Detection</a:t>
            </a:r>
          </a:p>
        </p:txBody>
      </p:sp>
      <p:sp>
        <p:nvSpPr>
          <p:cNvPr id="6" name="Content Placeholder 5"/>
          <p:cNvSpPr>
            <a:spLocks noGrp="1"/>
          </p:cNvSpPr>
          <p:nvPr>
            <p:ph idx="1"/>
          </p:nvPr>
        </p:nvSpPr>
        <p:spPr/>
        <p:txBody>
          <a:bodyPr vert="horz" lIns="91440" tIns="45720" rIns="91440" bIns="45720" rtlCol="0" anchor="t">
            <a:normAutofit fontScale="92500"/>
          </a:bodyPr>
          <a:lstStyle/>
          <a:p>
            <a:r>
              <a:rPr lang="en-US" dirty="0"/>
              <a:t>Search the key in hash tables in levels from maximum reusability to least reusability, Task -&gt; Operational -&gt; Data</a:t>
            </a:r>
          </a:p>
          <a:p>
            <a:pPr lvl="1"/>
            <a:r>
              <a:rPr lang="en-US" dirty="0"/>
              <a:t>If the hash entry exist, we found a merge candidate </a:t>
            </a:r>
          </a:p>
          <a:p>
            <a:pPr lvl="1"/>
            <a:r>
              <a:rPr lang="en-US" dirty="0"/>
              <a:t>O(1)</a:t>
            </a:r>
          </a:p>
          <a:p>
            <a:r>
              <a:rPr lang="en-US" dirty="0"/>
              <a:t>Hash table maintaining: </a:t>
            </a:r>
          </a:p>
          <a:p>
            <a:pPr lvl="1"/>
            <a:r>
              <a:rPr lang="en-US" dirty="0"/>
              <a:t>removing entry from hash table when they are executed</a:t>
            </a:r>
          </a:p>
          <a:p>
            <a:pPr lvl="1"/>
            <a:r>
              <a:rPr lang="en-US" dirty="0"/>
              <a:t>Update hash table when we merge a task</a:t>
            </a:r>
          </a:p>
        </p:txBody>
      </p:sp>
    </p:spTree>
    <p:extLst>
      <p:ext uri="{BB962C8B-B14F-4D97-AF65-F5344CB8AC3E}">
        <p14:creationId xmlns:p14="http://schemas.microsoft.com/office/powerpoint/2010/main" val="252664504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17D93-416A-4BD1-B8F6-BA8DBBE4638E}"/>
              </a:ext>
            </a:extLst>
          </p:cNvPr>
          <p:cNvSpPr>
            <a:spLocks noGrp="1"/>
          </p:cNvSpPr>
          <p:nvPr>
            <p:ph type="title"/>
          </p:nvPr>
        </p:nvSpPr>
        <p:spPr/>
        <p:txBody>
          <a:bodyPr/>
          <a:lstStyle/>
          <a:p>
            <a:r>
              <a:rPr lang="en-US" dirty="0"/>
              <a:t>System Environment</a:t>
            </a:r>
          </a:p>
        </p:txBody>
      </p:sp>
      <p:sp>
        <p:nvSpPr>
          <p:cNvPr id="3" name="Content Placeholder 2">
            <a:extLst>
              <a:ext uri="{FF2B5EF4-FFF2-40B4-BE49-F238E27FC236}">
                <a16:creationId xmlns:a16="http://schemas.microsoft.com/office/drawing/2014/main" id="{3FE9D17F-B944-4B37-9344-99C18A77A923}"/>
              </a:ext>
            </a:extLst>
          </p:cNvPr>
          <p:cNvSpPr>
            <a:spLocks noGrp="1"/>
          </p:cNvSpPr>
          <p:nvPr>
            <p:ph idx="1"/>
          </p:nvPr>
        </p:nvSpPr>
        <p:spPr/>
        <p:txBody>
          <a:bodyPr>
            <a:normAutofit fontScale="92500" lnSpcReduction="10000"/>
          </a:bodyPr>
          <a:lstStyle/>
          <a:p>
            <a:r>
              <a:rPr lang="en-US" dirty="0">
                <a:cs typeface="Calibri"/>
              </a:rPr>
              <a:t>Caching system co-exists but not aware by our system</a:t>
            </a:r>
          </a:p>
          <a:p>
            <a:pPr lvl="1"/>
            <a:r>
              <a:rPr lang="en-US" dirty="0">
                <a:cs typeface="Calibri"/>
              </a:rPr>
              <a:t>Already cached video segment do not become a transcoding task</a:t>
            </a:r>
          </a:p>
          <a:p>
            <a:r>
              <a:rPr lang="en-US" dirty="0">
                <a:cs typeface="Calibri"/>
              </a:rPr>
              <a:t>System get oversubscribed without scaling up/out our resources to cope with workload</a:t>
            </a:r>
          </a:p>
          <a:p>
            <a:pPr lvl="1">
              <a:buFont typeface="Wingdings" pitchFamily="34" charset="0"/>
              <a:buChar char="§"/>
            </a:pPr>
            <a:r>
              <a:rPr lang="en-US" dirty="0">
                <a:cs typeface="Calibri"/>
              </a:rPr>
              <a:t>The system may get oversubscribed during peak hours. </a:t>
            </a:r>
          </a:p>
          <a:p>
            <a:pPr lvl="1">
              <a:buFont typeface="Wingdings" pitchFamily="34" charset="0"/>
              <a:buChar char="§"/>
            </a:pPr>
            <a:r>
              <a:rPr lang="en-US" dirty="0">
                <a:cs typeface="Calibri"/>
              </a:rPr>
              <a:t>Users may have limited budget, limited available resource scaling</a:t>
            </a:r>
          </a:p>
          <a:p>
            <a:endParaRPr lang="en-US" dirty="0"/>
          </a:p>
        </p:txBody>
      </p:sp>
      <p:sp>
        <p:nvSpPr>
          <p:cNvPr id="4" name="Slide Number Placeholder 3">
            <a:extLst>
              <a:ext uri="{FF2B5EF4-FFF2-40B4-BE49-F238E27FC236}">
                <a16:creationId xmlns:a16="http://schemas.microsoft.com/office/drawing/2014/main" id="{1114D9CF-4E0E-4F51-8F6C-F51D56101AE1}"/>
              </a:ext>
            </a:extLst>
          </p:cNvPr>
          <p:cNvSpPr>
            <a:spLocks noGrp="1"/>
          </p:cNvSpPr>
          <p:nvPr>
            <p:ph type="sldNum" sz="quarter" idx="4"/>
          </p:nvPr>
        </p:nvSpPr>
        <p:spPr>
          <a:xfrm>
            <a:off x="3505200" y="6065838"/>
            <a:ext cx="2133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fld id="{7D2751F7-D677-4CE9-B35A-C3CCA0CC8D94}" type="slidenum">
              <a:rPr lang="en-US" smtClean="0"/>
              <a:pPr defTabSz="914400"/>
              <a:t>118</a:t>
            </a:fld>
            <a:endParaRPr lang="en-US" dirty="0"/>
          </a:p>
        </p:txBody>
      </p:sp>
    </p:spTree>
    <p:extLst>
      <p:ext uri="{BB962C8B-B14F-4D97-AF65-F5344CB8AC3E}">
        <p14:creationId xmlns:p14="http://schemas.microsoft.com/office/powerpoint/2010/main" val="2562020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D9679-B7D3-4F13-A722-6899A1309EB9}"/>
              </a:ext>
            </a:extLst>
          </p:cNvPr>
          <p:cNvSpPr>
            <a:spLocks noGrp="1"/>
          </p:cNvSpPr>
          <p:nvPr>
            <p:ph type="title"/>
          </p:nvPr>
        </p:nvSpPr>
        <p:spPr/>
        <p:txBody>
          <a:bodyPr>
            <a:normAutofit fontScale="90000"/>
          </a:bodyPr>
          <a:lstStyle/>
          <a:p>
            <a:r>
              <a:rPr lang="en-US" dirty="0"/>
              <a:t>(Simple) Merge Appropriateness Evaluation</a:t>
            </a:r>
          </a:p>
        </p:txBody>
      </p:sp>
      <p:sp>
        <p:nvSpPr>
          <p:cNvPr id="3" name="Content Placeholder 2">
            <a:extLst>
              <a:ext uri="{FF2B5EF4-FFF2-40B4-BE49-F238E27FC236}">
                <a16:creationId xmlns:a16="http://schemas.microsoft.com/office/drawing/2014/main" id="{5853D8E6-E11E-4A0D-812E-7C600A6CB4C6}"/>
              </a:ext>
            </a:extLst>
          </p:cNvPr>
          <p:cNvSpPr>
            <a:spLocks noGrp="1"/>
          </p:cNvSpPr>
          <p:nvPr>
            <p:ph idx="1"/>
          </p:nvPr>
        </p:nvSpPr>
        <p:spPr/>
        <p:txBody>
          <a:bodyPr>
            <a:normAutofit/>
          </a:bodyPr>
          <a:lstStyle/>
          <a:p>
            <a:r>
              <a:rPr lang="en-US" dirty="0"/>
              <a:t>Procedure:</a:t>
            </a:r>
          </a:p>
          <a:p>
            <a:pPr lvl="1"/>
            <a:r>
              <a:rPr lang="en-US" dirty="0"/>
              <a:t>Two scenarios will be checked:</a:t>
            </a:r>
          </a:p>
          <a:p>
            <a:pPr lvl="2"/>
            <a:r>
              <a:rPr lang="en-US" dirty="0"/>
              <a:t>candidate tasks are merged</a:t>
            </a:r>
          </a:p>
          <a:p>
            <a:pPr lvl="2"/>
            <a:r>
              <a:rPr lang="en-US" dirty="0"/>
              <a:t>candidate tasks stay separated (i.e. not aggregated).</a:t>
            </a:r>
          </a:p>
          <a:p>
            <a:pPr lvl="1"/>
            <a:r>
              <a:rPr lang="en-US" dirty="0"/>
              <a:t>Estimate completion time of each task</a:t>
            </a:r>
          </a:p>
          <a:p>
            <a:pPr lvl="2"/>
            <a:r>
              <a:rPr lang="en-US" dirty="0"/>
              <a:t>Merging imposes additional deadline misses over non-merged scenario. </a:t>
            </a:r>
          </a:p>
          <a:p>
            <a:pPr lvl="3"/>
            <a:r>
              <a:rPr lang="en-US" dirty="0"/>
              <a:t>DO NOT MERGE</a:t>
            </a:r>
          </a:p>
          <a:p>
            <a:pPr lvl="2"/>
            <a:r>
              <a:rPr lang="en-US" dirty="0"/>
              <a:t>Merging does not cause additional deadline misses.</a:t>
            </a:r>
          </a:p>
          <a:p>
            <a:pPr lvl="3"/>
            <a:r>
              <a:rPr lang="en-US" dirty="0"/>
              <a:t>MERGE</a:t>
            </a:r>
          </a:p>
        </p:txBody>
      </p:sp>
    </p:spTree>
    <p:extLst>
      <p:ext uri="{BB962C8B-B14F-4D97-AF65-F5344CB8AC3E}">
        <p14:creationId xmlns:p14="http://schemas.microsoft.com/office/powerpoint/2010/main" val="39395427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FD9F8-DB62-426B-B9A1-7C0DE730AAA7}"/>
              </a:ext>
            </a:extLst>
          </p:cNvPr>
          <p:cNvSpPr>
            <a:spLocks noGrp="1"/>
          </p:cNvSpPr>
          <p:nvPr>
            <p:ph type="title"/>
          </p:nvPr>
        </p:nvSpPr>
        <p:spPr/>
        <p:txBody>
          <a:bodyPr>
            <a:normAutofit/>
          </a:bodyPr>
          <a:lstStyle/>
          <a:p>
            <a:r>
              <a:rPr lang="en-US" dirty="0"/>
              <a:t>Reusing in Serverless Systems</a:t>
            </a:r>
          </a:p>
        </p:txBody>
      </p:sp>
      <p:sp>
        <p:nvSpPr>
          <p:cNvPr id="4" name="Slide Number Placeholder 3">
            <a:extLst>
              <a:ext uri="{FF2B5EF4-FFF2-40B4-BE49-F238E27FC236}">
                <a16:creationId xmlns:a16="http://schemas.microsoft.com/office/drawing/2014/main" id="{D173DEE7-100A-408F-9CA4-403967496104}"/>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12</a:t>
            </a:fld>
            <a:endParaRPr lang="en-US">
              <a:solidFill>
                <a:prstClr val="black">
                  <a:tint val="75000"/>
                </a:prstClr>
              </a:solidFill>
              <a:latin typeface="Calibri"/>
            </a:endParaRPr>
          </a:p>
        </p:txBody>
      </p:sp>
      <p:pic>
        <p:nvPicPr>
          <p:cNvPr id="6" name="Picture 5">
            <a:extLst>
              <a:ext uri="{FF2B5EF4-FFF2-40B4-BE49-F238E27FC236}">
                <a16:creationId xmlns:a16="http://schemas.microsoft.com/office/drawing/2014/main" id="{8061C612-7160-4E9C-A714-D79922222974}"/>
              </a:ext>
            </a:extLst>
          </p:cNvPr>
          <p:cNvPicPr>
            <a:picLocks noChangeAspect="1"/>
          </p:cNvPicPr>
          <p:nvPr/>
        </p:nvPicPr>
        <p:blipFill>
          <a:blip r:embed="rId3"/>
          <a:stretch>
            <a:fillRect/>
          </a:stretch>
        </p:blipFill>
        <p:spPr>
          <a:xfrm>
            <a:off x="1402081" y="1419710"/>
            <a:ext cx="6257520" cy="5438290"/>
          </a:xfrm>
          <a:prstGeom prst="rect">
            <a:avLst/>
          </a:prstGeom>
        </p:spPr>
      </p:pic>
    </p:spTree>
    <p:extLst>
      <p:ext uri="{BB962C8B-B14F-4D97-AF65-F5344CB8AC3E}">
        <p14:creationId xmlns:p14="http://schemas.microsoft.com/office/powerpoint/2010/main" val="84903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FD9F8-DB62-426B-B9A1-7C0DE730AAA7}"/>
              </a:ext>
            </a:extLst>
          </p:cNvPr>
          <p:cNvSpPr>
            <a:spLocks noGrp="1"/>
          </p:cNvSpPr>
          <p:nvPr>
            <p:ph type="title"/>
          </p:nvPr>
        </p:nvSpPr>
        <p:spPr>
          <a:xfrm>
            <a:off x="78377" y="152400"/>
            <a:ext cx="8874033" cy="1143000"/>
          </a:xfrm>
        </p:spPr>
        <p:txBody>
          <a:bodyPr>
            <a:normAutofit fontScale="90000"/>
          </a:bodyPr>
          <a:lstStyle/>
          <a:p>
            <a:r>
              <a:rPr lang="en-US" dirty="0"/>
              <a:t>Approximating in Serverless Systems</a:t>
            </a:r>
          </a:p>
        </p:txBody>
      </p:sp>
      <p:sp>
        <p:nvSpPr>
          <p:cNvPr id="4" name="Slide Number Placeholder 3">
            <a:extLst>
              <a:ext uri="{FF2B5EF4-FFF2-40B4-BE49-F238E27FC236}">
                <a16:creationId xmlns:a16="http://schemas.microsoft.com/office/drawing/2014/main" id="{D173DEE7-100A-408F-9CA4-403967496104}"/>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13</a:t>
            </a:fld>
            <a:endParaRPr lang="en-US">
              <a:solidFill>
                <a:prstClr val="black">
                  <a:tint val="75000"/>
                </a:prstClr>
              </a:solidFill>
              <a:latin typeface="Calibri"/>
            </a:endParaRPr>
          </a:p>
        </p:txBody>
      </p:sp>
      <p:pic>
        <p:nvPicPr>
          <p:cNvPr id="5" name="Picture 4">
            <a:extLst>
              <a:ext uri="{FF2B5EF4-FFF2-40B4-BE49-F238E27FC236}">
                <a16:creationId xmlns:a16="http://schemas.microsoft.com/office/drawing/2014/main" id="{CFEFA46F-2A30-4C5D-82EC-F96067F95837}"/>
              </a:ext>
            </a:extLst>
          </p:cNvPr>
          <p:cNvPicPr>
            <a:picLocks noChangeAspect="1"/>
          </p:cNvPicPr>
          <p:nvPr/>
        </p:nvPicPr>
        <p:blipFill rotWithShape="1">
          <a:blip r:embed="rId3"/>
          <a:srcRect b="3056"/>
          <a:stretch/>
        </p:blipFill>
        <p:spPr>
          <a:xfrm>
            <a:off x="2142050" y="1515290"/>
            <a:ext cx="4903184" cy="5408981"/>
          </a:xfrm>
          <a:prstGeom prst="rect">
            <a:avLst/>
          </a:prstGeom>
        </p:spPr>
      </p:pic>
    </p:spTree>
    <p:extLst>
      <p:ext uri="{BB962C8B-B14F-4D97-AF65-F5344CB8AC3E}">
        <p14:creationId xmlns:p14="http://schemas.microsoft.com/office/powerpoint/2010/main" val="22243658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4" name="Content Placeholder 3"/>
          <p:cNvSpPr>
            <a:spLocks noGrp="1"/>
          </p:cNvSpPr>
          <p:nvPr>
            <p:ph idx="1"/>
          </p:nvPr>
        </p:nvSpPr>
        <p:spPr>
          <a:xfrm>
            <a:off x="457200" y="1600200"/>
            <a:ext cx="8229600" cy="4756150"/>
          </a:xfrm>
        </p:spPr>
        <p:txBody>
          <a:bodyPr>
            <a:normAutofit fontScale="85000" lnSpcReduction="10000"/>
          </a:bodyPr>
          <a:lstStyle/>
          <a:p>
            <a:pPr>
              <a:lnSpc>
                <a:spcPct val="150000"/>
              </a:lnSpc>
              <a:spcBef>
                <a:spcPts val="0"/>
              </a:spcBef>
              <a:buSzTx/>
            </a:pPr>
            <a:r>
              <a:rPr lang="en-US" sz="3200" dirty="0"/>
              <a:t>Introduction</a:t>
            </a:r>
          </a:p>
          <a:p>
            <a:pPr>
              <a:lnSpc>
                <a:spcPct val="150000"/>
              </a:lnSpc>
              <a:spcBef>
                <a:spcPts val="0"/>
              </a:spcBef>
              <a:buSzTx/>
            </a:pPr>
            <a:r>
              <a:rPr lang="en-US" sz="3200" dirty="0"/>
              <a:t>Background and Positioning of the Work</a:t>
            </a:r>
          </a:p>
          <a:p>
            <a:pPr>
              <a:lnSpc>
                <a:spcPct val="150000"/>
              </a:lnSpc>
              <a:spcBef>
                <a:spcPts val="0"/>
              </a:spcBef>
              <a:buSzTx/>
            </a:pPr>
            <a:r>
              <a:rPr lang="en-US" sz="3200" b="1" dirty="0"/>
              <a:t>Contribution 1: Evaluating Benefits of Reusing</a:t>
            </a:r>
          </a:p>
          <a:p>
            <a:pPr>
              <a:lnSpc>
                <a:spcPct val="150000"/>
              </a:lnSpc>
              <a:spcBef>
                <a:spcPts val="0"/>
              </a:spcBef>
              <a:buSzTx/>
            </a:pPr>
            <a:r>
              <a:rPr lang="en-US" sz="3200" dirty="0"/>
              <a:t>Contribution 2</a:t>
            </a:r>
            <a:r>
              <a:rPr lang="en-US" sz="3200" b="1" dirty="0"/>
              <a:t>: </a:t>
            </a:r>
            <a:r>
              <a:rPr lang="en-US" sz="3200" dirty="0">
                <a:cs typeface="Calibri"/>
              </a:rPr>
              <a:t>Achieving Task Reusing </a:t>
            </a:r>
          </a:p>
          <a:p>
            <a:pPr>
              <a:lnSpc>
                <a:spcPct val="150000"/>
              </a:lnSpc>
              <a:spcBef>
                <a:spcPts val="0"/>
              </a:spcBef>
              <a:buSzTx/>
            </a:pPr>
            <a:r>
              <a:rPr lang="en-US" sz="3200" dirty="0"/>
              <a:t>Contribution 3: </a:t>
            </a:r>
            <a:r>
              <a:rPr lang="en-US" sz="3200" dirty="0">
                <a:cs typeface="Calibri"/>
              </a:rPr>
              <a:t>Achieving Approximate Processing</a:t>
            </a:r>
          </a:p>
          <a:p>
            <a:pPr>
              <a:lnSpc>
                <a:spcPct val="150000"/>
              </a:lnSpc>
              <a:spcBef>
                <a:spcPts val="0"/>
              </a:spcBef>
              <a:buSzTx/>
            </a:pPr>
            <a:r>
              <a:rPr lang="en-US" sz="3200" dirty="0"/>
              <a:t>Contribution 4: SMSE Implementation and Demo</a:t>
            </a:r>
            <a:endParaRPr lang="en-US" sz="2600" dirty="0"/>
          </a:p>
          <a:p>
            <a:pPr>
              <a:lnSpc>
                <a:spcPct val="150000"/>
              </a:lnSpc>
              <a:spcBef>
                <a:spcPts val="0"/>
              </a:spcBef>
              <a:buSzTx/>
            </a:pPr>
            <a:r>
              <a:rPr lang="en-US" sz="3200" dirty="0"/>
              <a:t>Conclusion and Future Works</a:t>
            </a:r>
          </a:p>
        </p:txBody>
      </p:sp>
      <p:sp>
        <p:nvSpPr>
          <p:cNvPr id="3" name="Slide Number Placeholder 2"/>
          <p:cNvSpPr>
            <a:spLocks noGrp="1"/>
          </p:cNvSpPr>
          <p:nvPr>
            <p:ph type="sldNum" sz="quarter" idx="12"/>
          </p:nvPr>
        </p:nvSpPr>
        <p:spPr>
          <a:xfrm>
            <a:off x="4376690" y="6367046"/>
            <a:ext cx="349499" cy="365125"/>
          </a:xfrm>
        </p:spPr>
        <p:txBody>
          <a:bodyPr/>
          <a:lstStyle/>
          <a:p>
            <a:fld id="{7D2751F7-D677-4CE9-B35A-C3CCA0CC8D94}" type="slidenum">
              <a:rPr lang="en-US" smtClean="0">
                <a:solidFill>
                  <a:prstClr val="black">
                    <a:tint val="75000"/>
                  </a:prstClr>
                </a:solidFill>
                <a:latin typeface="Calibri"/>
              </a:rPr>
              <a:pPr/>
              <a:t>14</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160507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A3EC0-95F5-40C2-BE9A-BC1BA461B9B0}"/>
              </a:ext>
            </a:extLst>
          </p:cNvPr>
          <p:cNvSpPr>
            <a:spLocks noGrp="1"/>
          </p:cNvSpPr>
          <p:nvPr>
            <p:ph type="title"/>
          </p:nvPr>
        </p:nvSpPr>
        <p:spPr>
          <a:xfrm>
            <a:off x="0" y="152400"/>
            <a:ext cx="9144000" cy="1143000"/>
          </a:xfrm>
        </p:spPr>
        <p:txBody>
          <a:bodyPr>
            <a:noAutofit/>
          </a:bodyPr>
          <a:lstStyle/>
          <a:p>
            <a:r>
              <a:rPr lang="en-US" sz="3200" dirty="0"/>
              <a:t>Strategy 1: </a:t>
            </a:r>
            <a:r>
              <a:rPr lang="en-US" sz="3200" dirty="0">
                <a:cs typeface="Calibri"/>
              </a:rPr>
              <a:t>Computational reuse</a:t>
            </a:r>
            <a:endParaRPr lang="en-US" sz="3200" dirty="0"/>
          </a:p>
        </p:txBody>
      </p:sp>
      <p:sp>
        <p:nvSpPr>
          <p:cNvPr id="4" name="Slide Number Placeholder 3">
            <a:extLst>
              <a:ext uri="{FF2B5EF4-FFF2-40B4-BE49-F238E27FC236}">
                <a16:creationId xmlns:a16="http://schemas.microsoft.com/office/drawing/2014/main" id="{86357CB3-FEDF-475F-8CC0-2C6C253BD383}"/>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15</a:t>
            </a:fld>
            <a:endParaRPr lang="en-US" dirty="0">
              <a:solidFill>
                <a:prstClr val="black">
                  <a:tint val="75000"/>
                </a:prstClr>
              </a:solidFill>
            </a:endParaRPr>
          </a:p>
        </p:txBody>
      </p:sp>
      <p:sp>
        <p:nvSpPr>
          <p:cNvPr id="5" name="Content Placeholder 2">
            <a:extLst>
              <a:ext uri="{FF2B5EF4-FFF2-40B4-BE49-F238E27FC236}">
                <a16:creationId xmlns:a16="http://schemas.microsoft.com/office/drawing/2014/main" id="{C2D7F884-2FC2-43F8-A397-28389A4F0BAD}"/>
              </a:ext>
            </a:extLst>
          </p:cNvPr>
          <p:cNvSpPr>
            <a:spLocks noGrp="1"/>
          </p:cNvSpPr>
          <p:nvPr>
            <p:ph idx="1"/>
          </p:nvPr>
        </p:nvSpPr>
        <p:spPr>
          <a:xfrm>
            <a:off x="457200" y="1600200"/>
            <a:ext cx="8229600" cy="4525963"/>
          </a:xfrm>
        </p:spPr>
        <p:txBody>
          <a:bodyPr vert="horz" lIns="91440" tIns="45720" rIns="91440" bIns="45720" rtlCol="0" anchor="t">
            <a:normAutofit/>
          </a:bodyPr>
          <a:lstStyle/>
          <a:p>
            <a:pPr algn="ctr"/>
            <a:endParaRPr lang="en-US" sz="3600" b="1" dirty="0">
              <a:cs typeface="Calibri"/>
            </a:endParaRPr>
          </a:p>
          <a:p>
            <a:pPr algn="ctr"/>
            <a:endParaRPr lang="en-US" sz="3600" b="1" dirty="0">
              <a:cs typeface="Calibri"/>
            </a:endParaRPr>
          </a:p>
          <a:p>
            <a:pPr algn="ctr"/>
            <a:r>
              <a:rPr lang="en-US" sz="3600" b="1" dirty="0">
                <a:cs typeface="Calibri"/>
              </a:rPr>
              <a:t>Contribution 1: </a:t>
            </a:r>
            <a:r>
              <a:rPr lang="en-US" sz="3600" b="1" dirty="0"/>
              <a:t>Evaluating Benefits of Reusing </a:t>
            </a:r>
            <a:r>
              <a:rPr lang="en-US" sz="3600" b="1" dirty="0">
                <a:cs typeface="Calibri"/>
              </a:rPr>
              <a:t>in Serverless Clouds</a:t>
            </a:r>
            <a:endParaRPr lang="en-US" sz="3600" b="1" dirty="0"/>
          </a:p>
          <a:p>
            <a:pPr marL="0" indent="0" algn="ctr">
              <a:buNone/>
            </a:pPr>
            <a:endParaRPr lang="en-US" sz="3600" b="1" dirty="0"/>
          </a:p>
        </p:txBody>
      </p:sp>
    </p:spTree>
    <p:extLst>
      <p:ext uri="{BB962C8B-B14F-4D97-AF65-F5344CB8AC3E}">
        <p14:creationId xmlns:p14="http://schemas.microsoft.com/office/powerpoint/2010/main" val="35345790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94705-DFE6-4BA1-9024-C8AF21FDA3ED}"/>
              </a:ext>
            </a:extLst>
          </p:cNvPr>
          <p:cNvSpPr>
            <a:spLocks noGrp="1"/>
          </p:cNvSpPr>
          <p:nvPr>
            <p:ph type="title"/>
          </p:nvPr>
        </p:nvSpPr>
        <p:spPr/>
        <p:txBody>
          <a:bodyPr/>
          <a:lstStyle/>
          <a:p>
            <a:r>
              <a:rPr lang="en-US" dirty="0"/>
              <a:t>Assumptions and Objective</a:t>
            </a:r>
          </a:p>
        </p:txBody>
      </p:sp>
      <p:sp>
        <p:nvSpPr>
          <p:cNvPr id="3" name="Content Placeholder 2">
            <a:extLst>
              <a:ext uri="{FF2B5EF4-FFF2-40B4-BE49-F238E27FC236}">
                <a16:creationId xmlns:a16="http://schemas.microsoft.com/office/drawing/2014/main" id="{314797E8-B36F-4F7C-8758-93AAE7CFB8BE}"/>
              </a:ext>
            </a:extLst>
          </p:cNvPr>
          <p:cNvSpPr>
            <a:spLocks noGrp="1"/>
          </p:cNvSpPr>
          <p:nvPr>
            <p:ph idx="1"/>
          </p:nvPr>
        </p:nvSpPr>
        <p:spPr>
          <a:xfrm>
            <a:off x="457200" y="1600200"/>
            <a:ext cx="8229600" cy="4525963"/>
          </a:xfrm>
        </p:spPr>
        <p:txBody>
          <a:bodyPr/>
          <a:lstStyle/>
          <a:p>
            <a:r>
              <a:rPr lang="en-US" dirty="0">
                <a:cs typeface="Calibri"/>
              </a:rPr>
              <a:t>Heterogeneous tasks</a:t>
            </a:r>
          </a:p>
          <a:p>
            <a:endParaRPr lang="en-US" dirty="0">
              <a:cs typeface="Calibri"/>
            </a:endParaRPr>
          </a:p>
          <a:p>
            <a:r>
              <a:rPr lang="en-US" dirty="0">
                <a:cs typeface="Calibri"/>
              </a:rPr>
              <a:t>Similar/identical task exists</a:t>
            </a:r>
          </a:p>
          <a:p>
            <a:endParaRPr lang="en-US" dirty="0">
              <a:cs typeface="Calibri"/>
            </a:endParaRPr>
          </a:p>
          <a:p>
            <a:r>
              <a:rPr lang="en-US" dirty="0">
                <a:cs typeface="Calibri"/>
              </a:rPr>
              <a:t>The objective is to:</a:t>
            </a:r>
            <a:br>
              <a:rPr lang="en-US" dirty="0">
                <a:cs typeface="Calibri"/>
              </a:rPr>
            </a:br>
            <a:r>
              <a:rPr lang="en-US" i="1" dirty="0">
                <a:cs typeface="Calibri"/>
              </a:rPr>
              <a:t>Reuse computation via merging similar tasks to reduce cost and improves QoS</a:t>
            </a:r>
            <a:endParaRPr lang="en-US" i="1" dirty="0"/>
          </a:p>
          <a:p>
            <a:endParaRPr lang="en-US" dirty="0"/>
          </a:p>
        </p:txBody>
      </p:sp>
      <p:sp>
        <p:nvSpPr>
          <p:cNvPr id="4" name="Slide Number Placeholder 3">
            <a:extLst>
              <a:ext uri="{FF2B5EF4-FFF2-40B4-BE49-F238E27FC236}">
                <a16:creationId xmlns:a16="http://schemas.microsoft.com/office/drawing/2014/main" id="{1E7EAAB5-C539-4E25-99E6-D4F34DE29A40}"/>
              </a:ext>
            </a:extLst>
          </p:cNvPr>
          <p:cNvSpPr>
            <a:spLocks noGrp="1"/>
          </p:cNvSpPr>
          <p:nvPr>
            <p:ph type="sldNum" sz="quarter" idx="4"/>
          </p:nvPr>
        </p:nvSpPr>
        <p:spPr>
          <a:xfrm>
            <a:off x="3505200" y="6065838"/>
            <a:ext cx="2133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fld id="{7D2751F7-D677-4CE9-B35A-C3CCA0CC8D94}" type="slidenum">
              <a:rPr lang="en-US" smtClean="0"/>
              <a:pPr defTabSz="914400"/>
              <a:t>16</a:t>
            </a:fld>
            <a:endParaRPr lang="en-US" dirty="0"/>
          </a:p>
        </p:txBody>
      </p:sp>
      <p:sp>
        <p:nvSpPr>
          <p:cNvPr id="9" name="Rectangle 8">
            <a:extLst>
              <a:ext uri="{FF2B5EF4-FFF2-40B4-BE49-F238E27FC236}">
                <a16:creationId xmlns:a16="http://schemas.microsoft.com/office/drawing/2014/main" id="{1FFEDF27-E2A4-41EB-8DE2-2A4A0E732702}"/>
              </a:ext>
            </a:extLst>
          </p:cNvPr>
          <p:cNvSpPr/>
          <p:nvPr/>
        </p:nvSpPr>
        <p:spPr>
          <a:xfrm>
            <a:off x="5328962" y="1794520"/>
            <a:ext cx="430823" cy="40328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1DD240C-738C-4415-9664-926766C861BC}"/>
              </a:ext>
            </a:extLst>
          </p:cNvPr>
          <p:cNvSpPr/>
          <p:nvPr/>
        </p:nvSpPr>
        <p:spPr>
          <a:xfrm>
            <a:off x="6004424" y="1754371"/>
            <a:ext cx="430823" cy="483577"/>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1F2CD577-A04A-4E34-9657-9816A01C718B}"/>
              </a:ext>
            </a:extLst>
          </p:cNvPr>
          <p:cNvSpPr/>
          <p:nvPr/>
        </p:nvSpPr>
        <p:spPr>
          <a:xfrm>
            <a:off x="6699649" y="1918704"/>
            <a:ext cx="239606" cy="290924"/>
          </a:xfrm>
          <a:prstGeom prs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Top Corners Snipped 11">
            <a:extLst>
              <a:ext uri="{FF2B5EF4-FFF2-40B4-BE49-F238E27FC236}">
                <a16:creationId xmlns:a16="http://schemas.microsoft.com/office/drawing/2014/main" id="{F412ECDC-729C-4397-832E-9ED0EA9C8986}"/>
              </a:ext>
            </a:extLst>
          </p:cNvPr>
          <p:cNvSpPr/>
          <p:nvPr/>
        </p:nvSpPr>
        <p:spPr>
          <a:xfrm>
            <a:off x="7965831" y="1748487"/>
            <a:ext cx="720969" cy="483577"/>
          </a:xfrm>
          <a:prstGeom prst="snip2Same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141F3E58-2EB6-4A7F-971B-027D1F9FF7E8}"/>
              </a:ext>
            </a:extLst>
          </p:cNvPr>
          <p:cNvSpPr/>
          <p:nvPr/>
        </p:nvSpPr>
        <p:spPr>
          <a:xfrm>
            <a:off x="7203657" y="1745134"/>
            <a:ext cx="430823" cy="483577"/>
          </a:xfrm>
          <a:prstGeom prs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8">
            <a:extLst>
              <a:ext uri="{FF2B5EF4-FFF2-40B4-BE49-F238E27FC236}">
                <a16:creationId xmlns:a16="http://schemas.microsoft.com/office/drawing/2014/main" id="{B8BC75C7-0326-4DE9-AB2B-79AF63822DE8}"/>
              </a:ext>
            </a:extLst>
          </p:cNvPr>
          <p:cNvSpPr/>
          <p:nvPr/>
        </p:nvSpPr>
        <p:spPr>
          <a:xfrm>
            <a:off x="5963395" y="2872153"/>
            <a:ext cx="2929799" cy="55684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9" name="Rectangle 18">
            <a:extLst>
              <a:ext uri="{FF2B5EF4-FFF2-40B4-BE49-F238E27FC236}">
                <a16:creationId xmlns:a16="http://schemas.microsoft.com/office/drawing/2014/main" id="{6E77C458-6E46-43D7-9EC3-C83A13941CB3}"/>
              </a:ext>
            </a:extLst>
          </p:cNvPr>
          <p:cNvSpPr/>
          <p:nvPr/>
        </p:nvSpPr>
        <p:spPr>
          <a:xfrm>
            <a:off x="5963395" y="2933164"/>
            <a:ext cx="1607062" cy="4232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071C056C-583D-4648-9DD0-80C3A6BA38AB}"/>
              </a:ext>
            </a:extLst>
          </p:cNvPr>
          <p:cNvSpPr/>
          <p:nvPr/>
        </p:nvSpPr>
        <p:spPr>
          <a:xfrm>
            <a:off x="7396074" y="2898948"/>
            <a:ext cx="430823" cy="483577"/>
          </a:xfrm>
          <a:prstGeom prst="triangl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BD4B2D5-26DB-4ED9-86D0-7A57ED4B81AA}"/>
              </a:ext>
            </a:extLst>
          </p:cNvPr>
          <p:cNvSpPr/>
          <p:nvPr/>
        </p:nvSpPr>
        <p:spPr>
          <a:xfrm>
            <a:off x="6652831" y="2937154"/>
            <a:ext cx="430823" cy="403280"/>
          </a:xfrm>
          <a:prstGeom prst="rect">
            <a:avLst/>
          </a:prstGeom>
          <a:solidFill>
            <a:schemeClr val="accent3">
              <a:lumMod val="60000"/>
              <a:lumOff val="4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5AFCFC6-9243-4D30-A32E-2BF51753618F}"/>
              </a:ext>
            </a:extLst>
          </p:cNvPr>
          <p:cNvSpPr/>
          <p:nvPr/>
        </p:nvSpPr>
        <p:spPr>
          <a:xfrm>
            <a:off x="8139317" y="2960162"/>
            <a:ext cx="430823" cy="403280"/>
          </a:xfrm>
          <a:prstGeom prst="rect">
            <a:avLst/>
          </a:prstGeom>
          <a:solidFill>
            <a:schemeClr val="accent3">
              <a:lumMod val="60000"/>
              <a:lumOff val="4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44BC45BE-B4C9-4B4A-801A-4F50B29B593D}"/>
              </a:ext>
            </a:extLst>
          </p:cNvPr>
          <p:cNvSpPr/>
          <p:nvPr/>
        </p:nvSpPr>
        <p:spPr>
          <a:xfrm>
            <a:off x="6192781" y="3021801"/>
            <a:ext cx="239606" cy="290924"/>
          </a:xfrm>
          <a:prstGeom prst="triangl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0914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
                                            <p:txEl>
                                              <p:pRg st="4" end="4"/>
                                            </p:txEl>
                                          </p:spTgt>
                                        </p:tgtEl>
                                        <p:attrNameLst>
                                          <p:attrName>style.visibility</p:attrName>
                                        </p:attrNameLst>
                                      </p:cBhvr>
                                      <p:to>
                                        <p:strVal val="visible"/>
                                      </p:to>
                                    </p:set>
                                    <p:animEffect transition="in" filter="fade">
                                      <p:cBhvr>
                                        <p:cTn id="50" dur="500"/>
                                        <p:tgtEl>
                                          <p:spTgt spid="3">
                                            <p:txEl>
                                              <p:pRg st="4" end="4"/>
                                            </p:txEl>
                                          </p:spTgt>
                                        </p:tgtEl>
                                      </p:cBhvr>
                                    </p:animEffect>
                                  </p:childTnLst>
                                </p:cTn>
                              </p:par>
                            </p:childTnLst>
                          </p:cTn>
                        </p:par>
                        <p:par>
                          <p:cTn id="51" fill="hold">
                            <p:stCondLst>
                              <p:cond delay="500"/>
                            </p:stCondLst>
                            <p:childTnLst>
                              <p:par>
                                <p:cTn id="52" presetID="42" presetClass="path" presetSubtype="0" accel="50000" decel="50000" fill="hold" grpId="1" nodeType="afterEffect">
                                  <p:stCondLst>
                                    <p:cond delay="0"/>
                                  </p:stCondLst>
                                  <p:childTnLst>
                                    <p:animMotion origin="layout" path="M 2.22222E-6 4.44444E-6 L 0.16285 0.01203 " pathEditMode="relative" rAng="0" ptsTypes="AA">
                                      <p:cBhvr>
                                        <p:cTn id="53" dur="2000" fill="hold"/>
                                        <p:tgtEl>
                                          <p:spTgt spid="14"/>
                                        </p:tgtEl>
                                        <p:attrNameLst>
                                          <p:attrName>ppt_x</p:attrName>
                                          <p:attrName>ppt_y</p:attrName>
                                        </p:attrNameLst>
                                      </p:cBhvr>
                                      <p:rCtr x="8142" y="602"/>
                                    </p:animMotion>
                                  </p:childTnLst>
                                </p:cTn>
                              </p:par>
                            </p:childTnLst>
                          </p:cTn>
                        </p:par>
                        <p:par>
                          <p:cTn id="54" fill="hold">
                            <p:stCondLst>
                              <p:cond delay="2500"/>
                            </p:stCondLst>
                            <p:childTnLst>
                              <p:par>
                                <p:cTn id="55" presetID="42" presetClass="path" presetSubtype="0" accel="50000" decel="50000" fill="hold" grpId="1" nodeType="afterEffect">
                                  <p:stCondLst>
                                    <p:cond delay="0"/>
                                  </p:stCondLst>
                                  <p:childTnLst>
                                    <p:animMotion origin="layout" path="M -1.66667E-6 1.11111E-6 L 0.1757 -0.00463 " pathEditMode="relative" rAng="0" ptsTypes="AA">
                                      <p:cBhvr>
                                        <p:cTn id="56" dur="2000" fill="hold"/>
                                        <p:tgtEl>
                                          <p:spTgt spid="16"/>
                                        </p:tgtEl>
                                        <p:attrNameLst>
                                          <p:attrName>ppt_x</p:attrName>
                                          <p:attrName>ppt_y</p:attrName>
                                        </p:attrNameLst>
                                      </p:cBhvr>
                                      <p:rCtr x="8785" y="-2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uiExpand="1" animBg="1"/>
      <p:bldP spid="10" grpId="0" uiExpand="1" animBg="1"/>
      <p:bldP spid="11" grpId="0" uiExpand="1" animBg="1"/>
      <p:bldP spid="12" grpId="0" uiExpand="1" animBg="1"/>
      <p:bldP spid="13" grpId="0" uiExpand="1" animBg="1"/>
      <p:bldP spid="18" grpId="0" animBg="1"/>
      <p:bldP spid="19" grpId="0" animBg="1"/>
      <p:bldP spid="15" grpId="0" animBg="1"/>
      <p:bldP spid="16" grpId="0" animBg="1"/>
      <p:bldP spid="16" grpId="1" animBg="1"/>
      <p:bldP spid="17" grpId="0" animBg="1"/>
      <p:bldP spid="14" grpId="0" animBg="1"/>
      <p:bldP spid="1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1208E-A3E7-4BFC-AEF0-2D184933C9FC}"/>
              </a:ext>
            </a:extLst>
          </p:cNvPr>
          <p:cNvSpPr>
            <a:spLocks noGrp="1"/>
          </p:cNvSpPr>
          <p:nvPr>
            <p:ph type="title"/>
          </p:nvPr>
        </p:nvSpPr>
        <p:spPr/>
        <p:txBody>
          <a:bodyPr/>
          <a:lstStyle/>
          <a:p>
            <a:r>
              <a:rPr lang="en-US" dirty="0">
                <a:cs typeface="Arial"/>
              </a:rPr>
              <a:t>Problem Definition</a:t>
            </a:r>
            <a:endParaRPr lang="en-US" dirty="0"/>
          </a:p>
        </p:txBody>
      </p:sp>
      <p:sp>
        <p:nvSpPr>
          <p:cNvPr id="3" name="Content Placeholder 2">
            <a:extLst>
              <a:ext uri="{FF2B5EF4-FFF2-40B4-BE49-F238E27FC236}">
                <a16:creationId xmlns:a16="http://schemas.microsoft.com/office/drawing/2014/main" id="{48A74CE1-6F5F-425A-AE99-FE7935B991AD}"/>
              </a:ext>
            </a:extLst>
          </p:cNvPr>
          <p:cNvSpPr>
            <a:spLocks noGrp="1"/>
          </p:cNvSpPr>
          <p:nvPr>
            <p:ph idx="1"/>
          </p:nvPr>
        </p:nvSpPr>
        <p:spPr/>
        <p:txBody>
          <a:bodyPr>
            <a:normAutofit lnSpcReduction="10000"/>
          </a:bodyPr>
          <a:lstStyle/>
          <a:p>
            <a:r>
              <a:rPr lang="en-US" i="1" dirty="0"/>
              <a:t>What is the saving magnitude we can expect from task merging?</a:t>
            </a:r>
          </a:p>
          <a:p>
            <a:endParaRPr lang="en-US" i="1" dirty="0"/>
          </a:p>
          <a:p>
            <a:r>
              <a:rPr lang="en-US" i="1" dirty="0"/>
              <a:t>What is the influential factors on the execution-time saving of merged tasks?</a:t>
            </a:r>
          </a:p>
          <a:p>
            <a:pPr marL="0" indent="0">
              <a:buNone/>
            </a:pPr>
            <a:endParaRPr lang="en-US" i="1" dirty="0"/>
          </a:p>
          <a:p>
            <a:r>
              <a:rPr lang="en-US" i="1" dirty="0"/>
              <a:t>How to create a resource-saving predictor engine?</a:t>
            </a:r>
          </a:p>
        </p:txBody>
      </p:sp>
      <p:sp>
        <p:nvSpPr>
          <p:cNvPr id="4" name="Slide Number Placeholder 3">
            <a:extLst>
              <a:ext uri="{FF2B5EF4-FFF2-40B4-BE49-F238E27FC236}">
                <a16:creationId xmlns:a16="http://schemas.microsoft.com/office/drawing/2014/main" id="{5E7E328F-F949-496B-8EB3-58464F1A686D}"/>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17</a:t>
            </a:fld>
            <a:endParaRPr lang="en-US">
              <a:solidFill>
                <a:prstClr val="black">
                  <a:tint val="75000"/>
                </a:prstClr>
              </a:solidFill>
              <a:latin typeface="Calibri"/>
            </a:endParaRPr>
          </a:p>
        </p:txBody>
      </p:sp>
    </p:spTree>
    <p:extLst>
      <p:ext uri="{BB962C8B-B14F-4D97-AF65-F5344CB8AC3E}">
        <p14:creationId xmlns:p14="http://schemas.microsoft.com/office/powerpoint/2010/main" val="168248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D287E-7337-497E-8CD9-B78F413AF7CE}"/>
              </a:ext>
            </a:extLst>
          </p:cNvPr>
          <p:cNvSpPr>
            <a:spLocks noGrp="1"/>
          </p:cNvSpPr>
          <p:nvPr>
            <p:ph type="title"/>
          </p:nvPr>
        </p:nvSpPr>
        <p:spPr/>
        <p:txBody>
          <a:bodyPr>
            <a:normAutofit/>
          </a:bodyPr>
          <a:lstStyle/>
          <a:p>
            <a:r>
              <a:rPr lang="en-US" dirty="0"/>
              <a:t>Some Notations in the Slides…</a:t>
            </a:r>
          </a:p>
        </p:txBody>
      </p:sp>
      <p:sp>
        <p:nvSpPr>
          <p:cNvPr id="3" name="Content Placeholder 2">
            <a:extLst>
              <a:ext uri="{FF2B5EF4-FFF2-40B4-BE49-F238E27FC236}">
                <a16:creationId xmlns:a16="http://schemas.microsoft.com/office/drawing/2014/main" id="{BE7E31F3-CDC6-403B-84F9-4AC5C9CD129A}"/>
              </a:ext>
            </a:extLst>
          </p:cNvPr>
          <p:cNvSpPr>
            <a:spLocks noGrp="1"/>
          </p:cNvSpPr>
          <p:nvPr>
            <p:ph idx="1"/>
          </p:nvPr>
        </p:nvSpPr>
        <p:spPr/>
        <p:txBody>
          <a:bodyPr>
            <a:normAutofit fontScale="92500" lnSpcReduction="10000"/>
          </a:bodyPr>
          <a:lstStyle/>
          <a:p>
            <a:r>
              <a:rPr lang="en-US" sz="3600" dirty="0"/>
              <a:t>Different geometry signify different services (task types) </a:t>
            </a:r>
          </a:p>
          <a:p>
            <a:endParaRPr lang="en-US" sz="3600" dirty="0"/>
          </a:p>
          <a:p>
            <a:endParaRPr lang="en-US" sz="3600" dirty="0"/>
          </a:p>
          <a:p>
            <a:r>
              <a:rPr lang="en-US" sz="3600" dirty="0"/>
              <a:t>Different sizes show different execution time</a:t>
            </a:r>
          </a:p>
          <a:p>
            <a:endParaRPr lang="en-US" sz="3600" dirty="0"/>
          </a:p>
          <a:p>
            <a:endParaRPr lang="en-US" sz="3600" dirty="0"/>
          </a:p>
          <a:p>
            <a:r>
              <a:rPr lang="en-US" sz="3600" dirty="0"/>
              <a:t>Different colors signify different data sources </a:t>
            </a:r>
          </a:p>
        </p:txBody>
      </p:sp>
      <p:sp>
        <p:nvSpPr>
          <p:cNvPr id="4" name="Slide Number Placeholder 3">
            <a:extLst>
              <a:ext uri="{FF2B5EF4-FFF2-40B4-BE49-F238E27FC236}">
                <a16:creationId xmlns:a16="http://schemas.microsoft.com/office/drawing/2014/main" id="{9CB21D85-312D-4DC8-93A5-2B6CD40AC6C8}"/>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18</a:t>
            </a:fld>
            <a:endParaRPr lang="en-US" dirty="0">
              <a:solidFill>
                <a:prstClr val="black">
                  <a:tint val="75000"/>
                </a:prstClr>
              </a:solidFill>
              <a:latin typeface="Calibri"/>
            </a:endParaRPr>
          </a:p>
        </p:txBody>
      </p:sp>
      <p:sp>
        <p:nvSpPr>
          <p:cNvPr id="5" name="Rectangle 4">
            <a:extLst>
              <a:ext uri="{FF2B5EF4-FFF2-40B4-BE49-F238E27FC236}">
                <a16:creationId xmlns:a16="http://schemas.microsoft.com/office/drawing/2014/main" id="{2608B34F-C5DC-4646-AEDF-1CF965419F2B}"/>
              </a:ext>
            </a:extLst>
          </p:cNvPr>
          <p:cNvSpPr/>
          <p:nvPr/>
        </p:nvSpPr>
        <p:spPr>
          <a:xfrm>
            <a:off x="2541433" y="2558074"/>
            <a:ext cx="430823" cy="40328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0BFA689-101B-4816-B387-582BC19878E2}"/>
              </a:ext>
            </a:extLst>
          </p:cNvPr>
          <p:cNvSpPr/>
          <p:nvPr/>
        </p:nvSpPr>
        <p:spPr>
          <a:xfrm>
            <a:off x="3501221" y="2517925"/>
            <a:ext cx="430823" cy="483577"/>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Top Corners Snipped 6">
            <a:extLst>
              <a:ext uri="{FF2B5EF4-FFF2-40B4-BE49-F238E27FC236}">
                <a16:creationId xmlns:a16="http://schemas.microsoft.com/office/drawing/2014/main" id="{408FEFA3-8AC0-4803-BFAC-0117B51EA020}"/>
              </a:ext>
            </a:extLst>
          </p:cNvPr>
          <p:cNvSpPr/>
          <p:nvPr/>
        </p:nvSpPr>
        <p:spPr>
          <a:xfrm>
            <a:off x="5345172" y="2489605"/>
            <a:ext cx="720969" cy="483577"/>
          </a:xfrm>
          <a:prstGeom prst="snip2Same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a:extLst>
              <a:ext uri="{FF2B5EF4-FFF2-40B4-BE49-F238E27FC236}">
                <a16:creationId xmlns:a16="http://schemas.microsoft.com/office/drawing/2014/main" id="{15487F70-7032-42C4-8AF7-8E3022845F86}"/>
              </a:ext>
            </a:extLst>
          </p:cNvPr>
          <p:cNvSpPr/>
          <p:nvPr/>
        </p:nvSpPr>
        <p:spPr>
          <a:xfrm>
            <a:off x="4461009" y="2489605"/>
            <a:ext cx="430823" cy="483577"/>
          </a:xfrm>
          <a:prstGeom prs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a:extLst>
              <a:ext uri="{FF2B5EF4-FFF2-40B4-BE49-F238E27FC236}">
                <a16:creationId xmlns:a16="http://schemas.microsoft.com/office/drawing/2014/main" id="{445FFA8B-9D74-4EF0-8155-C5996EE5DBDD}"/>
              </a:ext>
            </a:extLst>
          </p:cNvPr>
          <p:cNvSpPr/>
          <p:nvPr/>
        </p:nvSpPr>
        <p:spPr>
          <a:xfrm>
            <a:off x="3335102" y="4609384"/>
            <a:ext cx="239606" cy="290924"/>
          </a:xfrm>
          <a:prstGeom prs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43493B11-4446-4489-A3F7-01B6513467BA}"/>
              </a:ext>
            </a:extLst>
          </p:cNvPr>
          <p:cNvSpPr/>
          <p:nvPr/>
        </p:nvSpPr>
        <p:spPr>
          <a:xfrm>
            <a:off x="4576536" y="4111847"/>
            <a:ext cx="630591" cy="791111"/>
          </a:xfrm>
          <a:prstGeom prs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4B297808-DAD5-40C9-B197-10E6BECB6E82}"/>
              </a:ext>
            </a:extLst>
          </p:cNvPr>
          <p:cNvSpPr/>
          <p:nvPr/>
        </p:nvSpPr>
        <p:spPr>
          <a:xfrm>
            <a:off x="3871656" y="4277265"/>
            <a:ext cx="430823" cy="623043"/>
          </a:xfrm>
          <a:prstGeom prs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9332DF09-6A40-4E23-BCE3-6A5905492294}"/>
              </a:ext>
            </a:extLst>
          </p:cNvPr>
          <p:cNvSpPr/>
          <p:nvPr/>
        </p:nvSpPr>
        <p:spPr>
          <a:xfrm>
            <a:off x="3285809" y="5846736"/>
            <a:ext cx="430823" cy="623043"/>
          </a:xfrm>
          <a:prstGeom prs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58F6BF76-3744-4C7C-BD8D-681A46013614}"/>
              </a:ext>
            </a:extLst>
          </p:cNvPr>
          <p:cNvSpPr/>
          <p:nvPr/>
        </p:nvSpPr>
        <p:spPr>
          <a:xfrm>
            <a:off x="3941228" y="5841665"/>
            <a:ext cx="430823" cy="623043"/>
          </a:xfrm>
          <a:prstGeom prst="triangl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43B8B132-E9A6-4384-9F60-75A0173C23FD}"/>
              </a:ext>
            </a:extLst>
          </p:cNvPr>
          <p:cNvSpPr/>
          <p:nvPr/>
        </p:nvSpPr>
        <p:spPr>
          <a:xfrm>
            <a:off x="4634840" y="5846736"/>
            <a:ext cx="430823" cy="623043"/>
          </a:xfrm>
          <a:prstGeom prst="triangl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BC38622-9CC5-448D-B861-86B6479D96F4}"/>
              </a:ext>
            </a:extLst>
          </p:cNvPr>
          <p:cNvSpPr txBox="1"/>
          <p:nvPr/>
        </p:nvSpPr>
        <p:spPr>
          <a:xfrm>
            <a:off x="2428576" y="3061897"/>
            <a:ext cx="795411" cy="461665"/>
          </a:xfrm>
          <a:prstGeom prst="rect">
            <a:avLst/>
          </a:prstGeom>
          <a:noFill/>
        </p:spPr>
        <p:txBody>
          <a:bodyPr wrap="none" rtlCol="0">
            <a:spAutoFit/>
          </a:bodyPr>
          <a:lstStyle/>
          <a:p>
            <a:r>
              <a:rPr lang="en-US" sz="1200" dirty="0"/>
              <a:t>Changing </a:t>
            </a:r>
            <a:br>
              <a:rPr lang="en-US" sz="1200" dirty="0"/>
            </a:br>
            <a:r>
              <a:rPr lang="en-US" sz="1200" dirty="0"/>
              <a:t>Codec</a:t>
            </a:r>
          </a:p>
        </p:txBody>
      </p:sp>
      <p:sp>
        <p:nvSpPr>
          <p:cNvPr id="17" name="TextBox 16">
            <a:extLst>
              <a:ext uri="{FF2B5EF4-FFF2-40B4-BE49-F238E27FC236}">
                <a16:creationId xmlns:a16="http://schemas.microsoft.com/office/drawing/2014/main" id="{A2F69128-A454-48D7-850D-FB6554661354}"/>
              </a:ext>
            </a:extLst>
          </p:cNvPr>
          <p:cNvSpPr txBox="1"/>
          <p:nvPr/>
        </p:nvSpPr>
        <p:spPr>
          <a:xfrm>
            <a:off x="1672792" y="3174750"/>
            <a:ext cx="755784" cy="276999"/>
          </a:xfrm>
          <a:prstGeom prst="rect">
            <a:avLst/>
          </a:prstGeom>
          <a:noFill/>
        </p:spPr>
        <p:txBody>
          <a:bodyPr wrap="none" rtlCol="0">
            <a:spAutoFit/>
          </a:bodyPr>
          <a:lstStyle/>
          <a:p>
            <a:r>
              <a:rPr lang="en-US" sz="1200" dirty="0"/>
              <a:t>Example:</a:t>
            </a:r>
          </a:p>
        </p:txBody>
      </p:sp>
      <p:sp>
        <p:nvSpPr>
          <p:cNvPr id="18" name="TextBox 17">
            <a:extLst>
              <a:ext uri="{FF2B5EF4-FFF2-40B4-BE49-F238E27FC236}">
                <a16:creationId xmlns:a16="http://schemas.microsoft.com/office/drawing/2014/main" id="{C8C9FFDD-F070-43D8-A9E4-CC2CE9EBC996}"/>
              </a:ext>
            </a:extLst>
          </p:cNvPr>
          <p:cNvSpPr txBox="1"/>
          <p:nvPr/>
        </p:nvSpPr>
        <p:spPr>
          <a:xfrm>
            <a:off x="3400441" y="3082419"/>
            <a:ext cx="819007" cy="461665"/>
          </a:xfrm>
          <a:prstGeom prst="rect">
            <a:avLst/>
          </a:prstGeom>
          <a:noFill/>
        </p:spPr>
        <p:txBody>
          <a:bodyPr wrap="none" rtlCol="0">
            <a:spAutoFit/>
          </a:bodyPr>
          <a:lstStyle/>
          <a:p>
            <a:r>
              <a:rPr lang="en-US" sz="1200" dirty="0"/>
              <a:t>Changing </a:t>
            </a:r>
            <a:br>
              <a:rPr lang="en-US" sz="1200" dirty="0"/>
            </a:br>
            <a:r>
              <a:rPr lang="en-US" sz="1200" dirty="0"/>
              <a:t>resolution</a:t>
            </a:r>
          </a:p>
        </p:txBody>
      </p:sp>
      <p:sp>
        <p:nvSpPr>
          <p:cNvPr id="20" name="TextBox 19">
            <a:extLst>
              <a:ext uri="{FF2B5EF4-FFF2-40B4-BE49-F238E27FC236}">
                <a16:creationId xmlns:a16="http://schemas.microsoft.com/office/drawing/2014/main" id="{F5986CEC-37A4-4D53-A4D5-364AE8280905}"/>
              </a:ext>
            </a:extLst>
          </p:cNvPr>
          <p:cNvSpPr txBox="1"/>
          <p:nvPr/>
        </p:nvSpPr>
        <p:spPr>
          <a:xfrm>
            <a:off x="1645993" y="4962935"/>
            <a:ext cx="755784" cy="276999"/>
          </a:xfrm>
          <a:prstGeom prst="rect">
            <a:avLst/>
          </a:prstGeom>
          <a:noFill/>
        </p:spPr>
        <p:txBody>
          <a:bodyPr wrap="none" rtlCol="0">
            <a:spAutoFit/>
          </a:bodyPr>
          <a:lstStyle/>
          <a:p>
            <a:r>
              <a:rPr lang="en-US" sz="1200" dirty="0"/>
              <a:t>Example:</a:t>
            </a:r>
          </a:p>
        </p:txBody>
      </p:sp>
      <p:sp>
        <p:nvSpPr>
          <p:cNvPr id="21" name="TextBox 20">
            <a:extLst>
              <a:ext uri="{FF2B5EF4-FFF2-40B4-BE49-F238E27FC236}">
                <a16:creationId xmlns:a16="http://schemas.microsoft.com/office/drawing/2014/main" id="{D398D875-7C09-46A6-A1BD-6D8B14CB5B0C}"/>
              </a:ext>
            </a:extLst>
          </p:cNvPr>
          <p:cNvSpPr txBox="1"/>
          <p:nvPr/>
        </p:nvSpPr>
        <p:spPr>
          <a:xfrm>
            <a:off x="1645993" y="6535945"/>
            <a:ext cx="755784" cy="276999"/>
          </a:xfrm>
          <a:prstGeom prst="rect">
            <a:avLst/>
          </a:prstGeom>
          <a:noFill/>
        </p:spPr>
        <p:txBody>
          <a:bodyPr wrap="none" rtlCol="0">
            <a:spAutoFit/>
          </a:bodyPr>
          <a:lstStyle/>
          <a:p>
            <a:r>
              <a:rPr lang="en-US" sz="1200" dirty="0"/>
              <a:t>Example:</a:t>
            </a:r>
          </a:p>
        </p:txBody>
      </p:sp>
      <p:sp>
        <p:nvSpPr>
          <p:cNvPr id="22" name="TextBox 21">
            <a:extLst>
              <a:ext uri="{FF2B5EF4-FFF2-40B4-BE49-F238E27FC236}">
                <a16:creationId xmlns:a16="http://schemas.microsoft.com/office/drawing/2014/main" id="{9954BBB5-7494-4E37-A7BE-A6BF284C8257}"/>
              </a:ext>
            </a:extLst>
          </p:cNvPr>
          <p:cNvSpPr txBox="1"/>
          <p:nvPr/>
        </p:nvSpPr>
        <p:spPr>
          <a:xfrm>
            <a:off x="4302479" y="3082418"/>
            <a:ext cx="763183" cy="461665"/>
          </a:xfrm>
          <a:prstGeom prst="rect">
            <a:avLst/>
          </a:prstGeom>
          <a:noFill/>
        </p:spPr>
        <p:txBody>
          <a:bodyPr wrap="square" rtlCol="0">
            <a:spAutoFit/>
          </a:bodyPr>
          <a:lstStyle/>
          <a:p>
            <a:pPr algn="ctr"/>
            <a:r>
              <a:rPr lang="en-US" sz="1200" dirty="0"/>
              <a:t>Creating Subtitle</a:t>
            </a:r>
          </a:p>
        </p:txBody>
      </p:sp>
      <p:sp>
        <p:nvSpPr>
          <p:cNvPr id="23" name="TextBox 22">
            <a:extLst>
              <a:ext uri="{FF2B5EF4-FFF2-40B4-BE49-F238E27FC236}">
                <a16:creationId xmlns:a16="http://schemas.microsoft.com/office/drawing/2014/main" id="{BFB07B78-CEF1-47D6-B28C-1542FE503A34}"/>
              </a:ext>
            </a:extLst>
          </p:cNvPr>
          <p:cNvSpPr txBox="1"/>
          <p:nvPr/>
        </p:nvSpPr>
        <p:spPr>
          <a:xfrm>
            <a:off x="5271012" y="3086357"/>
            <a:ext cx="869288" cy="276999"/>
          </a:xfrm>
          <a:prstGeom prst="rect">
            <a:avLst/>
          </a:prstGeom>
          <a:noFill/>
        </p:spPr>
        <p:txBody>
          <a:bodyPr wrap="square" rtlCol="0">
            <a:spAutoFit/>
          </a:bodyPr>
          <a:lstStyle/>
          <a:p>
            <a:pPr algn="ctr"/>
            <a:r>
              <a:rPr lang="en-US" sz="1200" dirty="0"/>
              <a:t>Censoring</a:t>
            </a:r>
          </a:p>
        </p:txBody>
      </p:sp>
      <p:sp>
        <p:nvSpPr>
          <p:cNvPr id="24" name="TextBox 23">
            <a:extLst>
              <a:ext uri="{FF2B5EF4-FFF2-40B4-BE49-F238E27FC236}">
                <a16:creationId xmlns:a16="http://schemas.microsoft.com/office/drawing/2014/main" id="{D8F7D7B7-6BE6-4FCE-BC9A-EF6E4291991A}"/>
              </a:ext>
            </a:extLst>
          </p:cNvPr>
          <p:cNvSpPr txBox="1"/>
          <p:nvPr/>
        </p:nvSpPr>
        <p:spPr>
          <a:xfrm>
            <a:off x="3257664" y="4951900"/>
            <a:ext cx="324128" cy="276999"/>
          </a:xfrm>
          <a:prstGeom prst="rect">
            <a:avLst/>
          </a:prstGeom>
          <a:noFill/>
        </p:spPr>
        <p:txBody>
          <a:bodyPr wrap="none" rtlCol="0">
            <a:spAutoFit/>
          </a:bodyPr>
          <a:lstStyle/>
          <a:p>
            <a:r>
              <a:rPr lang="en-US" sz="1200" dirty="0"/>
              <a:t>3s</a:t>
            </a:r>
          </a:p>
        </p:txBody>
      </p:sp>
      <p:sp>
        <p:nvSpPr>
          <p:cNvPr id="25" name="TextBox 24">
            <a:extLst>
              <a:ext uri="{FF2B5EF4-FFF2-40B4-BE49-F238E27FC236}">
                <a16:creationId xmlns:a16="http://schemas.microsoft.com/office/drawing/2014/main" id="{F7164110-A038-497D-BF4F-26B956FE052C}"/>
              </a:ext>
            </a:extLst>
          </p:cNvPr>
          <p:cNvSpPr txBox="1"/>
          <p:nvPr/>
        </p:nvSpPr>
        <p:spPr>
          <a:xfrm>
            <a:off x="3960579" y="4962903"/>
            <a:ext cx="324128" cy="276999"/>
          </a:xfrm>
          <a:prstGeom prst="rect">
            <a:avLst/>
          </a:prstGeom>
          <a:noFill/>
        </p:spPr>
        <p:txBody>
          <a:bodyPr wrap="none" rtlCol="0">
            <a:spAutoFit/>
          </a:bodyPr>
          <a:lstStyle/>
          <a:p>
            <a:r>
              <a:rPr lang="en-US" sz="1200" dirty="0"/>
              <a:t>6s</a:t>
            </a:r>
          </a:p>
        </p:txBody>
      </p:sp>
      <p:sp>
        <p:nvSpPr>
          <p:cNvPr id="26" name="TextBox 25">
            <a:extLst>
              <a:ext uri="{FF2B5EF4-FFF2-40B4-BE49-F238E27FC236}">
                <a16:creationId xmlns:a16="http://schemas.microsoft.com/office/drawing/2014/main" id="{10CD324E-3737-49DA-8868-DACD8063EFD2}"/>
              </a:ext>
            </a:extLst>
          </p:cNvPr>
          <p:cNvSpPr txBox="1"/>
          <p:nvPr/>
        </p:nvSpPr>
        <p:spPr>
          <a:xfrm>
            <a:off x="4507643" y="4948340"/>
            <a:ext cx="763183" cy="276999"/>
          </a:xfrm>
          <a:prstGeom prst="rect">
            <a:avLst/>
          </a:prstGeom>
          <a:noFill/>
        </p:spPr>
        <p:txBody>
          <a:bodyPr wrap="square" rtlCol="0">
            <a:spAutoFit/>
          </a:bodyPr>
          <a:lstStyle/>
          <a:p>
            <a:pPr algn="ctr"/>
            <a:r>
              <a:rPr lang="en-US" sz="1200" dirty="0"/>
              <a:t>8s</a:t>
            </a:r>
          </a:p>
        </p:txBody>
      </p:sp>
      <p:sp>
        <p:nvSpPr>
          <p:cNvPr id="27" name="TextBox 26">
            <a:extLst>
              <a:ext uri="{FF2B5EF4-FFF2-40B4-BE49-F238E27FC236}">
                <a16:creationId xmlns:a16="http://schemas.microsoft.com/office/drawing/2014/main" id="{AB972680-2686-48E6-BE0E-695BDB9E05E5}"/>
              </a:ext>
            </a:extLst>
          </p:cNvPr>
          <p:cNvSpPr txBox="1"/>
          <p:nvPr/>
        </p:nvSpPr>
        <p:spPr>
          <a:xfrm>
            <a:off x="3187128" y="6558987"/>
            <a:ext cx="530402" cy="276999"/>
          </a:xfrm>
          <a:prstGeom prst="rect">
            <a:avLst/>
          </a:prstGeom>
          <a:noFill/>
        </p:spPr>
        <p:txBody>
          <a:bodyPr wrap="none" rtlCol="0">
            <a:spAutoFit/>
          </a:bodyPr>
          <a:lstStyle/>
          <a:p>
            <a:r>
              <a:rPr lang="en-US" sz="1200" dirty="0"/>
              <a:t>News</a:t>
            </a:r>
          </a:p>
        </p:txBody>
      </p:sp>
      <p:sp>
        <p:nvSpPr>
          <p:cNvPr id="28" name="TextBox 27">
            <a:extLst>
              <a:ext uri="{FF2B5EF4-FFF2-40B4-BE49-F238E27FC236}">
                <a16:creationId xmlns:a16="http://schemas.microsoft.com/office/drawing/2014/main" id="{DB81D0CA-345A-486F-967E-060325C9DBB1}"/>
              </a:ext>
            </a:extLst>
          </p:cNvPr>
          <p:cNvSpPr txBox="1"/>
          <p:nvPr/>
        </p:nvSpPr>
        <p:spPr>
          <a:xfrm>
            <a:off x="3813371" y="6551292"/>
            <a:ext cx="686535" cy="276999"/>
          </a:xfrm>
          <a:prstGeom prst="rect">
            <a:avLst/>
          </a:prstGeom>
          <a:noFill/>
        </p:spPr>
        <p:txBody>
          <a:bodyPr wrap="none" rtlCol="0">
            <a:spAutoFit/>
          </a:bodyPr>
          <a:lstStyle/>
          <a:p>
            <a:r>
              <a:rPr lang="en-US" sz="1200" dirty="0"/>
              <a:t>Cartoon</a:t>
            </a:r>
          </a:p>
        </p:txBody>
      </p:sp>
      <p:sp>
        <p:nvSpPr>
          <p:cNvPr id="29" name="TextBox 28">
            <a:extLst>
              <a:ext uri="{FF2B5EF4-FFF2-40B4-BE49-F238E27FC236}">
                <a16:creationId xmlns:a16="http://schemas.microsoft.com/office/drawing/2014/main" id="{B8E89BBD-FE94-435F-939D-BEA3CB35D649}"/>
              </a:ext>
            </a:extLst>
          </p:cNvPr>
          <p:cNvSpPr txBox="1"/>
          <p:nvPr/>
        </p:nvSpPr>
        <p:spPr>
          <a:xfrm>
            <a:off x="4385364" y="6553738"/>
            <a:ext cx="1012936" cy="276999"/>
          </a:xfrm>
          <a:prstGeom prst="rect">
            <a:avLst/>
          </a:prstGeom>
          <a:noFill/>
        </p:spPr>
        <p:txBody>
          <a:bodyPr wrap="square" rtlCol="0">
            <a:spAutoFit/>
          </a:bodyPr>
          <a:lstStyle/>
          <a:p>
            <a:pPr algn="ctr"/>
            <a:r>
              <a:rPr lang="en-US" sz="1200" dirty="0"/>
              <a:t>Live Camera</a:t>
            </a:r>
          </a:p>
        </p:txBody>
      </p:sp>
    </p:spTree>
    <p:extLst>
      <p:ext uri="{BB962C8B-B14F-4D97-AF65-F5344CB8AC3E}">
        <p14:creationId xmlns:p14="http://schemas.microsoft.com/office/powerpoint/2010/main" val="274844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par>
                          <p:cTn id="35" fill="hold">
                            <p:stCondLst>
                              <p:cond delay="1500"/>
                            </p:stCondLst>
                            <p:childTnLst>
                              <p:par>
                                <p:cTn id="36" presetID="10" presetClass="entr" presetSubtype="0"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childTnLst>
                          </p:cTn>
                        </p:par>
                        <p:par>
                          <p:cTn id="39" fill="hold">
                            <p:stCondLst>
                              <p:cond delay="2000"/>
                            </p:stCondLst>
                            <p:childTnLst>
                              <p:par>
                                <p:cTn id="40" presetID="10" presetClass="entr" presetSubtype="0"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3" end="3"/>
                                            </p:txEl>
                                          </p:spTgt>
                                        </p:tgtEl>
                                        <p:attrNameLst>
                                          <p:attrName>style.visibility</p:attrName>
                                        </p:attrNameLst>
                                      </p:cBhvr>
                                      <p:to>
                                        <p:strVal val="visible"/>
                                      </p:to>
                                    </p:set>
                                    <p:animEffect transition="in" filter="fade">
                                      <p:cBhvr>
                                        <p:cTn id="47" dur="500"/>
                                        <p:tgtEl>
                                          <p:spTgt spid="3">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500"/>
                                        <p:tgtEl>
                                          <p:spTgt spid="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500"/>
                                        <p:tgtEl>
                                          <p:spTgt spid="24"/>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fade">
                                      <p:cBhvr>
                                        <p:cTn id="69" dur="500"/>
                                        <p:tgtEl>
                                          <p:spTgt spid="25"/>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fade">
                                      <p:cBhvr>
                                        <p:cTn id="72" dur="5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
                                            <p:txEl>
                                              <p:pRg st="6" end="6"/>
                                            </p:txEl>
                                          </p:spTgt>
                                        </p:tgtEl>
                                        <p:attrNameLst>
                                          <p:attrName>style.visibility</p:attrName>
                                        </p:attrNameLst>
                                      </p:cBhvr>
                                      <p:to>
                                        <p:strVal val="visible"/>
                                      </p:to>
                                    </p:set>
                                    <p:animEffect transition="in" filter="fade">
                                      <p:cBhvr>
                                        <p:cTn id="77" dur="500"/>
                                        <p:tgtEl>
                                          <p:spTgt spid="3">
                                            <p:txEl>
                                              <p:pRg st="6" end="6"/>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2"/>
                                        </p:tgtEl>
                                        <p:attrNameLst>
                                          <p:attrName>style.visibility</p:attrName>
                                        </p:attrNameLst>
                                      </p:cBhvr>
                                      <p:to>
                                        <p:strVal val="visible"/>
                                      </p:to>
                                    </p:set>
                                    <p:animEffect transition="in" filter="fade">
                                      <p:cBhvr>
                                        <p:cTn id="82" dur="500"/>
                                        <p:tgtEl>
                                          <p:spTgt spid="12"/>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3"/>
                                        </p:tgtEl>
                                        <p:attrNameLst>
                                          <p:attrName>style.visibility</p:attrName>
                                        </p:attrNameLst>
                                      </p:cBhvr>
                                      <p:to>
                                        <p:strVal val="visible"/>
                                      </p:to>
                                    </p:set>
                                    <p:animEffect transition="in" filter="fade">
                                      <p:cBhvr>
                                        <p:cTn id="85" dur="500"/>
                                        <p:tgtEl>
                                          <p:spTgt spid="13"/>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4"/>
                                        </p:tgtEl>
                                        <p:attrNameLst>
                                          <p:attrName>style.visibility</p:attrName>
                                        </p:attrNameLst>
                                      </p:cBhvr>
                                      <p:to>
                                        <p:strVal val="visible"/>
                                      </p:to>
                                    </p:set>
                                    <p:animEffect transition="in" filter="fade">
                                      <p:cBhvr>
                                        <p:cTn id="88" dur="500"/>
                                        <p:tgtEl>
                                          <p:spTgt spid="14"/>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21"/>
                                        </p:tgtEl>
                                        <p:attrNameLst>
                                          <p:attrName>style.visibility</p:attrName>
                                        </p:attrNameLst>
                                      </p:cBhvr>
                                      <p:to>
                                        <p:strVal val="visible"/>
                                      </p:to>
                                    </p:set>
                                    <p:animEffect transition="in" filter="fade">
                                      <p:cBhvr>
                                        <p:cTn id="93" dur="500"/>
                                        <p:tgtEl>
                                          <p:spTgt spid="21"/>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27"/>
                                        </p:tgtEl>
                                        <p:attrNameLst>
                                          <p:attrName>style.visibility</p:attrName>
                                        </p:attrNameLst>
                                      </p:cBhvr>
                                      <p:to>
                                        <p:strVal val="visible"/>
                                      </p:to>
                                    </p:set>
                                    <p:animEffect transition="in" filter="fade">
                                      <p:cBhvr>
                                        <p:cTn id="96" dur="500"/>
                                        <p:tgtEl>
                                          <p:spTgt spid="27"/>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28"/>
                                        </p:tgtEl>
                                        <p:attrNameLst>
                                          <p:attrName>style.visibility</p:attrName>
                                        </p:attrNameLst>
                                      </p:cBhvr>
                                      <p:to>
                                        <p:strVal val="visible"/>
                                      </p:to>
                                    </p:set>
                                    <p:animEffect transition="in" filter="fade">
                                      <p:cBhvr>
                                        <p:cTn id="99" dur="500"/>
                                        <p:tgtEl>
                                          <p:spTgt spid="28"/>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29"/>
                                        </p:tgtEl>
                                        <p:attrNameLst>
                                          <p:attrName>style.visibility</p:attrName>
                                        </p:attrNameLst>
                                      </p:cBhvr>
                                      <p:to>
                                        <p:strVal val="visible"/>
                                      </p:to>
                                    </p:set>
                                    <p:animEffect transition="in" filter="fade">
                                      <p:cBhvr>
                                        <p:cTn id="10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p:bldP spid="17" grpId="0"/>
      <p:bldP spid="18" grpId="0"/>
      <p:bldP spid="20" grpId="0"/>
      <p:bldP spid="21" grpId="0"/>
      <p:bldP spid="22" grpId="0"/>
      <p:bldP spid="23" grpId="0"/>
      <p:bldP spid="24" grpId="0"/>
      <p:bldP spid="25" grpId="0"/>
      <p:bldP spid="26" grpId="0"/>
      <p:bldP spid="27" grpId="0"/>
      <p:bldP spid="28" grpId="0"/>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CF3DF-CB6C-4979-8914-93AD9B8568BA}"/>
              </a:ext>
            </a:extLst>
          </p:cNvPr>
          <p:cNvSpPr>
            <a:spLocks noGrp="1"/>
          </p:cNvSpPr>
          <p:nvPr>
            <p:ph type="title"/>
          </p:nvPr>
        </p:nvSpPr>
        <p:spPr>
          <a:xfrm>
            <a:off x="457200" y="99134"/>
            <a:ext cx="8229600" cy="1143000"/>
          </a:xfrm>
        </p:spPr>
        <p:txBody>
          <a:bodyPr/>
          <a:lstStyle/>
          <a:p>
            <a:r>
              <a:rPr lang="en-US" dirty="0"/>
              <a:t>Data Collection: Task Definition</a:t>
            </a:r>
          </a:p>
        </p:txBody>
      </p:sp>
      <p:sp>
        <p:nvSpPr>
          <p:cNvPr id="3" name="Content Placeholder 2">
            <a:extLst>
              <a:ext uri="{FF2B5EF4-FFF2-40B4-BE49-F238E27FC236}">
                <a16:creationId xmlns:a16="http://schemas.microsoft.com/office/drawing/2014/main" id="{9342A917-AE69-48A4-929D-315D8F42F5F7}"/>
              </a:ext>
            </a:extLst>
          </p:cNvPr>
          <p:cNvSpPr>
            <a:spLocks noGrp="1"/>
          </p:cNvSpPr>
          <p:nvPr>
            <p:ph idx="1"/>
          </p:nvPr>
        </p:nvSpPr>
        <p:spPr/>
        <p:txBody>
          <a:bodyPr/>
          <a:lstStyle/>
          <a:p>
            <a:r>
              <a:rPr lang="en-US" dirty="0"/>
              <a:t>Benchmark 100 video stream</a:t>
            </a:r>
          </a:p>
          <a:p>
            <a:pPr lvl="1"/>
            <a:r>
              <a:rPr lang="en-US" dirty="0"/>
              <a:t>Each stream has up to 60 video segments</a:t>
            </a:r>
          </a:p>
          <a:p>
            <a:pPr lvl="2"/>
            <a:r>
              <a:rPr lang="en-US" dirty="0"/>
              <a:t>Each video segment is 2 seconds long</a:t>
            </a:r>
          </a:p>
          <a:p>
            <a:pPr lvl="2"/>
            <a:r>
              <a:rPr lang="en-US" dirty="0"/>
              <a:t>For a total of 3,159 video segments.</a:t>
            </a:r>
          </a:p>
          <a:p>
            <a:endParaRPr lang="en-US" dirty="0"/>
          </a:p>
          <a:p>
            <a:r>
              <a:rPr lang="en-US" dirty="0"/>
              <a:t>Perform 4 different operations to the video</a:t>
            </a:r>
          </a:p>
          <a:p>
            <a:pPr lvl="1"/>
            <a:r>
              <a:rPr lang="en-US" dirty="0"/>
              <a:t>Each operation also has 3-5 configurations</a:t>
            </a:r>
          </a:p>
          <a:p>
            <a:pPr lvl="1"/>
            <a:r>
              <a:rPr lang="en-US" dirty="0"/>
              <a:t>Nearly 100k data point</a:t>
            </a:r>
          </a:p>
          <a:p>
            <a:pPr lvl="1"/>
            <a:endParaRPr lang="en-US" dirty="0"/>
          </a:p>
        </p:txBody>
      </p:sp>
      <p:sp>
        <p:nvSpPr>
          <p:cNvPr id="4" name="Slide Number Placeholder 3">
            <a:extLst>
              <a:ext uri="{FF2B5EF4-FFF2-40B4-BE49-F238E27FC236}">
                <a16:creationId xmlns:a16="http://schemas.microsoft.com/office/drawing/2014/main" id="{16572DAA-87A2-496A-89A1-929FD98C20CF}"/>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19</a:t>
            </a:fld>
            <a:endParaRPr lang="en-US" dirty="0">
              <a:solidFill>
                <a:prstClr val="black">
                  <a:tint val="75000"/>
                </a:prstClr>
              </a:solidFill>
            </a:endParaRPr>
          </a:p>
        </p:txBody>
      </p:sp>
      <p:sp>
        <p:nvSpPr>
          <p:cNvPr id="5" name="Rectangle 4">
            <a:extLst>
              <a:ext uri="{FF2B5EF4-FFF2-40B4-BE49-F238E27FC236}">
                <a16:creationId xmlns:a16="http://schemas.microsoft.com/office/drawing/2014/main" id="{9EAA1BEF-3046-4FA5-A930-1A18763DACA4}"/>
              </a:ext>
            </a:extLst>
          </p:cNvPr>
          <p:cNvSpPr/>
          <p:nvPr/>
        </p:nvSpPr>
        <p:spPr>
          <a:xfrm>
            <a:off x="5631712" y="3858777"/>
            <a:ext cx="430823" cy="40328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E465531-F66A-4D1D-BD82-08FBFF833B4F}"/>
              </a:ext>
            </a:extLst>
          </p:cNvPr>
          <p:cNvSpPr/>
          <p:nvPr/>
        </p:nvSpPr>
        <p:spPr>
          <a:xfrm>
            <a:off x="6307174" y="3818628"/>
            <a:ext cx="430823" cy="483577"/>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Top Corners Snipped 6">
            <a:extLst>
              <a:ext uri="{FF2B5EF4-FFF2-40B4-BE49-F238E27FC236}">
                <a16:creationId xmlns:a16="http://schemas.microsoft.com/office/drawing/2014/main" id="{A5BA80FD-DF60-4DE3-8F88-BFD1808DDB8E}"/>
              </a:ext>
            </a:extLst>
          </p:cNvPr>
          <p:cNvSpPr/>
          <p:nvPr/>
        </p:nvSpPr>
        <p:spPr>
          <a:xfrm>
            <a:off x="7750419" y="3772595"/>
            <a:ext cx="720969" cy="483577"/>
          </a:xfrm>
          <a:prstGeom prst="snip2Same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a:extLst>
              <a:ext uri="{FF2B5EF4-FFF2-40B4-BE49-F238E27FC236}">
                <a16:creationId xmlns:a16="http://schemas.microsoft.com/office/drawing/2014/main" id="{35E07B48-FEA2-4085-AC27-D90D29E57CC4}"/>
              </a:ext>
            </a:extLst>
          </p:cNvPr>
          <p:cNvSpPr/>
          <p:nvPr/>
        </p:nvSpPr>
        <p:spPr>
          <a:xfrm>
            <a:off x="6988245" y="3769242"/>
            <a:ext cx="430823" cy="483577"/>
          </a:xfrm>
          <a:prstGeom prs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a:extLst>
              <a:ext uri="{FF2B5EF4-FFF2-40B4-BE49-F238E27FC236}">
                <a16:creationId xmlns:a16="http://schemas.microsoft.com/office/drawing/2014/main" id="{9403F061-E8CD-438A-8A79-5BF3FC1D01CA}"/>
              </a:ext>
            </a:extLst>
          </p:cNvPr>
          <p:cNvSpPr/>
          <p:nvPr/>
        </p:nvSpPr>
        <p:spPr>
          <a:xfrm>
            <a:off x="5072148" y="5560694"/>
            <a:ext cx="430823" cy="483577"/>
          </a:xfrm>
          <a:prstGeom prs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AF18FCD0-E852-43D1-A41A-88A654B01288}"/>
              </a:ext>
            </a:extLst>
          </p:cNvPr>
          <p:cNvSpPr/>
          <p:nvPr/>
        </p:nvSpPr>
        <p:spPr>
          <a:xfrm>
            <a:off x="5631712" y="5415380"/>
            <a:ext cx="547146" cy="628892"/>
          </a:xfrm>
          <a:prstGeom prst="triangl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382FE5F8-F97C-41D9-8B28-7FAB4AA1DAE8}"/>
              </a:ext>
            </a:extLst>
          </p:cNvPr>
          <p:cNvSpPr/>
          <p:nvPr/>
        </p:nvSpPr>
        <p:spPr>
          <a:xfrm>
            <a:off x="4653172" y="5663953"/>
            <a:ext cx="290235" cy="380319"/>
          </a:xfrm>
          <a:prstGeom prst="triangl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E47F074A-60F1-4C1D-95A1-542A182427D8}"/>
              </a:ext>
            </a:extLst>
          </p:cNvPr>
          <p:cNvSpPr/>
          <p:nvPr/>
        </p:nvSpPr>
        <p:spPr>
          <a:xfrm>
            <a:off x="6307173" y="5257801"/>
            <a:ext cx="681072" cy="786472"/>
          </a:xfrm>
          <a:prstGeom prst="triangl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BF3320CC-F9FE-47E1-AEC9-4EC14EF28A59}"/>
              </a:ext>
            </a:extLst>
          </p:cNvPr>
          <p:cNvSpPr/>
          <p:nvPr/>
        </p:nvSpPr>
        <p:spPr>
          <a:xfrm>
            <a:off x="4243940" y="5779363"/>
            <a:ext cx="290235" cy="264910"/>
          </a:xfrm>
          <a:prstGeom prst="triangle">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1369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500"/>
                                        <p:tgtEl>
                                          <p:spTgt spid="1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
                                            <p:txEl>
                                              <p:pRg st="7" end="7"/>
                                            </p:txEl>
                                          </p:spTgt>
                                        </p:tgtEl>
                                        <p:attrNameLst>
                                          <p:attrName>style.visibility</p:attrName>
                                        </p:attrNameLst>
                                      </p:cBhvr>
                                      <p:to>
                                        <p:strVal val="visible"/>
                                      </p:to>
                                    </p:set>
                                    <p:animEffect transition="in" filter="fade">
                                      <p:cBhvr>
                                        <p:cTn id="6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animBg="1"/>
      <p:bldP spid="6" grpId="0" uiExpand="1" animBg="1"/>
      <p:bldP spid="7" grpId="0" uiExpand="1" animBg="1"/>
      <p:bldP spid="8" grpId="0" uiExpand="1" animBg="1"/>
      <p:bldP spid="9" grpId="0" uiExpand="1" animBg="1"/>
      <p:bldP spid="10" grpId="0" uiExpand="1" animBg="1"/>
      <p:bldP spid="11" grpId="0" uiExpand="1" animBg="1"/>
      <p:bldP spid="12" grpId="0" uiExpand="1" animBg="1"/>
      <p:bldP spid="13" grpId="0" uiExpan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4" name="Content Placeholder 3"/>
          <p:cNvSpPr>
            <a:spLocks noGrp="1"/>
          </p:cNvSpPr>
          <p:nvPr>
            <p:ph idx="1"/>
          </p:nvPr>
        </p:nvSpPr>
        <p:spPr>
          <a:xfrm>
            <a:off x="457200" y="1600200"/>
            <a:ext cx="8229600" cy="4756150"/>
          </a:xfrm>
        </p:spPr>
        <p:txBody>
          <a:bodyPr>
            <a:normAutofit fontScale="85000" lnSpcReduction="10000"/>
          </a:bodyPr>
          <a:lstStyle/>
          <a:p>
            <a:pPr>
              <a:lnSpc>
                <a:spcPct val="150000"/>
              </a:lnSpc>
              <a:spcBef>
                <a:spcPts val="0"/>
              </a:spcBef>
              <a:buSzTx/>
            </a:pPr>
            <a:r>
              <a:rPr lang="en-US" sz="3200" b="1" dirty="0"/>
              <a:t>Introduction</a:t>
            </a:r>
          </a:p>
          <a:p>
            <a:pPr>
              <a:lnSpc>
                <a:spcPct val="150000"/>
              </a:lnSpc>
              <a:spcBef>
                <a:spcPts val="0"/>
              </a:spcBef>
              <a:buSzTx/>
            </a:pPr>
            <a:r>
              <a:rPr lang="en-US" sz="3200" dirty="0"/>
              <a:t>Background and Positioning of the Work</a:t>
            </a:r>
          </a:p>
          <a:p>
            <a:pPr>
              <a:lnSpc>
                <a:spcPct val="150000"/>
              </a:lnSpc>
              <a:spcBef>
                <a:spcPts val="0"/>
              </a:spcBef>
              <a:buSzTx/>
            </a:pPr>
            <a:r>
              <a:rPr lang="en-US" sz="3200" dirty="0"/>
              <a:t>Contribution 1: Evaluating Benefits of Reusing</a:t>
            </a:r>
          </a:p>
          <a:p>
            <a:pPr>
              <a:lnSpc>
                <a:spcPct val="150000"/>
              </a:lnSpc>
              <a:spcBef>
                <a:spcPts val="0"/>
              </a:spcBef>
              <a:buSzTx/>
            </a:pPr>
            <a:r>
              <a:rPr lang="en-US" sz="3200" dirty="0"/>
              <a:t>Contribution 2</a:t>
            </a:r>
            <a:r>
              <a:rPr lang="en-US" sz="3200" b="1" dirty="0"/>
              <a:t>: </a:t>
            </a:r>
            <a:r>
              <a:rPr lang="en-US" sz="3200" dirty="0">
                <a:cs typeface="Calibri"/>
              </a:rPr>
              <a:t>Achieving Task Reusing </a:t>
            </a:r>
          </a:p>
          <a:p>
            <a:pPr>
              <a:lnSpc>
                <a:spcPct val="150000"/>
              </a:lnSpc>
              <a:spcBef>
                <a:spcPts val="0"/>
              </a:spcBef>
              <a:buSzTx/>
            </a:pPr>
            <a:r>
              <a:rPr lang="en-US" sz="3200" dirty="0"/>
              <a:t>Contribution 3: </a:t>
            </a:r>
            <a:r>
              <a:rPr lang="en-US" sz="3200" dirty="0">
                <a:cs typeface="Calibri"/>
              </a:rPr>
              <a:t>Achieving Approximate Processing</a:t>
            </a:r>
          </a:p>
          <a:p>
            <a:pPr>
              <a:lnSpc>
                <a:spcPct val="150000"/>
              </a:lnSpc>
              <a:spcBef>
                <a:spcPts val="0"/>
              </a:spcBef>
              <a:buSzTx/>
            </a:pPr>
            <a:r>
              <a:rPr lang="en-US" sz="3200" dirty="0"/>
              <a:t>Contribution 4: SMSE Implementation and Demo</a:t>
            </a:r>
            <a:endParaRPr lang="en-US" sz="2600" dirty="0"/>
          </a:p>
          <a:p>
            <a:pPr>
              <a:lnSpc>
                <a:spcPct val="150000"/>
              </a:lnSpc>
              <a:spcBef>
                <a:spcPts val="0"/>
              </a:spcBef>
              <a:buSzTx/>
            </a:pPr>
            <a:r>
              <a:rPr lang="en-US" sz="3200" dirty="0"/>
              <a:t>Conclusion and Future Works</a:t>
            </a:r>
          </a:p>
        </p:txBody>
      </p:sp>
      <p:sp>
        <p:nvSpPr>
          <p:cNvPr id="3" name="Slide Number Placeholder 2"/>
          <p:cNvSpPr>
            <a:spLocks noGrp="1"/>
          </p:cNvSpPr>
          <p:nvPr>
            <p:ph type="sldNum" sz="quarter" idx="12"/>
          </p:nvPr>
        </p:nvSpPr>
        <p:spPr>
          <a:xfrm>
            <a:off x="4376690" y="6367046"/>
            <a:ext cx="349499" cy="365125"/>
          </a:xfrm>
        </p:spPr>
        <p:txBody>
          <a:bodyPr/>
          <a:lstStyle/>
          <a:p>
            <a:fld id="{7D2751F7-D677-4CE9-B35A-C3CCA0CC8D94}" type="slidenum">
              <a:rPr lang="en-US" smtClean="0">
                <a:solidFill>
                  <a:prstClr val="black">
                    <a:tint val="75000"/>
                  </a:prstClr>
                </a:solidFill>
                <a:latin typeface="Calibri"/>
              </a:rPr>
              <a:pPr/>
              <a:t>2</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9505364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13419-A87A-4133-9026-D062757ACF96}"/>
              </a:ext>
            </a:extLst>
          </p:cNvPr>
          <p:cNvSpPr>
            <a:spLocks noGrp="1"/>
          </p:cNvSpPr>
          <p:nvPr>
            <p:ph type="title"/>
          </p:nvPr>
        </p:nvSpPr>
        <p:spPr/>
        <p:txBody>
          <a:bodyPr>
            <a:noAutofit/>
          </a:bodyPr>
          <a:lstStyle/>
          <a:p>
            <a:r>
              <a:rPr lang="en-US" sz="3600" dirty="0"/>
              <a:t>Data Collection: Execution Scenario</a:t>
            </a:r>
          </a:p>
        </p:txBody>
      </p:sp>
      <p:sp>
        <p:nvSpPr>
          <p:cNvPr id="3" name="Content Placeholder 2">
            <a:extLst>
              <a:ext uri="{FF2B5EF4-FFF2-40B4-BE49-F238E27FC236}">
                <a16:creationId xmlns:a16="http://schemas.microsoft.com/office/drawing/2014/main" id="{74EABC07-498B-458A-BC1C-6B15F7ED388A}"/>
              </a:ext>
            </a:extLst>
          </p:cNvPr>
          <p:cNvSpPr>
            <a:spLocks noGrp="1"/>
          </p:cNvSpPr>
          <p:nvPr>
            <p:ph idx="1"/>
          </p:nvPr>
        </p:nvSpPr>
        <p:spPr/>
        <p:txBody>
          <a:bodyPr/>
          <a:lstStyle/>
          <a:p>
            <a:r>
              <a:rPr lang="en-US" dirty="0"/>
              <a:t>For each video:</a:t>
            </a:r>
          </a:p>
          <a:p>
            <a:pPr lvl="1"/>
            <a:r>
              <a:rPr lang="en-US" dirty="0"/>
              <a:t>Execute each task </a:t>
            </a:r>
            <a:r>
              <a:rPr lang="en-US" b="1" dirty="0"/>
              <a:t>individually</a:t>
            </a:r>
          </a:p>
          <a:p>
            <a:pPr lvl="2"/>
            <a:r>
              <a:rPr lang="en-US" dirty="0"/>
              <a:t>Non-merging </a:t>
            </a:r>
            <a:r>
              <a:rPr lang="en-US" b="1" dirty="0"/>
              <a:t>baseline</a:t>
            </a:r>
          </a:p>
          <a:p>
            <a:pPr lvl="1"/>
            <a:r>
              <a:rPr lang="en-US" dirty="0"/>
              <a:t>Execute aggregated tasks consist of two to five </a:t>
            </a:r>
            <a:r>
              <a:rPr lang="en-US" b="1" dirty="0"/>
              <a:t>parameters</a:t>
            </a:r>
            <a:r>
              <a:rPr lang="en-US" dirty="0"/>
              <a:t> of the same operation</a:t>
            </a:r>
          </a:p>
          <a:p>
            <a:pPr lvl="2"/>
            <a:r>
              <a:rPr lang="en-US" dirty="0"/>
              <a:t>Task merging with the </a:t>
            </a:r>
            <a:r>
              <a:rPr lang="en-US" b="1" dirty="0"/>
              <a:t>same operation</a:t>
            </a:r>
            <a:r>
              <a:rPr lang="en-US" dirty="0"/>
              <a:t> </a:t>
            </a:r>
          </a:p>
          <a:p>
            <a:pPr lvl="1"/>
            <a:r>
              <a:rPr lang="en-US" dirty="0"/>
              <a:t>Execute aggregated tasks consist of two to four </a:t>
            </a:r>
            <a:r>
              <a:rPr lang="en-US" b="1" dirty="0"/>
              <a:t>operations</a:t>
            </a:r>
            <a:endParaRPr lang="en-US" dirty="0"/>
          </a:p>
          <a:p>
            <a:pPr lvl="2"/>
            <a:r>
              <a:rPr lang="en-US" dirty="0"/>
              <a:t>Task merging with </a:t>
            </a:r>
            <a:r>
              <a:rPr lang="en-US" b="1" dirty="0"/>
              <a:t>different operation</a:t>
            </a:r>
          </a:p>
        </p:txBody>
      </p:sp>
      <p:sp>
        <p:nvSpPr>
          <p:cNvPr id="4" name="Slide Number Placeholder 3">
            <a:extLst>
              <a:ext uri="{FF2B5EF4-FFF2-40B4-BE49-F238E27FC236}">
                <a16:creationId xmlns:a16="http://schemas.microsoft.com/office/drawing/2014/main" id="{7748D912-F7BA-473F-B307-A824087A1462}"/>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20</a:t>
            </a:fld>
            <a:endParaRPr lang="en-US" dirty="0">
              <a:solidFill>
                <a:prstClr val="black">
                  <a:tint val="75000"/>
                </a:prstClr>
              </a:solidFill>
            </a:endParaRPr>
          </a:p>
        </p:txBody>
      </p:sp>
    </p:spTree>
    <p:extLst>
      <p:ext uri="{BB962C8B-B14F-4D97-AF65-F5344CB8AC3E}">
        <p14:creationId xmlns:p14="http://schemas.microsoft.com/office/powerpoint/2010/main" val="79842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C5177-2721-4213-BB17-62678193D8F5}"/>
              </a:ext>
            </a:extLst>
          </p:cNvPr>
          <p:cNvSpPr>
            <a:spLocks noGrp="1"/>
          </p:cNvSpPr>
          <p:nvPr>
            <p:ph type="title"/>
          </p:nvPr>
        </p:nvSpPr>
        <p:spPr/>
        <p:txBody>
          <a:bodyPr>
            <a:normAutofit fontScale="90000"/>
          </a:bodyPr>
          <a:lstStyle/>
          <a:p>
            <a:r>
              <a:rPr lang="en-US" dirty="0"/>
              <a:t>Measuring Execution-Time </a:t>
            </a:r>
            <a:br>
              <a:rPr lang="en-US" dirty="0"/>
            </a:br>
            <a:r>
              <a:rPr lang="en-US" dirty="0"/>
              <a:t>Saving of Video Merging</a:t>
            </a:r>
          </a:p>
        </p:txBody>
      </p:sp>
      <p:sp>
        <p:nvSpPr>
          <p:cNvPr id="4" name="Slide Number Placeholder 3">
            <a:extLst>
              <a:ext uri="{FF2B5EF4-FFF2-40B4-BE49-F238E27FC236}">
                <a16:creationId xmlns:a16="http://schemas.microsoft.com/office/drawing/2014/main" id="{7E5CFAAF-B57F-447A-8CCD-5E865EE5A502}"/>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21</a:t>
            </a:fld>
            <a:endParaRPr lang="en-US" dirty="0">
              <a:solidFill>
                <a:prstClr val="black">
                  <a:tint val="75000"/>
                </a:prstClr>
              </a:solidFill>
            </a:endParaRPr>
          </a:p>
        </p:txBody>
      </p:sp>
      <p:pic>
        <p:nvPicPr>
          <p:cNvPr id="6" name="Picture 5">
            <a:extLst>
              <a:ext uri="{FF2B5EF4-FFF2-40B4-BE49-F238E27FC236}">
                <a16:creationId xmlns:a16="http://schemas.microsoft.com/office/drawing/2014/main" id="{A1C3079F-24A8-42CA-B2C9-50ADB6F57749}"/>
              </a:ext>
            </a:extLst>
          </p:cNvPr>
          <p:cNvPicPr>
            <a:picLocks noChangeAspect="1"/>
          </p:cNvPicPr>
          <p:nvPr/>
        </p:nvPicPr>
        <p:blipFill>
          <a:blip r:embed="rId3"/>
          <a:stretch>
            <a:fillRect/>
          </a:stretch>
        </p:blipFill>
        <p:spPr>
          <a:xfrm>
            <a:off x="0" y="2121561"/>
            <a:ext cx="9144000" cy="2614878"/>
          </a:xfrm>
          <a:prstGeom prst="rect">
            <a:avLst/>
          </a:prstGeom>
        </p:spPr>
      </p:pic>
      <p:sp>
        <p:nvSpPr>
          <p:cNvPr id="3" name="Rectangle 2">
            <a:extLst>
              <a:ext uri="{FF2B5EF4-FFF2-40B4-BE49-F238E27FC236}">
                <a16:creationId xmlns:a16="http://schemas.microsoft.com/office/drawing/2014/main" id="{4B297274-5533-44FA-89B8-8A4F93BD4293}"/>
              </a:ext>
            </a:extLst>
          </p:cNvPr>
          <p:cNvSpPr/>
          <p:nvPr/>
        </p:nvSpPr>
        <p:spPr>
          <a:xfrm>
            <a:off x="-209006" y="1680754"/>
            <a:ext cx="9710057" cy="35008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CA671153-E557-4021-B1BE-2E8F99F4FE28}"/>
              </a:ext>
            </a:extLst>
          </p:cNvPr>
          <p:cNvPicPr>
            <a:picLocks noGrp="1" noChangeAspect="1"/>
          </p:cNvPicPr>
          <p:nvPr>
            <p:ph idx="1"/>
          </p:nvPr>
        </p:nvPicPr>
        <p:blipFill>
          <a:blip r:embed="rId4"/>
          <a:stretch>
            <a:fillRect/>
          </a:stretch>
        </p:blipFill>
        <p:spPr>
          <a:xfrm>
            <a:off x="2002971" y="1472236"/>
            <a:ext cx="5189486" cy="4754393"/>
          </a:xfrm>
          <a:prstGeom prst="rect">
            <a:avLst/>
          </a:prstGeom>
        </p:spPr>
      </p:pic>
      <p:sp>
        <p:nvSpPr>
          <p:cNvPr id="7" name="TextBox 6">
            <a:extLst>
              <a:ext uri="{FF2B5EF4-FFF2-40B4-BE49-F238E27FC236}">
                <a16:creationId xmlns:a16="http://schemas.microsoft.com/office/drawing/2014/main" id="{07A9678F-8BCF-431D-B907-E081ED19F034}"/>
              </a:ext>
            </a:extLst>
          </p:cNvPr>
          <p:cNvSpPr txBox="1"/>
          <p:nvPr/>
        </p:nvSpPr>
        <p:spPr>
          <a:xfrm>
            <a:off x="7235899" y="3059668"/>
            <a:ext cx="1925912" cy="400110"/>
          </a:xfrm>
          <a:prstGeom prst="rect">
            <a:avLst/>
          </a:prstGeom>
          <a:noFill/>
        </p:spPr>
        <p:txBody>
          <a:bodyPr wrap="none" rtlCol="0">
            <a:spAutoFit/>
          </a:bodyPr>
          <a:lstStyle/>
          <a:p>
            <a:r>
              <a:rPr lang="en-US" sz="2000" dirty="0">
                <a:solidFill>
                  <a:srgbClr val="FF0000"/>
                </a:solidFill>
              </a:rPr>
              <a:t>Saves up to 45% </a:t>
            </a:r>
          </a:p>
        </p:txBody>
      </p:sp>
    </p:spTree>
    <p:extLst>
      <p:ext uri="{BB962C8B-B14F-4D97-AF65-F5344CB8AC3E}">
        <p14:creationId xmlns:p14="http://schemas.microsoft.com/office/powerpoint/2010/main" val="2059799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fade">
                                      <p:cBhvr>
                                        <p:cTn id="16"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C5177-2721-4213-BB17-62678193D8F5}"/>
              </a:ext>
            </a:extLst>
          </p:cNvPr>
          <p:cNvSpPr>
            <a:spLocks noGrp="1"/>
          </p:cNvSpPr>
          <p:nvPr>
            <p:ph type="title"/>
          </p:nvPr>
        </p:nvSpPr>
        <p:spPr/>
        <p:txBody>
          <a:bodyPr>
            <a:normAutofit fontScale="90000"/>
          </a:bodyPr>
          <a:lstStyle/>
          <a:p>
            <a:r>
              <a:rPr lang="en-US" dirty="0"/>
              <a:t>Measuring Execution-Time </a:t>
            </a:r>
            <a:br>
              <a:rPr lang="en-US" dirty="0"/>
            </a:br>
            <a:r>
              <a:rPr lang="en-US" dirty="0"/>
              <a:t>Saving of Video Merging</a:t>
            </a:r>
          </a:p>
        </p:txBody>
      </p:sp>
      <p:pic>
        <p:nvPicPr>
          <p:cNvPr id="5" name="Content Placeholder 4">
            <a:extLst>
              <a:ext uri="{FF2B5EF4-FFF2-40B4-BE49-F238E27FC236}">
                <a16:creationId xmlns:a16="http://schemas.microsoft.com/office/drawing/2014/main" id="{7A631D0B-308D-4B7A-BB52-11C13E44C3E6}"/>
              </a:ext>
            </a:extLst>
          </p:cNvPr>
          <p:cNvPicPr>
            <a:picLocks noGrp="1" noChangeAspect="1"/>
          </p:cNvPicPr>
          <p:nvPr>
            <p:ph idx="1"/>
          </p:nvPr>
        </p:nvPicPr>
        <p:blipFill>
          <a:blip r:embed="rId3"/>
          <a:stretch>
            <a:fillRect/>
          </a:stretch>
        </p:blipFill>
        <p:spPr>
          <a:xfrm>
            <a:off x="1656311" y="1600200"/>
            <a:ext cx="5831378" cy="4525963"/>
          </a:xfrm>
          <a:prstGeom prst="rect">
            <a:avLst/>
          </a:prstGeom>
        </p:spPr>
      </p:pic>
      <p:sp>
        <p:nvSpPr>
          <p:cNvPr id="4" name="Slide Number Placeholder 3">
            <a:extLst>
              <a:ext uri="{FF2B5EF4-FFF2-40B4-BE49-F238E27FC236}">
                <a16:creationId xmlns:a16="http://schemas.microsoft.com/office/drawing/2014/main" id="{7E5CFAAF-B57F-447A-8CCD-5E865EE5A502}"/>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22</a:t>
            </a:fld>
            <a:endParaRPr lang="en-US" dirty="0">
              <a:solidFill>
                <a:prstClr val="black">
                  <a:tint val="75000"/>
                </a:prstClr>
              </a:solidFill>
            </a:endParaRPr>
          </a:p>
        </p:txBody>
      </p:sp>
      <p:sp>
        <p:nvSpPr>
          <p:cNvPr id="6" name="TextBox 5">
            <a:extLst>
              <a:ext uri="{FF2B5EF4-FFF2-40B4-BE49-F238E27FC236}">
                <a16:creationId xmlns:a16="http://schemas.microsoft.com/office/drawing/2014/main" id="{0F70A266-AF35-4505-BE35-21F63F42812F}"/>
              </a:ext>
            </a:extLst>
          </p:cNvPr>
          <p:cNvSpPr txBox="1"/>
          <p:nvPr/>
        </p:nvSpPr>
        <p:spPr>
          <a:xfrm>
            <a:off x="4475282" y="4385011"/>
            <a:ext cx="2548262" cy="400110"/>
          </a:xfrm>
          <a:prstGeom prst="rect">
            <a:avLst/>
          </a:prstGeom>
          <a:noFill/>
        </p:spPr>
        <p:txBody>
          <a:bodyPr wrap="none" rtlCol="0">
            <a:spAutoFit/>
          </a:bodyPr>
          <a:lstStyle/>
          <a:p>
            <a:r>
              <a:rPr lang="en-US" sz="2000" dirty="0">
                <a:solidFill>
                  <a:srgbClr val="FF0000"/>
                </a:solidFill>
              </a:rPr>
              <a:t>&gt;3 merging can be bad</a:t>
            </a:r>
          </a:p>
        </p:txBody>
      </p:sp>
      <p:sp>
        <p:nvSpPr>
          <p:cNvPr id="7" name="TextBox 6">
            <a:extLst>
              <a:ext uri="{FF2B5EF4-FFF2-40B4-BE49-F238E27FC236}">
                <a16:creationId xmlns:a16="http://schemas.microsoft.com/office/drawing/2014/main" id="{0BD0DEBA-1B11-4371-81F8-81EC09307E9E}"/>
              </a:ext>
            </a:extLst>
          </p:cNvPr>
          <p:cNvSpPr txBox="1"/>
          <p:nvPr/>
        </p:nvSpPr>
        <p:spPr>
          <a:xfrm>
            <a:off x="7331693" y="3984901"/>
            <a:ext cx="1637243" cy="400110"/>
          </a:xfrm>
          <a:prstGeom prst="rect">
            <a:avLst/>
          </a:prstGeom>
          <a:noFill/>
        </p:spPr>
        <p:txBody>
          <a:bodyPr wrap="none" rtlCol="0">
            <a:spAutoFit/>
          </a:bodyPr>
          <a:lstStyle/>
          <a:p>
            <a:r>
              <a:rPr lang="en-US" sz="2000" dirty="0">
                <a:solidFill>
                  <a:srgbClr val="FF0000"/>
                </a:solidFill>
              </a:rPr>
              <a:t>High variation</a:t>
            </a:r>
          </a:p>
        </p:txBody>
      </p:sp>
    </p:spTree>
    <p:extLst>
      <p:ext uri="{BB962C8B-B14F-4D97-AF65-F5344CB8AC3E}">
        <p14:creationId xmlns:p14="http://schemas.microsoft.com/office/powerpoint/2010/main" val="356115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192F5-97D5-4547-B3CC-3FB841C9B722}"/>
              </a:ext>
            </a:extLst>
          </p:cNvPr>
          <p:cNvSpPr>
            <a:spLocks noGrp="1"/>
          </p:cNvSpPr>
          <p:nvPr>
            <p:ph type="title"/>
          </p:nvPr>
        </p:nvSpPr>
        <p:spPr/>
        <p:txBody>
          <a:bodyPr>
            <a:normAutofit fontScale="90000"/>
          </a:bodyPr>
          <a:lstStyle/>
          <a:p>
            <a:r>
              <a:rPr lang="en-US" dirty="0"/>
              <a:t>Training Resource Saving Predictor</a:t>
            </a:r>
          </a:p>
        </p:txBody>
      </p:sp>
      <p:sp>
        <p:nvSpPr>
          <p:cNvPr id="3" name="Content Placeholder 2">
            <a:extLst>
              <a:ext uri="{FF2B5EF4-FFF2-40B4-BE49-F238E27FC236}">
                <a16:creationId xmlns:a16="http://schemas.microsoft.com/office/drawing/2014/main" id="{06799069-B762-4A2D-A553-A0EA36E3381D}"/>
              </a:ext>
            </a:extLst>
          </p:cNvPr>
          <p:cNvSpPr>
            <a:spLocks noGrp="1"/>
          </p:cNvSpPr>
          <p:nvPr>
            <p:ph idx="1"/>
          </p:nvPr>
        </p:nvSpPr>
        <p:spPr/>
        <p:txBody>
          <a:bodyPr>
            <a:normAutofit/>
          </a:bodyPr>
          <a:lstStyle/>
          <a:p>
            <a:r>
              <a:rPr lang="en-US" dirty="0"/>
              <a:t>Use the results to train a variant of decision tree called</a:t>
            </a:r>
          </a:p>
          <a:p>
            <a:endParaRPr lang="en-US" dirty="0"/>
          </a:p>
          <a:p>
            <a:pPr marL="0" indent="0">
              <a:buNone/>
            </a:pPr>
            <a:r>
              <a:rPr lang="en-US" dirty="0"/>
              <a:t>	“Gradient Boosting Decision Tree”</a:t>
            </a:r>
          </a:p>
          <a:p>
            <a:pPr marL="0" indent="0">
              <a:buNone/>
            </a:pPr>
            <a:endParaRPr lang="en-US" dirty="0"/>
          </a:p>
        </p:txBody>
      </p:sp>
      <p:sp>
        <p:nvSpPr>
          <p:cNvPr id="4" name="Slide Number Placeholder 3">
            <a:extLst>
              <a:ext uri="{FF2B5EF4-FFF2-40B4-BE49-F238E27FC236}">
                <a16:creationId xmlns:a16="http://schemas.microsoft.com/office/drawing/2014/main" id="{F0580009-2B9F-4FD4-8288-4E981720699C}"/>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23</a:t>
            </a:fld>
            <a:endParaRPr lang="en-US" dirty="0">
              <a:solidFill>
                <a:prstClr val="black">
                  <a:tint val="75000"/>
                </a:prstClr>
              </a:solidFill>
            </a:endParaRPr>
          </a:p>
        </p:txBody>
      </p:sp>
    </p:spTree>
    <p:extLst>
      <p:ext uri="{BB962C8B-B14F-4D97-AF65-F5344CB8AC3E}">
        <p14:creationId xmlns:p14="http://schemas.microsoft.com/office/powerpoint/2010/main" val="830248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330E8-F567-4C92-AC1F-393AFA7B5B5E}"/>
              </a:ext>
            </a:extLst>
          </p:cNvPr>
          <p:cNvSpPr>
            <a:spLocks noGrp="1"/>
          </p:cNvSpPr>
          <p:nvPr>
            <p:ph type="title"/>
          </p:nvPr>
        </p:nvSpPr>
        <p:spPr/>
        <p:txBody>
          <a:bodyPr>
            <a:normAutofit fontScale="90000"/>
          </a:bodyPr>
          <a:lstStyle/>
          <a:p>
            <a:r>
              <a:rPr lang="en-US" dirty="0"/>
              <a:t>Accuracy of the Prediction Engine</a:t>
            </a:r>
          </a:p>
        </p:txBody>
      </p:sp>
      <p:sp>
        <p:nvSpPr>
          <p:cNvPr id="4" name="Slide Number Placeholder 3">
            <a:extLst>
              <a:ext uri="{FF2B5EF4-FFF2-40B4-BE49-F238E27FC236}">
                <a16:creationId xmlns:a16="http://schemas.microsoft.com/office/drawing/2014/main" id="{E03E7068-4A36-4C5A-BDB5-1F66CB0CBCD2}"/>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24</a:t>
            </a:fld>
            <a:endParaRPr lang="en-US" dirty="0">
              <a:solidFill>
                <a:prstClr val="black">
                  <a:tint val="75000"/>
                </a:prstClr>
              </a:solidFill>
            </a:endParaRPr>
          </a:p>
        </p:txBody>
      </p:sp>
      <p:pic>
        <p:nvPicPr>
          <p:cNvPr id="5" name="Picture 4">
            <a:extLst>
              <a:ext uri="{FF2B5EF4-FFF2-40B4-BE49-F238E27FC236}">
                <a16:creationId xmlns:a16="http://schemas.microsoft.com/office/drawing/2014/main" id="{D175407A-838A-4CAF-BF9E-DD6402C11B8C}"/>
              </a:ext>
            </a:extLst>
          </p:cNvPr>
          <p:cNvPicPr>
            <a:picLocks noChangeAspect="1"/>
          </p:cNvPicPr>
          <p:nvPr/>
        </p:nvPicPr>
        <p:blipFill>
          <a:blip r:embed="rId2"/>
          <a:stretch>
            <a:fillRect/>
          </a:stretch>
        </p:blipFill>
        <p:spPr>
          <a:xfrm>
            <a:off x="1526013" y="1669058"/>
            <a:ext cx="6077798" cy="4496427"/>
          </a:xfrm>
          <a:prstGeom prst="rect">
            <a:avLst/>
          </a:prstGeom>
        </p:spPr>
      </p:pic>
    </p:spTree>
    <p:extLst>
      <p:ext uri="{BB962C8B-B14F-4D97-AF65-F5344CB8AC3E}">
        <p14:creationId xmlns:p14="http://schemas.microsoft.com/office/powerpoint/2010/main" val="27416651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A97D8-44D4-40F7-B955-80D2DABD9E2C}"/>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5E18C48B-8661-44EA-9487-0417D29FAE28}"/>
              </a:ext>
            </a:extLst>
          </p:cNvPr>
          <p:cNvSpPr>
            <a:spLocks noGrp="1"/>
          </p:cNvSpPr>
          <p:nvPr>
            <p:ph idx="1"/>
          </p:nvPr>
        </p:nvSpPr>
        <p:spPr/>
        <p:txBody>
          <a:bodyPr>
            <a:normAutofit lnSpcReduction="10000"/>
          </a:bodyPr>
          <a:lstStyle/>
          <a:p>
            <a:r>
              <a:rPr lang="en-US" dirty="0"/>
              <a:t>Task aggregation can save the resource by up to 45%</a:t>
            </a:r>
          </a:p>
          <a:p>
            <a:r>
              <a:rPr lang="en-US" dirty="0"/>
              <a:t>Merge saving gain is maximized on the first three tasks</a:t>
            </a:r>
          </a:p>
          <a:p>
            <a:pPr lvl="1"/>
            <a:r>
              <a:rPr lang="en-US" dirty="0"/>
              <a:t>Larger group gain minimal extra benefits</a:t>
            </a:r>
          </a:p>
          <a:p>
            <a:endParaRPr lang="en-US" dirty="0"/>
          </a:p>
          <a:p>
            <a:r>
              <a:rPr lang="en-US" dirty="0"/>
              <a:t>Merge saving prediction engine is created with up to 93% accuracy</a:t>
            </a:r>
          </a:p>
        </p:txBody>
      </p:sp>
      <p:sp>
        <p:nvSpPr>
          <p:cNvPr id="4" name="Slide Number Placeholder 3">
            <a:extLst>
              <a:ext uri="{FF2B5EF4-FFF2-40B4-BE49-F238E27FC236}">
                <a16:creationId xmlns:a16="http://schemas.microsoft.com/office/drawing/2014/main" id="{0F5FF883-890C-4FFF-A5B9-6DCDFEFC14FB}"/>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25</a:t>
            </a:fld>
            <a:endParaRPr lang="en-US" dirty="0">
              <a:solidFill>
                <a:prstClr val="black">
                  <a:tint val="75000"/>
                </a:prstClr>
              </a:solidFill>
            </a:endParaRPr>
          </a:p>
        </p:txBody>
      </p:sp>
    </p:spTree>
    <p:extLst>
      <p:ext uri="{BB962C8B-B14F-4D97-AF65-F5344CB8AC3E}">
        <p14:creationId xmlns:p14="http://schemas.microsoft.com/office/powerpoint/2010/main" val="200477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05990-7A7E-49A7-AD8D-53986FA367DF}"/>
              </a:ext>
            </a:extLst>
          </p:cNvPr>
          <p:cNvSpPr>
            <a:spLocks noGrp="1"/>
          </p:cNvSpPr>
          <p:nvPr>
            <p:ph type="title"/>
          </p:nvPr>
        </p:nvSpPr>
        <p:spPr/>
        <p:txBody>
          <a:bodyPr/>
          <a:lstStyle/>
          <a:p>
            <a:r>
              <a:rPr lang="en-US" dirty="0"/>
              <a:t>Publications of Contribution 1</a:t>
            </a:r>
          </a:p>
        </p:txBody>
      </p:sp>
      <p:sp>
        <p:nvSpPr>
          <p:cNvPr id="3" name="Content Placeholder 2">
            <a:extLst>
              <a:ext uri="{FF2B5EF4-FFF2-40B4-BE49-F238E27FC236}">
                <a16:creationId xmlns:a16="http://schemas.microsoft.com/office/drawing/2014/main" id="{2AC3CF33-E9B5-4F9C-AB67-977E3AC3CEF9}"/>
              </a:ext>
            </a:extLst>
          </p:cNvPr>
          <p:cNvSpPr>
            <a:spLocks noGrp="1"/>
          </p:cNvSpPr>
          <p:nvPr>
            <p:ph idx="1"/>
          </p:nvPr>
        </p:nvSpPr>
        <p:spPr/>
        <p:txBody>
          <a:bodyPr>
            <a:normAutofit/>
          </a:bodyPr>
          <a:lstStyle/>
          <a:p>
            <a:r>
              <a:rPr lang="en-US" sz="2400" dirty="0" err="1"/>
              <a:t>Shangrui</a:t>
            </a:r>
            <a:r>
              <a:rPr lang="en-US" sz="2400" dirty="0"/>
              <a:t> Wu, </a:t>
            </a:r>
            <a:r>
              <a:rPr lang="en-US" sz="2400" b="1" dirty="0"/>
              <a:t>Chavit Denninnart</a:t>
            </a:r>
            <a:r>
              <a:rPr lang="en-US" sz="2400" dirty="0"/>
              <a:t>, </a:t>
            </a:r>
            <a:r>
              <a:rPr lang="en-US" sz="2400" dirty="0" err="1"/>
              <a:t>Xiangbo</a:t>
            </a:r>
            <a:r>
              <a:rPr lang="en-US" sz="2400" dirty="0"/>
              <a:t> Li, Yang Wang, Mohsen </a:t>
            </a:r>
            <a:r>
              <a:rPr lang="en-US" sz="2400" dirty="0" err="1"/>
              <a:t>Amini</a:t>
            </a:r>
            <a:r>
              <a:rPr lang="en-US" sz="2400" dirty="0"/>
              <a:t> Salehi, Descriptive and Predictive Analysis of Aggregating Functions in Serverless Clouds:  the Case of Video Streaming, Accepted in IEEE International Conference on High Performance Computing and Communications (</a:t>
            </a:r>
            <a:r>
              <a:rPr lang="en-US" sz="2400" b="1" dirty="0"/>
              <a:t>HPCC ’20</a:t>
            </a:r>
            <a:r>
              <a:rPr lang="en-US" sz="2400" dirty="0"/>
              <a:t>) </a:t>
            </a:r>
          </a:p>
          <a:p>
            <a:endParaRPr lang="en-US" sz="2400" dirty="0"/>
          </a:p>
          <a:p>
            <a:r>
              <a:rPr lang="en-US" sz="2400" dirty="0"/>
              <a:t>Publicly available video benchmarking dataset and the prediction engine</a:t>
            </a:r>
          </a:p>
          <a:p>
            <a:pPr lvl="1"/>
            <a:r>
              <a:rPr lang="en-US" sz="1800" dirty="0"/>
              <a:t>Link to GitHub repository: </a:t>
            </a:r>
          </a:p>
          <a:p>
            <a:pPr marL="857250" lvl="2" indent="0">
              <a:buNone/>
            </a:pPr>
            <a:r>
              <a:rPr lang="en-US" sz="1400" dirty="0">
                <a:hlinkClick r:id="rId2"/>
              </a:rPr>
              <a:t>https://github.com/hpcclab/Merge-Saving-Prediction</a:t>
            </a:r>
            <a:r>
              <a:rPr lang="en-US" sz="1400" dirty="0"/>
              <a:t> </a:t>
            </a:r>
          </a:p>
          <a:p>
            <a:pPr marL="857250" lvl="2" indent="0">
              <a:buNone/>
            </a:pPr>
            <a:r>
              <a:rPr lang="en-US" sz="1400" dirty="0">
                <a:hlinkClick r:id="rId3"/>
              </a:rPr>
              <a:t>https://github.com/hpcclab/VideoStreaming_Workload</a:t>
            </a:r>
            <a:r>
              <a:rPr lang="en-US" sz="1400" dirty="0"/>
              <a:t> </a:t>
            </a:r>
          </a:p>
        </p:txBody>
      </p:sp>
      <p:sp>
        <p:nvSpPr>
          <p:cNvPr id="4" name="Slide Number Placeholder 3">
            <a:extLst>
              <a:ext uri="{FF2B5EF4-FFF2-40B4-BE49-F238E27FC236}">
                <a16:creationId xmlns:a16="http://schemas.microsoft.com/office/drawing/2014/main" id="{E5596E30-4854-4513-97E3-9F6297302809}"/>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26</a:t>
            </a:fld>
            <a:endParaRPr lang="en-US">
              <a:solidFill>
                <a:prstClr val="black">
                  <a:tint val="75000"/>
                </a:prstClr>
              </a:solidFill>
              <a:latin typeface="Calibri"/>
            </a:endParaRPr>
          </a:p>
        </p:txBody>
      </p:sp>
      <p:pic>
        <p:nvPicPr>
          <p:cNvPr id="5122" name="Picture 2" descr="GitHub Logos and Usage · GitHub">
            <a:extLst>
              <a:ext uri="{FF2B5EF4-FFF2-40B4-BE49-F238E27FC236}">
                <a16:creationId xmlns:a16="http://schemas.microsoft.com/office/drawing/2014/main" id="{C830F0DA-F203-4DEC-A683-EA83B03499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1513" y="4446133"/>
            <a:ext cx="1439698" cy="1196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57546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4" name="Content Placeholder 3"/>
          <p:cNvSpPr>
            <a:spLocks noGrp="1"/>
          </p:cNvSpPr>
          <p:nvPr>
            <p:ph idx="1"/>
          </p:nvPr>
        </p:nvSpPr>
        <p:spPr>
          <a:xfrm>
            <a:off x="457200" y="1600200"/>
            <a:ext cx="8229600" cy="4756150"/>
          </a:xfrm>
        </p:spPr>
        <p:txBody>
          <a:bodyPr>
            <a:normAutofit fontScale="85000" lnSpcReduction="10000"/>
          </a:bodyPr>
          <a:lstStyle/>
          <a:p>
            <a:pPr>
              <a:lnSpc>
                <a:spcPct val="150000"/>
              </a:lnSpc>
              <a:spcBef>
                <a:spcPts val="0"/>
              </a:spcBef>
              <a:buSzTx/>
            </a:pPr>
            <a:r>
              <a:rPr lang="en-US" sz="3200" dirty="0"/>
              <a:t>Introduction</a:t>
            </a:r>
          </a:p>
          <a:p>
            <a:pPr>
              <a:lnSpc>
                <a:spcPct val="150000"/>
              </a:lnSpc>
              <a:spcBef>
                <a:spcPts val="0"/>
              </a:spcBef>
              <a:buSzTx/>
            </a:pPr>
            <a:r>
              <a:rPr lang="en-US" sz="3200" dirty="0"/>
              <a:t>Background and Positioning of the Work</a:t>
            </a:r>
          </a:p>
          <a:p>
            <a:pPr>
              <a:lnSpc>
                <a:spcPct val="150000"/>
              </a:lnSpc>
              <a:spcBef>
                <a:spcPts val="0"/>
              </a:spcBef>
              <a:buSzTx/>
            </a:pPr>
            <a:r>
              <a:rPr lang="en-US" sz="3200" dirty="0"/>
              <a:t>Contribution 1: Evaluating Benefits of Reusing</a:t>
            </a:r>
          </a:p>
          <a:p>
            <a:pPr>
              <a:lnSpc>
                <a:spcPct val="150000"/>
              </a:lnSpc>
              <a:spcBef>
                <a:spcPts val="0"/>
              </a:spcBef>
              <a:buSzTx/>
            </a:pPr>
            <a:r>
              <a:rPr lang="en-US" sz="3200" b="1" dirty="0"/>
              <a:t>Contribution 2: </a:t>
            </a:r>
            <a:r>
              <a:rPr lang="en-US" sz="3200" b="1" dirty="0">
                <a:cs typeface="Calibri"/>
              </a:rPr>
              <a:t>Achieving Task Reusing </a:t>
            </a:r>
          </a:p>
          <a:p>
            <a:pPr>
              <a:lnSpc>
                <a:spcPct val="150000"/>
              </a:lnSpc>
              <a:spcBef>
                <a:spcPts val="0"/>
              </a:spcBef>
              <a:buSzTx/>
            </a:pPr>
            <a:r>
              <a:rPr lang="en-US" sz="3200" dirty="0"/>
              <a:t>Contribution 3: </a:t>
            </a:r>
            <a:r>
              <a:rPr lang="en-US" sz="3200" dirty="0">
                <a:cs typeface="Calibri"/>
              </a:rPr>
              <a:t>Achieving Approximate Processing</a:t>
            </a:r>
          </a:p>
          <a:p>
            <a:pPr>
              <a:lnSpc>
                <a:spcPct val="150000"/>
              </a:lnSpc>
              <a:spcBef>
                <a:spcPts val="0"/>
              </a:spcBef>
              <a:buSzTx/>
            </a:pPr>
            <a:r>
              <a:rPr lang="en-US" sz="3200" dirty="0"/>
              <a:t>Contribution 4: SMSE Implementation and Demo</a:t>
            </a:r>
            <a:endParaRPr lang="en-US" sz="2600" dirty="0"/>
          </a:p>
          <a:p>
            <a:pPr>
              <a:lnSpc>
                <a:spcPct val="150000"/>
              </a:lnSpc>
              <a:spcBef>
                <a:spcPts val="0"/>
              </a:spcBef>
              <a:buSzTx/>
            </a:pPr>
            <a:r>
              <a:rPr lang="en-US" sz="3200" dirty="0"/>
              <a:t>Conclusion and Future Works</a:t>
            </a:r>
          </a:p>
        </p:txBody>
      </p:sp>
      <p:sp>
        <p:nvSpPr>
          <p:cNvPr id="3" name="Slide Number Placeholder 2"/>
          <p:cNvSpPr>
            <a:spLocks noGrp="1"/>
          </p:cNvSpPr>
          <p:nvPr>
            <p:ph type="sldNum" sz="quarter" idx="12"/>
          </p:nvPr>
        </p:nvSpPr>
        <p:spPr>
          <a:xfrm>
            <a:off x="4376690" y="6367046"/>
            <a:ext cx="349499" cy="365125"/>
          </a:xfrm>
        </p:spPr>
        <p:txBody>
          <a:bodyPr/>
          <a:lstStyle/>
          <a:p>
            <a:fld id="{7D2751F7-D677-4CE9-B35A-C3CCA0CC8D94}" type="slidenum">
              <a:rPr lang="en-US" smtClean="0">
                <a:solidFill>
                  <a:prstClr val="black">
                    <a:tint val="75000"/>
                  </a:prstClr>
                </a:solidFill>
                <a:latin typeface="Calibri"/>
              </a:rPr>
              <a:pPr/>
              <a:t>27</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0919688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A3EC0-95F5-40C2-BE9A-BC1BA461B9B0}"/>
              </a:ext>
            </a:extLst>
          </p:cNvPr>
          <p:cNvSpPr>
            <a:spLocks noGrp="1"/>
          </p:cNvSpPr>
          <p:nvPr>
            <p:ph type="title"/>
          </p:nvPr>
        </p:nvSpPr>
        <p:spPr>
          <a:xfrm>
            <a:off x="0" y="152400"/>
            <a:ext cx="9144000" cy="1143000"/>
          </a:xfrm>
        </p:spPr>
        <p:txBody>
          <a:bodyPr>
            <a:normAutofit/>
          </a:bodyPr>
          <a:lstStyle/>
          <a:p>
            <a:r>
              <a:rPr lang="en-US" sz="3200" dirty="0"/>
              <a:t>Strategy 1: </a:t>
            </a:r>
            <a:r>
              <a:rPr lang="en-US" sz="3200" dirty="0">
                <a:cs typeface="Calibri"/>
              </a:rPr>
              <a:t>Computational reuse</a:t>
            </a:r>
            <a:endParaRPr lang="en-US" sz="3200" dirty="0"/>
          </a:p>
        </p:txBody>
      </p:sp>
      <p:sp>
        <p:nvSpPr>
          <p:cNvPr id="4" name="Slide Number Placeholder 3">
            <a:extLst>
              <a:ext uri="{FF2B5EF4-FFF2-40B4-BE49-F238E27FC236}">
                <a16:creationId xmlns:a16="http://schemas.microsoft.com/office/drawing/2014/main" id="{86357CB3-FEDF-475F-8CC0-2C6C253BD383}"/>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28</a:t>
            </a:fld>
            <a:endParaRPr lang="en-US" dirty="0">
              <a:solidFill>
                <a:prstClr val="black">
                  <a:tint val="75000"/>
                </a:prstClr>
              </a:solidFill>
            </a:endParaRPr>
          </a:p>
        </p:txBody>
      </p:sp>
      <p:sp>
        <p:nvSpPr>
          <p:cNvPr id="5" name="Content Placeholder 2">
            <a:extLst>
              <a:ext uri="{FF2B5EF4-FFF2-40B4-BE49-F238E27FC236}">
                <a16:creationId xmlns:a16="http://schemas.microsoft.com/office/drawing/2014/main" id="{C2D7F884-2FC2-43F8-A397-28389A4F0BAD}"/>
              </a:ext>
            </a:extLst>
          </p:cNvPr>
          <p:cNvSpPr>
            <a:spLocks noGrp="1"/>
          </p:cNvSpPr>
          <p:nvPr>
            <p:ph idx="1"/>
          </p:nvPr>
        </p:nvSpPr>
        <p:spPr>
          <a:xfrm>
            <a:off x="1136342" y="1600200"/>
            <a:ext cx="6853561" cy="4525963"/>
          </a:xfrm>
        </p:spPr>
        <p:txBody>
          <a:bodyPr vert="horz" lIns="91440" tIns="45720" rIns="91440" bIns="45720" rtlCol="0" anchor="t">
            <a:normAutofit/>
          </a:bodyPr>
          <a:lstStyle/>
          <a:p>
            <a:pPr algn="ctr"/>
            <a:endParaRPr lang="en-US" sz="3600" b="1" dirty="0">
              <a:cs typeface="Calibri"/>
            </a:endParaRPr>
          </a:p>
          <a:p>
            <a:pPr algn="ctr"/>
            <a:endParaRPr lang="en-US" sz="3600" b="1" dirty="0">
              <a:cs typeface="Calibri"/>
            </a:endParaRPr>
          </a:p>
          <a:p>
            <a:pPr algn="ctr"/>
            <a:r>
              <a:rPr lang="en-US" sz="3600" b="1" dirty="0"/>
              <a:t>Contribution 2: </a:t>
            </a:r>
            <a:r>
              <a:rPr lang="en-US" sz="3600" b="1" dirty="0">
                <a:cs typeface="Calibri"/>
              </a:rPr>
              <a:t>Achieving Task Reusing in Serverless Clouds</a:t>
            </a:r>
            <a:endParaRPr lang="en-US" sz="3600" b="1" dirty="0"/>
          </a:p>
        </p:txBody>
      </p:sp>
    </p:spTree>
    <p:extLst>
      <p:ext uri="{BB962C8B-B14F-4D97-AF65-F5344CB8AC3E}">
        <p14:creationId xmlns:p14="http://schemas.microsoft.com/office/powerpoint/2010/main" val="23458806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1208E-A3E7-4BFC-AEF0-2D184933C9FC}"/>
              </a:ext>
            </a:extLst>
          </p:cNvPr>
          <p:cNvSpPr>
            <a:spLocks noGrp="1"/>
          </p:cNvSpPr>
          <p:nvPr>
            <p:ph type="title"/>
          </p:nvPr>
        </p:nvSpPr>
        <p:spPr/>
        <p:txBody>
          <a:bodyPr/>
          <a:lstStyle/>
          <a:p>
            <a:r>
              <a:rPr lang="en-US" dirty="0">
                <a:cs typeface="Arial"/>
              </a:rPr>
              <a:t>Problem Definition</a:t>
            </a:r>
            <a:endParaRPr lang="en-US" dirty="0"/>
          </a:p>
        </p:txBody>
      </p:sp>
      <p:sp>
        <p:nvSpPr>
          <p:cNvPr id="3" name="Content Placeholder 2">
            <a:extLst>
              <a:ext uri="{FF2B5EF4-FFF2-40B4-BE49-F238E27FC236}">
                <a16:creationId xmlns:a16="http://schemas.microsoft.com/office/drawing/2014/main" id="{48A74CE1-6F5F-425A-AE99-FE7935B991AD}"/>
              </a:ext>
            </a:extLst>
          </p:cNvPr>
          <p:cNvSpPr>
            <a:spLocks noGrp="1"/>
          </p:cNvSpPr>
          <p:nvPr>
            <p:ph idx="1"/>
          </p:nvPr>
        </p:nvSpPr>
        <p:spPr/>
        <p:txBody>
          <a:bodyPr/>
          <a:lstStyle/>
          <a:p>
            <a:r>
              <a:rPr lang="en-US" i="1" dirty="0"/>
              <a:t>How to perform task aggregation?</a:t>
            </a:r>
          </a:p>
          <a:p>
            <a:endParaRPr lang="en-US" i="1" dirty="0"/>
          </a:p>
          <a:p>
            <a:r>
              <a:rPr lang="en-US" i="1" dirty="0"/>
              <a:t>When to apply task aggregation such that other tasks are not affected?</a:t>
            </a:r>
          </a:p>
          <a:p>
            <a:endParaRPr lang="en-US" i="1" dirty="0"/>
          </a:p>
          <a:p>
            <a:r>
              <a:rPr lang="en-US" i="1" dirty="0"/>
              <a:t>The aggregation must be done with minimal overhead</a:t>
            </a:r>
          </a:p>
        </p:txBody>
      </p:sp>
      <p:sp>
        <p:nvSpPr>
          <p:cNvPr id="4" name="Slide Number Placeholder 3">
            <a:extLst>
              <a:ext uri="{FF2B5EF4-FFF2-40B4-BE49-F238E27FC236}">
                <a16:creationId xmlns:a16="http://schemas.microsoft.com/office/drawing/2014/main" id="{5E7E328F-F949-496B-8EB3-58464F1A686D}"/>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29</a:t>
            </a:fld>
            <a:endParaRPr lang="en-US">
              <a:solidFill>
                <a:prstClr val="black">
                  <a:tint val="75000"/>
                </a:prstClr>
              </a:solidFill>
              <a:latin typeface="Calibri"/>
            </a:endParaRPr>
          </a:p>
        </p:txBody>
      </p:sp>
    </p:spTree>
    <p:extLst>
      <p:ext uri="{BB962C8B-B14F-4D97-AF65-F5344CB8AC3E}">
        <p14:creationId xmlns:p14="http://schemas.microsoft.com/office/powerpoint/2010/main" val="3741339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29606-BD45-4E0E-8F07-8163A7AC00E5}"/>
              </a:ext>
            </a:extLst>
          </p:cNvPr>
          <p:cNvSpPr>
            <a:spLocks noGrp="1"/>
          </p:cNvSpPr>
          <p:nvPr>
            <p:ph type="title"/>
          </p:nvPr>
        </p:nvSpPr>
        <p:spPr/>
        <p:txBody>
          <a:bodyPr>
            <a:normAutofit fontScale="90000"/>
          </a:bodyPr>
          <a:lstStyle/>
          <a:p>
            <a:r>
              <a:rPr lang="en-US" dirty="0"/>
              <a:t>Serverless Cloud: </a:t>
            </a:r>
            <a:br>
              <a:rPr lang="en-US" dirty="0"/>
            </a:br>
            <a:r>
              <a:rPr lang="en-US" dirty="0"/>
              <a:t>Next Step in Cloud Evolution!</a:t>
            </a:r>
          </a:p>
        </p:txBody>
      </p:sp>
      <p:pic>
        <p:nvPicPr>
          <p:cNvPr id="6" name="Picture 5">
            <a:extLst>
              <a:ext uri="{FF2B5EF4-FFF2-40B4-BE49-F238E27FC236}">
                <a16:creationId xmlns:a16="http://schemas.microsoft.com/office/drawing/2014/main" id="{E622C3ED-426F-4FB8-8952-5FC6DFEFC77A}"/>
              </a:ext>
            </a:extLst>
          </p:cNvPr>
          <p:cNvPicPr>
            <a:picLocks noChangeAspect="1"/>
          </p:cNvPicPr>
          <p:nvPr/>
        </p:nvPicPr>
        <p:blipFill>
          <a:blip r:embed="rId3"/>
          <a:stretch>
            <a:fillRect/>
          </a:stretch>
        </p:blipFill>
        <p:spPr>
          <a:xfrm>
            <a:off x="203716" y="1719024"/>
            <a:ext cx="8657712" cy="4133136"/>
          </a:xfrm>
          <a:prstGeom prst="rect">
            <a:avLst/>
          </a:prstGeom>
        </p:spPr>
      </p:pic>
      <p:sp>
        <p:nvSpPr>
          <p:cNvPr id="7" name="Rectangle 6">
            <a:extLst>
              <a:ext uri="{FF2B5EF4-FFF2-40B4-BE49-F238E27FC236}">
                <a16:creationId xmlns:a16="http://schemas.microsoft.com/office/drawing/2014/main" id="{A9774F84-DE60-46E4-96A1-82049DD426D8}"/>
              </a:ext>
            </a:extLst>
          </p:cNvPr>
          <p:cNvSpPr/>
          <p:nvPr/>
        </p:nvSpPr>
        <p:spPr>
          <a:xfrm>
            <a:off x="457199" y="1719024"/>
            <a:ext cx="2033451" cy="3636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D8681AC-6EF8-4674-BE9F-F89711AB049F}"/>
              </a:ext>
            </a:extLst>
          </p:cNvPr>
          <p:cNvSpPr/>
          <p:nvPr/>
        </p:nvSpPr>
        <p:spPr>
          <a:xfrm>
            <a:off x="2538549" y="1610626"/>
            <a:ext cx="2033451" cy="3636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BFBDB39-68E4-40C7-807C-E0B4DD20D9A6}"/>
              </a:ext>
            </a:extLst>
          </p:cNvPr>
          <p:cNvSpPr/>
          <p:nvPr/>
        </p:nvSpPr>
        <p:spPr>
          <a:xfrm>
            <a:off x="4619899" y="1610625"/>
            <a:ext cx="2033451" cy="3636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671BBB-B614-4273-863D-400FA0CD012E}"/>
              </a:ext>
            </a:extLst>
          </p:cNvPr>
          <p:cNvSpPr/>
          <p:nvPr/>
        </p:nvSpPr>
        <p:spPr>
          <a:xfrm>
            <a:off x="6701249" y="1610624"/>
            <a:ext cx="2033451" cy="3636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8833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2BB99-2859-4BDF-8AD8-06E4D784CF57}"/>
              </a:ext>
            </a:extLst>
          </p:cNvPr>
          <p:cNvSpPr>
            <a:spLocks noGrp="1"/>
          </p:cNvSpPr>
          <p:nvPr>
            <p:ph type="title"/>
          </p:nvPr>
        </p:nvSpPr>
        <p:spPr/>
        <p:txBody>
          <a:bodyPr>
            <a:normAutofit fontScale="90000"/>
          </a:bodyPr>
          <a:lstStyle/>
          <a:p>
            <a:r>
              <a:rPr lang="en-US" dirty="0"/>
              <a:t>Performing Aggregation</a:t>
            </a:r>
            <a:br>
              <a:rPr lang="en-US" dirty="0"/>
            </a:br>
            <a:r>
              <a:rPr lang="en-US" dirty="0"/>
              <a:t>Based on Task Similarity Levels</a:t>
            </a:r>
          </a:p>
        </p:txBody>
      </p:sp>
      <p:sp>
        <p:nvSpPr>
          <p:cNvPr id="3" name="Content Placeholder 2">
            <a:extLst>
              <a:ext uri="{FF2B5EF4-FFF2-40B4-BE49-F238E27FC236}">
                <a16:creationId xmlns:a16="http://schemas.microsoft.com/office/drawing/2014/main" id="{4FA1813A-3720-4B2B-A603-F1CEAF55840B}"/>
              </a:ext>
            </a:extLst>
          </p:cNvPr>
          <p:cNvSpPr>
            <a:spLocks noGrp="1"/>
          </p:cNvSpPr>
          <p:nvPr>
            <p:ph idx="1"/>
          </p:nvPr>
        </p:nvSpPr>
        <p:spPr/>
        <p:txBody>
          <a:bodyPr>
            <a:normAutofit fontScale="92500" lnSpcReduction="10000"/>
          </a:bodyPr>
          <a:lstStyle/>
          <a:p>
            <a:r>
              <a:rPr lang="en-US" dirty="0"/>
              <a:t>Task Level Similarity</a:t>
            </a:r>
          </a:p>
          <a:p>
            <a:pPr lvl="1"/>
            <a:r>
              <a:rPr lang="en-US" dirty="0"/>
              <a:t>Same Data, same process, same parameters</a:t>
            </a:r>
          </a:p>
          <a:p>
            <a:pPr lvl="2"/>
            <a:r>
              <a:rPr lang="en-US" dirty="0"/>
              <a:t>Deduplication, no extra overhead for merging</a:t>
            </a:r>
          </a:p>
          <a:p>
            <a:pPr lvl="2"/>
            <a:endParaRPr lang="en-US" dirty="0"/>
          </a:p>
          <a:p>
            <a:pPr lvl="2"/>
            <a:endParaRPr lang="en-US" dirty="0"/>
          </a:p>
          <a:p>
            <a:r>
              <a:rPr lang="en-US" dirty="0"/>
              <a:t>Data-Operation Level Similarity</a:t>
            </a:r>
          </a:p>
          <a:p>
            <a:pPr lvl="1"/>
            <a:r>
              <a:rPr lang="en-US" dirty="0"/>
              <a:t>Same Data, same Process</a:t>
            </a:r>
          </a:p>
          <a:p>
            <a:pPr lvl="1"/>
            <a:endParaRPr lang="en-US" dirty="0"/>
          </a:p>
          <a:p>
            <a:r>
              <a:rPr lang="en-US" dirty="0"/>
              <a:t>Data-Only Level Similarity</a:t>
            </a:r>
          </a:p>
          <a:p>
            <a:pPr lvl="1"/>
            <a:r>
              <a:rPr lang="en-US" dirty="0"/>
              <a:t>Same Data</a:t>
            </a:r>
          </a:p>
        </p:txBody>
      </p:sp>
      <p:sp>
        <p:nvSpPr>
          <p:cNvPr id="4" name="Rectangle 3">
            <a:extLst>
              <a:ext uri="{FF2B5EF4-FFF2-40B4-BE49-F238E27FC236}">
                <a16:creationId xmlns:a16="http://schemas.microsoft.com/office/drawing/2014/main" id="{D35AA868-DB15-4A83-A1FA-751A5A801350}"/>
              </a:ext>
            </a:extLst>
          </p:cNvPr>
          <p:cNvSpPr/>
          <p:nvPr/>
        </p:nvSpPr>
        <p:spPr>
          <a:xfrm>
            <a:off x="5718915" y="1761947"/>
            <a:ext cx="430823" cy="403280"/>
          </a:xfrm>
          <a:prstGeom prst="rect">
            <a:avLst/>
          </a:prstGeom>
          <a:solidFill>
            <a:schemeClr val="accent3">
              <a:lumMod val="60000"/>
              <a:lumOff val="4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46F07FD-60C7-4CCE-9B60-3FA0990FA015}"/>
              </a:ext>
            </a:extLst>
          </p:cNvPr>
          <p:cNvSpPr/>
          <p:nvPr/>
        </p:nvSpPr>
        <p:spPr>
          <a:xfrm>
            <a:off x="7205401" y="1784955"/>
            <a:ext cx="430823" cy="403280"/>
          </a:xfrm>
          <a:prstGeom prst="rect">
            <a:avLst/>
          </a:prstGeom>
          <a:solidFill>
            <a:schemeClr val="accent3">
              <a:lumMod val="60000"/>
              <a:lumOff val="4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BF75960-5A01-477D-AD65-850DC5236A4E}"/>
              </a:ext>
            </a:extLst>
          </p:cNvPr>
          <p:cNvSpPr/>
          <p:nvPr/>
        </p:nvSpPr>
        <p:spPr>
          <a:xfrm>
            <a:off x="7205401" y="3719407"/>
            <a:ext cx="430823" cy="403280"/>
          </a:xfrm>
          <a:prstGeom prst="rect">
            <a:avLst/>
          </a:prstGeom>
          <a:solidFill>
            <a:schemeClr val="accent3">
              <a:lumMod val="60000"/>
              <a:lumOff val="4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D4E7832-D4E2-4846-B3A4-B8C3B4D40206}"/>
              </a:ext>
            </a:extLst>
          </p:cNvPr>
          <p:cNvSpPr/>
          <p:nvPr/>
        </p:nvSpPr>
        <p:spPr>
          <a:xfrm>
            <a:off x="7194484" y="4933023"/>
            <a:ext cx="430823" cy="403280"/>
          </a:xfrm>
          <a:prstGeom prst="rect">
            <a:avLst/>
          </a:prstGeom>
          <a:solidFill>
            <a:schemeClr val="accent3">
              <a:lumMod val="60000"/>
              <a:lumOff val="4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619353E-7F8A-4BC1-83B5-923DEBFA9F16}"/>
              </a:ext>
            </a:extLst>
          </p:cNvPr>
          <p:cNvSpPr txBox="1"/>
          <p:nvPr/>
        </p:nvSpPr>
        <p:spPr>
          <a:xfrm>
            <a:off x="5564977" y="1301867"/>
            <a:ext cx="716863" cy="1323439"/>
          </a:xfrm>
          <a:prstGeom prst="rect">
            <a:avLst/>
          </a:prstGeom>
          <a:noFill/>
        </p:spPr>
        <p:txBody>
          <a:bodyPr wrap="none" rtlCol="0">
            <a:spAutoFit/>
          </a:bodyPr>
          <a:lstStyle/>
          <a:p>
            <a:r>
              <a:rPr lang="en-US" sz="8000" dirty="0">
                <a:solidFill>
                  <a:srgbClr val="FF0000"/>
                </a:solidFill>
              </a:rPr>
              <a:t>X</a:t>
            </a:r>
          </a:p>
        </p:txBody>
      </p:sp>
      <p:sp>
        <p:nvSpPr>
          <p:cNvPr id="13" name="Rectangle 12">
            <a:extLst>
              <a:ext uri="{FF2B5EF4-FFF2-40B4-BE49-F238E27FC236}">
                <a16:creationId xmlns:a16="http://schemas.microsoft.com/office/drawing/2014/main" id="{1A0677E1-9F1D-44CF-9A7E-CEB6330204FE}"/>
              </a:ext>
            </a:extLst>
          </p:cNvPr>
          <p:cNvSpPr/>
          <p:nvPr/>
        </p:nvSpPr>
        <p:spPr>
          <a:xfrm>
            <a:off x="6676008" y="3906174"/>
            <a:ext cx="189339" cy="213803"/>
          </a:xfrm>
          <a:prstGeom prst="rect">
            <a:avLst/>
          </a:prstGeom>
          <a:solidFill>
            <a:schemeClr val="accent3">
              <a:lumMod val="60000"/>
              <a:lumOff val="4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5681C3DB-8834-4419-913A-0B202E31FE8C}"/>
              </a:ext>
            </a:extLst>
          </p:cNvPr>
          <p:cNvSpPr/>
          <p:nvPr/>
        </p:nvSpPr>
        <p:spPr>
          <a:xfrm>
            <a:off x="6507332" y="4933023"/>
            <a:ext cx="263345" cy="403280"/>
          </a:xfrm>
          <a:prstGeom prst="triangle">
            <a:avLst/>
          </a:prstGeom>
          <a:solidFill>
            <a:schemeClr val="accent3">
              <a:lumMod val="60000"/>
              <a:lumOff val="4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3801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par>
                                <p:cTn id="21" presetID="1" presetClass="entr" presetSubtype="0" fill="hold" nodeType="with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animEffect transition="in" filter="fade">
                                      <p:cBhvr>
                                        <p:cTn id="51"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animBg="1"/>
      <p:bldP spid="5" grpId="0" uiExpand="1" animBg="1"/>
      <p:bldP spid="7" grpId="0" uiExpand="1" animBg="1"/>
      <p:bldP spid="9" grpId="0" uiExpand="1" animBg="1"/>
      <p:bldP spid="13" grpId="0" uiExpand="1" animBg="1"/>
      <p:bldP spid="14" grpId="0" uiExpan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rmAutofit/>
          </a:bodyPr>
          <a:lstStyle/>
          <a:p>
            <a:r>
              <a:rPr lang="en-US" dirty="0">
                <a:solidFill>
                  <a:srgbClr val="FFFFFF"/>
                </a:solidFill>
                <a:cs typeface="Arial"/>
              </a:rPr>
              <a:t>Steps to Achieve Task Aggregation</a:t>
            </a:r>
          </a:p>
        </p:txBody>
      </p:sp>
      <p:sp>
        <p:nvSpPr>
          <p:cNvPr id="6" name="Content Placeholder 5"/>
          <p:cNvSpPr>
            <a:spLocks noGrp="1"/>
          </p:cNvSpPr>
          <p:nvPr>
            <p:ph idx="1"/>
          </p:nvPr>
        </p:nvSpPr>
        <p:spPr/>
        <p:txBody>
          <a:bodyPr vert="horz" lIns="91440" tIns="45720" rIns="91440" bIns="45720" rtlCol="0" anchor="t">
            <a:normAutofit/>
          </a:bodyPr>
          <a:lstStyle/>
          <a:p>
            <a:pPr marL="514350" indent="-514350">
              <a:buFont typeface="+mj-lt"/>
              <a:buAutoNum type="arabicPeriod"/>
            </a:pPr>
            <a:r>
              <a:rPr lang="en-US" dirty="0">
                <a:cs typeface="Calibri"/>
              </a:rPr>
              <a:t>Find mergeable tasks</a:t>
            </a:r>
          </a:p>
          <a:p>
            <a:pPr marL="514350" indent="-514350">
              <a:buFont typeface="+mj-lt"/>
              <a:buAutoNum type="arabicPeriod"/>
            </a:pPr>
            <a:endParaRPr lang="en-US" dirty="0">
              <a:cs typeface="Calibri"/>
            </a:endParaRPr>
          </a:p>
          <a:p>
            <a:pPr marL="514350" indent="-514350">
              <a:buFont typeface="+mj-lt"/>
              <a:buAutoNum type="arabicPeriod"/>
            </a:pPr>
            <a:r>
              <a:rPr lang="en-US" dirty="0">
                <a:cs typeface="Calibri"/>
              </a:rPr>
              <a:t>Determine merge appropriateness</a:t>
            </a:r>
          </a:p>
          <a:p>
            <a:pPr lvl="1"/>
            <a:r>
              <a:rPr lang="en-US" dirty="0">
                <a:cs typeface="Calibri"/>
              </a:rPr>
              <a:t>(optional) determine position to place merged task back to the queue</a:t>
            </a:r>
          </a:p>
          <a:p>
            <a:pPr marL="514350" indent="-514350">
              <a:buFont typeface="+mj-lt"/>
              <a:buAutoNum type="arabicPeriod"/>
            </a:pPr>
            <a:endParaRPr lang="en-US" dirty="0">
              <a:cs typeface="Calibri"/>
            </a:endParaRPr>
          </a:p>
          <a:p>
            <a:pPr marL="514350" indent="-514350">
              <a:buFont typeface="+mj-lt"/>
              <a:buAutoNum type="arabicPeriod"/>
            </a:pPr>
            <a:r>
              <a:rPr lang="en-US" dirty="0">
                <a:cs typeface="Calibri"/>
              </a:rPr>
              <a:t>Perform task aggregation</a:t>
            </a:r>
            <a:endParaRPr lang="en-US" dirty="0"/>
          </a:p>
        </p:txBody>
      </p:sp>
    </p:spTree>
    <p:extLst>
      <p:ext uri="{BB962C8B-B14F-4D97-AF65-F5344CB8AC3E}">
        <p14:creationId xmlns:p14="http://schemas.microsoft.com/office/powerpoint/2010/main" val="63444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Effect transition="in" filter="fade">
                                      <p:cBhvr>
                                        <p:cTn id="15" dur="500"/>
                                        <p:tgtEl>
                                          <p:spTgt spid="6">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5" end="5"/>
                                            </p:txEl>
                                          </p:spTgt>
                                        </p:tgtEl>
                                        <p:attrNameLst>
                                          <p:attrName>style.visibility</p:attrName>
                                        </p:attrNameLst>
                                      </p:cBhvr>
                                      <p:to>
                                        <p:strVal val="visible"/>
                                      </p:to>
                                    </p:set>
                                    <p:animEffect transition="in" filter="fade">
                                      <p:cBhvr>
                                        <p:cTn id="20"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10390-0B91-40DC-9148-CAD2A523F4E8}"/>
              </a:ext>
            </a:extLst>
          </p:cNvPr>
          <p:cNvSpPr>
            <a:spLocks noGrp="1"/>
          </p:cNvSpPr>
          <p:nvPr>
            <p:ph type="title"/>
          </p:nvPr>
        </p:nvSpPr>
        <p:spPr/>
        <p:txBody>
          <a:bodyPr/>
          <a:lstStyle/>
          <a:p>
            <a:r>
              <a:rPr lang="en-US" dirty="0"/>
              <a:t>Admission Control</a:t>
            </a:r>
          </a:p>
        </p:txBody>
      </p:sp>
      <p:pic>
        <p:nvPicPr>
          <p:cNvPr id="5" name="Content Placeholder 4">
            <a:extLst>
              <a:ext uri="{FF2B5EF4-FFF2-40B4-BE49-F238E27FC236}">
                <a16:creationId xmlns:a16="http://schemas.microsoft.com/office/drawing/2014/main" id="{74CF7D73-7503-449D-9219-3300478D2A5D}"/>
              </a:ext>
            </a:extLst>
          </p:cNvPr>
          <p:cNvPicPr>
            <a:picLocks noGrp="1" noChangeAspect="1"/>
          </p:cNvPicPr>
          <p:nvPr>
            <p:ph idx="1"/>
          </p:nvPr>
        </p:nvPicPr>
        <p:blipFill>
          <a:blip r:embed="rId3"/>
          <a:stretch>
            <a:fillRect/>
          </a:stretch>
        </p:blipFill>
        <p:spPr>
          <a:xfrm>
            <a:off x="457200" y="2387295"/>
            <a:ext cx="8229600" cy="2951773"/>
          </a:xfrm>
          <a:prstGeom prst="rect">
            <a:avLst/>
          </a:prstGeom>
        </p:spPr>
      </p:pic>
      <p:sp>
        <p:nvSpPr>
          <p:cNvPr id="4" name="Slide Number Placeholder 3">
            <a:extLst>
              <a:ext uri="{FF2B5EF4-FFF2-40B4-BE49-F238E27FC236}">
                <a16:creationId xmlns:a16="http://schemas.microsoft.com/office/drawing/2014/main" id="{1B592068-504A-46B2-A8AB-1C4BFA1D8242}"/>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32</a:t>
            </a:fld>
            <a:endParaRPr lang="en-US" dirty="0">
              <a:solidFill>
                <a:prstClr val="black">
                  <a:tint val="75000"/>
                </a:prstClr>
              </a:solidFill>
            </a:endParaRPr>
          </a:p>
        </p:txBody>
      </p:sp>
      <p:sp>
        <p:nvSpPr>
          <p:cNvPr id="6" name="Oval 5">
            <a:extLst>
              <a:ext uri="{FF2B5EF4-FFF2-40B4-BE49-F238E27FC236}">
                <a16:creationId xmlns:a16="http://schemas.microsoft.com/office/drawing/2014/main" id="{B1C38EB3-7EB4-4B8C-A3C4-498AEEEDC5D0}"/>
              </a:ext>
            </a:extLst>
          </p:cNvPr>
          <p:cNvSpPr/>
          <p:nvPr/>
        </p:nvSpPr>
        <p:spPr>
          <a:xfrm>
            <a:off x="1367162" y="2387295"/>
            <a:ext cx="1411550" cy="19183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2155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able 18">
            <a:extLst>
              <a:ext uri="{FF2B5EF4-FFF2-40B4-BE49-F238E27FC236}">
                <a16:creationId xmlns:a16="http://schemas.microsoft.com/office/drawing/2014/main" id="{00D44A5F-3DCF-4F23-9B05-E5E5A99FF430}"/>
              </a:ext>
            </a:extLst>
          </p:cNvPr>
          <p:cNvGraphicFramePr>
            <a:graphicFrameLocks noGrp="1"/>
          </p:cNvGraphicFramePr>
          <p:nvPr/>
        </p:nvGraphicFramePr>
        <p:xfrm>
          <a:off x="6427163" y="2228519"/>
          <a:ext cx="2200560" cy="1097280"/>
        </p:xfrm>
        <a:graphic>
          <a:graphicData uri="http://schemas.openxmlformats.org/drawingml/2006/table">
            <a:tbl>
              <a:tblPr firstRow="1" bandRow="1">
                <a:tableStyleId>{5C22544A-7EE6-4342-B048-85BDC9FD1C3A}</a:tableStyleId>
              </a:tblPr>
              <a:tblGrid>
                <a:gridCol w="733520">
                  <a:extLst>
                    <a:ext uri="{9D8B030D-6E8A-4147-A177-3AD203B41FA5}">
                      <a16:colId xmlns:a16="http://schemas.microsoft.com/office/drawing/2014/main" val="3972165154"/>
                    </a:ext>
                  </a:extLst>
                </a:gridCol>
                <a:gridCol w="733520">
                  <a:extLst>
                    <a:ext uri="{9D8B030D-6E8A-4147-A177-3AD203B41FA5}">
                      <a16:colId xmlns:a16="http://schemas.microsoft.com/office/drawing/2014/main" val="2611700636"/>
                    </a:ext>
                  </a:extLst>
                </a:gridCol>
                <a:gridCol w="733520">
                  <a:extLst>
                    <a:ext uri="{9D8B030D-6E8A-4147-A177-3AD203B41FA5}">
                      <a16:colId xmlns:a16="http://schemas.microsoft.com/office/drawing/2014/main" val="1674987878"/>
                    </a:ext>
                  </a:extLst>
                </a:gridCol>
              </a:tblGrid>
              <a:tr h="276999">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190774054"/>
                  </a:ext>
                </a:extLst>
              </a:tr>
              <a:tr h="276999">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813932613"/>
                  </a:ext>
                </a:extLst>
              </a:tr>
              <a:tr h="276999">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224703736"/>
                  </a:ext>
                </a:extLst>
              </a:tr>
            </a:tbl>
          </a:graphicData>
        </a:graphic>
      </p:graphicFrame>
      <p:graphicFrame>
        <p:nvGraphicFramePr>
          <p:cNvPr id="18" name="Table 17">
            <a:extLst>
              <a:ext uri="{FF2B5EF4-FFF2-40B4-BE49-F238E27FC236}">
                <a16:creationId xmlns:a16="http://schemas.microsoft.com/office/drawing/2014/main" id="{F15A085E-6ED3-4689-A29E-A0BD5C3AB530}"/>
              </a:ext>
            </a:extLst>
          </p:cNvPr>
          <p:cNvGraphicFramePr>
            <a:graphicFrameLocks noGrp="1"/>
          </p:cNvGraphicFramePr>
          <p:nvPr/>
        </p:nvGraphicFramePr>
        <p:xfrm>
          <a:off x="6128712" y="2360862"/>
          <a:ext cx="2200560" cy="1097280"/>
        </p:xfrm>
        <a:graphic>
          <a:graphicData uri="http://schemas.openxmlformats.org/drawingml/2006/table">
            <a:tbl>
              <a:tblPr firstRow="1" bandRow="1">
                <a:tableStyleId>{5C22544A-7EE6-4342-B048-85BDC9FD1C3A}</a:tableStyleId>
              </a:tblPr>
              <a:tblGrid>
                <a:gridCol w="733520">
                  <a:extLst>
                    <a:ext uri="{9D8B030D-6E8A-4147-A177-3AD203B41FA5}">
                      <a16:colId xmlns:a16="http://schemas.microsoft.com/office/drawing/2014/main" val="3972165154"/>
                    </a:ext>
                  </a:extLst>
                </a:gridCol>
                <a:gridCol w="733520">
                  <a:extLst>
                    <a:ext uri="{9D8B030D-6E8A-4147-A177-3AD203B41FA5}">
                      <a16:colId xmlns:a16="http://schemas.microsoft.com/office/drawing/2014/main" val="2611700636"/>
                    </a:ext>
                  </a:extLst>
                </a:gridCol>
                <a:gridCol w="733520">
                  <a:extLst>
                    <a:ext uri="{9D8B030D-6E8A-4147-A177-3AD203B41FA5}">
                      <a16:colId xmlns:a16="http://schemas.microsoft.com/office/drawing/2014/main" val="1674987878"/>
                    </a:ext>
                  </a:extLst>
                </a:gridCol>
              </a:tblGrid>
              <a:tr h="276999">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190774054"/>
                  </a:ext>
                </a:extLst>
              </a:tr>
              <a:tr h="276999">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813932613"/>
                  </a:ext>
                </a:extLst>
              </a:tr>
              <a:tr h="276999">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224703736"/>
                  </a:ext>
                </a:extLst>
              </a:tr>
            </a:tbl>
          </a:graphicData>
        </a:graphic>
      </p:graphicFrame>
      <p:sp>
        <p:nvSpPr>
          <p:cNvPr id="2" name="Title 1"/>
          <p:cNvSpPr>
            <a:spLocks noGrp="1"/>
          </p:cNvSpPr>
          <p:nvPr>
            <p:ph type="title"/>
          </p:nvPr>
        </p:nvSpPr>
        <p:spPr/>
        <p:txBody>
          <a:bodyPr/>
          <a:lstStyle/>
          <a:p>
            <a:r>
              <a:rPr lang="en-US" dirty="0">
                <a:solidFill>
                  <a:srgbClr val="FFFFFF"/>
                </a:solidFill>
                <a:cs typeface="Arial"/>
              </a:rPr>
              <a:t>Mergeable Tasks Detection</a:t>
            </a:r>
          </a:p>
        </p:txBody>
      </p:sp>
      <p:sp>
        <p:nvSpPr>
          <p:cNvPr id="6" name="Content Placeholder 5"/>
          <p:cNvSpPr>
            <a:spLocks noGrp="1"/>
          </p:cNvSpPr>
          <p:nvPr>
            <p:ph idx="1"/>
          </p:nvPr>
        </p:nvSpPr>
        <p:spPr>
          <a:xfrm>
            <a:off x="39604" y="1600200"/>
            <a:ext cx="4835210" cy="4525963"/>
          </a:xfrm>
        </p:spPr>
        <p:txBody>
          <a:bodyPr vert="horz" lIns="91440" tIns="45720" rIns="91440" bIns="45720" rtlCol="0" anchor="t">
            <a:normAutofit/>
          </a:bodyPr>
          <a:lstStyle/>
          <a:p>
            <a:r>
              <a:rPr lang="en-US" dirty="0"/>
              <a:t>Using three hash-tables using task keys </a:t>
            </a:r>
          </a:p>
          <a:p>
            <a:pPr lvl="1"/>
            <a:r>
              <a:rPr lang="en-US" dirty="0"/>
              <a:t>Key are generated based on task characteristics </a:t>
            </a:r>
          </a:p>
          <a:p>
            <a:endParaRPr lang="en-US" dirty="0"/>
          </a:p>
          <a:p>
            <a:r>
              <a:rPr lang="en-US" dirty="0"/>
              <a:t>Merge upon arrival to Admission Control</a:t>
            </a:r>
          </a:p>
        </p:txBody>
      </p:sp>
      <p:grpSp>
        <p:nvGrpSpPr>
          <p:cNvPr id="3" name="Group 2">
            <a:extLst>
              <a:ext uri="{FF2B5EF4-FFF2-40B4-BE49-F238E27FC236}">
                <a16:creationId xmlns:a16="http://schemas.microsoft.com/office/drawing/2014/main" id="{31300FBD-DF3E-400D-AB9D-4BB5525C9462}"/>
              </a:ext>
            </a:extLst>
          </p:cNvPr>
          <p:cNvGrpSpPr/>
          <p:nvPr/>
        </p:nvGrpSpPr>
        <p:grpSpPr>
          <a:xfrm>
            <a:off x="6186142" y="4573096"/>
            <a:ext cx="2929799" cy="556847"/>
            <a:chOff x="6091661" y="3407982"/>
            <a:chExt cx="2929799" cy="556847"/>
          </a:xfrm>
        </p:grpSpPr>
        <p:sp>
          <p:nvSpPr>
            <p:cNvPr id="4" name="Rounded Rectangle 8">
              <a:extLst>
                <a:ext uri="{FF2B5EF4-FFF2-40B4-BE49-F238E27FC236}">
                  <a16:creationId xmlns:a16="http://schemas.microsoft.com/office/drawing/2014/main" id="{C1024266-572E-4CEE-9ACE-13F65312F9C1}"/>
                </a:ext>
              </a:extLst>
            </p:cNvPr>
            <p:cNvSpPr/>
            <p:nvPr/>
          </p:nvSpPr>
          <p:spPr>
            <a:xfrm>
              <a:off x="6091661" y="3407982"/>
              <a:ext cx="2929799" cy="55684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 name="Rectangle 4">
              <a:extLst>
                <a:ext uri="{FF2B5EF4-FFF2-40B4-BE49-F238E27FC236}">
                  <a16:creationId xmlns:a16="http://schemas.microsoft.com/office/drawing/2014/main" id="{A41048A9-72A5-400A-8F45-0F1F309EC9A7}"/>
                </a:ext>
              </a:extLst>
            </p:cNvPr>
            <p:cNvSpPr/>
            <p:nvPr/>
          </p:nvSpPr>
          <p:spPr>
            <a:xfrm>
              <a:off x="6091661" y="3468993"/>
              <a:ext cx="1607062" cy="4232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9B7CA584-74A4-4F92-B62A-59170D86E570}"/>
              </a:ext>
            </a:extLst>
          </p:cNvPr>
          <p:cNvSpPr/>
          <p:nvPr/>
        </p:nvSpPr>
        <p:spPr>
          <a:xfrm>
            <a:off x="6552895" y="4699337"/>
            <a:ext cx="322878" cy="29281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C3EA6BB-CDAE-43D9-8D63-0ACD63B16803}"/>
              </a:ext>
            </a:extLst>
          </p:cNvPr>
          <p:cNvSpPr/>
          <p:nvPr/>
        </p:nvSpPr>
        <p:spPr>
          <a:xfrm>
            <a:off x="7147447" y="4693017"/>
            <a:ext cx="322878" cy="351118"/>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Top Corners Snipped 8">
            <a:extLst>
              <a:ext uri="{FF2B5EF4-FFF2-40B4-BE49-F238E27FC236}">
                <a16:creationId xmlns:a16="http://schemas.microsoft.com/office/drawing/2014/main" id="{25813CD3-5AE6-4F3A-A202-09EB7E8F2CD0}"/>
              </a:ext>
            </a:extLst>
          </p:cNvPr>
          <p:cNvSpPr/>
          <p:nvPr/>
        </p:nvSpPr>
        <p:spPr>
          <a:xfrm>
            <a:off x="8388577" y="4646366"/>
            <a:ext cx="540327" cy="351118"/>
          </a:xfrm>
          <a:prstGeom prst="snip2Same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D92B8580-1640-464E-A9DB-DA1FF7BB545F}"/>
              </a:ext>
            </a:extLst>
          </p:cNvPr>
          <p:cNvSpPr/>
          <p:nvPr/>
        </p:nvSpPr>
        <p:spPr>
          <a:xfrm>
            <a:off x="7768012" y="4670186"/>
            <a:ext cx="322878" cy="351118"/>
          </a:xfrm>
          <a:prstGeom prs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625A7B5-1A5B-4867-B0D6-FA8D999734AD}"/>
              </a:ext>
            </a:extLst>
          </p:cNvPr>
          <p:cNvSpPr txBox="1"/>
          <p:nvPr/>
        </p:nvSpPr>
        <p:spPr>
          <a:xfrm>
            <a:off x="6875773" y="5188853"/>
            <a:ext cx="1361142" cy="369332"/>
          </a:xfrm>
          <a:prstGeom prst="rect">
            <a:avLst/>
          </a:prstGeom>
          <a:noFill/>
        </p:spPr>
        <p:txBody>
          <a:bodyPr wrap="none" rtlCol="0">
            <a:spAutoFit/>
          </a:bodyPr>
          <a:lstStyle/>
          <a:p>
            <a:r>
              <a:rPr lang="en-US" dirty="0"/>
              <a:t>Batch queue</a:t>
            </a:r>
          </a:p>
        </p:txBody>
      </p:sp>
      <p:grpSp>
        <p:nvGrpSpPr>
          <p:cNvPr id="14" name="Group 13">
            <a:extLst>
              <a:ext uri="{FF2B5EF4-FFF2-40B4-BE49-F238E27FC236}">
                <a16:creationId xmlns:a16="http://schemas.microsoft.com/office/drawing/2014/main" id="{7A4775E4-2D28-4AC7-9351-BE22C4B57808}"/>
              </a:ext>
            </a:extLst>
          </p:cNvPr>
          <p:cNvGrpSpPr/>
          <p:nvPr/>
        </p:nvGrpSpPr>
        <p:grpSpPr>
          <a:xfrm>
            <a:off x="4675212" y="3932259"/>
            <a:ext cx="1453500" cy="1281674"/>
            <a:chOff x="4601295" y="4302162"/>
            <a:chExt cx="1453500" cy="1281674"/>
          </a:xfrm>
        </p:grpSpPr>
        <p:pic>
          <p:nvPicPr>
            <p:cNvPr id="12" name="Picture 11" descr="A close up of a logo&#10;&#10;Description generated with high confidence">
              <a:extLst>
                <a:ext uri="{FF2B5EF4-FFF2-40B4-BE49-F238E27FC236}">
                  <a16:creationId xmlns:a16="http://schemas.microsoft.com/office/drawing/2014/main" id="{0FDAFF08-FC28-422E-9DC0-833460E171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8327" y="4302162"/>
              <a:ext cx="853791" cy="471057"/>
            </a:xfrm>
            <a:prstGeom prst="rect">
              <a:avLst/>
            </a:prstGeom>
          </p:spPr>
        </p:pic>
        <p:sp>
          <p:nvSpPr>
            <p:cNvPr id="13" name="TextBox 12">
              <a:extLst>
                <a:ext uri="{FF2B5EF4-FFF2-40B4-BE49-F238E27FC236}">
                  <a16:creationId xmlns:a16="http://schemas.microsoft.com/office/drawing/2014/main" id="{7794AB52-D547-4D6B-9CB9-5F74419153E3}"/>
                </a:ext>
              </a:extLst>
            </p:cNvPr>
            <p:cNvSpPr txBox="1"/>
            <p:nvPr/>
          </p:nvSpPr>
          <p:spPr>
            <a:xfrm>
              <a:off x="4601295" y="4752839"/>
              <a:ext cx="1453500" cy="830997"/>
            </a:xfrm>
            <a:prstGeom prst="rect">
              <a:avLst/>
            </a:prstGeom>
            <a:noFill/>
          </p:spPr>
          <p:txBody>
            <a:bodyPr wrap="square" rtlCol="0">
              <a:spAutoFit/>
            </a:bodyPr>
            <a:lstStyle/>
            <a:p>
              <a:pPr algn="ctr"/>
              <a:r>
                <a:rPr lang="en-US" sz="1600" dirty="0"/>
                <a:t>Merge-Aware Admission Control</a:t>
              </a:r>
            </a:p>
          </p:txBody>
        </p:sp>
      </p:grpSp>
      <p:sp>
        <p:nvSpPr>
          <p:cNvPr id="16" name="Isosceles Triangle 15">
            <a:extLst>
              <a:ext uri="{FF2B5EF4-FFF2-40B4-BE49-F238E27FC236}">
                <a16:creationId xmlns:a16="http://schemas.microsoft.com/office/drawing/2014/main" id="{AA49967E-EDCC-41A9-A233-CC2876734CE0}"/>
              </a:ext>
            </a:extLst>
          </p:cNvPr>
          <p:cNvSpPr/>
          <p:nvPr/>
        </p:nvSpPr>
        <p:spPr>
          <a:xfrm>
            <a:off x="-529030" y="4143509"/>
            <a:ext cx="322878" cy="351118"/>
          </a:xfrm>
          <a:prstGeom prs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Table 16">
            <a:extLst>
              <a:ext uri="{FF2B5EF4-FFF2-40B4-BE49-F238E27FC236}">
                <a16:creationId xmlns:a16="http://schemas.microsoft.com/office/drawing/2014/main" id="{9E77AB4D-3CCF-4CA7-A138-E32CA4887CCB}"/>
              </a:ext>
            </a:extLst>
          </p:cNvPr>
          <p:cNvGraphicFramePr>
            <a:graphicFrameLocks noGrp="1"/>
          </p:cNvGraphicFramePr>
          <p:nvPr/>
        </p:nvGraphicFramePr>
        <p:xfrm>
          <a:off x="5890330" y="2511678"/>
          <a:ext cx="2200560" cy="1097280"/>
        </p:xfrm>
        <a:graphic>
          <a:graphicData uri="http://schemas.openxmlformats.org/drawingml/2006/table">
            <a:tbl>
              <a:tblPr firstRow="1" bandRow="1">
                <a:tableStyleId>{5C22544A-7EE6-4342-B048-85BDC9FD1C3A}</a:tableStyleId>
              </a:tblPr>
              <a:tblGrid>
                <a:gridCol w="733520">
                  <a:extLst>
                    <a:ext uri="{9D8B030D-6E8A-4147-A177-3AD203B41FA5}">
                      <a16:colId xmlns:a16="http://schemas.microsoft.com/office/drawing/2014/main" val="3972165154"/>
                    </a:ext>
                  </a:extLst>
                </a:gridCol>
                <a:gridCol w="733520">
                  <a:extLst>
                    <a:ext uri="{9D8B030D-6E8A-4147-A177-3AD203B41FA5}">
                      <a16:colId xmlns:a16="http://schemas.microsoft.com/office/drawing/2014/main" val="2611700636"/>
                    </a:ext>
                  </a:extLst>
                </a:gridCol>
                <a:gridCol w="733520">
                  <a:extLst>
                    <a:ext uri="{9D8B030D-6E8A-4147-A177-3AD203B41FA5}">
                      <a16:colId xmlns:a16="http://schemas.microsoft.com/office/drawing/2014/main" val="1674987878"/>
                    </a:ext>
                  </a:extLst>
                </a:gridCol>
              </a:tblGrid>
              <a:tr h="276999">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190774054"/>
                  </a:ext>
                </a:extLst>
              </a:tr>
              <a:tr h="276999">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813932613"/>
                  </a:ext>
                </a:extLst>
              </a:tr>
              <a:tr h="276999">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224703736"/>
                  </a:ext>
                </a:extLst>
              </a:tr>
            </a:tbl>
          </a:graphicData>
        </a:graphic>
      </p:graphicFrame>
      <p:cxnSp>
        <p:nvCxnSpPr>
          <p:cNvPr id="21" name="Straight Arrow Connector 20">
            <a:extLst>
              <a:ext uri="{FF2B5EF4-FFF2-40B4-BE49-F238E27FC236}">
                <a16:creationId xmlns:a16="http://schemas.microsoft.com/office/drawing/2014/main" id="{7BCBF8E3-A0C4-43C4-BC23-4CDA39DEBF83}"/>
              </a:ext>
            </a:extLst>
          </p:cNvPr>
          <p:cNvCxnSpPr>
            <a:stCxn id="12" idx="3"/>
          </p:cNvCxnSpPr>
          <p:nvPr/>
        </p:nvCxnSpPr>
        <p:spPr>
          <a:xfrm flipV="1">
            <a:off x="5786035" y="3458142"/>
            <a:ext cx="1089738" cy="709646"/>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E25D7EA-0607-453C-9E77-ADD7E61408B2}"/>
              </a:ext>
            </a:extLst>
          </p:cNvPr>
          <p:cNvCxnSpPr>
            <a:cxnSpLocks/>
          </p:cNvCxnSpPr>
          <p:nvPr/>
        </p:nvCxnSpPr>
        <p:spPr>
          <a:xfrm>
            <a:off x="6875773" y="3487295"/>
            <a:ext cx="917431" cy="1213122"/>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969AAF5-9EAA-47C3-92E8-C8DAA80F3A3A}"/>
              </a:ext>
            </a:extLst>
          </p:cNvPr>
          <p:cNvCxnSpPr>
            <a:cxnSpLocks/>
          </p:cNvCxnSpPr>
          <p:nvPr/>
        </p:nvCxnSpPr>
        <p:spPr>
          <a:xfrm flipH="1" flipV="1">
            <a:off x="7147447" y="3458142"/>
            <a:ext cx="771068" cy="1175966"/>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05D26214-85EC-48BA-AFFE-86265A07B02F}"/>
              </a:ext>
            </a:extLst>
          </p:cNvPr>
          <p:cNvSpPr txBox="1"/>
          <p:nvPr/>
        </p:nvSpPr>
        <p:spPr>
          <a:xfrm>
            <a:off x="7596743" y="3774177"/>
            <a:ext cx="946734" cy="369332"/>
          </a:xfrm>
          <a:prstGeom prst="rect">
            <a:avLst/>
          </a:prstGeom>
          <a:noFill/>
        </p:spPr>
        <p:txBody>
          <a:bodyPr wrap="none" rtlCol="0">
            <a:spAutoFit/>
          </a:bodyPr>
          <a:lstStyle/>
          <a:p>
            <a:r>
              <a:rPr lang="en-US" b="1" dirty="0"/>
              <a:t>UPDATE</a:t>
            </a:r>
          </a:p>
        </p:txBody>
      </p:sp>
      <p:cxnSp>
        <p:nvCxnSpPr>
          <p:cNvPr id="30" name="Straight Arrow Connector 29">
            <a:extLst>
              <a:ext uri="{FF2B5EF4-FFF2-40B4-BE49-F238E27FC236}">
                <a16:creationId xmlns:a16="http://schemas.microsoft.com/office/drawing/2014/main" id="{772CCD6D-5AC0-475E-AE78-B19824211343}"/>
              </a:ext>
            </a:extLst>
          </p:cNvPr>
          <p:cNvCxnSpPr>
            <a:cxnSpLocks/>
          </p:cNvCxnSpPr>
          <p:nvPr/>
        </p:nvCxnSpPr>
        <p:spPr>
          <a:xfrm>
            <a:off x="3454400" y="2468724"/>
            <a:ext cx="5080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BDE98CB5-29B3-4555-8E9E-5793FF845EDD}"/>
              </a:ext>
            </a:extLst>
          </p:cNvPr>
          <p:cNvSpPr txBox="1"/>
          <p:nvPr/>
        </p:nvSpPr>
        <p:spPr>
          <a:xfrm>
            <a:off x="3987901" y="2284058"/>
            <a:ext cx="1527469" cy="646331"/>
          </a:xfrm>
          <a:prstGeom prst="rect">
            <a:avLst/>
          </a:prstGeom>
          <a:noFill/>
        </p:spPr>
        <p:txBody>
          <a:bodyPr wrap="none" rtlCol="0">
            <a:spAutoFit/>
          </a:bodyPr>
          <a:lstStyle/>
          <a:p>
            <a:r>
              <a:rPr lang="en-US" b="1" dirty="0">
                <a:solidFill>
                  <a:srgbClr val="FF0000"/>
                </a:solidFill>
              </a:rPr>
              <a:t>Constant time</a:t>
            </a:r>
            <a:br>
              <a:rPr lang="en-US" b="1" dirty="0">
                <a:solidFill>
                  <a:srgbClr val="FF0000"/>
                </a:solidFill>
              </a:rPr>
            </a:br>
            <a:r>
              <a:rPr lang="en-US" b="1" dirty="0">
                <a:solidFill>
                  <a:srgbClr val="FF0000"/>
                </a:solidFill>
              </a:rPr>
              <a:t>Complexity</a:t>
            </a:r>
          </a:p>
        </p:txBody>
      </p:sp>
    </p:spTree>
    <p:extLst>
      <p:ext uri="{BB962C8B-B14F-4D97-AF65-F5344CB8AC3E}">
        <p14:creationId xmlns:p14="http://schemas.microsoft.com/office/powerpoint/2010/main" val="88612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par>
                                <p:cTn id="18" presetID="10" presetClass="entr" presetSubtype="0" fill="hold"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par>
                                <p:cTn id="47" presetID="10"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par>
                                <p:cTn id="50" presetID="10" presetClass="entr" presetSubtype="0"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
                                            <p:txEl>
                                              <p:pRg st="3" end="3"/>
                                            </p:txEl>
                                          </p:spTgt>
                                        </p:tgtEl>
                                        <p:attrNameLst>
                                          <p:attrName>style.visibility</p:attrName>
                                        </p:attrNameLst>
                                      </p:cBhvr>
                                      <p:to>
                                        <p:strVal val="visible"/>
                                      </p:to>
                                    </p:set>
                                    <p:animEffect transition="in" filter="fade">
                                      <p:cBhvr>
                                        <p:cTn id="57" dur="500"/>
                                        <p:tgtEl>
                                          <p:spTgt spid="6">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path" presetSubtype="0" accel="50000" decel="50000" fill="hold" grpId="0" nodeType="clickEffect">
                                  <p:stCondLst>
                                    <p:cond delay="0"/>
                                  </p:stCondLst>
                                  <p:childTnLst>
                                    <p:animMotion origin="layout" path="M 4.16667E-6 3.7037E-7 L 0.52882 0.03727 " pathEditMode="fixed" rAng="0" ptsTypes="AA">
                                      <p:cBhvr>
                                        <p:cTn id="61" dur="2000" fill="hold"/>
                                        <p:tgtEl>
                                          <p:spTgt spid="16"/>
                                        </p:tgtEl>
                                        <p:attrNameLst>
                                          <p:attrName>ppt_x</p:attrName>
                                          <p:attrName>ppt_y</p:attrName>
                                        </p:attrNameLst>
                                      </p:cBhvr>
                                      <p:rCtr x="26441" y="1852"/>
                                    </p:animMotion>
                                  </p:childTnLst>
                                </p:cTn>
                              </p:par>
                            </p:childTnLst>
                          </p:cTn>
                        </p:par>
                        <p:par>
                          <p:cTn id="62" fill="hold">
                            <p:stCondLst>
                              <p:cond delay="2000"/>
                            </p:stCondLst>
                            <p:childTnLst>
                              <p:par>
                                <p:cTn id="63" presetID="10" presetClass="entr" presetSubtype="0" fill="hold" nodeType="after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fade">
                                      <p:cBhvr>
                                        <p:cTn id="65" dur="500"/>
                                        <p:tgtEl>
                                          <p:spTgt spid="21"/>
                                        </p:tgtEl>
                                      </p:cBhvr>
                                    </p:animEffect>
                                  </p:childTnLst>
                                </p:cTn>
                              </p:par>
                            </p:childTnLst>
                          </p:cTn>
                        </p:par>
                        <p:par>
                          <p:cTn id="66" fill="hold">
                            <p:stCondLst>
                              <p:cond delay="2500"/>
                            </p:stCondLst>
                            <p:childTnLst>
                              <p:par>
                                <p:cTn id="67" presetID="10" presetClass="entr" presetSubtype="0" fill="hold" nodeType="after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500"/>
                                        <p:tgtEl>
                                          <p:spTgt spid="22"/>
                                        </p:tgtEl>
                                      </p:cBhvr>
                                    </p:animEffect>
                                  </p:childTnLst>
                                </p:cTn>
                              </p:par>
                            </p:childTnLst>
                          </p:cTn>
                        </p:par>
                        <p:par>
                          <p:cTn id="70" fill="hold">
                            <p:stCondLst>
                              <p:cond delay="3000"/>
                            </p:stCondLst>
                            <p:childTnLst>
                              <p:par>
                                <p:cTn id="71" presetID="42" presetClass="path" presetSubtype="0" accel="50000" decel="50000" fill="hold" grpId="1" nodeType="afterEffect">
                                  <p:stCondLst>
                                    <p:cond delay="0"/>
                                  </p:stCondLst>
                                  <p:childTnLst>
                                    <p:animMotion origin="layout" path="M 0.52882 0.03727 L 0.91441 0.06991 " pathEditMode="relative" rAng="0" ptsTypes="AA">
                                      <p:cBhvr>
                                        <p:cTn id="72" dur="2000" fill="hold"/>
                                        <p:tgtEl>
                                          <p:spTgt spid="16"/>
                                        </p:tgtEl>
                                        <p:attrNameLst>
                                          <p:attrName>ppt_x</p:attrName>
                                          <p:attrName>ppt_y</p:attrName>
                                        </p:attrNameLst>
                                      </p:cBhvr>
                                      <p:rCtr x="19271" y="1620"/>
                                    </p:animMotion>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22"/>
                                        </p:tgtEl>
                                      </p:cBhvr>
                                    </p:animEffect>
                                    <p:set>
                                      <p:cBhvr>
                                        <p:cTn id="80" dur="1" fill="hold">
                                          <p:stCondLst>
                                            <p:cond delay="499"/>
                                          </p:stCondLst>
                                        </p:cTn>
                                        <p:tgtEl>
                                          <p:spTgt spid="22"/>
                                        </p:tgtEl>
                                        <p:attrNameLst>
                                          <p:attrName>style.visibility</p:attrName>
                                        </p:attrNameLst>
                                      </p:cBhvr>
                                      <p:to>
                                        <p:strVal val="hidden"/>
                                      </p:to>
                                    </p:set>
                                  </p:childTnLst>
                                </p:cTn>
                              </p:par>
                            </p:childTnLst>
                          </p:cTn>
                        </p:par>
                        <p:par>
                          <p:cTn id="81" fill="hold">
                            <p:stCondLst>
                              <p:cond delay="500"/>
                            </p:stCondLst>
                            <p:childTnLst>
                              <p:par>
                                <p:cTn id="82" presetID="10" presetClass="entr" presetSubtype="0" fill="hold" nodeType="afterEffect">
                                  <p:stCondLst>
                                    <p:cond delay="0"/>
                                  </p:stCondLst>
                                  <p:childTnLst>
                                    <p:set>
                                      <p:cBhvr>
                                        <p:cTn id="83" dur="1" fill="hold">
                                          <p:stCondLst>
                                            <p:cond delay="0"/>
                                          </p:stCondLst>
                                        </p:cTn>
                                        <p:tgtEl>
                                          <p:spTgt spid="25"/>
                                        </p:tgtEl>
                                        <p:attrNameLst>
                                          <p:attrName>style.visibility</p:attrName>
                                        </p:attrNameLst>
                                      </p:cBhvr>
                                      <p:to>
                                        <p:strVal val="visible"/>
                                      </p:to>
                                    </p:set>
                                    <p:animEffect transition="in" filter="fade">
                                      <p:cBhvr>
                                        <p:cTn id="84" dur="500"/>
                                        <p:tgtEl>
                                          <p:spTgt spid="25"/>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p:bldP spid="16" grpId="0" animBg="1"/>
      <p:bldP spid="16" grpId="1" animBg="1"/>
      <p:bldP spid="28" grpId="0"/>
      <p:bldP spid="3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D4B24-9E7C-4AC3-97D3-EC229C546B83}"/>
              </a:ext>
            </a:extLst>
          </p:cNvPr>
          <p:cNvSpPr>
            <a:spLocks noGrp="1"/>
          </p:cNvSpPr>
          <p:nvPr>
            <p:ph type="title"/>
          </p:nvPr>
        </p:nvSpPr>
        <p:spPr/>
        <p:txBody>
          <a:bodyPr/>
          <a:lstStyle/>
          <a:p>
            <a:r>
              <a:rPr lang="en-US" dirty="0"/>
              <a:t>Merge Impact Evaluation</a:t>
            </a:r>
          </a:p>
        </p:txBody>
      </p:sp>
      <p:sp>
        <p:nvSpPr>
          <p:cNvPr id="3" name="Content Placeholder 2">
            <a:extLst>
              <a:ext uri="{FF2B5EF4-FFF2-40B4-BE49-F238E27FC236}">
                <a16:creationId xmlns:a16="http://schemas.microsoft.com/office/drawing/2014/main" id="{78E23A07-746F-4A62-8E1F-D6AC9504FBC1}"/>
              </a:ext>
            </a:extLst>
          </p:cNvPr>
          <p:cNvSpPr>
            <a:spLocks noGrp="1"/>
          </p:cNvSpPr>
          <p:nvPr>
            <p:ph idx="1"/>
          </p:nvPr>
        </p:nvSpPr>
        <p:spPr/>
        <p:txBody>
          <a:bodyPr/>
          <a:lstStyle/>
          <a:p>
            <a:r>
              <a:rPr lang="en-US" dirty="0"/>
              <a:t>Estimate number of deadline misses if task is merged or not merge</a:t>
            </a:r>
          </a:p>
          <a:p>
            <a:pPr lvl="1"/>
            <a:r>
              <a:rPr lang="en-US" dirty="0"/>
              <a:t>Require task execution profile</a:t>
            </a:r>
          </a:p>
          <a:p>
            <a:pPr lvl="1"/>
            <a:r>
              <a:rPr lang="en-US" dirty="0"/>
              <a:t>Require merge saving predictor </a:t>
            </a:r>
          </a:p>
          <a:p>
            <a:r>
              <a:rPr lang="en-US" dirty="0"/>
              <a:t>Consider worst case analysis of each task’s completion time</a:t>
            </a:r>
          </a:p>
        </p:txBody>
      </p:sp>
      <p:sp>
        <p:nvSpPr>
          <p:cNvPr id="4" name="Slide Number Placeholder 3">
            <a:extLst>
              <a:ext uri="{FF2B5EF4-FFF2-40B4-BE49-F238E27FC236}">
                <a16:creationId xmlns:a16="http://schemas.microsoft.com/office/drawing/2014/main" id="{9CBDA3E3-C688-49B9-8E58-071FC56264B0}"/>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34</a:t>
            </a:fld>
            <a:endParaRPr lang="en-US" dirty="0">
              <a:solidFill>
                <a:prstClr val="black">
                  <a:tint val="75000"/>
                </a:prstClr>
              </a:solidFill>
            </a:endParaRPr>
          </a:p>
        </p:txBody>
      </p:sp>
      <p:pic>
        <p:nvPicPr>
          <p:cNvPr id="7" name="Content Placeholder 4">
            <a:extLst>
              <a:ext uri="{FF2B5EF4-FFF2-40B4-BE49-F238E27FC236}">
                <a16:creationId xmlns:a16="http://schemas.microsoft.com/office/drawing/2014/main" id="{0BAA07BC-AE65-4BAE-ABC8-16291C1A3EF1}"/>
              </a:ext>
            </a:extLst>
          </p:cNvPr>
          <p:cNvPicPr>
            <a:picLocks noChangeAspect="1"/>
          </p:cNvPicPr>
          <p:nvPr/>
        </p:nvPicPr>
        <p:blipFill rotWithShape="1">
          <a:blip r:embed="rId3"/>
          <a:srcRect l="4282" t="15385" r="9820" b="19965"/>
          <a:stretch/>
        </p:blipFill>
        <p:spPr>
          <a:xfrm>
            <a:off x="1127465" y="5060843"/>
            <a:ext cx="6471822" cy="1065320"/>
          </a:xfrm>
          <a:prstGeom prst="rect">
            <a:avLst/>
          </a:prstGeom>
        </p:spPr>
      </p:pic>
    </p:spTree>
    <p:extLst>
      <p:ext uri="{BB962C8B-B14F-4D97-AF65-F5344CB8AC3E}">
        <p14:creationId xmlns:p14="http://schemas.microsoft.com/office/powerpoint/2010/main" val="3625700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22374-DE95-42A9-BE0B-8FA1AD918717}"/>
              </a:ext>
            </a:extLst>
          </p:cNvPr>
          <p:cNvSpPr>
            <a:spLocks noGrp="1"/>
          </p:cNvSpPr>
          <p:nvPr>
            <p:ph type="title"/>
          </p:nvPr>
        </p:nvSpPr>
        <p:spPr>
          <a:xfrm>
            <a:off x="861134" y="152400"/>
            <a:ext cx="7359588" cy="1143000"/>
          </a:xfrm>
        </p:spPr>
        <p:txBody>
          <a:bodyPr>
            <a:normAutofit fontScale="90000"/>
          </a:bodyPr>
          <a:lstStyle/>
          <a:p>
            <a:r>
              <a:rPr lang="en-US" dirty="0"/>
              <a:t>Merged Task Positioning </a:t>
            </a:r>
            <a:br>
              <a:rPr lang="en-US" dirty="0"/>
            </a:br>
            <a:r>
              <a:rPr lang="en-US" dirty="0"/>
              <a:t>in the Scheduling Queue</a:t>
            </a:r>
          </a:p>
        </p:txBody>
      </p:sp>
      <p:sp>
        <p:nvSpPr>
          <p:cNvPr id="3" name="Content Placeholder 2">
            <a:extLst>
              <a:ext uri="{FF2B5EF4-FFF2-40B4-BE49-F238E27FC236}">
                <a16:creationId xmlns:a16="http://schemas.microsoft.com/office/drawing/2014/main" id="{3ADA7E14-1795-42DC-A660-3BA66C36B217}"/>
              </a:ext>
            </a:extLst>
          </p:cNvPr>
          <p:cNvSpPr>
            <a:spLocks noGrp="1"/>
          </p:cNvSpPr>
          <p:nvPr>
            <p:ph idx="1"/>
          </p:nvPr>
        </p:nvSpPr>
        <p:spPr/>
        <p:txBody>
          <a:bodyPr/>
          <a:lstStyle/>
          <a:p>
            <a:r>
              <a:rPr lang="en-US" dirty="0"/>
              <a:t>Merged Task positioning in FCFS task queue can impact deadline miss-rate</a:t>
            </a:r>
          </a:p>
          <a:p>
            <a:pPr lvl="1"/>
            <a:r>
              <a:rPr lang="en-US" dirty="0"/>
              <a:t>Other scheduling policy has its own task sorting criteria</a:t>
            </a:r>
          </a:p>
          <a:p>
            <a:endParaRPr lang="en-US" dirty="0"/>
          </a:p>
          <a:p>
            <a:endParaRPr lang="en-US" dirty="0"/>
          </a:p>
        </p:txBody>
      </p:sp>
      <p:sp>
        <p:nvSpPr>
          <p:cNvPr id="4" name="Slide Number Placeholder 3">
            <a:extLst>
              <a:ext uri="{FF2B5EF4-FFF2-40B4-BE49-F238E27FC236}">
                <a16:creationId xmlns:a16="http://schemas.microsoft.com/office/drawing/2014/main" id="{C8FEE27B-625D-4936-AAD8-69417C3DD396}"/>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35</a:t>
            </a:fld>
            <a:endParaRPr lang="en-US" dirty="0">
              <a:solidFill>
                <a:prstClr val="black">
                  <a:tint val="75000"/>
                </a:prstClr>
              </a:solidFill>
            </a:endParaRPr>
          </a:p>
        </p:txBody>
      </p:sp>
      <p:grpSp>
        <p:nvGrpSpPr>
          <p:cNvPr id="5" name="Group 4">
            <a:extLst>
              <a:ext uri="{FF2B5EF4-FFF2-40B4-BE49-F238E27FC236}">
                <a16:creationId xmlns:a16="http://schemas.microsoft.com/office/drawing/2014/main" id="{04127790-D16D-4393-AE2A-F8E597165C4A}"/>
              </a:ext>
            </a:extLst>
          </p:cNvPr>
          <p:cNvGrpSpPr/>
          <p:nvPr/>
        </p:nvGrpSpPr>
        <p:grpSpPr>
          <a:xfrm>
            <a:off x="1041826" y="4961999"/>
            <a:ext cx="7801981" cy="985982"/>
            <a:chOff x="6091661" y="3407982"/>
            <a:chExt cx="2929799" cy="556847"/>
          </a:xfrm>
        </p:grpSpPr>
        <p:sp>
          <p:nvSpPr>
            <p:cNvPr id="6" name="Rounded Rectangle 8">
              <a:extLst>
                <a:ext uri="{FF2B5EF4-FFF2-40B4-BE49-F238E27FC236}">
                  <a16:creationId xmlns:a16="http://schemas.microsoft.com/office/drawing/2014/main" id="{0BA74754-0EDF-48BA-8D2F-0C31BE2BF72A}"/>
                </a:ext>
              </a:extLst>
            </p:cNvPr>
            <p:cNvSpPr/>
            <p:nvPr/>
          </p:nvSpPr>
          <p:spPr>
            <a:xfrm>
              <a:off x="6091661" y="3407982"/>
              <a:ext cx="2929799" cy="55684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Rectangle 6">
              <a:extLst>
                <a:ext uri="{FF2B5EF4-FFF2-40B4-BE49-F238E27FC236}">
                  <a16:creationId xmlns:a16="http://schemas.microsoft.com/office/drawing/2014/main" id="{56CC5105-D626-41DF-9022-1FC2494800E7}"/>
                </a:ext>
              </a:extLst>
            </p:cNvPr>
            <p:cNvSpPr/>
            <p:nvPr/>
          </p:nvSpPr>
          <p:spPr>
            <a:xfrm>
              <a:off x="6091661" y="3468993"/>
              <a:ext cx="1607062" cy="4232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a16="http://schemas.microsoft.com/office/drawing/2014/main" id="{EE82FA43-40F0-45B5-BF20-A282045DCB8C}"/>
              </a:ext>
            </a:extLst>
          </p:cNvPr>
          <p:cNvSpPr/>
          <p:nvPr/>
        </p:nvSpPr>
        <p:spPr>
          <a:xfrm>
            <a:off x="1236416" y="5293215"/>
            <a:ext cx="430823" cy="40328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20468B9-A215-419B-91D1-85C6F903BF6C}"/>
              </a:ext>
            </a:extLst>
          </p:cNvPr>
          <p:cNvSpPr/>
          <p:nvPr/>
        </p:nvSpPr>
        <p:spPr>
          <a:xfrm>
            <a:off x="2196204" y="5253066"/>
            <a:ext cx="430823" cy="483577"/>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Top Corners Snipped 9">
            <a:extLst>
              <a:ext uri="{FF2B5EF4-FFF2-40B4-BE49-F238E27FC236}">
                <a16:creationId xmlns:a16="http://schemas.microsoft.com/office/drawing/2014/main" id="{1C0D80F4-CB04-481F-BEA8-0E2A97D44C8E}"/>
              </a:ext>
            </a:extLst>
          </p:cNvPr>
          <p:cNvSpPr/>
          <p:nvPr/>
        </p:nvSpPr>
        <p:spPr>
          <a:xfrm>
            <a:off x="4067406" y="5224746"/>
            <a:ext cx="720969" cy="483577"/>
          </a:xfrm>
          <a:prstGeom prst="snip2Same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FEF393AD-4EA1-4774-BDC8-721AD51EC8A8}"/>
              </a:ext>
            </a:extLst>
          </p:cNvPr>
          <p:cNvSpPr/>
          <p:nvPr/>
        </p:nvSpPr>
        <p:spPr>
          <a:xfrm>
            <a:off x="3278904" y="5175479"/>
            <a:ext cx="430823" cy="483577"/>
          </a:xfrm>
          <a:prstGeom prs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1DD728BE-FC71-4CE7-8E59-29A2400E9173}"/>
              </a:ext>
            </a:extLst>
          </p:cNvPr>
          <p:cNvSpPr/>
          <p:nvPr/>
        </p:nvSpPr>
        <p:spPr>
          <a:xfrm>
            <a:off x="3180603" y="5370020"/>
            <a:ext cx="245923" cy="259120"/>
          </a:xfrm>
          <a:prstGeom prs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5F02DEE-5874-4C01-A0A7-7AF9D4E60591}"/>
              </a:ext>
            </a:extLst>
          </p:cNvPr>
          <p:cNvSpPr/>
          <p:nvPr/>
        </p:nvSpPr>
        <p:spPr>
          <a:xfrm>
            <a:off x="5155051" y="5247661"/>
            <a:ext cx="430823" cy="483577"/>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2C171D1-8380-4942-AF06-1D9364A52E4C}"/>
              </a:ext>
            </a:extLst>
          </p:cNvPr>
          <p:cNvSpPr/>
          <p:nvPr/>
        </p:nvSpPr>
        <p:spPr>
          <a:xfrm>
            <a:off x="7987208" y="5213201"/>
            <a:ext cx="430823" cy="483577"/>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8CE222D-5618-45E7-B5B5-DC5C1A9464EB}"/>
              </a:ext>
            </a:extLst>
          </p:cNvPr>
          <p:cNvSpPr/>
          <p:nvPr/>
        </p:nvSpPr>
        <p:spPr>
          <a:xfrm>
            <a:off x="6091235" y="5287809"/>
            <a:ext cx="430823" cy="40328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0F5D6FF-7E4A-4E55-8A82-979FD36A12DA}"/>
              </a:ext>
            </a:extLst>
          </p:cNvPr>
          <p:cNvSpPr txBox="1"/>
          <p:nvPr/>
        </p:nvSpPr>
        <p:spPr>
          <a:xfrm>
            <a:off x="3898722" y="5965913"/>
            <a:ext cx="1660519" cy="369332"/>
          </a:xfrm>
          <a:prstGeom prst="rect">
            <a:avLst/>
          </a:prstGeom>
          <a:noFill/>
        </p:spPr>
        <p:txBody>
          <a:bodyPr wrap="none" rtlCol="0">
            <a:spAutoFit/>
          </a:bodyPr>
          <a:lstStyle/>
          <a:p>
            <a:r>
              <a:rPr lang="en-US" dirty="0"/>
              <a:t>Segment queue</a:t>
            </a:r>
          </a:p>
        </p:txBody>
      </p:sp>
      <p:sp>
        <p:nvSpPr>
          <p:cNvPr id="17" name="Isosceles Triangle 16">
            <a:extLst>
              <a:ext uri="{FF2B5EF4-FFF2-40B4-BE49-F238E27FC236}">
                <a16:creationId xmlns:a16="http://schemas.microsoft.com/office/drawing/2014/main" id="{AD08B366-039F-4AEB-8696-57B54CBB2713}"/>
              </a:ext>
            </a:extLst>
          </p:cNvPr>
          <p:cNvSpPr/>
          <p:nvPr/>
        </p:nvSpPr>
        <p:spPr>
          <a:xfrm>
            <a:off x="6995045" y="5273169"/>
            <a:ext cx="430823" cy="48357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cxnSp>
        <p:nvCxnSpPr>
          <p:cNvPr id="18" name="Straight Arrow Connector 17">
            <a:extLst>
              <a:ext uri="{FF2B5EF4-FFF2-40B4-BE49-F238E27FC236}">
                <a16:creationId xmlns:a16="http://schemas.microsoft.com/office/drawing/2014/main" id="{48A4A41E-3EB9-4232-80B4-4DD6955BB00A}"/>
              </a:ext>
            </a:extLst>
          </p:cNvPr>
          <p:cNvCxnSpPr/>
          <p:nvPr/>
        </p:nvCxnSpPr>
        <p:spPr>
          <a:xfrm>
            <a:off x="1041826" y="4611515"/>
            <a:ext cx="7801981" cy="0"/>
          </a:xfrm>
          <a:prstGeom prst="straightConnector1">
            <a:avLst/>
          </a:prstGeom>
          <a:ln w="25400">
            <a:headEnd type="triangle"/>
            <a:tailEnd type="triangle"/>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70D705A3-8E7C-4E5C-B4E0-2D92B32140CB}"/>
              </a:ext>
            </a:extLst>
          </p:cNvPr>
          <p:cNvSpPr txBox="1"/>
          <p:nvPr/>
        </p:nvSpPr>
        <p:spPr>
          <a:xfrm>
            <a:off x="754602" y="3798915"/>
            <a:ext cx="3353202" cy="646331"/>
          </a:xfrm>
          <a:prstGeom prst="rect">
            <a:avLst/>
          </a:prstGeom>
          <a:noFill/>
        </p:spPr>
        <p:txBody>
          <a:bodyPr wrap="square" rtlCol="0">
            <a:spAutoFit/>
          </a:bodyPr>
          <a:lstStyle/>
          <a:p>
            <a:r>
              <a:rPr lang="en-US" dirty="0"/>
              <a:t>Merged task start later</a:t>
            </a:r>
          </a:p>
          <a:p>
            <a:r>
              <a:rPr lang="en-US" dirty="0"/>
              <a:t>Delay fewer tasks</a:t>
            </a:r>
          </a:p>
        </p:txBody>
      </p:sp>
      <p:sp>
        <p:nvSpPr>
          <p:cNvPr id="20" name="TextBox 19">
            <a:extLst>
              <a:ext uri="{FF2B5EF4-FFF2-40B4-BE49-F238E27FC236}">
                <a16:creationId xmlns:a16="http://schemas.microsoft.com/office/drawing/2014/main" id="{D941D71B-4268-4C5B-A995-AE8E4F5FE5C4}"/>
              </a:ext>
            </a:extLst>
          </p:cNvPr>
          <p:cNvSpPr txBox="1"/>
          <p:nvPr/>
        </p:nvSpPr>
        <p:spPr>
          <a:xfrm>
            <a:off x="6589917" y="3793526"/>
            <a:ext cx="2794581" cy="646331"/>
          </a:xfrm>
          <a:prstGeom prst="rect">
            <a:avLst/>
          </a:prstGeom>
          <a:noFill/>
        </p:spPr>
        <p:txBody>
          <a:bodyPr wrap="square" rtlCol="0">
            <a:spAutoFit/>
          </a:bodyPr>
          <a:lstStyle/>
          <a:p>
            <a:r>
              <a:rPr lang="en-US" dirty="0"/>
              <a:t>Merged task start earlier</a:t>
            </a:r>
          </a:p>
          <a:p>
            <a:r>
              <a:rPr lang="en-US" dirty="0"/>
              <a:t>Delay more tasks</a:t>
            </a:r>
          </a:p>
        </p:txBody>
      </p:sp>
    </p:spTree>
    <p:extLst>
      <p:ext uri="{BB962C8B-B14F-4D97-AF65-F5344CB8AC3E}">
        <p14:creationId xmlns:p14="http://schemas.microsoft.com/office/powerpoint/2010/main" val="157107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p:bldP spid="17" grpId="0" animBg="1"/>
      <p:bldP spid="19" grpId="0"/>
      <p:bldP spid="2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981FA-4ADC-4B7D-8EFC-960828A4B384}"/>
              </a:ext>
            </a:extLst>
          </p:cNvPr>
          <p:cNvSpPr>
            <a:spLocks noGrp="1"/>
          </p:cNvSpPr>
          <p:nvPr>
            <p:ph type="title"/>
          </p:nvPr>
        </p:nvSpPr>
        <p:spPr/>
        <p:txBody>
          <a:bodyPr/>
          <a:lstStyle/>
          <a:p>
            <a:r>
              <a:rPr lang="en-US" dirty="0"/>
              <a:t>Merged Task positioning</a:t>
            </a:r>
          </a:p>
        </p:txBody>
      </p:sp>
      <p:sp>
        <p:nvSpPr>
          <p:cNvPr id="3" name="Content Placeholder 2">
            <a:extLst>
              <a:ext uri="{FF2B5EF4-FFF2-40B4-BE49-F238E27FC236}">
                <a16:creationId xmlns:a16="http://schemas.microsoft.com/office/drawing/2014/main" id="{89B1720B-A428-46FB-9514-F695362B4612}"/>
              </a:ext>
            </a:extLst>
          </p:cNvPr>
          <p:cNvSpPr>
            <a:spLocks noGrp="1"/>
          </p:cNvSpPr>
          <p:nvPr>
            <p:ph idx="1"/>
          </p:nvPr>
        </p:nvSpPr>
        <p:spPr>
          <a:xfrm>
            <a:off x="457200" y="1600200"/>
            <a:ext cx="8229600" cy="4058856"/>
          </a:xfrm>
        </p:spPr>
        <p:txBody>
          <a:bodyPr>
            <a:normAutofit fontScale="85000" lnSpcReduction="20000"/>
          </a:bodyPr>
          <a:lstStyle/>
          <a:p>
            <a:r>
              <a:rPr lang="en-US" dirty="0"/>
              <a:t>Strategy: Schedule the merged task as late as possible without missing its deadline</a:t>
            </a:r>
          </a:p>
          <a:p>
            <a:endParaRPr lang="en-US" dirty="0"/>
          </a:p>
          <a:p>
            <a:r>
              <a:rPr lang="en-US" dirty="0"/>
              <a:t>How to obtain: </a:t>
            </a:r>
          </a:p>
          <a:p>
            <a:pPr lvl="1"/>
            <a:r>
              <a:rPr lang="en-US" dirty="0"/>
              <a:t>Logarithmic Search</a:t>
            </a:r>
          </a:p>
          <a:p>
            <a:pPr lvl="1"/>
            <a:r>
              <a:rPr lang="en-US" dirty="0"/>
              <a:t>Linear Search</a:t>
            </a:r>
          </a:p>
          <a:p>
            <a:pPr lvl="1"/>
            <a:endParaRPr lang="en-US" dirty="0"/>
          </a:p>
          <a:p>
            <a:r>
              <a:rPr lang="en-US" dirty="0"/>
              <a:t>Observation:</a:t>
            </a:r>
          </a:p>
          <a:p>
            <a:pPr lvl="1"/>
            <a:r>
              <a:rPr lang="en-US" dirty="0"/>
              <a:t>Linear Probe is faster</a:t>
            </a:r>
          </a:p>
          <a:p>
            <a:pPr lvl="2"/>
            <a:r>
              <a:rPr lang="en-US" dirty="0"/>
              <a:t>Allow more computational reuse</a:t>
            </a:r>
          </a:p>
        </p:txBody>
      </p:sp>
      <p:sp>
        <p:nvSpPr>
          <p:cNvPr id="4" name="Slide Number Placeholder 3">
            <a:extLst>
              <a:ext uri="{FF2B5EF4-FFF2-40B4-BE49-F238E27FC236}">
                <a16:creationId xmlns:a16="http://schemas.microsoft.com/office/drawing/2014/main" id="{0941A3B0-8207-4D20-B5AD-80CA58E4EF40}"/>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36</a:t>
            </a:fld>
            <a:endParaRPr lang="en-US" dirty="0">
              <a:solidFill>
                <a:prstClr val="black">
                  <a:tint val="75000"/>
                </a:prstClr>
              </a:solidFill>
            </a:endParaRPr>
          </a:p>
        </p:txBody>
      </p:sp>
      <p:grpSp>
        <p:nvGrpSpPr>
          <p:cNvPr id="5" name="Group 4">
            <a:extLst>
              <a:ext uri="{FF2B5EF4-FFF2-40B4-BE49-F238E27FC236}">
                <a16:creationId xmlns:a16="http://schemas.microsoft.com/office/drawing/2014/main" id="{EA213C66-802F-4BFB-B7D6-92D785F9F598}"/>
              </a:ext>
            </a:extLst>
          </p:cNvPr>
          <p:cNvGrpSpPr/>
          <p:nvPr/>
        </p:nvGrpSpPr>
        <p:grpSpPr>
          <a:xfrm>
            <a:off x="1236416" y="5819502"/>
            <a:ext cx="7801981" cy="985982"/>
            <a:chOff x="6091661" y="3407982"/>
            <a:chExt cx="2929799" cy="556847"/>
          </a:xfrm>
        </p:grpSpPr>
        <p:sp>
          <p:nvSpPr>
            <p:cNvPr id="6" name="Rounded Rectangle 8">
              <a:extLst>
                <a:ext uri="{FF2B5EF4-FFF2-40B4-BE49-F238E27FC236}">
                  <a16:creationId xmlns:a16="http://schemas.microsoft.com/office/drawing/2014/main" id="{5683B044-7974-4A20-8ADA-0314674030EE}"/>
                </a:ext>
              </a:extLst>
            </p:cNvPr>
            <p:cNvSpPr/>
            <p:nvPr/>
          </p:nvSpPr>
          <p:spPr>
            <a:xfrm>
              <a:off x="6091661" y="3407982"/>
              <a:ext cx="2929799" cy="55684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Rectangle 6">
              <a:extLst>
                <a:ext uri="{FF2B5EF4-FFF2-40B4-BE49-F238E27FC236}">
                  <a16:creationId xmlns:a16="http://schemas.microsoft.com/office/drawing/2014/main" id="{895FE632-6BB8-40FA-9F29-A0EA8F4B3587}"/>
                </a:ext>
              </a:extLst>
            </p:cNvPr>
            <p:cNvSpPr/>
            <p:nvPr/>
          </p:nvSpPr>
          <p:spPr>
            <a:xfrm>
              <a:off x="6091661" y="3468993"/>
              <a:ext cx="1607062" cy="4232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a16="http://schemas.microsoft.com/office/drawing/2014/main" id="{EE91B581-BA29-4C35-8AA3-C8A4C67CF9E5}"/>
              </a:ext>
            </a:extLst>
          </p:cNvPr>
          <p:cNvSpPr/>
          <p:nvPr/>
        </p:nvSpPr>
        <p:spPr>
          <a:xfrm>
            <a:off x="1431006" y="6150718"/>
            <a:ext cx="430823" cy="40328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B516EB9-9A06-4547-A73A-704A0197CF6A}"/>
              </a:ext>
            </a:extLst>
          </p:cNvPr>
          <p:cNvSpPr/>
          <p:nvPr/>
        </p:nvSpPr>
        <p:spPr>
          <a:xfrm>
            <a:off x="2390794" y="6110569"/>
            <a:ext cx="430823" cy="483577"/>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Top Corners Snipped 9">
            <a:extLst>
              <a:ext uri="{FF2B5EF4-FFF2-40B4-BE49-F238E27FC236}">
                <a16:creationId xmlns:a16="http://schemas.microsoft.com/office/drawing/2014/main" id="{CD0743C3-09F5-40A0-9A06-8C9D7817D27F}"/>
              </a:ext>
            </a:extLst>
          </p:cNvPr>
          <p:cNvSpPr/>
          <p:nvPr/>
        </p:nvSpPr>
        <p:spPr>
          <a:xfrm>
            <a:off x="4261996" y="6082249"/>
            <a:ext cx="720969" cy="483577"/>
          </a:xfrm>
          <a:prstGeom prst="snip2Same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07D79EEE-5978-4EC0-9299-6E3889F79D24}"/>
              </a:ext>
            </a:extLst>
          </p:cNvPr>
          <p:cNvSpPr/>
          <p:nvPr/>
        </p:nvSpPr>
        <p:spPr>
          <a:xfrm>
            <a:off x="3473494" y="6032982"/>
            <a:ext cx="430823" cy="483577"/>
          </a:xfrm>
          <a:prstGeom prs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7A5CD634-8EC4-4213-A021-77253BF36E68}"/>
              </a:ext>
            </a:extLst>
          </p:cNvPr>
          <p:cNvSpPr/>
          <p:nvPr/>
        </p:nvSpPr>
        <p:spPr>
          <a:xfrm>
            <a:off x="3375193" y="6227523"/>
            <a:ext cx="245923" cy="259120"/>
          </a:xfrm>
          <a:prstGeom prs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4A5ABF0-AA47-4FF3-B6CA-7F9155354B5E}"/>
              </a:ext>
            </a:extLst>
          </p:cNvPr>
          <p:cNvSpPr/>
          <p:nvPr/>
        </p:nvSpPr>
        <p:spPr>
          <a:xfrm>
            <a:off x="5349641" y="6105164"/>
            <a:ext cx="430823" cy="483577"/>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0117CB5-0686-412A-9CA3-77CA881828EA}"/>
              </a:ext>
            </a:extLst>
          </p:cNvPr>
          <p:cNvSpPr/>
          <p:nvPr/>
        </p:nvSpPr>
        <p:spPr>
          <a:xfrm>
            <a:off x="8181798" y="6070704"/>
            <a:ext cx="430823" cy="483577"/>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D77B67F-317F-44F4-81BD-87FA3FDE637E}"/>
              </a:ext>
            </a:extLst>
          </p:cNvPr>
          <p:cNvSpPr/>
          <p:nvPr/>
        </p:nvSpPr>
        <p:spPr>
          <a:xfrm>
            <a:off x="6285825" y="6145312"/>
            <a:ext cx="430823" cy="40328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FB6E88AE-0CB5-4AB0-8C67-DF49522A06C4}"/>
              </a:ext>
            </a:extLst>
          </p:cNvPr>
          <p:cNvSpPr/>
          <p:nvPr/>
        </p:nvSpPr>
        <p:spPr>
          <a:xfrm>
            <a:off x="7189635" y="6130672"/>
            <a:ext cx="430823" cy="48357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Tree>
    <p:extLst>
      <p:ext uri="{BB962C8B-B14F-4D97-AF65-F5344CB8AC3E}">
        <p14:creationId xmlns:p14="http://schemas.microsoft.com/office/powerpoint/2010/main" val="265395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E172A-BF03-4ADD-B8A2-3BD949B08380}"/>
              </a:ext>
            </a:extLst>
          </p:cNvPr>
          <p:cNvSpPr>
            <a:spLocks noGrp="1"/>
          </p:cNvSpPr>
          <p:nvPr>
            <p:ph type="title"/>
          </p:nvPr>
        </p:nvSpPr>
        <p:spPr/>
        <p:txBody>
          <a:bodyPr/>
          <a:lstStyle/>
          <a:p>
            <a:r>
              <a:rPr lang="en-US" dirty="0"/>
              <a:t>Merge Aggressiveness Factor</a:t>
            </a:r>
          </a:p>
        </p:txBody>
      </p:sp>
      <p:sp>
        <p:nvSpPr>
          <p:cNvPr id="3" name="Content Placeholder 2">
            <a:extLst>
              <a:ext uri="{FF2B5EF4-FFF2-40B4-BE49-F238E27FC236}">
                <a16:creationId xmlns:a16="http://schemas.microsoft.com/office/drawing/2014/main" id="{06285429-0D79-49A3-B255-EC2276B469FD}"/>
              </a:ext>
            </a:extLst>
          </p:cNvPr>
          <p:cNvSpPr>
            <a:spLocks noGrp="1"/>
          </p:cNvSpPr>
          <p:nvPr>
            <p:ph idx="1"/>
          </p:nvPr>
        </p:nvSpPr>
        <p:spPr/>
        <p:txBody>
          <a:bodyPr>
            <a:normAutofit lnSpcReduction="10000"/>
          </a:bodyPr>
          <a:lstStyle/>
          <a:p>
            <a:r>
              <a:rPr lang="en-US" dirty="0"/>
              <a:t>In oversubscribed condition, merge causing deadline violation can still be beneficial</a:t>
            </a:r>
          </a:p>
          <a:p>
            <a:endParaRPr lang="en-US" dirty="0"/>
          </a:p>
          <a:p>
            <a:endParaRPr lang="en-US" dirty="0"/>
          </a:p>
          <a:p>
            <a:endParaRPr lang="en-US" dirty="0"/>
          </a:p>
          <a:p>
            <a:endParaRPr lang="en-US" dirty="0"/>
          </a:p>
          <a:p>
            <a:pPr lvl="1"/>
            <a:r>
              <a:rPr lang="en-US" dirty="0"/>
              <a:t>How to determine oversubscribed condition?</a:t>
            </a:r>
          </a:p>
          <a:p>
            <a:pPr lvl="1"/>
            <a:r>
              <a:rPr lang="en-US" dirty="0"/>
              <a:t>How to use the Aggressiveness factor? </a:t>
            </a:r>
          </a:p>
        </p:txBody>
      </p:sp>
      <p:sp>
        <p:nvSpPr>
          <p:cNvPr id="4" name="Slide Number Placeholder 3">
            <a:extLst>
              <a:ext uri="{FF2B5EF4-FFF2-40B4-BE49-F238E27FC236}">
                <a16:creationId xmlns:a16="http://schemas.microsoft.com/office/drawing/2014/main" id="{6A0BEB1D-461E-4E18-A16F-F986711ACC02}"/>
              </a:ext>
            </a:extLst>
          </p:cNvPr>
          <p:cNvSpPr>
            <a:spLocks noGrp="1"/>
          </p:cNvSpPr>
          <p:nvPr>
            <p:ph type="sldNum" sz="quarter" idx="4"/>
          </p:nvPr>
        </p:nvSpPr>
        <p:spPr>
          <a:xfrm>
            <a:off x="3505200" y="6065838"/>
            <a:ext cx="2133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fld id="{7D2751F7-D677-4CE9-B35A-C3CCA0CC8D94}" type="slidenum">
              <a:rPr lang="en-US" smtClean="0"/>
              <a:pPr defTabSz="914400"/>
              <a:t>37</a:t>
            </a:fld>
            <a:endParaRPr lang="en-US" dirty="0"/>
          </a:p>
        </p:txBody>
      </p:sp>
      <p:grpSp>
        <p:nvGrpSpPr>
          <p:cNvPr id="17" name="Group 16">
            <a:extLst>
              <a:ext uri="{FF2B5EF4-FFF2-40B4-BE49-F238E27FC236}">
                <a16:creationId xmlns:a16="http://schemas.microsoft.com/office/drawing/2014/main" id="{7BD80892-1008-4066-B1B5-F24167A8D05D}"/>
              </a:ext>
            </a:extLst>
          </p:cNvPr>
          <p:cNvGrpSpPr/>
          <p:nvPr/>
        </p:nvGrpSpPr>
        <p:grpSpPr>
          <a:xfrm>
            <a:off x="4563944" y="2710809"/>
            <a:ext cx="4122856" cy="763551"/>
            <a:chOff x="4572000" y="3281358"/>
            <a:chExt cx="4122856" cy="763551"/>
          </a:xfrm>
        </p:grpSpPr>
        <p:grpSp>
          <p:nvGrpSpPr>
            <p:cNvPr id="5" name="Group 4">
              <a:extLst>
                <a:ext uri="{FF2B5EF4-FFF2-40B4-BE49-F238E27FC236}">
                  <a16:creationId xmlns:a16="http://schemas.microsoft.com/office/drawing/2014/main" id="{E33B0897-53DC-48F0-A4B7-51FF8762AC11}"/>
                </a:ext>
              </a:extLst>
            </p:cNvPr>
            <p:cNvGrpSpPr/>
            <p:nvPr/>
          </p:nvGrpSpPr>
          <p:grpSpPr>
            <a:xfrm>
              <a:off x="4572000" y="3281358"/>
              <a:ext cx="4122856" cy="763551"/>
              <a:chOff x="6091661" y="3407982"/>
              <a:chExt cx="2929799" cy="556847"/>
            </a:xfrm>
          </p:grpSpPr>
          <p:sp>
            <p:nvSpPr>
              <p:cNvPr id="6" name="Rounded Rectangle 8">
                <a:extLst>
                  <a:ext uri="{FF2B5EF4-FFF2-40B4-BE49-F238E27FC236}">
                    <a16:creationId xmlns:a16="http://schemas.microsoft.com/office/drawing/2014/main" id="{AFF9F63E-41E9-405F-9008-999D11C5AF36}"/>
                  </a:ext>
                </a:extLst>
              </p:cNvPr>
              <p:cNvSpPr/>
              <p:nvPr/>
            </p:nvSpPr>
            <p:spPr>
              <a:xfrm>
                <a:off x="6091661" y="3407982"/>
                <a:ext cx="2929799" cy="55684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Rectangle 6">
                <a:extLst>
                  <a:ext uri="{FF2B5EF4-FFF2-40B4-BE49-F238E27FC236}">
                    <a16:creationId xmlns:a16="http://schemas.microsoft.com/office/drawing/2014/main" id="{1EB38DDA-D711-42BB-AD64-884DFDAEC162}"/>
                  </a:ext>
                </a:extLst>
              </p:cNvPr>
              <p:cNvSpPr/>
              <p:nvPr/>
            </p:nvSpPr>
            <p:spPr>
              <a:xfrm>
                <a:off x="6091661" y="3468993"/>
                <a:ext cx="1607062" cy="4232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a16="http://schemas.microsoft.com/office/drawing/2014/main" id="{D40330A9-DD01-42B3-8FD6-F8681515BCEF}"/>
                </a:ext>
              </a:extLst>
            </p:cNvPr>
            <p:cNvSpPr/>
            <p:nvPr/>
          </p:nvSpPr>
          <p:spPr>
            <a:xfrm>
              <a:off x="5368331" y="3453575"/>
              <a:ext cx="430823" cy="40328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3C60874-9CA6-4FDB-B0DA-DD1054127A8F}"/>
                </a:ext>
              </a:extLst>
            </p:cNvPr>
            <p:cNvSpPr/>
            <p:nvPr/>
          </p:nvSpPr>
          <p:spPr>
            <a:xfrm>
              <a:off x="6117298" y="3424750"/>
              <a:ext cx="430823" cy="483577"/>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Top Corners Snipped 9">
              <a:extLst>
                <a:ext uri="{FF2B5EF4-FFF2-40B4-BE49-F238E27FC236}">
                  <a16:creationId xmlns:a16="http://schemas.microsoft.com/office/drawing/2014/main" id="{2AC7D8CF-EB16-442F-B7AD-22CCDBDCDBBB}"/>
                </a:ext>
              </a:extLst>
            </p:cNvPr>
            <p:cNvSpPr/>
            <p:nvPr/>
          </p:nvSpPr>
          <p:spPr>
            <a:xfrm>
              <a:off x="7597579" y="3393027"/>
              <a:ext cx="720969" cy="483577"/>
            </a:xfrm>
            <a:prstGeom prst="snip2Same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A50AEE59-C199-49DE-8175-F4B9DCF95512}"/>
                </a:ext>
              </a:extLst>
            </p:cNvPr>
            <p:cNvSpPr/>
            <p:nvPr/>
          </p:nvSpPr>
          <p:spPr>
            <a:xfrm>
              <a:off x="7059520" y="3606712"/>
              <a:ext cx="180380" cy="220625"/>
            </a:xfrm>
            <a:prstGeom prs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253A14A4-EDA5-4D1E-B663-21AB1151D6F3}"/>
                </a:ext>
              </a:extLst>
            </p:cNvPr>
            <p:cNvSpPr/>
            <p:nvPr/>
          </p:nvSpPr>
          <p:spPr>
            <a:xfrm>
              <a:off x="6760337" y="3421346"/>
              <a:ext cx="338324" cy="483578"/>
            </a:xfrm>
            <a:prstGeom prs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7C9CF46C-17D8-4C44-871D-FD34768675FC}"/>
              </a:ext>
            </a:extLst>
          </p:cNvPr>
          <p:cNvGrpSpPr/>
          <p:nvPr/>
        </p:nvGrpSpPr>
        <p:grpSpPr>
          <a:xfrm>
            <a:off x="4563944" y="3875046"/>
            <a:ext cx="4122856" cy="763551"/>
            <a:chOff x="4572000" y="3281358"/>
            <a:chExt cx="4122856" cy="763551"/>
          </a:xfrm>
        </p:grpSpPr>
        <p:grpSp>
          <p:nvGrpSpPr>
            <p:cNvPr id="19" name="Group 18">
              <a:extLst>
                <a:ext uri="{FF2B5EF4-FFF2-40B4-BE49-F238E27FC236}">
                  <a16:creationId xmlns:a16="http://schemas.microsoft.com/office/drawing/2014/main" id="{96639E88-FCDA-4825-B7DF-C3885417DB86}"/>
                </a:ext>
              </a:extLst>
            </p:cNvPr>
            <p:cNvGrpSpPr/>
            <p:nvPr/>
          </p:nvGrpSpPr>
          <p:grpSpPr>
            <a:xfrm>
              <a:off x="4572000" y="3281358"/>
              <a:ext cx="4122856" cy="763551"/>
              <a:chOff x="6091661" y="3407982"/>
              <a:chExt cx="2929799" cy="556847"/>
            </a:xfrm>
          </p:grpSpPr>
          <p:sp>
            <p:nvSpPr>
              <p:cNvPr id="25" name="Rounded Rectangle 8">
                <a:extLst>
                  <a:ext uri="{FF2B5EF4-FFF2-40B4-BE49-F238E27FC236}">
                    <a16:creationId xmlns:a16="http://schemas.microsoft.com/office/drawing/2014/main" id="{36018105-26E8-4DFB-8216-FBF3179E3BD1}"/>
                  </a:ext>
                </a:extLst>
              </p:cNvPr>
              <p:cNvSpPr/>
              <p:nvPr/>
            </p:nvSpPr>
            <p:spPr>
              <a:xfrm>
                <a:off x="6091661" y="3407982"/>
                <a:ext cx="2929799" cy="55684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6" name="Rectangle 25">
                <a:extLst>
                  <a:ext uri="{FF2B5EF4-FFF2-40B4-BE49-F238E27FC236}">
                    <a16:creationId xmlns:a16="http://schemas.microsoft.com/office/drawing/2014/main" id="{D54D92E0-EB6D-446E-9AB9-4B8CC4042E05}"/>
                  </a:ext>
                </a:extLst>
              </p:cNvPr>
              <p:cNvSpPr/>
              <p:nvPr/>
            </p:nvSpPr>
            <p:spPr>
              <a:xfrm>
                <a:off x="6091661" y="3468993"/>
                <a:ext cx="1607062" cy="4232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id="{61DDA312-FA98-47F3-9BEF-C13AB26BEF8C}"/>
                </a:ext>
              </a:extLst>
            </p:cNvPr>
            <p:cNvSpPr/>
            <p:nvPr/>
          </p:nvSpPr>
          <p:spPr>
            <a:xfrm>
              <a:off x="5365928" y="3421565"/>
              <a:ext cx="430823" cy="40328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C1771AF-F474-4820-B395-56DD76430551}"/>
                </a:ext>
              </a:extLst>
            </p:cNvPr>
            <p:cNvSpPr/>
            <p:nvPr/>
          </p:nvSpPr>
          <p:spPr>
            <a:xfrm>
              <a:off x="6117298" y="3393027"/>
              <a:ext cx="430823" cy="483577"/>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Top Corners Snipped 21">
              <a:extLst>
                <a:ext uri="{FF2B5EF4-FFF2-40B4-BE49-F238E27FC236}">
                  <a16:creationId xmlns:a16="http://schemas.microsoft.com/office/drawing/2014/main" id="{42356347-2EFF-455E-B0DC-C0E589671E69}"/>
                </a:ext>
              </a:extLst>
            </p:cNvPr>
            <p:cNvSpPr/>
            <p:nvPr/>
          </p:nvSpPr>
          <p:spPr>
            <a:xfrm>
              <a:off x="7597579" y="3393027"/>
              <a:ext cx="720969" cy="483577"/>
            </a:xfrm>
            <a:prstGeom prst="snip2Same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a:extLst>
                <a:ext uri="{FF2B5EF4-FFF2-40B4-BE49-F238E27FC236}">
                  <a16:creationId xmlns:a16="http://schemas.microsoft.com/office/drawing/2014/main" id="{A40F83A2-43DA-415E-BC89-7F56AEC42E26}"/>
                </a:ext>
              </a:extLst>
            </p:cNvPr>
            <p:cNvSpPr/>
            <p:nvPr/>
          </p:nvSpPr>
          <p:spPr>
            <a:xfrm>
              <a:off x="7059520" y="3623205"/>
              <a:ext cx="180380" cy="204132"/>
            </a:xfrm>
            <a:prstGeom prs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a:extLst>
                <a:ext uri="{FF2B5EF4-FFF2-40B4-BE49-F238E27FC236}">
                  <a16:creationId xmlns:a16="http://schemas.microsoft.com/office/drawing/2014/main" id="{99E6303F-FB0E-46E4-83CB-98915ED2EAF5}"/>
                </a:ext>
              </a:extLst>
            </p:cNvPr>
            <p:cNvSpPr/>
            <p:nvPr/>
          </p:nvSpPr>
          <p:spPr>
            <a:xfrm>
              <a:off x="4782211" y="3393027"/>
              <a:ext cx="320546" cy="446414"/>
            </a:xfrm>
            <a:prstGeom prs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a:extLst>
              <a:ext uri="{FF2B5EF4-FFF2-40B4-BE49-F238E27FC236}">
                <a16:creationId xmlns:a16="http://schemas.microsoft.com/office/drawing/2014/main" id="{BC4EAA0C-C802-4669-A1B5-CB34C6095326}"/>
              </a:ext>
            </a:extLst>
          </p:cNvPr>
          <p:cNvSpPr txBox="1"/>
          <p:nvPr/>
        </p:nvSpPr>
        <p:spPr>
          <a:xfrm>
            <a:off x="2691287" y="2812194"/>
            <a:ext cx="2096048" cy="646331"/>
          </a:xfrm>
          <a:prstGeom prst="rect">
            <a:avLst/>
          </a:prstGeom>
          <a:noFill/>
        </p:spPr>
        <p:txBody>
          <a:bodyPr wrap="square" rtlCol="0">
            <a:spAutoFit/>
          </a:bodyPr>
          <a:lstStyle/>
          <a:p>
            <a:r>
              <a:rPr lang="en-US" dirty="0"/>
              <a:t>Deadline miss: 2</a:t>
            </a:r>
            <a:br>
              <a:rPr lang="en-US" dirty="0"/>
            </a:br>
            <a:r>
              <a:rPr lang="en-US" dirty="0"/>
              <a:t>Completion: 12s</a:t>
            </a:r>
          </a:p>
        </p:txBody>
      </p:sp>
      <p:sp>
        <p:nvSpPr>
          <p:cNvPr id="28" name="TextBox 27">
            <a:extLst>
              <a:ext uri="{FF2B5EF4-FFF2-40B4-BE49-F238E27FC236}">
                <a16:creationId xmlns:a16="http://schemas.microsoft.com/office/drawing/2014/main" id="{66DB3507-594B-45D8-A49B-7CF97C1D5F30}"/>
              </a:ext>
            </a:extLst>
          </p:cNvPr>
          <p:cNvSpPr txBox="1"/>
          <p:nvPr/>
        </p:nvSpPr>
        <p:spPr>
          <a:xfrm>
            <a:off x="2678106" y="3868174"/>
            <a:ext cx="2096048" cy="646331"/>
          </a:xfrm>
          <a:prstGeom prst="rect">
            <a:avLst/>
          </a:prstGeom>
          <a:noFill/>
        </p:spPr>
        <p:txBody>
          <a:bodyPr wrap="square" rtlCol="0">
            <a:spAutoFit/>
          </a:bodyPr>
          <a:lstStyle/>
          <a:p>
            <a:r>
              <a:rPr lang="en-US" dirty="0"/>
              <a:t>Deadline miss: 1</a:t>
            </a:r>
            <a:br>
              <a:rPr lang="en-US" dirty="0"/>
            </a:br>
            <a:r>
              <a:rPr lang="en-US" dirty="0"/>
              <a:t>Completion: 14s</a:t>
            </a:r>
          </a:p>
        </p:txBody>
      </p:sp>
    </p:spTree>
    <p:extLst>
      <p:ext uri="{BB962C8B-B14F-4D97-AF65-F5344CB8AC3E}">
        <p14:creationId xmlns:p14="http://schemas.microsoft.com/office/powerpoint/2010/main" val="3182149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7" grpId="0"/>
      <p:bldP spid="28" grpId="0" uiExpan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3B290-2F18-4ED0-A427-3828EF47BA7F}"/>
              </a:ext>
            </a:extLst>
          </p:cNvPr>
          <p:cNvSpPr>
            <a:spLocks noGrp="1"/>
          </p:cNvSpPr>
          <p:nvPr>
            <p:ph type="title"/>
          </p:nvPr>
        </p:nvSpPr>
        <p:spPr/>
        <p:txBody>
          <a:bodyPr/>
          <a:lstStyle/>
          <a:p>
            <a:r>
              <a:rPr lang="en-US" dirty="0"/>
              <a:t>Merge Aggressiveness Factor</a:t>
            </a:r>
          </a:p>
        </p:txBody>
      </p:sp>
      <p:sp>
        <p:nvSpPr>
          <p:cNvPr id="3" name="Content Placeholder 2">
            <a:extLst>
              <a:ext uri="{FF2B5EF4-FFF2-40B4-BE49-F238E27FC236}">
                <a16:creationId xmlns:a16="http://schemas.microsoft.com/office/drawing/2014/main" id="{932D859D-BBBD-4B3C-95F4-1C1D37C4E600}"/>
              </a:ext>
            </a:extLst>
          </p:cNvPr>
          <p:cNvSpPr>
            <a:spLocks noGrp="1"/>
          </p:cNvSpPr>
          <p:nvPr>
            <p:ph idx="1"/>
          </p:nvPr>
        </p:nvSpPr>
        <p:spPr>
          <a:xfrm>
            <a:off x="0" y="1600200"/>
            <a:ext cx="9144000" cy="4525963"/>
          </a:xfrm>
        </p:spPr>
        <p:txBody>
          <a:bodyPr>
            <a:normAutofit/>
          </a:bodyPr>
          <a:lstStyle/>
          <a:p>
            <a:r>
              <a:rPr lang="en-US" sz="3200" dirty="0"/>
              <a:t>Merge Aggressiveness ≅ Oversubscription level</a:t>
            </a:r>
          </a:p>
          <a:p>
            <a:endParaRPr lang="en-US" sz="3200" dirty="0"/>
          </a:p>
          <a:p>
            <a:r>
              <a:rPr lang="en-US" sz="3200" dirty="0"/>
              <a:t>Oversubscription level</a:t>
            </a:r>
          </a:p>
          <a:p>
            <a:pPr lvl="1"/>
            <a:r>
              <a:rPr lang="en-US" sz="2600" dirty="0"/>
              <a:t>Measured by average of </a:t>
            </a:r>
          </a:p>
          <a:p>
            <a:pPr lvl="2"/>
            <a:r>
              <a:rPr lang="en-US" sz="2200" dirty="0"/>
              <a:t>(Task Completion time – Task Deadline) / (Task Length)</a:t>
            </a:r>
          </a:p>
        </p:txBody>
      </p:sp>
      <p:sp>
        <p:nvSpPr>
          <p:cNvPr id="4" name="Slide Number Placeholder 3">
            <a:extLst>
              <a:ext uri="{FF2B5EF4-FFF2-40B4-BE49-F238E27FC236}">
                <a16:creationId xmlns:a16="http://schemas.microsoft.com/office/drawing/2014/main" id="{957AE6B9-DA5F-42B1-8D45-4B75151AC94F}"/>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38</a:t>
            </a:fld>
            <a:endParaRPr lang="en-US" dirty="0">
              <a:solidFill>
                <a:prstClr val="black">
                  <a:tint val="75000"/>
                </a:prstClr>
              </a:solidFill>
            </a:endParaRPr>
          </a:p>
        </p:txBody>
      </p:sp>
    </p:spTree>
    <p:extLst>
      <p:ext uri="{BB962C8B-B14F-4D97-AF65-F5344CB8AC3E}">
        <p14:creationId xmlns:p14="http://schemas.microsoft.com/office/powerpoint/2010/main" val="186674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Impact of Task Aggregation </a:t>
            </a:r>
            <a:br>
              <a:rPr lang="en-US" dirty="0"/>
            </a:br>
            <a:r>
              <a:rPr lang="en-US" dirty="0"/>
              <a:t>on </a:t>
            </a:r>
            <a:r>
              <a:rPr lang="en-US" dirty="0" err="1"/>
              <a:t>Makespan</a:t>
            </a:r>
            <a:endParaRPr lang="en-US" dirty="0"/>
          </a:p>
        </p:txBody>
      </p:sp>
      <p:sp>
        <p:nvSpPr>
          <p:cNvPr id="4" name="TextBox 3">
            <a:extLst>
              <a:ext uri="{FF2B5EF4-FFF2-40B4-BE49-F238E27FC236}">
                <a16:creationId xmlns:a16="http://schemas.microsoft.com/office/drawing/2014/main" id="{5B5842B3-A826-4625-9672-55D271D8B697}"/>
              </a:ext>
            </a:extLst>
          </p:cNvPr>
          <p:cNvSpPr txBox="1"/>
          <p:nvPr/>
        </p:nvSpPr>
        <p:spPr>
          <a:xfrm>
            <a:off x="1090759" y="5356720"/>
            <a:ext cx="6988453" cy="707886"/>
          </a:xfrm>
          <a:prstGeom prst="rect">
            <a:avLst/>
          </a:prstGeom>
          <a:noFill/>
        </p:spPr>
        <p:txBody>
          <a:bodyPr wrap="none" rtlCol="0">
            <a:spAutoFit/>
          </a:bodyPr>
          <a:lstStyle/>
          <a:p>
            <a:pPr algn="ctr"/>
            <a:r>
              <a:rPr lang="en-US" sz="2000" dirty="0"/>
              <a:t>9% Saving in </a:t>
            </a:r>
            <a:r>
              <a:rPr lang="en-US" sz="2000" dirty="0" err="1"/>
              <a:t>Makespan</a:t>
            </a:r>
            <a:endParaRPr lang="en-US" sz="2000" dirty="0"/>
          </a:p>
          <a:p>
            <a:pPr algn="ctr"/>
            <a:r>
              <a:rPr lang="en-US" sz="2000" dirty="0"/>
              <a:t>less amount of resource usage time for the same amount of work</a:t>
            </a:r>
          </a:p>
        </p:txBody>
      </p:sp>
      <p:pic>
        <p:nvPicPr>
          <p:cNvPr id="3" name="Picture 2">
            <a:extLst>
              <a:ext uri="{FF2B5EF4-FFF2-40B4-BE49-F238E27FC236}">
                <a16:creationId xmlns:a16="http://schemas.microsoft.com/office/drawing/2014/main" id="{9254392E-1DE9-4067-AF96-F9DFF3B9F662}"/>
              </a:ext>
            </a:extLst>
          </p:cNvPr>
          <p:cNvPicPr>
            <a:picLocks noChangeAspect="1"/>
          </p:cNvPicPr>
          <p:nvPr/>
        </p:nvPicPr>
        <p:blipFill>
          <a:blip r:embed="rId3"/>
          <a:stretch>
            <a:fillRect/>
          </a:stretch>
        </p:blipFill>
        <p:spPr>
          <a:xfrm>
            <a:off x="1867497" y="1521480"/>
            <a:ext cx="5065964" cy="3815039"/>
          </a:xfrm>
          <a:prstGeom prst="rect">
            <a:avLst/>
          </a:prstGeom>
        </p:spPr>
      </p:pic>
    </p:spTree>
    <p:extLst>
      <p:ext uri="{BB962C8B-B14F-4D97-AF65-F5344CB8AC3E}">
        <p14:creationId xmlns:p14="http://schemas.microsoft.com/office/powerpoint/2010/main" val="1379324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dn-images-1.medium.com/max/1600/1*fQ-njV3nWhQIOrxn9pMMVg.png">
            <a:extLst>
              <a:ext uri="{FF2B5EF4-FFF2-40B4-BE49-F238E27FC236}">
                <a16:creationId xmlns:a16="http://schemas.microsoft.com/office/drawing/2014/main" id="{CC85380A-0D08-42D3-8CAE-03DD83E555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1940" y="1533342"/>
            <a:ext cx="3601009" cy="260322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5529606-BD45-4E0E-8F07-8163A7AC00E5}"/>
              </a:ext>
            </a:extLst>
          </p:cNvPr>
          <p:cNvSpPr>
            <a:spLocks noGrp="1"/>
          </p:cNvSpPr>
          <p:nvPr>
            <p:ph type="title"/>
          </p:nvPr>
        </p:nvSpPr>
        <p:spPr/>
        <p:txBody>
          <a:bodyPr>
            <a:normAutofit/>
          </a:bodyPr>
          <a:lstStyle/>
          <a:p>
            <a:r>
              <a:rPr lang="en-US" dirty="0"/>
              <a:t>Serverless Cloud Computing</a:t>
            </a:r>
          </a:p>
        </p:txBody>
      </p:sp>
      <p:sp>
        <p:nvSpPr>
          <p:cNvPr id="3" name="Content Placeholder 2">
            <a:extLst>
              <a:ext uri="{FF2B5EF4-FFF2-40B4-BE49-F238E27FC236}">
                <a16:creationId xmlns:a16="http://schemas.microsoft.com/office/drawing/2014/main" id="{BAF1754E-1F41-46CD-A4EA-BEA582D5A7A9}"/>
              </a:ext>
            </a:extLst>
          </p:cNvPr>
          <p:cNvSpPr>
            <a:spLocks noGrp="1"/>
          </p:cNvSpPr>
          <p:nvPr>
            <p:ph idx="1"/>
          </p:nvPr>
        </p:nvSpPr>
        <p:spPr>
          <a:xfrm>
            <a:off x="-1" y="1619014"/>
            <a:ext cx="6146251" cy="4859639"/>
          </a:xfrm>
        </p:spPr>
        <p:txBody>
          <a:bodyPr vert="horz" lIns="91440" tIns="45720" rIns="91440" bIns="45720" rtlCol="0" anchor="t">
            <a:normAutofit fontScale="92500"/>
          </a:bodyPr>
          <a:lstStyle/>
          <a:p>
            <a:r>
              <a:rPr lang="en-US" sz="3200" dirty="0"/>
              <a:t>Users define functions (micro-services) and generate</a:t>
            </a:r>
            <a:r>
              <a:rPr lang="en-US" sz="3200" b="1" dirty="0"/>
              <a:t> Tasks</a:t>
            </a:r>
          </a:p>
          <a:p>
            <a:pPr lvl="1"/>
            <a:r>
              <a:rPr lang="en-US" sz="2400" dirty="0"/>
              <a:t>Execution details are transparent </a:t>
            </a:r>
          </a:p>
          <a:p>
            <a:pPr lvl="1"/>
            <a:r>
              <a:rPr lang="en-US" sz="2400" dirty="0"/>
              <a:t>Cost is charged for real resource usage</a:t>
            </a:r>
          </a:p>
          <a:p>
            <a:endParaRPr lang="en-US" sz="3200" dirty="0"/>
          </a:p>
          <a:p>
            <a:r>
              <a:rPr lang="en-US" sz="3200" dirty="0"/>
              <a:t>Cloud handles resource allocation and task execution</a:t>
            </a:r>
          </a:p>
          <a:p>
            <a:pPr lvl="1"/>
            <a:r>
              <a:rPr lang="en-US" sz="2600" b="1" dirty="0"/>
              <a:t>Resource pools are shared </a:t>
            </a:r>
            <a:r>
              <a:rPr lang="en-US" sz="2600" dirty="0"/>
              <a:t>across users</a:t>
            </a:r>
          </a:p>
          <a:p>
            <a:pPr lvl="1"/>
            <a:r>
              <a:rPr lang="en-US" sz="2600" b="1" dirty="0"/>
              <a:t>Heterogeneous machines </a:t>
            </a:r>
            <a:r>
              <a:rPr lang="en-US" sz="2600" dirty="0"/>
              <a:t>are used for efficiency</a:t>
            </a:r>
            <a:endParaRPr lang="en-US" sz="2600" dirty="0">
              <a:cs typeface="Calibri"/>
            </a:endParaRPr>
          </a:p>
        </p:txBody>
      </p:sp>
      <p:sp>
        <p:nvSpPr>
          <p:cNvPr id="4" name="Slide Number Placeholder 3">
            <a:extLst>
              <a:ext uri="{FF2B5EF4-FFF2-40B4-BE49-F238E27FC236}">
                <a16:creationId xmlns:a16="http://schemas.microsoft.com/office/drawing/2014/main" id="{A59C74BB-5F85-42D1-888C-EF9747BB256F}"/>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4</a:t>
            </a:fld>
            <a:endParaRPr lang="en-US">
              <a:solidFill>
                <a:prstClr val="black">
                  <a:tint val="75000"/>
                </a:prstClr>
              </a:solidFill>
              <a:latin typeface="Calibri"/>
            </a:endParaRPr>
          </a:p>
        </p:txBody>
      </p:sp>
      <p:pic>
        <p:nvPicPr>
          <p:cNvPr id="9" name="Picture 8">
            <a:extLst>
              <a:ext uri="{FF2B5EF4-FFF2-40B4-BE49-F238E27FC236}">
                <a16:creationId xmlns:a16="http://schemas.microsoft.com/office/drawing/2014/main" id="{19201382-7ED7-49CE-8054-BD3D39564D0F}"/>
              </a:ext>
            </a:extLst>
          </p:cNvPr>
          <p:cNvPicPr>
            <a:picLocks noChangeAspect="1"/>
          </p:cNvPicPr>
          <p:nvPr/>
        </p:nvPicPr>
        <p:blipFill>
          <a:blip r:embed="rId4"/>
          <a:stretch>
            <a:fillRect/>
          </a:stretch>
        </p:blipFill>
        <p:spPr>
          <a:xfrm>
            <a:off x="6096026" y="4124288"/>
            <a:ext cx="2016773" cy="2721429"/>
          </a:xfrm>
          <a:prstGeom prst="rect">
            <a:avLst/>
          </a:prstGeom>
        </p:spPr>
      </p:pic>
    </p:spTree>
    <p:extLst>
      <p:ext uri="{BB962C8B-B14F-4D97-AF65-F5344CB8AC3E}">
        <p14:creationId xmlns:p14="http://schemas.microsoft.com/office/powerpoint/2010/main" val="1558736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0"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Impact of Task Aggregation </a:t>
            </a:r>
            <a:br>
              <a:rPr lang="en-US" dirty="0"/>
            </a:br>
            <a:r>
              <a:rPr lang="en-US" dirty="0"/>
              <a:t>on QoS</a:t>
            </a:r>
          </a:p>
        </p:txBody>
      </p:sp>
      <p:pic>
        <p:nvPicPr>
          <p:cNvPr id="6" name="Content Placeholder 5">
            <a:extLst>
              <a:ext uri="{FF2B5EF4-FFF2-40B4-BE49-F238E27FC236}">
                <a16:creationId xmlns:a16="http://schemas.microsoft.com/office/drawing/2014/main" id="{E5657EB8-EE83-467A-B68E-594020E58F29}"/>
              </a:ext>
            </a:extLst>
          </p:cNvPr>
          <p:cNvPicPr>
            <a:picLocks noGrp="1" noChangeAspect="1"/>
          </p:cNvPicPr>
          <p:nvPr>
            <p:ph idx="1"/>
          </p:nvPr>
        </p:nvPicPr>
        <p:blipFill rotWithShape="1">
          <a:blip r:embed="rId3"/>
          <a:srcRect l="4398" t="3767" r="2134" b="2212"/>
          <a:stretch/>
        </p:blipFill>
        <p:spPr>
          <a:xfrm>
            <a:off x="958788" y="1460669"/>
            <a:ext cx="6525692" cy="5397331"/>
          </a:xfrm>
          <a:prstGeom prst="rect">
            <a:avLst/>
          </a:prstGeom>
        </p:spPr>
      </p:pic>
    </p:spTree>
    <p:extLst>
      <p:ext uri="{BB962C8B-B14F-4D97-AF65-F5344CB8AC3E}">
        <p14:creationId xmlns:p14="http://schemas.microsoft.com/office/powerpoint/2010/main" val="1170185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6" name="Content Placeholder 5"/>
          <p:cNvSpPr>
            <a:spLocks noGrp="1"/>
          </p:cNvSpPr>
          <p:nvPr>
            <p:ph idx="1"/>
          </p:nvPr>
        </p:nvSpPr>
        <p:spPr/>
        <p:txBody>
          <a:bodyPr>
            <a:normAutofit/>
          </a:bodyPr>
          <a:lstStyle/>
          <a:p>
            <a:r>
              <a:rPr lang="en-US" dirty="0"/>
              <a:t>Mergeable task can be detected in constant time complexity using hash-table</a:t>
            </a:r>
          </a:p>
          <a:p>
            <a:r>
              <a:rPr lang="en-US" dirty="0"/>
              <a:t>Short term optimal does not lead to long term optimal</a:t>
            </a:r>
          </a:p>
          <a:p>
            <a:pPr lvl="1"/>
            <a:r>
              <a:rPr lang="en-US" dirty="0"/>
              <a:t>Heuristic should adapt to oversubscription condition</a:t>
            </a:r>
          </a:p>
          <a:p>
            <a:endParaRPr lang="en-US" dirty="0"/>
          </a:p>
        </p:txBody>
      </p:sp>
    </p:spTree>
    <p:extLst>
      <p:ext uri="{BB962C8B-B14F-4D97-AF65-F5344CB8AC3E}">
        <p14:creationId xmlns:p14="http://schemas.microsoft.com/office/powerpoint/2010/main" val="303593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05990-7A7E-49A7-AD8D-53986FA367DF}"/>
              </a:ext>
            </a:extLst>
          </p:cNvPr>
          <p:cNvSpPr>
            <a:spLocks noGrp="1"/>
          </p:cNvSpPr>
          <p:nvPr>
            <p:ph type="title"/>
          </p:nvPr>
        </p:nvSpPr>
        <p:spPr/>
        <p:txBody>
          <a:bodyPr/>
          <a:lstStyle/>
          <a:p>
            <a:r>
              <a:rPr lang="en-US" dirty="0"/>
              <a:t>Publications of Contribution 2</a:t>
            </a:r>
          </a:p>
        </p:txBody>
      </p:sp>
      <p:sp>
        <p:nvSpPr>
          <p:cNvPr id="3" name="Content Placeholder 2">
            <a:extLst>
              <a:ext uri="{FF2B5EF4-FFF2-40B4-BE49-F238E27FC236}">
                <a16:creationId xmlns:a16="http://schemas.microsoft.com/office/drawing/2014/main" id="{2AC3CF33-E9B5-4F9C-AB67-977E3AC3CEF9}"/>
              </a:ext>
            </a:extLst>
          </p:cNvPr>
          <p:cNvSpPr>
            <a:spLocks noGrp="1"/>
          </p:cNvSpPr>
          <p:nvPr>
            <p:ph idx="1"/>
          </p:nvPr>
        </p:nvSpPr>
        <p:spPr/>
        <p:txBody>
          <a:bodyPr>
            <a:normAutofit fontScale="92500" lnSpcReduction="10000"/>
          </a:bodyPr>
          <a:lstStyle/>
          <a:p>
            <a:r>
              <a:rPr lang="en-US" sz="2400" b="1" dirty="0"/>
              <a:t>Chavit Denninnart</a:t>
            </a:r>
            <a:r>
              <a:rPr lang="en-US" sz="2400" dirty="0"/>
              <a:t>, Mohsen </a:t>
            </a:r>
            <a:r>
              <a:rPr lang="en-US" sz="2400" dirty="0" err="1"/>
              <a:t>Amini</a:t>
            </a:r>
            <a:r>
              <a:rPr lang="en-US" sz="2400" dirty="0"/>
              <a:t> Salehi, </a:t>
            </a:r>
            <a:r>
              <a:rPr lang="en-US" sz="2400" i="1" dirty="0"/>
              <a:t>Improving Cost-Efficiency and QoS of Serverless Computing via Computational Reuse </a:t>
            </a:r>
            <a:r>
              <a:rPr lang="en-US" sz="2400" dirty="0"/>
              <a:t>, Submitted to IEEE Transactions on Parallel and Distributed Systems (TPDS)</a:t>
            </a:r>
          </a:p>
          <a:p>
            <a:endParaRPr lang="en-US" sz="2400" dirty="0"/>
          </a:p>
          <a:p>
            <a:r>
              <a:rPr lang="en-US" sz="2400" b="1" dirty="0"/>
              <a:t>Chavit Denninnart</a:t>
            </a:r>
            <a:r>
              <a:rPr lang="en-US" sz="2400" dirty="0"/>
              <a:t>, Mohsen </a:t>
            </a:r>
            <a:r>
              <a:rPr lang="en-US" sz="2400" dirty="0" err="1"/>
              <a:t>Amini</a:t>
            </a:r>
            <a:r>
              <a:rPr lang="en-US" sz="2400" dirty="0"/>
              <a:t> Salehi, Adel </a:t>
            </a:r>
            <a:r>
              <a:rPr lang="en-US" sz="2400" dirty="0" err="1"/>
              <a:t>Nadjaran</a:t>
            </a:r>
            <a:r>
              <a:rPr lang="en-US" sz="2400" dirty="0"/>
              <a:t> </a:t>
            </a:r>
            <a:r>
              <a:rPr lang="en-US" sz="2400" dirty="0" err="1"/>
              <a:t>Toosi</a:t>
            </a:r>
            <a:r>
              <a:rPr lang="en-US" sz="2400" dirty="0"/>
              <a:t>, and </a:t>
            </a:r>
            <a:r>
              <a:rPr lang="en-US" sz="2400" dirty="0" err="1"/>
              <a:t>Xiangbo</a:t>
            </a:r>
            <a:r>
              <a:rPr lang="en-US" sz="2400" dirty="0"/>
              <a:t> Li</a:t>
            </a:r>
            <a:r>
              <a:rPr lang="en-US" sz="2400" i="1" dirty="0"/>
              <a:t>, Leveraging computational reuse for cost- and </a:t>
            </a:r>
            <a:r>
              <a:rPr lang="en-US" sz="2400" i="1" dirty="0" err="1"/>
              <a:t>qos</a:t>
            </a:r>
            <a:r>
              <a:rPr lang="en-US" sz="2400" i="1" dirty="0"/>
              <a:t>-efficient task scheduling in clouds</a:t>
            </a:r>
            <a:r>
              <a:rPr lang="en-US" sz="2400" dirty="0"/>
              <a:t>, International Conference on Service-Oriented Computing (ICSOC), Nov. 2018, pp. 828–836</a:t>
            </a:r>
          </a:p>
          <a:p>
            <a:endParaRPr lang="en-US" sz="2400" dirty="0"/>
          </a:p>
          <a:p>
            <a:r>
              <a:rPr lang="en-US" sz="2400" dirty="0"/>
              <a:t>Publicly available simulation in this project</a:t>
            </a:r>
          </a:p>
          <a:p>
            <a:pPr lvl="1"/>
            <a:r>
              <a:rPr lang="en-US" sz="1800" dirty="0"/>
              <a:t>Link to GitHub repository: </a:t>
            </a:r>
          </a:p>
          <a:p>
            <a:pPr marL="457200" lvl="1" indent="0">
              <a:buNone/>
            </a:pPr>
            <a:r>
              <a:rPr lang="en-US" sz="1800" dirty="0">
                <a:hlinkClick r:id="rId2"/>
              </a:rPr>
              <a:t>https://github.com/hpcclab/adaptivemerging</a:t>
            </a:r>
            <a:r>
              <a:rPr lang="en-US" sz="1800" dirty="0"/>
              <a:t> </a:t>
            </a:r>
          </a:p>
        </p:txBody>
      </p:sp>
      <p:sp>
        <p:nvSpPr>
          <p:cNvPr id="4" name="Slide Number Placeholder 3">
            <a:extLst>
              <a:ext uri="{FF2B5EF4-FFF2-40B4-BE49-F238E27FC236}">
                <a16:creationId xmlns:a16="http://schemas.microsoft.com/office/drawing/2014/main" id="{E5596E30-4854-4513-97E3-9F6297302809}"/>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42</a:t>
            </a:fld>
            <a:endParaRPr lang="en-US">
              <a:solidFill>
                <a:prstClr val="black">
                  <a:tint val="75000"/>
                </a:prstClr>
              </a:solidFill>
              <a:latin typeface="Calibri"/>
            </a:endParaRPr>
          </a:p>
        </p:txBody>
      </p:sp>
      <p:pic>
        <p:nvPicPr>
          <p:cNvPr id="6" name="Picture 2" descr="GitHub Logos and Usage · GitHub">
            <a:extLst>
              <a:ext uri="{FF2B5EF4-FFF2-40B4-BE49-F238E27FC236}">
                <a16:creationId xmlns:a16="http://schemas.microsoft.com/office/drawing/2014/main" id="{DF45D61B-EBA3-4623-AFD2-AE567EA67E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3680" y="4790077"/>
            <a:ext cx="1439698" cy="1196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70888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4" name="Content Placeholder 3"/>
          <p:cNvSpPr>
            <a:spLocks noGrp="1"/>
          </p:cNvSpPr>
          <p:nvPr>
            <p:ph idx="1"/>
          </p:nvPr>
        </p:nvSpPr>
        <p:spPr>
          <a:xfrm>
            <a:off x="457200" y="1600200"/>
            <a:ext cx="8229600" cy="4756150"/>
          </a:xfrm>
        </p:spPr>
        <p:txBody>
          <a:bodyPr>
            <a:normAutofit fontScale="85000" lnSpcReduction="10000"/>
          </a:bodyPr>
          <a:lstStyle/>
          <a:p>
            <a:pPr>
              <a:lnSpc>
                <a:spcPct val="150000"/>
              </a:lnSpc>
              <a:spcBef>
                <a:spcPts val="0"/>
              </a:spcBef>
              <a:buSzTx/>
            </a:pPr>
            <a:r>
              <a:rPr lang="en-US" sz="3200" dirty="0"/>
              <a:t>Introduction</a:t>
            </a:r>
          </a:p>
          <a:p>
            <a:pPr>
              <a:lnSpc>
                <a:spcPct val="150000"/>
              </a:lnSpc>
              <a:spcBef>
                <a:spcPts val="0"/>
              </a:spcBef>
              <a:buSzTx/>
            </a:pPr>
            <a:r>
              <a:rPr lang="en-US" sz="3200" dirty="0"/>
              <a:t>Background and Positioning of the Work</a:t>
            </a:r>
          </a:p>
          <a:p>
            <a:pPr>
              <a:lnSpc>
                <a:spcPct val="150000"/>
              </a:lnSpc>
              <a:spcBef>
                <a:spcPts val="0"/>
              </a:spcBef>
              <a:buSzTx/>
            </a:pPr>
            <a:r>
              <a:rPr lang="en-US" sz="3200" dirty="0"/>
              <a:t>Contribution 1: Evaluating Benefits of Reusing</a:t>
            </a:r>
          </a:p>
          <a:p>
            <a:pPr>
              <a:lnSpc>
                <a:spcPct val="150000"/>
              </a:lnSpc>
              <a:spcBef>
                <a:spcPts val="0"/>
              </a:spcBef>
              <a:buSzTx/>
            </a:pPr>
            <a:r>
              <a:rPr lang="en-US" sz="3200" dirty="0"/>
              <a:t>Contribution 2</a:t>
            </a:r>
            <a:r>
              <a:rPr lang="en-US" sz="3200" b="1" dirty="0"/>
              <a:t>: </a:t>
            </a:r>
            <a:r>
              <a:rPr lang="en-US" sz="3200" dirty="0">
                <a:cs typeface="Calibri"/>
              </a:rPr>
              <a:t>Achieving Task Reusing </a:t>
            </a:r>
          </a:p>
          <a:p>
            <a:pPr>
              <a:lnSpc>
                <a:spcPct val="150000"/>
              </a:lnSpc>
              <a:spcBef>
                <a:spcPts val="0"/>
              </a:spcBef>
              <a:buSzTx/>
            </a:pPr>
            <a:r>
              <a:rPr lang="en-US" sz="3200" b="1" dirty="0"/>
              <a:t>Contribution 3: </a:t>
            </a:r>
            <a:r>
              <a:rPr lang="en-US" sz="3200" b="1" dirty="0">
                <a:cs typeface="Calibri"/>
              </a:rPr>
              <a:t>Achieving Approximate Processing</a:t>
            </a:r>
          </a:p>
          <a:p>
            <a:pPr>
              <a:lnSpc>
                <a:spcPct val="150000"/>
              </a:lnSpc>
              <a:spcBef>
                <a:spcPts val="0"/>
              </a:spcBef>
              <a:buSzTx/>
            </a:pPr>
            <a:r>
              <a:rPr lang="en-US" sz="3200" dirty="0"/>
              <a:t>Contribution 4: SMSE Implementation and Demo</a:t>
            </a:r>
            <a:endParaRPr lang="en-US" sz="2600" dirty="0"/>
          </a:p>
          <a:p>
            <a:pPr>
              <a:lnSpc>
                <a:spcPct val="150000"/>
              </a:lnSpc>
              <a:spcBef>
                <a:spcPts val="0"/>
              </a:spcBef>
              <a:buSzTx/>
            </a:pPr>
            <a:r>
              <a:rPr lang="en-US" sz="3200" dirty="0"/>
              <a:t>Conclusion and Future Works</a:t>
            </a:r>
          </a:p>
        </p:txBody>
      </p:sp>
      <p:sp>
        <p:nvSpPr>
          <p:cNvPr id="3" name="Slide Number Placeholder 2"/>
          <p:cNvSpPr>
            <a:spLocks noGrp="1"/>
          </p:cNvSpPr>
          <p:nvPr>
            <p:ph type="sldNum" sz="quarter" idx="12"/>
          </p:nvPr>
        </p:nvSpPr>
        <p:spPr>
          <a:xfrm>
            <a:off x="4376690" y="6367046"/>
            <a:ext cx="349499" cy="365125"/>
          </a:xfrm>
        </p:spPr>
        <p:txBody>
          <a:bodyPr/>
          <a:lstStyle/>
          <a:p>
            <a:fld id="{7D2751F7-D677-4CE9-B35A-C3CCA0CC8D94}" type="slidenum">
              <a:rPr lang="en-US" smtClean="0">
                <a:solidFill>
                  <a:prstClr val="black">
                    <a:tint val="75000"/>
                  </a:prstClr>
                </a:solidFill>
                <a:latin typeface="Calibri"/>
              </a:rPr>
              <a:pPr/>
              <a:t>43</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9227507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A3EC0-95F5-40C2-BE9A-BC1BA461B9B0}"/>
              </a:ext>
            </a:extLst>
          </p:cNvPr>
          <p:cNvSpPr>
            <a:spLocks noGrp="1"/>
          </p:cNvSpPr>
          <p:nvPr>
            <p:ph type="title"/>
          </p:nvPr>
        </p:nvSpPr>
        <p:spPr>
          <a:xfrm>
            <a:off x="0" y="152400"/>
            <a:ext cx="9144000" cy="1143000"/>
          </a:xfrm>
        </p:spPr>
        <p:txBody>
          <a:bodyPr>
            <a:noAutofit/>
          </a:bodyPr>
          <a:lstStyle/>
          <a:p>
            <a:br>
              <a:rPr lang="en-US" sz="3200" b="1" dirty="0">
                <a:cs typeface="Calibri"/>
              </a:rPr>
            </a:br>
            <a:r>
              <a:rPr lang="en-US" sz="3200" b="1" dirty="0">
                <a:cs typeface="Calibri"/>
              </a:rPr>
              <a:t>Strategy 2: Approximating Processing</a:t>
            </a:r>
            <a:br>
              <a:rPr lang="en-US" sz="3200" b="1" dirty="0">
                <a:cs typeface="Calibri"/>
              </a:rPr>
            </a:br>
            <a:endParaRPr lang="en-US" sz="3200" dirty="0"/>
          </a:p>
        </p:txBody>
      </p:sp>
      <p:sp>
        <p:nvSpPr>
          <p:cNvPr id="4" name="Slide Number Placeholder 3">
            <a:extLst>
              <a:ext uri="{FF2B5EF4-FFF2-40B4-BE49-F238E27FC236}">
                <a16:creationId xmlns:a16="http://schemas.microsoft.com/office/drawing/2014/main" id="{86357CB3-FEDF-475F-8CC0-2C6C253BD383}"/>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44</a:t>
            </a:fld>
            <a:endParaRPr lang="en-US" dirty="0">
              <a:solidFill>
                <a:prstClr val="black">
                  <a:tint val="75000"/>
                </a:prstClr>
              </a:solidFill>
            </a:endParaRPr>
          </a:p>
        </p:txBody>
      </p:sp>
      <p:sp>
        <p:nvSpPr>
          <p:cNvPr id="5" name="Content Placeholder 2">
            <a:extLst>
              <a:ext uri="{FF2B5EF4-FFF2-40B4-BE49-F238E27FC236}">
                <a16:creationId xmlns:a16="http://schemas.microsoft.com/office/drawing/2014/main" id="{C2D7F884-2FC2-43F8-A397-28389A4F0BAD}"/>
              </a:ext>
            </a:extLst>
          </p:cNvPr>
          <p:cNvSpPr>
            <a:spLocks noGrp="1"/>
          </p:cNvSpPr>
          <p:nvPr>
            <p:ph idx="1"/>
          </p:nvPr>
        </p:nvSpPr>
        <p:spPr>
          <a:xfrm>
            <a:off x="1136342" y="1600200"/>
            <a:ext cx="6853561" cy="4525963"/>
          </a:xfrm>
        </p:spPr>
        <p:txBody>
          <a:bodyPr vert="horz" lIns="91440" tIns="45720" rIns="91440" bIns="45720" rtlCol="0" anchor="t">
            <a:normAutofit/>
          </a:bodyPr>
          <a:lstStyle/>
          <a:p>
            <a:pPr algn="ctr"/>
            <a:endParaRPr lang="en-US" sz="4000" b="1" dirty="0">
              <a:cs typeface="Calibri"/>
            </a:endParaRPr>
          </a:p>
          <a:p>
            <a:pPr algn="ctr"/>
            <a:endParaRPr lang="en-US" sz="4000" b="1" dirty="0">
              <a:cs typeface="Calibri"/>
            </a:endParaRPr>
          </a:p>
          <a:p>
            <a:pPr algn="ctr"/>
            <a:r>
              <a:rPr lang="en-US" sz="4000" b="1" dirty="0">
                <a:cs typeface="Calibri"/>
              </a:rPr>
              <a:t>Contribution 3: Achieving Approximate Processing in Serverless Clouds</a:t>
            </a:r>
            <a:endParaRPr lang="en-US" sz="4000" b="1" dirty="0"/>
          </a:p>
        </p:txBody>
      </p:sp>
    </p:spTree>
    <p:extLst>
      <p:ext uri="{BB962C8B-B14F-4D97-AF65-F5344CB8AC3E}">
        <p14:creationId xmlns:p14="http://schemas.microsoft.com/office/powerpoint/2010/main" val="30511915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Assumptions</a:t>
            </a:r>
          </a:p>
        </p:txBody>
      </p:sp>
      <p:sp>
        <p:nvSpPr>
          <p:cNvPr id="4" name="Content Placeholder 3"/>
          <p:cNvSpPr>
            <a:spLocks noGrp="1"/>
          </p:cNvSpPr>
          <p:nvPr>
            <p:ph idx="1"/>
          </p:nvPr>
        </p:nvSpPr>
        <p:spPr/>
        <p:txBody>
          <a:bodyPr>
            <a:normAutofit/>
          </a:bodyPr>
          <a:lstStyle/>
          <a:p>
            <a:r>
              <a:rPr lang="en-US" dirty="0"/>
              <a:t>Media Stream = multiple </a:t>
            </a:r>
            <a:r>
              <a:rPr lang="en-US" b="1" dirty="0"/>
              <a:t>independent</a:t>
            </a:r>
            <a:r>
              <a:rPr lang="en-US" dirty="0"/>
              <a:t> tasks</a:t>
            </a:r>
          </a:p>
          <a:p>
            <a:pPr lvl="1"/>
            <a:endParaRPr lang="en-US" dirty="0"/>
          </a:p>
          <a:p>
            <a:endParaRPr lang="en-US" dirty="0"/>
          </a:p>
          <a:p>
            <a:r>
              <a:rPr lang="en-US" dirty="0"/>
              <a:t>Tasks have </a:t>
            </a:r>
            <a:r>
              <a:rPr lang="en-US" b="1" dirty="0"/>
              <a:t>hard </a:t>
            </a:r>
            <a:r>
              <a:rPr lang="en-US" dirty="0"/>
              <a:t>individual deadlines</a:t>
            </a:r>
          </a:p>
          <a:p>
            <a:pPr lvl="1"/>
            <a:r>
              <a:rPr lang="en-US" dirty="0"/>
              <a:t>In live streaming, a missed segment has no use</a:t>
            </a:r>
          </a:p>
          <a:p>
            <a:pPr lvl="1"/>
            <a:r>
              <a:rPr lang="en-US" dirty="0"/>
              <a:t>Processing it </a:t>
            </a:r>
            <a:r>
              <a:rPr lang="en-US" b="1" dirty="0"/>
              <a:t>add cost </a:t>
            </a:r>
            <a:r>
              <a:rPr lang="en-US" dirty="0"/>
              <a:t>and </a:t>
            </a:r>
            <a:r>
              <a:rPr lang="en-US" b="1" dirty="0"/>
              <a:t>delay</a:t>
            </a:r>
            <a:r>
              <a:rPr lang="en-US" dirty="0"/>
              <a:t> to other tasks</a:t>
            </a:r>
          </a:p>
        </p:txBody>
      </p:sp>
      <p:sp>
        <p:nvSpPr>
          <p:cNvPr id="3" name="Slide Number Placeholder 2"/>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45</a:t>
            </a:fld>
            <a:endParaRPr lang="en-US">
              <a:solidFill>
                <a:prstClr val="black">
                  <a:tint val="75000"/>
                </a:prstClr>
              </a:solidFill>
              <a:latin typeface="Calibri"/>
            </a:endParaRPr>
          </a:p>
        </p:txBody>
      </p:sp>
    </p:spTree>
    <p:extLst>
      <p:ext uri="{BB962C8B-B14F-4D97-AF65-F5344CB8AC3E}">
        <p14:creationId xmlns:p14="http://schemas.microsoft.com/office/powerpoint/2010/main" val="577244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Objective</a:t>
            </a:r>
          </a:p>
        </p:txBody>
      </p:sp>
      <p:sp>
        <p:nvSpPr>
          <p:cNvPr id="4" name="Content Placeholder 3"/>
          <p:cNvSpPr>
            <a:spLocks noGrp="1"/>
          </p:cNvSpPr>
          <p:nvPr>
            <p:ph idx="1"/>
          </p:nvPr>
        </p:nvSpPr>
        <p:spPr>
          <a:xfrm>
            <a:off x="156754" y="2020389"/>
            <a:ext cx="8530046" cy="4093028"/>
          </a:xfrm>
        </p:spPr>
        <p:txBody>
          <a:bodyPr>
            <a:normAutofit/>
          </a:bodyPr>
          <a:lstStyle/>
          <a:p>
            <a:pPr lvl="2"/>
            <a:endParaRPr lang="en-US" dirty="0"/>
          </a:p>
          <a:p>
            <a:pPr marL="0" indent="0" algn="ctr">
              <a:buNone/>
            </a:pPr>
            <a:r>
              <a:rPr lang="en-US" i="1" dirty="0">
                <a:cs typeface="Calibri"/>
              </a:rPr>
              <a:t>Proactively prune tasks with low </a:t>
            </a:r>
          </a:p>
          <a:p>
            <a:pPr marL="0" indent="0" algn="ctr">
              <a:buNone/>
            </a:pPr>
            <a:r>
              <a:rPr lang="en-US" i="1" dirty="0">
                <a:cs typeface="Calibri"/>
              </a:rPr>
              <a:t>chance of on-time completion to </a:t>
            </a:r>
          </a:p>
          <a:p>
            <a:pPr marL="0" indent="0" algn="ctr">
              <a:buNone/>
            </a:pPr>
            <a:r>
              <a:rPr lang="en-US" i="1" dirty="0">
                <a:cs typeface="Calibri"/>
              </a:rPr>
              <a:t>reduce cost and improves QoS </a:t>
            </a:r>
          </a:p>
          <a:p>
            <a:pPr marL="0" indent="0">
              <a:buNone/>
            </a:pPr>
            <a:endParaRPr lang="en-US" dirty="0"/>
          </a:p>
          <a:p>
            <a:endParaRPr lang="en-US" dirty="0"/>
          </a:p>
        </p:txBody>
      </p:sp>
      <p:sp>
        <p:nvSpPr>
          <p:cNvPr id="3" name="Slide Number Placeholder 2"/>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46</a:t>
            </a:fld>
            <a:endParaRPr lang="en-US">
              <a:solidFill>
                <a:prstClr val="black">
                  <a:tint val="75000"/>
                </a:prstClr>
              </a:solidFill>
              <a:latin typeface="Calibri"/>
            </a:endParaRPr>
          </a:p>
        </p:txBody>
      </p:sp>
    </p:spTree>
    <p:extLst>
      <p:ext uri="{BB962C8B-B14F-4D97-AF65-F5344CB8AC3E}">
        <p14:creationId xmlns:p14="http://schemas.microsoft.com/office/powerpoint/2010/main" val="20093570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1208E-A3E7-4BFC-AEF0-2D184933C9FC}"/>
              </a:ext>
            </a:extLst>
          </p:cNvPr>
          <p:cNvSpPr>
            <a:spLocks noGrp="1"/>
          </p:cNvSpPr>
          <p:nvPr>
            <p:ph type="title"/>
          </p:nvPr>
        </p:nvSpPr>
        <p:spPr/>
        <p:txBody>
          <a:bodyPr/>
          <a:lstStyle/>
          <a:p>
            <a:r>
              <a:rPr lang="en-US" dirty="0">
                <a:cs typeface="Arial"/>
              </a:rPr>
              <a:t>Problem Definition</a:t>
            </a:r>
            <a:endParaRPr lang="en-US" dirty="0"/>
          </a:p>
        </p:txBody>
      </p:sp>
      <p:sp>
        <p:nvSpPr>
          <p:cNvPr id="3" name="Content Placeholder 2">
            <a:extLst>
              <a:ext uri="{FF2B5EF4-FFF2-40B4-BE49-F238E27FC236}">
                <a16:creationId xmlns:a16="http://schemas.microsoft.com/office/drawing/2014/main" id="{48A74CE1-6F5F-425A-AE99-FE7935B991AD}"/>
              </a:ext>
            </a:extLst>
          </p:cNvPr>
          <p:cNvSpPr>
            <a:spLocks noGrp="1"/>
          </p:cNvSpPr>
          <p:nvPr>
            <p:ph idx="1"/>
          </p:nvPr>
        </p:nvSpPr>
        <p:spPr/>
        <p:txBody>
          <a:bodyPr/>
          <a:lstStyle/>
          <a:p>
            <a:r>
              <a:rPr lang="en-US" i="1" dirty="0"/>
              <a:t>How to perform proactive task pruning such that the incurred cost is minimized and overall QoS is improved?</a:t>
            </a:r>
          </a:p>
          <a:p>
            <a:endParaRPr lang="en-US" i="1" dirty="0"/>
          </a:p>
          <a:p>
            <a:r>
              <a:rPr lang="en-US" i="1" dirty="0"/>
              <a:t>(And) the approach should incur minimal overhead</a:t>
            </a:r>
          </a:p>
        </p:txBody>
      </p:sp>
      <p:sp>
        <p:nvSpPr>
          <p:cNvPr id="4" name="Slide Number Placeholder 3">
            <a:extLst>
              <a:ext uri="{FF2B5EF4-FFF2-40B4-BE49-F238E27FC236}">
                <a16:creationId xmlns:a16="http://schemas.microsoft.com/office/drawing/2014/main" id="{5E7E328F-F949-496B-8EB3-58464F1A686D}"/>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47</a:t>
            </a:fld>
            <a:endParaRPr lang="en-US">
              <a:solidFill>
                <a:prstClr val="black">
                  <a:tint val="75000"/>
                </a:prstClr>
              </a:solidFill>
              <a:latin typeface="Calibri"/>
            </a:endParaRPr>
          </a:p>
        </p:txBody>
      </p:sp>
    </p:spTree>
    <p:extLst>
      <p:ext uri="{BB962C8B-B14F-4D97-AF65-F5344CB8AC3E}">
        <p14:creationId xmlns:p14="http://schemas.microsoft.com/office/powerpoint/2010/main" val="2954267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Modeling Inconsistent Heterogeneity (PET)</a:t>
            </a:r>
          </a:p>
        </p:txBody>
      </p:sp>
      <p:sp>
        <p:nvSpPr>
          <p:cNvPr id="6" name="Content Placeholder 5"/>
          <p:cNvSpPr>
            <a:spLocks noGrp="1"/>
          </p:cNvSpPr>
          <p:nvPr>
            <p:ph idx="1"/>
          </p:nvPr>
        </p:nvSpPr>
        <p:spPr>
          <a:xfrm>
            <a:off x="457200" y="1804597"/>
            <a:ext cx="5029200" cy="4525963"/>
          </a:xfrm>
        </p:spPr>
        <p:txBody>
          <a:bodyPr>
            <a:normAutofit/>
          </a:bodyPr>
          <a:lstStyle/>
          <a:p>
            <a:r>
              <a:rPr lang="en-US" dirty="0"/>
              <a:t>Matrix of PMF forms Probabilistic Execution Time matrix (PET)</a:t>
            </a:r>
          </a:p>
          <a:p>
            <a:pPr lvl="1"/>
            <a:endParaRPr lang="en-US" dirty="0"/>
          </a:p>
          <a:p>
            <a:endParaRPr lang="en-US" dirty="0"/>
          </a:p>
          <a:p>
            <a:r>
              <a:rPr lang="en-US" dirty="0"/>
              <a:t>Generated from historical data of a system</a:t>
            </a:r>
          </a:p>
          <a:p>
            <a:endParaRPr lang="en-US" dirty="0"/>
          </a:p>
        </p:txBody>
      </p:sp>
      <p:sp>
        <p:nvSpPr>
          <p:cNvPr id="3" name="Slide Number Placeholder 2"/>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48</a:t>
            </a:fld>
            <a:endParaRPr lang="en-US">
              <a:solidFill>
                <a:prstClr val="black">
                  <a:tint val="75000"/>
                </a:prstClr>
              </a:solidFill>
              <a:latin typeface="Calibri"/>
            </a:endParaRPr>
          </a:p>
        </p:txBody>
      </p:sp>
      <p:pic>
        <p:nvPicPr>
          <p:cNvPr id="12" name="Picture 11">
            <a:extLst>
              <a:ext uri="{FF2B5EF4-FFF2-40B4-BE49-F238E27FC236}">
                <a16:creationId xmlns:a16="http://schemas.microsoft.com/office/drawing/2014/main" id="{4CFDF9CF-B59C-2742-8071-5F5FC8E10E3B}"/>
              </a:ext>
            </a:extLst>
          </p:cNvPr>
          <p:cNvPicPr>
            <a:picLocks noChangeAspect="1"/>
          </p:cNvPicPr>
          <p:nvPr/>
        </p:nvPicPr>
        <p:blipFill>
          <a:blip r:embed="rId3"/>
          <a:stretch>
            <a:fillRect/>
          </a:stretch>
        </p:blipFill>
        <p:spPr>
          <a:xfrm>
            <a:off x="5747102" y="1923650"/>
            <a:ext cx="2487231" cy="4044124"/>
          </a:xfrm>
          <a:prstGeom prst="rect">
            <a:avLst/>
          </a:prstGeom>
        </p:spPr>
      </p:pic>
    </p:spTree>
    <p:extLst>
      <p:ext uri="{BB962C8B-B14F-4D97-AF65-F5344CB8AC3E}">
        <p14:creationId xmlns:p14="http://schemas.microsoft.com/office/powerpoint/2010/main" val="733035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Execution Time vs </a:t>
            </a:r>
            <a:br>
              <a:rPr lang="en-US" dirty="0"/>
            </a:br>
            <a:r>
              <a:rPr lang="en-US" dirty="0"/>
              <a:t>Completion Time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4932" y="2580335"/>
            <a:ext cx="3082950" cy="3872068"/>
          </a:xfrm>
          <a:prstGeom prst="rect">
            <a:avLst/>
          </a:prstGeom>
        </p:spPr>
      </p:pic>
      <p:sp>
        <p:nvSpPr>
          <p:cNvPr id="4" name="Slide Number Placeholder 3"/>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49</a:t>
            </a:fld>
            <a:endParaRPr lang="en-US" dirty="0">
              <a:solidFill>
                <a:prstClr val="black">
                  <a:tint val="75000"/>
                </a:prstClr>
              </a:solidFill>
              <a:latin typeface="Calibri"/>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3847" y="2580335"/>
            <a:ext cx="2086466" cy="261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own Arrow 4"/>
          <p:cNvSpPr/>
          <p:nvPr/>
        </p:nvSpPr>
        <p:spPr>
          <a:xfrm rot="17512858">
            <a:off x="3911124" y="3928917"/>
            <a:ext cx="515605" cy="12977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28C6A56-F495-AF43-90EA-53E2B677C6FF}"/>
              </a:ext>
            </a:extLst>
          </p:cNvPr>
          <p:cNvSpPr txBox="1"/>
          <p:nvPr/>
        </p:nvSpPr>
        <p:spPr>
          <a:xfrm>
            <a:off x="3150413" y="5057463"/>
            <a:ext cx="1806777" cy="369332"/>
          </a:xfrm>
          <a:prstGeom prst="rect">
            <a:avLst/>
          </a:prstGeom>
          <a:noFill/>
        </p:spPr>
        <p:txBody>
          <a:bodyPr wrap="none" rtlCol="0">
            <a:spAutoFit/>
          </a:bodyPr>
          <a:lstStyle/>
          <a:p>
            <a:r>
              <a:rPr lang="en-US" dirty="0"/>
              <a:t>Starting at time 3</a:t>
            </a:r>
          </a:p>
        </p:txBody>
      </p:sp>
      <p:pic>
        <p:nvPicPr>
          <p:cNvPr id="11" name="Picture 10">
            <a:extLst>
              <a:ext uri="{FF2B5EF4-FFF2-40B4-BE49-F238E27FC236}">
                <a16:creationId xmlns:a16="http://schemas.microsoft.com/office/drawing/2014/main" id="{EFCCFC10-3607-F04B-8BB1-31B94C37D83B}"/>
              </a:ext>
            </a:extLst>
          </p:cNvPr>
          <p:cNvPicPr>
            <a:picLocks noChangeAspect="1"/>
          </p:cNvPicPr>
          <p:nvPr/>
        </p:nvPicPr>
        <p:blipFill>
          <a:blip r:embed="rId5"/>
          <a:stretch>
            <a:fillRect/>
          </a:stretch>
        </p:blipFill>
        <p:spPr>
          <a:xfrm>
            <a:off x="6174805" y="1810078"/>
            <a:ext cx="952500" cy="457200"/>
          </a:xfrm>
          <a:prstGeom prst="rect">
            <a:avLst/>
          </a:prstGeom>
        </p:spPr>
      </p:pic>
      <p:pic>
        <p:nvPicPr>
          <p:cNvPr id="15" name="Picture 14">
            <a:extLst>
              <a:ext uri="{FF2B5EF4-FFF2-40B4-BE49-F238E27FC236}">
                <a16:creationId xmlns:a16="http://schemas.microsoft.com/office/drawing/2014/main" id="{6DCC1C95-C733-B649-BBDF-6D0ED26D16FA}"/>
              </a:ext>
            </a:extLst>
          </p:cNvPr>
          <p:cNvPicPr>
            <a:picLocks noChangeAspect="1"/>
          </p:cNvPicPr>
          <p:nvPr/>
        </p:nvPicPr>
        <p:blipFill>
          <a:blip r:embed="rId6"/>
          <a:stretch>
            <a:fillRect/>
          </a:stretch>
        </p:blipFill>
        <p:spPr>
          <a:xfrm>
            <a:off x="1985548" y="1873578"/>
            <a:ext cx="330200" cy="330200"/>
          </a:xfrm>
          <a:prstGeom prst="rect">
            <a:avLst/>
          </a:prstGeom>
        </p:spPr>
      </p:pic>
      <p:sp>
        <p:nvSpPr>
          <p:cNvPr id="16" name="TextBox 15">
            <a:extLst>
              <a:ext uri="{FF2B5EF4-FFF2-40B4-BE49-F238E27FC236}">
                <a16:creationId xmlns:a16="http://schemas.microsoft.com/office/drawing/2014/main" id="{EFD4504F-3AED-E14B-9767-7E704EA76D8F}"/>
              </a:ext>
            </a:extLst>
          </p:cNvPr>
          <p:cNvSpPr txBox="1"/>
          <p:nvPr/>
        </p:nvSpPr>
        <p:spPr>
          <a:xfrm>
            <a:off x="324131" y="1854012"/>
            <a:ext cx="1661417" cy="369332"/>
          </a:xfrm>
          <a:prstGeom prst="rect">
            <a:avLst/>
          </a:prstGeom>
          <a:noFill/>
        </p:spPr>
        <p:txBody>
          <a:bodyPr wrap="none" rtlCol="0">
            <a:spAutoFit/>
          </a:bodyPr>
          <a:lstStyle/>
          <a:p>
            <a:r>
              <a:rPr lang="en-US" dirty="0"/>
              <a:t>Unmapped task</a:t>
            </a:r>
          </a:p>
        </p:txBody>
      </p:sp>
      <p:sp>
        <p:nvSpPr>
          <p:cNvPr id="17" name="TextBox 16">
            <a:extLst>
              <a:ext uri="{FF2B5EF4-FFF2-40B4-BE49-F238E27FC236}">
                <a16:creationId xmlns:a16="http://schemas.microsoft.com/office/drawing/2014/main" id="{D9E22710-0EFD-FA4E-9890-AA562F68D484}"/>
              </a:ext>
            </a:extLst>
          </p:cNvPr>
          <p:cNvSpPr txBox="1"/>
          <p:nvPr/>
        </p:nvSpPr>
        <p:spPr>
          <a:xfrm>
            <a:off x="4657338" y="1873578"/>
            <a:ext cx="1517467" cy="369332"/>
          </a:xfrm>
          <a:prstGeom prst="rect">
            <a:avLst/>
          </a:prstGeom>
          <a:noFill/>
        </p:spPr>
        <p:txBody>
          <a:bodyPr wrap="none" rtlCol="0">
            <a:spAutoFit/>
          </a:bodyPr>
          <a:lstStyle/>
          <a:p>
            <a:r>
              <a:rPr lang="en-US" dirty="0"/>
              <a:t>Executing task</a:t>
            </a:r>
          </a:p>
        </p:txBody>
      </p:sp>
      <p:cxnSp>
        <p:nvCxnSpPr>
          <p:cNvPr id="19" name="Straight Arrow Connector 18">
            <a:extLst>
              <a:ext uri="{FF2B5EF4-FFF2-40B4-BE49-F238E27FC236}">
                <a16:creationId xmlns:a16="http://schemas.microsoft.com/office/drawing/2014/main" id="{6BD62E0C-77B8-B941-A328-1730380B6BC6}"/>
              </a:ext>
            </a:extLst>
          </p:cNvPr>
          <p:cNvCxnSpPr/>
          <p:nvPr/>
        </p:nvCxnSpPr>
        <p:spPr>
          <a:xfrm flipV="1">
            <a:off x="5282575" y="2605264"/>
            <a:ext cx="0" cy="258256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DC0B8CA7-DB53-8546-9E54-7032632B25D5}"/>
              </a:ext>
            </a:extLst>
          </p:cNvPr>
          <p:cNvSpPr txBox="1"/>
          <p:nvPr/>
        </p:nvSpPr>
        <p:spPr>
          <a:xfrm rot="16200000">
            <a:off x="4316116" y="3018857"/>
            <a:ext cx="1198854" cy="369332"/>
          </a:xfrm>
          <a:prstGeom prst="rect">
            <a:avLst/>
          </a:prstGeom>
          <a:noFill/>
        </p:spPr>
        <p:txBody>
          <a:bodyPr wrap="none" rtlCol="0">
            <a:spAutoFit/>
          </a:bodyPr>
          <a:lstStyle/>
          <a:p>
            <a:r>
              <a:rPr lang="en-US" dirty="0"/>
              <a:t>probability</a:t>
            </a:r>
          </a:p>
        </p:txBody>
      </p:sp>
      <p:sp>
        <p:nvSpPr>
          <p:cNvPr id="21" name="TextBox 20">
            <a:extLst>
              <a:ext uri="{FF2B5EF4-FFF2-40B4-BE49-F238E27FC236}">
                <a16:creationId xmlns:a16="http://schemas.microsoft.com/office/drawing/2014/main" id="{49BB6432-B913-DF4D-9CAE-15783ACF34EF}"/>
              </a:ext>
            </a:extLst>
          </p:cNvPr>
          <p:cNvSpPr txBox="1"/>
          <p:nvPr/>
        </p:nvSpPr>
        <p:spPr>
          <a:xfrm>
            <a:off x="7752479" y="5187826"/>
            <a:ext cx="614271" cy="369332"/>
          </a:xfrm>
          <a:prstGeom prst="rect">
            <a:avLst/>
          </a:prstGeom>
          <a:noFill/>
        </p:spPr>
        <p:txBody>
          <a:bodyPr wrap="none" rtlCol="0">
            <a:spAutoFit/>
          </a:bodyPr>
          <a:lstStyle/>
          <a:p>
            <a:r>
              <a:rPr lang="en-US" dirty="0"/>
              <a:t>time</a:t>
            </a:r>
          </a:p>
        </p:txBody>
      </p:sp>
      <p:cxnSp>
        <p:nvCxnSpPr>
          <p:cNvPr id="22" name="Straight Arrow Connector 21">
            <a:extLst>
              <a:ext uri="{FF2B5EF4-FFF2-40B4-BE49-F238E27FC236}">
                <a16:creationId xmlns:a16="http://schemas.microsoft.com/office/drawing/2014/main" id="{06DAFB73-7E55-AD49-9D1B-7343130E43CA}"/>
              </a:ext>
            </a:extLst>
          </p:cNvPr>
          <p:cNvCxnSpPr>
            <a:cxnSpLocks/>
          </p:cNvCxnSpPr>
          <p:nvPr/>
        </p:nvCxnSpPr>
        <p:spPr>
          <a:xfrm flipV="1">
            <a:off x="993571" y="2409568"/>
            <a:ext cx="0" cy="194249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25C919BE-3F24-5E44-BD93-9632D1661AB1}"/>
              </a:ext>
            </a:extLst>
          </p:cNvPr>
          <p:cNvSpPr txBox="1"/>
          <p:nvPr/>
        </p:nvSpPr>
        <p:spPr>
          <a:xfrm rot="16200000">
            <a:off x="40607" y="2824329"/>
            <a:ext cx="1198854" cy="369332"/>
          </a:xfrm>
          <a:prstGeom prst="rect">
            <a:avLst/>
          </a:prstGeom>
          <a:noFill/>
        </p:spPr>
        <p:txBody>
          <a:bodyPr wrap="none" rtlCol="0">
            <a:spAutoFit/>
          </a:bodyPr>
          <a:lstStyle/>
          <a:p>
            <a:r>
              <a:rPr lang="en-US" dirty="0"/>
              <a:t>probability</a:t>
            </a:r>
          </a:p>
        </p:txBody>
      </p:sp>
      <p:sp>
        <p:nvSpPr>
          <p:cNvPr id="24" name="TextBox 23">
            <a:extLst>
              <a:ext uri="{FF2B5EF4-FFF2-40B4-BE49-F238E27FC236}">
                <a16:creationId xmlns:a16="http://schemas.microsoft.com/office/drawing/2014/main" id="{0C62116B-404A-5248-8BE1-B07C0A889A86}"/>
              </a:ext>
            </a:extLst>
          </p:cNvPr>
          <p:cNvSpPr txBox="1"/>
          <p:nvPr/>
        </p:nvSpPr>
        <p:spPr>
          <a:xfrm>
            <a:off x="2536142" y="4352064"/>
            <a:ext cx="614271" cy="369332"/>
          </a:xfrm>
          <a:prstGeom prst="rect">
            <a:avLst/>
          </a:prstGeom>
          <a:noFill/>
        </p:spPr>
        <p:txBody>
          <a:bodyPr wrap="none" rtlCol="0">
            <a:spAutoFit/>
          </a:bodyPr>
          <a:lstStyle/>
          <a:p>
            <a:r>
              <a:rPr lang="en-US" dirty="0"/>
              <a:t>time</a:t>
            </a:r>
          </a:p>
        </p:txBody>
      </p:sp>
    </p:spTree>
    <p:extLst>
      <p:ext uri="{BB962C8B-B14F-4D97-AF65-F5344CB8AC3E}">
        <p14:creationId xmlns:p14="http://schemas.microsoft.com/office/powerpoint/2010/main" val="1852557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7" grpId="0"/>
      <p:bldP spid="20"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E561DF8-AAA4-4CBD-B5C0-0F7F4FF2C0E3}"/>
              </a:ext>
            </a:extLst>
          </p:cNvPr>
          <p:cNvPicPr>
            <a:picLocks noChangeAspect="1"/>
          </p:cNvPicPr>
          <p:nvPr/>
        </p:nvPicPr>
        <p:blipFill>
          <a:blip r:embed="rId3"/>
          <a:stretch>
            <a:fillRect/>
          </a:stretch>
        </p:blipFill>
        <p:spPr>
          <a:xfrm>
            <a:off x="1122048" y="4057514"/>
            <a:ext cx="6350000" cy="2654300"/>
          </a:xfrm>
          <a:prstGeom prst="rect">
            <a:avLst/>
          </a:prstGeom>
        </p:spPr>
      </p:pic>
      <p:sp>
        <p:nvSpPr>
          <p:cNvPr id="2" name="Title 1">
            <a:extLst>
              <a:ext uri="{FF2B5EF4-FFF2-40B4-BE49-F238E27FC236}">
                <a16:creationId xmlns:a16="http://schemas.microsoft.com/office/drawing/2014/main" id="{5E4FD575-C89E-43D6-81D1-5C07B235A1DD}"/>
              </a:ext>
            </a:extLst>
          </p:cNvPr>
          <p:cNvSpPr>
            <a:spLocks noGrp="1"/>
          </p:cNvSpPr>
          <p:nvPr>
            <p:ph type="title"/>
          </p:nvPr>
        </p:nvSpPr>
        <p:spPr/>
        <p:txBody>
          <a:bodyPr/>
          <a:lstStyle/>
          <a:p>
            <a:r>
              <a:rPr lang="en-US" dirty="0">
                <a:cs typeface="Arial"/>
              </a:rPr>
              <a:t>Goals of Serverless Clouds</a:t>
            </a:r>
            <a:endParaRPr lang="en-US" dirty="0"/>
          </a:p>
        </p:txBody>
      </p:sp>
      <p:sp>
        <p:nvSpPr>
          <p:cNvPr id="3" name="Content Placeholder 2">
            <a:extLst>
              <a:ext uri="{FF2B5EF4-FFF2-40B4-BE49-F238E27FC236}">
                <a16:creationId xmlns:a16="http://schemas.microsoft.com/office/drawing/2014/main" id="{69A80CF2-D04B-4156-8606-16D735F0543A}"/>
              </a:ext>
            </a:extLst>
          </p:cNvPr>
          <p:cNvSpPr>
            <a:spLocks noGrp="1"/>
          </p:cNvSpPr>
          <p:nvPr>
            <p:ph idx="1"/>
          </p:nvPr>
        </p:nvSpPr>
        <p:spPr>
          <a:xfrm>
            <a:off x="457199" y="1600200"/>
            <a:ext cx="8364584" cy="4525963"/>
          </a:xfrm>
        </p:spPr>
        <p:txBody>
          <a:bodyPr vert="horz" lIns="91440" tIns="45720" rIns="91440" bIns="45720" rtlCol="0" anchor="t">
            <a:normAutofit/>
          </a:bodyPr>
          <a:lstStyle/>
          <a:p>
            <a:pPr marL="514350" indent="-514350">
              <a:buFont typeface="+mj-lt"/>
              <a:buAutoNum type="arabicPeriod"/>
            </a:pPr>
            <a:r>
              <a:rPr lang="en-US" sz="2800" dirty="0">
                <a:cs typeface="Calibri"/>
              </a:rPr>
              <a:t>Making serverless clouds more </a:t>
            </a:r>
            <a:br>
              <a:rPr lang="en-US" sz="2800" dirty="0">
                <a:cs typeface="Calibri"/>
              </a:rPr>
            </a:br>
            <a:r>
              <a:rPr lang="en-US" sz="2800" b="1" dirty="0">
                <a:cs typeface="Calibri"/>
              </a:rPr>
              <a:t>cost-efficient</a:t>
            </a:r>
            <a:r>
              <a:rPr lang="en-US" sz="2800" dirty="0">
                <a:cs typeface="Calibri"/>
              </a:rPr>
              <a:t> (and </a:t>
            </a:r>
            <a:r>
              <a:rPr lang="en-US" sz="2800" i="1" dirty="0">
                <a:cs typeface="Calibri"/>
              </a:rPr>
              <a:t>energy-efficient</a:t>
            </a:r>
            <a:r>
              <a:rPr lang="en-US" sz="2800" dirty="0">
                <a:cs typeface="Calibri"/>
              </a:rPr>
              <a:t> )  </a:t>
            </a:r>
            <a:endParaRPr lang="en-US" sz="2800" dirty="0"/>
          </a:p>
          <a:p>
            <a:pPr marL="514350" indent="-514350">
              <a:buFont typeface="+mj-lt"/>
              <a:buAutoNum type="arabicPeriod"/>
            </a:pPr>
            <a:endParaRPr lang="en-US" sz="2800" dirty="0">
              <a:cs typeface="Calibri"/>
            </a:endParaRPr>
          </a:p>
          <a:p>
            <a:pPr marL="514350" indent="-514350">
              <a:buFont typeface="+mj-lt"/>
              <a:buAutoNum type="arabicPeriod"/>
            </a:pPr>
            <a:endParaRPr lang="en-US" sz="2800" dirty="0">
              <a:cs typeface="Calibri"/>
            </a:endParaRPr>
          </a:p>
          <a:p>
            <a:pPr marL="514350" indent="-514350">
              <a:buFont typeface="+mj-lt"/>
              <a:buAutoNum type="arabicPeriod"/>
            </a:pPr>
            <a:r>
              <a:rPr lang="en-US" sz="2800" dirty="0">
                <a:cs typeface="Calibri"/>
              </a:rPr>
              <a:t>Improving user-perceived </a:t>
            </a:r>
            <a:r>
              <a:rPr lang="en-US" sz="2800" b="1" i="1" dirty="0"/>
              <a:t>QoS</a:t>
            </a:r>
            <a:r>
              <a:rPr lang="en-US" sz="2800" i="1" dirty="0"/>
              <a:t> </a:t>
            </a:r>
            <a:r>
              <a:rPr lang="en-US" sz="2800" dirty="0">
                <a:cs typeface="Calibri"/>
              </a:rPr>
              <a:t>of services (tasks)</a:t>
            </a:r>
          </a:p>
          <a:p>
            <a:pPr lvl="1"/>
            <a:r>
              <a:rPr lang="en-US" sz="2000" dirty="0">
                <a:cs typeface="Calibri"/>
              </a:rPr>
              <a:t>Tasks often </a:t>
            </a:r>
            <a:r>
              <a:rPr lang="en-US" sz="2000" dirty="0"/>
              <a:t>have deadlines</a:t>
            </a:r>
          </a:p>
          <a:p>
            <a:pPr lvl="1"/>
            <a:r>
              <a:rPr lang="en-US" sz="2000" dirty="0">
                <a:cs typeface="Calibri"/>
              </a:rPr>
              <a:t>QoS is compromised by missing tasks’ deadlines</a:t>
            </a:r>
          </a:p>
        </p:txBody>
      </p:sp>
      <p:sp>
        <p:nvSpPr>
          <p:cNvPr id="4" name="Slide Number Placeholder 3">
            <a:extLst>
              <a:ext uri="{FF2B5EF4-FFF2-40B4-BE49-F238E27FC236}">
                <a16:creationId xmlns:a16="http://schemas.microsoft.com/office/drawing/2014/main" id="{CDDC8E58-428E-40C6-A611-EDA2D63257E0}"/>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5</a:t>
            </a:fld>
            <a:endParaRPr lang="en-US" dirty="0">
              <a:solidFill>
                <a:prstClr val="black">
                  <a:tint val="75000"/>
                </a:prstClr>
              </a:solidFill>
              <a:latin typeface="Calibri"/>
            </a:endParaRPr>
          </a:p>
        </p:txBody>
      </p:sp>
      <p:pic>
        <p:nvPicPr>
          <p:cNvPr id="5122" name="Picture 2" descr="Etherdelta user frustration image | ICOExaminer">
            <a:extLst>
              <a:ext uri="{FF2B5EF4-FFF2-40B4-BE49-F238E27FC236}">
                <a16:creationId xmlns:a16="http://schemas.microsoft.com/office/drawing/2014/main" id="{052FDBBD-1ADF-4314-BC89-49341B1263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1161" y="4901909"/>
            <a:ext cx="2037170" cy="107850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reduced-cost.png">
            <a:extLst>
              <a:ext uri="{FF2B5EF4-FFF2-40B4-BE49-F238E27FC236}">
                <a16:creationId xmlns:a16="http://schemas.microsoft.com/office/drawing/2014/main" id="{F134F940-2497-442D-AFF3-0F252B56B9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5124" y="1478557"/>
            <a:ext cx="2713123" cy="1671283"/>
          </a:xfrm>
          <a:prstGeom prst="rect">
            <a:avLst/>
          </a:prstGeom>
        </p:spPr>
      </p:pic>
    </p:spTree>
    <p:extLst>
      <p:ext uri="{BB962C8B-B14F-4D97-AF65-F5344CB8AC3E}">
        <p14:creationId xmlns:p14="http://schemas.microsoft.com/office/powerpoint/2010/main" val="333157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122"/>
                                        </p:tgtEl>
                                        <p:attrNameLst>
                                          <p:attrName>style.visibility</p:attrName>
                                        </p:attrNameLst>
                                      </p:cBhvr>
                                      <p:to>
                                        <p:strVal val="visible"/>
                                      </p:to>
                                    </p:set>
                                    <p:animEffect transition="in" filter="fade">
                                      <p:cBhvr>
                                        <p:cTn id="3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Completion Time of a Series of Tasks</a:t>
            </a:r>
          </a:p>
        </p:txBody>
      </p:sp>
      <p:sp>
        <p:nvSpPr>
          <p:cNvPr id="3" name="Slide Number Placeholder 2"/>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50</a:t>
            </a:fld>
            <a:endParaRPr lang="en-US">
              <a:solidFill>
                <a:prstClr val="black">
                  <a:tint val="75000"/>
                </a:prstClr>
              </a:solidFill>
              <a:latin typeface="Calibri"/>
            </a:endParaRPr>
          </a:p>
        </p:txBody>
      </p:sp>
      <p:pic>
        <p:nvPicPr>
          <p:cNvPr id="5" name="Content Placeholder 2">
            <a:extLst>
              <a:ext uri="{FF2B5EF4-FFF2-40B4-BE49-F238E27FC236}">
                <a16:creationId xmlns:a16="http://schemas.microsoft.com/office/drawing/2014/main" id="{C14AFC1E-218E-BB4D-B07B-8535643AB0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7324" y="3027126"/>
            <a:ext cx="5033235" cy="2271559"/>
          </a:xfrm>
          <a:prstGeom prst="rect">
            <a:avLst/>
          </a:prstGeom>
        </p:spPr>
      </p:pic>
      <p:pic>
        <p:nvPicPr>
          <p:cNvPr id="8" name="Picture 7">
            <a:extLst>
              <a:ext uri="{FF2B5EF4-FFF2-40B4-BE49-F238E27FC236}">
                <a16:creationId xmlns:a16="http://schemas.microsoft.com/office/drawing/2014/main" id="{3C96D7DC-0EF2-1845-A9D1-D736B2D2008D}"/>
              </a:ext>
            </a:extLst>
          </p:cNvPr>
          <p:cNvPicPr>
            <a:picLocks noChangeAspect="1"/>
          </p:cNvPicPr>
          <p:nvPr/>
        </p:nvPicPr>
        <p:blipFill>
          <a:blip r:embed="rId4"/>
          <a:stretch>
            <a:fillRect/>
          </a:stretch>
        </p:blipFill>
        <p:spPr>
          <a:xfrm>
            <a:off x="1552953" y="5338394"/>
            <a:ext cx="5609898" cy="1200518"/>
          </a:xfrm>
          <a:prstGeom prst="rect">
            <a:avLst/>
          </a:prstGeom>
        </p:spPr>
      </p:pic>
      <p:pic>
        <p:nvPicPr>
          <p:cNvPr id="9" name="Picture 8">
            <a:extLst>
              <a:ext uri="{FF2B5EF4-FFF2-40B4-BE49-F238E27FC236}">
                <a16:creationId xmlns:a16="http://schemas.microsoft.com/office/drawing/2014/main" id="{59F16AC8-5899-7B41-95DA-428A20673ACB}"/>
              </a:ext>
            </a:extLst>
          </p:cNvPr>
          <p:cNvPicPr>
            <a:picLocks noChangeAspect="1"/>
          </p:cNvPicPr>
          <p:nvPr/>
        </p:nvPicPr>
        <p:blipFill>
          <a:blip r:embed="rId5"/>
          <a:stretch>
            <a:fillRect/>
          </a:stretch>
        </p:blipFill>
        <p:spPr>
          <a:xfrm>
            <a:off x="1341652" y="1819626"/>
            <a:ext cx="6032500" cy="965200"/>
          </a:xfrm>
          <a:prstGeom prst="rect">
            <a:avLst/>
          </a:prstGeom>
        </p:spPr>
      </p:pic>
      <p:cxnSp>
        <p:nvCxnSpPr>
          <p:cNvPr id="10" name="Straight Arrow Connector 9">
            <a:extLst>
              <a:ext uri="{FF2B5EF4-FFF2-40B4-BE49-F238E27FC236}">
                <a16:creationId xmlns:a16="http://schemas.microsoft.com/office/drawing/2014/main" id="{81FD4E85-81F3-644A-ACC6-680051BB7477}"/>
              </a:ext>
            </a:extLst>
          </p:cNvPr>
          <p:cNvCxnSpPr>
            <a:cxnSpLocks/>
          </p:cNvCxnSpPr>
          <p:nvPr/>
        </p:nvCxnSpPr>
        <p:spPr>
          <a:xfrm flipV="1">
            <a:off x="1687324" y="3262184"/>
            <a:ext cx="0" cy="146036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61EF1A4C-E689-4846-970C-F65AB8618B21}"/>
              </a:ext>
            </a:extLst>
          </p:cNvPr>
          <p:cNvSpPr txBox="1"/>
          <p:nvPr/>
        </p:nvSpPr>
        <p:spPr>
          <a:xfrm rot="16200000">
            <a:off x="1051637" y="3317141"/>
            <a:ext cx="857029" cy="276999"/>
          </a:xfrm>
          <a:prstGeom prst="rect">
            <a:avLst/>
          </a:prstGeom>
          <a:noFill/>
        </p:spPr>
        <p:txBody>
          <a:bodyPr wrap="none" rtlCol="0">
            <a:spAutoFit/>
          </a:bodyPr>
          <a:lstStyle/>
          <a:p>
            <a:r>
              <a:rPr lang="en-US" sz="1200" dirty="0"/>
              <a:t>probability</a:t>
            </a:r>
            <a:endParaRPr lang="en-US" dirty="0"/>
          </a:p>
        </p:txBody>
      </p:sp>
      <p:sp>
        <p:nvSpPr>
          <p:cNvPr id="12" name="TextBox 11">
            <a:extLst>
              <a:ext uri="{FF2B5EF4-FFF2-40B4-BE49-F238E27FC236}">
                <a16:creationId xmlns:a16="http://schemas.microsoft.com/office/drawing/2014/main" id="{23CF580A-7649-EF4D-8AF6-C256F25ECE13}"/>
              </a:ext>
            </a:extLst>
          </p:cNvPr>
          <p:cNvSpPr txBox="1"/>
          <p:nvPr/>
        </p:nvSpPr>
        <p:spPr>
          <a:xfrm>
            <a:off x="2649703" y="4722546"/>
            <a:ext cx="614271" cy="276999"/>
          </a:xfrm>
          <a:prstGeom prst="rect">
            <a:avLst/>
          </a:prstGeom>
          <a:noFill/>
        </p:spPr>
        <p:txBody>
          <a:bodyPr wrap="square" rtlCol="0">
            <a:spAutoFit/>
          </a:bodyPr>
          <a:lstStyle/>
          <a:p>
            <a:r>
              <a:rPr lang="en-US" sz="1200" dirty="0"/>
              <a:t>time</a:t>
            </a:r>
          </a:p>
        </p:txBody>
      </p:sp>
      <p:cxnSp>
        <p:nvCxnSpPr>
          <p:cNvPr id="14" name="Straight Arrow Connector 13">
            <a:extLst>
              <a:ext uri="{FF2B5EF4-FFF2-40B4-BE49-F238E27FC236}">
                <a16:creationId xmlns:a16="http://schemas.microsoft.com/office/drawing/2014/main" id="{81EE0D47-F4C3-4444-8817-0CBE7E41B836}"/>
              </a:ext>
            </a:extLst>
          </p:cNvPr>
          <p:cNvCxnSpPr>
            <a:cxnSpLocks/>
          </p:cNvCxnSpPr>
          <p:nvPr/>
        </p:nvCxnSpPr>
        <p:spPr>
          <a:xfrm flipV="1">
            <a:off x="3482709" y="3237470"/>
            <a:ext cx="0" cy="14850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61F503D2-0527-CC4E-A191-634C977A72AA}"/>
              </a:ext>
            </a:extLst>
          </p:cNvPr>
          <p:cNvSpPr txBox="1"/>
          <p:nvPr/>
        </p:nvSpPr>
        <p:spPr>
          <a:xfrm rot="16200000">
            <a:off x="2847022" y="3317141"/>
            <a:ext cx="857029" cy="276999"/>
          </a:xfrm>
          <a:prstGeom prst="rect">
            <a:avLst/>
          </a:prstGeom>
          <a:noFill/>
        </p:spPr>
        <p:txBody>
          <a:bodyPr wrap="none" rtlCol="0">
            <a:spAutoFit/>
          </a:bodyPr>
          <a:lstStyle/>
          <a:p>
            <a:r>
              <a:rPr lang="en-US" sz="1200" dirty="0"/>
              <a:t>probability</a:t>
            </a:r>
            <a:endParaRPr lang="en-US" dirty="0"/>
          </a:p>
        </p:txBody>
      </p:sp>
      <p:sp>
        <p:nvSpPr>
          <p:cNvPr id="16" name="TextBox 15">
            <a:extLst>
              <a:ext uri="{FF2B5EF4-FFF2-40B4-BE49-F238E27FC236}">
                <a16:creationId xmlns:a16="http://schemas.microsoft.com/office/drawing/2014/main" id="{5A499E42-40F9-794F-AB5F-7CA174D37568}"/>
              </a:ext>
            </a:extLst>
          </p:cNvPr>
          <p:cNvSpPr txBox="1"/>
          <p:nvPr/>
        </p:nvSpPr>
        <p:spPr>
          <a:xfrm>
            <a:off x="4445088" y="4722546"/>
            <a:ext cx="614271" cy="276999"/>
          </a:xfrm>
          <a:prstGeom prst="rect">
            <a:avLst/>
          </a:prstGeom>
          <a:noFill/>
        </p:spPr>
        <p:txBody>
          <a:bodyPr wrap="square" rtlCol="0">
            <a:spAutoFit/>
          </a:bodyPr>
          <a:lstStyle/>
          <a:p>
            <a:r>
              <a:rPr lang="en-US" sz="1200" dirty="0"/>
              <a:t>time</a:t>
            </a:r>
          </a:p>
        </p:txBody>
      </p:sp>
      <p:cxnSp>
        <p:nvCxnSpPr>
          <p:cNvPr id="17" name="Straight Arrow Connector 16">
            <a:extLst>
              <a:ext uri="{FF2B5EF4-FFF2-40B4-BE49-F238E27FC236}">
                <a16:creationId xmlns:a16="http://schemas.microsoft.com/office/drawing/2014/main" id="{164E4F84-71B8-B04D-9F30-655B0ADBDBD5}"/>
              </a:ext>
            </a:extLst>
          </p:cNvPr>
          <p:cNvCxnSpPr>
            <a:cxnSpLocks/>
          </p:cNvCxnSpPr>
          <p:nvPr/>
        </p:nvCxnSpPr>
        <p:spPr>
          <a:xfrm flipV="1">
            <a:off x="5308126" y="3237470"/>
            <a:ext cx="0" cy="14789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5833744E-0E83-5848-8009-35B4BF81F48F}"/>
              </a:ext>
            </a:extLst>
          </p:cNvPr>
          <p:cNvSpPr txBox="1"/>
          <p:nvPr/>
        </p:nvSpPr>
        <p:spPr>
          <a:xfrm rot="16200000">
            <a:off x="4672439" y="3311046"/>
            <a:ext cx="857029" cy="276999"/>
          </a:xfrm>
          <a:prstGeom prst="rect">
            <a:avLst/>
          </a:prstGeom>
          <a:noFill/>
        </p:spPr>
        <p:txBody>
          <a:bodyPr wrap="none" rtlCol="0">
            <a:spAutoFit/>
          </a:bodyPr>
          <a:lstStyle/>
          <a:p>
            <a:r>
              <a:rPr lang="en-US" sz="1200" dirty="0"/>
              <a:t>probability</a:t>
            </a:r>
            <a:endParaRPr lang="en-US" dirty="0"/>
          </a:p>
        </p:txBody>
      </p:sp>
      <p:sp>
        <p:nvSpPr>
          <p:cNvPr id="19" name="TextBox 18">
            <a:extLst>
              <a:ext uri="{FF2B5EF4-FFF2-40B4-BE49-F238E27FC236}">
                <a16:creationId xmlns:a16="http://schemas.microsoft.com/office/drawing/2014/main" id="{3610C2BB-0112-0C43-BCFA-A08F5E28C004}"/>
              </a:ext>
            </a:extLst>
          </p:cNvPr>
          <p:cNvSpPr txBox="1"/>
          <p:nvPr/>
        </p:nvSpPr>
        <p:spPr>
          <a:xfrm>
            <a:off x="6539024" y="4716451"/>
            <a:ext cx="614271" cy="276999"/>
          </a:xfrm>
          <a:prstGeom prst="rect">
            <a:avLst/>
          </a:prstGeom>
          <a:noFill/>
        </p:spPr>
        <p:txBody>
          <a:bodyPr wrap="square" rtlCol="0">
            <a:spAutoFit/>
          </a:bodyPr>
          <a:lstStyle/>
          <a:p>
            <a:r>
              <a:rPr lang="en-US" sz="1200" dirty="0"/>
              <a:t>time</a:t>
            </a:r>
          </a:p>
        </p:txBody>
      </p:sp>
    </p:spTree>
    <p:extLst>
      <p:ext uri="{BB962C8B-B14F-4D97-AF65-F5344CB8AC3E}">
        <p14:creationId xmlns:p14="http://schemas.microsoft.com/office/powerpoint/2010/main" val="8921477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2A678-EE67-4A1E-A645-5E62FCFC9738}"/>
              </a:ext>
            </a:extLst>
          </p:cNvPr>
          <p:cNvSpPr>
            <a:spLocks noGrp="1"/>
          </p:cNvSpPr>
          <p:nvPr>
            <p:ph type="title"/>
          </p:nvPr>
        </p:nvSpPr>
        <p:spPr/>
        <p:txBody>
          <a:bodyPr>
            <a:normAutofit fontScale="90000"/>
          </a:bodyPr>
          <a:lstStyle/>
          <a:p>
            <a:r>
              <a:rPr lang="en-US" dirty="0"/>
              <a:t>Completion Time of a Series of Droppable Tasks</a:t>
            </a:r>
          </a:p>
        </p:txBody>
      </p:sp>
      <p:sp>
        <p:nvSpPr>
          <p:cNvPr id="4" name="Slide Number Placeholder 3">
            <a:extLst>
              <a:ext uri="{FF2B5EF4-FFF2-40B4-BE49-F238E27FC236}">
                <a16:creationId xmlns:a16="http://schemas.microsoft.com/office/drawing/2014/main" id="{D4D36948-DDBB-48A0-BF71-4851456DC33C}"/>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51</a:t>
            </a:fld>
            <a:endParaRPr lang="en-US" dirty="0">
              <a:solidFill>
                <a:prstClr val="black">
                  <a:tint val="75000"/>
                </a:prstClr>
              </a:solidFill>
            </a:endParaRPr>
          </a:p>
        </p:txBody>
      </p:sp>
      <p:pic>
        <p:nvPicPr>
          <p:cNvPr id="5" name="Picture 4">
            <a:extLst>
              <a:ext uri="{FF2B5EF4-FFF2-40B4-BE49-F238E27FC236}">
                <a16:creationId xmlns:a16="http://schemas.microsoft.com/office/drawing/2014/main" id="{EFD98A83-13C0-4D48-9016-66F5DC149383}"/>
              </a:ext>
            </a:extLst>
          </p:cNvPr>
          <p:cNvPicPr>
            <a:picLocks noChangeAspect="1"/>
          </p:cNvPicPr>
          <p:nvPr/>
        </p:nvPicPr>
        <p:blipFill>
          <a:blip r:embed="rId3"/>
          <a:stretch>
            <a:fillRect/>
          </a:stretch>
        </p:blipFill>
        <p:spPr>
          <a:xfrm>
            <a:off x="846818" y="2250390"/>
            <a:ext cx="7154273" cy="3315163"/>
          </a:xfrm>
          <a:prstGeom prst="rect">
            <a:avLst/>
          </a:prstGeom>
        </p:spPr>
      </p:pic>
    </p:spTree>
    <p:extLst>
      <p:ext uri="{BB962C8B-B14F-4D97-AF65-F5344CB8AC3E}">
        <p14:creationId xmlns:p14="http://schemas.microsoft.com/office/powerpoint/2010/main" val="16146773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2E452-36E7-45B6-91F2-E172BED16FCE}"/>
              </a:ext>
            </a:extLst>
          </p:cNvPr>
          <p:cNvSpPr>
            <a:spLocks noGrp="1"/>
          </p:cNvSpPr>
          <p:nvPr>
            <p:ph type="title"/>
          </p:nvPr>
        </p:nvSpPr>
        <p:spPr/>
        <p:txBody>
          <a:bodyPr/>
          <a:lstStyle/>
          <a:p>
            <a:r>
              <a:rPr lang="en-US" dirty="0"/>
              <a:t>Chance of Success</a:t>
            </a:r>
          </a:p>
        </p:txBody>
      </p:sp>
      <p:sp>
        <p:nvSpPr>
          <p:cNvPr id="4" name="Slide Number Placeholder 3">
            <a:extLst>
              <a:ext uri="{FF2B5EF4-FFF2-40B4-BE49-F238E27FC236}">
                <a16:creationId xmlns:a16="http://schemas.microsoft.com/office/drawing/2014/main" id="{36674906-52E1-4285-B4E7-2C91B2763FCF}"/>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52</a:t>
            </a:fld>
            <a:endParaRPr lang="en-US" dirty="0">
              <a:solidFill>
                <a:prstClr val="black">
                  <a:tint val="75000"/>
                </a:prstClr>
              </a:solidFill>
            </a:endParaRPr>
          </a:p>
        </p:txBody>
      </p:sp>
      <p:sp>
        <p:nvSpPr>
          <p:cNvPr id="7" name="Content Placeholder 2">
            <a:extLst>
              <a:ext uri="{FF2B5EF4-FFF2-40B4-BE49-F238E27FC236}">
                <a16:creationId xmlns:a16="http://schemas.microsoft.com/office/drawing/2014/main" id="{CB432AEE-C4B3-4B2A-A4DA-7D0FA007F8D0}"/>
              </a:ext>
            </a:extLst>
          </p:cNvPr>
          <p:cNvSpPr>
            <a:spLocks noGrp="1"/>
          </p:cNvSpPr>
          <p:nvPr>
            <p:ph idx="1"/>
          </p:nvPr>
        </p:nvSpPr>
        <p:spPr>
          <a:xfrm>
            <a:off x="0" y="1431525"/>
            <a:ext cx="5546632" cy="4525963"/>
          </a:xfrm>
        </p:spPr>
        <p:txBody>
          <a:bodyPr>
            <a:normAutofit/>
          </a:bodyPr>
          <a:lstStyle/>
          <a:p>
            <a:endParaRPr lang="en-US" dirty="0"/>
          </a:p>
          <a:p>
            <a:r>
              <a:rPr lang="en-US" dirty="0"/>
              <a:t>Chance of success is the probability of meeting task’s deadline</a:t>
            </a:r>
          </a:p>
          <a:p>
            <a:endParaRPr lang="en-US" dirty="0"/>
          </a:p>
          <a:p>
            <a:endParaRPr lang="en-US" dirty="0"/>
          </a:p>
          <a:p>
            <a:endParaRPr lang="en-US" dirty="0"/>
          </a:p>
        </p:txBody>
      </p:sp>
      <p:pic>
        <p:nvPicPr>
          <p:cNvPr id="10" name="Picture 9">
            <a:extLst>
              <a:ext uri="{FF2B5EF4-FFF2-40B4-BE49-F238E27FC236}">
                <a16:creationId xmlns:a16="http://schemas.microsoft.com/office/drawing/2014/main" id="{67EC77FC-8456-4F86-AC8A-F961B2129751}"/>
              </a:ext>
            </a:extLst>
          </p:cNvPr>
          <p:cNvPicPr>
            <a:picLocks noChangeAspect="1"/>
          </p:cNvPicPr>
          <p:nvPr/>
        </p:nvPicPr>
        <p:blipFill>
          <a:blip r:embed="rId3"/>
          <a:stretch>
            <a:fillRect/>
          </a:stretch>
        </p:blipFill>
        <p:spPr>
          <a:xfrm>
            <a:off x="746680" y="3694506"/>
            <a:ext cx="3644900" cy="1358900"/>
          </a:xfrm>
          <a:prstGeom prst="rect">
            <a:avLst/>
          </a:prstGeom>
        </p:spPr>
      </p:pic>
      <p:pic>
        <p:nvPicPr>
          <p:cNvPr id="3" name="Content Placeholder 2">
            <a:extLst>
              <a:ext uri="{FF2B5EF4-FFF2-40B4-BE49-F238E27FC236}">
                <a16:creationId xmlns:a16="http://schemas.microsoft.com/office/drawing/2014/main" id="{FA26F81F-A44F-48AF-870E-B4E2EE7712C6}"/>
              </a:ext>
            </a:extLst>
          </p:cNvPr>
          <p:cNvPicPr>
            <a:picLocks noChangeAspect="1"/>
          </p:cNvPicPr>
          <p:nvPr/>
        </p:nvPicPr>
        <p:blipFill rotWithShape="1">
          <a:blip r:embed="rId4">
            <a:extLst>
              <a:ext uri="{28A0092B-C50C-407E-A947-70E740481C1C}">
                <a14:useLocalDpi xmlns:a14="http://schemas.microsoft.com/office/drawing/2010/main" val="0"/>
              </a:ext>
            </a:extLst>
          </a:blip>
          <a:srcRect l="74096" t="18937" r="989" b="-1"/>
          <a:stretch/>
        </p:blipFill>
        <p:spPr>
          <a:xfrm>
            <a:off x="5765074" y="2025754"/>
            <a:ext cx="2272938" cy="3337504"/>
          </a:xfrm>
          <a:prstGeom prst="rect">
            <a:avLst/>
          </a:prstGeom>
        </p:spPr>
      </p:pic>
    </p:spTree>
    <p:extLst>
      <p:ext uri="{BB962C8B-B14F-4D97-AF65-F5344CB8AC3E}">
        <p14:creationId xmlns:p14="http://schemas.microsoft.com/office/powerpoint/2010/main" val="2207836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Task Pruning Mechanism</a:t>
            </a:r>
          </a:p>
        </p:txBody>
      </p:sp>
      <p:sp>
        <p:nvSpPr>
          <p:cNvPr id="4" name="Slide Number Placeholder 3"/>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53</a:t>
            </a:fld>
            <a:endParaRPr lang="en-US">
              <a:solidFill>
                <a:prstClr val="black">
                  <a:tint val="75000"/>
                </a:prstClr>
              </a:solidFill>
              <a:latin typeface="Calibri"/>
            </a:endParaRPr>
          </a:p>
        </p:txBody>
      </p:sp>
      <p:pic>
        <p:nvPicPr>
          <p:cNvPr id="3" name="Picture 2">
            <a:extLst>
              <a:ext uri="{FF2B5EF4-FFF2-40B4-BE49-F238E27FC236}">
                <a16:creationId xmlns:a16="http://schemas.microsoft.com/office/drawing/2014/main" id="{348798C6-F13A-4E0A-BB29-58E38ABB5FC7}"/>
              </a:ext>
            </a:extLst>
          </p:cNvPr>
          <p:cNvPicPr>
            <a:picLocks noChangeAspect="1"/>
          </p:cNvPicPr>
          <p:nvPr/>
        </p:nvPicPr>
        <p:blipFill>
          <a:blip r:embed="rId2"/>
          <a:stretch>
            <a:fillRect/>
          </a:stretch>
        </p:blipFill>
        <p:spPr>
          <a:xfrm>
            <a:off x="750485" y="1901825"/>
            <a:ext cx="7305675" cy="3848100"/>
          </a:xfrm>
          <a:prstGeom prst="rect">
            <a:avLst/>
          </a:prstGeom>
        </p:spPr>
      </p:pic>
    </p:spTree>
    <p:extLst>
      <p:ext uri="{BB962C8B-B14F-4D97-AF65-F5344CB8AC3E}">
        <p14:creationId xmlns:p14="http://schemas.microsoft.com/office/powerpoint/2010/main" val="24535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Pruning: Task Dropping</a:t>
            </a:r>
          </a:p>
        </p:txBody>
      </p:sp>
      <p:sp>
        <p:nvSpPr>
          <p:cNvPr id="4" name="Slide Number Placeholder 3"/>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54</a:t>
            </a:fld>
            <a:endParaRPr lang="en-US">
              <a:solidFill>
                <a:prstClr val="black">
                  <a:tint val="75000"/>
                </a:prstClr>
              </a:solidFill>
              <a:latin typeface="Calibri"/>
            </a:endParaRPr>
          </a:p>
        </p:txBody>
      </p:sp>
      <p:pic>
        <p:nvPicPr>
          <p:cNvPr id="11" name="Content Placeholder 3">
            <a:extLst>
              <a:ext uri="{FF2B5EF4-FFF2-40B4-BE49-F238E27FC236}">
                <a16:creationId xmlns:a16="http://schemas.microsoft.com/office/drawing/2014/main" id="{A0CC9AE9-C553-4EEB-9788-04A2AB9127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5715" y="1766179"/>
            <a:ext cx="4419828" cy="2231405"/>
          </a:xfrm>
          <a:prstGeom prst="rect">
            <a:avLst/>
          </a:prstGeom>
        </p:spPr>
      </p:pic>
      <p:pic>
        <p:nvPicPr>
          <p:cNvPr id="12" name="Picture 11">
            <a:extLst>
              <a:ext uri="{FF2B5EF4-FFF2-40B4-BE49-F238E27FC236}">
                <a16:creationId xmlns:a16="http://schemas.microsoft.com/office/drawing/2014/main" id="{11784A76-B4B1-457A-B73C-C2F8C585A0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5715" y="3915722"/>
            <a:ext cx="4419828" cy="1014786"/>
          </a:xfrm>
          <a:prstGeom prst="rect">
            <a:avLst/>
          </a:prstGeom>
        </p:spPr>
      </p:pic>
      <p:pic>
        <p:nvPicPr>
          <p:cNvPr id="13" name="Picture 12">
            <a:extLst>
              <a:ext uri="{FF2B5EF4-FFF2-40B4-BE49-F238E27FC236}">
                <a16:creationId xmlns:a16="http://schemas.microsoft.com/office/drawing/2014/main" id="{89E2CB9C-C8F6-48A2-8869-68844CFD80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7624" y="4984593"/>
            <a:ext cx="4419828" cy="852196"/>
          </a:xfrm>
          <a:prstGeom prst="rect">
            <a:avLst/>
          </a:prstGeom>
        </p:spPr>
      </p:pic>
      <p:sp>
        <p:nvSpPr>
          <p:cNvPr id="15" name="Rectangle 14">
            <a:extLst>
              <a:ext uri="{FF2B5EF4-FFF2-40B4-BE49-F238E27FC236}">
                <a16:creationId xmlns:a16="http://schemas.microsoft.com/office/drawing/2014/main" id="{B400843E-30CA-4548-B077-4E4AEC2D4A0E}"/>
              </a:ext>
            </a:extLst>
          </p:cNvPr>
          <p:cNvSpPr/>
          <p:nvPr/>
        </p:nvSpPr>
        <p:spPr>
          <a:xfrm>
            <a:off x="6171265" y="6448055"/>
            <a:ext cx="392265" cy="3216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77DE4516-6C55-410E-8692-D9580BBD2E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81084" y="5826148"/>
            <a:ext cx="4389090" cy="852195"/>
          </a:xfrm>
          <a:prstGeom prst="rect">
            <a:avLst/>
          </a:prstGeom>
        </p:spPr>
      </p:pic>
      <p:sp>
        <p:nvSpPr>
          <p:cNvPr id="17" name="Rectangle 16">
            <a:extLst>
              <a:ext uri="{FF2B5EF4-FFF2-40B4-BE49-F238E27FC236}">
                <a16:creationId xmlns:a16="http://schemas.microsoft.com/office/drawing/2014/main" id="{08F1B4A4-BECD-4CFC-891F-4EE0C0542F8E}"/>
              </a:ext>
            </a:extLst>
          </p:cNvPr>
          <p:cNvSpPr/>
          <p:nvPr/>
        </p:nvSpPr>
        <p:spPr>
          <a:xfrm>
            <a:off x="2969623" y="3056709"/>
            <a:ext cx="2133600" cy="3391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7303" y="2936485"/>
            <a:ext cx="4184697" cy="3461340"/>
          </a:xfrm>
        </p:spPr>
        <p:txBody>
          <a:bodyPr>
            <a:normAutofit/>
          </a:bodyPr>
          <a:lstStyle/>
          <a:p>
            <a:r>
              <a:rPr lang="en-US" b="1" dirty="0"/>
              <a:t>Before</a:t>
            </a:r>
            <a:r>
              <a:rPr lang="en-US" dirty="0"/>
              <a:t> each mapping event:</a:t>
            </a:r>
          </a:p>
          <a:p>
            <a:pPr lvl="1"/>
            <a:r>
              <a:rPr lang="en-US" dirty="0"/>
              <a:t>Drop all tasks with chance of success below </a:t>
            </a:r>
            <a:r>
              <a:rPr lang="en-US" i="1" dirty="0"/>
              <a:t>threshold</a:t>
            </a:r>
            <a:endParaRPr lang="en-US" dirty="0">
              <a:solidFill>
                <a:srgbClr val="FF0000"/>
              </a:solidFill>
            </a:endParaRPr>
          </a:p>
          <a:p>
            <a:pPr lvl="1"/>
            <a:endParaRPr lang="en-US" dirty="0"/>
          </a:p>
        </p:txBody>
      </p:sp>
    </p:spTree>
    <p:extLst>
      <p:ext uri="{BB962C8B-B14F-4D97-AF65-F5344CB8AC3E}">
        <p14:creationId xmlns:p14="http://schemas.microsoft.com/office/powerpoint/2010/main" val="278857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AD055-54C9-4CED-9CD8-71F6F0C1B729}"/>
              </a:ext>
            </a:extLst>
          </p:cNvPr>
          <p:cNvSpPr>
            <a:spLocks noGrp="1"/>
          </p:cNvSpPr>
          <p:nvPr>
            <p:ph type="title"/>
          </p:nvPr>
        </p:nvSpPr>
        <p:spPr/>
        <p:txBody>
          <a:bodyPr/>
          <a:lstStyle/>
          <a:p>
            <a:r>
              <a:rPr lang="en-US" dirty="0"/>
              <a:t>Dropping Toggle</a:t>
            </a:r>
          </a:p>
        </p:txBody>
      </p:sp>
      <p:sp>
        <p:nvSpPr>
          <p:cNvPr id="3" name="Content Placeholder 2">
            <a:extLst>
              <a:ext uri="{FF2B5EF4-FFF2-40B4-BE49-F238E27FC236}">
                <a16:creationId xmlns:a16="http://schemas.microsoft.com/office/drawing/2014/main" id="{159EC52F-CE5B-4CE1-8911-67EA42C02CB5}"/>
              </a:ext>
            </a:extLst>
          </p:cNvPr>
          <p:cNvSpPr>
            <a:spLocks noGrp="1"/>
          </p:cNvSpPr>
          <p:nvPr>
            <p:ph idx="1"/>
          </p:nvPr>
        </p:nvSpPr>
        <p:spPr/>
        <p:txBody>
          <a:bodyPr/>
          <a:lstStyle/>
          <a:p>
            <a:r>
              <a:rPr lang="en-US" dirty="0"/>
              <a:t>Dropping is not always beneficial</a:t>
            </a:r>
          </a:p>
          <a:p>
            <a:pPr lvl="1"/>
            <a:r>
              <a:rPr lang="en-US" dirty="0"/>
              <a:t>unless oversubscribed</a:t>
            </a:r>
          </a:p>
          <a:p>
            <a:endParaRPr lang="en-US" dirty="0"/>
          </a:p>
          <a:p>
            <a:endParaRPr lang="en-US" dirty="0"/>
          </a:p>
          <a:p>
            <a:r>
              <a:rPr lang="en-US" dirty="0"/>
              <a:t>Perform Dropping when </a:t>
            </a:r>
            <a:br>
              <a:rPr lang="en-US" dirty="0"/>
            </a:br>
            <a:r>
              <a:rPr lang="en-US" dirty="0"/>
              <a:t>oversubscription level &gt; </a:t>
            </a:r>
            <a:r>
              <a:rPr lang="en-US" i="1" dirty="0"/>
              <a:t>Dropping Toggle</a:t>
            </a:r>
          </a:p>
          <a:p>
            <a:pPr lvl="1"/>
            <a:r>
              <a:rPr lang="en-US" dirty="0"/>
              <a:t>Oversubscription level = DMR of recent time window</a:t>
            </a:r>
          </a:p>
          <a:p>
            <a:endParaRPr lang="en-US" dirty="0"/>
          </a:p>
        </p:txBody>
      </p:sp>
      <p:sp>
        <p:nvSpPr>
          <p:cNvPr id="4" name="Slide Number Placeholder 3">
            <a:extLst>
              <a:ext uri="{FF2B5EF4-FFF2-40B4-BE49-F238E27FC236}">
                <a16:creationId xmlns:a16="http://schemas.microsoft.com/office/drawing/2014/main" id="{A287C9E7-678A-43EC-BAD8-1CFCD6D06791}"/>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55</a:t>
            </a:fld>
            <a:endParaRPr lang="en-US" dirty="0">
              <a:solidFill>
                <a:prstClr val="black">
                  <a:tint val="75000"/>
                </a:prstClr>
              </a:solidFill>
            </a:endParaRPr>
          </a:p>
        </p:txBody>
      </p:sp>
      <p:grpSp>
        <p:nvGrpSpPr>
          <p:cNvPr id="5" name="Group 4">
            <a:extLst>
              <a:ext uri="{FF2B5EF4-FFF2-40B4-BE49-F238E27FC236}">
                <a16:creationId xmlns:a16="http://schemas.microsoft.com/office/drawing/2014/main" id="{3D2EC2AF-7A18-4360-871E-0E6EA67C6C3E}"/>
              </a:ext>
            </a:extLst>
          </p:cNvPr>
          <p:cNvGrpSpPr/>
          <p:nvPr/>
        </p:nvGrpSpPr>
        <p:grpSpPr>
          <a:xfrm>
            <a:off x="5159140" y="2403820"/>
            <a:ext cx="3200400" cy="595246"/>
            <a:chOff x="4572000" y="3281358"/>
            <a:chExt cx="4122856" cy="763551"/>
          </a:xfrm>
        </p:grpSpPr>
        <p:grpSp>
          <p:nvGrpSpPr>
            <p:cNvPr id="6" name="Group 5">
              <a:extLst>
                <a:ext uri="{FF2B5EF4-FFF2-40B4-BE49-F238E27FC236}">
                  <a16:creationId xmlns:a16="http://schemas.microsoft.com/office/drawing/2014/main" id="{AFDC4A19-EDFC-4717-B8EA-964E9E43137E}"/>
                </a:ext>
              </a:extLst>
            </p:cNvPr>
            <p:cNvGrpSpPr/>
            <p:nvPr/>
          </p:nvGrpSpPr>
          <p:grpSpPr>
            <a:xfrm>
              <a:off x="4572000" y="3281358"/>
              <a:ext cx="4122856" cy="763551"/>
              <a:chOff x="6091661" y="3407982"/>
              <a:chExt cx="2929799" cy="556847"/>
            </a:xfrm>
          </p:grpSpPr>
          <p:sp>
            <p:nvSpPr>
              <p:cNvPr id="12" name="Rounded Rectangle 8">
                <a:extLst>
                  <a:ext uri="{FF2B5EF4-FFF2-40B4-BE49-F238E27FC236}">
                    <a16:creationId xmlns:a16="http://schemas.microsoft.com/office/drawing/2014/main" id="{87C24687-14A5-4BD7-8DAB-2EAA047A98A2}"/>
                  </a:ext>
                </a:extLst>
              </p:cNvPr>
              <p:cNvSpPr/>
              <p:nvPr/>
            </p:nvSpPr>
            <p:spPr>
              <a:xfrm>
                <a:off x="6091661" y="3407982"/>
                <a:ext cx="2929799" cy="55684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475C9B72-5FD6-4D69-9A2E-0B62F6F003A3}"/>
                  </a:ext>
                </a:extLst>
              </p:cNvPr>
              <p:cNvSpPr/>
              <p:nvPr/>
            </p:nvSpPr>
            <p:spPr>
              <a:xfrm>
                <a:off x="6091661" y="3468993"/>
                <a:ext cx="1607062" cy="4232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50BEB796-C949-493E-A75B-86B326C0F9D1}"/>
                </a:ext>
              </a:extLst>
            </p:cNvPr>
            <p:cNvSpPr/>
            <p:nvPr/>
          </p:nvSpPr>
          <p:spPr>
            <a:xfrm>
              <a:off x="5365928" y="3421565"/>
              <a:ext cx="430823" cy="40328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F2B9BF5-29A1-4BA3-9414-141515CE6B73}"/>
                </a:ext>
              </a:extLst>
            </p:cNvPr>
            <p:cNvSpPr/>
            <p:nvPr/>
          </p:nvSpPr>
          <p:spPr>
            <a:xfrm>
              <a:off x="6117298" y="3393027"/>
              <a:ext cx="430823" cy="483577"/>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Top Corners Snipped 8">
              <a:extLst>
                <a:ext uri="{FF2B5EF4-FFF2-40B4-BE49-F238E27FC236}">
                  <a16:creationId xmlns:a16="http://schemas.microsoft.com/office/drawing/2014/main" id="{E242D1B7-56E8-4026-BF05-9CA2BD6037ED}"/>
                </a:ext>
              </a:extLst>
            </p:cNvPr>
            <p:cNvSpPr/>
            <p:nvPr/>
          </p:nvSpPr>
          <p:spPr>
            <a:xfrm>
              <a:off x="7597579" y="3393027"/>
              <a:ext cx="720969" cy="483577"/>
            </a:xfrm>
            <a:prstGeom prst="snip2Same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E8F3A1DA-E937-4E47-BC9A-0169916B190B}"/>
                </a:ext>
              </a:extLst>
            </p:cNvPr>
            <p:cNvSpPr/>
            <p:nvPr/>
          </p:nvSpPr>
          <p:spPr>
            <a:xfrm>
              <a:off x="7059520" y="3623205"/>
              <a:ext cx="180380" cy="204132"/>
            </a:xfrm>
            <a:prstGeom prs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F6798A8F-AD57-467F-A139-A86DE50BB559}"/>
                </a:ext>
              </a:extLst>
            </p:cNvPr>
            <p:cNvSpPr/>
            <p:nvPr/>
          </p:nvSpPr>
          <p:spPr>
            <a:xfrm>
              <a:off x="4782211" y="3393027"/>
              <a:ext cx="320546" cy="446414"/>
            </a:xfrm>
            <a:prstGeom prs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E0DCA297-4A6D-40BE-8ABF-ECDD093C4437}"/>
              </a:ext>
            </a:extLst>
          </p:cNvPr>
          <p:cNvSpPr txBox="1"/>
          <p:nvPr/>
        </p:nvSpPr>
        <p:spPr>
          <a:xfrm>
            <a:off x="5163887" y="3003672"/>
            <a:ext cx="3200399" cy="369332"/>
          </a:xfrm>
          <a:prstGeom prst="rect">
            <a:avLst/>
          </a:prstGeom>
          <a:noFill/>
        </p:spPr>
        <p:txBody>
          <a:bodyPr wrap="square" rtlCol="0">
            <a:spAutoFit/>
          </a:bodyPr>
          <a:lstStyle/>
          <a:p>
            <a:r>
              <a:rPr lang="en-US" dirty="0"/>
              <a:t>.99     1.0      .99      .12     .95</a:t>
            </a:r>
          </a:p>
        </p:txBody>
      </p:sp>
    </p:spTree>
    <p:extLst>
      <p:ext uri="{BB962C8B-B14F-4D97-AF65-F5344CB8AC3E}">
        <p14:creationId xmlns:p14="http://schemas.microsoft.com/office/powerpoint/2010/main" val="155823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Pruning: Task Deferring</a:t>
            </a:r>
          </a:p>
        </p:txBody>
      </p:sp>
      <p:sp>
        <p:nvSpPr>
          <p:cNvPr id="3" name="Content Placeholder 2"/>
          <p:cNvSpPr>
            <a:spLocks noGrp="1"/>
          </p:cNvSpPr>
          <p:nvPr>
            <p:ph idx="1"/>
          </p:nvPr>
        </p:nvSpPr>
        <p:spPr>
          <a:xfrm>
            <a:off x="457200" y="1600200"/>
            <a:ext cx="8229600" cy="4525963"/>
          </a:xfrm>
        </p:spPr>
        <p:txBody>
          <a:bodyPr>
            <a:normAutofit lnSpcReduction="10000"/>
          </a:bodyPr>
          <a:lstStyle/>
          <a:p>
            <a:r>
              <a:rPr lang="en-US" dirty="0"/>
              <a:t>In each mapping event, don’t consider mapping choices which </a:t>
            </a:r>
            <a:br>
              <a:rPr lang="en-US" dirty="0"/>
            </a:br>
            <a:r>
              <a:rPr lang="en-US" dirty="0"/>
              <a:t>chance of success &lt; </a:t>
            </a:r>
            <a:r>
              <a:rPr lang="en-US" i="1" dirty="0"/>
              <a:t>threshold</a:t>
            </a:r>
            <a:endParaRPr lang="en-US" dirty="0"/>
          </a:p>
          <a:p>
            <a:pPr marL="0" indent="0">
              <a:buNone/>
            </a:pPr>
            <a:endParaRPr lang="en-US" dirty="0"/>
          </a:p>
          <a:p>
            <a:r>
              <a:rPr lang="en-US" dirty="0"/>
              <a:t>Benefits:</a:t>
            </a:r>
          </a:p>
          <a:p>
            <a:pPr lvl="1"/>
            <a:r>
              <a:rPr lang="en-US" dirty="0"/>
              <a:t>Only utilize resource for task with decent chance of being beneficial</a:t>
            </a:r>
          </a:p>
          <a:p>
            <a:pPr lvl="1"/>
            <a:r>
              <a:rPr lang="en-US" dirty="0"/>
              <a:t>Allows the task to wait for other mapping event with better affinity</a:t>
            </a:r>
          </a:p>
        </p:txBody>
      </p:sp>
      <p:sp>
        <p:nvSpPr>
          <p:cNvPr id="4" name="Slide Number Placeholder 3"/>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56</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69313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BAE4D-4295-4BFA-8B93-47EC33B9CCC8}"/>
              </a:ext>
            </a:extLst>
          </p:cNvPr>
          <p:cNvSpPr>
            <a:spLocks noGrp="1"/>
          </p:cNvSpPr>
          <p:nvPr>
            <p:ph type="title"/>
          </p:nvPr>
        </p:nvSpPr>
        <p:spPr/>
        <p:txBody>
          <a:bodyPr/>
          <a:lstStyle/>
          <a:p>
            <a:r>
              <a:rPr lang="en-US" dirty="0"/>
              <a:t>Pruning: Task Deferring</a:t>
            </a:r>
          </a:p>
        </p:txBody>
      </p:sp>
      <p:sp>
        <p:nvSpPr>
          <p:cNvPr id="4" name="Slide Number Placeholder 3">
            <a:extLst>
              <a:ext uri="{FF2B5EF4-FFF2-40B4-BE49-F238E27FC236}">
                <a16:creationId xmlns:a16="http://schemas.microsoft.com/office/drawing/2014/main" id="{B66D16A4-A405-4FE7-B587-4EC8C64B0DA3}"/>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57</a:t>
            </a:fld>
            <a:endParaRPr lang="en-US" dirty="0">
              <a:solidFill>
                <a:prstClr val="black">
                  <a:tint val="75000"/>
                </a:prstClr>
              </a:solidFill>
            </a:endParaRPr>
          </a:p>
        </p:txBody>
      </p:sp>
      <p:grpSp>
        <p:nvGrpSpPr>
          <p:cNvPr id="5" name="Group 4">
            <a:extLst>
              <a:ext uri="{FF2B5EF4-FFF2-40B4-BE49-F238E27FC236}">
                <a16:creationId xmlns:a16="http://schemas.microsoft.com/office/drawing/2014/main" id="{809BADB1-96BC-49C3-BEB0-35ADC54387A0}"/>
              </a:ext>
            </a:extLst>
          </p:cNvPr>
          <p:cNvGrpSpPr/>
          <p:nvPr/>
        </p:nvGrpSpPr>
        <p:grpSpPr>
          <a:xfrm>
            <a:off x="1286962" y="2901879"/>
            <a:ext cx="3200400" cy="595246"/>
            <a:chOff x="4572000" y="3281358"/>
            <a:chExt cx="4122856" cy="763551"/>
          </a:xfrm>
        </p:grpSpPr>
        <p:sp>
          <p:nvSpPr>
            <p:cNvPr id="12" name="Rounded Rectangle 8">
              <a:extLst>
                <a:ext uri="{FF2B5EF4-FFF2-40B4-BE49-F238E27FC236}">
                  <a16:creationId xmlns:a16="http://schemas.microsoft.com/office/drawing/2014/main" id="{B446E956-5D1F-4B06-BA27-05132CF63858}"/>
                </a:ext>
              </a:extLst>
            </p:cNvPr>
            <p:cNvSpPr/>
            <p:nvPr/>
          </p:nvSpPr>
          <p:spPr>
            <a:xfrm>
              <a:off x="4572000" y="3281358"/>
              <a:ext cx="4122856" cy="76355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Rectangle 6">
              <a:extLst>
                <a:ext uri="{FF2B5EF4-FFF2-40B4-BE49-F238E27FC236}">
                  <a16:creationId xmlns:a16="http://schemas.microsoft.com/office/drawing/2014/main" id="{CBC71A6A-F057-40F5-96A1-9086156BA535}"/>
                </a:ext>
              </a:extLst>
            </p:cNvPr>
            <p:cNvSpPr/>
            <p:nvPr/>
          </p:nvSpPr>
          <p:spPr>
            <a:xfrm>
              <a:off x="5365928" y="3421565"/>
              <a:ext cx="430823" cy="40328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DAC14CA-0F3B-4155-8539-C355DEB70C09}"/>
                </a:ext>
              </a:extLst>
            </p:cNvPr>
            <p:cNvSpPr/>
            <p:nvPr/>
          </p:nvSpPr>
          <p:spPr>
            <a:xfrm>
              <a:off x="6117298" y="3393027"/>
              <a:ext cx="430823" cy="483577"/>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Top Corners Snipped 8">
              <a:extLst>
                <a:ext uri="{FF2B5EF4-FFF2-40B4-BE49-F238E27FC236}">
                  <a16:creationId xmlns:a16="http://schemas.microsoft.com/office/drawing/2014/main" id="{F134B24E-BA40-47EF-A85F-47CC89F185A5}"/>
                </a:ext>
              </a:extLst>
            </p:cNvPr>
            <p:cNvSpPr/>
            <p:nvPr/>
          </p:nvSpPr>
          <p:spPr>
            <a:xfrm>
              <a:off x="7597579" y="3393027"/>
              <a:ext cx="720969" cy="483577"/>
            </a:xfrm>
            <a:prstGeom prst="snip2Same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A76F3905-9EAE-488B-A34C-C73B18A145A6}"/>
                </a:ext>
              </a:extLst>
            </p:cNvPr>
            <p:cNvSpPr/>
            <p:nvPr/>
          </p:nvSpPr>
          <p:spPr>
            <a:xfrm>
              <a:off x="7059520" y="3623205"/>
              <a:ext cx="180380" cy="204132"/>
            </a:xfrm>
            <a:prstGeom prs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FAA20C85-81AD-41F4-A1F6-BFCFB017A1D9}"/>
                </a:ext>
              </a:extLst>
            </p:cNvPr>
            <p:cNvSpPr/>
            <p:nvPr/>
          </p:nvSpPr>
          <p:spPr>
            <a:xfrm>
              <a:off x="4782211" y="3393027"/>
              <a:ext cx="320546" cy="446414"/>
            </a:xfrm>
            <a:prstGeom prs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2125DA81-A82D-4EF3-A75E-2BE2517B7B05}"/>
              </a:ext>
            </a:extLst>
          </p:cNvPr>
          <p:cNvSpPr txBox="1"/>
          <p:nvPr/>
        </p:nvSpPr>
        <p:spPr>
          <a:xfrm>
            <a:off x="-78181" y="3524899"/>
            <a:ext cx="4298800" cy="369332"/>
          </a:xfrm>
          <a:prstGeom prst="rect">
            <a:avLst/>
          </a:prstGeom>
          <a:noFill/>
        </p:spPr>
        <p:txBody>
          <a:bodyPr wrap="square" rtlCol="0">
            <a:spAutoFit/>
          </a:bodyPr>
          <a:lstStyle/>
          <a:p>
            <a:r>
              <a:rPr lang="en-US" dirty="0"/>
              <a:t>Chance             .99     1.0      .99      .12     .95</a:t>
            </a:r>
          </a:p>
        </p:txBody>
      </p:sp>
      <p:pic>
        <p:nvPicPr>
          <p:cNvPr id="17" name="Picture 16">
            <a:extLst>
              <a:ext uri="{FF2B5EF4-FFF2-40B4-BE49-F238E27FC236}">
                <a16:creationId xmlns:a16="http://schemas.microsoft.com/office/drawing/2014/main" id="{DECB643F-D509-4CEA-AE97-D78763B5EA67}"/>
              </a:ext>
            </a:extLst>
          </p:cNvPr>
          <p:cNvPicPr>
            <a:picLocks noChangeAspect="1"/>
          </p:cNvPicPr>
          <p:nvPr/>
        </p:nvPicPr>
        <p:blipFill>
          <a:blip r:embed="rId2"/>
          <a:stretch>
            <a:fillRect/>
          </a:stretch>
        </p:blipFill>
        <p:spPr>
          <a:xfrm>
            <a:off x="4532234" y="2002647"/>
            <a:ext cx="4277322" cy="3762900"/>
          </a:xfrm>
          <a:prstGeom prst="rect">
            <a:avLst/>
          </a:prstGeom>
        </p:spPr>
      </p:pic>
      <p:sp>
        <p:nvSpPr>
          <p:cNvPr id="19" name="TextBox 18">
            <a:extLst>
              <a:ext uri="{FF2B5EF4-FFF2-40B4-BE49-F238E27FC236}">
                <a16:creationId xmlns:a16="http://schemas.microsoft.com/office/drawing/2014/main" id="{BD169A41-B1D5-411F-832A-D8A0704626D7}"/>
              </a:ext>
            </a:extLst>
          </p:cNvPr>
          <p:cNvSpPr txBox="1"/>
          <p:nvPr/>
        </p:nvSpPr>
        <p:spPr>
          <a:xfrm>
            <a:off x="8550476" y="2641919"/>
            <a:ext cx="518160" cy="369332"/>
          </a:xfrm>
          <a:prstGeom prst="rect">
            <a:avLst/>
          </a:prstGeom>
          <a:noFill/>
        </p:spPr>
        <p:txBody>
          <a:bodyPr wrap="square" rtlCol="0">
            <a:spAutoFit/>
          </a:bodyPr>
          <a:lstStyle/>
          <a:p>
            <a:r>
              <a:rPr lang="en-US" dirty="0"/>
              <a:t>m</a:t>
            </a:r>
            <a:r>
              <a:rPr lang="en-US" baseline="-25000" dirty="0"/>
              <a:t>1</a:t>
            </a:r>
            <a:r>
              <a:rPr lang="en-US" dirty="0"/>
              <a:t> </a:t>
            </a:r>
          </a:p>
        </p:txBody>
      </p:sp>
      <p:sp>
        <p:nvSpPr>
          <p:cNvPr id="20" name="TextBox 19">
            <a:extLst>
              <a:ext uri="{FF2B5EF4-FFF2-40B4-BE49-F238E27FC236}">
                <a16:creationId xmlns:a16="http://schemas.microsoft.com/office/drawing/2014/main" id="{7D678034-0C1B-423B-AEB3-03E965810D82}"/>
              </a:ext>
            </a:extLst>
          </p:cNvPr>
          <p:cNvSpPr txBox="1"/>
          <p:nvPr/>
        </p:nvSpPr>
        <p:spPr>
          <a:xfrm>
            <a:off x="8603011" y="3727107"/>
            <a:ext cx="518160" cy="369332"/>
          </a:xfrm>
          <a:prstGeom prst="rect">
            <a:avLst/>
          </a:prstGeom>
          <a:noFill/>
        </p:spPr>
        <p:txBody>
          <a:bodyPr wrap="square" rtlCol="0">
            <a:spAutoFit/>
          </a:bodyPr>
          <a:lstStyle/>
          <a:p>
            <a:r>
              <a:rPr lang="en-US" dirty="0"/>
              <a:t>m</a:t>
            </a:r>
            <a:r>
              <a:rPr lang="en-US" baseline="-25000" dirty="0"/>
              <a:t>2</a:t>
            </a:r>
            <a:r>
              <a:rPr lang="en-US" dirty="0"/>
              <a:t> </a:t>
            </a:r>
          </a:p>
        </p:txBody>
      </p:sp>
      <p:sp>
        <p:nvSpPr>
          <p:cNvPr id="21" name="TextBox 20">
            <a:extLst>
              <a:ext uri="{FF2B5EF4-FFF2-40B4-BE49-F238E27FC236}">
                <a16:creationId xmlns:a16="http://schemas.microsoft.com/office/drawing/2014/main" id="{DB151DB9-BAED-456F-A9A3-5D5ABA56A2D1}"/>
              </a:ext>
            </a:extLst>
          </p:cNvPr>
          <p:cNvSpPr txBox="1"/>
          <p:nvPr/>
        </p:nvSpPr>
        <p:spPr>
          <a:xfrm>
            <a:off x="8562481" y="5396215"/>
            <a:ext cx="518160" cy="369332"/>
          </a:xfrm>
          <a:prstGeom prst="rect">
            <a:avLst/>
          </a:prstGeom>
          <a:noFill/>
        </p:spPr>
        <p:txBody>
          <a:bodyPr wrap="square" rtlCol="0">
            <a:spAutoFit/>
          </a:bodyPr>
          <a:lstStyle/>
          <a:p>
            <a:r>
              <a:rPr lang="en-US" dirty="0" err="1"/>
              <a:t>m</a:t>
            </a:r>
            <a:r>
              <a:rPr lang="en-US" baseline="-25000" dirty="0" err="1"/>
              <a:t>n</a:t>
            </a:r>
            <a:r>
              <a:rPr lang="en-US" dirty="0"/>
              <a:t> </a:t>
            </a:r>
          </a:p>
        </p:txBody>
      </p:sp>
      <p:sp>
        <p:nvSpPr>
          <p:cNvPr id="22" name="TextBox 21">
            <a:extLst>
              <a:ext uri="{FF2B5EF4-FFF2-40B4-BE49-F238E27FC236}">
                <a16:creationId xmlns:a16="http://schemas.microsoft.com/office/drawing/2014/main" id="{0A16BA3A-CF3C-434F-A798-376E2BA69981}"/>
              </a:ext>
            </a:extLst>
          </p:cNvPr>
          <p:cNvSpPr txBox="1"/>
          <p:nvPr/>
        </p:nvSpPr>
        <p:spPr>
          <a:xfrm>
            <a:off x="-78181" y="3861965"/>
            <a:ext cx="4180114" cy="369332"/>
          </a:xfrm>
          <a:prstGeom prst="rect">
            <a:avLst/>
          </a:prstGeom>
          <a:noFill/>
        </p:spPr>
        <p:txBody>
          <a:bodyPr wrap="square" rtlCol="0">
            <a:spAutoFit/>
          </a:bodyPr>
          <a:lstStyle/>
          <a:p>
            <a:r>
              <a:rPr lang="en-US" dirty="0"/>
              <a:t>Destination 	m</a:t>
            </a:r>
            <a:r>
              <a:rPr lang="en-US" baseline="-25000" dirty="0"/>
              <a:t>1</a:t>
            </a:r>
            <a:r>
              <a:rPr lang="en-US" dirty="0"/>
              <a:t> 	 m</a:t>
            </a:r>
            <a:r>
              <a:rPr lang="en-US" baseline="-25000" dirty="0"/>
              <a:t>2</a:t>
            </a:r>
            <a:r>
              <a:rPr lang="en-US" dirty="0"/>
              <a:t> 	     </a:t>
            </a:r>
            <a:r>
              <a:rPr lang="en-US" dirty="0" err="1"/>
              <a:t>m</a:t>
            </a:r>
            <a:r>
              <a:rPr lang="en-US" baseline="-25000" dirty="0" err="1"/>
              <a:t>n</a:t>
            </a:r>
            <a:r>
              <a:rPr lang="en-US" dirty="0"/>
              <a:t> 	m</a:t>
            </a:r>
            <a:r>
              <a:rPr lang="en-US" baseline="-25000" dirty="0"/>
              <a:t>1</a:t>
            </a:r>
            <a:r>
              <a:rPr lang="en-US" dirty="0"/>
              <a:t> 	 m</a:t>
            </a:r>
            <a:r>
              <a:rPr lang="en-US" baseline="-25000" dirty="0"/>
              <a:t>2</a:t>
            </a:r>
            <a:endParaRPr lang="en-US" dirty="0"/>
          </a:p>
        </p:txBody>
      </p:sp>
      <p:sp>
        <p:nvSpPr>
          <p:cNvPr id="23" name="TextBox 22">
            <a:extLst>
              <a:ext uri="{FF2B5EF4-FFF2-40B4-BE49-F238E27FC236}">
                <a16:creationId xmlns:a16="http://schemas.microsoft.com/office/drawing/2014/main" id="{1A513E88-80AA-4550-88B8-EE14C3BA16D1}"/>
              </a:ext>
            </a:extLst>
          </p:cNvPr>
          <p:cNvSpPr txBox="1"/>
          <p:nvPr/>
        </p:nvSpPr>
        <p:spPr>
          <a:xfrm>
            <a:off x="-78181" y="4300368"/>
            <a:ext cx="4180114" cy="369332"/>
          </a:xfrm>
          <a:prstGeom prst="rect">
            <a:avLst/>
          </a:prstGeom>
          <a:noFill/>
        </p:spPr>
        <p:txBody>
          <a:bodyPr wrap="square" rtlCol="0">
            <a:spAutoFit/>
          </a:bodyPr>
          <a:lstStyle/>
          <a:p>
            <a:r>
              <a:rPr lang="en-US" dirty="0"/>
              <a:t>Length	 	5s 	 6s 	     3s 	2s 	 4s</a:t>
            </a:r>
          </a:p>
        </p:txBody>
      </p:sp>
      <p:cxnSp>
        <p:nvCxnSpPr>
          <p:cNvPr id="25" name="Connector: Elbow 24">
            <a:extLst>
              <a:ext uri="{FF2B5EF4-FFF2-40B4-BE49-F238E27FC236}">
                <a16:creationId xmlns:a16="http://schemas.microsoft.com/office/drawing/2014/main" id="{B621CDB7-8816-48AC-8EC4-0255B538A6FD}"/>
              </a:ext>
            </a:extLst>
          </p:cNvPr>
          <p:cNvCxnSpPr>
            <a:cxnSpLocks/>
            <a:stCxn id="12" idx="3"/>
          </p:cNvCxnSpPr>
          <p:nvPr/>
        </p:nvCxnSpPr>
        <p:spPr>
          <a:xfrm>
            <a:off x="4487362" y="3199502"/>
            <a:ext cx="415564" cy="780315"/>
          </a:xfrm>
          <a:prstGeom prst="bentConnector2">
            <a:avLst/>
          </a:prstGeom>
          <a:ln w="19050">
            <a:tailEnd type="triangle"/>
          </a:ln>
        </p:spPr>
        <p:style>
          <a:lnRef idx="1">
            <a:schemeClr val="dk1"/>
          </a:lnRef>
          <a:fillRef idx="0">
            <a:schemeClr val="dk1"/>
          </a:fillRef>
          <a:effectRef idx="0">
            <a:schemeClr val="dk1"/>
          </a:effectRef>
          <a:fontRef idx="minor">
            <a:schemeClr val="tx1"/>
          </a:fontRef>
        </p:style>
      </p:cxnSp>
      <p:sp>
        <p:nvSpPr>
          <p:cNvPr id="27" name="Multiplication Sign 26">
            <a:extLst>
              <a:ext uri="{FF2B5EF4-FFF2-40B4-BE49-F238E27FC236}">
                <a16:creationId xmlns:a16="http://schemas.microsoft.com/office/drawing/2014/main" id="{BB8E38E8-3C9A-4D97-BEAF-DE42D55D0C43}"/>
              </a:ext>
            </a:extLst>
          </p:cNvPr>
          <p:cNvSpPr/>
          <p:nvPr/>
        </p:nvSpPr>
        <p:spPr>
          <a:xfrm>
            <a:off x="3125485" y="1886203"/>
            <a:ext cx="399237" cy="3626323"/>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167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20" grpId="0"/>
      <p:bldP spid="21" grpId="0"/>
      <p:bldP spid="22" grpId="0"/>
      <p:bldP spid="23" grpId="0"/>
      <p:bldP spid="2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48501-0401-43CB-8EF5-3C46912DD0C5}"/>
              </a:ext>
            </a:extLst>
          </p:cNvPr>
          <p:cNvSpPr>
            <a:spLocks noGrp="1"/>
          </p:cNvSpPr>
          <p:nvPr>
            <p:ph type="title"/>
          </p:nvPr>
        </p:nvSpPr>
        <p:spPr/>
        <p:txBody>
          <a:bodyPr/>
          <a:lstStyle/>
          <a:p>
            <a:r>
              <a:rPr lang="en-US" dirty="0"/>
              <a:t>Pruning Mechanism</a:t>
            </a:r>
          </a:p>
        </p:txBody>
      </p:sp>
      <p:sp>
        <p:nvSpPr>
          <p:cNvPr id="3" name="Content Placeholder 2">
            <a:extLst>
              <a:ext uri="{FF2B5EF4-FFF2-40B4-BE49-F238E27FC236}">
                <a16:creationId xmlns:a16="http://schemas.microsoft.com/office/drawing/2014/main" id="{DCD5185F-4182-4C24-B335-06206C285DC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615398CA-540A-43C6-A5D0-D63C2711AF05}"/>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58</a:t>
            </a:fld>
            <a:endParaRPr lang="en-US">
              <a:solidFill>
                <a:prstClr val="black">
                  <a:tint val="75000"/>
                </a:prstClr>
              </a:solidFill>
              <a:latin typeface="Calibri"/>
            </a:endParaRPr>
          </a:p>
        </p:txBody>
      </p:sp>
      <p:pic>
        <p:nvPicPr>
          <p:cNvPr id="5" name="Picture 4">
            <a:extLst>
              <a:ext uri="{FF2B5EF4-FFF2-40B4-BE49-F238E27FC236}">
                <a16:creationId xmlns:a16="http://schemas.microsoft.com/office/drawing/2014/main" id="{22E6FC94-9FD1-40DE-9779-AB5D220BC138}"/>
              </a:ext>
            </a:extLst>
          </p:cNvPr>
          <p:cNvPicPr>
            <a:picLocks noChangeAspect="1"/>
          </p:cNvPicPr>
          <p:nvPr/>
        </p:nvPicPr>
        <p:blipFill>
          <a:blip r:embed="rId2"/>
          <a:stretch>
            <a:fillRect/>
          </a:stretch>
        </p:blipFill>
        <p:spPr>
          <a:xfrm>
            <a:off x="0" y="1390570"/>
            <a:ext cx="9144000" cy="4735593"/>
          </a:xfrm>
          <a:prstGeom prst="rect">
            <a:avLst/>
          </a:prstGeom>
        </p:spPr>
      </p:pic>
    </p:spTree>
    <p:extLst>
      <p:ext uri="{BB962C8B-B14F-4D97-AF65-F5344CB8AC3E}">
        <p14:creationId xmlns:p14="http://schemas.microsoft.com/office/powerpoint/2010/main" val="29603149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5E735-5DD7-4F5E-A059-6C259D717D6C}"/>
              </a:ext>
            </a:extLst>
          </p:cNvPr>
          <p:cNvSpPr>
            <a:spLocks noGrp="1"/>
          </p:cNvSpPr>
          <p:nvPr>
            <p:ph type="title"/>
          </p:nvPr>
        </p:nvSpPr>
        <p:spPr/>
        <p:txBody>
          <a:bodyPr>
            <a:normAutofit fontScale="90000"/>
          </a:bodyPr>
          <a:lstStyle/>
          <a:p>
            <a:r>
              <a:rPr lang="en-US" dirty="0"/>
              <a:t>Results: Number of Tasks </a:t>
            </a:r>
            <a:br>
              <a:rPr lang="en-US" dirty="0"/>
            </a:br>
            <a:r>
              <a:rPr lang="en-US" dirty="0"/>
              <a:t>Meeting Deadlines</a:t>
            </a:r>
          </a:p>
        </p:txBody>
      </p:sp>
      <p:sp>
        <p:nvSpPr>
          <p:cNvPr id="4" name="Slide Number Placeholder 3">
            <a:extLst>
              <a:ext uri="{FF2B5EF4-FFF2-40B4-BE49-F238E27FC236}">
                <a16:creationId xmlns:a16="http://schemas.microsoft.com/office/drawing/2014/main" id="{F0C05483-0CEE-4B7D-A40A-2DF0951EDA5D}"/>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59</a:t>
            </a:fld>
            <a:endParaRPr lang="en-US">
              <a:solidFill>
                <a:prstClr val="black">
                  <a:tint val="75000"/>
                </a:prstClr>
              </a:solidFill>
              <a:latin typeface="Calibri"/>
            </a:endParaRPr>
          </a:p>
        </p:txBody>
      </p:sp>
      <p:pic>
        <p:nvPicPr>
          <p:cNvPr id="8" name="Content Placeholder 7">
            <a:extLst>
              <a:ext uri="{FF2B5EF4-FFF2-40B4-BE49-F238E27FC236}">
                <a16:creationId xmlns:a16="http://schemas.microsoft.com/office/drawing/2014/main" id="{64400427-7968-4E53-8899-B2A5105D5FF3}"/>
              </a:ext>
            </a:extLst>
          </p:cNvPr>
          <p:cNvPicPr>
            <a:picLocks noGrp="1" noChangeAspect="1"/>
          </p:cNvPicPr>
          <p:nvPr>
            <p:ph idx="1"/>
          </p:nvPr>
        </p:nvPicPr>
        <p:blipFill rotWithShape="1">
          <a:blip r:embed="rId2"/>
          <a:srcRect r="50374"/>
          <a:stretch/>
        </p:blipFill>
        <p:spPr>
          <a:xfrm>
            <a:off x="5084500" y="1946853"/>
            <a:ext cx="3535717" cy="3228975"/>
          </a:xfrm>
          <a:prstGeom prst="rect">
            <a:avLst/>
          </a:prstGeom>
        </p:spPr>
      </p:pic>
      <p:pic>
        <p:nvPicPr>
          <p:cNvPr id="5" name="Content Placeholder 7">
            <a:extLst>
              <a:ext uri="{FF2B5EF4-FFF2-40B4-BE49-F238E27FC236}">
                <a16:creationId xmlns:a16="http://schemas.microsoft.com/office/drawing/2014/main" id="{0096AAA7-7178-4CB6-BB69-C4A82D292FCB}"/>
              </a:ext>
            </a:extLst>
          </p:cNvPr>
          <p:cNvPicPr>
            <a:picLocks noChangeAspect="1"/>
          </p:cNvPicPr>
          <p:nvPr/>
        </p:nvPicPr>
        <p:blipFill rotWithShape="1">
          <a:blip r:embed="rId2"/>
          <a:srcRect l="50374"/>
          <a:stretch/>
        </p:blipFill>
        <p:spPr>
          <a:xfrm>
            <a:off x="1326656" y="1946853"/>
            <a:ext cx="3535717" cy="3228975"/>
          </a:xfrm>
          <a:prstGeom prst="rect">
            <a:avLst/>
          </a:prstGeom>
        </p:spPr>
      </p:pic>
    </p:spTree>
    <p:extLst>
      <p:ext uri="{BB962C8B-B14F-4D97-AF65-F5344CB8AC3E}">
        <p14:creationId xmlns:p14="http://schemas.microsoft.com/office/powerpoint/2010/main" val="3417490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17DB8-4CB2-417D-BF5A-37BBED168711}"/>
              </a:ext>
            </a:extLst>
          </p:cNvPr>
          <p:cNvSpPr>
            <a:spLocks noGrp="1"/>
          </p:cNvSpPr>
          <p:nvPr>
            <p:ph type="title"/>
          </p:nvPr>
        </p:nvSpPr>
        <p:spPr/>
        <p:txBody>
          <a:bodyPr>
            <a:normAutofit fontScale="90000"/>
          </a:bodyPr>
          <a:lstStyle/>
          <a:p>
            <a:r>
              <a:rPr lang="en-US" dirty="0"/>
              <a:t>Redundant Computation: Opportunity to Achieve the Goals </a:t>
            </a:r>
          </a:p>
        </p:txBody>
      </p:sp>
      <p:sp>
        <p:nvSpPr>
          <p:cNvPr id="3" name="Content Placeholder 2">
            <a:extLst>
              <a:ext uri="{FF2B5EF4-FFF2-40B4-BE49-F238E27FC236}">
                <a16:creationId xmlns:a16="http://schemas.microsoft.com/office/drawing/2014/main" id="{054EEB18-6ECA-4D81-8CF2-F332A8421C67}"/>
              </a:ext>
            </a:extLst>
          </p:cNvPr>
          <p:cNvSpPr>
            <a:spLocks noGrp="1"/>
          </p:cNvSpPr>
          <p:nvPr>
            <p:ph idx="1"/>
          </p:nvPr>
        </p:nvSpPr>
        <p:spPr>
          <a:xfrm>
            <a:off x="483326" y="1600200"/>
            <a:ext cx="8003178" cy="4774474"/>
          </a:xfrm>
        </p:spPr>
        <p:txBody>
          <a:bodyPr>
            <a:normAutofit/>
          </a:bodyPr>
          <a:lstStyle/>
          <a:p>
            <a:r>
              <a:rPr lang="en-US" sz="3200" i="1" u="sng" dirty="0"/>
              <a:t>Problem</a:t>
            </a:r>
            <a:r>
              <a:rPr lang="en-US" sz="3200" i="1" dirty="0"/>
              <a:t>: </a:t>
            </a:r>
            <a:r>
              <a:rPr lang="en-US" sz="3200" dirty="0"/>
              <a:t>different forms of redundant computation exist in serverless clouds</a:t>
            </a:r>
          </a:p>
          <a:p>
            <a:pPr lvl="1"/>
            <a:endParaRPr lang="en-US" sz="2400" dirty="0"/>
          </a:p>
          <a:p>
            <a:pPr marL="571500" indent="-571500">
              <a:buFont typeface="+mj-lt"/>
              <a:buAutoNum type="romanLcPeriod"/>
            </a:pPr>
            <a:r>
              <a:rPr lang="en-US" sz="3200" dirty="0"/>
              <a:t>Identical/Similar tasks exist</a:t>
            </a:r>
          </a:p>
          <a:p>
            <a:pPr lvl="2"/>
            <a:r>
              <a:rPr lang="en-US" sz="2000" b="1" i="1" dirty="0">
                <a:solidFill>
                  <a:srgbClr val="FF0000"/>
                </a:solidFill>
                <a:cs typeface="Calibri"/>
              </a:rPr>
              <a:t>Strategy</a:t>
            </a:r>
            <a:r>
              <a:rPr lang="en-US" sz="2000" i="1" dirty="0">
                <a:cs typeface="Calibri"/>
              </a:rPr>
              <a:t>:</a:t>
            </a:r>
            <a:r>
              <a:rPr lang="en-US" sz="2000" dirty="0">
                <a:cs typeface="Calibri"/>
              </a:rPr>
              <a:t> Computational reuse of tasks (</a:t>
            </a:r>
            <a:r>
              <a:rPr lang="en-US" sz="2000" i="1" dirty="0">
                <a:cs typeface="Calibri"/>
              </a:rPr>
              <a:t>Contribution 1 and 2)</a:t>
            </a:r>
            <a:endParaRPr lang="en-US" sz="2000" dirty="0">
              <a:cs typeface="Calibri"/>
            </a:endParaRPr>
          </a:p>
          <a:p>
            <a:pPr lvl="2"/>
            <a:endParaRPr lang="en-US" sz="3200" dirty="0"/>
          </a:p>
          <a:p>
            <a:pPr marL="571500" indent="-571500">
              <a:buFont typeface="+mj-lt"/>
              <a:buAutoNum type="romanLcPeriod"/>
            </a:pPr>
            <a:r>
              <a:rPr lang="en-US" sz="3200" dirty="0"/>
              <a:t>Unnecessary/pointless tasks are processed</a:t>
            </a:r>
          </a:p>
          <a:p>
            <a:pPr lvl="2"/>
            <a:r>
              <a:rPr lang="en-US" sz="2000" b="1" i="1" dirty="0">
                <a:solidFill>
                  <a:srgbClr val="FF0000"/>
                </a:solidFill>
                <a:cs typeface="Calibri"/>
              </a:rPr>
              <a:t>Strategy</a:t>
            </a:r>
            <a:r>
              <a:rPr lang="en-US" sz="2000" i="1" dirty="0">
                <a:cs typeface="Calibri"/>
              </a:rPr>
              <a:t>:</a:t>
            </a:r>
            <a:r>
              <a:rPr lang="en-US" sz="2000" dirty="0">
                <a:cs typeface="Calibri"/>
              </a:rPr>
              <a:t> Approximating the output stream (</a:t>
            </a:r>
            <a:r>
              <a:rPr lang="en-US" sz="2000" i="1" dirty="0">
                <a:cs typeface="Calibri"/>
              </a:rPr>
              <a:t>Contribution 3)</a:t>
            </a:r>
            <a:endParaRPr lang="en-US" sz="2000" dirty="0"/>
          </a:p>
          <a:p>
            <a:pPr marL="457200" lvl="1" indent="0">
              <a:buNone/>
            </a:pPr>
            <a:endParaRPr lang="en-US" sz="2400" dirty="0"/>
          </a:p>
          <a:p>
            <a:pPr marL="914400" lvl="2" indent="0">
              <a:buNone/>
            </a:pPr>
            <a:endParaRPr lang="en-US" sz="2000" dirty="0"/>
          </a:p>
        </p:txBody>
      </p:sp>
      <p:sp>
        <p:nvSpPr>
          <p:cNvPr id="4" name="Slide Number Placeholder 3">
            <a:extLst>
              <a:ext uri="{FF2B5EF4-FFF2-40B4-BE49-F238E27FC236}">
                <a16:creationId xmlns:a16="http://schemas.microsoft.com/office/drawing/2014/main" id="{6602E0B9-AC78-438C-A1DA-3EFFFC1F3812}"/>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6</a:t>
            </a:fld>
            <a:endParaRPr lang="en-US">
              <a:solidFill>
                <a:prstClr val="black">
                  <a:tint val="75000"/>
                </a:prstClr>
              </a:solidFill>
              <a:latin typeface="Calibri"/>
            </a:endParaRPr>
          </a:p>
        </p:txBody>
      </p:sp>
    </p:spTree>
    <p:extLst>
      <p:ext uri="{BB962C8B-B14F-4D97-AF65-F5344CB8AC3E}">
        <p14:creationId xmlns:p14="http://schemas.microsoft.com/office/powerpoint/2010/main" val="4034605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5E735-5DD7-4F5E-A059-6C259D717D6C}"/>
              </a:ext>
            </a:extLst>
          </p:cNvPr>
          <p:cNvSpPr>
            <a:spLocks noGrp="1"/>
          </p:cNvSpPr>
          <p:nvPr>
            <p:ph type="title"/>
          </p:nvPr>
        </p:nvSpPr>
        <p:spPr/>
        <p:txBody>
          <a:bodyPr/>
          <a:lstStyle/>
          <a:p>
            <a:r>
              <a:rPr lang="en-US" dirty="0"/>
              <a:t>Results: Cost &amp; Energy</a:t>
            </a:r>
          </a:p>
        </p:txBody>
      </p:sp>
      <p:pic>
        <p:nvPicPr>
          <p:cNvPr id="5" name="Content Placeholder 4">
            <a:extLst>
              <a:ext uri="{FF2B5EF4-FFF2-40B4-BE49-F238E27FC236}">
                <a16:creationId xmlns:a16="http://schemas.microsoft.com/office/drawing/2014/main" id="{0197EF42-00F8-45A6-8368-BF100799C6E7}"/>
              </a:ext>
            </a:extLst>
          </p:cNvPr>
          <p:cNvPicPr>
            <a:picLocks noGrp="1" noChangeAspect="1"/>
          </p:cNvPicPr>
          <p:nvPr>
            <p:ph idx="1"/>
          </p:nvPr>
        </p:nvPicPr>
        <p:blipFill>
          <a:blip r:embed="rId2"/>
          <a:stretch>
            <a:fillRect/>
          </a:stretch>
        </p:blipFill>
        <p:spPr>
          <a:xfrm>
            <a:off x="1066800" y="2123100"/>
            <a:ext cx="7010400" cy="3009900"/>
          </a:xfrm>
          <a:prstGeom prst="rect">
            <a:avLst/>
          </a:prstGeom>
        </p:spPr>
      </p:pic>
      <p:sp>
        <p:nvSpPr>
          <p:cNvPr id="4" name="Slide Number Placeholder 3">
            <a:extLst>
              <a:ext uri="{FF2B5EF4-FFF2-40B4-BE49-F238E27FC236}">
                <a16:creationId xmlns:a16="http://schemas.microsoft.com/office/drawing/2014/main" id="{F0C05483-0CEE-4B7D-A40A-2DF0951EDA5D}"/>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60</a:t>
            </a:fld>
            <a:endParaRPr lang="en-US">
              <a:solidFill>
                <a:prstClr val="black">
                  <a:tint val="75000"/>
                </a:prstClr>
              </a:solidFill>
              <a:latin typeface="Calibri"/>
            </a:endParaRPr>
          </a:p>
        </p:txBody>
      </p:sp>
    </p:spTree>
    <p:extLst>
      <p:ext uri="{BB962C8B-B14F-4D97-AF65-F5344CB8AC3E}">
        <p14:creationId xmlns:p14="http://schemas.microsoft.com/office/powerpoint/2010/main" val="4458946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EB8C4-75C9-4FFE-B8FD-5C3AB72D9C08}"/>
              </a:ext>
            </a:extLst>
          </p:cNvPr>
          <p:cNvSpPr>
            <a:spLocks noGrp="1"/>
          </p:cNvSpPr>
          <p:nvPr>
            <p:ph type="title"/>
          </p:nvPr>
        </p:nvSpPr>
        <p:spPr/>
        <p:txBody>
          <a:bodyPr/>
          <a:lstStyle/>
          <a:p>
            <a:r>
              <a:rPr lang="en-US" dirty="0"/>
              <a:t>Pruner Works, But too Slow!</a:t>
            </a:r>
          </a:p>
        </p:txBody>
      </p:sp>
      <p:sp>
        <p:nvSpPr>
          <p:cNvPr id="3" name="Content Placeholder 2">
            <a:extLst>
              <a:ext uri="{FF2B5EF4-FFF2-40B4-BE49-F238E27FC236}">
                <a16:creationId xmlns:a16="http://schemas.microsoft.com/office/drawing/2014/main" id="{BB69A0AA-E571-4520-9E9D-A3829929E01F}"/>
              </a:ext>
            </a:extLst>
          </p:cNvPr>
          <p:cNvSpPr>
            <a:spLocks noGrp="1"/>
          </p:cNvSpPr>
          <p:nvPr>
            <p:ph idx="1"/>
          </p:nvPr>
        </p:nvSpPr>
        <p:spPr/>
        <p:txBody>
          <a:bodyPr/>
          <a:lstStyle/>
          <a:p>
            <a:r>
              <a:rPr lang="en-US" dirty="0"/>
              <a:t>Solution:</a:t>
            </a:r>
          </a:p>
          <a:p>
            <a:pPr lvl="1"/>
            <a:r>
              <a:rPr lang="en-US" dirty="0"/>
              <a:t>Caching partial calculation</a:t>
            </a:r>
          </a:p>
          <a:p>
            <a:pPr lvl="1"/>
            <a:r>
              <a:rPr lang="en-US" dirty="0"/>
              <a:t>Approximate the PMF</a:t>
            </a:r>
          </a:p>
          <a:p>
            <a:pPr lvl="1"/>
            <a:r>
              <a:rPr lang="en-US" dirty="0"/>
              <a:t>Optimize chance of success determination algorithm</a:t>
            </a:r>
          </a:p>
        </p:txBody>
      </p:sp>
      <p:sp>
        <p:nvSpPr>
          <p:cNvPr id="4" name="Slide Number Placeholder 3">
            <a:extLst>
              <a:ext uri="{FF2B5EF4-FFF2-40B4-BE49-F238E27FC236}">
                <a16:creationId xmlns:a16="http://schemas.microsoft.com/office/drawing/2014/main" id="{FEAEE823-1D8A-46E5-9478-7DF28241C83F}"/>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61</a:t>
            </a:fld>
            <a:endParaRPr lang="en-US">
              <a:solidFill>
                <a:prstClr val="black">
                  <a:tint val="75000"/>
                </a:prstClr>
              </a:solidFill>
              <a:latin typeface="Calibri"/>
            </a:endParaRPr>
          </a:p>
        </p:txBody>
      </p:sp>
    </p:spTree>
    <p:extLst>
      <p:ext uri="{BB962C8B-B14F-4D97-AF65-F5344CB8AC3E}">
        <p14:creationId xmlns:p14="http://schemas.microsoft.com/office/powerpoint/2010/main" val="729888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2C426-8C74-4890-A624-C1016153EC77}"/>
              </a:ext>
            </a:extLst>
          </p:cNvPr>
          <p:cNvSpPr>
            <a:spLocks noGrp="1"/>
          </p:cNvSpPr>
          <p:nvPr>
            <p:ph type="title"/>
          </p:nvPr>
        </p:nvSpPr>
        <p:spPr/>
        <p:txBody>
          <a:bodyPr/>
          <a:lstStyle/>
          <a:p>
            <a:r>
              <a:rPr lang="en-US" dirty="0"/>
              <a:t>Pruning System Optimization</a:t>
            </a:r>
          </a:p>
        </p:txBody>
      </p:sp>
      <p:pic>
        <p:nvPicPr>
          <p:cNvPr id="5" name="Content Placeholder 4">
            <a:extLst>
              <a:ext uri="{FF2B5EF4-FFF2-40B4-BE49-F238E27FC236}">
                <a16:creationId xmlns:a16="http://schemas.microsoft.com/office/drawing/2014/main" id="{E856D59F-5525-4B8B-9494-041DBA8A5960}"/>
              </a:ext>
            </a:extLst>
          </p:cNvPr>
          <p:cNvPicPr>
            <a:picLocks noGrp="1" noChangeAspect="1"/>
          </p:cNvPicPr>
          <p:nvPr>
            <p:ph idx="1"/>
          </p:nvPr>
        </p:nvPicPr>
        <p:blipFill>
          <a:blip r:embed="rId2"/>
          <a:stretch>
            <a:fillRect/>
          </a:stretch>
        </p:blipFill>
        <p:spPr>
          <a:xfrm>
            <a:off x="457200" y="1765104"/>
            <a:ext cx="8229600" cy="4196154"/>
          </a:xfrm>
          <a:prstGeom prst="rect">
            <a:avLst/>
          </a:prstGeom>
        </p:spPr>
      </p:pic>
      <p:sp>
        <p:nvSpPr>
          <p:cNvPr id="4" name="Slide Number Placeholder 3">
            <a:extLst>
              <a:ext uri="{FF2B5EF4-FFF2-40B4-BE49-F238E27FC236}">
                <a16:creationId xmlns:a16="http://schemas.microsoft.com/office/drawing/2014/main" id="{25AE8B65-CBE0-4AB9-8A3C-FAEE37F6FF40}"/>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62</a:t>
            </a:fld>
            <a:endParaRPr lang="en-US">
              <a:solidFill>
                <a:prstClr val="black">
                  <a:tint val="75000"/>
                </a:prstClr>
              </a:solidFill>
              <a:latin typeface="Calibri"/>
            </a:endParaRPr>
          </a:p>
        </p:txBody>
      </p:sp>
      <p:sp>
        <p:nvSpPr>
          <p:cNvPr id="3" name="TextBox 2">
            <a:extLst>
              <a:ext uri="{FF2B5EF4-FFF2-40B4-BE49-F238E27FC236}">
                <a16:creationId xmlns:a16="http://schemas.microsoft.com/office/drawing/2014/main" id="{66A8AB08-B0BC-4DCA-8E2A-1CBCFC297C15}"/>
              </a:ext>
            </a:extLst>
          </p:cNvPr>
          <p:cNvSpPr txBox="1"/>
          <p:nvPr/>
        </p:nvSpPr>
        <p:spPr>
          <a:xfrm>
            <a:off x="6749142" y="1918751"/>
            <a:ext cx="470807" cy="261610"/>
          </a:xfrm>
          <a:prstGeom prst="rect">
            <a:avLst/>
          </a:prstGeom>
          <a:solidFill>
            <a:schemeClr val="bg1"/>
          </a:solidFill>
        </p:spPr>
        <p:txBody>
          <a:bodyPr wrap="square" rtlCol="0">
            <a:spAutoFit/>
          </a:bodyPr>
          <a:lstStyle/>
          <a:p>
            <a:r>
              <a:rPr lang="en-US" sz="1100" dirty="0"/>
              <a:t>Task</a:t>
            </a:r>
          </a:p>
        </p:txBody>
      </p:sp>
    </p:spTree>
    <p:extLst>
      <p:ext uri="{BB962C8B-B14F-4D97-AF65-F5344CB8AC3E}">
        <p14:creationId xmlns:p14="http://schemas.microsoft.com/office/powerpoint/2010/main" val="25405366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68A3D-BD9C-4C8C-916D-1B7C919E6FE0}"/>
              </a:ext>
            </a:extLst>
          </p:cNvPr>
          <p:cNvSpPr>
            <a:spLocks noGrp="1"/>
          </p:cNvSpPr>
          <p:nvPr>
            <p:ph type="title"/>
          </p:nvPr>
        </p:nvSpPr>
        <p:spPr/>
        <p:txBody>
          <a:bodyPr/>
          <a:lstStyle/>
          <a:p>
            <a:r>
              <a:rPr lang="en-US" dirty="0"/>
              <a:t>Approximation</a:t>
            </a:r>
          </a:p>
        </p:txBody>
      </p:sp>
      <p:pic>
        <p:nvPicPr>
          <p:cNvPr id="5" name="Content Placeholder 4">
            <a:extLst>
              <a:ext uri="{FF2B5EF4-FFF2-40B4-BE49-F238E27FC236}">
                <a16:creationId xmlns:a16="http://schemas.microsoft.com/office/drawing/2014/main" id="{097B5F5D-658E-4B9C-8155-EE8124C25EDD}"/>
              </a:ext>
            </a:extLst>
          </p:cNvPr>
          <p:cNvPicPr>
            <a:picLocks noGrp="1" noChangeAspect="1"/>
          </p:cNvPicPr>
          <p:nvPr>
            <p:ph idx="1"/>
          </p:nvPr>
        </p:nvPicPr>
        <p:blipFill>
          <a:blip r:embed="rId2"/>
          <a:stretch>
            <a:fillRect/>
          </a:stretch>
        </p:blipFill>
        <p:spPr>
          <a:xfrm>
            <a:off x="457200" y="2567405"/>
            <a:ext cx="8229600" cy="2591552"/>
          </a:xfrm>
          <a:prstGeom prst="rect">
            <a:avLst/>
          </a:prstGeom>
        </p:spPr>
      </p:pic>
      <p:sp>
        <p:nvSpPr>
          <p:cNvPr id="4" name="Slide Number Placeholder 3">
            <a:extLst>
              <a:ext uri="{FF2B5EF4-FFF2-40B4-BE49-F238E27FC236}">
                <a16:creationId xmlns:a16="http://schemas.microsoft.com/office/drawing/2014/main" id="{B923E2D6-089D-4004-A6D0-9FC471555719}"/>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63</a:t>
            </a:fld>
            <a:endParaRPr lang="en-US">
              <a:solidFill>
                <a:prstClr val="black">
                  <a:tint val="75000"/>
                </a:prstClr>
              </a:solidFill>
              <a:latin typeface="Calibri"/>
            </a:endParaRPr>
          </a:p>
        </p:txBody>
      </p:sp>
    </p:spTree>
    <p:extLst>
      <p:ext uri="{BB962C8B-B14F-4D97-AF65-F5344CB8AC3E}">
        <p14:creationId xmlns:p14="http://schemas.microsoft.com/office/powerpoint/2010/main" val="42819327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6ED9C70C-FBDA-4325-998E-87759C425271}"/>
              </a:ext>
            </a:extLst>
          </p:cNvPr>
          <p:cNvSpPr>
            <a:spLocks noGrp="1"/>
          </p:cNvSpPr>
          <p:nvPr>
            <p:ph idx="1"/>
          </p:nvPr>
        </p:nvSpPr>
        <p:spPr>
          <a:xfrm>
            <a:off x="450112" y="1544745"/>
            <a:ext cx="8229600" cy="1693416"/>
          </a:xfrm>
        </p:spPr>
        <p:txBody>
          <a:bodyPr>
            <a:normAutofit lnSpcReduction="10000"/>
          </a:bodyPr>
          <a:lstStyle/>
          <a:p>
            <a:r>
              <a:rPr lang="en-US" dirty="0"/>
              <a:t>Complete convoluted PMF is not needed</a:t>
            </a:r>
          </a:p>
          <a:p>
            <a:r>
              <a:rPr lang="en-US" dirty="0"/>
              <a:t>Chance of on-time completion of a task</a:t>
            </a:r>
          </a:p>
          <a:p>
            <a:pPr lvl="1"/>
            <a:r>
              <a:rPr lang="en-US" dirty="0"/>
              <a:t> =</a:t>
            </a:r>
            <a:r>
              <a:rPr lang="en-US" i="1" dirty="0" err="1"/>
              <a:t>ch</a:t>
            </a:r>
            <a:endParaRPr lang="en-US" i="1" baseline="-25000" dirty="0"/>
          </a:p>
          <a:p>
            <a:pPr lvl="1"/>
            <a:endParaRPr lang="en-US" dirty="0"/>
          </a:p>
        </p:txBody>
      </p:sp>
      <p:sp>
        <p:nvSpPr>
          <p:cNvPr id="9" name="Rectangle 8">
            <a:extLst>
              <a:ext uri="{FF2B5EF4-FFF2-40B4-BE49-F238E27FC236}">
                <a16:creationId xmlns:a16="http://schemas.microsoft.com/office/drawing/2014/main" id="{C0A7D634-467B-4E90-96A6-7865BCBD7574}"/>
              </a:ext>
            </a:extLst>
          </p:cNvPr>
          <p:cNvSpPr/>
          <p:nvPr/>
        </p:nvSpPr>
        <p:spPr>
          <a:xfrm>
            <a:off x="1826483" y="2644170"/>
            <a:ext cx="1519968" cy="523220"/>
          </a:xfrm>
          <a:prstGeom prst="rect">
            <a:avLst/>
          </a:prstGeom>
        </p:spPr>
        <p:txBody>
          <a:bodyPr wrap="none">
            <a:spAutoFit/>
          </a:bodyPr>
          <a:lstStyle/>
          <a:p>
            <a:r>
              <a:rPr lang="en-US" sz="2800" i="1" dirty="0"/>
              <a:t>(       , </a:t>
            </a:r>
            <a:r>
              <a:rPr lang="el-GR" sz="2800" i="1" dirty="0"/>
              <a:t>δ</a:t>
            </a:r>
            <a:r>
              <a:rPr lang="en-US" sz="2800" i="1" baseline="-25000" dirty="0"/>
              <a:t>x</a:t>
            </a:r>
            <a:r>
              <a:rPr lang="en-US" sz="2800" i="1" dirty="0"/>
              <a:t> )</a:t>
            </a:r>
          </a:p>
        </p:txBody>
      </p:sp>
      <p:sp>
        <p:nvSpPr>
          <p:cNvPr id="2" name="Title 1">
            <a:extLst>
              <a:ext uri="{FF2B5EF4-FFF2-40B4-BE49-F238E27FC236}">
                <a16:creationId xmlns:a16="http://schemas.microsoft.com/office/drawing/2014/main" id="{05B28EFD-69F8-47A3-AF19-C894E3429FB8}"/>
              </a:ext>
            </a:extLst>
          </p:cNvPr>
          <p:cNvSpPr>
            <a:spLocks noGrp="1"/>
          </p:cNvSpPr>
          <p:nvPr>
            <p:ph type="title"/>
          </p:nvPr>
        </p:nvSpPr>
        <p:spPr/>
        <p:txBody>
          <a:bodyPr>
            <a:normAutofit fontScale="90000"/>
          </a:bodyPr>
          <a:lstStyle/>
          <a:p>
            <a:r>
              <a:rPr lang="en-US" dirty="0"/>
              <a:t>Chance of Success </a:t>
            </a:r>
            <a:br>
              <a:rPr lang="en-US" dirty="0"/>
            </a:br>
            <a:r>
              <a:rPr lang="en-US" dirty="0"/>
              <a:t>Determination Algorithm</a:t>
            </a:r>
          </a:p>
        </p:txBody>
      </p:sp>
      <p:sp>
        <p:nvSpPr>
          <p:cNvPr id="4" name="Slide Number Placeholder 3">
            <a:extLst>
              <a:ext uri="{FF2B5EF4-FFF2-40B4-BE49-F238E27FC236}">
                <a16:creationId xmlns:a16="http://schemas.microsoft.com/office/drawing/2014/main" id="{65930BBB-4940-490A-A541-41B483E7B0A2}"/>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64</a:t>
            </a:fld>
            <a:endParaRPr lang="en-US">
              <a:solidFill>
                <a:prstClr val="black">
                  <a:tint val="75000"/>
                </a:prstClr>
              </a:solidFill>
              <a:latin typeface="Calibri"/>
            </a:endParaRPr>
          </a:p>
        </p:txBody>
      </p:sp>
      <p:sp>
        <p:nvSpPr>
          <p:cNvPr id="8" name="Rectangle 7">
            <a:extLst>
              <a:ext uri="{FF2B5EF4-FFF2-40B4-BE49-F238E27FC236}">
                <a16:creationId xmlns:a16="http://schemas.microsoft.com/office/drawing/2014/main" id="{72CAB6EB-BA60-4A0C-B3E5-6F68001B7E22}"/>
              </a:ext>
            </a:extLst>
          </p:cNvPr>
          <p:cNvSpPr/>
          <p:nvPr/>
        </p:nvSpPr>
        <p:spPr>
          <a:xfrm>
            <a:off x="1960012" y="2652108"/>
            <a:ext cx="881973" cy="523220"/>
          </a:xfrm>
          <a:prstGeom prst="rect">
            <a:avLst/>
          </a:prstGeom>
        </p:spPr>
        <p:txBody>
          <a:bodyPr wrap="none">
            <a:spAutoFit/>
          </a:bodyPr>
          <a:lstStyle/>
          <a:p>
            <a:r>
              <a:rPr lang="en-US" sz="2800" i="1" dirty="0"/>
              <a:t>E, C  </a:t>
            </a:r>
          </a:p>
        </p:txBody>
      </p:sp>
      <p:sp>
        <p:nvSpPr>
          <p:cNvPr id="10" name="Content Placeholder 6">
            <a:extLst>
              <a:ext uri="{FF2B5EF4-FFF2-40B4-BE49-F238E27FC236}">
                <a16:creationId xmlns:a16="http://schemas.microsoft.com/office/drawing/2014/main" id="{3378A11C-3549-452A-9FC0-FD0C91D184E6}"/>
              </a:ext>
            </a:extLst>
          </p:cNvPr>
          <p:cNvSpPr txBox="1">
            <a:spLocks/>
          </p:cNvSpPr>
          <p:nvPr/>
        </p:nvSpPr>
        <p:spPr>
          <a:xfrm>
            <a:off x="457200" y="2974019"/>
            <a:ext cx="8229600" cy="300065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Tx/>
              <a:buSzPct val="125000"/>
              <a:buFont typeface="Arial" pitchFamily="34" charset="0"/>
              <a:buChar char="•"/>
              <a:defRPr sz="3400" kern="1200">
                <a:solidFill>
                  <a:schemeClr val="tx1"/>
                </a:solidFill>
                <a:latin typeface="+mn-lt"/>
                <a:ea typeface="+mn-ea"/>
                <a:cs typeface="+mn-cs"/>
              </a:defRPr>
            </a:lvl1pPr>
            <a:lvl2pPr marL="742950" indent="-285750" algn="l" defTabSz="914400" rtl="0" eaLnBrk="1" latinLnBrk="0" hangingPunct="1">
              <a:spcBef>
                <a:spcPct val="20000"/>
              </a:spcBef>
              <a:buClr>
                <a:srgbClr val="008000"/>
              </a:buClr>
              <a:buFont typeface="Wingdings" charset="2"/>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08000"/>
              </a:buClr>
              <a:buFont typeface="Courier New"/>
              <a:buChar char="o"/>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8000"/>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008000"/>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endParaRPr lang="en-US" dirty="0"/>
          </a:p>
          <a:p>
            <a:pPr lvl="1"/>
            <a:r>
              <a:rPr lang="en-US" dirty="0"/>
              <a:t>Prune </a:t>
            </a:r>
            <a:r>
              <a:rPr lang="en-US" i="1" dirty="0"/>
              <a:t>E</a:t>
            </a:r>
            <a:r>
              <a:rPr lang="en-US" dirty="0"/>
              <a:t> and </a:t>
            </a:r>
            <a:r>
              <a:rPr lang="en-US" i="1" dirty="0"/>
              <a:t>C’s impulses that</a:t>
            </a:r>
            <a:r>
              <a:rPr lang="en-US" dirty="0"/>
              <a:t> is &gt; </a:t>
            </a:r>
            <a:r>
              <a:rPr lang="el-GR" i="1" dirty="0"/>
              <a:t>δ</a:t>
            </a:r>
            <a:r>
              <a:rPr lang="en-US" i="1" baseline="-25000" dirty="0"/>
              <a:t>x</a:t>
            </a:r>
          </a:p>
          <a:p>
            <a:pPr lvl="1"/>
            <a:endParaRPr lang="en-US" dirty="0"/>
          </a:p>
          <a:p>
            <a:pPr lvl="1"/>
            <a:r>
              <a:rPr lang="en-US" dirty="0" err="1"/>
              <a:t>Memoization</a:t>
            </a:r>
            <a:r>
              <a:rPr lang="en-US" dirty="0"/>
              <a:t> between iteration</a:t>
            </a:r>
            <a:br>
              <a:rPr lang="en-US" dirty="0"/>
            </a:br>
            <a:r>
              <a:rPr lang="en-US" dirty="0"/>
              <a:t>	sliding window summation</a:t>
            </a:r>
          </a:p>
          <a:p>
            <a:pPr marL="0" indent="0">
              <a:buNone/>
            </a:pPr>
            <a:endParaRPr lang="en-US" dirty="0"/>
          </a:p>
          <a:p>
            <a:pPr lvl="1"/>
            <a:endParaRPr lang="en-US" dirty="0"/>
          </a:p>
        </p:txBody>
      </p:sp>
      <p:pic>
        <p:nvPicPr>
          <p:cNvPr id="11" name="Picture 10">
            <a:extLst>
              <a:ext uri="{FF2B5EF4-FFF2-40B4-BE49-F238E27FC236}">
                <a16:creationId xmlns:a16="http://schemas.microsoft.com/office/drawing/2014/main" id="{04BE9B95-39DF-4CB6-8B5E-42D6B581C209}"/>
              </a:ext>
            </a:extLst>
          </p:cNvPr>
          <p:cNvPicPr>
            <a:picLocks noChangeAspect="1"/>
          </p:cNvPicPr>
          <p:nvPr/>
        </p:nvPicPr>
        <p:blipFill rotWithShape="1">
          <a:blip r:embed="rId2">
            <a:extLst>
              <a:ext uri="{28A0092B-C50C-407E-A947-70E740481C1C}">
                <a14:useLocalDpi xmlns:a14="http://schemas.microsoft.com/office/drawing/2010/main" val="0"/>
              </a:ext>
            </a:extLst>
          </a:blip>
          <a:srcRect l="40906" t="-7970"/>
          <a:stretch/>
        </p:blipFill>
        <p:spPr>
          <a:xfrm>
            <a:off x="1494241" y="5727087"/>
            <a:ext cx="2758314" cy="978513"/>
          </a:xfrm>
          <a:prstGeom prst="rect">
            <a:avLst/>
          </a:prstGeom>
        </p:spPr>
      </p:pic>
    </p:spTree>
    <p:extLst>
      <p:ext uri="{BB962C8B-B14F-4D97-AF65-F5344CB8AC3E}">
        <p14:creationId xmlns:p14="http://schemas.microsoft.com/office/powerpoint/2010/main" val="3629014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fade">
                                      <p:cBhvr>
                                        <p:cTn id="16" dur="500"/>
                                        <p:tgtEl>
                                          <p:spTgt spid="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500"/>
                                        <p:tgtEl>
                                          <p:spTgt spid="8">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Effect transition="in" filter="fade">
                                      <p:cBhvr>
                                        <p:cTn id="31" dur="500"/>
                                        <p:tgtEl>
                                          <p:spTgt spid="7">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
                                            <p:txEl>
                                              <p:pRg st="1" end="1"/>
                                            </p:txEl>
                                          </p:spTgt>
                                        </p:tgtEl>
                                        <p:attrNameLst>
                                          <p:attrName>style.visibility</p:attrName>
                                        </p:attrNameLst>
                                      </p:cBhvr>
                                      <p:to>
                                        <p:strVal val="visible"/>
                                      </p:to>
                                    </p:set>
                                    <p:animEffect transition="in" filter="fade">
                                      <p:cBhvr>
                                        <p:cTn id="36" dur="500"/>
                                        <p:tgtEl>
                                          <p:spTgt spid="10">
                                            <p:txEl>
                                              <p:pRg st="1" end="1"/>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10">
                                            <p:txEl>
                                              <p:pRg st="3" end="3"/>
                                            </p:txEl>
                                          </p:spTgt>
                                        </p:tgtEl>
                                        <p:attrNameLst>
                                          <p:attrName>style.visibility</p:attrName>
                                        </p:attrNameLst>
                                      </p:cBhvr>
                                      <p:to>
                                        <p:strVal val="visible"/>
                                      </p:to>
                                    </p:set>
                                    <p:animEffect transition="in" filter="fade">
                                      <p:cBhvr>
                                        <p:cTn id="39"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8C5F0-F41A-4811-997F-7B20E3AA7F91}"/>
              </a:ext>
            </a:extLst>
          </p:cNvPr>
          <p:cNvSpPr>
            <a:spLocks noGrp="1"/>
          </p:cNvSpPr>
          <p:nvPr>
            <p:ph type="title"/>
          </p:nvPr>
        </p:nvSpPr>
        <p:spPr/>
        <p:txBody>
          <a:bodyPr/>
          <a:lstStyle/>
          <a:p>
            <a:r>
              <a:rPr lang="en-US" dirty="0"/>
              <a:t>Algorithm Optimization</a:t>
            </a:r>
          </a:p>
        </p:txBody>
      </p:sp>
      <p:pic>
        <p:nvPicPr>
          <p:cNvPr id="5" name="Content Placeholder 4">
            <a:extLst>
              <a:ext uri="{FF2B5EF4-FFF2-40B4-BE49-F238E27FC236}">
                <a16:creationId xmlns:a16="http://schemas.microsoft.com/office/drawing/2014/main" id="{6C246F0D-4D96-46F5-A8E4-A33C69BF4FD7}"/>
              </a:ext>
            </a:extLst>
          </p:cNvPr>
          <p:cNvPicPr>
            <a:picLocks noGrp="1" noChangeAspect="1"/>
          </p:cNvPicPr>
          <p:nvPr>
            <p:ph idx="1"/>
          </p:nvPr>
        </p:nvPicPr>
        <p:blipFill>
          <a:blip r:embed="rId3"/>
          <a:stretch>
            <a:fillRect/>
          </a:stretch>
        </p:blipFill>
        <p:spPr>
          <a:xfrm>
            <a:off x="1114397" y="1600200"/>
            <a:ext cx="6915205" cy="4525963"/>
          </a:xfrm>
          <a:prstGeom prst="rect">
            <a:avLst/>
          </a:prstGeom>
        </p:spPr>
      </p:pic>
      <p:sp>
        <p:nvSpPr>
          <p:cNvPr id="4" name="Slide Number Placeholder 3">
            <a:extLst>
              <a:ext uri="{FF2B5EF4-FFF2-40B4-BE49-F238E27FC236}">
                <a16:creationId xmlns:a16="http://schemas.microsoft.com/office/drawing/2014/main" id="{9E5AD0F2-9C1D-47B8-9A86-58B906F0ADFD}"/>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65</a:t>
            </a:fld>
            <a:endParaRPr lang="en-US">
              <a:solidFill>
                <a:prstClr val="black">
                  <a:tint val="75000"/>
                </a:prstClr>
              </a:solidFill>
              <a:latin typeface="Calibri"/>
            </a:endParaRPr>
          </a:p>
        </p:txBody>
      </p:sp>
    </p:spTree>
    <p:extLst>
      <p:ext uri="{BB962C8B-B14F-4D97-AF65-F5344CB8AC3E}">
        <p14:creationId xmlns:p14="http://schemas.microsoft.com/office/powerpoint/2010/main" val="38109835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CA401-CAF2-4DFF-B8C0-CE5E0BB87D73}"/>
              </a:ext>
            </a:extLst>
          </p:cNvPr>
          <p:cNvSpPr>
            <a:spLocks noGrp="1"/>
          </p:cNvSpPr>
          <p:nvPr>
            <p:ph type="title"/>
          </p:nvPr>
        </p:nvSpPr>
        <p:spPr/>
        <p:txBody>
          <a:bodyPr>
            <a:normAutofit fontScale="90000"/>
          </a:bodyPr>
          <a:lstStyle/>
          <a:p>
            <a:r>
              <a:rPr lang="en-US" dirty="0"/>
              <a:t>Measuring Error Rate of Optimized Algorithm</a:t>
            </a:r>
          </a:p>
        </p:txBody>
      </p:sp>
      <p:sp>
        <p:nvSpPr>
          <p:cNvPr id="3" name="Content Placeholder 2">
            <a:extLst>
              <a:ext uri="{FF2B5EF4-FFF2-40B4-BE49-F238E27FC236}">
                <a16:creationId xmlns:a16="http://schemas.microsoft.com/office/drawing/2014/main" id="{05F69896-D2F6-4DA1-8160-B438A501353A}"/>
              </a:ext>
            </a:extLst>
          </p:cNvPr>
          <p:cNvSpPr>
            <a:spLocks noGrp="1"/>
          </p:cNvSpPr>
          <p:nvPr>
            <p:ph idx="1"/>
          </p:nvPr>
        </p:nvSpPr>
        <p:spPr>
          <a:xfrm>
            <a:off x="315157" y="5886688"/>
            <a:ext cx="8229600" cy="1669573"/>
          </a:xfrm>
        </p:spPr>
        <p:txBody>
          <a:bodyPr>
            <a:normAutofit/>
          </a:bodyPr>
          <a:lstStyle/>
          <a:p>
            <a:r>
              <a:rPr lang="en-US" sz="2400" dirty="0"/>
              <a:t>With optimization: 12x faster, same mapping performance</a:t>
            </a:r>
          </a:p>
        </p:txBody>
      </p:sp>
      <p:sp>
        <p:nvSpPr>
          <p:cNvPr id="4" name="Slide Number Placeholder 3">
            <a:extLst>
              <a:ext uri="{FF2B5EF4-FFF2-40B4-BE49-F238E27FC236}">
                <a16:creationId xmlns:a16="http://schemas.microsoft.com/office/drawing/2014/main" id="{AB280AC0-A54B-43DF-AD2C-7CFD140DF573}"/>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66</a:t>
            </a:fld>
            <a:endParaRPr lang="en-US">
              <a:solidFill>
                <a:prstClr val="black">
                  <a:tint val="75000"/>
                </a:prstClr>
              </a:solidFill>
              <a:latin typeface="Calibri"/>
            </a:endParaRPr>
          </a:p>
        </p:txBody>
      </p:sp>
      <p:pic>
        <p:nvPicPr>
          <p:cNvPr id="5" name="Picture 4">
            <a:extLst>
              <a:ext uri="{FF2B5EF4-FFF2-40B4-BE49-F238E27FC236}">
                <a16:creationId xmlns:a16="http://schemas.microsoft.com/office/drawing/2014/main" id="{F7801620-0D2E-4617-B989-32A5E3F55A8E}"/>
              </a:ext>
            </a:extLst>
          </p:cNvPr>
          <p:cNvPicPr>
            <a:picLocks noChangeAspect="1"/>
          </p:cNvPicPr>
          <p:nvPr/>
        </p:nvPicPr>
        <p:blipFill>
          <a:blip r:embed="rId3"/>
          <a:stretch>
            <a:fillRect/>
          </a:stretch>
        </p:blipFill>
        <p:spPr>
          <a:xfrm>
            <a:off x="1683599" y="1525587"/>
            <a:ext cx="5762625" cy="4286250"/>
          </a:xfrm>
          <a:prstGeom prst="rect">
            <a:avLst/>
          </a:prstGeom>
        </p:spPr>
      </p:pic>
    </p:spTree>
    <p:extLst>
      <p:ext uri="{BB962C8B-B14F-4D97-AF65-F5344CB8AC3E}">
        <p14:creationId xmlns:p14="http://schemas.microsoft.com/office/powerpoint/2010/main" val="104906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05990-7A7E-49A7-AD8D-53986FA367DF}"/>
              </a:ext>
            </a:extLst>
          </p:cNvPr>
          <p:cNvSpPr>
            <a:spLocks noGrp="1"/>
          </p:cNvSpPr>
          <p:nvPr>
            <p:ph type="title"/>
          </p:nvPr>
        </p:nvSpPr>
        <p:spPr/>
        <p:txBody>
          <a:bodyPr/>
          <a:lstStyle/>
          <a:p>
            <a:r>
              <a:rPr lang="en-US" dirty="0"/>
              <a:t>Publications of Contribution 2</a:t>
            </a:r>
          </a:p>
        </p:txBody>
      </p:sp>
      <p:sp>
        <p:nvSpPr>
          <p:cNvPr id="3" name="Content Placeholder 2">
            <a:extLst>
              <a:ext uri="{FF2B5EF4-FFF2-40B4-BE49-F238E27FC236}">
                <a16:creationId xmlns:a16="http://schemas.microsoft.com/office/drawing/2014/main" id="{2AC3CF33-E9B5-4F9C-AB67-977E3AC3CEF9}"/>
              </a:ext>
            </a:extLst>
          </p:cNvPr>
          <p:cNvSpPr>
            <a:spLocks noGrp="1"/>
          </p:cNvSpPr>
          <p:nvPr>
            <p:ph idx="1"/>
          </p:nvPr>
        </p:nvSpPr>
        <p:spPr>
          <a:xfrm>
            <a:off x="457200" y="1600200"/>
            <a:ext cx="8229600" cy="4756150"/>
          </a:xfrm>
        </p:spPr>
        <p:txBody>
          <a:bodyPr>
            <a:normAutofit fontScale="62500" lnSpcReduction="20000"/>
          </a:bodyPr>
          <a:lstStyle/>
          <a:p>
            <a:r>
              <a:rPr lang="en-US" b="1" dirty="0"/>
              <a:t>Chavit Denninnart</a:t>
            </a:r>
            <a:r>
              <a:rPr lang="en-US" dirty="0"/>
              <a:t>, James Gentry, Ali Mokhtari, and Mohsen </a:t>
            </a:r>
            <a:r>
              <a:rPr lang="en-US" dirty="0" err="1"/>
              <a:t>Amini</a:t>
            </a:r>
            <a:r>
              <a:rPr lang="en-US" dirty="0"/>
              <a:t> Salehi, </a:t>
            </a:r>
            <a:r>
              <a:rPr lang="en-US" i="1" dirty="0"/>
              <a:t>Efficient Task Pruning Mechanism to Improve Robustness of Heterogeneous Computing Systems</a:t>
            </a:r>
            <a:r>
              <a:rPr lang="en-US" dirty="0"/>
              <a:t>, Journal of Parallel and Distributed Computing (</a:t>
            </a:r>
            <a:r>
              <a:rPr lang="en-US" b="1" dirty="0"/>
              <a:t>JPDC</a:t>
            </a:r>
            <a:r>
              <a:rPr lang="en-US" dirty="0"/>
              <a:t>), 2020</a:t>
            </a:r>
          </a:p>
          <a:p>
            <a:endParaRPr lang="en-US" dirty="0"/>
          </a:p>
          <a:p>
            <a:r>
              <a:rPr lang="en-US" b="1" dirty="0"/>
              <a:t>Chavit Denninnart</a:t>
            </a:r>
            <a:r>
              <a:rPr lang="en-US" dirty="0"/>
              <a:t>, James Gentry, and Mohsen </a:t>
            </a:r>
            <a:r>
              <a:rPr lang="en-US" dirty="0" err="1"/>
              <a:t>Amini</a:t>
            </a:r>
            <a:r>
              <a:rPr lang="en-US" dirty="0"/>
              <a:t> Salehi, </a:t>
            </a:r>
            <a:r>
              <a:rPr lang="en-US" i="1" dirty="0"/>
              <a:t>Improving robustness of heterogeneous serverless computing systems via probabilistic task pruning</a:t>
            </a:r>
            <a:r>
              <a:rPr lang="en-US" dirty="0"/>
              <a:t>, 28</a:t>
            </a:r>
            <a:r>
              <a:rPr lang="en-US" baseline="30000" dirty="0"/>
              <a:t>th</a:t>
            </a:r>
            <a:r>
              <a:rPr lang="en-US" dirty="0"/>
              <a:t> Heterogeneity in Computing Workshop (HCW 2019), in the proceedings of the IPDPS 2019 Workshops &amp; PhD Forum (</a:t>
            </a:r>
            <a:r>
              <a:rPr lang="en-US" b="1" dirty="0"/>
              <a:t>IPDPSW</a:t>
            </a:r>
            <a:r>
              <a:rPr lang="en-US" dirty="0"/>
              <a:t>), May 2019</a:t>
            </a:r>
          </a:p>
          <a:p>
            <a:endParaRPr lang="en-US" dirty="0"/>
          </a:p>
          <a:p>
            <a:r>
              <a:rPr lang="en-US" dirty="0"/>
              <a:t>James Gentry, </a:t>
            </a:r>
            <a:r>
              <a:rPr lang="en-US" b="1" dirty="0"/>
              <a:t>Chavit Denninnart</a:t>
            </a:r>
            <a:r>
              <a:rPr lang="en-US" dirty="0"/>
              <a:t>, and Mohsen </a:t>
            </a:r>
            <a:r>
              <a:rPr lang="en-US" dirty="0" err="1"/>
              <a:t>Amini</a:t>
            </a:r>
            <a:r>
              <a:rPr lang="en-US" dirty="0"/>
              <a:t> Salehi, </a:t>
            </a:r>
            <a:r>
              <a:rPr lang="en-US" i="1" dirty="0"/>
              <a:t>Robust dynamic resource allocation via probabilistic task pruning in heterogeneous computing systems</a:t>
            </a:r>
            <a:r>
              <a:rPr lang="en-US" dirty="0"/>
              <a:t>, Proceedings of the 33</a:t>
            </a:r>
            <a:r>
              <a:rPr lang="en-US" baseline="30000" dirty="0"/>
              <a:t>rd</a:t>
            </a:r>
            <a:r>
              <a:rPr lang="en-US" dirty="0"/>
              <a:t> IEEE International Parallel &amp;Distributed Processing Symposium, </a:t>
            </a:r>
            <a:r>
              <a:rPr lang="en-US" b="1" dirty="0"/>
              <a:t>IPDPS</a:t>
            </a:r>
            <a:r>
              <a:rPr lang="en-US" dirty="0"/>
              <a:t> ’19, May 2019, </a:t>
            </a:r>
            <a:r>
              <a:rPr lang="en-US" i="1" u="sng" dirty="0"/>
              <a:t>(Nominated for best paper award)</a:t>
            </a:r>
            <a:br>
              <a:rPr lang="en-US" i="1" u="sng" dirty="0"/>
            </a:br>
            <a:endParaRPr lang="en-US" dirty="0"/>
          </a:p>
        </p:txBody>
      </p:sp>
      <p:sp>
        <p:nvSpPr>
          <p:cNvPr id="4" name="Slide Number Placeholder 3">
            <a:extLst>
              <a:ext uri="{FF2B5EF4-FFF2-40B4-BE49-F238E27FC236}">
                <a16:creationId xmlns:a16="http://schemas.microsoft.com/office/drawing/2014/main" id="{E5596E30-4854-4513-97E3-9F6297302809}"/>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67</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3809192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4" name="Content Placeholder 3"/>
          <p:cNvSpPr>
            <a:spLocks noGrp="1"/>
          </p:cNvSpPr>
          <p:nvPr>
            <p:ph idx="1"/>
          </p:nvPr>
        </p:nvSpPr>
        <p:spPr>
          <a:xfrm>
            <a:off x="457199" y="1600200"/>
            <a:ext cx="8425543" cy="4756150"/>
          </a:xfrm>
        </p:spPr>
        <p:txBody>
          <a:bodyPr>
            <a:normAutofit fontScale="92500" lnSpcReduction="10000"/>
          </a:bodyPr>
          <a:lstStyle/>
          <a:p>
            <a:pPr>
              <a:lnSpc>
                <a:spcPct val="150000"/>
              </a:lnSpc>
              <a:spcBef>
                <a:spcPts val="0"/>
              </a:spcBef>
              <a:buSzTx/>
            </a:pPr>
            <a:r>
              <a:rPr lang="en-US" sz="3200" dirty="0"/>
              <a:t>Introduction</a:t>
            </a:r>
          </a:p>
          <a:p>
            <a:pPr>
              <a:lnSpc>
                <a:spcPct val="150000"/>
              </a:lnSpc>
              <a:spcBef>
                <a:spcPts val="0"/>
              </a:spcBef>
              <a:buSzTx/>
            </a:pPr>
            <a:r>
              <a:rPr lang="en-US" sz="3200" dirty="0"/>
              <a:t>Background and Positioning of the Work</a:t>
            </a:r>
          </a:p>
          <a:p>
            <a:pPr>
              <a:lnSpc>
                <a:spcPct val="150000"/>
              </a:lnSpc>
              <a:spcBef>
                <a:spcPts val="0"/>
              </a:spcBef>
              <a:buSzTx/>
            </a:pPr>
            <a:r>
              <a:rPr lang="en-US" sz="3200" dirty="0"/>
              <a:t>Contribution 1: Evaluating Benefits of Reusing</a:t>
            </a:r>
          </a:p>
          <a:p>
            <a:pPr>
              <a:lnSpc>
                <a:spcPct val="150000"/>
              </a:lnSpc>
              <a:spcBef>
                <a:spcPts val="0"/>
              </a:spcBef>
              <a:buSzTx/>
            </a:pPr>
            <a:r>
              <a:rPr lang="en-US" sz="3200" dirty="0"/>
              <a:t>Contribution 2</a:t>
            </a:r>
            <a:r>
              <a:rPr lang="en-US" sz="3200" b="1" dirty="0"/>
              <a:t>: </a:t>
            </a:r>
            <a:r>
              <a:rPr lang="en-US" sz="3200" dirty="0">
                <a:cs typeface="Calibri"/>
              </a:rPr>
              <a:t>Achieving Task Reusing </a:t>
            </a:r>
          </a:p>
          <a:p>
            <a:pPr>
              <a:lnSpc>
                <a:spcPct val="150000"/>
              </a:lnSpc>
              <a:spcBef>
                <a:spcPts val="0"/>
              </a:spcBef>
              <a:buSzTx/>
            </a:pPr>
            <a:r>
              <a:rPr lang="en-US" sz="3200" dirty="0"/>
              <a:t>Contribution 3: </a:t>
            </a:r>
            <a:r>
              <a:rPr lang="en-US" sz="3200" dirty="0">
                <a:cs typeface="Calibri"/>
              </a:rPr>
              <a:t>Achieving Approximate Processing</a:t>
            </a:r>
          </a:p>
          <a:p>
            <a:pPr>
              <a:lnSpc>
                <a:spcPct val="150000"/>
              </a:lnSpc>
              <a:spcBef>
                <a:spcPts val="0"/>
              </a:spcBef>
              <a:buSzTx/>
            </a:pPr>
            <a:r>
              <a:rPr lang="en-US" sz="3200" b="1" dirty="0"/>
              <a:t>Contribution 4: SMSE Implementation and Demo</a:t>
            </a:r>
            <a:endParaRPr lang="en-US" sz="2600" b="1" dirty="0"/>
          </a:p>
          <a:p>
            <a:pPr>
              <a:lnSpc>
                <a:spcPct val="150000"/>
              </a:lnSpc>
              <a:spcBef>
                <a:spcPts val="0"/>
              </a:spcBef>
              <a:buSzTx/>
            </a:pPr>
            <a:r>
              <a:rPr lang="en-US" sz="3200" dirty="0"/>
              <a:t>Conclusion and Future Works</a:t>
            </a:r>
          </a:p>
        </p:txBody>
      </p:sp>
      <p:sp>
        <p:nvSpPr>
          <p:cNvPr id="3" name="Slide Number Placeholder 2"/>
          <p:cNvSpPr>
            <a:spLocks noGrp="1"/>
          </p:cNvSpPr>
          <p:nvPr>
            <p:ph type="sldNum" sz="quarter" idx="12"/>
          </p:nvPr>
        </p:nvSpPr>
        <p:spPr>
          <a:xfrm>
            <a:off x="4376690" y="6367046"/>
            <a:ext cx="349499" cy="365125"/>
          </a:xfrm>
        </p:spPr>
        <p:txBody>
          <a:bodyPr/>
          <a:lstStyle/>
          <a:p>
            <a:fld id="{7D2751F7-D677-4CE9-B35A-C3CCA0CC8D94}" type="slidenum">
              <a:rPr lang="en-US" smtClean="0">
                <a:solidFill>
                  <a:prstClr val="black">
                    <a:tint val="75000"/>
                  </a:prstClr>
                </a:solidFill>
                <a:latin typeface="Calibri"/>
              </a:rPr>
              <a:pPr/>
              <a:t>68</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2612506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E8700-8261-4653-9268-2765031838DD}"/>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1E4A476F-D485-407F-85A6-D3C6D3D6B1C8}"/>
              </a:ext>
            </a:extLst>
          </p:cNvPr>
          <p:cNvSpPr>
            <a:spLocks noGrp="1"/>
          </p:cNvSpPr>
          <p:nvPr>
            <p:ph idx="1"/>
          </p:nvPr>
        </p:nvSpPr>
        <p:spPr/>
        <p:txBody>
          <a:bodyPr vert="horz" lIns="91440" tIns="45720" rIns="91440" bIns="45720" rtlCol="0" anchor="t">
            <a:normAutofit/>
          </a:bodyPr>
          <a:lstStyle/>
          <a:p>
            <a:pPr algn="ctr"/>
            <a:endParaRPr lang="en-US" sz="4000" b="1" dirty="0">
              <a:cs typeface="Calibri"/>
            </a:endParaRPr>
          </a:p>
          <a:p>
            <a:pPr algn="ctr"/>
            <a:endParaRPr lang="en-US" sz="4000" b="1" dirty="0">
              <a:cs typeface="Calibri"/>
            </a:endParaRPr>
          </a:p>
          <a:p>
            <a:pPr algn="ctr"/>
            <a:r>
              <a:rPr lang="en-US" sz="4000" b="1" dirty="0">
                <a:cs typeface="Calibri"/>
              </a:rPr>
              <a:t>Contribution 4: SMSE Implementation and Demo</a:t>
            </a:r>
          </a:p>
        </p:txBody>
      </p:sp>
      <p:sp>
        <p:nvSpPr>
          <p:cNvPr id="4" name="Slide Number Placeholder 3">
            <a:extLst>
              <a:ext uri="{FF2B5EF4-FFF2-40B4-BE49-F238E27FC236}">
                <a16:creationId xmlns:a16="http://schemas.microsoft.com/office/drawing/2014/main" id="{E907A2AE-0FFE-448D-9A4F-B7AAB385E6F5}"/>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69</a:t>
            </a:fld>
            <a:endParaRPr lang="en-US">
              <a:solidFill>
                <a:prstClr val="black">
                  <a:tint val="75000"/>
                </a:prstClr>
              </a:solidFill>
              <a:latin typeface="Calibri"/>
            </a:endParaRPr>
          </a:p>
        </p:txBody>
      </p:sp>
    </p:spTree>
    <p:extLst>
      <p:ext uri="{BB962C8B-B14F-4D97-AF65-F5344CB8AC3E}">
        <p14:creationId xmlns:p14="http://schemas.microsoft.com/office/powerpoint/2010/main" val="2377743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44"/>
          <p:cNvSpPr>
            <a:spLocks noGrp="1"/>
          </p:cNvSpPr>
          <p:nvPr>
            <p:ph type="sldNum" sz="quarter" idx="12"/>
          </p:nvPr>
        </p:nvSpPr>
        <p:spPr>
          <a:xfrm>
            <a:off x="6613753" y="6474058"/>
            <a:ext cx="2133600" cy="365125"/>
          </a:xfrm>
        </p:spPr>
        <p:txBody>
          <a:bodyPr/>
          <a:lstStyle/>
          <a:p>
            <a:fld id="{68934535-3569-3943-AAC3-BE6AAE3B0EEA}" type="slidenum">
              <a:rPr lang="en-US" smtClean="0"/>
              <a:pPr/>
              <a:t>7</a:t>
            </a:fld>
            <a:endParaRPr lang="en-US" dirty="0"/>
          </a:p>
        </p:txBody>
      </p:sp>
      <p:sp>
        <p:nvSpPr>
          <p:cNvPr id="38" name="Title 1">
            <a:extLst>
              <a:ext uri="{FF2B5EF4-FFF2-40B4-BE49-F238E27FC236}">
                <a16:creationId xmlns:a16="http://schemas.microsoft.com/office/drawing/2014/main" id="{510C1B4F-CFB1-4568-9962-56824D162647}"/>
              </a:ext>
            </a:extLst>
          </p:cNvPr>
          <p:cNvSpPr txBox="1">
            <a:spLocks/>
          </p:cNvSpPr>
          <p:nvPr/>
        </p:nvSpPr>
        <p:spPr>
          <a:xfrm>
            <a:off x="-3763" y="107379"/>
            <a:ext cx="8953970" cy="1143000"/>
          </a:xfrm>
          <a:prstGeom prst="rect">
            <a:avLst/>
          </a:prstGeom>
        </p:spPr>
        <p:txBody>
          <a:bodyPr anchor="t"/>
          <a:lstStyle>
            <a:lvl1pPr algn="ctr" defTabSz="914400" rtl="0" eaLnBrk="1" latinLnBrk="0" hangingPunct="1">
              <a:spcBef>
                <a:spcPct val="0"/>
              </a:spcBef>
              <a:buNone/>
              <a:defRPr sz="4400" b="0" i="0" kern="1200">
                <a:solidFill>
                  <a:schemeClr val="bg1"/>
                </a:solidFill>
                <a:latin typeface="Arial"/>
                <a:ea typeface="+mj-ea"/>
                <a:cs typeface="+mj-cs"/>
              </a:defRPr>
            </a:lvl1pPr>
          </a:lstStyle>
          <a:p>
            <a:r>
              <a:rPr lang="en-US" sz="3600" dirty="0"/>
              <a:t>Motivational Context: </a:t>
            </a:r>
            <a:br>
              <a:rPr lang="en-US" sz="3600" dirty="0"/>
            </a:br>
            <a:r>
              <a:rPr lang="en-US" sz="3600" dirty="0"/>
              <a:t>Interactive Serverless Media Streaming</a:t>
            </a:r>
          </a:p>
        </p:txBody>
      </p:sp>
      <p:pic>
        <p:nvPicPr>
          <p:cNvPr id="12" name="Picture 11" descr="Storage &amp; Content Delivery-17.eps">
            <a:extLst>
              <a:ext uri="{FF2B5EF4-FFF2-40B4-BE49-F238E27FC236}">
                <a16:creationId xmlns:a16="http://schemas.microsoft.com/office/drawing/2014/main" id="{16C95D38-0991-42CD-9ED0-C72005D09D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7582" y="3608187"/>
            <a:ext cx="754237" cy="754237"/>
          </a:xfrm>
          <a:prstGeom prst="rect">
            <a:avLst/>
          </a:prstGeom>
        </p:spPr>
      </p:pic>
      <p:sp>
        <p:nvSpPr>
          <p:cNvPr id="13" name="TextBox 12">
            <a:extLst>
              <a:ext uri="{FF2B5EF4-FFF2-40B4-BE49-F238E27FC236}">
                <a16:creationId xmlns:a16="http://schemas.microsoft.com/office/drawing/2014/main" id="{A14A21EF-6236-4AF9-8DD2-883AA8FED281}"/>
              </a:ext>
            </a:extLst>
          </p:cNvPr>
          <p:cNvSpPr txBox="1"/>
          <p:nvPr/>
        </p:nvSpPr>
        <p:spPr>
          <a:xfrm>
            <a:off x="2501471" y="4243411"/>
            <a:ext cx="1446457" cy="300082"/>
          </a:xfrm>
          <a:prstGeom prst="rect">
            <a:avLst/>
          </a:prstGeom>
          <a:noFill/>
        </p:spPr>
        <p:txBody>
          <a:bodyPr wrap="square" rtlCol="0">
            <a:spAutoFit/>
          </a:bodyPr>
          <a:lstStyle/>
          <a:p>
            <a:pPr algn="ctr"/>
            <a:r>
              <a:rPr lang="en-US" sz="1350" dirty="0"/>
              <a:t>Media Repository</a:t>
            </a:r>
          </a:p>
        </p:txBody>
      </p:sp>
      <p:grpSp>
        <p:nvGrpSpPr>
          <p:cNvPr id="23" name="Group 22">
            <a:extLst>
              <a:ext uri="{FF2B5EF4-FFF2-40B4-BE49-F238E27FC236}">
                <a16:creationId xmlns:a16="http://schemas.microsoft.com/office/drawing/2014/main" id="{7188AC96-BDD3-47DE-944C-C1C85D4E0E84}"/>
              </a:ext>
            </a:extLst>
          </p:cNvPr>
          <p:cNvGrpSpPr/>
          <p:nvPr/>
        </p:nvGrpSpPr>
        <p:grpSpPr>
          <a:xfrm>
            <a:off x="4690189" y="1721868"/>
            <a:ext cx="1923564" cy="1093725"/>
            <a:chOff x="4690189" y="1721868"/>
            <a:chExt cx="1923564" cy="1093725"/>
          </a:xfrm>
        </p:grpSpPr>
        <p:sp>
          <p:nvSpPr>
            <p:cNvPr id="14" name="TextBox 13">
              <a:extLst>
                <a:ext uri="{FF2B5EF4-FFF2-40B4-BE49-F238E27FC236}">
                  <a16:creationId xmlns:a16="http://schemas.microsoft.com/office/drawing/2014/main" id="{D860FD43-DF23-4E94-8FF3-236567FC8F88}"/>
                </a:ext>
              </a:extLst>
            </p:cNvPr>
            <p:cNvSpPr txBox="1"/>
            <p:nvPr/>
          </p:nvSpPr>
          <p:spPr>
            <a:xfrm>
              <a:off x="4690189" y="1721868"/>
              <a:ext cx="1923564" cy="307777"/>
            </a:xfrm>
            <a:prstGeom prst="rect">
              <a:avLst/>
            </a:prstGeom>
            <a:noFill/>
          </p:spPr>
          <p:txBody>
            <a:bodyPr wrap="square" rtlCol="0">
              <a:spAutoFit/>
            </a:bodyPr>
            <a:lstStyle/>
            <a:p>
              <a:r>
                <a:rPr lang="en-US" sz="1400" dirty="0"/>
                <a:t>Streaming provider</a:t>
              </a:r>
            </a:p>
          </p:txBody>
        </p:sp>
        <p:pic>
          <p:nvPicPr>
            <p:cNvPr id="15" name="Picture 2" descr="Image result for video streaming  icon">
              <a:extLst>
                <a:ext uri="{FF2B5EF4-FFF2-40B4-BE49-F238E27FC236}">
                  <a16:creationId xmlns:a16="http://schemas.microsoft.com/office/drawing/2014/main" id="{3161346C-DE37-4ABC-85D0-D90D5BB4121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6131" y="2014275"/>
              <a:ext cx="1024412" cy="80131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9" name="Straight Arrow Connector 8">
            <a:extLst>
              <a:ext uri="{FF2B5EF4-FFF2-40B4-BE49-F238E27FC236}">
                <a16:creationId xmlns:a16="http://schemas.microsoft.com/office/drawing/2014/main" id="{C7E8CD33-6C07-4C2F-AC8C-E0A20FC92F4A}"/>
              </a:ext>
            </a:extLst>
          </p:cNvPr>
          <p:cNvCxnSpPr/>
          <p:nvPr/>
        </p:nvCxnSpPr>
        <p:spPr>
          <a:xfrm flipV="1">
            <a:off x="2847582" y="2180310"/>
            <a:ext cx="1724418" cy="18859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5C7B42A-08CD-4038-A327-17290671BC55}"/>
              </a:ext>
            </a:extLst>
          </p:cNvPr>
          <p:cNvSpPr txBox="1"/>
          <p:nvPr/>
        </p:nvSpPr>
        <p:spPr>
          <a:xfrm>
            <a:off x="3125888" y="1876518"/>
            <a:ext cx="944297" cy="369332"/>
          </a:xfrm>
          <a:prstGeom prst="rect">
            <a:avLst/>
          </a:prstGeom>
          <a:noFill/>
        </p:spPr>
        <p:txBody>
          <a:bodyPr wrap="none" rtlCol="0">
            <a:spAutoFit/>
          </a:bodyPr>
          <a:lstStyle/>
          <a:p>
            <a:r>
              <a:rPr lang="en-US" dirty="0"/>
              <a:t>Request</a:t>
            </a:r>
          </a:p>
        </p:txBody>
      </p:sp>
      <p:cxnSp>
        <p:nvCxnSpPr>
          <p:cNvPr id="19" name="Straight Arrow Connector 18">
            <a:extLst>
              <a:ext uri="{FF2B5EF4-FFF2-40B4-BE49-F238E27FC236}">
                <a16:creationId xmlns:a16="http://schemas.microsoft.com/office/drawing/2014/main" id="{F3418E55-B076-43EA-AC93-C9456556FFE2}"/>
              </a:ext>
            </a:extLst>
          </p:cNvPr>
          <p:cNvCxnSpPr>
            <a:cxnSpLocks/>
          </p:cNvCxnSpPr>
          <p:nvPr/>
        </p:nvCxnSpPr>
        <p:spPr>
          <a:xfrm flipH="1">
            <a:off x="3557772" y="2771198"/>
            <a:ext cx="1230170" cy="78285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0E051AA-4D15-4900-A312-211D55658A67}"/>
              </a:ext>
            </a:extLst>
          </p:cNvPr>
          <p:cNvCxnSpPr>
            <a:cxnSpLocks/>
          </p:cNvCxnSpPr>
          <p:nvPr/>
        </p:nvCxnSpPr>
        <p:spPr>
          <a:xfrm flipH="1" flipV="1">
            <a:off x="2693029" y="2995098"/>
            <a:ext cx="407446" cy="56974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CB6F01C7-C899-4280-A00C-4CF1E200681C}"/>
              </a:ext>
            </a:extLst>
          </p:cNvPr>
          <p:cNvGrpSpPr/>
          <p:nvPr/>
        </p:nvGrpSpPr>
        <p:grpSpPr>
          <a:xfrm>
            <a:off x="944783" y="1804521"/>
            <a:ext cx="1435142" cy="1220825"/>
            <a:chOff x="1522150" y="4487461"/>
            <a:chExt cx="1435142" cy="1220825"/>
          </a:xfrm>
        </p:grpSpPr>
        <p:pic>
          <p:nvPicPr>
            <p:cNvPr id="31" name="Picture 8">
              <a:extLst>
                <a:ext uri="{FF2B5EF4-FFF2-40B4-BE49-F238E27FC236}">
                  <a16:creationId xmlns:a16="http://schemas.microsoft.com/office/drawing/2014/main" id="{EAB317F6-B558-4C45-BF07-0BF913918F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2150" y="4487461"/>
              <a:ext cx="957309" cy="95730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2">
              <a:extLst>
                <a:ext uri="{FF2B5EF4-FFF2-40B4-BE49-F238E27FC236}">
                  <a16:creationId xmlns:a16="http://schemas.microsoft.com/office/drawing/2014/main" id="{BFDF14A3-C9EF-44C7-8C2C-31F9F2DC3D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23879" y="5074873"/>
              <a:ext cx="633413" cy="633413"/>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E15B3245-4D14-4E42-B419-5B9488B279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23148" y="1672751"/>
            <a:ext cx="2133601" cy="904647"/>
          </a:xfrm>
          <a:prstGeom prst="rect">
            <a:avLst/>
          </a:prstGeom>
        </p:spPr>
      </p:pic>
      <p:pic>
        <p:nvPicPr>
          <p:cNvPr id="5" name="Picture 4">
            <a:extLst>
              <a:ext uri="{FF2B5EF4-FFF2-40B4-BE49-F238E27FC236}">
                <a16:creationId xmlns:a16="http://schemas.microsoft.com/office/drawing/2014/main" id="{810E5759-4020-4B2A-8716-F28404A68F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23148" y="2761830"/>
            <a:ext cx="2150466" cy="912013"/>
          </a:xfrm>
          <a:prstGeom prst="rect">
            <a:avLst/>
          </a:prstGeom>
        </p:spPr>
      </p:pic>
    </p:spTree>
    <p:extLst>
      <p:ext uri="{BB962C8B-B14F-4D97-AF65-F5344CB8AC3E}">
        <p14:creationId xmlns:p14="http://schemas.microsoft.com/office/powerpoint/2010/main" val="2259541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1"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025E0-F270-4C04-A894-A2F7C9989C49}"/>
              </a:ext>
            </a:extLst>
          </p:cNvPr>
          <p:cNvSpPr>
            <a:spLocks noGrp="1"/>
          </p:cNvSpPr>
          <p:nvPr>
            <p:ph type="title"/>
          </p:nvPr>
        </p:nvSpPr>
        <p:spPr/>
        <p:txBody>
          <a:bodyPr/>
          <a:lstStyle/>
          <a:p>
            <a:r>
              <a:rPr lang="en-US" dirty="0"/>
              <a:t>Architecture</a:t>
            </a:r>
          </a:p>
        </p:txBody>
      </p:sp>
      <p:sp>
        <p:nvSpPr>
          <p:cNvPr id="4" name="Slide Number Placeholder 3">
            <a:extLst>
              <a:ext uri="{FF2B5EF4-FFF2-40B4-BE49-F238E27FC236}">
                <a16:creationId xmlns:a16="http://schemas.microsoft.com/office/drawing/2014/main" id="{09A05387-07F7-4092-BC58-A1D08B4616A6}"/>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70</a:t>
            </a:fld>
            <a:endParaRPr lang="en-US" dirty="0">
              <a:solidFill>
                <a:prstClr val="black">
                  <a:tint val="75000"/>
                </a:prstClr>
              </a:solidFill>
            </a:endParaRPr>
          </a:p>
        </p:txBody>
      </p:sp>
      <p:pic>
        <p:nvPicPr>
          <p:cNvPr id="5" name="Picture 4">
            <a:extLst>
              <a:ext uri="{FF2B5EF4-FFF2-40B4-BE49-F238E27FC236}">
                <a16:creationId xmlns:a16="http://schemas.microsoft.com/office/drawing/2014/main" id="{EC3A85CA-1EAE-431B-981B-3078CEBA5E38}"/>
              </a:ext>
            </a:extLst>
          </p:cNvPr>
          <p:cNvPicPr>
            <a:picLocks noChangeAspect="1"/>
          </p:cNvPicPr>
          <p:nvPr/>
        </p:nvPicPr>
        <p:blipFill>
          <a:blip r:embed="rId3"/>
          <a:stretch>
            <a:fillRect/>
          </a:stretch>
        </p:blipFill>
        <p:spPr>
          <a:xfrm>
            <a:off x="1340529" y="1628575"/>
            <a:ext cx="6153567" cy="5077025"/>
          </a:xfrm>
          <a:prstGeom prst="rect">
            <a:avLst/>
          </a:prstGeom>
        </p:spPr>
      </p:pic>
      <p:sp>
        <p:nvSpPr>
          <p:cNvPr id="6" name="TextBox 5">
            <a:extLst>
              <a:ext uri="{FF2B5EF4-FFF2-40B4-BE49-F238E27FC236}">
                <a16:creationId xmlns:a16="http://schemas.microsoft.com/office/drawing/2014/main" id="{6783109E-CA4A-46C2-949B-E58240EC5691}"/>
              </a:ext>
            </a:extLst>
          </p:cNvPr>
          <p:cNvSpPr txBox="1"/>
          <p:nvPr/>
        </p:nvSpPr>
        <p:spPr>
          <a:xfrm>
            <a:off x="165090" y="4101737"/>
            <a:ext cx="1484811" cy="646331"/>
          </a:xfrm>
          <a:prstGeom prst="rect">
            <a:avLst/>
          </a:prstGeom>
          <a:noFill/>
        </p:spPr>
        <p:txBody>
          <a:bodyPr wrap="square" rtlCol="0">
            <a:spAutoFit/>
          </a:bodyPr>
          <a:lstStyle/>
          <a:p>
            <a:r>
              <a:rPr lang="en-US" dirty="0">
                <a:solidFill>
                  <a:srgbClr val="002060"/>
                </a:solidFill>
              </a:rPr>
              <a:t>Emulation Run</a:t>
            </a:r>
          </a:p>
        </p:txBody>
      </p:sp>
      <p:sp>
        <p:nvSpPr>
          <p:cNvPr id="9" name="TextBox 8">
            <a:extLst>
              <a:ext uri="{FF2B5EF4-FFF2-40B4-BE49-F238E27FC236}">
                <a16:creationId xmlns:a16="http://schemas.microsoft.com/office/drawing/2014/main" id="{217140F6-4707-4485-A19F-23D2D8BB4CAB}"/>
              </a:ext>
            </a:extLst>
          </p:cNvPr>
          <p:cNvSpPr txBox="1"/>
          <p:nvPr/>
        </p:nvSpPr>
        <p:spPr>
          <a:xfrm>
            <a:off x="165092" y="4745995"/>
            <a:ext cx="1484811" cy="646331"/>
          </a:xfrm>
          <a:prstGeom prst="rect">
            <a:avLst/>
          </a:prstGeom>
          <a:noFill/>
        </p:spPr>
        <p:txBody>
          <a:bodyPr wrap="square" rtlCol="0">
            <a:spAutoFit/>
          </a:bodyPr>
          <a:lstStyle/>
          <a:p>
            <a:r>
              <a:rPr lang="en-US" dirty="0">
                <a:solidFill>
                  <a:srgbClr val="002060"/>
                </a:solidFill>
              </a:rPr>
              <a:t>Real Processing</a:t>
            </a:r>
          </a:p>
        </p:txBody>
      </p:sp>
      <p:sp>
        <p:nvSpPr>
          <p:cNvPr id="11" name="TextBox 10">
            <a:extLst>
              <a:ext uri="{FF2B5EF4-FFF2-40B4-BE49-F238E27FC236}">
                <a16:creationId xmlns:a16="http://schemas.microsoft.com/office/drawing/2014/main" id="{C192BA91-722E-474A-9E69-37C5CE92367C}"/>
              </a:ext>
            </a:extLst>
          </p:cNvPr>
          <p:cNvSpPr txBox="1"/>
          <p:nvPr/>
        </p:nvSpPr>
        <p:spPr>
          <a:xfrm>
            <a:off x="7567749" y="4538500"/>
            <a:ext cx="1663927" cy="646331"/>
          </a:xfrm>
          <a:prstGeom prst="rect">
            <a:avLst/>
          </a:prstGeom>
          <a:noFill/>
        </p:spPr>
        <p:txBody>
          <a:bodyPr wrap="square" rtlCol="0">
            <a:spAutoFit/>
          </a:bodyPr>
          <a:lstStyle/>
          <a:p>
            <a:r>
              <a:rPr lang="en-US" dirty="0">
                <a:solidFill>
                  <a:srgbClr val="FF0000"/>
                </a:solidFill>
              </a:rPr>
              <a:t>Heterogeneous Resources</a:t>
            </a:r>
          </a:p>
        </p:txBody>
      </p:sp>
      <p:sp>
        <p:nvSpPr>
          <p:cNvPr id="12" name="TextBox 11">
            <a:extLst>
              <a:ext uri="{FF2B5EF4-FFF2-40B4-BE49-F238E27FC236}">
                <a16:creationId xmlns:a16="http://schemas.microsoft.com/office/drawing/2014/main" id="{1D7385B1-709D-4382-9552-E43E7A3A7312}"/>
              </a:ext>
            </a:extLst>
          </p:cNvPr>
          <p:cNvSpPr txBox="1"/>
          <p:nvPr/>
        </p:nvSpPr>
        <p:spPr>
          <a:xfrm>
            <a:off x="0" y="2607832"/>
            <a:ext cx="1663927" cy="923330"/>
          </a:xfrm>
          <a:prstGeom prst="rect">
            <a:avLst/>
          </a:prstGeom>
          <a:noFill/>
        </p:spPr>
        <p:txBody>
          <a:bodyPr wrap="square" rtlCol="0">
            <a:spAutoFit/>
          </a:bodyPr>
          <a:lstStyle/>
          <a:p>
            <a:r>
              <a:rPr lang="en-US" dirty="0">
                <a:solidFill>
                  <a:schemeClr val="tx2"/>
                </a:solidFill>
              </a:rPr>
              <a:t>Expandable</a:t>
            </a:r>
            <a:br>
              <a:rPr lang="en-US" dirty="0">
                <a:solidFill>
                  <a:schemeClr val="tx2"/>
                </a:solidFill>
              </a:rPr>
            </a:br>
            <a:r>
              <a:rPr lang="en-US" dirty="0">
                <a:solidFill>
                  <a:schemeClr val="tx2"/>
                </a:solidFill>
              </a:rPr>
              <a:t>Service and Media Repo.</a:t>
            </a:r>
          </a:p>
        </p:txBody>
      </p:sp>
    </p:spTree>
    <p:extLst>
      <p:ext uri="{BB962C8B-B14F-4D97-AF65-F5344CB8AC3E}">
        <p14:creationId xmlns:p14="http://schemas.microsoft.com/office/powerpoint/2010/main" val="2492959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P spid="12" grpId="0"/>
    </p:bld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66E52-4CCE-4A71-8728-4DC3333CF138}"/>
              </a:ext>
            </a:extLst>
          </p:cNvPr>
          <p:cNvSpPr>
            <a:spLocks noGrp="1"/>
          </p:cNvSpPr>
          <p:nvPr>
            <p:ph type="title"/>
          </p:nvPr>
        </p:nvSpPr>
        <p:spPr/>
        <p:txBody>
          <a:bodyPr/>
          <a:lstStyle/>
          <a:p>
            <a:r>
              <a:rPr lang="en-US" dirty="0"/>
              <a:t>Worker Start-up Latency</a:t>
            </a:r>
          </a:p>
        </p:txBody>
      </p:sp>
      <p:pic>
        <p:nvPicPr>
          <p:cNvPr id="5" name="Content Placeholder 4">
            <a:extLst>
              <a:ext uri="{FF2B5EF4-FFF2-40B4-BE49-F238E27FC236}">
                <a16:creationId xmlns:a16="http://schemas.microsoft.com/office/drawing/2014/main" id="{9B88BCF6-CAE0-4A61-A1BF-DD85377B436C}"/>
              </a:ext>
            </a:extLst>
          </p:cNvPr>
          <p:cNvPicPr>
            <a:picLocks noGrp="1" noChangeAspect="1"/>
          </p:cNvPicPr>
          <p:nvPr>
            <p:ph idx="1"/>
          </p:nvPr>
        </p:nvPicPr>
        <p:blipFill>
          <a:blip r:embed="rId2"/>
          <a:stretch>
            <a:fillRect/>
          </a:stretch>
        </p:blipFill>
        <p:spPr>
          <a:xfrm>
            <a:off x="1523202" y="1600200"/>
            <a:ext cx="6097596" cy="4525963"/>
          </a:xfrm>
          <a:prstGeom prst="rect">
            <a:avLst/>
          </a:prstGeom>
        </p:spPr>
      </p:pic>
      <p:sp>
        <p:nvSpPr>
          <p:cNvPr id="4" name="Slide Number Placeholder 3">
            <a:extLst>
              <a:ext uri="{FF2B5EF4-FFF2-40B4-BE49-F238E27FC236}">
                <a16:creationId xmlns:a16="http://schemas.microsoft.com/office/drawing/2014/main" id="{8BB54B17-3A7D-4FED-AA16-E8E147B08E3D}"/>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71</a:t>
            </a:fld>
            <a:endParaRPr lang="en-US" dirty="0">
              <a:solidFill>
                <a:prstClr val="black">
                  <a:tint val="75000"/>
                </a:prstClr>
              </a:solidFill>
            </a:endParaRPr>
          </a:p>
        </p:txBody>
      </p:sp>
    </p:spTree>
    <p:extLst>
      <p:ext uri="{BB962C8B-B14F-4D97-AF65-F5344CB8AC3E}">
        <p14:creationId xmlns:p14="http://schemas.microsoft.com/office/powerpoint/2010/main" val="26432358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10D40-4DF7-40D2-8C9D-6DA2AB7DEEFB}"/>
              </a:ext>
            </a:extLst>
          </p:cNvPr>
          <p:cNvSpPr>
            <a:spLocks noGrp="1"/>
          </p:cNvSpPr>
          <p:nvPr>
            <p:ph type="title"/>
          </p:nvPr>
        </p:nvSpPr>
        <p:spPr/>
        <p:txBody>
          <a:bodyPr/>
          <a:lstStyle/>
          <a:p>
            <a:r>
              <a:rPr lang="en-US" dirty="0"/>
              <a:t>Container Reuse</a:t>
            </a:r>
          </a:p>
        </p:txBody>
      </p:sp>
      <p:pic>
        <p:nvPicPr>
          <p:cNvPr id="5" name="Content Placeholder 4">
            <a:extLst>
              <a:ext uri="{FF2B5EF4-FFF2-40B4-BE49-F238E27FC236}">
                <a16:creationId xmlns:a16="http://schemas.microsoft.com/office/drawing/2014/main" id="{3495119D-5409-45CF-B9B1-E1C9DACCC9FB}"/>
              </a:ext>
            </a:extLst>
          </p:cNvPr>
          <p:cNvPicPr>
            <a:picLocks noGrp="1" noChangeAspect="1"/>
          </p:cNvPicPr>
          <p:nvPr>
            <p:ph idx="1"/>
          </p:nvPr>
        </p:nvPicPr>
        <p:blipFill>
          <a:blip r:embed="rId2"/>
          <a:stretch>
            <a:fillRect/>
          </a:stretch>
        </p:blipFill>
        <p:spPr>
          <a:xfrm>
            <a:off x="1567697" y="1600200"/>
            <a:ext cx="6008605" cy="4525963"/>
          </a:xfrm>
          <a:prstGeom prst="rect">
            <a:avLst/>
          </a:prstGeom>
        </p:spPr>
      </p:pic>
      <p:sp>
        <p:nvSpPr>
          <p:cNvPr id="4" name="Slide Number Placeholder 3">
            <a:extLst>
              <a:ext uri="{FF2B5EF4-FFF2-40B4-BE49-F238E27FC236}">
                <a16:creationId xmlns:a16="http://schemas.microsoft.com/office/drawing/2014/main" id="{6DD643D8-F4FA-443C-A26C-A6BFE95FA01E}"/>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72</a:t>
            </a:fld>
            <a:endParaRPr lang="en-US" dirty="0">
              <a:solidFill>
                <a:prstClr val="black">
                  <a:tint val="75000"/>
                </a:prstClr>
              </a:solidFill>
            </a:endParaRPr>
          </a:p>
        </p:txBody>
      </p:sp>
    </p:spTree>
    <p:extLst>
      <p:ext uri="{BB962C8B-B14F-4D97-AF65-F5344CB8AC3E}">
        <p14:creationId xmlns:p14="http://schemas.microsoft.com/office/powerpoint/2010/main" val="29113239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D6168-8924-4548-8CE7-FBBC4D972249}"/>
              </a:ext>
            </a:extLst>
          </p:cNvPr>
          <p:cNvSpPr>
            <a:spLocks noGrp="1"/>
          </p:cNvSpPr>
          <p:nvPr>
            <p:ph type="title"/>
          </p:nvPr>
        </p:nvSpPr>
        <p:spPr/>
        <p:txBody>
          <a:bodyPr/>
          <a:lstStyle/>
          <a:p>
            <a:r>
              <a:rPr lang="en-US" dirty="0"/>
              <a:t>Verifying Scheduling Policies</a:t>
            </a:r>
          </a:p>
        </p:txBody>
      </p:sp>
      <p:pic>
        <p:nvPicPr>
          <p:cNvPr id="5" name="Content Placeholder 4">
            <a:extLst>
              <a:ext uri="{FF2B5EF4-FFF2-40B4-BE49-F238E27FC236}">
                <a16:creationId xmlns:a16="http://schemas.microsoft.com/office/drawing/2014/main" id="{8F79D4A9-4423-4D1C-94AA-F396F94EF6E5}"/>
              </a:ext>
            </a:extLst>
          </p:cNvPr>
          <p:cNvPicPr>
            <a:picLocks noGrp="1" noChangeAspect="1"/>
          </p:cNvPicPr>
          <p:nvPr>
            <p:ph idx="1"/>
          </p:nvPr>
        </p:nvPicPr>
        <p:blipFill>
          <a:blip r:embed="rId3"/>
          <a:stretch>
            <a:fillRect/>
          </a:stretch>
        </p:blipFill>
        <p:spPr>
          <a:xfrm>
            <a:off x="1560631" y="1600200"/>
            <a:ext cx="6022738" cy="4525963"/>
          </a:xfrm>
          <a:prstGeom prst="rect">
            <a:avLst/>
          </a:prstGeom>
        </p:spPr>
      </p:pic>
      <p:sp>
        <p:nvSpPr>
          <p:cNvPr id="4" name="Slide Number Placeholder 3">
            <a:extLst>
              <a:ext uri="{FF2B5EF4-FFF2-40B4-BE49-F238E27FC236}">
                <a16:creationId xmlns:a16="http://schemas.microsoft.com/office/drawing/2014/main" id="{CD49D676-ABE4-4D46-A588-3BA150D482CA}"/>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73</a:t>
            </a:fld>
            <a:endParaRPr lang="en-US" dirty="0">
              <a:solidFill>
                <a:prstClr val="black">
                  <a:tint val="75000"/>
                </a:prstClr>
              </a:solidFill>
            </a:endParaRPr>
          </a:p>
        </p:txBody>
      </p:sp>
    </p:spTree>
    <p:extLst>
      <p:ext uri="{BB962C8B-B14F-4D97-AF65-F5344CB8AC3E}">
        <p14:creationId xmlns:p14="http://schemas.microsoft.com/office/powerpoint/2010/main" val="17249757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CA634-1662-4921-AA6E-0D06DFF47573}"/>
              </a:ext>
            </a:extLst>
          </p:cNvPr>
          <p:cNvSpPr>
            <a:spLocks noGrp="1"/>
          </p:cNvSpPr>
          <p:nvPr>
            <p:ph type="title"/>
          </p:nvPr>
        </p:nvSpPr>
        <p:spPr/>
        <p:txBody>
          <a:bodyPr/>
          <a:lstStyle/>
          <a:p>
            <a:r>
              <a:rPr lang="en-US" dirty="0"/>
              <a:t>Demo</a:t>
            </a:r>
          </a:p>
        </p:txBody>
      </p:sp>
      <p:sp>
        <p:nvSpPr>
          <p:cNvPr id="3" name="Content Placeholder 2">
            <a:extLst>
              <a:ext uri="{FF2B5EF4-FFF2-40B4-BE49-F238E27FC236}">
                <a16:creationId xmlns:a16="http://schemas.microsoft.com/office/drawing/2014/main" id="{6EEDFFA2-27E9-407E-AAA1-6AF8FB1C901B}"/>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4D9CF33D-3494-42F8-9305-36501643B9AD}"/>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74</a:t>
            </a:fld>
            <a:endParaRPr lang="en-US" dirty="0">
              <a:solidFill>
                <a:prstClr val="black">
                  <a:tint val="75000"/>
                </a:prstClr>
              </a:solidFill>
            </a:endParaRPr>
          </a:p>
        </p:txBody>
      </p:sp>
    </p:spTree>
    <p:extLst>
      <p:ext uri="{BB962C8B-B14F-4D97-AF65-F5344CB8AC3E}">
        <p14:creationId xmlns:p14="http://schemas.microsoft.com/office/powerpoint/2010/main" val="37780982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57964-4ED0-4BE4-B673-80ABBCF008BA}"/>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BC7B5BEB-10FB-46FE-92D2-6A15752D1BCE}"/>
              </a:ext>
            </a:extLst>
          </p:cNvPr>
          <p:cNvSpPr>
            <a:spLocks noGrp="1"/>
          </p:cNvSpPr>
          <p:nvPr>
            <p:ph idx="1"/>
          </p:nvPr>
        </p:nvSpPr>
        <p:spPr/>
        <p:txBody>
          <a:bodyPr/>
          <a:lstStyle/>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r>
              <a:rPr lang="en-US" sz="2400" dirty="0"/>
              <a:t>Publicly available video streaming engine</a:t>
            </a:r>
          </a:p>
          <a:p>
            <a:pPr lvl="1"/>
            <a:r>
              <a:rPr lang="en-US" sz="1800" dirty="0"/>
              <a:t>Link to GitHub repository: </a:t>
            </a:r>
          </a:p>
          <a:p>
            <a:pPr marL="457200" lvl="1" indent="0">
              <a:buNone/>
            </a:pPr>
            <a:r>
              <a:rPr lang="en-US" sz="1800" dirty="0">
                <a:hlinkClick r:id="rId2"/>
              </a:rPr>
              <a:t>https://github.com/hpcclab/CVSS_impl</a:t>
            </a:r>
            <a:r>
              <a:rPr lang="en-US" sz="1800" dirty="0"/>
              <a:t> </a:t>
            </a:r>
            <a:endParaRPr lang="en-US" dirty="0"/>
          </a:p>
        </p:txBody>
      </p:sp>
      <p:sp>
        <p:nvSpPr>
          <p:cNvPr id="4" name="Slide Number Placeholder 3">
            <a:extLst>
              <a:ext uri="{FF2B5EF4-FFF2-40B4-BE49-F238E27FC236}">
                <a16:creationId xmlns:a16="http://schemas.microsoft.com/office/drawing/2014/main" id="{6837C013-B979-438B-9B4E-3E4B9E0F9248}"/>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75</a:t>
            </a:fld>
            <a:endParaRPr lang="en-US" dirty="0">
              <a:solidFill>
                <a:prstClr val="black">
                  <a:tint val="75000"/>
                </a:prstClr>
              </a:solidFill>
            </a:endParaRPr>
          </a:p>
        </p:txBody>
      </p:sp>
      <p:pic>
        <p:nvPicPr>
          <p:cNvPr id="6" name="Picture 2" descr="GitHub Logos and Usage · GitHub">
            <a:extLst>
              <a:ext uri="{FF2B5EF4-FFF2-40B4-BE49-F238E27FC236}">
                <a16:creationId xmlns:a16="http://schemas.microsoft.com/office/drawing/2014/main" id="{39099F1B-5F6E-4F47-80B7-B39420500E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3680" y="4790077"/>
            <a:ext cx="1439698" cy="1196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99663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4" name="Content Placeholder 3"/>
          <p:cNvSpPr>
            <a:spLocks noGrp="1"/>
          </p:cNvSpPr>
          <p:nvPr>
            <p:ph idx="1"/>
          </p:nvPr>
        </p:nvSpPr>
        <p:spPr>
          <a:xfrm>
            <a:off x="457200" y="1600200"/>
            <a:ext cx="8229600" cy="4756150"/>
          </a:xfrm>
        </p:spPr>
        <p:txBody>
          <a:bodyPr>
            <a:normAutofit fontScale="92500" lnSpcReduction="10000"/>
          </a:bodyPr>
          <a:lstStyle/>
          <a:p>
            <a:pPr>
              <a:lnSpc>
                <a:spcPct val="150000"/>
              </a:lnSpc>
              <a:spcBef>
                <a:spcPts val="0"/>
              </a:spcBef>
              <a:buSzTx/>
            </a:pPr>
            <a:r>
              <a:rPr lang="en-US" sz="3200" dirty="0"/>
              <a:t>Introduction</a:t>
            </a:r>
          </a:p>
          <a:p>
            <a:pPr>
              <a:lnSpc>
                <a:spcPct val="150000"/>
              </a:lnSpc>
              <a:spcBef>
                <a:spcPts val="0"/>
              </a:spcBef>
              <a:buSzTx/>
            </a:pPr>
            <a:r>
              <a:rPr lang="en-US" sz="3200" dirty="0"/>
              <a:t>Background and Positioning of the Work</a:t>
            </a:r>
          </a:p>
          <a:p>
            <a:pPr>
              <a:lnSpc>
                <a:spcPct val="150000"/>
              </a:lnSpc>
              <a:spcBef>
                <a:spcPts val="0"/>
              </a:spcBef>
              <a:buSzTx/>
            </a:pPr>
            <a:r>
              <a:rPr lang="en-US" sz="3200" dirty="0"/>
              <a:t>Contribution 1: Evaluating Benefits of Reusing</a:t>
            </a:r>
          </a:p>
          <a:p>
            <a:pPr>
              <a:lnSpc>
                <a:spcPct val="150000"/>
              </a:lnSpc>
              <a:spcBef>
                <a:spcPts val="0"/>
              </a:spcBef>
              <a:buSzTx/>
            </a:pPr>
            <a:r>
              <a:rPr lang="en-US" sz="3200" dirty="0"/>
              <a:t>Contribution 2: Based on Reusing Services</a:t>
            </a:r>
          </a:p>
          <a:p>
            <a:pPr>
              <a:lnSpc>
                <a:spcPct val="150000"/>
              </a:lnSpc>
              <a:spcBef>
                <a:spcPts val="0"/>
              </a:spcBef>
              <a:buSzTx/>
            </a:pPr>
            <a:r>
              <a:rPr lang="en-US" sz="3200" dirty="0"/>
              <a:t>Contribution 3: Based on Pruning Services</a:t>
            </a:r>
          </a:p>
          <a:p>
            <a:pPr>
              <a:lnSpc>
                <a:spcPct val="150000"/>
              </a:lnSpc>
              <a:spcBef>
                <a:spcPts val="0"/>
              </a:spcBef>
              <a:buSzTx/>
            </a:pPr>
            <a:r>
              <a:rPr lang="en-US" sz="3200" dirty="0"/>
              <a:t>Contribution 4: SMSE Implementation and Demo</a:t>
            </a:r>
            <a:endParaRPr lang="en-US" sz="2600" dirty="0"/>
          </a:p>
          <a:p>
            <a:pPr>
              <a:lnSpc>
                <a:spcPct val="150000"/>
              </a:lnSpc>
              <a:spcBef>
                <a:spcPts val="0"/>
              </a:spcBef>
              <a:buSzTx/>
            </a:pPr>
            <a:r>
              <a:rPr lang="en-US" sz="3200" b="1" dirty="0"/>
              <a:t>Conclusion and Future Works</a:t>
            </a:r>
          </a:p>
        </p:txBody>
      </p:sp>
      <p:sp>
        <p:nvSpPr>
          <p:cNvPr id="3" name="Slide Number Placeholder 2"/>
          <p:cNvSpPr>
            <a:spLocks noGrp="1"/>
          </p:cNvSpPr>
          <p:nvPr>
            <p:ph type="sldNum" sz="quarter" idx="12"/>
          </p:nvPr>
        </p:nvSpPr>
        <p:spPr>
          <a:xfrm>
            <a:off x="4376690" y="6367046"/>
            <a:ext cx="349499" cy="365125"/>
          </a:xfrm>
        </p:spPr>
        <p:txBody>
          <a:bodyPr/>
          <a:lstStyle/>
          <a:p>
            <a:fld id="{7D2751F7-D677-4CE9-B35A-C3CCA0CC8D94}" type="slidenum">
              <a:rPr lang="en-US" smtClean="0">
                <a:solidFill>
                  <a:prstClr val="black">
                    <a:tint val="75000"/>
                  </a:prstClr>
                </a:solidFill>
                <a:latin typeface="Calibri"/>
              </a:rPr>
              <a:pPr/>
              <a:t>76</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98986104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C9685-BDEE-4455-9CC7-1DC210E1DACB}"/>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D957A331-52F3-45B6-852C-F511AACF497D}"/>
              </a:ext>
            </a:extLst>
          </p:cNvPr>
          <p:cNvSpPr>
            <a:spLocks noGrp="1"/>
          </p:cNvSpPr>
          <p:nvPr>
            <p:ph idx="1"/>
          </p:nvPr>
        </p:nvSpPr>
        <p:spPr/>
        <p:txBody>
          <a:bodyPr>
            <a:normAutofit/>
          </a:bodyPr>
          <a:lstStyle/>
          <a:p>
            <a:r>
              <a:rPr lang="en-US" dirty="0"/>
              <a:t>Computational Reuse and Approximation significantly improves Serverless computing platform cost-efficiency</a:t>
            </a:r>
          </a:p>
          <a:p>
            <a:endParaRPr lang="en-US" dirty="0"/>
          </a:p>
          <a:p>
            <a:r>
              <a:rPr lang="en-US" dirty="0"/>
              <a:t>When a system is highly oversubscribed</a:t>
            </a:r>
          </a:p>
          <a:p>
            <a:pPr lvl="1"/>
            <a:r>
              <a:rPr lang="en-US" dirty="0"/>
              <a:t>Sacrifice some minor rewards for bigger ones</a:t>
            </a:r>
          </a:p>
          <a:p>
            <a:pPr lvl="1"/>
            <a:endParaRPr lang="en-US" dirty="0"/>
          </a:p>
        </p:txBody>
      </p:sp>
      <p:sp>
        <p:nvSpPr>
          <p:cNvPr id="4" name="Slide Number Placeholder 3">
            <a:extLst>
              <a:ext uri="{FF2B5EF4-FFF2-40B4-BE49-F238E27FC236}">
                <a16:creationId xmlns:a16="http://schemas.microsoft.com/office/drawing/2014/main" id="{A10D882A-4EBB-4B05-BC23-A34139ED75CD}"/>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77</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485337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A8E21-314C-46A4-ACFF-3D3B1CB49349}"/>
              </a:ext>
            </a:extLst>
          </p:cNvPr>
          <p:cNvSpPr>
            <a:spLocks noGrp="1"/>
          </p:cNvSpPr>
          <p:nvPr>
            <p:ph type="title"/>
          </p:nvPr>
        </p:nvSpPr>
        <p:spPr/>
        <p:txBody>
          <a:bodyPr/>
          <a:lstStyle/>
          <a:p>
            <a:r>
              <a:rPr lang="en-US" dirty="0"/>
              <a:t>Future Works</a:t>
            </a:r>
          </a:p>
        </p:txBody>
      </p:sp>
      <p:sp>
        <p:nvSpPr>
          <p:cNvPr id="3" name="Content Placeholder 2">
            <a:extLst>
              <a:ext uri="{FF2B5EF4-FFF2-40B4-BE49-F238E27FC236}">
                <a16:creationId xmlns:a16="http://schemas.microsoft.com/office/drawing/2014/main" id="{DAA41767-EC1E-454C-ABA3-9D491C6FF7BA}"/>
              </a:ext>
            </a:extLst>
          </p:cNvPr>
          <p:cNvSpPr>
            <a:spLocks noGrp="1"/>
          </p:cNvSpPr>
          <p:nvPr>
            <p:ph idx="1"/>
          </p:nvPr>
        </p:nvSpPr>
        <p:spPr/>
        <p:txBody>
          <a:bodyPr>
            <a:normAutofit fontScale="92500" lnSpcReduction="20000"/>
          </a:bodyPr>
          <a:lstStyle/>
          <a:p>
            <a:pPr marL="514350" indent="-514350">
              <a:buFont typeface="+mj-lt"/>
              <a:buAutoNum type="arabicPeriod"/>
            </a:pPr>
            <a:r>
              <a:rPr lang="en-US" dirty="0"/>
              <a:t>Improving SMSE</a:t>
            </a:r>
          </a:p>
          <a:p>
            <a:pPr marL="914400" lvl="1" indent="-514350">
              <a:buFont typeface="+mj-lt"/>
              <a:buAutoNum type="arabicPeriod"/>
            </a:pPr>
            <a:r>
              <a:rPr lang="en-US" dirty="0"/>
              <a:t>Billing system for serverless usage with computational reuse/approximation incentive</a:t>
            </a:r>
          </a:p>
          <a:p>
            <a:pPr marL="914400" lvl="1" indent="-514350">
              <a:buFont typeface="+mj-lt"/>
              <a:buAutoNum type="arabicPeriod"/>
            </a:pPr>
            <a:r>
              <a:rPr lang="en-US" dirty="0"/>
              <a:t>Better Web-based media player</a:t>
            </a:r>
          </a:p>
          <a:p>
            <a:pPr marL="914400" lvl="1" indent="-514350">
              <a:buFont typeface="+mj-lt"/>
              <a:buAutoNum type="arabicPeriod"/>
            </a:pPr>
            <a:r>
              <a:rPr lang="en-US" dirty="0"/>
              <a:t>Automated containerization of functions</a:t>
            </a:r>
          </a:p>
          <a:p>
            <a:pPr marL="514350" indent="-514350">
              <a:buFont typeface="+mj-lt"/>
              <a:buAutoNum type="arabicPeriod"/>
            </a:pPr>
            <a:r>
              <a:rPr lang="en-US" dirty="0"/>
              <a:t>Multiple-dependency in service workflow</a:t>
            </a:r>
          </a:p>
          <a:p>
            <a:pPr marL="514350" indent="-514350">
              <a:buFont typeface="+mj-lt"/>
              <a:buAutoNum type="arabicPeriod"/>
            </a:pPr>
            <a:r>
              <a:rPr lang="en-US" dirty="0"/>
              <a:t>Secure and fault-tolerant serverless computing system</a:t>
            </a:r>
          </a:p>
          <a:p>
            <a:pPr marL="514350" indent="-514350">
              <a:buFont typeface="+mj-lt"/>
              <a:buAutoNum type="arabicPeriod"/>
            </a:pPr>
            <a:r>
              <a:rPr lang="en-US" dirty="0"/>
              <a:t>Improve task merging logic for heterogeneous system</a:t>
            </a:r>
          </a:p>
          <a:p>
            <a:pPr marL="514350" indent="-514350">
              <a:buFont typeface="+mj-lt"/>
              <a:buAutoNum type="arabicPeriod"/>
            </a:pPr>
            <a:endParaRPr lang="en-US" dirty="0"/>
          </a:p>
          <a:p>
            <a:endParaRPr lang="en-US" dirty="0"/>
          </a:p>
        </p:txBody>
      </p:sp>
      <p:sp>
        <p:nvSpPr>
          <p:cNvPr id="4" name="Slide Number Placeholder 3">
            <a:extLst>
              <a:ext uri="{FF2B5EF4-FFF2-40B4-BE49-F238E27FC236}">
                <a16:creationId xmlns:a16="http://schemas.microsoft.com/office/drawing/2014/main" id="{5F3A81DA-EDFF-4C00-B826-1DA1E440C618}"/>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78</a:t>
            </a:fld>
            <a:endParaRPr lang="en-US">
              <a:solidFill>
                <a:prstClr val="black">
                  <a:tint val="75000"/>
                </a:prstClr>
              </a:solidFill>
              <a:latin typeface="Calibri"/>
            </a:endParaRPr>
          </a:p>
        </p:txBody>
      </p:sp>
    </p:spTree>
    <p:extLst>
      <p:ext uri="{BB962C8B-B14F-4D97-AF65-F5344CB8AC3E}">
        <p14:creationId xmlns:p14="http://schemas.microsoft.com/office/powerpoint/2010/main" val="18113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8934535-3569-3943-AAC3-BE6AAE3B0EEA}" type="slidenum">
              <a:rPr lang="en-US" smtClean="0"/>
              <a:pPr/>
              <a:t>79</a:t>
            </a:fld>
            <a:endParaRPr lang="en-US"/>
          </a:p>
        </p:txBody>
      </p:sp>
      <p:pic>
        <p:nvPicPr>
          <p:cNvPr id="3" name="Picture 2"/>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065877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Storage &amp; Content Delivery-17.eps">
            <a:extLst>
              <a:ext uri="{FF2B5EF4-FFF2-40B4-BE49-F238E27FC236}">
                <a16:creationId xmlns:a16="http://schemas.microsoft.com/office/drawing/2014/main" id="{7F65E3DC-4763-4AB2-98EB-FEEDD3516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8135" y="3333137"/>
            <a:ext cx="1820547" cy="1820547"/>
          </a:xfrm>
          <a:prstGeom prst="rect">
            <a:avLst/>
          </a:prstGeom>
        </p:spPr>
      </p:pic>
      <p:sp>
        <p:nvSpPr>
          <p:cNvPr id="45" name="Slide Number Placeholder 44"/>
          <p:cNvSpPr>
            <a:spLocks noGrp="1"/>
          </p:cNvSpPr>
          <p:nvPr>
            <p:ph type="sldNum" sz="quarter" idx="12"/>
          </p:nvPr>
        </p:nvSpPr>
        <p:spPr>
          <a:xfrm>
            <a:off x="6613753" y="6474058"/>
            <a:ext cx="2133600" cy="365125"/>
          </a:xfrm>
        </p:spPr>
        <p:txBody>
          <a:bodyPr/>
          <a:lstStyle/>
          <a:p>
            <a:fld id="{68934535-3569-3943-AAC3-BE6AAE3B0EEA}" type="slidenum">
              <a:rPr lang="en-US" smtClean="0"/>
              <a:pPr/>
              <a:t>8</a:t>
            </a:fld>
            <a:endParaRPr lang="en-US" dirty="0"/>
          </a:p>
        </p:txBody>
      </p:sp>
      <p:sp>
        <p:nvSpPr>
          <p:cNvPr id="38" name="Title 1">
            <a:extLst>
              <a:ext uri="{FF2B5EF4-FFF2-40B4-BE49-F238E27FC236}">
                <a16:creationId xmlns:a16="http://schemas.microsoft.com/office/drawing/2014/main" id="{510C1B4F-CFB1-4568-9962-56824D162647}"/>
              </a:ext>
            </a:extLst>
          </p:cNvPr>
          <p:cNvSpPr txBox="1">
            <a:spLocks/>
          </p:cNvSpPr>
          <p:nvPr/>
        </p:nvSpPr>
        <p:spPr>
          <a:xfrm>
            <a:off x="-3763" y="107379"/>
            <a:ext cx="8953970" cy="1143000"/>
          </a:xfrm>
          <a:prstGeom prst="rect">
            <a:avLst/>
          </a:prstGeom>
        </p:spPr>
        <p:txBody>
          <a:bodyPr anchor="t"/>
          <a:lstStyle>
            <a:lvl1pPr algn="ctr" defTabSz="914400" rtl="0" eaLnBrk="1" latinLnBrk="0" hangingPunct="1">
              <a:spcBef>
                <a:spcPct val="0"/>
              </a:spcBef>
              <a:buNone/>
              <a:defRPr sz="4400" b="0" i="0" kern="1200">
                <a:solidFill>
                  <a:schemeClr val="bg1"/>
                </a:solidFill>
                <a:latin typeface="Arial"/>
                <a:ea typeface="+mj-ea"/>
                <a:cs typeface="+mj-cs"/>
              </a:defRPr>
            </a:lvl1pPr>
          </a:lstStyle>
          <a:p>
            <a:r>
              <a:rPr lang="en-US" sz="3600" dirty="0"/>
              <a:t>Motivational Context: </a:t>
            </a:r>
            <a:br>
              <a:rPr lang="en-US" sz="3600" dirty="0"/>
            </a:br>
            <a:r>
              <a:rPr lang="en-US" sz="3600" dirty="0"/>
              <a:t>Interactive Serverless Media Streaming</a:t>
            </a:r>
          </a:p>
        </p:txBody>
      </p:sp>
      <p:grpSp>
        <p:nvGrpSpPr>
          <p:cNvPr id="23" name="Group 22">
            <a:extLst>
              <a:ext uri="{FF2B5EF4-FFF2-40B4-BE49-F238E27FC236}">
                <a16:creationId xmlns:a16="http://schemas.microsoft.com/office/drawing/2014/main" id="{7188AC96-BDD3-47DE-944C-C1C85D4E0E84}"/>
              </a:ext>
            </a:extLst>
          </p:cNvPr>
          <p:cNvGrpSpPr/>
          <p:nvPr/>
        </p:nvGrpSpPr>
        <p:grpSpPr>
          <a:xfrm>
            <a:off x="4690189" y="1721868"/>
            <a:ext cx="1923564" cy="1093725"/>
            <a:chOff x="4690189" y="1721868"/>
            <a:chExt cx="1923564" cy="1093725"/>
          </a:xfrm>
        </p:grpSpPr>
        <p:sp>
          <p:nvSpPr>
            <p:cNvPr id="14" name="TextBox 13">
              <a:extLst>
                <a:ext uri="{FF2B5EF4-FFF2-40B4-BE49-F238E27FC236}">
                  <a16:creationId xmlns:a16="http://schemas.microsoft.com/office/drawing/2014/main" id="{D860FD43-DF23-4E94-8FF3-236567FC8F88}"/>
                </a:ext>
              </a:extLst>
            </p:cNvPr>
            <p:cNvSpPr txBox="1"/>
            <p:nvPr/>
          </p:nvSpPr>
          <p:spPr>
            <a:xfrm>
              <a:off x="4690189" y="1721868"/>
              <a:ext cx="1923564" cy="307777"/>
            </a:xfrm>
            <a:prstGeom prst="rect">
              <a:avLst/>
            </a:prstGeom>
            <a:noFill/>
          </p:spPr>
          <p:txBody>
            <a:bodyPr wrap="square" rtlCol="0">
              <a:spAutoFit/>
            </a:bodyPr>
            <a:lstStyle/>
            <a:p>
              <a:r>
                <a:rPr lang="en-US" sz="1400" dirty="0"/>
                <a:t>Streaming provider</a:t>
              </a:r>
            </a:p>
          </p:txBody>
        </p:sp>
        <p:pic>
          <p:nvPicPr>
            <p:cNvPr id="15" name="Picture 2" descr="Image result for video streaming  icon">
              <a:extLst>
                <a:ext uri="{FF2B5EF4-FFF2-40B4-BE49-F238E27FC236}">
                  <a16:creationId xmlns:a16="http://schemas.microsoft.com/office/drawing/2014/main" id="{3161346C-DE37-4ABC-85D0-D90D5BB4121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6131" y="2014275"/>
              <a:ext cx="1024412" cy="80131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9" name="Straight Arrow Connector 18">
            <a:extLst>
              <a:ext uri="{FF2B5EF4-FFF2-40B4-BE49-F238E27FC236}">
                <a16:creationId xmlns:a16="http://schemas.microsoft.com/office/drawing/2014/main" id="{F3418E55-B076-43EA-AC93-C9456556FFE2}"/>
              </a:ext>
            </a:extLst>
          </p:cNvPr>
          <p:cNvCxnSpPr>
            <a:cxnSpLocks/>
          </p:cNvCxnSpPr>
          <p:nvPr/>
        </p:nvCxnSpPr>
        <p:spPr>
          <a:xfrm flipH="1">
            <a:off x="3557772" y="2771198"/>
            <a:ext cx="1230170" cy="78285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0E051AA-4D15-4900-A312-211D55658A67}"/>
              </a:ext>
            </a:extLst>
          </p:cNvPr>
          <p:cNvCxnSpPr>
            <a:cxnSpLocks/>
          </p:cNvCxnSpPr>
          <p:nvPr/>
        </p:nvCxnSpPr>
        <p:spPr>
          <a:xfrm flipH="1" flipV="1">
            <a:off x="2693029" y="2995098"/>
            <a:ext cx="407446" cy="56974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EBA3C94E-D797-4517-AC4B-5925B9817A9A}"/>
              </a:ext>
            </a:extLst>
          </p:cNvPr>
          <p:cNvGrpSpPr/>
          <p:nvPr/>
        </p:nvGrpSpPr>
        <p:grpSpPr>
          <a:xfrm>
            <a:off x="944783" y="1804521"/>
            <a:ext cx="1435142" cy="1220825"/>
            <a:chOff x="1522150" y="4487461"/>
            <a:chExt cx="1435142" cy="1220825"/>
          </a:xfrm>
        </p:grpSpPr>
        <p:pic>
          <p:nvPicPr>
            <p:cNvPr id="17" name="Picture 8">
              <a:extLst>
                <a:ext uri="{FF2B5EF4-FFF2-40B4-BE49-F238E27FC236}">
                  <a16:creationId xmlns:a16="http://schemas.microsoft.com/office/drawing/2014/main" id="{552BBD8A-C275-4846-A677-E59DE88E8D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2150" y="4487461"/>
              <a:ext cx="957309" cy="95730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a:extLst>
                <a:ext uri="{FF2B5EF4-FFF2-40B4-BE49-F238E27FC236}">
                  <a16:creationId xmlns:a16="http://schemas.microsoft.com/office/drawing/2014/main" id="{A2541B32-F009-46F2-9093-CD77686FBD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23879" y="5074873"/>
              <a:ext cx="633413" cy="63341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11A8CF66-B714-4B78-9337-50436F81F09C}"/>
              </a:ext>
            </a:extLst>
          </p:cNvPr>
          <p:cNvGrpSpPr/>
          <p:nvPr/>
        </p:nvGrpSpPr>
        <p:grpSpPr>
          <a:xfrm>
            <a:off x="912141" y="3105414"/>
            <a:ext cx="1082891" cy="1061486"/>
            <a:chOff x="201966" y="4474709"/>
            <a:chExt cx="1082891" cy="1061486"/>
          </a:xfrm>
        </p:grpSpPr>
        <p:pic>
          <p:nvPicPr>
            <p:cNvPr id="21" name="Picture 8">
              <a:extLst>
                <a:ext uri="{FF2B5EF4-FFF2-40B4-BE49-F238E27FC236}">
                  <a16:creationId xmlns:a16="http://schemas.microsoft.com/office/drawing/2014/main" id="{37C48682-8BB7-4CC3-842D-A650BC88D1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966" y="4474709"/>
              <a:ext cx="957309" cy="95730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a:extLst>
                <a:ext uri="{FF2B5EF4-FFF2-40B4-BE49-F238E27FC236}">
                  <a16:creationId xmlns:a16="http://schemas.microsoft.com/office/drawing/2014/main" id="{B095C530-470B-42CB-8E5A-47E2933245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3693" y="5074873"/>
              <a:ext cx="251164" cy="461322"/>
            </a:xfrm>
            <a:prstGeom prst="rect">
              <a:avLst/>
            </a:prstGeom>
            <a:noFill/>
            <a:extLst>
              <a:ext uri="{909E8E84-426E-40DD-AFC4-6F175D3DCCD1}">
                <a14:hiddenFill xmlns:a14="http://schemas.microsoft.com/office/drawing/2010/main">
                  <a:solidFill>
                    <a:srgbClr val="FFFFFF"/>
                  </a:solidFill>
                </a14:hiddenFill>
              </a:ext>
            </a:extLst>
          </p:spPr>
        </p:pic>
      </p:grpSp>
      <p:pic>
        <p:nvPicPr>
          <p:cNvPr id="26" name="Picture 8">
            <a:extLst>
              <a:ext uri="{FF2B5EF4-FFF2-40B4-BE49-F238E27FC236}">
                <a16:creationId xmlns:a16="http://schemas.microsoft.com/office/drawing/2014/main" id="{703E0AF5-2F28-4E70-B39B-E160AD9506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728" y="4362424"/>
            <a:ext cx="957309" cy="957309"/>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29BDA5CD-ED27-4436-82C9-ECF1923F4A84}"/>
              </a:ext>
            </a:extLst>
          </p:cNvPr>
          <p:cNvGrpSpPr/>
          <p:nvPr/>
        </p:nvGrpSpPr>
        <p:grpSpPr>
          <a:xfrm>
            <a:off x="2194743" y="5656993"/>
            <a:ext cx="1213444" cy="1175645"/>
            <a:chOff x="5656444" y="2253355"/>
            <a:chExt cx="1213444" cy="1175645"/>
          </a:xfrm>
        </p:grpSpPr>
        <p:pic>
          <p:nvPicPr>
            <p:cNvPr id="30" name="Picture 8">
              <a:extLst>
                <a:ext uri="{FF2B5EF4-FFF2-40B4-BE49-F238E27FC236}">
                  <a16:creationId xmlns:a16="http://schemas.microsoft.com/office/drawing/2014/main" id="{6F6B7CE5-CEC6-4744-B938-283BA5D3B6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6444" y="2253355"/>
              <a:ext cx="957309" cy="95730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6">
              <a:extLst>
                <a:ext uri="{FF2B5EF4-FFF2-40B4-BE49-F238E27FC236}">
                  <a16:creationId xmlns:a16="http://schemas.microsoft.com/office/drawing/2014/main" id="{0C2DA90B-2561-485D-98C9-3776543BD9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57618" y="2916730"/>
              <a:ext cx="512270" cy="51227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a:extLst>
              <a:ext uri="{FF2B5EF4-FFF2-40B4-BE49-F238E27FC236}">
                <a16:creationId xmlns:a16="http://schemas.microsoft.com/office/drawing/2014/main" id="{F20311DE-778C-45B4-9F8E-9CBDCC3B40BC}"/>
              </a:ext>
            </a:extLst>
          </p:cNvPr>
          <p:cNvGrpSpPr/>
          <p:nvPr/>
        </p:nvGrpSpPr>
        <p:grpSpPr>
          <a:xfrm>
            <a:off x="4070185" y="5688016"/>
            <a:ext cx="1204566" cy="1152438"/>
            <a:chOff x="6970501" y="2885377"/>
            <a:chExt cx="1204566" cy="1152438"/>
          </a:xfrm>
        </p:grpSpPr>
        <p:pic>
          <p:nvPicPr>
            <p:cNvPr id="33" name="Picture 8">
              <a:extLst>
                <a:ext uri="{FF2B5EF4-FFF2-40B4-BE49-F238E27FC236}">
                  <a16:creationId xmlns:a16="http://schemas.microsoft.com/office/drawing/2014/main" id="{033029D5-9D74-4FBF-B723-90DC4ABEDA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0501" y="2885377"/>
              <a:ext cx="957309" cy="95730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8">
              <a:extLst>
                <a:ext uri="{FF2B5EF4-FFF2-40B4-BE49-F238E27FC236}">
                  <a16:creationId xmlns:a16="http://schemas.microsoft.com/office/drawing/2014/main" id="{8787CB38-8724-4CB0-8EF7-DDA6C9F377A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80553" y="3543301"/>
              <a:ext cx="494514" cy="494514"/>
            </a:xfrm>
            <a:prstGeom prst="rect">
              <a:avLst/>
            </a:prstGeom>
            <a:noFill/>
            <a:extLst>
              <a:ext uri="{909E8E84-426E-40DD-AFC4-6F175D3DCCD1}">
                <a14:hiddenFill xmlns:a14="http://schemas.microsoft.com/office/drawing/2010/main">
                  <a:solidFill>
                    <a:srgbClr val="FFFFFF"/>
                  </a:solidFill>
                </a14:hiddenFill>
              </a:ext>
            </a:extLst>
          </p:spPr>
        </p:pic>
      </p:grpSp>
      <p:sp>
        <p:nvSpPr>
          <p:cNvPr id="35" name="TextBox 34">
            <a:extLst>
              <a:ext uri="{FF2B5EF4-FFF2-40B4-BE49-F238E27FC236}">
                <a16:creationId xmlns:a16="http://schemas.microsoft.com/office/drawing/2014/main" id="{0E4B5B2F-68CF-4D3B-B68B-8D85BCC62C9A}"/>
              </a:ext>
            </a:extLst>
          </p:cNvPr>
          <p:cNvSpPr txBox="1"/>
          <p:nvPr/>
        </p:nvSpPr>
        <p:spPr>
          <a:xfrm>
            <a:off x="2666989" y="4853602"/>
            <a:ext cx="1446457" cy="300082"/>
          </a:xfrm>
          <a:prstGeom prst="rect">
            <a:avLst/>
          </a:prstGeom>
          <a:noFill/>
        </p:spPr>
        <p:txBody>
          <a:bodyPr wrap="square" rtlCol="0">
            <a:spAutoFit/>
          </a:bodyPr>
          <a:lstStyle/>
          <a:p>
            <a:pPr algn="ctr"/>
            <a:r>
              <a:rPr lang="en-US" sz="1350" dirty="0"/>
              <a:t>Media Repository</a:t>
            </a:r>
          </a:p>
        </p:txBody>
      </p:sp>
      <p:cxnSp>
        <p:nvCxnSpPr>
          <p:cNvPr id="36" name="Straight Arrow Connector 35">
            <a:extLst>
              <a:ext uri="{FF2B5EF4-FFF2-40B4-BE49-F238E27FC236}">
                <a16:creationId xmlns:a16="http://schemas.microsoft.com/office/drawing/2014/main" id="{2EEAF6B2-1735-4DB7-94CC-2E93505CAC37}"/>
              </a:ext>
            </a:extLst>
          </p:cNvPr>
          <p:cNvCxnSpPr>
            <a:cxnSpLocks/>
          </p:cNvCxnSpPr>
          <p:nvPr/>
        </p:nvCxnSpPr>
        <p:spPr>
          <a:xfrm flipH="1" flipV="1">
            <a:off x="2154793" y="3705578"/>
            <a:ext cx="687642" cy="35676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F0DA6990-2D7C-4932-9C3F-99E442C6C17F}"/>
              </a:ext>
            </a:extLst>
          </p:cNvPr>
          <p:cNvCxnSpPr>
            <a:cxnSpLocks/>
          </p:cNvCxnSpPr>
          <p:nvPr/>
        </p:nvCxnSpPr>
        <p:spPr>
          <a:xfrm flipH="1">
            <a:off x="1995033" y="4362424"/>
            <a:ext cx="579491" cy="40488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9FCD6138-A47B-4B6C-8EBC-C7D7C1A124A7}"/>
              </a:ext>
            </a:extLst>
          </p:cNvPr>
          <p:cNvCxnSpPr>
            <a:cxnSpLocks/>
          </p:cNvCxnSpPr>
          <p:nvPr/>
        </p:nvCxnSpPr>
        <p:spPr>
          <a:xfrm flipH="1">
            <a:off x="2606172" y="5153684"/>
            <a:ext cx="207411" cy="47749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ED3A4067-903D-496E-AB98-6DEC79E8519B}"/>
              </a:ext>
            </a:extLst>
          </p:cNvPr>
          <p:cNvCxnSpPr>
            <a:cxnSpLocks/>
          </p:cNvCxnSpPr>
          <p:nvPr/>
        </p:nvCxnSpPr>
        <p:spPr>
          <a:xfrm>
            <a:off x="4070185" y="5153684"/>
            <a:ext cx="330259" cy="50330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4D381E1-5019-424A-ADCF-4141C0F8600A}"/>
              </a:ext>
            </a:extLst>
          </p:cNvPr>
          <p:cNvGrpSpPr/>
          <p:nvPr/>
        </p:nvGrpSpPr>
        <p:grpSpPr>
          <a:xfrm>
            <a:off x="2539956" y="3551898"/>
            <a:ext cx="1904689" cy="1639176"/>
            <a:chOff x="3404152" y="2843061"/>
            <a:chExt cx="1904689" cy="1639176"/>
          </a:xfrm>
        </p:grpSpPr>
        <p:pic>
          <p:nvPicPr>
            <p:cNvPr id="7170" name="Picture 2">
              <a:extLst>
                <a:ext uri="{FF2B5EF4-FFF2-40B4-BE49-F238E27FC236}">
                  <a16:creationId xmlns:a16="http://schemas.microsoft.com/office/drawing/2014/main" id="{8D46D32A-FEA5-4855-A452-EF3DEB641C5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66019" y="2843061"/>
              <a:ext cx="1447800" cy="10001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C4B4A8B-9F99-44BF-AE0F-C6D5FC67BDFD}"/>
                </a:ext>
              </a:extLst>
            </p:cNvPr>
            <p:cNvSpPr txBox="1"/>
            <p:nvPr/>
          </p:nvSpPr>
          <p:spPr>
            <a:xfrm>
              <a:off x="3404152" y="3835906"/>
              <a:ext cx="1904689" cy="646331"/>
            </a:xfrm>
            <a:prstGeom prst="rect">
              <a:avLst/>
            </a:prstGeom>
            <a:noFill/>
          </p:spPr>
          <p:txBody>
            <a:bodyPr wrap="none" rtlCol="0">
              <a:spAutoFit/>
            </a:bodyPr>
            <a:lstStyle/>
            <a:p>
              <a:r>
                <a:rPr lang="en-US" dirty="0"/>
                <a:t>Interactive Media </a:t>
              </a:r>
              <a:br>
                <a:rPr lang="en-US" dirty="0"/>
              </a:br>
              <a:r>
                <a:rPr lang="en-US" dirty="0"/>
                <a:t>Processing Service</a:t>
              </a:r>
            </a:p>
          </p:txBody>
        </p:sp>
      </p:grpSp>
      <p:pic>
        <p:nvPicPr>
          <p:cNvPr id="7172" name="Picture 4" descr="No Audio Icon Free Download Png And Vector Png - No Sound Icon Png ...">
            <a:extLst>
              <a:ext uri="{FF2B5EF4-FFF2-40B4-BE49-F238E27FC236}">
                <a16:creationId xmlns:a16="http://schemas.microsoft.com/office/drawing/2014/main" id="{A9933125-1C65-4804-9633-AE1351E5433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77410" y="5097360"/>
            <a:ext cx="444402" cy="46450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3FBA963A-0033-424B-8FC6-8D175CE0D99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23148" y="1672751"/>
            <a:ext cx="2133601" cy="904647"/>
          </a:xfrm>
          <a:prstGeom prst="rect">
            <a:avLst/>
          </a:prstGeom>
        </p:spPr>
      </p:pic>
      <p:pic>
        <p:nvPicPr>
          <p:cNvPr id="43" name="Picture 42">
            <a:extLst>
              <a:ext uri="{FF2B5EF4-FFF2-40B4-BE49-F238E27FC236}">
                <a16:creationId xmlns:a16="http://schemas.microsoft.com/office/drawing/2014/main" id="{2A036724-245E-4611-A440-CD6BA4F1177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323148" y="2761830"/>
            <a:ext cx="2150466" cy="912013"/>
          </a:xfrm>
          <a:prstGeom prst="rect">
            <a:avLst/>
          </a:prstGeom>
        </p:spPr>
      </p:pic>
      <p:pic>
        <p:nvPicPr>
          <p:cNvPr id="6146" name="Picture 2" descr="LIVE STREAMING | Sona Studios | Sydney">
            <a:extLst>
              <a:ext uri="{FF2B5EF4-FFF2-40B4-BE49-F238E27FC236}">
                <a16:creationId xmlns:a16="http://schemas.microsoft.com/office/drawing/2014/main" id="{6F418EF6-2381-47D8-90A3-0C1519BCCFD9}"/>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6488107" y="4016806"/>
            <a:ext cx="1820547" cy="593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006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2"/>
                                        </p:tgtEl>
                                      </p:cBhvr>
                                    </p:animEffect>
                                    <p:set>
                                      <p:cBhvr>
                                        <p:cTn id="12" dur="1" fill="hold">
                                          <p:stCondLst>
                                            <p:cond delay="499"/>
                                          </p:stCondLst>
                                        </p:cTn>
                                        <p:tgtEl>
                                          <p:spTgt spid="42"/>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35"/>
                                        </p:tgtEl>
                                      </p:cBhvr>
                                    </p:animEffect>
                                    <p:set>
                                      <p:cBhvr>
                                        <p:cTn id="15" dur="1" fill="hold">
                                          <p:stCondLst>
                                            <p:cond delay="499"/>
                                          </p:stCondLst>
                                        </p:cTn>
                                        <p:tgtEl>
                                          <p:spTgt spid="3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2E42D-2CD8-4FCD-A072-4D68F487D7E0}"/>
              </a:ext>
            </a:extLst>
          </p:cNvPr>
          <p:cNvSpPr>
            <a:spLocks noGrp="1"/>
          </p:cNvSpPr>
          <p:nvPr>
            <p:ph type="title"/>
          </p:nvPr>
        </p:nvSpPr>
        <p:spPr/>
        <p:txBody>
          <a:bodyPr>
            <a:normAutofit fontScale="90000"/>
          </a:bodyPr>
          <a:lstStyle/>
          <a:p>
            <a:r>
              <a:rPr lang="en-US" dirty="0"/>
              <a:t>BG: </a:t>
            </a:r>
            <a:br>
              <a:rPr lang="en-US" dirty="0"/>
            </a:br>
            <a:r>
              <a:rPr lang="en-US" dirty="0"/>
              <a:t>Task Mapping Heuristics</a:t>
            </a:r>
          </a:p>
        </p:txBody>
      </p:sp>
      <p:sp>
        <p:nvSpPr>
          <p:cNvPr id="4" name="Slide Number Placeholder 3">
            <a:extLst>
              <a:ext uri="{FF2B5EF4-FFF2-40B4-BE49-F238E27FC236}">
                <a16:creationId xmlns:a16="http://schemas.microsoft.com/office/drawing/2014/main" id="{7A6A8042-7396-46B4-ABE8-0AA9BB015550}"/>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80</a:t>
            </a:fld>
            <a:endParaRPr lang="en-US">
              <a:solidFill>
                <a:prstClr val="black">
                  <a:tint val="75000"/>
                </a:prstClr>
              </a:solidFill>
              <a:latin typeface="Calibri"/>
            </a:endParaRPr>
          </a:p>
        </p:txBody>
      </p:sp>
      <p:sp>
        <p:nvSpPr>
          <p:cNvPr id="5" name="Rectangle: Rounded Corners 4">
            <a:extLst>
              <a:ext uri="{FF2B5EF4-FFF2-40B4-BE49-F238E27FC236}">
                <a16:creationId xmlns:a16="http://schemas.microsoft.com/office/drawing/2014/main" id="{CCEDE4EA-770F-4874-880F-5DE25C0DCC1B}"/>
              </a:ext>
            </a:extLst>
          </p:cNvPr>
          <p:cNvSpPr/>
          <p:nvPr/>
        </p:nvSpPr>
        <p:spPr>
          <a:xfrm>
            <a:off x="3182175" y="1710838"/>
            <a:ext cx="3385665" cy="514456"/>
          </a:xfrm>
          <a:prstGeom prst="round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solidFill>
                  <a:schemeClr val="tx1"/>
                </a:solidFill>
              </a:rPr>
              <a:t>Task Mapping Heuristics</a:t>
            </a:r>
          </a:p>
        </p:txBody>
      </p:sp>
      <p:sp>
        <p:nvSpPr>
          <p:cNvPr id="6" name="Rectangle: Rounded Corners 5">
            <a:extLst>
              <a:ext uri="{FF2B5EF4-FFF2-40B4-BE49-F238E27FC236}">
                <a16:creationId xmlns:a16="http://schemas.microsoft.com/office/drawing/2014/main" id="{3A5C8245-B13A-44BE-842D-B6FFE298A02B}"/>
              </a:ext>
            </a:extLst>
          </p:cNvPr>
          <p:cNvSpPr/>
          <p:nvPr/>
        </p:nvSpPr>
        <p:spPr>
          <a:xfrm>
            <a:off x="1424972" y="2713104"/>
            <a:ext cx="3140706" cy="361049"/>
          </a:xfrm>
          <a:prstGeom prst="round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solidFill>
                  <a:schemeClr val="tx1"/>
                </a:solidFill>
              </a:rPr>
              <a:t>Heterogeneous System</a:t>
            </a:r>
          </a:p>
        </p:txBody>
      </p:sp>
      <p:sp>
        <p:nvSpPr>
          <p:cNvPr id="7" name="Rectangle: Rounded Corners 6">
            <a:extLst>
              <a:ext uri="{FF2B5EF4-FFF2-40B4-BE49-F238E27FC236}">
                <a16:creationId xmlns:a16="http://schemas.microsoft.com/office/drawing/2014/main" id="{C5C7ACC8-7B2E-4756-AADA-23843654CCE8}"/>
              </a:ext>
            </a:extLst>
          </p:cNvPr>
          <p:cNvSpPr/>
          <p:nvPr/>
        </p:nvSpPr>
        <p:spPr>
          <a:xfrm>
            <a:off x="5469073" y="2716463"/>
            <a:ext cx="2905301" cy="414393"/>
          </a:xfrm>
          <a:prstGeom prst="round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solidFill>
                  <a:schemeClr val="tx1"/>
                </a:solidFill>
              </a:rPr>
              <a:t>Homogeneous System</a:t>
            </a:r>
          </a:p>
        </p:txBody>
      </p:sp>
      <p:cxnSp>
        <p:nvCxnSpPr>
          <p:cNvPr id="8" name="Elbow Connector 2">
            <a:extLst>
              <a:ext uri="{FF2B5EF4-FFF2-40B4-BE49-F238E27FC236}">
                <a16:creationId xmlns:a16="http://schemas.microsoft.com/office/drawing/2014/main" id="{6F4576A3-2138-41B8-B455-8E3A0DB17841}"/>
              </a:ext>
            </a:extLst>
          </p:cNvPr>
          <p:cNvCxnSpPr>
            <a:cxnSpLocks/>
            <a:stCxn id="5" idx="2"/>
            <a:endCxn id="7" idx="0"/>
          </p:cNvCxnSpPr>
          <p:nvPr/>
        </p:nvCxnSpPr>
        <p:spPr>
          <a:xfrm rot="16200000" flipH="1">
            <a:off x="5652782" y="1447519"/>
            <a:ext cx="491169" cy="2046717"/>
          </a:xfrm>
          <a:prstGeom prst="bentConnector3">
            <a:avLst>
              <a:gd name="adj1" fmla="val 50000"/>
            </a:avLst>
          </a:prstGeom>
          <a:ln w="22225"/>
        </p:spPr>
        <p:style>
          <a:lnRef idx="1">
            <a:schemeClr val="dk1"/>
          </a:lnRef>
          <a:fillRef idx="0">
            <a:schemeClr val="dk1"/>
          </a:fillRef>
          <a:effectRef idx="0">
            <a:schemeClr val="dk1"/>
          </a:effectRef>
          <a:fontRef idx="minor">
            <a:schemeClr val="tx1"/>
          </a:fontRef>
        </p:style>
      </p:cxnSp>
      <p:cxnSp>
        <p:nvCxnSpPr>
          <p:cNvPr id="9" name="Elbow Connector 2">
            <a:extLst>
              <a:ext uri="{FF2B5EF4-FFF2-40B4-BE49-F238E27FC236}">
                <a16:creationId xmlns:a16="http://schemas.microsoft.com/office/drawing/2014/main" id="{C0749453-1D0F-4DFF-A15C-7737292C037C}"/>
              </a:ext>
            </a:extLst>
          </p:cNvPr>
          <p:cNvCxnSpPr>
            <a:cxnSpLocks/>
            <a:stCxn id="5" idx="2"/>
            <a:endCxn id="6" idx="0"/>
          </p:cNvCxnSpPr>
          <p:nvPr/>
        </p:nvCxnSpPr>
        <p:spPr>
          <a:xfrm rot="5400000">
            <a:off x="3691261" y="1529357"/>
            <a:ext cx="487808" cy="1879682"/>
          </a:xfrm>
          <a:prstGeom prst="bentConnector3">
            <a:avLst>
              <a:gd name="adj1" fmla="val 50000"/>
            </a:avLst>
          </a:prstGeom>
          <a:ln w="22225"/>
        </p:spPr>
        <p:style>
          <a:lnRef idx="1">
            <a:schemeClr val="dk1"/>
          </a:lnRef>
          <a:fillRef idx="0">
            <a:schemeClr val="dk1"/>
          </a:fillRef>
          <a:effectRef idx="0">
            <a:schemeClr val="dk1"/>
          </a:effectRef>
          <a:fontRef idx="minor">
            <a:schemeClr val="tx1"/>
          </a:fontRef>
        </p:style>
      </p:cxnSp>
      <p:grpSp>
        <p:nvGrpSpPr>
          <p:cNvPr id="10" name="Group 9">
            <a:extLst>
              <a:ext uri="{FF2B5EF4-FFF2-40B4-BE49-F238E27FC236}">
                <a16:creationId xmlns:a16="http://schemas.microsoft.com/office/drawing/2014/main" id="{60E4CA89-82AD-4C8F-A7A9-CADFC302BDCD}"/>
              </a:ext>
            </a:extLst>
          </p:cNvPr>
          <p:cNvGrpSpPr/>
          <p:nvPr/>
        </p:nvGrpSpPr>
        <p:grpSpPr>
          <a:xfrm>
            <a:off x="343577" y="3519593"/>
            <a:ext cx="2879786" cy="1627569"/>
            <a:chOff x="1954840" y="923336"/>
            <a:chExt cx="2033188" cy="834324"/>
          </a:xfrm>
        </p:grpSpPr>
        <p:sp>
          <p:nvSpPr>
            <p:cNvPr id="11" name="Rectangle: Rounded Corners 10">
              <a:extLst>
                <a:ext uri="{FF2B5EF4-FFF2-40B4-BE49-F238E27FC236}">
                  <a16:creationId xmlns:a16="http://schemas.microsoft.com/office/drawing/2014/main" id="{32A9CCB5-66EF-46B7-967C-D599E51ED8A9}"/>
                </a:ext>
              </a:extLst>
            </p:cNvPr>
            <p:cNvSpPr/>
            <p:nvPr/>
          </p:nvSpPr>
          <p:spPr>
            <a:xfrm>
              <a:off x="2050881" y="923336"/>
              <a:ext cx="1724294" cy="185080"/>
            </a:xfrm>
            <a:prstGeom prst="round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solidFill>
                    <a:schemeClr val="tx1"/>
                  </a:solidFill>
                </a:rPr>
                <a:t>Immediate-Mode</a:t>
              </a:r>
            </a:p>
          </p:txBody>
        </p:sp>
        <p:sp>
          <p:nvSpPr>
            <p:cNvPr id="12" name="Rectangle: Rounded Corners 11">
              <a:extLst>
                <a:ext uri="{FF2B5EF4-FFF2-40B4-BE49-F238E27FC236}">
                  <a16:creationId xmlns:a16="http://schemas.microsoft.com/office/drawing/2014/main" id="{C2A3F447-9F9C-4772-8827-39D8F5DD92D6}"/>
                </a:ext>
              </a:extLst>
            </p:cNvPr>
            <p:cNvSpPr/>
            <p:nvPr/>
          </p:nvSpPr>
          <p:spPr>
            <a:xfrm>
              <a:off x="2945180" y="1507408"/>
              <a:ext cx="509040" cy="246888"/>
            </a:xfrm>
            <a:prstGeom prst="roundRect">
              <a:avLst/>
            </a:prstGeom>
            <a:solidFill>
              <a:schemeClr val="bg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tx1"/>
                  </a:solidFill>
                </a:rPr>
                <a:t>MCT</a:t>
              </a:r>
            </a:p>
          </p:txBody>
        </p:sp>
        <p:sp>
          <p:nvSpPr>
            <p:cNvPr id="13" name="Rectangle: Rounded Corners 12">
              <a:extLst>
                <a:ext uri="{FF2B5EF4-FFF2-40B4-BE49-F238E27FC236}">
                  <a16:creationId xmlns:a16="http://schemas.microsoft.com/office/drawing/2014/main" id="{286588D5-94B8-4A33-AAE6-4BC0CBF1B195}"/>
                </a:ext>
              </a:extLst>
            </p:cNvPr>
            <p:cNvSpPr/>
            <p:nvPr/>
          </p:nvSpPr>
          <p:spPr>
            <a:xfrm>
              <a:off x="3516210" y="1506677"/>
              <a:ext cx="471818" cy="246888"/>
            </a:xfrm>
            <a:prstGeom prst="roundRect">
              <a:avLst/>
            </a:prstGeom>
            <a:solidFill>
              <a:schemeClr val="bg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tx1"/>
                  </a:solidFill>
                </a:rPr>
                <a:t>KPB</a:t>
              </a:r>
            </a:p>
          </p:txBody>
        </p:sp>
        <p:sp>
          <p:nvSpPr>
            <p:cNvPr id="14" name="Rectangle: Rounded Corners 13">
              <a:extLst>
                <a:ext uri="{FF2B5EF4-FFF2-40B4-BE49-F238E27FC236}">
                  <a16:creationId xmlns:a16="http://schemas.microsoft.com/office/drawing/2014/main" id="{D504F467-729C-48E7-85DD-1238FEE524B6}"/>
                </a:ext>
              </a:extLst>
            </p:cNvPr>
            <p:cNvSpPr/>
            <p:nvPr/>
          </p:nvSpPr>
          <p:spPr>
            <a:xfrm>
              <a:off x="1954840" y="1507408"/>
              <a:ext cx="374805" cy="250252"/>
            </a:xfrm>
            <a:prstGeom prst="roundRect">
              <a:avLst/>
            </a:prstGeom>
            <a:solidFill>
              <a:schemeClr val="bg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tx1"/>
                  </a:solidFill>
                </a:rPr>
                <a:t>RR</a:t>
              </a:r>
            </a:p>
          </p:txBody>
        </p:sp>
        <p:sp>
          <p:nvSpPr>
            <p:cNvPr id="15" name="Rectangle: Rounded Corners 14">
              <a:extLst>
                <a:ext uri="{FF2B5EF4-FFF2-40B4-BE49-F238E27FC236}">
                  <a16:creationId xmlns:a16="http://schemas.microsoft.com/office/drawing/2014/main" id="{B93A0653-D4E2-406D-8FB7-25FD2AC394FD}"/>
                </a:ext>
              </a:extLst>
            </p:cNvPr>
            <p:cNvSpPr/>
            <p:nvPr/>
          </p:nvSpPr>
          <p:spPr>
            <a:xfrm>
              <a:off x="2392328" y="1507407"/>
              <a:ext cx="490073" cy="246888"/>
            </a:xfrm>
            <a:prstGeom prst="roundRect">
              <a:avLst/>
            </a:prstGeom>
            <a:solidFill>
              <a:schemeClr val="bg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tx1"/>
                  </a:solidFill>
                </a:rPr>
                <a:t>MET</a:t>
              </a:r>
            </a:p>
          </p:txBody>
        </p:sp>
        <p:cxnSp>
          <p:nvCxnSpPr>
            <p:cNvPr id="16" name="Elbow Connector 2">
              <a:extLst>
                <a:ext uri="{FF2B5EF4-FFF2-40B4-BE49-F238E27FC236}">
                  <a16:creationId xmlns:a16="http://schemas.microsoft.com/office/drawing/2014/main" id="{A9642EBD-7314-4811-9A31-A658106B3B9D}"/>
                </a:ext>
              </a:extLst>
            </p:cNvPr>
            <p:cNvCxnSpPr>
              <a:cxnSpLocks/>
              <a:stCxn id="11" idx="2"/>
              <a:endCxn id="13" idx="0"/>
            </p:cNvCxnSpPr>
            <p:nvPr/>
          </p:nvCxnSpPr>
          <p:spPr>
            <a:xfrm rot="16200000" flipH="1">
              <a:off x="3133443" y="888000"/>
              <a:ext cx="398261" cy="839091"/>
            </a:xfrm>
            <a:prstGeom prst="bentConnector3">
              <a:avLst>
                <a:gd name="adj1" fmla="val 50000"/>
              </a:avLst>
            </a:prstGeom>
            <a:ln w="22225"/>
          </p:spPr>
          <p:style>
            <a:lnRef idx="1">
              <a:schemeClr val="dk1"/>
            </a:lnRef>
            <a:fillRef idx="0">
              <a:schemeClr val="dk1"/>
            </a:fillRef>
            <a:effectRef idx="0">
              <a:schemeClr val="dk1"/>
            </a:effectRef>
            <a:fontRef idx="minor">
              <a:schemeClr val="tx1"/>
            </a:fontRef>
          </p:style>
        </p:cxnSp>
        <p:cxnSp>
          <p:nvCxnSpPr>
            <p:cNvPr id="17" name="Elbow Connector 2">
              <a:extLst>
                <a:ext uri="{FF2B5EF4-FFF2-40B4-BE49-F238E27FC236}">
                  <a16:creationId xmlns:a16="http://schemas.microsoft.com/office/drawing/2014/main" id="{E0AB5EAD-8527-4D3F-BF98-A2CA292799F5}"/>
                </a:ext>
              </a:extLst>
            </p:cNvPr>
            <p:cNvCxnSpPr>
              <a:cxnSpLocks/>
              <a:stCxn id="11" idx="2"/>
              <a:endCxn id="14" idx="0"/>
            </p:cNvCxnSpPr>
            <p:nvPr/>
          </p:nvCxnSpPr>
          <p:spPr>
            <a:xfrm rot="5400000">
              <a:off x="2328140" y="922520"/>
              <a:ext cx="398992" cy="770785"/>
            </a:xfrm>
            <a:prstGeom prst="bentConnector3">
              <a:avLst>
                <a:gd name="adj1" fmla="val 50000"/>
              </a:avLst>
            </a:prstGeom>
            <a:ln w="22225"/>
          </p:spPr>
          <p:style>
            <a:lnRef idx="1">
              <a:schemeClr val="dk1"/>
            </a:lnRef>
            <a:fillRef idx="0">
              <a:schemeClr val="dk1"/>
            </a:fillRef>
            <a:effectRef idx="0">
              <a:schemeClr val="dk1"/>
            </a:effectRef>
            <a:fontRef idx="minor">
              <a:schemeClr val="tx1"/>
            </a:fontRef>
          </p:style>
        </p:cxnSp>
        <p:cxnSp>
          <p:nvCxnSpPr>
            <p:cNvPr id="18" name="Elbow Connector 2">
              <a:extLst>
                <a:ext uri="{FF2B5EF4-FFF2-40B4-BE49-F238E27FC236}">
                  <a16:creationId xmlns:a16="http://schemas.microsoft.com/office/drawing/2014/main" id="{6456167B-B6F5-4107-95B6-8554DF657C50}"/>
                </a:ext>
              </a:extLst>
            </p:cNvPr>
            <p:cNvCxnSpPr>
              <a:cxnSpLocks/>
              <a:stCxn id="11" idx="2"/>
              <a:endCxn id="12" idx="0"/>
            </p:cNvCxnSpPr>
            <p:nvPr/>
          </p:nvCxnSpPr>
          <p:spPr>
            <a:xfrm rot="16200000" flipH="1">
              <a:off x="2856868" y="1164576"/>
              <a:ext cx="398992" cy="286672"/>
            </a:xfrm>
            <a:prstGeom prst="bentConnector3">
              <a:avLst>
                <a:gd name="adj1" fmla="val 50000"/>
              </a:avLst>
            </a:prstGeom>
            <a:ln w="22225"/>
          </p:spPr>
          <p:style>
            <a:lnRef idx="1">
              <a:schemeClr val="dk1"/>
            </a:lnRef>
            <a:fillRef idx="0">
              <a:schemeClr val="dk1"/>
            </a:fillRef>
            <a:effectRef idx="0">
              <a:schemeClr val="dk1"/>
            </a:effectRef>
            <a:fontRef idx="minor">
              <a:schemeClr val="tx1"/>
            </a:fontRef>
          </p:style>
        </p:cxnSp>
        <p:cxnSp>
          <p:nvCxnSpPr>
            <p:cNvPr id="19" name="Elbow Connector 2">
              <a:extLst>
                <a:ext uri="{FF2B5EF4-FFF2-40B4-BE49-F238E27FC236}">
                  <a16:creationId xmlns:a16="http://schemas.microsoft.com/office/drawing/2014/main" id="{545AA1F9-104C-496C-827D-E26BD853A87A}"/>
                </a:ext>
              </a:extLst>
            </p:cNvPr>
            <p:cNvCxnSpPr>
              <a:cxnSpLocks/>
              <a:stCxn id="11" idx="2"/>
              <a:endCxn id="15" idx="0"/>
            </p:cNvCxnSpPr>
            <p:nvPr/>
          </p:nvCxnSpPr>
          <p:spPr>
            <a:xfrm rot="5400000">
              <a:off x="2575702" y="1170080"/>
              <a:ext cx="398991" cy="275663"/>
            </a:xfrm>
            <a:prstGeom prst="bentConnector3">
              <a:avLst>
                <a:gd name="adj1" fmla="val 50000"/>
              </a:avLst>
            </a:prstGeom>
            <a:ln w="22225"/>
          </p:spPr>
          <p:style>
            <a:lnRef idx="1">
              <a:schemeClr val="dk1"/>
            </a:lnRef>
            <a:fillRef idx="0">
              <a:schemeClr val="dk1"/>
            </a:fillRef>
            <a:effectRef idx="0">
              <a:schemeClr val="dk1"/>
            </a:effectRef>
            <a:fontRef idx="minor">
              <a:schemeClr val="tx1"/>
            </a:fontRef>
          </p:style>
        </p:cxnSp>
      </p:grpSp>
      <p:cxnSp>
        <p:nvCxnSpPr>
          <p:cNvPr id="20" name="Elbow Connector 2">
            <a:extLst>
              <a:ext uri="{FF2B5EF4-FFF2-40B4-BE49-F238E27FC236}">
                <a16:creationId xmlns:a16="http://schemas.microsoft.com/office/drawing/2014/main" id="{DED68A18-ABE9-490F-AA7A-354EAC95059F}"/>
              </a:ext>
            </a:extLst>
          </p:cNvPr>
          <p:cNvCxnSpPr>
            <a:cxnSpLocks/>
            <a:stCxn id="6" idx="2"/>
            <a:endCxn id="11" idx="0"/>
          </p:cNvCxnSpPr>
          <p:nvPr/>
        </p:nvCxnSpPr>
        <p:spPr>
          <a:xfrm rot="5400000">
            <a:off x="2125314" y="2649582"/>
            <a:ext cx="445441" cy="1294580"/>
          </a:xfrm>
          <a:prstGeom prst="bentConnector3">
            <a:avLst>
              <a:gd name="adj1" fmla="val 50000"/>
            </a:avLst>
          </a:prstGeom>
          <a:ln w="22225"/>
        </p:spPr>
        <p:style>
          <a:lnRef idx="1">
            <a:schemeClr val="dk1"/>
          </a:lnRef>
          <a:fillRef idx="0">
            <a:schemeClr val="dk1"/>
          </a:fillRef>
          <a:effectRef idx="0">
            <a:schemeClr val="dk1"/>
          </a:effectRef>
          <a:fontRef idx="minor">
            <a:schemeClr val="tx1"/>
          </a:fontRef>
        </p:style>
      </p:cxnSp>
      <p:cxnSp>
        <p:nvCxnSpPr>
          <p:cNvPr id="21" name="Elbow Connector 2">
            <a:extLst>
              <a:ext uri="{FF2B5EF4-FFF2-40B4-BE49-F238E27FC236}">
                <a16:creationId xmlns:a16="http://schemas.microsoft.com/office/drawing/2014/main" id="{BED29344-8E62-499D-A16D-DB67E1E49CEF}"/>
              </a:ext>
            </a:extLst>
          </p:cNvPr>
          <p:cNvCxnSpPr>
            <a:cxnSpLocks/>
            <a:stCxn id="6" idx="2"/>
            <a:endCxn id="23" idx="0"/>
          </p:cNvCxnSpPr>
          <p:nvPr/>
        </p:nvCxnSpPr>
        <p:spPr>
          <a:xfrm rot="16200000" flipH="1">
            <a:off x="3530487" y="2538988"/>
            <a:ext cx="445469" cy="1515796"/>
          </a:xfrm>
          <a:prstGeom prst="bentConnector3">
            <a:avLst>
              <a:gd name="adj1" fmla="val 50000"/>
            </a:avLst>
          </a:prstGeom>
          <a:ln w="22225"/>
        </p:spPr>
        <p:style>
          <a:lnRef idx="1">
            <a:schemeClr val="dk1"/>
          </a:lnRef>
          <a:fillRef idx="0">
            <a:schemeClr val="dk1"/>
          </a:fillRef>
          <a:effectRef idx="0">
            <a:schemeClr val="dk1"/>
          </a:effectRef>
          <a:fontRef idx="minor">
            <a:schemeClr val="tx1"/>
          </a:fontRef>
        </p:style>
      </p:cxnSp>
      <p:grpSp>
        <p:nvGrpSpPr>
          <p:cNvPr id="22" name="Group 21">
            <a:extLst>
              <a:ext uri="{FF2B5EF4-FFF2-40B4-BE49-F238E27FC236}">
                <a16:creationId xmlns:a16="http://schemas.microsoft.com/office/drawing/2014/main" id="{7A24F6BC-CB79-41DB-8DAE-780BCF4A96FF}"/>
              </a:ext>
            </a:extLst>
          </p:cNvPr>
          <p:cNvGrpSpPr/>
          <p:nvPr/>
        </p:nvGrpSpPr>
        <p:grpSpPr>
          <a:xfrm>
            <a:off x="3399680" y="3519622"/>
            <a:ext cx="2389368" cy="1627435"/>
            <a:chOff x="127770" y="923350"/>
            <a:chExt cx="1686943" cy="834255"/>
          </a:xfrm>
        </p:grpSpPr>
        <p:sp>
          <p:nvSpPr>
            <p:cNvPr id="23" name="Rectangle: Rounded Corners 22">
              <a:extLst>
                <a:ext uri="{FF2B5EF4-FFF2-40B4-BE49-F238E27FC236}">
                  <a16:creationId xmlns:a16="http://schemas.microsoft.com/office/drawing/2014/main" id="{A8432CE2-F31E-4210-B605-3BB2CCE74B4B}"/>
                </a:ext>
              </a:extLst>
            </p:cNvPr>
            <p:cNvSpPr/>
            <p:nvPr/>
          </p:nvSpPr>
          <p:spPr>
            <a:xfrm>
              <a:off x="247449" y="923350"/>
              <a:ext cx="1330044" cy="185079"/>
            </a:xfrm>
            <a:prstGeom prst="round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solidFill>
                    <a:schemeClr val="tx1"/>
                  </a:solidFill>
                </a:rPr>
                <a:t>Batch-Mode</a:t>
              </a:r>
            </a:p>
          </p:txBody>
        </p:sp>
        <p:sp>
          <p:nvSpPr>
            <p:cNvPr id="24" name="Rectangle: Rounded Corners 23">
              <a:extLst>
                <a:ext uri="{FF2B5EF4-FFF2-40B4-BE49-F238E27FC236}">
                  <a16:creationId xmlns:a16="http://schemas.microsoft.com/office/drawing/2014/main" id="{809AA513-4C92-4EB3-901E-DA609ADE598D}"/>
                </a:ext>
              </a:extLst>
            </p:cNvPr>
            <p:cNvSpPr/>
            <p:nvPr/>
          </p:nvSpPr>
          <p:spPr>
            <a:xfrm>
              <a:off x="127770" y="1507083"/>
              <a:ext cx="473660" cy="250522"/>
            </a:xfrm>
            <a:prstGeom prst="roundRect">
              <a:avLst/>
            </a:prstGeom>
            <a:solidFill>
              <a:schemeClr val="bg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tx1"/>
                  </a:solidFill>
                </a:rPr>
                <a:t>MM</a:t>
              </a:r>
            </a:p>
          </p:txBody>
        </p:sp>
        <p:sp>
          <p:nvSpPr>
            <p:cNvPr id="25" name="Rectangle: Rounded Corners 24">
              <a:extLst>
                <a:ext uri="{FF2B5EF4-FFF2-40B4-BE49-F238E27FC236}">
                  <a16:creationId xmlns:a16="http://schemas.microsoft.com/office/drawing/2014/main" id="{FE431AE1-39FD-4A06-8308-B936029F3E8E}"/>
                </a:ext>
              </a:extLst>
            </p:cNvPr>
            <p:cNvSpPr/>
            <p:nvPr/>
          </p:nvSpPr>
          <p:spPr>
            <a:xfrm>
              <a:off x="654517" y="1509190"/>
              <a:ext cx="515561" cy="243923"/>
            </a:xfrm>
            <a:prstGeom prst="roundRect">
              <a:avLst/>
            </a:prstGeom>
            <a:solidFill>
              <a:schemeClr val="bg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tx1"/>
                  </a:solidFill>
                </a:rPr>
                <a:t>MSD</a:t>
              </a:r>
            </a:p>
          </p:txBody>
        </p:sp>
        <p:sp>
          <p:nvSpPr>
            <p:cNvPr id="26" name="Rectangle: Rounded Corners 25">
              <a:extLst>
                <a:ext uri="{FF2B5EF4-FFF2-40B4-BE49-F238E27FC236}">
                  <a16:creationId xmlns:a16="http://schemas.microsoft.com/office/drawing/2014/main" id="{1AD692AF-0276-4732-8ADB-8FE4EF3A171C}"/>
                </a:ext>
              </a:extLst>
            </p:cNvPr>
            <p:cNvSpPr/>
            <p:nvPr/>
          </p:nvSpPr>
          <p:spPr>
            <a:xfrm>
              <a:off x="1230071" y="1503707"/>
              <a:ext cx="584642" cy="249394"/>
            </a:xfrm>
            <a:prstGeom prst="roundRect">
              <a:avLst/>
            </a:prstGeom>
            <a:solidFill>
              <a:schemeClr val="bg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tx1"/>
                  </a:solidFill>
                </a:rPr>
                <a:t>MMU</a:t>
              </a:r>
            </a:p>
          </p:txBody>
        </p:sp>
        <p:cxnSp>
          <p:nvCxnSpPr>
            <p:cNvPr id="27" name="Elbow Connector 2">
              <a:extLst>
                <a:ext uri="{FF2B5EF4-FFF2-40B4-BE49-F238E27FC236}">
                  <a16:creationId xmlns:a16="http://schemas.microsoft.com/office/drawing/2014/main" id="{D56AE4CA-7027-4A15-802F-B29BBD1889C5}"/>
                </a:ext>
              </a:extLst>
            </p:cNvPr>
            <p:cNvCxnSpPr>
              <a:cxnSpLocks/>
              <a:stCxn id="23" idx="2"/>
              <a:endCxn id="26" idx="0"/>
            </p:cNvCxnSpPr>
            <p:nvPr/>
          </p:nvCxnSpPr>
          <p:spPr>
            <a:xfrm rot="16200000" flipH="1">
              <a:off x="1019792" y="1001107"/>
              <a:ext cx="395278" cy="609921"/>
            </a:xfrm>
            <a:prstGeom prst="bentConnector3">
              <a:avLst>
                <a:gd name="adj1" fmla="val 50000"/>
              </a:avLst>
            </a:prstGeom>
            <a:ln w="22225"/>
          </p:spPr>
          <p:style>
            <a:lnRef idx="1">
              <a:schemeClr val="dk1"/>
            </a:lnRef>
            <a:fillRef idx="0">
              <a:schemeClr val="dk1"/>
            </a:fillRef>
            <a:effectRef idx="0">
              <a:schemeClr val="dk1"/>
            </a:effectRef>
            <a:fontRef idx="minor">
              <a:schemeClr val="tx1"/>
            </a:fontRef>
          </p:style>
        </p:cxnSp>
        <p:cxnSp>
          <p:nvCxnSpPr>
            <p:cNvPr id="28" name="Elbow Connector 2">
              <a:extLst>
                <a:ext uri="{FF2B5EF4-FFF2-40B4-BE49-F238E27FC236}">
                  <a16:creationId xmlns:a16="http://schemas.microsoft.com/office/drawing/2014/main" id="{B90CD8C0-DEE1-4A8D-9B65-F19E4C51B94D}"/>
                </a:ext>
              </a:extLst>
            </p:cNvPr>
            <p:cNvCxnSpPr>
              <a:cxnSpLocks/>
              <a:stCxn id="23" idx="2"/>
              <a:endCxn id="25" idx="0"/>
            </p:cNvCxnSpPr>
            <p:nvPr/>
          </p:nvCxnSpPr>
          <p:spPr>
            <a:xfrm rot="5400000">
              <a:off x="712005" y="1308723"/>
              <a:ext cx="400761" cy="173"/>
            </a:xfrm>
            <a:prstGeom prst="bentConnector3">
              <a:avLst>
                <a:gd name="adj1" fmla="val 50000"/>
              </a:avLst>
            </a:prstGeom>
            <a:ln w="22225"/>
          </p:spPr>
          <p:style>
            <a:lnRef idx="1">
              <a:schemeClr val="dk1"/>
            </a:lnRef>
            <a:fillRef idx="0">
              <a:schemeClr val="dk1"/>
            </a:fillRef>
            <a:effectRef idx="0">
              <a:schemeClr val="dk1"/>
            </a:effectRef>
            <a:fontRef idx="minor">
              <a:schemeClr val="tx1"/>
            </a:fontRef>
          </p:style>
        </p:cxnSp>
        <p:cxnSp>
          <p:nvCxnSpPr>
            <p:cNvPr id="29" name="Elbow Connector 2">
              <a:extLst>
                <a:ext uri="{FF2B5EF4-FFF2-40B4-BE49-F238E27FC236}">
                  <a16:creationId xmlns:a16="http://schemas.microsoft.com/office/drawing/2014/main" id="{9645EB73-2E27-4B47-B63E-CB4F41DC3E62}"/>
                </a:ext>
              </a:extLst>
            </p:cNvPr>
            <p:cNvCxnSpPr>
              <a:cxnSpLocks/>
              <a:stCxn id="23" idx="2"/>
              <a:endCxn id="24" idx="0"/>
            </p:cNvCxnSpPr>
            <p:nvPr/>
          </p:nvCxnSpPr>
          <p:spPr>
            <a:xfrm rot="5400000">
              <a:off x="439209" y="1033821"/>
              <a:ext cx="398654" cy="547871"/>
            </a:xfrm>
            <a:prstGeom prst="bentConnector3">
              <a:avLst>
                <a:gd name="adj1" fmla="val 50000"/>
              </a:avLst>
            </a:prstGeom>
            <a:ln w="22225"/>
          </p:spPr>
          <p:style>
            <a:lnRef idx="1">
              <a:schemeClr val="dk1"/>
            </a:lnRef>
            <a:fillRef idx="0">
              <a:schemeClr val="dk1"/>
            </a:fillRef>
            <a:effectRef idx="0">
              <a:schemeClr val="dk1"/>
            </a:effectRef>
            <a:fontRef idx="minor">
              <a:schemeClr val="tx1"/>
            </a:fontRef>
          </p:style>
        </p:cxnSp>
      </p:grpSp>
      <p:grpSp>
        <p:nvGrpSpPr>
          <p:cNvPr id="30" name="Group 29">
            <a:extLst>
              <a:ext uri="{FF2B5EF4-FFF2-40B4-BE49-F238E27FC236}">
                <a16:creationId xmlns:a16="http://schemas.microsoft.com/office/drawing/2014/main" id="{84B0C45D-442B-44CF-B218-7E5E945428A2}"/>
              </a:ext>
            </a:extLst>
          </p:cNvPr>
          <p:cNvGrpSpPr/>
          <p:nvPr/>
        </p:nvGrpSpPr>
        <p:grpSpPr>
          <a:xfrm>
            <a:off x="6103919" y="3983116"/>
            <a:ext cx="2469258" cy="1156795"/>
            <a:chOff x="4133824" y="1157006"/>
            <a:chExt cx="1743347" cy="592996"/>
          </a:xfrm>
        </p:grpSpPr>
        <p:cxnSp>
          <p:nvCxnSpPr>
            <p:cNvPr id="31" name="Connector: Elbow 30">
              <a:extLst>
                <a:ext uri="{FF2B5EF4-FFF2-40B4-BE49-F238E27FC236}">
                  <a16:creationId xmlns:a16="http://schemas.microsoft.com/office/drawing/2014/main" id="{A6926009-4119-4446-9CE3-597070C39D40}"/>
                </a:ext>
              </a:extLst>
            </p:cNvPr>
            <p:cNvCxnSpPr>
              <a:cxnSpLocks/>
              <a:stCxn id="34" idx="0"/>
            </p:cNvCxnSpPr>
            <p:nvPr/>
          </p:nvCxnSpPr>
          <p:spPr>
            <a:xfrm rot="16200000" flipV="1">
              <a:off x="5284937" y="1132093"/>
              <a:ext cx="208852" cy="533195"/>
            </a:xfrm>
            <a:prstGeom prst="bentConnector2">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4AA7B464-E3CE-4C7C-9195-79E024EF257F}"/>
                </a:ext>
              </a:extLst>
            </p:cNvPr>
            <p:cNvCxnSpPr>
              <a:cxnSpLocks/>
              <a:stCxn id="35" idx="0"/>
            </p:cNvCxnSpPr>
            <p:nvPr/>
          </p:nvCxnSpPr>
          <p:spPr>
            <a:xfrm rot="5400000" flipH="1" flipV="1">
              <a:off x="4735015" y="1058125"/>
              <a:ext cx="207267" cy="679540"/>
            </a:xfrm>
            <a:prstGeom prst="bentConnector2">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id="{4012268F-EA81-4AA4-83B4-4323F6AFBCA4}"/>
                </a:ext>
              </a:extLst>
            </p:cNvPr>
            <p:cNvSpPr/>
            <p:nvPr/>
          </p:nvSpPr>
          <p:spPr>
            <a:xfrm>
              <a:off x="4916924" y="1497921"/>
              <a:ext cx="463777" cy="246888"/>
            </a:xfrm>
            <a:prstGeom prst="roundRect">
              <a:avLst/>
            </a:prstGeom>
            <a:solidFill>
              <a:schemeClr val="bg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tx1"/>
                  </a:solidFill>
                </a:rPr>
                <a:t>EDF</a:t>
              </a:r>
            </a:p>
          </p:txBody>
        </p:sp>
        <p:sp>
          <p:nvSpPr>
            <p:cNvPr id="34" name="Rectangle: Rounded Corners 33">
              <a:extLst>
                <a:ext uri="{FF2B5EF4-FFF2-40B4-BE49-F238E27FC236}">
                  <a16:creationId xmlns:a16="http://schemas.microsoft.com/office/drawing/2014/main" id="{A34FA4FC-7E95-49E3-81EF-375112CCE905}"/>
                </a:ext>
              </a:extLst>
            </p:cNvPr>
            <p:cNvSpPr/>
            <p:nvPr/>
          </p:nvSpPr>
          <p:spPr>
            <a:xfrm>
              <a:off x="5434754" y="1503114"/>
              <a:ext cx="442417" cy="246888"/>
            </a:xfrm>
            <a:prstGeom prst="roundRect">
              <a:avLst/>
            </a:prstGeom>
            <a:solidFill>
              <a:schemeClr val="bg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tx1"/>
                  </a:solidFill>
                </a:rPr>
                <a:t>SJF</a:t>
              </a:r>
            </a:p>
          </p:txBody>
        </p:sp>
        <p:sp>
          <p:nvSpPr>
            <p:cNvPr id="35" name="Rectangle: Rounded Corners 34">
              <a:extLst>
                <a:ext uri="{FF2B5EF4-FFF2-40B4-BE49-F238E27FC236}">
                  <a16:creationId xmlns:a16="http://schemas.microsoft.com/office/drawing/2014/main" id="{302E84C0-02BA-4199-A971-64EB84AB0E04}"/>
                </a:ext>
              </a:extLst>
            </p:cNvPr>
            <p:cNvSpPr/>
            <p:nvPr/>
          </p:nvSpPr>
          <p:spPr>
            <a:xfrm>
              <a:off x="4133824" y="1501528"/>
              <a:ext cx="730107" cy="246888"/>
            </a:xfrm>
            <a:prstGeom prst="roundRect">
              <a:avLst/>
            </a:prstGeom>
            <a:solidFill>
              <a:schemeClr val="bg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tx1"/>
                  </a:solidFill>
                </a:rPr>
                <a:t>FCFS-RR</a:t>
              </a:r>
            </a:p>
          </p:txBody>
        </p:sp>
        <p:cxnSp>
          <p:nvCxnSpPr>
            <p:cNvPr id="36" name="Straight Connector 35">
              <a:extLst>
                <a:ext uri="{FF2B5EF4-FFF2-40B4-BE49-F238E27FC236}">
                  <a16:creationId xmlns:a16="http://schemas.microsoft.com/office/drawing/2014/main" id="{08A4F6FF-4279-4617-B373-B75E096A68E9}"/>
                </a:ext>
              </a:extLst>
            </p:cNvPr>
            <p:cNvCxnSpPr>
              <a:cxnSpLocks/>
            </p:cNvCxnSpPr>
            <p:nvPr/>
          </p:nvCxnSpPr>
          <p:spPr>
            <a:xfrm>
              <a:off x="5139351" y="1157006"/>
              <a:ext cx="1" cy="34585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7" name="Elbow Connector 2">
            <a:extLst>
              <a:ext uri="{FF2B5EF4-FFF2-40B4-BE49-F238E27FC236}">
                <a16:creationId xmlns:a16="http://schemas.microsoft.com/office/drawing/2014/main" id="{206C646E-7666-40E1-953B-33B598A13506}"/>
              </a:ext>
            </a:extLst>
          </p:cNvPr>
          <p:cNvCxnSpPr>
            <a:cxnSpLocks/>
          </p:cNvCxnSpPr>
          <p:nvPr/>
        </p:nvCxnSpPr>
        <p:spPr>
          <a:xfrm rot="16200000" flipV="1">
            <a:off x="6764174" y="3290284"/>
            <a:ext cx="914288" cy="611308"/>
          </a:xfrm>
          <a:prstGeom prst="bentConnector3">
            <a:avLst>
              <a:gd name="adj1" fmla="val 50000"/>
            </a:avLst>
          </a:prstGeom>
          <a:ln w="2222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49723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par>
                                <p:cTn id="30" presetID="10"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AF671-0991-4B7A-AD6C-E2C53CA795D9}"/>
              </a:ext>
            </a:extLst>
          </p:cNvPr>
          <p:cNvSpPr>
            <a:spLocks noGrp="1"/>
          </p:cNvSpPr>
          <p:nvPr>
            <p:ph type="title"/>
          </p:nvPr>
        </p:nvSpPr>
        <p:spPr/>
        <p:txBody>
          <a:bodyPr/>
          <a:lstStyle/>
          <a:p>
            <a:r>
              <a:rPr lang="en-US" dirty="0"/>
              <a:t>Position Finder</a:t>
            </a:r>
          </a:p>
        </p:txBody>
      </p:sp>
      <p:sp>
        <p:nvSpPr>
          <p:cNvPr id="3" name="Content Placeholder 2">
            <a:extLst>
              <a:ext uri="{FF2B5EF4-FFF2-40B4-BE49-F238E27FC236}">
                <a16:creationId xmlns:a16="http://schemas.microsoft.com/office/drawing/2014/main" id="{EA086A84-A97E-4ACC-B579-0542783FFCB3}"/>
              </a:ext>
            </a:extLst>
          </p:cNvPr>
          <p:cNvSpPr>
            <a:spLocks noGrp="1"/>
          </p:cNvSpPr>
          <p:nvPr>
            <p:ph idx="1"/>
          </p:nvPr>
        </p:nvSpPr>
        <p:spPr/>
        <p:txBody>
          <a:bodyPr/>
          <a:lstStyle/>
          <a:p>
            <a:r>
              <a:rPr lang="en-US" dirty="0"/>
              <a:t>If Scheduler do not have task positioning policy in batch queue </a:t>
            </a:r>
          </a:p>
          <a:p>
            <a:pPr lvl="1"/>
            <a:r>
              <a:rPr lang="en-US" dirty="0"/>
              <a:t>	 FCFS  </a:t>
            </a:r>
            <a:r>
              <a:rPr lang="en-US" dirty="0">
                <a:solidFill>
                  <a:srgbClr val="00B050"/>
                </a:solidFill>
              </a:rPr>
              <a:t>✔	</a:t>
            </a:r>
            <a:r>
              <a:rPr lang="en-US" dirty="0"/>
              <a:t>Shortest-Job-First</a:t>
            </a:r>
            <a:r>
              <a:rPr lang="en-US" dirty="0">
                <a:solidFill>
                  <a:srgbClr val="00B050"/>
                </a:solidFill>
              </a:rPr>
              <a:t> </a:t>
            </a:r>
            <a:r>
              <a:rPr lang="en-US" dirty="0">
                <a:solidFill>
                  <a:srgbClr val="FF0000"/>
                </a:solidFill>
              </a:rPr>
              <a:t>X</a:t>
            </a:r>
          </a:p>
          <a:p>
            <a:pPr lvl="1"/>
            <a:endParaRPr lang="en-US" dirty="0">
              <a:solidFill>
                <a:srgbClr val="FF0000"/>
              </a:solidFill>
            </a:endParaRPr>
          </a:p>
          <a:p>
            <a:pPr lvl="1"/>
            <a:r>
              <a:rPr lang="en-US" dirty="0"/>
              <a:t>Where to place merged task back to batch queue for best scheduling result?</a:t>
            </a:r>
          </a:p>
        </p:txBody>
      </p:sp>
      <p:sp>
        <p:nvSpPr>
          <p:cNvPr id="4" name="Slide Number Placeholder 3">
            <a:extLst>
              <a:ext uri="{FF2B5EF4-FFF2-40B4-BE49-F238E27FC236}">
                <a16:creationId xmlns:a16="http://schemas.microsoft.com/office/drawing/2014/main" id="{23CC950B-EE81-4487-B890-8F182772A4C9}"/>
              </a:ext>
            </a:extLst>
          </p:cNvPr>
          <p:cNvSpPr>
            <a:spLocks noGrp="1"/>
          </p:cNvSpPr>
          <p:nvPr>
            <p:ph type="sldNum" sz="quarter" idx="4"/>
          </p:nvPr>
        </p:nvSpPr>
        <p:spPr>
          <a:xfrm>
            <a:off x="3505200" y="6065838"/>
            <a:ext cx="2133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fld id="{7D2751F7-D677-4CE9-B35A-C3CCA0CC8D94}" type="slidenum">
              <a:rPr lang="en-US" smtClean="0"/>
              <a:pPr defTabSz="914400"/>
              <a:t>81</a:t>
            </a:fld>
            <a:endParaRPr lang="en-US" dirty="0"/>
          </a:p>
        </p:txBody>
      </p:sp>
    </p:spTree>
    <p:extLst>
      <p:ext uri="{BB962C8B-B14F-4D97-AF65-F5344CB8AC3E}">
        <p14:creationId xmlns:p14="http://schemas.microsoft.com/office/powerpoint/2010/main" val="388426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AF671-0991-4B7A-AD6C-E2C53CA795D9}"/>
              </a:ext>
            </a:extLst>
          </p:cNvPr>
          <p:cNvSpPr>
            <a:spLocks noGrp="1"/>
          </p:cNvSpPr>
          <p:nvPr>
            <p:ph type="title"/>
          </p:nvPr>
        </p:nvSpPr>
        <p:spPr/>
        <p:txBody>
          <a:bodyPr/>
          <a:lstStyle/>
          <a:p>
            <a:r>
              <a:rPr lang="en-US" dirty="0"/>
              <a:t>Position Finder</a:t>
            </a:r>
          </a:p>
        </p:txBody>
      </p:sp>
      <p:sp>
        <p:nvSpPr>
          <p:cNvPr id="3" name="Content Placeholder 2">
            <a:extLst>
              <a:ext uri="{FF2B5EF4-FFF2-40B4-BE49-F238E27FC236}">
                <a16:creationId xmlns:a16="http://schemas.microsoft.com/office/drawing/2014/main" id="{EA086A84-A97E-4ACC-B579-0542783FFCB3}"/>
              </a:ext>
            </a:extLst>
          </p:cNvPr>
          <p:cNvSpPr>
            <a:spLocks noGrp="1"/>
          </p:cNvSpPr>
          <p:nvPr>
            <p:ph idx="1"/>
          </p:nvPr>
        </p:nvSpPr>
        <p:spPr/>
        <p:txBody>
          <a:bodyPr/>
          <a:lstStyle/>
          <a:p>
            <a:r>
              <a:rPr lang="en-US" dirty="0"/>
              <a:t>Back to the position of a merge candidate</a:t>
            </a:r>
          </a:p>
          <a:p>
            <a:endParaRPr lang="en-US" dirty="0"/>
          </a:p>
          <a:p>
            <a:r>
              <a:rPr lang="en-US" dirty="0"/>
              <a:t>New position</a:t>
            </a:r>
          </a:p>
          <a:p>
            <a:pPr lvl="1"/>
            <a:r>
              <a:rPr lang="en-US" dirty="0"/>
              <a:t>Logarithmic search</a:t>
            </a:r>
          </a:p>
          <a:p>
            <a:pPr lvl="1"/>
            <a:r>
              <a:rPr lang="en-US" dirty="0"/>
              <a:t>Linear search</a:t>
            </a:r>
          </a:p>
        </p:txBody>
      </p:sp>
      <p:sp>
        <p:nvSpPr>
          <p:cNvPr id="4" name="Slide Number Placeholder 3">
            <a:extLst>
              <a:ext uri="{FF2B5EF4-FFF2-40B4-BE49-F238E27FC236}">
                <a16:creationId xmlns:a16="http://schemas.microsoft.com/office/drawing/2014/main" id="{23CC950B-EE81-4487-B890-8F182772A4C9}"/>
              </a:ext>
            </a:extLst>
          </p:cNvPr>
          <p:cNvSpPr>
            <a:spLocks noGrp="1"/>
          </p:cNvSpPr>
          <p:nvPr>
            <p:ph type="sldNum" sz="quarter" idx="4"/>
          </p:nvPr>
        </p:nvSpPr>
        <p:spPr>
          <a:xfrm>
            <a:off x="3505200" y="6065838"/>
            <a:ext cx="2133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fld id="{7D2751F7-D677-4CE9-B35A-C3CCA0CC8D94}" type="slidenum">
              <a:rPr lang="en-US" smtClean="0"/>
              <a:pPr defTabSz="914400"/>
              <a:t>82</a:t>
            </a:fld>
            <a:endParaRPr lang="en-US" dirty="0"/>
          </a:p>
        </p:txBody>
      </p:sp>
    </p:spTree>
    <p:extLst>
      <p:ext uri="{BB962C8B-B14F-4D97-AF65-F5344CB8AC3E}">
        <p14:creationId xmlns:p14="http://schemas.microsoft.com/office/powerpoint/2010/main" val="3251658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322C9B9-6EFF-4D0B-9A30-D34B3A31B20E}"/>
              </a:ext>
            </a:extLst>
          </p:cNvPr>
          <p:cNvGrpSpPr/>
          <p:nvPr/>
        </p:nvGrpSpPr>
        <p:grpSpPr>
          <a:xfrm>
            <a:off x="766618" y="4396011"/>
            <a:ext cx="7801981" cy="985982"/>
            <a:chOff x="6091661" y="3407982"/>
            <a:chExt cx="2929799" cy="556847"/>
          </a:xfrm>
        </p:grpSpPr>
        <p:sp>
          <p:nvSpPr>
            <p:cNvPr id="10" name="Rounded Rectangle 8">
              <a:extLst>
                <a:ext uri="{FF2B5EF4-FFF2-40B4-BE49-F238E27FC236}">
                  <a16:creationId xmlns:a16="http://schemas.microsoft.com/office/drawing/2014/main" id="{15731428-C000-463B-BBF5-6E421BC6CE3A}"/>
                </a:ext>
              </a:extLst>
            </p:cNvPr>
            <p:cNvSpPr/>
            <p:nvPr/>
          </p:nvSpPr>
          <p:spPr>
            <a:xfrm>
              <a:off x="6091661" y="3407982"/>
              <a:ext cx="2929799" cy="55684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 name="Rectangle 10">
              <a:extLst>
                <a:ext uri="{FF2B5EF4-FFF2-40B4-BE49-F238E27FC236}">
                  <a16:creationId xmlns:a16="http://schemas.microsoft.com/office/drawing/2014/main" id="{C15550D0-0C24-416B-9B7E-D6F1F15740E9}"/>
                </a:ext>
              </a:extLst>
            </p:cNvPr>
            <p:cNvSpPr/>
            <p:nvPr/>
          </p:nvSpPr>
          <p:spPr>
            <a:xfrm>
              <a:off x="6091661" y="3468993"/>
              <a:ext cx="1607062" cy="4232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7B600183-F0F5-4B37-96FA-DFF80C27C8E4}"/>
              </a:ext>
            </a:extLst>
          </p:cNvPr>
          <p:cNvSpPr>
            <a:spLocks noGrp="1"/>
          </p:cNvSpPr>
          <p:nvPr>
            <p:ph type="title"/>
          </p:nvPr>
        </p:nvSpPr>
        <p:spPr/>
        <p:txBody>
          <a:bodyPr>
            <a:normAutofit fontScale="90000"/>
          </a:bodyPr>
          <a:lstStyle/>
          <a:p>
            <a:r>
              <a:rPr lang="en-US" dirty="0"/>
              <a:t>Logarithmic Search: Finding Position for the Merged Task</a:t>
            </a:r>
          </a:p>
        </p:txBody>
      </p:sp>
      <p:sp>
        <p:nvSpPr>
          <p:cNvPr id="4" name="Slide Number Placeholder 3">
            <a:extLst>
              <a:ext uri="{FF2B5EF4-FFF2-40B4-BE49-F238E27FC236}">
                <a16:creationId xmlns:a16="http://schemas.microsoft.com/office/drawing/2014/main" id="{FC1176B9-64BB-4A22-97E8-14F9FC7C9BDF}"/>
              </a:ext>
            </a:extLst>
          </p:cNvPr>
          <p:cNvSpPr>
            <a:spLocks noGrp="1"/>
          </p:cNvSpPr>
          <p:nvPr>
            <p:ph type="sldNum" sz="quarter" idx="4"/>
          </p:nvPr>
        </p:nvSpPr>
        <p:spPr>
          <a:xfrm>
            <a:off x="3505200" y="6065838"/>
            <a:ext cx="2133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fld id="{7D2751F7-D677-4CE9-B35A-C3CCA0CC8D94}" type="slidenum">
              <a:rPr lang="en-US" smtClean="0"/>
              <a:pPr defTabSz="914400"/>
              <a:t>83</a:t>
            </a:fld>
            <a:endParaRPr lang="en-US" dirty="0"/>
          </a:p>
        </p:txBody>
      </p:sp>
      <p:sp>
        <p:nvSpPr>
          <p:cNvPr id="5" name="Rectangle 4">
            <a:extLst>
              <a:ext uri="{FF2B5EF4-FFF2-40B4-BE49-F238E27FC236}">
                <a16:creationId xmlns:a16="http://schemas.microsoft.com/office/drawing/2014/main" id="{24E30CAD-45F8-49A5-8B07-44B005989ABA}"/>
              </a:ext>
            </a:extLst>
          </p:cNvPr>
          <p:cNvSpPr/>
          <p:nvPr/>
        </p:nvSpPr>
        <p:spPr>
          <a:xfrm>
            <a:off x="961208" y="4727227"/>
            <a:ext cx="430823" cy="40328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1899477-F9B9-42CD-A28D-DD982DFC8E2A}"/>
              </a:ext>
            </a:extLst>
          </p:cNvPr>
          <p:cNvSpPr/>
          <p:nvPr/>
        </p:nvSpPr>
        <p:spPr>
          <a:xfrm>
            <a:off x="1920996" y="4687078"/>
            <a:ext cx="430823" cy="483577"/>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Top Corners Snipped 6">
            <a:extLst>
              <a:ext uri="{FF2B5EF4-FFF2-40B4-BE49-F238E27FC236}">
                <a16:creationId xmlns:a16="http://schemas.microsoft.com/office/drawing/2014/main" id="{8AB68965-4D61-4A72-96DE-9D74912577DC}"/>
              </a:ext>
            </a:extLst>
          </p:cNvPr>
          <p:cNvSpPr/>
          <p:nvPr/>
        </p:nvSpPr>
        <p:spPr>
          <a:xfrm>
            <a:off x="3792198" y="4658758"/>
            <a:ext cx="720969" cy="483577"/>
          </a:xfrm>
          <a:prstGeom prst="snip2Same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466E350F-A1EA-4A49-80FB-9A7B54921234}"/>
              </a:ext>
            </a:extLst>
          </p:cNvPr>
          <p:cNvSpPr/>
          <p:nvPr/>
        </p:nvSpPr>
        <p:spPr>
          <a:xfrm>
            <a:off x="3003696" y="4609491"/>
            <a:ext cx="430823" cy="483577"/>
          </a:xfrm>
          <a:prstGeom prs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a:extLst>
              <a:ext uri="{FF2B5EF4-FFF2-40B4-BE49-F238E27FC236}">
                <a16:creationId xmlns:a16="http://schemas.microsoft.com/office/drawing/2014/main" id="{B0B78F9A-0B64-41CB-AFBD-AAAE5E2CB71B}"/>
              </a:ext>
            </a:extLst>
          </p:cNvPr>
          <p:cNvSpPr/>
          <p:nvPr/>
        </p:nvSpPr>
        <p:spPr>
          <a:xfrm>
            <a:off x="2880784" y="4687077"/>
            <a:ext cx="430823" cy="483577"/>
          </a:xfrm>
          <a:prstGeom prs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F73784D-2BC9-48F6-8EB5-306373DC9C06}"/>
              </a:ext>
            </a:extLst>
          </p:cNvPr>
          <p:cNvSpPr/>
          <p:nvPr/>
        </p:nvSpPr>
        <p:spPr>
          <a:xfrm>
            <a:off x="4879843" y="4681673"/>
            <a:ext cx="430823" cy="483577"/>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6DE49F8-7A29-4E0C-BCCE-A614EB6E3AFF}"/>
              </a:ext>
            </a:extLst>
          </p:cNvPr>
          <p:cNvSpPr/>
          <p:nvPr/>
        </p:nvSpPr>
        <p:spPr>
          <a:xfrm>
            <a:off x="7712000" y="4647213"/>
            <a:ext cx="430823" cy="483577"/>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BB6F313-9069-4535-9AF5-7F1907DD1553}"/>
              </a:ext>
            </a:extLst>
          </p:cNvPr>
          <p:cNvSpPr/>
          <p:nvPr/>
        </p:nvSpPr>
        <p:spPr>
          <a:xfrm>
            <a:off x="5816027" y="4721821"/>
            <a:ext cx="430823" cy="40328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6E35263-B9BB-4890-A2D1-C42B37FEA2B3}"/>
              </a:ext>
            </a:extLst>
          </p:cNvPr>
          <p:cNvSpPr txBox="1"/>
          <p:nvPr/>
        </p:nvSpPr>
        <p:spPr>
          <a:xfrm>
            <a:off x="3832596" y="5543964"/>
            <a:ext cx="1660519" cy="369332"/>
          </a:xfrm>
          <a:prstGeom prst="rect">
            <a:avLst/>
          </a:prstGeom>
          <a:noFill/>
        </p:spPr>
        <p:txBody>
          <a:bodyPr wrap="none" rtlCol="0">
            <a:spAutoFit/>
          </a:bodyPr>
          <a:lstStyle/>
          <a:p>
            <a:r>
              <a:rPr lang="en-US" dirty="0"/>
              <a:t>Segment queue</a:t>
            </a:r>
          </a:p>
        </p:txBody>
      </p:sp>
      <p:sp>
        <p:nvSpPr>
          <p:cNvPr id="17" name="Isosceles Triangle 16">
            <a:extLst>
              <a:ext uri="{FF2B5EF4-FFF2-40B4-BE49-F238E27FC236}">
                <a16:creationId xmlns:a16="http://schemas.microsoft.com/office/drawing/2014/main" id="{03D2D88D-0AB1-48D1-9C92-4A31C4B15256}"/>
              </a:ext>
            </a:extLst>
          </p:cNvPr>
          <p:cNvSpPr/>
          <p:nvPr/>
        </p:nvSpPr>
        <p:spPr>
          <a:xfrm>
            <a:off x="6719837" y="4707181"/>
            <a:ext cx="430823" cy="48357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cxnSp>
        <p:nvCxnSpPr>
          <p:cNvPr id="20" name="Straight Arrow Connector 19">
            <a:extLst>
              <a:ext uri="{FF2B5EF4-FFF2-40B4-BE49-F238E27FC236}">
                <a16:creationId xmlns:a16="http://schemas.microsoft.com/office/drawing/2014/main" id="{4022649F-FF44-4FAB-86C6-F8FA2A20F123}"/>
              </a:ext>
            </a:extLst>
          </p:cNvPr>
          <p:cNvCxnSpPr/>
          <p:nvPr/>
        </p:nvCxnSpPr>
        <p:spPr>
          <a:xfrm>
            <a:off x="766618" y="4045527"/>
            <a:ext cx="7801981" cy="0"/>
          </a:xfrm>
          <a:prstGeom prst="straightConnector1">
            <a:avLst/>
          </a:prstGeom>
          <a:ln w="25400">
            <a:headEnd type="triangle"/>
            <a:tailEnd type="triangle"/>
          </a:ln>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C3F615E8-19D5-48CB-A635-360F496ACDD4}"/>
              </a:ext>
            </a:extLst>
          </p:cNvPr>
          <p:cNvSpPr txBox="1"/>
          <p:nvPr/>
        </p:nvSpPr>
        <p:spPr>
          <a:xfrm>
            <a:off x="90907" y="3232927"/>
            <a:ext cx="3741689" cy="646331"/>
          </a:xfrm>
          <a:prstGeom prst="rect">
            <a:avLst/>
          </a:prstGeom>
          <a:noFill/>
        </p:spPr>
        <p:txBody>
          <a:bodyPr wrap="square" rtlCol="0">
            <a:spAutoFit/>
          </a:bodyPr>
          <a:lstStyle/>
          <a:p>
            <a:r>
              <a:rPr lang="en-US" dirty="0"/>
              <a:t>Merged task start later</a:t>
            </a:r>
          </a:p>
          <a:p>
            <a:r>
              <a:rPr lang="en-US" dirty="0"/>
              <a:t>Delay fewer other tasks</a:t>
            </a:r>
          </a:p>
        </p:txBody>
      </p:sp>
      <p:sp>
        <p:nvSpPr>
          <p:cNvPr id="40" name="TextBox 39">
            <a:extLst>
              <a:ext uri="{FF2B5EF4-FFF2-40B4-BE49-F238E27FC236}">
                <a16:creationId xmlns:a16="http://schemas.microsoft.com/office/drawing/2014/main" id="{5234B0A4-77DB-4501-B0EE-09D89B70CC12}"/>
              </a:ext>
            </a:extLst>
          </p:cNvPr>
          <p:cNvSpPr txBox="1"/>
          <p:nvPr/>
        </p:nvSpPr>
        <p:spPr>
          <a:xfrm>
            <a:off x="5480325" y="3201633"/>
            <a:ext cx="3741689" cy="646331"/>
          </a:xfrm>
          <a:prstGeom prst="rect">
            <a:avLst/>
          </a:prstGeom>
          <a:noFill/>
        </p:spPr>
        <p:txBody>
          <a:bodyPr wrap="square" rtlCol="0">
            <a:spAutoFit/>
          </a:bodyPr>
          <a:lstStyle/>
          <a:p>
            <a:r>
              <a:rPr lang="en-US" dirty="0"/>
              <a:t>Merged task start earlier</a:t>
            </a:r>
          </a:p>
          <a:p>
            <a:r>
              <a:rPr lang="en-US" dirty="0"/>
              <a:t>Delay more tasks</a:t>
            </a:r>
          </a:p>
        </p:txBody>
      </p:sp>
    </p:spTree>
    <p:extLst>
      <p:ext uri="{BB962C8B-B14F-4D97-AF65-F5344CB8AC3E}">
        <p14:creationId xmlns:p14="http://schemas.microsoft.com/office/powerpoint/2010/main" val="1914813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322C9B9-6EFF-4D0B-9A30-D34B3A31B20E}"/>
              </a:ext>
            </a:extLst>
          </p:cNvPr>
          <p:cNvGrpSpPr/>
          <p:nvPr/>
        </p:nvGrpSpPr>
        <p:grpSpPr>
          <a:xfrm>
            <a:off x="766618" y="4396011"/>
            <a:ext cx="7801981" cy="985982"/>
            <a:chOff x="6091661" y="3407982"/>
            <a:chExt cx="2929799" cy="556847"/>
          </a:xfrm>
        </p:grpSpPr>
        <p:sp>
          <p:nvSpPr>
            <p:cNvPr id="10" name="Rounded Rectangle 8">
              <a:extLst>
                <a:ext uri="{FF2B5EF4-FFF2-40B4-BE49-F238E27FC236}">
                  <a16:creationId xmlns:a16="http://schemas.microsoft.com/office/drawing/2014/main" id="{15731428-C000-463B-BBF5-6E421BC6CE3A}"/>
                </a:ext>
              </a:extLst>
            </p:cNvPr>
            <p:cNvSpPr/>
            <p:nvPr/>
          </p:nvSpPr>
          <p:spPr>
            <a:xfrm>
              <a:off x="6091661" y="3407982"/>
              <a:ext cx="2929799" cy="55684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 name="Rectangle 10">
              <a:extLst>
                <a:ext uri="{FF2B5EF4-FFF2-40B4-BE49-F238E27FC236}">
                  <a16:creationId xmlns:a16="http://schemas.microsoft.com/office/drawing/2014/main" id="{C15550D0-0C24-416B-9B7E-D6F1F15740E9}"/>
                </a:ext>
              </a:extLst>
            </p:cNvPr>
            <p:cNvSpPr/>
            <p:nvPr/>
          </p:nvSpPr>
          <p:spPr>
            <a:xfrm>
              <a:off x="6091661" y="3468993"/>
              <a:ext cx="1607062" cy="4232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7B600183-F0F5-4B37-96FA-DFF80C27C8E4}"/>
              </a:ext>
            </a:extLst>
          </p:cNvPr>
          <p:cNvSpPr>
            <a:spLocks noGrp="1"/>
          </p:cNvSpPr>
          <p:nvPr>
            <p:ph type="title"/>
          </p:nvPr>
        </p:nvSpPr>
        <p:spPr/>
        <p:txBody>
          <a:bodyPr>
            <a:normAutofit fontScale="90000"/>
          </a:bodyPr>
          <a:lstStyle/>
          <a:p>
            <a:r>
              <a:rPr lang="en-US" dirty="0"/>
              <a:t>Logarithmic Search: Finding Position for the Merged Task</a:t>
            </a:r>
          </a:p>
        </p:txBody>
      </p:sp>
      <p:sp>
        <p:nvSpPr>
          <p:cNvPr id="4" name="Slide Number Placeholder 3">
            <a:extLst>
              <a:ext uri="{FF2B5EF4-FFF2-40B4-BE49-F238E27FC236}">
                <a16:creationId xmlns:a16="http://schemas.microsoft.com/office/drawing/2014/main" id="{FC1176B9-64BB-4A22-97E8-14F9FC7C9BDF}"/>
              </a:ext>
            </a:extLst>
          </p:cNvPr>
          <p:cNvSpPr>
            <a:spLocks noGrp="1"/>
          </p:cNvSpPr>
          <p:nvPr>
            <p:ph type="sldNum" sz="quarter" idx="4"/>
          </p:nvPr>
        </p:nvSpPr>
        <p:spPr>
          <a:xfrm>
            <a:off x="3505200" y="6065838"/>
            <a:ext cx="2133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fld id="{7D2751F7-D677-4CE9-B35A-C3CCA0CC8D94}" type="slidenum">
              <a:rPr lang="en-US" smtClean="0"/>
              <a:pPr defTabSz="914400"/>
              <a:t>84</a:t>
            </a:fld>
            <a:endParaRPr lang="en-US" dirty="0"/>
          </a:p>
        </p:txBody>
      </p:sp>
      <p:sp>
        <p:nvSpPr>
          <p:cNvPr id="5" name="Rectangle 4">
            <a:extLst>
              <a:ext uri="{FF2B5EF4-FFF2-40B4-BE49-F238E27FC236}">
                <a16:creationId xmlns:a16="http://schemas.microsoft.com/office/drawing/2014/main" id="{24E30CAD-45F8-49A5-8B07-44B005989ABA}"/>
              </a:ext>
            </a:extLst>
          </p:cNvPr>
          <p:cNvSpPr/>
          <p:nvPr/>
        </p:nvSpPr>
        <p:spPr>
          <a:xfrm>
            <a:off x="961208" y="4727227"/>
            <a:ext cx="430823" cy="40328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1899477-F9B9-42CD-A28D-DD982DFC8E2A}"/>
              </a:ext>
            </a:extLst>
          </p:cNvPr>
          <p:cNvSpPr/>
          <p:nvPr/>
        </p:nvSpPr>
        <p:spPr>
          <a:xfrm>
            <a:off x="1920996" y="4687078"/>
            <a:ext cx="430823" cy="483577"/>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Top Corners Snipped 6">
            <a:extLst>
              <a:ext uri="{FF2B5EF4-FFF2-40B4-BE49-F238E27FC236}">
                <a16:creationId xmlns:a16="http://schemas.microsoft.com/office/drawing/2014/main" id="{8AB68965-4D61-4A72-96DE-9D74912577DC}"/>
              </a:ext>
            </a:extLst>
          </p:cNvPr>
          <p:cNvSpPr/>
          <p:nvPr/>
        </p:nvSpPr>
        <p:spPr>
          <a:xfrm>
            <a:off x="3792198" y="4658758"/>
            <a:ext cx="720969" cy="483577"/>
          </a:xfrm>
          <a:prstGeom prst="snip2Same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466E350F-A1EA-4A49-80FB-9A7B54921234}"/>
              </a:ext>
            </a:extLst>
          </p:cNvPr>
          <p:cNvSpPr/>
          <p:nvPr/>
        </p:nvSpPr>
        <p:spPr>
          <a:xfrm>
            <a:off x="3003696" y="4609491"/>
            <a:ext cx="430823" cy="483577"/>
          </a:xfrm>
          <a:prstGeom prs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a:extLst>
              <a:ext uri="{FF2B5EF4-FFF2-40B4-BE49-F238E27FC236}">
                <a16:creationId xmlns:a16="http://schemas.microsoft.com/office/drawing/2014/main" id="{B0B78F9A-0B64-41CB-AFBD-AAAE5E2CB71B}"/>
              </a:ext>
            </a:extLst>
          </p:cNvPr>
          <p:cNvSpPr/>
          <p:nvPr/>
        </p:nvSpPr>
        <p:spPr>
          <a:xfrm>
            <a:off x="2880784" y="4687077"/>
            <a:ext cx="430823" cy="483577"/>
          </a:xfrm>
          <a:prstGeom prs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F73784D-2BC9-48F6-8EB5-306373DC9C06}"/>
              </a:ext>
            </a:extLst>
          </p:cNvPr>
          <p:cNvSpPr/>
          <p:nvPr/>
        </p:nvSpPr>
        <p:spPr>
          <a:xfrm>
            <a:off x="4879843" y="4681673"/>
            <a:ext cx="430823" cy="483577"/>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6DE49F8-7A29-4E0C-BCCE-A614EB6E3AFF}"/>
              </a:ext>
            </a:extLst>
          </p:cNvPr>
          <p:cNvSpPr/>
          <p:nvPr/>
        </p:nvSpPr>
        <p:spPr>
          <a:xfrm>
            <a:off x="7712000" y="4647213"/>
            <a:ext cx="430823" cy="483577"/>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BB6F313-9069-4535-9AF5-7F1907DD1553}"/>
              </a:ext>
            </a:extLst>
          </p:cNvPr>
          <p:cNvSpPr/>
          <p:nvPr/>
        </p:nvSpPr>
        <p:spPr>
          <a:xfrm>
            <a:off x="5816027" y="4721821"/>
            <a:ext cx="430823" cy="40328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6E35263-B9BB-4890-A2D1-C42B37FEA2B3}"/>
              </a:ext>
            </a:extLst>
          </p:cNvPr>
          <p:cNvSpPr txBox="1"/>
          <p:nvPr/>
        </p:nvSpPr>
        <p:spPr>
          <a:xfrm>
            <a:off x="3832596" y="5543964"/>
            <a:ext cx="1660519" cy="369332"/>
          </a:xfrm>
          <a:prstGeom prst="rect">
            <a:avLst/>
          </a:prstGeom>
          <a:noFill/>
        </p:spPr>
        <p:txBody>
          <a:bodyPr wrap="none" rtlCol="0">
            <a:spAutoFit/>
          </a:bodyPr>
          <a:lstStyle/>
          <a:p>
            <a:r>
              <a:rPr lang="en-US" dirty="0"/>
              <a:t>Segment queue</a:t>
            </a:r>
          </a:p>
        </p:txBody>
      </p:sp>
      <p:sp>
        <p:nvSpPr>
          <p:cNvPr id="17" name="Isosceles Triangle 16">
            <a:extLst>
              <a:ext uri="{FF2B5EF4-FFF2-40B4-BE49-F238E27FC236}">
                <a16:creationId xmlns:a16="http://schemas.microsoft.com/office/drawing/2014/main" id="{03D2D88D-0AB1-48D1-9C92-4A31C4B15256}"/>
              </a:ext>
            </a:extLst>
          </p:cNvPr>
          <p:cNvSpPr/>
          <p:nvPr/>
        </p:nvSpPr>
        <p:spPr>
          <a:xfrm>
            <a:off x="6719837" y="4707181"/>
            <a:ext cx="430823" cy="48357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grpSp>
        <p:nvGrpSpPr>
          <p:cNvPr id="24" name="Group 23">
            <a:extLst>
              <a:ext uri="{FF2B5EF4-FFF2-40B4-BE49-F238E27FC236}">
                <a16:creationId xmlns:a16="http://schemas.microsoft.com/office/drawing/2014/main" id="{32A73D1E-97B5-4A59-AD89-BCFECDBDEABD}"/>
              </a:ext>
            </a:extLst>
          </p:cNvPr>
          <p:cNvGrpSpPr/>
          <p:nvPr/>
        </p:nvGrpSpPr>
        <p:grpSpPr>
          <a:xfrm>
            <a:off x="785103" y="3074372"/>
            <a:ext cx="7583045" cy="1148938"/>
            <a:chOff x="785103" y="2215391"/>
            <a:chExt cx="7583045" cy="1148938"/>
          </a:xfrm>
        </p:grpSpPr>
        <p:sp>
          <p:nvSpPr>
            <p:cNvPr id="18" name="Right Brace 17">
              <a:extLst>
                <a:ext uri="{FF2B5EF4-FFF2-40B4-BE49-F238E27FC236}">
                  <a16:creationId xmlns:a16="http://schemas.microsoft.com/office/drawing/2014/main" id="{2881E721-8790-4079-80D9-0BE93AF4319B}"/>
                </a:ext>
              </a:extLst>
            </p:cNvPr>
            <p:cNvSpPr/>
            <p:nvPr/>
          </p:nvSpPr>
          <p:spPr>
            <a:xfrm rot="16200000">
              <a:off x="4204378" y="-799442"/>
              <a:ext cx="744496" cy="7583045"/>
            </a:xfrm>
            <a:prstGeom prst="rightBrace">
              <a:avLst>
                <a:gd name="adj1" fmla="val 8333"/>
                <a:gd name="adj2" fmla="val 4839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a:extLst>
                <a:ext uri="{FF2B5EF4-FFF2-40B4-BE49-F238E27FC236}">
                  <a16:creationId xmlns:a16="http://schemas.microsoft.com/office/drawing/2014/main" id="{6D8EA29C-1469-4B06-B654-0B4F29D9E025}"/>
                </a:ext>
              </a:extLst>
            </p:cNvPr>
            <p:cNvSpPr txBox="1"/>
            <p:nvPr/>
          </p:nvSpPr>
          <p:spPr>
            <a:xfrm>
              <a:off x="3792198" y="2215391"/>
              <a:ext cx="1468672" cy="523220"/>
            </a:xfrm>
            <a:prstGeom prst="rect">
              <a:avLst/>
            </a:prstGeom>
            <a:noFill/>
          </p:spPr>
          <p:txBody>
            <a:bodyPr wrap="none" rtlCol="0">
              <a:spAutoFit/>
            </a:bodyPr>
            <a:lstStyle/>
            <a:p>
              <a:r>
                <a:rPr lang="en-US" sz="2800" dirty="0"/>
                <a:t>Consider</a:t>
              </a:r>
            </a:p>
          </p:txBody>
        </p:sp>
      </p:grpSp>
      <p:grpSp>
        <p:nvGrpSpPr>
          <p:cNvPr id="23" name="Group 22">
            <a:extLst>
              <a:ext uri="{FF2B5EF4-FFF2-40B4-BE49-F238E27FC236}">
                <a16:creationId xmlns:a16="http://schemas.microsoft.com/office/drawing/2014/main" id="{B283B15A-A21F-4CED-8541-5407D3508CE4}"/>
              </a:ext>
            </a:extLst>
          </p:cNvPr>
          <p:cNvGrpSpPr/>
          <p:nvPr/>
        </p:nvGrpSpPr>
        <p:grpSpPr>
          <a:xfrm>
            <a:off x="4334317" y="3218454"/>
            <a:ext cx="1065163" cy="1078906"/>
            <a:chOff x="4334317" y="2359473"/>
            <a:chExt cx="1065163" cy="1078906"/>
          </a:xfrm>
        </p:grpSpPr>
        <p:cxnSp>
          <p:nvCxnSpPr>
            <p:cNvPr id="21" name="Straight Arrow Connector 20">
              <a:extLst>
                <a:ext uri="{FF2B5EF4-FFF2-40B4-BE49-F238E27FC236}">
                  <a16:creationId xmlns:a16="http://schemas.microsoft.com/office/drawing/2014/main" id="{5BCD7B1A-1B69-4112-851D-119298B89F3D}"/>
                </a:ext>
              </a:extLst>
            </p:cNvPr>
            <p:cNvCxnSpPr>
              <a:cxnSpLocks/>
            </p:cNvCxnSpPr>
            <p:nvPr/>
          </p:nvCxnSpPr>
          <p:spPr>
            <a:xfrm>
              <a:off x="4750735" y="2709204"/>
              <a:ext cx="1" cy="7291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C137B3A-48D8-47E9-96F1-C934D6E7CE49}"/>
                </a:ext>
              </a:extLst>
            </p:cNvPr>
            <p:cNvSpPr txBox="1"/>
            <p:nvPr/>
          </p:nvSpPr>
          <p:spPr>
            <a:xfrm>
              <a:off x="4334317" y="2359473"/>
              <a:ext cx="1065163" cy="523220"/>
            </a:xfrm>
            <a:prstGeom prst="rect">
              <a:avLst/>
            </a:prstGeom>
            <a:noFill/>
          </p:spPr>
          <p:txBody>
            <a:bodyPr wrap="none" rtlCol="0">
              <a:spAutoFit/>
            </a:bodyPr>
            <a:lstStyle/>
            <a:p>
              <a:r>
                <a:rPr lang="en-US" sz="2800" dirty="0"/>
                <a:t>Probe</a:t>
              </a:r>
            </a:p>
          </p:txBody>
        </p:sp>
      </p:grpSp>
      <p:grpSp>
        <p:nvGrpSpPr>
          <p:cNvPr id="25" name="Group 24">
            <a:extLst>
              <a:ext uri="{FF2B5EF4-FFF2-40B4-BE49-F238E27FC236}">
                <a16:creationId xmlns:a16="http://schemas.microsoft.com/office/drawing/2014/main" id="{75CB86A0-1E0D-48EF-9671-0E6E0A6C0E68}"/>
              </a:ext>
            </a:extLst>
          </p:cNvPr>
          <p:cNvGrpSpPr/>
          <p:nvPr/>
        </p:nvGrpSpPr>
        <p:grpSpPr>
          <a:xfrm>
            <a:off x="937504" y="3241123"/>
            <a:ext cx="3813232" cy="1134587"/>
            <a:chOff x="785103" y="2229742"/>
            <a:chExt cx="7583045" cy="1134587"/>
          </a:xfrm>
        </p:grpSpPr>
        <p:sp>
          <p:nvSpPr>
            <p:cNvPr id="26" name="Right Brace 25">
              <a:extLst>
                <a:ext uri="{FF2B5EF4-FFF2-40B4-BE49-F238E27FC236}">
                  <a16:creationId xmlns:a16="http://schemas.microsoft.com/office/drawing/2014/main" id="{33D01892-D484-4F53-97E2-96D963AA2767}"/>
                </a:ext>
              </a:extLst>
            </p:cNvPr>
            <p:cNvSpPr/>
            <p:nvPr/>
          </p:nvSpPr>
          <p:spPr>
            <a:xfrm rot="16200000">
              <a:off x="4204378" y="-799442"/>
              <a:ext cx="744496" cy="7583045"/>
            </a:xfrm>
            <a:prstGeom prst="rightBrace">
              <a:avLst>
                <a:gd name="adj1" fmla="val 8333"/>
                <a:gd name="adj2" fmla="val 4839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a:extLst>
                <a:ext uri="{FF2B5EF4-FFF2-40B4-BE49-F238E27FC236}">
                  <a16:creationId xmlns:a16="http://schemas.microsoft.com/office/drawing/2014/main" id="{24AE57A8-0C50-44CA-9E63-A4E8D0CC06E0}"/>
                </a:ext>
              </a:extLst>
            </p:cNvPr>
            <p:cNvSpPr txBox="1"/>
            <p:nvPr/>
          </p:nvSpPr>
          <p:spPr>
            <a:xfrm>
              <a:off x="3231806" y="2229742"/>
              <a:ext cx="1468673" cy="523220"/>
            </a:xfrm>
            <a:prstGeom prst="rect">
              <a:avLst/>
            </a:prstGeom>
            <a:noFill/>
          </p:spPr>
          <p:txBody>
            <a:bodyPr wrap="none" rtlCol="0">
              <a:spAutoFit/>
            </a:bodyPr>
            <a:lstStyle/>
            <a:p>
              <a:r>
                <a:rPr lang="en-US" sz="2800" dirty="0"/>
                <a:t>Consider</a:t>
              </a:r>
            </a:p>
          </p:txBody>
        </p:sp>
      </p:grpSp>
      <p:grpSp>
        <p:nvGrpSpPr>
          <p:cNvPr id="28" name="Group 27">
            <a:extLst>
              <a:ext uri="{FF2B5EF4-FFF2-40B4-BE49-F238E27FC236}">
                <a16:creationId xmlns:a16="http://schemas.microsoft.com/office/drawing/2014/main" id="{2A15FD13-62F9-45FD-A6D5-CE5FEFE55502}"/>
              </a:ext>
            </a:extLst>
          </p:cNvPr>
          <p:cNvGrpSpPr/>
          <p:nvPr/>
        </p:nvGrpSpPr>
        <p:grpSpPr>
          <a:xfrm>
            <a:off x="2311538" y="3289130"/>
            <a:ext cx="1065163" cy="1078906"/>
            <a:chOff x="4334317" y="2359473"/>
            <a:chExt cx="1065163" cy="1078906"/>
          </a:xfrm>
        </p:grpSpPr>
        <p:cxnSp>
          <p:nvCxnSpPr>
            <p:cNvPr id="29" name="Straight Arrow Connector 28">
              <a:extLst>
                <a:ext uri="{FF2B5EF4-FFF2-40B4-BE49-F238E27FC236}">
                  <a16:creationId xmlns:a16="http://schemas.microsoft.com/office/drawing/2014/main" id="{B4C6D83F-15D8-4812-912C-DC5C8804D8C2}"/>
                </a:ext>
              </a:extLst>
            </p:cNvPr>
            <p:cNvCxnSpPr>
              <a:cxnSpLocks/>
            </p:cNvCxnSpPr>
            <p:nvPr/>
          </p:nvCxnSpPr>
          <p:spPr>
            <a:xfrm>
              <a:off x="4750735" y="2709204"/>
              <a:ext cx="1" cy="7291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82914E9-B9EA-422F-B635-59FCF0B89F81}"/>
                </a:ext>
              </a:extLst>
            </p:cNvPr>
            <p:cNvSpPr txBox="1"/>
            <p:nvPr/>
          </p:nvSpPr>
          <p:spPr>
            <a:xfrm>
              <a:off x="4334317" y="2359473"/>
              <a:ext cx="1065163" cy="523220"/>
            </a:xfrm>
            <a:prstGeom prst="rect">
              <a:avLst/>
            </a:prstGeom>
            <a:noFill/>
          </p:spPr>
          <p:txBody>
            <a:bodyPr wrap="none" rtlCol="0">
              <a:spAutoFit/>
            </a:bodyPr>
            <a:lstStyle/>
            <a:p>
              <a:r>
                <a:rPr lang="en-US" sz="2800" dirty="0"/>
                <a:t>Probe</a:t>
              </a:r>
            </a:p>
          </p:txBody>
        </p:sp>
      </p:grpSp>
      <p:grpSp>
        <p:nvGrpSpPr>
          <p:cNvPr id="31" name="Group 30">
            <a:extLst>
              <a:ext uri="{FF2B5EF4-FFF2-40B4-BE49-F238E27FC236}">
                <a16:creationId xmlns:a16="http://schemas.microsoft.com/office/drawing/2014/main" id="{FDA18D6D-EC38-4568-9A4A-42259B234F08}"/>
              </a:ext>
            </a:extLst>
          </p:cNvPr>
          <p:cNvGrpSpPr/>
          <p:nvPr/>
        </p:nvGrpSpPr>
        <p:grpSpPr>
          <a:xfrm>
            <a:off x="2644832" y="3227275"/>
            <a:ext cx="2175180" cy="1134587"/>
            <a:chOff x="785103" y="2229742"/>
            <a:chExt cx="7583045" cy="1134587"/>
          </a:xfrm>
        </p:grpSpPr>
        <p:sp>
          <p:nvSpPr>
            <p:cNvPr id="32" name="Right Brace 31">
              <a:extLst>
                <a:ext uri="{FF2B5EF4-FFF2-40B4-BE49-F238E27FC236}">
                  <a16:creationId xmlns:a16="http://schemas.microsoft.com/office/drawing/2014/main" id="{67C82DE5-986A-4574-8FD9-83342AD540BA}"/>
                </a:ext>
              </a:extLst>
            </p:cNvPr>
            <p:cNvSpPr/>
            <p:nvPr/>
          </p:nvSpPr>
          <p:spPr>
            <a:xfrm rot="16200000">
              <a:off x="4204378" y="-799442"/>
              <a:ext cx="744496" cy="7583045"/>
            </a:xfrm>
            <a:prstGeom prst="rightBrace">
              <a:avLst>
                <a:gd name="adj1" fmla="val 8333"/>
                <a:gd name="adj2" fmla="val 4839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TextBox 32">
              <a:extLst>
                <a:ext uri="{FF2B5EF4-FFF2-40B4-BE49-F238E27FC236}">
                  <a16:creationId xmlns:a16="http://schemas.microsoft.com/office/drawing/2014/main" id="{582F5BA7-563B-43DC-B837-ECEEA53ED631}"/>
                </a:ext>
              </a:extLst>
            </p:cNvPr>
            <p:cNvSpPr txBox="1"/>
            <p:nvPr/>
          </p:nvSpPr>
          <p:spPr>
            <a:xfrm>
              <a:off x="3231806" y="2229742"/>
              <a:ext cx="1468673" cy="523220"/>
            </a:xfrm>
            <a:prstGeom prst="rect">
              <a:avLst/>
            </a:prstGeom>
            <a:noFill/>
          </p:spPr>
          <p:txBody>
            <a:bodyPr wrap="none" rtlCol="0">
              <a:spAutoFit/>
            </a:bodyPr>
            <a:lstStyle/>
            <a:p>
              <a:r>
                <a:rPr lang="en-US" sz="2800" dirty="0"/>
                <a:t>Consider</a:t>
              </a:r>
            </a:p>
          </p:txBody>
        </p:sp>
      </p:grpSp>
      <p:grpSp>
        <p:nvGrpSpPr>
          <p:cNvPr id="35" name="Group 34">
            <a:extLst>
              <a:ext uri="{FF2B5EF4-FFF2-40B4-BE49-F238E27FC236}">
                <a16:creationId xmlns:a16="http://schemas.microsoft.com/office/drawing/2014/main" id="{FC859C97-8DFB-4F2D-AD49-2D6C9EECD860}"/>
              </a:ext>
            </a:extLst>
          </p:cNvPr>
          <p:cNvGrpSpPr/>
          <p:nvPr/>
        </p:nvGrpSpPr>
        <p:grpSpPr>
          <a:xfrm>
            <a:off x="3259616" y="3275282"/>
            <a:ext cx="1065163" cy="1078906"/>
            <a:chOff x="4334317" y="2359473"/>
            <a:chExt cx="1065163" cy="1078906"/>
          </a:xfrm>
        </p:grpSpPr>
        <p:cxnSp>
          <p:nvCxnSpPr>
            <p:cNvPr id="36" name="Straight Arrow Connector 35">
              <a:extLst>
                <a:ext uri="{FF2B5EF4-FFF2-40B4-BE49-F238E27FC236}">
                  <a16:creationId xmlns:a16="http://schemas.microsoft.com/office/drawing/2014/main" id="{C7B969EF-2365-4607-8C65-6F0F4E2F90F9}"/>
                </a:ext>
              </a:extLst>
            </p:cNvPr>
            <p:cNvCxnSpPr>
              <a:cxnSpLocks/>
            </p:cNvCxnSpPr>
            <p:nvPr/>
          </p:nvCxnSpPr>
          <p:spPr>
            <a:xfrm>
              <a:off x="4750735" y="2709204"/>
              <a:ext cx="1" cy="7291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43C1BF75-2302-492E-9E79-B5DDD7E36A53}"/>
                </a:ext>
              </a:extLst>
            </p:cNvPr>
            <p:cNvSpPr txBox="1"/>
            <p:nvPr/>
          </p:nvSpPr>
          <p:spPr>
            <a:xfrm>
              <a:off x="4334317" y="2359473"/>
              <a:ext cx="1065163" cy="523220"/>
            </a:xfrm>
            <a:prstGeom prst="rect">
              <a:avLst/>
            </a:prstGeom>
            <a:noFill/>
          </p:spPr>
          <p:txBody>
            <a:bodyPr wrap="none" rtlCol="0">
              <a:spAutoFit/>
            </a:bodyPr>
            <a:lstStyle/>
            <a:p>
              <a:r>
                <a:rPr lang="en-US" sz="2800" dirty="0"/>
                <a:t>Probe</a:t>
              </a:r>
            </a:p>
          </p:txBody>
        </p:sp>
      </p:grpSp>
      <p:sp>
        <p:nvSpPr>
          <p:cNvPr id="38" name="TextBox 37">
            <a:extLst>
              <a:ext uri="{FF2B5EF4-FFF2-40B4-BE49-F238E27FC236}">
                <a16:creationId xmlns:a16="http://schemas.microsoft.com/office/drawing/2014/main" id="{0778C507-B2EF-4FC3-94AF-B35E0B9863E9}"/>
              </a:ext>
            </a:extLst>
          </p:cNvPr>
          <p:cNvSpPr txBox="1"/>
          <p:nvPr/>
        </p:nvSpPr>
        <p:spPr>
          <a:xfrm>
            <a:off x="2880784" y="1506070"/>
            <a:ext cx="6459442" cy="1200329"/>
          </a:xfrm>
          <a:prstGeom prst="rect">
            <a:avLst/>
          </a:prstGeom>
          <a:noFill/>
        </p:spPr>
        <p:txBody>
          <a:bodyPr wrap="square" rtlCol="0">
            <a:spAutoFit/>
          </a:bodyPr>
          <a:lstStyle/>
          <a:p>
            <a:r>
              <a:rPr lang="en-US" dirty="0"/>
              <a:t>Merged task is on time, miss# is not high -&gt; found a position</a:t>
            </a:r>
          </a:p>
          <a:p>
            <a:r>
              <a:rPr lang="en-US" dirty="0"/>
              <a:t>Merged task miss, miss# is not high -&gt; Consider Right half</a:t>
            </a:r>
          </a:p>
          <a:p>
            <a:r>
              <a:rPr lang="en-US" dirty="0"/>
              <a:t>Merged task is on time, miss # is too high -&gt; Consider Left half</a:t>
            </a:r>
          </a:p>
          <a:p>
            <a:r>
              <a:rPr lang="en-US" dirty="0"/>
              <a:t>Merged task is miss, miss# is too high -&gt; No appropriate position</a:t>
            </a:r>
          </a:p>
        </p:txBody>
      </p:sp>
    </p:spTree>
    <p:extLst>
      <p:ext uri="{BB962C8B-B14F-4D97-AF65-F5344CB8AC3E}">
        <p14:creationId xmlns:p14="http://schemas.microsoft.com/office/powerpoint/2010/main" val="2566300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24"/>
                                        </p:tgtEl>
                                      </p:cBhvr>
                                    </p:animEffect>
                                    <p:set>
                                      <p:cBhvr>
                                        <p:cTn id="11" dur="1" fill="hold">
                                          <p:stCondLst>
                                            <p:cond delay="499"/>
                                          </p:stCondLst>
                                        </p:cTn>
                                        <p:tgtEl>
                                          <p:spTgt spid="2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23"/>
                                        </p:tgtEl>
                                      </p:cBhvr>
                                    </p:animEffect>
                                    <p:set>
                                      <p:cBhvr>
                                        <p:cTn id="21" dur="1" fill="hold">
                                          <p:stCondLst>
                                            <p:cond delay="499"/>
                                          </p:stCondLst>
                                        </p:cTn>
                                        <p:tgtEl>
                                          <p:spTgt spid="23"/>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25"/>
                                        </p:tgtEl>
                                      </p:cBhvr>
                                    </p:animEffect>
                                    <p:set>
                                      <p:cBhvr>
                                        <p:cTn id="30" dur="1" fill="hold">
                                          <p:stCondLst>
                                            <p:cond delay="499"/>
                                          </p:stCondLst>
                                        </p:cTn>
                                        <p:tgtEl>
                                          <p:spTgt spid="2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28"/>
                                        </p:tgtEl>
                                      </p:cBhvr>
                                    </p:animEffect>
                                    <p:set>
                                      <p:cBhvr>
                                        <p:cTn id="40" dur="1" fill="hold">
                                          <p:stCondLst>
                                            <p:cond delay="499"/>
                                          </p:stCondLst>
                                        </p:cTn>
                                        <p:tgtEl>
                                          <p:spTgt spid="28"/>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31"/>
                                        </p:tgtEl>
                                      </p:cBhvr>
                                    </p:animEffect>
                                    <p:set>
                                      <p:cBhvr>
                                        <p:cTn id="49" dur="1" fill="hold">
                                          <p:stCondLst>
                                            <p:cond delay="499"/>
                                          </p:stCondLst>
                                        </p:cTn>
                                        <p:tgtEl>
                                          <p:spTgt spid="31"/>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fade">
                                      <p:cBhvr>
                                        <p:cTn id="54" dur="500"/>
                                        <p:tgtEl>
                                          <p:spTgt spid="35"/>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35"/>
                                        </p:tgtEl>
                                      </p:cBhvr>
                                    </p:animEffect>
                                    <p:set>
                                      <p:cBhvr>
                                        <p:cTn id="59"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34249-50AC-4915-996C-C08DB3863248}"/>
              </a:ext>
            </a:extLst>
          </p:cNvPr>
          <p:cNvSpPr>
            <a:spLocks noGrp="1"/>
          </p:cNvSpPr>
          <p:nvPr>
            <p:ph type="title"/>
          </p:nvPr>
        </p:nvSpPr>
        <p:spPr/>
        <p:txBody>
          <a:bodyPr>
            <a:normAutofit fontScale="90000"/>
          </a:bodyPr>
          <a:lstStyle/>
          <a:p>
            <a:r>
              <a:rPr lang="en-US" dirty="0"/>
              <a:t>Logarithmic Probe to Find Merging Position in the Scheduling Queue</a:t>
            </a:r>
          </a:p>
        </p:txBody>
      </p:sp>
      <p:sp>
        <p:nvSpPr>
          <p:cNvPr id="3" name="Content Placeholder 2">
            <a:extLst>
              <a:ext uri="{FF2B5EF4-FFF2-40B4-BE49-F238E27FC236}">
                <a16:creationId xmlns:a16="http://schemas.microsoft.com/office/drawing/2014/main" id="{FE82CFB3-BFF8-4B58-B5E3-ACDDAB9D71B7}"/>
              </a:ext>
            </a:extLst>
          </p:cNvPr>
          <p:cNvSpPr>
            <a:spLocks noGrp="1"/>
          </p:cNvSpPr>
          <p:nvPr>
            <p:ph idx="1"/>
          </p:nvPr>
        </p:nvSpPr>
        <p:spPr/>
        <p:txBody>
          <a:bodyPr/>
          <a:lstStyle/>
          <a:p>
            <a:r>
              <a:rPr lang="en-US" dirty="0"/>
              <a:t>Probe log(n) positions</a:t>
            </a:r>
          </a:p>
          <a:p>
            <a:r>
              <a:rPr lang="en-US" dirty="0"/>
              <a:t>Each probe virtual assign n tasks</a:t>
            </a:r>
          </a:p>
          <a:p>
            <a:endParaRPr lang="en-US" dirty="0"/>
          </a:p>
          <a:p>
            <a:r>
              <a:rPr lang="en-US" dirty="0"/>
              <a:t>Total cost: </a:t>
            </a:r>
            <a:r>
              <a:rPr lang="en-US" dirty="0" err="1"/>
              <a:t>nlog</a:t>
            </a:r>
            <a:r>
              <a:rPr lang="en-US" dirty="0"/>
              <a:t>(n)</a:t>
            </a:r>
          </a:p>
        </p:txBody>
      </p:sp>
      <p:sp>
        <p:nvSpPr>
          <p:cNvPr id="4" name="Slide Number Placeholder 3">
            <a:extLst>
              <a:ext uri="{FF2B5EF4-FFF2-40B4-BE49-F238E27FC236}">
                <a16:creationId xmlns:a16="http://schemas.microsoft.com/office/drawing/2014/main" id="{834BEE39-0363-4E54-850C-F5999D335E90}"/>
              </a:ext>
            </a:extLst>
          </p:cNvPr>
          <p:cNvSpPr>
            <a:spLocks noGrp="1"/>
          </p:cNvSpPr>
          <p:nvPr>
            <p:ph type="sldNum" sz="quarter" idx="4"/>
          </p:nvPr>
        </p:nvSpPr>
        <p:spPr>
          <a:xfrm>
            <a:off x="3505200" y="6065838"/>
            <a:ext cx="2133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fld id="{7D2751F7-D677-4CE9-B35A-C3CCA0CC8D94}" type="slidenum">
              <a:rPr lang="en-US" smtClean="0"/>
              <a:pPr defTabSz="914400"/>
              <a:t>85</a:t>
            </a:fld>
            <a:endParaRPr lang="en-US" dirty="0"/>
          </a:p>
        </p:txBody>
      </p:sp>
    </p:spTree>
    <p:extLst>
      <p:ext uri="{BB962C8B-B14F-4D97-AF65-F5344CB8AC3E}">
        <p14:creationId xmlns:p14="http://schemas.microsoft.com/office/powerpoint/2010/main" val="212305066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A6019-7D4D-4A61-BFD7-24FA933A8402}"/>
              </a:ext>
            </a:extLst>
          </p:cNvPr>
          <p:cNvSpPr>
            <a:spLocks noGrp="1"/>
          </p:cNvSpPr>
          <p:nvPr>
            <p:ph type="title"/>
          </p:nvPr>
        </p:nvSpPr>
        <p:spPr/>
        <p:txBody>
          <a:bodyPr>
            <a:normAutofit fontScale="90000"/>
          </a:bodyPr>
          <a:lstStyle/>
          <a:p>
            <a:r>
              <a:rPr lang="en-US" dirty="0"/>
              <a:t>Linear Probe to Find Merging Position in the Scheduling Queue</a:t>
            </a:r>
          </a:p>
        </p:txBody>
      </p:sp>
      <p:sp>
        <p:nvSpPr>
          <p:cNvPr id="3" name="Content Placeholder 2">
            <a:extLst>
              <a:ext uri="{FF2B5EF4-FFF2-40B4-BE49-F238E27FC236}">
                <a16:creationId xmlns:a16="http://schemas.microsoft.com/office/drawing/2014/main" id="{D092E4E7-4D5F-404D-B804-ABE0B6EA7E78}"/>
              </a:ext>
            </a:extLst>
          </p:cNvPr>
          <p:cNvSpPr>
            <a:spLocks noGrp="1"/>
          </p:cNvSpPr>
          <p:nvPr>
            <p:ph idx="1"/>
          </p:nvPr>
        </p:nvSpPr>
        <p:spPr>
          <a:xfrm>
            <a:off x="457200" y="1600201"/>
            <a:ext cx="8229600" cy="2283356"/>
          </a:xfrm>
        </p:spPr>
        <p:txBody>
          <a:bodyPr/>
          <a:lstStyle/>
          <a:p>
            <a:r>
              <a:rPr lang="en-US" dirty="0"/>
              <a:t>Linearly find last position that merged task is not missing its own deadline </a:t>
            </a:r>
          </a:p>
          <a:p>
            <a:r>
              <a:rPr lang="en-US" dirty="0"/>
              <a:t>Based on verifying procedure</a:t>
            </a:r>
          </a:p>
        </p:txBody>
      </p:sp>
      <p:sp>
        <p:nvSpPr>
          <p:cNvPr id="4" name="Slide Number Placeholder 3">
            <a:extLst>
              <a:ext uri="{FF2B5EF4-FFF2-40B4-BE49-F238E27FC236}">
                <a16:creationId xmlns:a16="http://schemas.microsoft.com/office/drawing/2014/main" id="{DC18B834-6E03-4906-ABE9-396BC69D892E}"/>
              </a:ext>
            </a:extLst>
          </p:cNvPr>
          <p:cNvSpPr>
            <a:spLocks noGrp="1"/>
          </p:cNvSpPr>
          <p:nvPr>
            <p:ph type="sldNum" sz="quarter" idx="4"/>
          </p:nvPr>
        </p:nvSpPr>
        <p:spPr>
          <a:xfrm>
            <a:off x="3505200" y="6065838"/>
            <a:ext cx="2133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fld id="{7D2751F7-D677-4CE9-B35A-C3CCA0CC8D94}" type="slidenum">
              <a:rPr lang="en-US" smtClean="0"/>
              <a:pPr defTabSz="914400"/>
              <a:t>86</a:t>
            </a:fld>
            <a:endParaRPr lang="en-US" dirty="0"/>
          </a:p>
        </p:txBody>
      </p:sp>
      <p:grpSp>
        <p:nvGrpSpPr>
          <p:cNvPr id="5" name="Group 4">
            <a:extLst>
              <a:ext uri="{FF2B5EF4-FFF2-40B4-BE49-F238E27FC236}">
                <a16:creationId xmlns:a16="http://schemas.microsoft.com/office/drawing/2014/main" id="{5C5D70AB-6DB1-45AA-88FA-B015000C390E}"/>
              </a:ext>
            </a:extLst>
          </p:cNvPr>
          <p:cNvGrpSpPr/>
          <p:nvPr/>
        </p:nvGrpSpPr>
        <p:grpSpPr>
          <a:xfrm>
            <a:off x="766618" y="4608445"/>
            <a:ext cx="7801981" cy="985982"/>
            <a:chOff x="6091661" y="3407982"/>
            <a:chExt cx="2929799" cy="556847"/>
          </a:xfrm>
        </p:grpSpPr>
        <p:sp>
          <p:nvSpPr>
            <p:cNvPr id="6" name="Rounded Rectangle 8">
              <a:extLst>
                <a:ext uri="{FF2B5EF4-FFF2-40B4-BE49-F238E27FC236}">
                  <a16:creationId xmlns:a16="http://schemas.microsoft.com/office/drawing/2014/main" id="{F0A8EE86-03E7-4BB6-90E8-A24CDE6456AC}"/>
                </a:ext>
              </a:extLst>
            </p:cNvPr>
            <p:cNvSpPr/>
            <p:nvPr/>
          </p:nvSpPr>
          <p:spPr>
            <a:xfrm>
              <a:off x="6091661" y="3407982"/>
              <a:ext cx="2929799" cy="55684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Rectangle 6">
              <a:extLst>
                <a:ext uri="{FF2B5EF4-FFF2-40B4-BE49-F238E27FC236}">
                  <a16:creationId xmlns:a16="http://schemas.microsoft.com/office/drawing/2014/main" id="{E2331C23-816F-4F85-B7D5-4D8357BEB3F7}"/>
                </a:ext>
              </a:extLst>
            </p:cNvPr>
            <p:cNvSpPr/>
            <p:nvPr/>
          </p:nvSpPr>
          <p:spPr>
            <a:xfrm>
              <a:off x="6091661" y="3468993"/>
              <a:ext cx="1607062" cy="4232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BAB3F62D-93C2-491D-B859-472B39DDAD4F}"/>
              </a:ext>
            </a:extLst>
          </p:cNvPr>
          <p:cNvSpPr txBox="1"/>
          <p:nvPr/>
        </p:nvSpPr>
        <p:spPr>
          <a:xfrm>
            <a:off x="3832596" y="5756398"/>
            <a:ext cx="1660519" cy="369332"/>
          </a:xfrm>
          <a:prstGeom prst="rect">
            <a:avLst/>
          </a:prstGeom>
          <a:noFill/>
        </p:spPr>
        <p:txBody>
          <a:bodyPr wrap="none" rtlCol="0">
            <a:spAutoFit/>
          </a:bodyPr>
          <a:lstStyle/>
          <a:p>
            <a:r>
              <a:rPr lang="en-US" dirty="0"/>
              <a:t>Segment queue</a:t>
            </a:r>
          </a:p>
        </p:txBody>
      </p:sp>
      <p:cxnSp>
        <p:nvCxnSpPr>
          <p:cNvPr id="9" name="Straight Arrow Connector 8">
            <a:extLst>
              <a:ext uri="{FF2B5EF4-FFF2-40B4-BE49-F238E27FC236}">
                <a16:creationId xmlns:a16="http://schemas.microsoft.com/office/drawing/2014/main" id="{0A215E9C-55A9-4B4D-BE89-4EA771AD6BB5}"/>
              </a:ext>
            </a:extLst>
          </p:cNvPr>
          <p:cNvCxnSpPr/>
          <p:nvPr/>
        </p:nvCxnSpPr>
        <p:spPr>
          <a:xfrm>
            <a:off x="766618" y="4257961"/>
            <a:ext cx="7801981" cy="0"/>
          </a:xfrm>
          <a:prstGeom prst="straightConnector1">
            <a:avLst/>
          </a:prstGeom>
          <a:ln w="25400">
            <a:headEnd type="triangle"/>
            <a:tailEnd type="none"/>
          </a:ln>
        </p:spPr>
        <p:style>
          <a:lnRef idx="1">
            <a:schemeClr val="dk1"/>
          </a:lnRef>
          <a:fillRef idx="0">
            <a:schemeClr val="dk1"/>
          </a:fillRef>
          <a:effectRef idx="0">
            <a:schemeClr val="dk1"/>
          </a:effectRef>
          <a:fontRef idx="minor">
            <a:schemeClr val="tx1"/>
          </a:fontRef>
        </p:style>
      </p:cxnSp>
      <p:grpSp>
        <p:nvGrpSpPr>
          <p:cNvPr id="10" name="Group 9">
            <a:extLst>
              <a:ext uri="{FF2B5EF4-FFF2-40B4-BE49-F238E27FC236}">
                <a16:creationId xmlns:a16="http://schemas.microsoft.com/office/drawing/2014/main" id="{E92B0F0C-7CEA-4989-9E82-EC9B52E03F84}"/>
              </a:ext>
            </a:extLst>
          </p:cNvPr>
          <p:cNvGrpSpPr/>
          <p:nvPr/>
        </p:nvGrpSpPr>
        <p:grpSpPr>
          <a:xfrm>
            <a:off x="766618" y="4608445"/>
            <a:ext cx="7801981" cy="985982"/>
            <a:chOff x="6091661" y="3407982"/>
            <a:chExt cx="2929799" cy="556847"/>
          </a:xfrm>
        </p:grpSpPr>
        <p:sp>
          <p:nvSpPr>
            <p:cNvPr id="11" name="Rounded Rectangle 8">
              <a:extLst>
                <a:ext uri="{FF2B5EF4-FFF2-40B4-BE49-F238E27FC236}">
                  <a16:creationId xmlns:a16="http://schemas.microsoft.com/office/drawing/2014/main" id="{346D76C4-0755-4D92-AD48-66DFE9B2875B}"/>
                </a:ext>
              </a:extLst>
            </p:cNvPr>
            <p:cNvSpPr/>
            <p:nvPr/>
          </p:nvSpPr>
          <p:spPr>
            <a:xfrm>
              <a:off x="6091661" y="3407982"/>
              <a:ext cx="2929799" cy="55684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2" name="Rectangle 11">
              <a:extLst>
                <a:ext uri="{FF2B5EF4-FFF2-40B4-BE49-F238E27FC236}">
                  <a16:creationId xmlns:a16="http://schemas.microsoft.com/office/drawing/2014/main" id="{7E2F176A-9A8B-42B7-8630-20141C30C235}"/>
                </a:ext>
              </a:extLst>
            </p:cNvPr>
            <p:cNvSpPr/>
            <p:nvPr/>
          </p:nvSpPr>
          <p:spPr>
            <a:xfrm>
              <a:off x="6091661" y="3468993"/>
              <a:ext cx="1607062" cy="4232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88479BCE-6AF2-46D2-A50A-0F8E840BB7AF}"/>
              </a:ext>
            </a:extLst>
          </p:cNvPr>
          <p:cNvSpPr/>
          <p:nvPr/>
        </p:nvSpPr>
        <p:spPr>
          <a:xfrm>
            <a:off x="961208" y="4939661"/>
            <a:ext cx="430823" cy="40328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1E0C1C5-B68A-492F-B3C6-C8867C17D1EE}"/>
              </a:ext>
            </a:extLst>
          </p:cNvPr>
          <p:cNvSpPr/>
          <p:nvPr/>
        </p:nvSpPr>
        <p:spPr>
          <a:xfrm>
            <a:off x="1920996" y="4899512"/>
            <a:ext cx="430823" cy="483577"/>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Top Corners Snipped 14">
            <a:extLst>
              <a:ext uri="{FF2B5EF4-FFF2-40B4-BE49-F238E27FC236}">
                <a16:creationId xmlns:a16="http://schemas.microsoft.com/office/drawing/2014/main" id="{9A1AF8DB-0367-480A-94E8-C3273638C186}"/>
              </a:ext>
            </a:extLst>
          </p:cNvPr>
          <p:cNvSpPr/>
          <p:nvPr/>
        </p:nvSpPr>
        <p:spPr>
          <a:xfrm>
            <a:off x="3792198" y="4871192"/>
            <a:ext cx="720969" cy="483577"/>
          </a:xfrm>
          <a:prstGeom prst="snip2Same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F6F5E2B1-CD4E-436E-B6BF-0BEB014513C9}"/>
              </a:ext>
            </a:extLst>
          </p:cNvPr>
          <p:cNvSpPr/>
          <p:nvPr/>
        </p:nvSpPr>
        <p:spPr>
          <a:xfrm>
            <a:off x="3003696" y="4821925"/>
            <a:ext cx="430823" cy="483577"/>
          </a:xfrm>
          <a:prstGeom prs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DA6DB976-60D3-4524-AE85-67442A6E4CA1}"/>
              </a:ext>
            </a:extLst>
          </p:cNvPr>
          <p:cNvSpPr/>
          <p:nvPr/>
        </p:nvSpPr>
        <p:spPr>
          <a:xfrm>
            <a:off x="2880784" y="4899511"/>
            <a:ext cx="430823" cy="483577"/>
          </a:xfrm>
          <a:prstGeom prs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4BE4A15-2FEF-416A-ADE9-3D507679A726}"/>
              </a:ext>
            </a:extLst>
          </p:cNvPr>
          <p:cNvSpPr/>
          <p:nvPr/>
        </p:nvSpPr>
        <p:spPr>
          <a:xfrm>
            <a:off x="4879843" y="4894107"/>
            <a:ext cx="430823" cy="483577"/>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9E0EB39-E5AF-4454-AEC2-14669DAE827C}"/>
              </a:ext>
            </a:extLst>
          </p:cNvPr>
          <p:cNvSpPr/>
          <p:nvPr/>
        </p:nvSpPr>
        <p:spPr>
          <a:xfrm>
            <a:off x="7712000" y="4859647"/>
            <a:ext cx="430823" cy="483577"/>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0D87B62-F0AD-4E12-9675-26E66B800E74}"/>
              </a:ext>
            </a:extLst>
          </p:cNvPr>
          <p:cNvSpPr/>
          <p:nvPr/>
        </p:nvSpPr>
        <p:spPr>
          <a:xfrm>
            <a:off x="5816027" y="4898259"/>
            <a:ext cx="430823" cy="40328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51F2E098-985B-409E-974F-83862049A08D}"/>
              </a:ext>
            </a:extLst>
          </p:cNvPr>
          <p:cNvSpPr/>
          <p:nvPr/>
        </p:nvSpPr>
        <p:spPr>
          <a:xfrm>
            <a:off x="6719837" y="4859647"/>
            <a:ext cx="430823" cy="48357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2" name="TextBox 21">
            <a:extLst>
              <a:ext uri="{FF2B5EF4-FFF2-40B4-BE49-F238E27FC236}">
                <a16:creationId xmlns:a16="http://schemas.microsoft.com/office/drawing/2014/main" id="{CF276A0A-5FF1-4E63-AE3B-2CCA37D3AB7B}"/>
              </a:ext>
            </a:extLst>
          </p:cNvPr>
          <p:cNvSpPr txBox="1"/>
          <p:nvPr/>
        </p:nvSpPr>
        <p:spPr>
          <a:xfrm>
            <a:off x="7767595" y="3888629"/>
            <a:ext cx="812851" cy="369332"/>
          </a:xfrm>
          <a:prstGeom prst="rect">
            <a:avLst/>
          </a:prstGeom>
          <a:noFill/>
        </p:spPr>
        <p:txBody>
          <a:bodyPr wrap="none" rtlCol="0">
            <a:spAutoFit/>
          </a:bodyPr>
          <a:lstStyle/>
          <a:p>
            <a:r>
              <a:rPr lang="en-US" dirty="0"/>
              <a:t>Search</a:t>
            </a:r>
          </a:p>
        </p:txBody>
      </p:sp>
    </p:spTree>
    <p:extLst>
      <p:ext uri="{BB962C8B-B14F-4D97-AF65-F5344CB8AC3E}">
        <p14:creationId xmlns:p14="http://schemas.microsoft.com/office/powerpoint/2010/main" val="830228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500"/>
                                        <p:tgtEl>
                                          <p:spTgt spid="22"/>
                                        </p:tgtEl>
                                      </p:cBhvr>
                                    </p:animEffect>
                                  </p:childTnLst>
                                </p:cTn>
                              </p:par>
                            </p:childTnLst>
                          </p:cTn>
                        </p:par>
                        <p:par>
                          <p:cTn id="59" fill="hold">
                            <p:stCondLst>
                              <p:cond delay="500"/>
                            </p:stCondLst>
                            <p:childTnLst>
                              <p:par>
                                <p:cTn id="60" presetID="42" presetClass="path" presetSubtype="0" accel="50000" decel="50000" fill="hold" grpId="1" nodeType="afterEffect">
                                  <p:stCondLst>
                                    <p:cond delay="0"/>
                                  </p:stCondLst>
                                  <p:childTnLst>
                                    <p:animMotion origin="layout" path="M -3.61111E-6 -1.48148E-6 L -0.75659 -1.48148E-6 " pathEditMode="relative" rAng="0" ptsTypes="AA">
                                      <p:cBhvr>
                                        <p:cTn id="61" dur="3500" fill="hold"/>
                                        <p:tgtEl>
                                          <p:spTgt spid="22"/>
                                        </p:tgtEl>
                                        <p:attrNameLst>
                                          <p:attrName>ppt_x</p:attrName>
                                          <p:attrName>ppt_y</p:attrName>
                                        </p:attrNameLst>
                                      </p:cBhvr>
                                      <p:rCtr x="-3783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13" grpId="0" animBg="1"/>
      <p:bldP spid="14" grpId="0" animBg="1"/>
      <p:bldP spid="15" grpId="0" animBg="1"/>
      <p:bldP spid="16" grpId="0" animBg="1"/>
      <p:bldP spid="17" grpId="0" animBg="1"/>
      <p:bldP spid="18" grpId="0" animBg="1"/>
      <p:bldP spid="19" grpId="0" animBg="1"/>
      <p:bldP spid="20" grpId="0" animBg="1"/>
      <p:bldP spid="21" grpId="0" animBg="1"/>
      <p:bldP spid="22" grpId="0"/>
      <p:bldP spid="22" grpId="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A6019-7D4D-4A61-BFD7-24FA933A8402}"/>
              </a:ext>
            </a:extLst>
          </p:cNvPr>
          <p:cNvSpPr>
            <a:spLocks noGrp="1"/>
          </p:cNvSpPr>
          <p:nvPr>
            <p:ph type="title"/>
          </p:nvPr>
        </p:nvSpPr>
        <p:spPr/>
        <p:txBody>
          <a:bodyPr>
            <a:normAutofit fontScale="90000"/>
          </a:bodyPr>
          <a:lstStyle/>
          <a:p>
            <a:r>
              <a:rPr lang="en-US" dirty="0"/>
              <a:t>Linear Probe to Find Merging Position in the Scheduling Queue</a:t>
            </a:r>
          </a:p>
        </p:txBody>
      </p:sp>
      <p:sp>
        <p:nvSpPr>
          <p:cNvPr id="3" name="Content Placeholder 2">
            <a:extLst>
              <a:ext uri="{FF2B5EF4-FFF2-40B4-BE49-F238E27FC236}">
                <a16:creationId xmlns:a16="http://schemas.microsoft.com/office/drawing/2014/main" id="{D092E4E7-4D5F-404D-B804-ABE0B6EA7E78}"/>
              </a:ext>
            </a:extLst>
          </p:cNvPr>
          <p:cNvSpPr>
            <a:spLocks noGrp="1"/>
          </p:cNvSpPr>
          <p:nvPr>
            <p:ph idx="1"/>
          </p:nvPr>
        </p:nvSpPr>
        <p:spPr>
          <a:xfrm>
            <a:off x="457200" y="1600201"/>
            <a:ext cx="8229600" cy="4070926"/>
          </a:xfrm>
        </p:spPr>
        <p:txBody>
          <a:bodyPr/>
          <a:lstStyle/>
          <a:p>
            <a:r>
              <a:rPr lang="en-US" dirty="0"/>
              <a:t>One search through tasks in the scheduling queue -- </a:t>
            </a:r>
            <a:r>
              <a:rPr lang="en-US" i="1" dirty="0"/>
              <a:t>O(n)</a:t>
            </a:r>
            <a:r>
              <a:rPr lang="en-US" dirty="0"/>
              <a:t> </a:t>
            </a:r>
          </a:p>
          <a:p>
            <a:pPr lvl="1"/>
            <a:endParaRPr lang="en-US" dirty="0"/>
          </a:p>
          <a:p>
            <a:pPr lvl="1"/>
            <a:endParaRPr lang="en-US" dirty="0"/>
          </a:p>
          <a:p>
            <a:endParaRPr lang="en-US" dirty="0"/>
          </a:p>
          <a:p>
            <a:r>
              <a:rPr lang="en-US" dirty="0"/>
              <a:t>Linear Probe incur less overhead than Logarithmic Probe</a:t>
            </a:r>
          </a:p>
        </p:txBody>
      </p:sp>
      <p:sp>
        <p:nvSpPr>
          <p:cNvPr id="4" name="Slide Number Placeholder 3">
            <a:extLst>
              <a:ext uri="{FF2B5EF4-FFF2-40B4-BE49-F238E27FC236}">
                <a16:creationId xmlns:a16="http://schemas.microsoft.com/office/drawing/2014/main" id="{DC18B834-6E03-4906-ABE9-396BC69D892E}"/>
              </a:ext>
            </a:extLst>
          </p:cNvPr>
          <p:cNvSpPr>
            <a:spLocks noGrp="1"/>
          </p:cNvSpPr>
          <p:nvPr>
            <p:ph type="sldNum" sz="quarter" idx="4"/>
          </p:nvPr>
        </p:nvSpPr>
        <p:spPr>
          <a:xfrm>
            <a:off x="3505200" y="6065838"/>
            <a:ext cx="2133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fld id="{7D2751F7-D677-4CE9-B35A-C3CCA0CC8D94}" type="slidenum">
              <a:rPr lang="en-US" smtClean="0"/>
              <a:pPr defTabSz="914400"/>
              <a:t>87</a:t>
            </a:fld>
            <a:endParaRPr lang="en-US" dirty="0"/>
          </a:p>
        </p:txBody>
      </p:sp>
    </p:spTree>
    <p:extLst>
      <p:ext uri="{BB962C8B-B14F-4D97-AF65-F5344CB8AC3E}">
        <p14:creationId xmlns:p14="http://schemas.microsoft.com/office/powerpoint/2010/main" val="416566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F6DA1-ABE8-4443-BFBE-32BDC8D2966F}"/>
              </a:ext>
            </a:extLst>
          </p:cNvPr>
          <p:cNvSpPr>
            <a:spLocks noGrp="1"/>
          </p:cNvSpPr>
          <p:nvPr>
            <p:ph type="title"/>
          </p:nvPr>
        </p:nvSpPr>
        <p:spPr/>
        <p:txBody>
          <a:bodyPr>
            <a:normAutofit fontScale="90000"/>
          </a:bodyPr>
          <a:lstStyle/>
          <a:p>
            <a:r>
              <a:rPr lang="en-US" dirty="0">
                <a:solidFill>
                  <a:srgbClr val="FFFFFF"/>
                </a:solidFill>
                <a:cs typeface="Arial"/>
              </a:rPr>
              <a:t>Measuring Oversubscription Level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D883467-1D71-45C6-955E-B23B3B40E2BE}"/>
                  </a:ext>
                </a:extLst>
              </p:cNvPr>
              <p:cNvSpPr>
                <a:spLocks noGrp="1"/>
              </p:cNvSpPr>
              <p:nvPr>
                <p:ph idx="1"/>
              </p:nvPr>
            </p:nvSpPr>
            <p:spPr/>
            <p:txBody>
              <a:bodyPr vert="horz" lIns="91440" tIns="45720" rIns="91440" bIns="45720" rtlCol="0" anchor="t">
                <a:normAutofit/>
              </a:bodyPr>
              <a:lstStyle/>
              <a:p>
                <a:r>
                  <a:rPr lang="en-US" dirty="0">
                    <a:cs typeface="Calibri"/>
                  </a:rPr>
                  <a:t>Based on how much time after the deadline the task is completed</a:t>
                </a:r>
              </a:p>
              <a:p>
                <a:pPr lvl="1"/>
                <a:r>
                  <a:rPr lang="en-US" dirty="0">
                    <a:cs typeface="Calibri"/>
                  </a:rPr>
                  <a:t>Calculate on each completed task</a:t>
                </a:r>
              </a:p>
              <a:p>
                <a:pPr marL="457200" lvl="1" indent="0">
                  <a:buNone/>
                </a:pPr>
                <a:endParaRPr lang="en-US" dirty="0">
                  <a:cs typeface="Calibri"/>
                </a:endParaRPr>
              </a:p>
              <a:p>
                <a:pPr lvl="1">
                  <a:buNone/>
                </a:pPr>
                <a:r>
                  <a:rPr lang="en-US" dirty="0">
                    <a:cs typeface="Calibri"/>
                  </a:rPr>
                  <a:t>OL=</a:t>
                </a:r>
                <a14:m>
                  <m:oMath xmlns:m="http://schemas.openxmlformats.org/officeDocument/2006/math">
                    <m:f>
                      <m:fPr>
                        <m:ctrlPr>
                          <a:rPr lang="en-US" i="1" dirty="0">
                            <a:latin typeface="Cambria Math" panose="02040503050406030204" pitchFamily="18" charset="0"/>
                          </a:rPr>
                        </m:ctrlPr>
                      </m:fPr>
                      <m:num>
                        <m:r>
                          <a:rPr lang="en-US" i="1" dirty="0">
                            <a:latin typeface="Cambria Math" panose="02040503050406030204" pitchFamily="18" charset="0"/>
                          </a:rPr>
                          <m:t>1</m:t>
                        </m:r>
                      </m:num>
                      <m:den>
                        <m:r>
                          <m:rPr>
                            <m:sty m:val="p"/>
                          </m:rPr>
                          <a:rPr lang="en-US" dirty="0">
                            <a:latin typeface="Cambria Math" panose="02040503050406030204" pitchFamily="18" charset="0"/>
                          </a:rPr>
                          <m:t>n</m:t>
                        </m:r>
                        <m:r>
                          <a:rPr lang="en-US" dirty="0">
                            <a:latin typeface="Cambria Math" panose="02040503050406030204" pitchFamily="18" charset="0"/>
                          </a:rPr>
                          <m:t> </m:t>
                        </m:r>
                      </m:den>
                    </m:f>
                    <m:nary>
                      <m:naryPr>
                        <m:chr m:val="∑"/>
                        <m:limLoc m:val="undOvr"/>
                        <m:grow m:val="on"/>
                        <m:ctrlPr>
                          <a:rPr lang="en-US" i="1" dirty="0" smtClean="0">
                            <a:latin typeface="Cambria Math" panose="02040503050406030204" pitchFamily="18" charset="0"/>
                          </a:rPr>
                        </m:ctrlPr>
                      </m:naryPr>
                      <m:sub>
                        <m:r>
                          <a:rPr lang="en-US" i="1" dirty="0">
                            <a:latin typeface="Cambria Math" panose="02040503050406030204" pitchFamily="18" charset="0"/>
                          </a:rPr>
                          <m:t>𝑖</m:t>
                        </m:r>
                        <m:r>
                          <a:rPr lang="en-US" i="0" dirty="0">
                            <a:latin typeface="Cambria Math" panose="02040503050406030204" pitchFamily="18" charset="0"/>
                          </a:rPr>
                          <m:t>=0</m:t>
                        </m:r>
                      </m:sub>
                      <m:sup>
                        <m:r>
                          <a:rPr lang="en-US" i="1" dirty="0">
                            <a:latin typeface="Cambria Math" panose="02040503050406030204" pitchFamily="18" charset="0"/>
                          </a:rPr>
                          <m:t>𝑛</m:t>
                        </m:r>
                      </m:sup>
                      <m:e>
                        <m:f>
                          <m:fPr>
                            <m:ctrlPr>
                              <a:rPr lang="en-US" i="1" dirty="0">
                                <a:latin typeface="Cambria Math" panose="02040503050406030204" pitchFamily="18" charset="0"/>
                              </a:rPr>
                            </m:ctrlPr>
                          </m:fPr>
                          <m:num>
                            <m:d>
                              <m:dPr>
                                <m:ctrlPr>
                                  <a:rPr lang="en-US" i="1" dirty="0">
                                    <a:latin typeface="Cambria Math" panose="02040503050406030204" pitchFamily="18" charset="0"/>
                                  </a:rPr>
                                </m:ctrlPr>
                              </m:dPr>
                              <m:e>
                                <m:r>
                                  <a:rPr lang="en-US" i="1" dirty="0">
                                    <a:latin typeface="Cambria Math" panose="02040503050406030204" pitchFamily="18" charset="0"/>
                                  </a:rPr>
                                  <m:t>𝐶</m:t>
                                </m:r>
                                <m:r>
                                  <a:rPr lang="en-US" i="1" baseline="-25000" dirty="0">
                                    <a:latin typeface="Cambria Math" panose="02040503050406030204" pitchFamily="18" charset="0"/>
                                  </a:rPr>
                                  <m:t>𝑖</m:t>
                                </m:r>
                                <m:r>
                                  <a:rPr lang="en-US" b="0" i="1" dirty="0" smtClean="0">
                                    <a:latin typeface="Cambria Math" panose="02040503050406030204" pitchFamily="18" charset="0"/>
                                  </a:rPr>
                                  <m:t>−</m:t>
                                </m:r>
                                <m:r>
                                  <a:rPr lang="en-US" i="1" dirty="0">
                                    <a:latin typeface="Cambria Math" panose="02040503050406030204" pitchFamily="18" charset="0"/>
                                  </a:rPr>
                                  <m:t>𝐷</m:t>
                                </m:r>
                                <m:r>
                                  <a:rPr lang="en-US" b="0" i="1" baseline="-25000" dirty="0" smtClean="0">
                                    <a:latin typeface="Cambria Math" panose="02040503050406030204" pitchFamily="18" charset="0"/>
                                  </a:rPr>
                                  <m:t>𝑖</m:t>
                                </m:r>
                              </m:e>
                            </m:d>
                          </m:num>
                          <m:den>
                            <m:sSub>
                              <m:sSubPr>
                                <m:ctrlPr>
                                  <a:rPr lang="en-US" i="1" dirty="0">
                                    <a:latin typeface="Cambria Math" panose="02040503050406030204" pitchFamily="18" charset="0"/>
                                  </a:rPr>
                                </m:ctrlPr>
                              </m:sSubPr>
                              <m:e>
                                <m:r>
                                  <a:rPr lang="en-US" b="0" i="1" dirty="0" smtClean="0">
                                    <a:latin typeface="Cambria Math" panose="02040503050406030204" pitchFamily="18" charset="0"/>
                                  </a:rPr>
                                  <m:t>𝑊</m:t>
                                </m:r>
                              </m:e>
                              <m:sub>
                                <m:r>
                                  <a:rPr lang="en-US" i="1" dirty="0">
                                    <a:latin typeface="Cambria Math" panose="02040503050406030204" pitchFamily="18" charset="0"/>
                                  </a:rPr>
                                  <m:t>𝑖</m:t>
                                </m:r>
                              </m:sub>
                            </m:sSub>
                          </m:den>
                        </m:f>
                      </m:e>
                    </m:nary>
                  </m:oMath>
                </a14:m>
                <a:r>
                  <a:rPr lang="en-US" dirty="0">
                    <a:cs typeface="Calibri"/>
                  </a:rPr>
                  <a:t> </a:t>
                </a:r>
              </a:p>
              <a:p>
                <a:pPr marL="914400" lvl="2" indent="0">
                  <a:buNone/>
                </a:pPr>
                <a:r>
                  <a:rPr lang="en-US" sz="2000" dirty="0">
                    <a:cs typeface="Calibri"/>
                  </a:rPr>
                  <a:t>C=completion, D=deadline, W=</a:t>
                </a:r>
                <a:r>
                  <a:rPr lang="en-US" sz="2000" dirty="0" err="1">
                    <a:cs typeface="Calibri"/>
                  </a:rPr>
                  <a:t>waitable</a:t>
                </a:r>
                <a:r>
                  <a:rPr lang="en-US" sz="2000" dirty="0">
                    <a:cs typeface="Calibri"/>
                  </a:rPr>
                  <a:t> (slack) time</a:t>
                </a:r>
              </a:p>
              <a:p>
                <a:pPr lvl="2"/>
                <a:endParaRPr lang="en-US" dirty="0">
                  <a:cs typeface="Calibri"/>
                </a:endParaRPr>
              </a:p>
              <a:p>
                <a:pPr lvl="2"/>
                <a:endParaRPr lang="en-US" dirty="0">
                  <a:cs typeface="Calibri"/>
                </a:endParaRPr>
              </a:p>
              <a:p>
                <a:endParaRPr lang="en-US" dirty="0">
                  <a:cs typeface="Calibri"/>
                </a:endParaRPr>
              </a:p>
              <a:p>
                <a:endParaRPr lang="en-US" dirty="0">
                  <a:cs typeface="Calibri"/>
                </a:endParaRPr>
              </a:p>
              <a:p>
                <a:pPr lvl="1">
                  <a:buFont typeface="Wingdings" pitchFamily="34" charset="0"/>
                  <a:buChar char="§"/>
                </a:pPr>
                <a:endParaRPr lang="en-US" dirty="0">
                  <a:cs typeface="Calibri"/>
                </a:endParaRPr>
              </a:p>
            </p:txBody>
          </p:sp>
        </mc:Choice>
        <mc:Fallback xmlns="">
          <p:sp>
            <p:nvSpPr>
              <p:cNvPr id="3" name="Content Placeholder 2">
                <a:extLst>
                  <a:ext uri="{FF2B5EF4-FFF2-40B4-BE49-F238E27FC236}">
                    <a16:creationId xmlns:a16="http://schemas.microsoft.com/office/drawing/2014/main" id="{DD883467-1D71-45C6-955E-B23B3B40E2BE}"/>
                  </a:ext>
                </a:extLst>
              </p:cNvPr>
              <p:cNvSpPr>
                <a:spLocks noGrp="1" noRot="1" noChangeAspect="1" noMove="1" noResize="1" noEditPoints="1" noAdjustHandles="1" noChangeArrowheads="1" noChangeShapeType="1" noTextEdit="1"/>
              </p:cNvSpPr>
              <p:nvPr>
                <p:ph idx="1"/>
              </p:nvPr>
            </p:nvSpPr>
            <p:spPr>
              <a:blipFill>
                <a:blip r:embed="rId3"/>
                <a:stretch>
                  <a:fillRect l="-2593" t="-4447" r="-2741"/>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3CF48941-3BFD-4ED9-99F7-DC33934E446C}"/>
              </a:ext>
            </a:extLst>
          </p:cNvPr>
          <p:cNvSpPr>
            <a:spLocks noGrp="1"/>
          </p:cNvSpPr>
          <p:nvPr>
            <p:ph type="sldNum" sz="quarter" idx="12"/>
          </p:nvPr>
        </p:nvSpPr>
        <p:spPr>
          <a:xfrm>
            <a:off x="3498112"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D2751F7-D677-4CE9-B35A-C3CCA0CC8D94}" type="slidenum">
              <a:rPr lang="en-US" smtClean="0">
                <a:solidFill>
                  <a:prstClr val="black">
                    <a:tint val="75000"/>
                  </a:prstClr>
                </a:solidFill>
                <a:latin typeface="Calibri"/>
              </a:rPr>
              <a:pPr/>
              <a:t>88</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224959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FC14B-7E1B-4B32-97F5-71AA2084DAB1}"/>
              </a:ext>
            </a:extLst>
          </p:cNvPr>
          <p:cNvSpPr>
            <a:spLocks noGrp="1"/>
          </p:cNvSpPr>
          <p:nvPr>
            <p:ph type="title"/>
          </p:nvPr>
        </p:nvSpPr>
        <p:spPr/>
        <p:txBody>
          <a:bodyPr>
            <a:normAutofit fontScale="90000"/>
          </a:bodyPr>
          <a:lstStyle/>
          <a:p>
            <a:r>
              <a:rPr lang="en-US" dirty="0"/>
              <a:t>Determining Merge Aggressiveness</a:t>
            </a:r>
          </a:p>
        </p:txBody>
      </p:sp>
      <p:sp>
        <p:nvSpPr>
          <p:cNvPr id="3" name="Content Placeholder 2">
            <a:extLst>
              <a:ext uri="{FF2B5EF4-FFF2-40B4-BE49-F238E27FC236}">
                <a16:creationId xmlns:a16="http://schemas.microsoft.com/office/drawing/2014/main" id="{B69B678A-AD74-47F3-BFF1-85103ABED823}"/>
              </a:ext>
            </a:extLst>
          </p:cNvPr>
          <p:cNvSpPr>
            <a:spLocks noGrp="1"/>
          </p:cNvSpPr>
          <p:nvPr>
            <p:ph idx="1"/>
          </p:nvPr>
        </p:nvSpPr>
        <p:spPr/>
        <p:txBody>
          <a:bodyPr>
            <a:normAutofit lnSpcReduction="10000"/>
          </a:bodyPr>
          <a:lstStyle/>
          <a:p>
            <a:r>
              <a:rPr lang="en-US" dirty="0"/>
              <a:t>Through changing SD coefficient when estimate execution time</a:t>
            </a:r>
          </a:p>
          <a:p>
            <a:pPr lvl="1"/>
            <a:r>
              <a:rPr lang="en-US" dirty="0"/>
              <a:t>Instead of considering worse case with </a:t>
            </a:r>
            <a:r>
              <a:rPr lang="en-US" dirty="0" err="1"/>
              <a:t>SDc</a:t>
            </a:r>
            <a:r>
              <a:rPr lang="en-US" dirty="0"/>
              <a:t>=2…</a:t>
            </a:r>
          </a:p>
          <a:p>
            <a:pPr lvl="1"/>
            <a:r>
              <a:rPr lang="en-US" i="1" dirty="0" err="1"/>
              <a:t>SDc</a:t>
            </a:r>
            <a:r>
              <a:rPr lang="en-US" i="1" dirty="0"/>
              <a:t> = 2 − 4·OL</a:t>
            </a:r>
          </a:p>
          <a:p>
            <a:pPr lvl="1"/>
            <a:endParaRPr lang="en-US" i="1" dirty="0"/>
          </a:p>
          <a:p>
            <a:r>
              <a:rPr lang="en-US" dirty="0"/>
              <a:t>Merge Aggressiveness Approach</a:t>
            </a:r>
          </a:p>
          <a:p>
            <a:pPr lvl="1"/>
            <a:r>
              <a:rPr lang="en-US" dirty="0"/>
              <a:t>Aggressive: always merge when possible</a:t>
            </a:r>
          </a:p>
          <a:p>
            <a:pPr lvl="1"/>
            <a:r>
              <a:rPr lang="en-US" dirty="0"/>
              <a:t>Conservative: Evaluate with </a:t>
            </a:r>
            <a:r>
              <a:rPr lang="en-US" i="1" dirty="0" err="1"/>
              <a:t>SDc</a:t>
            </a:r>
            <a:r>
              <a:rPr lang="en-US" i="1" dirty="0"/>
              <a:t> = 2</a:t>
            </a:r>
            <a:endParaRPr lang="en-US" dirty="0"/>
          </a:p>
          <a:p>
            <a:pPr lvl="1"/>
            <a:r>
              <a:rPr lang="en-US" dirty="0"/>
              <a:t>Adaptive: Evaluate with adaptive </a:t>
            </a:r>
            <a:r>
              <a:rPr lang="en-US" i="1" dirty="0" err="1"/>
              <a:t>SDc</a:t>
            </a:r>
            <a:endParaRPr lang="en-US" i="1" dirty="0"/>
          </a:p>
          <a:p>
            <a:pPr lvl="1"/>
            <a:endParaRPr lang="en-US" i="1" dirty="0"/>
          </a:p>
        </p:txBody>
      </p:sp>
      <p:sp>
        <p:nvSpPr>
          <p:cNvPr id="4" name="Slide Number Placeholder 3">
            <a:extLst>
              <a:ext uri="{FF2B5EF4-FFF2-40B4-BE49-F238E27FC236}">
                <a16:creationId xmlns:a16="http://schemas.microsoft.com/office/drawing/2014/main" id="{406FAF1B-6A46-445E-833A-C930F3C5F26C}"/>
              </a:ext>
            </a:extLst>
          </p:cNvPr>
          <p:cNvSpPr>
            <a:spLocks noGrp="1"/>
          </p:cNvSpPr>
          <p:nvPr>
            <p:ph type="sldNum" sz="quarter" idx="4"/>
          </p:nvPr>
        </p:nvSpPr>
        <p:spPr>
          <a:xfrm>
            <a:off x="3505200" y="6065838"/>
            <a:ext cx="2133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fld id="{7D2751F7-D677-4CE9-B35A-C3CCA0CC8D94}" type="slidenum">
              <a:rPr lang="en-US" smtClean="0"/>
              <a:pPr defTabSz="914400"/>
              <a:t>89</a:t>
            </a:fld>
            <a:endParaRPr lang="en-US" dirty="0"/>
          </a:p>
        </p:txBody>
      </p:sp>
    </p:spTree>
    <p:extLst>
      <p:ext uri="{BB962C8B-B14F-4D97-AF65-F5344CB8AC3E}">
        <p14:creationId xmlns:p14="http://schemas.microsoft.com/office/powerpoint/2010/main" val="4204040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E91A186-D943-4368-ACE7-B3A2621D3666}"/>
              </a:ext>
            </a:extLst>
          </p:cNvPr>
          <p:cNvSpPr>
            <a:spLocks noGrp="1"/>
          </p:cNvSpPr>
          <p:nvPr>
            <p:ph type="sldNum" sz="quarter" idx="12"/>
          </p:nvPr>
        </p:nvSpPr>
        <p:spPr/>
        <p:txBody>
          <a:bodyPr/>
          <a:lstStyle/>
          <a:p>
            <a:fld id="{8CF824D3-1748-4FEE-B8F4-CB85326139AC}" type="slidenum">
              <a:rPr lang="en-US" smtClean="0"/>
              <a:t>9</a:t>
            </a:fld>
            <a:endParaRPr lang="en-US" dirty="0"/>
          </a:p>
        </p:txBody>
      </p:sp>
      <p:sp>
        <p:nvSpPr>
          <p:cNvPr id="24" name="Title 1">
            <a:extLst>
              <a:ext uri="{FF2B5EF4-FFF2-40B4-BE49-F238E27FC236}">
                <a16:creationId xmlns:a16="http://schemas.microsoft.com/office/drawing/2014/main" id="{1C0B8518-E586-4765-BAF5-786F175D0EFF}"/>
              </a:ext>
            </a:extLst>
          </p:cNvPr>
          <p:cNvSpPr txBox="1">
            <a:spLocks/>
          </p:cNvSpPr>
          <p:nvPr/>
        </p:nvSpPr>
        <p:spPr>
          <a:xfrm>
            <a:off x="165463" y="152400"/>
            <a:ext cx="8778239" cy="1143000"/>
          </a:xfrm>
          <a:prstGeom prst="rect">
            <a:avLst/>
          </a:prstGeom>
        </p:spPr>
        <p:txBody>
          <a:bodyPr>
            <a:noAutofit/>
          </a:bodyPr>
          <a:lstStyle>
            <a:lvl1pPr algn="ctr" defTabSz="914400" rtl="0" eaLnBrk="1" latinLnBrk="0" hangingPunct="1">
              <a:spcBef>
                <a:spcPct val="0"/>
              </a:spcBef>
              <a:buNone/>
              <a:defRPr sz="4400" b="0" i="0" kern="1200">
                <a:solidFill>
                  <a:schemeClr val="bg1"/>
                </a:solidFill>
                <a:latin typeface="Arial"/>
                <a:ea typeface="+mj-ea"/>
                <a:cs typeface="+mj-cs"/>
              </a:defRPr>
            </a:lvl1pPr>
          </a:lstStyle>
          <a:p>
            <a:r>
              <a:rPr lang="en-US" sz="3600" dirty="0"/>
              <a:t>Bird Eye-View of the Media Streaming Engine We Aim to Create (Contribution 4)</a:t>
            </a:r>
          </a:p>
        </p:txBody>
      </p:sp>
      <p:pic>
        <p:nvPicPr>
          <p:cNvPr id="26" name="Picture 25">
            <a:extLst>
              <a:ext uri="{FF2B5EF4-FFF2-40B4-BE49-F238E27FC236}">
                <a16:creationId xmlns:a16="http://schemas.microsoft.com/office/drawing/2014/main" id="{6AEB1AF9-000E-428D-98D8-7CBBBD45D598}"/>
              </a:ext>
            </a:extLst>
          </p:cNvPr>
          <p:cNvPicPr>
            <a:picLocks noChangeAspect="1"/>
          </p:cNvPicPr>
          <p:nvPr/>
        </p:nvPicPr>
        <p:blipFill rotWithShape="1">
          <a:blip r:embed="rId3"/>
          <a:srcRect t="6202"/>
          <a:stretch/>
        </p:blipFill>
        <p:spPr>
          <a:xfrm>
            <a:off x="80335" y="1691640"/>
            <a:ext cx="8983329" cy="4717946"/>
          </a:xfrm>
          <a:prstGeom prst="rect">
            <a:avLst/>
          </a:prstGeom>
        </p:spPr>
      </p:pic>
      <p:sp>
        <p:nvSpPr>
          <p:cNvPr id="4" name="TextBox 3">
            <a:extLst>
              <a:ext uri="{FF2B5EF4-FFF2-40B4-BE49-F238E27FC236}">
                <a16:creationId xmlns:a16="http://schemas.microsoft.com/office/drawing/2014/main" id="{1B3852DE-56D0-4215-9A21-0673339DC308}"/>
              </a:ext>
            </a:extLst>
          </p:cNvPr>
          <p:cNvSpPr txBox="1"/>
          <p:nvPr/>
        </p:nvSpPr>
        <p:spPr>
          <a:xfrm>
            <a:off x="7628709" y="6016932"/>
            <a:ext cx="987771" cy="584775"/>
          </a:xfrm>
          <a:prstGeom prst="rect">
            <a:avLst/>
          </a:prstGeom>
          <a:noFill/>
        </p:spPr>
        <p:txBody>
          <a:bodyPr wrap="none" rtlCol="0">
            <a:spAutoFit/>
          </a:bodyPr>
          <a:lstStyle/>
          <a:p>
            <a:r>
              <a:rPr lang="en-US" sz="1600" dirty="0"/>
              <a:t>Cloud </a:t>
            </a:r>
          </a:p>
          <a:p>
            <a:r>
              <a:rPr lang="en-US" sz="1600" dirty="0"/>
              <a:t>Machines</a:t>
            </a:r>
          </a:p>
        </p:txBody>
      </p:sp>
      <p:sp>
        <p:nvSpPr>
          <p:cNvPr id="6" name="Rectangle 5">
            <a:extLst>
              <a:ext uri="{FF2B5EF4-FFF2-40B4-BE49-F238E27FC236}">
                <a16:creationId xmlns:a16="http://schemas.microsoft.com/office/drawing/2014/main" id="{83A0B060-687A-4BCF-B390-609BA18A21EF}"/>
              </a:ext>
            </a:extLst>
          </p:cNvPr>
          <p:cNvSpPr/>
          <p:nvPr/>
        </p:nvSpPr>
        <p:spPr>
          <a:xfrm flipH="1">
            <a:off x="7587992" y="3117034"/>
            <a:ext cx="1314993" cy="3557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EDADFF1-184F-430F-A051-EA2EE5DA23F0}"/>
              </a:ext>
            </a:extLst>
          </p:cNvPr>
          <p:cNvSpPr txBox="1"/>
          <p:nvPr/>
        </p:nvSpPr>
        <p:spPr>
          <a:xfrm>
            <a:off x="313509" y="6203462"/>
            <a:ext cx="6987978" cy="338554"/>
          </a:xfrm>
          <a:prstGeom prst="rect">
            <a:avLst/>
          </a:prstGeom>
          <a:noFill/>
        </p:spPr>
        <p:txBody>
          <a:bodyPr wrap="square" rtlCol="0">
            <a:spAutoFit/>
          </a:bodyPr>
          <a:lstStyle/>
          <a:p>
            <a:pPr algn="ctr"/>
            <a:r>
              <a:rPr lang="en-US" sz="1600" dirty="0"/>
              <a:t>Serverless Media Streaming Engine (SMSE)</a:t>
            </a:r>
          </a:p>
        </p:txBody>
      </p:sp>
      <p:sp>
        <p:nvSpPr>
          <p:cNvPr id="3" name="Rectangle 2">
            <a:extLst>
              <a:ext uri="{FF2B5EF4-FFF2-40B4-BE49-F238E27FC236}">
                <a16:creationId xmlns:a16="http://schemas.microsoft.com/office/drawing/2014/main" id="{CFE487B0-3966-4A06-AC78-DC1429AAC907}"/>
              </a:ext>
            </a:extLst>
          </p:cNvPr>
          <p:cNvSpPr/>
          <p:nvPr/>
        </p:nvSpPr>
        <p:spPr>
          <a:xfrm>
            <a:off x="39618" y="2795452"/>
            <a:ext cx="7548374" cy="3806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489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CB69C-C709-438B-8C87-070EBAE12FD1}"/>
              </a:ext>
            </a:extLst>
          </p:cNvPr>
          <p:cNvSpPr>
            <a:spLocks noGrp="1"/>
          </p:cNvSpPr>
          <p:nvPr>
            <p:ph type="title"/>
          </p:nvPr>
        </p:nvSpPr>
        <p:spPr/>
        <p:txBody>
          <a:bodyPr/>
          <a:lstStyle/>
          <a:p>
            <a:r>
              <a:rPr lang="en-US" dirty="0"/>
              <a:t>Observations</a:t>
            </a:r>
          </a:p>
        </p:txBody>
      </p:sp>
      <p:sp>
        <p:nvSpPr>
          <p:cNvPr id="3" name="Content Placeholder 2">
            <a:extLst>
              <a:ext uri="{FF2B5EF4-FFF2-40B4-BE49-F238E27FC236}">
                <a16:creationId xmlns:a16="http://schemas.microsoft.com/office/drawing/2014/main" id="{D4868E3A-02AE-4B6D-8983-155C134082B4}"/>
              </a:ext>
            </a:extLst>
          </p:cNvPr>
          <p:cNvSpPr>
            <a:spLocks noGrp="1"/>
          </p:cNvSpPr>
          <p:nvPr>
            <p:ph idx="1"/>
          </p:nvPr>
        </p:nvSpPr>
        <p:spPr/>
        <p:txBody>
          <a:bodyPr/>
          <a:lstStyle/>
          <a:p>
            <a:r>
              <a:rPr lang="en-US" dirty="0"/>
              <a:t>For highly oversubscribed condition:</a:t>
            </a:r>
          </a:p>
          <a:p>
            <a:pPr lvl="1"/>
            <a:r>
              <a:rPr lang="en-US" dirty="0"/>
              <a:t>Aggressive Merging with Linear Position Finder perform best</a:t>
            </a:r>
          </a:p>
          <a:p>
            <a:endParaRPr lang="en-US" dirty="0"/>
          </a:p>
          <a:p>
            <a:r>
              <a:rPr lang="en-US" dirty="0"/>
              <a:t>Otherwise: </a:t>
            </a:r>
          </a:p>
          <a:p>
            <a:pPr lvl="1"/>
            <a:r>
              <a:rPr lang="en-US" dirty="0"/>
              <a:t>Adaptive Merging cause less deadline violation</a:t>
            </a:r>
          </a:p>
        </p:txBody>
      </p:sp>
      <p:sp>
        <p:nvSpPr>
          <p:cNvPr id="4" name="Slide Number Placeholder 3">
            <a:extLst>
              <a:ext uri="{FF2B5EF4-FFF2-40B4-BE49-F238E27FC236}">
                <a16:creationId xmlns:a16="http://schemas.microsoft.com/office/drawing/2014/main" id="{F70D6175-FF05-40DD-9C06-47E647509D02}"/>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90</a:t>
            </a:fld>
            <a:endParaRPr lang="en-US">
              <a:solidFill>
                <a:prstClr val="black">
                  <a:tint val="75000"/>
                </a:prstClr>
              </a:solidFill>
              <a:latin typeface="Calibri"/>
            </a:endParaRPr>
          </a:p>
        </p:txBody>
      </p:sp>
    </p:spTree>
    <p:extLst>
      <p:ext uri="{BB962C8B-B14F-4D97-AF65-F5344CB8AC3E}">
        <p14:creationId xmlns:p14="http://schemas.microsoft.com/office/powerpoint/2010/main" val="2545296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CB63F-4B9B-4B35-AC7B-7957574EEFD5}"/>
              </a:ext>
            </a:extLst>
          </p:cNvPr>
          <p:cNvSpPr>
            <a:spLocks noGrp="1"/>
          </p:cNvSpPr>
          <p:nvPr>
            <p:ph type="title"/>
          </p:nvPr>
        </p:nvSpPr>
        <p:spPr/>
        <p:txBody>
          <a:bodyPr>
            <a:normAutofit fontScale="90000"/>
          </a:bodyPr>
          <a:lstStyle/>
          <a:p>
            <a:r>
              <a:rPr lang="en-US" dirty="0"/>
              <a:t>Merge Appropriateness Evaluation</a:t>
            </a:r>
          </a:p>
        </p:txBody>
      </p:sp>
      <p:pic>
        <p:nvPicPr>
          <p:cNvPr id="5" name="Content Placeholder 4">
            <a:extLst>
              <a:ext uri="{FF2B5EF4-FFF2-40B4-BE49-F238E27FC236}">
                <a16:creationId xmlns:a16="http://schemas.microsoft.com/office/drawing/2014/main" id="{6348B9FD-F50C-4A0D-AC46-AFF4FF1DE9DF}"/>
              </a:ext>
            </a:extLst>
          </p:cNvPr>
          <p:cNvPicPr>
            <a:picLocks noGrp="1" noChangeAspect="1"/>
          </p:cNvPicPr>
          <p:nvPr>
            <p:ph idx="1"/>
          </p:nvPr>
        </p:nvPicPr>
        <p:blipFill>
          <a:blip r:embed="rId2"/>
          <a:stretch>
            <a:fillRect/>
          </a:stretch>
        </p:blipFill>
        <p:spPr>
          <a:xfrm>
            <a:off x="883993" y="1658877"/>
            <a:ext cx="7534275" cy="1647825"/>
          </a:xfrm>
          <a:prstGeom prst="rect">
            <a:avLst/>
          </a:prstGeom>
        </p:spPr>
      </p:pic>
      <p:pic>
        <p:nvPicPr>
          <p:cNvPr id="6" name="Picture 5">
            <a:extLst>
              <a:ext uri="{FF2B5EF4-FFF2-40B4-BE49-F238E27FC236}">
                <a16:creationId xmlns:a16="http://schemas.microsoft.com/office/drawing/2014/main" id="{960B3DEC-1023-46EB-9879-7ED0360108D0}"/>
              </a:ext>
            </a:extLst>
          </p:cNvPr>
          <p:cNvPicPr>
            <a:picLocks noChangeAspect="1"/>
          </p:cNvPicPr>
          <p:nvPr/>
        </p:nvPicPr>
        <p:blipFill>
          <a:blip r:embed="rId3"/>
          <a:stretch>
            <a:fillRect/>
          </a:stretch>
        </p:blipFill>
        <p:spPr>
          <a:xfrm>
            <a:off x="379774" y="3107472"/>
            <a:ext cx="8131180" cy="1763466"/>
          </a:xfrm>
          <a:prstGeom prst="rect">
            <a:avLst/>
          </a:prstGeom>
        </p:spPr>
      </p:pic>
    </p:spTree>
    <p:extLst>
      <p:ext uri="{BB962C8B-B14F-4D97-AF65-F5344CB8AC3E}">
        <p14:creationId xmlns:p14="http://schemas.microsoft.com/office/powerpoint/2010/main" val="51928513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Pruning: Pruning Aware Mapper</a:t>
            </a:r>
          </a:p>
        </p:txBody>
      </p:sp>
      <p:sp>
        <p:nvSpPr>
          <p:cNvPr id="4" name="Slide Number Placeholder 3"/>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92</a:t>
            </a:fld>
            <a:endParaRPr lang="en-US">
              <a:solidFill>
                <a:prstClr val="black">
                  <a:tint val="75000"/>
                </a:prstClr>
              </a:solidFill>
              <a:latin typeface="Calibri"/>
            </a:endParaRPr>
          </a:p>
        </p:txBody>
      </p:sp>
      <p:sp>
        <p:nvSpPr>
          <p:cNvPr id="5" name="Content Placeholder 4">
            <a:extLst>
              <a:ext uri="{FF2B5EF4-FFF2-40B4-BE49-F238E27FC236}">
                <a16:creationId xmlns:a16="http://schemas.microsoft.com/office/drawing/2014/main" id="{DC7C4814-3BFC-DD4A-B2CC-B00064E038A2}"/>
              </a:ext>
            </a:extLst>
          </p:cNvPr>
          <p:cNvSpPr>
            <a:spLocks noGrp="1"/>
          </p:cNvSpPr>
          <p:nvPr>
            <p:ph idx="1"/>
          </p:nvPr>
        </p:nvSpPr>
        <p:spPr/>
        <p:txBody>
          <a:bodyPr>
            <a:normAutofit lnSpcReduction="10000"/>
          </a:bodyPr>
          <a:lstStyle/>
          <a:p>
            <a:r>
              <a:rPr lang="en-US" dirty="0"/>
              <a:t>A two-phase batch mode task-machine mapping heuristic that prioritize mapping tasks with high chance of success</a:t>
            </a:r>
          </a:p>
          <a:p>
            <a:r>
              <a:rPr lang="en-US" b="1" dirty="0"/>
              <a:t>First:</a:t>
            </a:r>
            <a:r>
              <a:rPr lang="en-US" dirty="0"/>
              <a:t> for each task, select preferred machine with maximum chance of success</a:t>
            </a:r>
          </a:p>
          <a:p>
            <a:r>
              <a:rPr lang="en-US" b="1" dirty="0"/>
              <a:t>Second:</a:t>
            </a:r>
            <a:r>
              <a:rPr lang="en-US" dirty="0"/>
              <a:t> for each machine, map task with minimum completion time</a:t>
            </a:r>
          </a:p>
          <a:p>
            <a:r>
              <a:rPr lang="en-US" dirty="0"/>
              <a:t>Repeat</a:t>
            </a:r>
          </a:p>
        </p:txBody>
      </p:sp>
    </p:spTree>
    <p:extLst>
      <p:ext uri="{BB962C8B-B14F-4D97-AF65-F5344CB8AC3E}">
        <p14:creationId xmlns:p14="http://schemas.microsoft.com/office/powerpoint/2010/main" val="343030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291D3-4945-4CF6-8814-726949B56790}"/>
              </a:ext>
            </a:extLst>
          </p:cNvPr>
          <p:cNvSpPr>
            <a:spLocks noGrp="1"/>
          </p:cNvSpPr>
          <p:nvPr>
            <p:ph type="title"/>
          </p:nvPr>
        </p:nvSpPr>
        <p:spPr/>
        <p:txBody>
          <a:bodyPr/>
          <a:lstStyle/>
          <a:p>
            <a:r>
              <a:rPr lang="en-US" dirty="0"/>
              <a:t>Details on Pruning</a:t>
            </a:r>
          </a:p>
        </p:txBody>
      </p:sp>
      <p:sp>
        <p:nvSpPr>
          <p:cNvPr id="3" name="Content Placeholder 2">
            <a:extLst>
              <a:ext uri="{FF2B5EF4-FFF2-40B4-BE49-F238E27FC236}">
                <a16:creationId xmlns:a16="http://schemas.microsoft.com/office/drawing/2014/main" id="{2B3E4C5A-40B8-4686-9FA4-D49DB60D81CD}"/>
              </a:ext>
            </a:extLst>
          </p:cNvPr>
          <p:cNvSpPr>
            <a:spLocks noGrp="1"/>
          </p:cNvSpPr>
          <p:nvPr>
            <p:ph idx="1"/>
          </p:nvPr>
        </p:nvSpPr>
        <p:spPr/>
        <p:txBody>
          <a:bodyPr/>
          <a:lstStyle/>
          <a:p>
            <a:r>
              <a:rPr lang="en-US" dirty="0"/>
              <a:t>Dropping threshold must be lower than deferring threshold</a:t>
            </a:r>
          </a:p>
          <a:p>
            <a:endParaRPr lang="en-US" dirty="0"/>
          </a:p>
          <a:p>
            <a:r>
              <a:rPr lang="en-US" dirty="0"/>
              <a:t>Thresholds can be dynamically adjusted</a:t>
            </a:r>
          </a:p>
          <a:p>
            <a:pPr lvl="1"/>
            <a:r>
              <a:rPr lang="en-US" dirty="0"/>
              <a:t>Based on</a:t>
            </a:r>
          </a:p>
          <a:p>
            <a:pPr lvl="2"/>
            <a:r>
              <a:rPr lang="en-US" dirty="0"/>
              <a:t>Skewness of distribution</a:t>
            </a:r>
          </a:p>
          <a:p>
            <a:pPr lvl="2"/>
            <a:r>
              <a:rPr lang="en-US" dirty="0"/>
              <a:t>Fairness treatment</a:t>
            </a:r>
          </a:p>
          <a:p>
            <a:pPr lvl="2"/>
            <a:endParaRPr lang="en-US" dirty="0"/>
          </a:p>
        </p:txBody>
      </p:sp>
      <p:sp>
        <p:nvSpPr>
          <p:cNvPr id="4" name="Slide Number Placeholder 3">
            <a:extLst>
              <a:ext uri="{FF2B5EF4-FFF2-40B4-BE49-F238E27FC236}">
                <a16:creationId xmlns:a16="http://schemas.microsoft.com/office/drawing/2014/main" id="{75A4BC16-7818-46CD-B7A7-B416EB049D67}"/>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93</a:t>
            </a:fld>
            <a:endParaRPr lang="en-US" dirty="0">
              <a:solidFill>
                <a:prstClr val="black">
                  <a:tint val="75000"/>
                </a:prstClr>
              </a:solidFill>
            </a:endParaRPr>
          </a:p>
        </p:txBody>
      </p:sp>
    </p:spTree>
    <p:extLst>
      <p:ext uri="{BB962C8B-B14F-4D97-AF65-F5344CB8AC3E}">
        <p14:creationId xmlns:p14="http://schemas.microsoft.com/office/powerpoint/2010/main" val="3434042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Dropping and Deferring Thresholds</a:t>
            </a:r>
          </a:p>
        </p:txBody>
      </p:sp>
      <p:sp>
        <p:nvSpPr>
          <p:cNvPr id="4" name="Slide Number Placeholder 3"/>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94</a:t>
            </a:fld>
            <a:endParaRPr lang="en-US">
              <a:solidFill>
                <a:prstClr val="black">
                  <a:tint val="75000"/>
                </a:prstClr>
              </a:solidFill>
              <a:latin typeface="Calibri"/>
            </a:endParaRPr>
          </a:p>
        </p:txBody>
      </p:sp>
      <p:pic>
        <p:nvPicPr>
          <p:cNvPr id="5" name="Picture 4">
            <a:extLst>
              <a:ext uri="{FF2B5EF4-FFF2-40B4-BE49-F238E27FC236}">
                <a16:creationId xmlns:a16="http://schemas.microsoft.com/office/drawing/2014/main" id="{4EBF35E3-AB82-EF4C-9612-DF76DFEDC308}"/>
              </a:ext>
            </a:extLst>
          </p:cNvPr>
          <p:cNvPicPr>
            <a:picLocks noChangeAspect="1"/>
          </p:cNvPicPr>
          <p:nvPr/>
        </p:nvPicPr>
        <p:blipFill>
          <a:blip r:embed="rId3"/>
          <a:stretch>
            <a:fillRect/>
          </a:stretch>
        </p:blipFill>
        <p:spPr>
          <a:xfrm>
            <a:off x="457200" y="1628775"/>
            <a:ext cx="8229600" cy="4394200"/>
          </a:xfrm>
          <a:prstGeom prst="rect">
            <a:avLst/>
          </a:prstGeom>
        </p:spPr>
      </p:pic>
    </p:spTree>
    <p:extLst>
      <p:ext uri="{BB962C8B-B14F-4D97-AF65-F5344CB8AC3E}">
        <p14:creationId xmlns:p14="http://schemas.microsoft.com/office/powerpoint/2010/main" val="198283836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Improved Pruning: Dynamic </a:t>
            </a:r>
            <a:br>
              <a:rPr lang="en-US" dirty="0"/>
            </a:br>
            <a:r>
              <a:rPr lang="en-US" dirty="0"/>
              <a:t>Per-Task Dropping Threshold</a:t>
            </a:r>
          </a:p>
        </p:txBody>
      </p:sp>
      <p:sp>
        <p:nvSpPr>
          <p:cNvPr id="3" name="Content Placeholder 2"/>
          <p:cNvSpPr>
            <a:spLocks noGrp="1"/>
          </p:cNvSpPr>
          <p:nvPr>
            <p:ph idx="1"/>
          </p:nvPr>
        </p:nvSpPr>
        <p:spPr>
          <a:xfrm>
            <a:off x="457200" y="3447535"/>
            <a:ext cx="8229600" cy="4405482"/>
          </a:xfrm>
        </p:spPr>
        <p:txBody>
          <a:bodyPr>
            <a:normAutofit/>
          </a:bodyPr>
          <a:lstStyle/>
          <a:p>
            <a:r>
              <a:rPr lang="en-US" sz="2800" b="0" dirty="0">
                <a:latin typeface="Cambria Math" charset="0"/>
                <a:ea typeface="Cambria Math" charset="0"/>
                <a:cs typeface="Cambria Math" charset="0"/>
              </a:rPr>
              <a:t>Negative skewness indicates left tail</a:t>
            </a:r>
          </a:p>
          <a:p>
            <a:r>
              <a:rPr lang="en-US" sz="2800" dirty="0">
                <a:latin typeface="Cambria Math" charset="0"/>
                <a:ea typeface="Cambria Math" charset="0"/>
                <a:cs typeface="Cambria Math" charset="0"/>
              </a:rPr>
              <a:t>Positive skewness indicates right tail</a:t>
            </a:r>
          </a:p>
          <a:p>
            <a:pPr marL="0" indent="0">
              <a:buNone/>
            </a:pPr>
            <a:endParaRPr lang="en-US" sz="3600" i="1" dirty="0">
              <a:latin typeface="Cambria Math" charset="0"/>
              <a:ea typeface="Cambria Math" charset="0"/>
              <a:cs typeface="Cambria Math" charset="0"/>
            </a:endParaRPr>
          </a:p>
          <a:p>
            <a:pPr marL="0" indent="0">
              <a:buNone/>
            </a:pPr>
            <a:endParaRPr lang="en-US" sz="3200" i="1" dirty="0">
              <a:latin typeface="Cambria Math" charset="0"/>
              <a:ea typeface="Cambria Math" charset="0"/>
              <a:cs typeface="Cambria Math" charset="0"/>
            </a:endParaRPr>
          </a:p>
        </p:txBody>
      </p:sp>
      <p:sp>
        <p:nvSpPr>
          <p:cNvPr id="4" name="Slide Number Placeholder 3"/>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95</a:t>
            </a:fld>
            <a:endParaRPr lang="en-US">
              <a:solidFill>
                <a:prstClr val="black">
                  <a:tint val="75000"/>
                </a:prstClr>
              </a:solidFill>
              <a:latin typeface="Calibri"/>
            </a:endParaRPr>
          </a:p>
        </p:txBody>
      </p:sp>
      <p:pic>
        <p:nvPicPr>
          <p:cNvPr id="5" name="Picture 4">
            <a:extLst>
              <a:ext uri="{FF2B5EF4-FFF2-40B4-BE49-F238E27FC236}">
                <a16:creationId xmlns:a16="http://schemas.microsoft.com/office/drawing/2014/main" id="{18191E1B-F58E-0D41-A8BC-DD6644A59E3C}"/>
              </a:ext>
            </a:extLst>
          </p:cNvPr>
          <p:cNvPicPr>
            <a:picLocks noChangeAspect="1"/>
          </p:cNvPicPr>
          <p:nvPr/>
        </p:nvPicPr>
        <p:blipFill>
          <a:blip r:embed="rId3"/>
          <a:stretch>
            <a:fillRect/>
          </a:stretch>
        </p:blipFill>
        <p:spPr>
          <a:xfrm>
            <a:off x="1374168" y="2195512"/>
            <a:ext cx="6381487" cy="871157"/>
          </a:xfrm>
          <a:prstGeom prst="rect">
            <a:avLst/>
          </a:prstGeom>
        </p:spPr>
      </p:pic>
    </p:spTree>
    <p:extLst>
      <p:ext uri="{BB962C8B-B14F-4D97-AF65-F5344CB8AC3E}">
        <p14:creationId xmlns:p14="http://schemas.microsoft.com/office/powerpoint/2010/main" val="97036863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Improved Pruning: Dynamic </a:t>
            </a:r>
            <a:br>
              <a:rPr lang="en-US" dirty="0"/>
            </a:br>
            <a:r>
              <a:rPr lang="en-US" dirty="0"/>
              <a:t>Per-Task Dropping Threshold</a:t>
            </a:r>
          </a:p>
        </p:txBody>
      </p:sp>
      <p:sp>
        <p:nvSpPr>
          <p:cNvPr id="3" name="Content Placeholder 2"/>
          <p:cNvSpPr>
            <a:spLocks noGrp="1"/>
          </p:cNvSpPr>
          <p:nvPr>
            <p:ph idx="1"/>
          </p:nvPr>
        </p:nvSpPr>
        <p:spPr>
          <a:xfrm>
            <a:off x="450112" y="3237470"/>
            <a:ext cx="8229600" cy="4025515"/>
          </a:xfrm>
        </p:spPr>
        <p:txBody>
          <a:bodyPr>
            <a:normAutofit/>
          </a:bodyPr>
          <a:lstStyle/>
          <a:p>
            <a:r>
              <a:rPr lang="en-US" sz="2800" dirty="0"/>
              <a:t>The effect of j (position of task in queue) rises inverse to position of task in machine queue</a:t>
            </a:r>
          </a:p>
          <a:p>
            <a:r>
              <a:rPr lang="en-US" sz="2800" dirty="0"/>
              <a:t>Because skewness is considered large at +/- 1, we clamp s between -1 and 1</a:t>
            </a:r>
          </a:p>
          <a:p>
            <a:r>
              <a:rPr lang="en-US" sz="2800" dirty="0"/>
              <a:t>The effect is inversely correlated to the sign of s</a:t>
            </a:r>
          </a:p>
        </p:txBody>
      </p:sp>
      <p:sp>
        <p:nvSpPr>
          <p:cNvPr id="4" name="Slide Number Placeholder 3"/>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96</a:t>
            </a:fld>
            <a:endParaRPr lang="en-US">
              <a:solidFill>
                <a:prstClr val="black">
                  <a:tint val="75000"/>
                </a:prstClr>
              </a:solidFill>
              <a:latin typeface="Calibri"/>
            </a:endParaRPr>
          </a:p>
        </p:txBody>
      </p:sp>
      <p:pic>
        <p:nvPicPr>
          <p:cNvPr id="8" name="Picture 7">
            <a:extLst>
              <a:ext uri="{FF2B5EF4-FFF2-40B4-BE49-F238E27FC236}">
                <a16:creationId xmlns:a16="http://schemas.microsoft.com/office/drawing/2014/main" id="{4433C1C3-4486-A642-B22C-1C211818B13E}"/>
              </a:ext>
            </a:extLst>
          </p:cNvPr>
          <p:cNvPicPr>
            <a:picLocks noChangeAspect="1"/>
          </p:cNvPicPr>
          <p:nvPr/>
        </p:nvPicPr>
        <p:blipFill>
          <a:blip r:embed="rId2"/>
          <a:stretch>
            <a:fillRect/>
          </a:stretch>
        </p:blipFill>
        <p:spPr>
          <a:xfrm>
            <a:off x="3853712" y="1923603"/>
            <a:ext cx="1422400" cy="1041400"/>
          </a:xfrm>
          <a:prstGeom prst="rect">
            <a:avLst/>
          </a:prstGeom>
        </p:spPr>
      </p:pic>
    </p:spTree>
    <p:extLst>
      <p:ext uri="{BB962C8B-B14F-4D97-AF65-F5344CB8AC3E}">
        <p14:creationId xmlns:p14="http://schemas.microsoft.com/office/powerpoint/2010/main" val="11141276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F5A8A-D583-4C85-8924-B98FF4170FDF}"/>
              </a:ext>
            </a:extLst>
          </p:cNvPr>
          <p:cNvSpPr>
            <a:spLocks noGrp="1"/>
          </p:cNvSpPr>
          <p:nvPr>
            <p:ph type="title"/>
          </p:nvPr>
        </p:nvSpPr>
        <p:spPr/>
        <p:txBody>
          <a:bodyPr/>
          <a:lstStyle/>
          <a:p>
            <a:r>
              <a:rPr lang="en-US" dirty="0"/>
              <a:t>Dropping Threshold</a:t>
            </a:r>
          </a:p>
        </p:txBody>
      </p:sp>
      <p:sp>
        <p:nvSpPr>
          <p:cNvPr id="3" name="Content Placeholder 2">
            <a:extLst>
              <a:ext uri="{FF2B5EF4-FFF2-40B4-BE49-F238E27FC236}">
                <a16:creationId xmlns:a16="http://schemas.microsoft.com/office/drawing/2014/main" id="{AD56F39B-55A1-457D-ACC3-FB4AA2B46CAD}"/>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63BE2F3D-74CB-46D3-B324-C1D94D3ABB17}"/>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97</a:t>
            </a:fld>
            <a:endParaRPr lang="en-US" dirty="0">
              <a:solidFill>
                <a:prstClr val="black">
                  <a:tint val="75000"/>
                </a:prstClr>
              </a:solidFill>
            </a:endParaRPr>
          </a:p>
        </p:txBody>
      </p:sp>
    </p:spTree>
    <p:extLst>
      <p:ext uri="{BB962C8B-B14F-4D97-AF65-F5344CB8AC3E}">
        <p14:creationId xmlns:p14="http://schemas.microsoft.com/office/powerpoint/2010/main" val="29266202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2E42D-2CD8-4FCD-A072-4D68F487D7E0}"/>
              </a:ext>
            </a:extLst>
          </p:cNvPr>
          <p:cNvSpPr>
            <a:spLocks noGrp="1"/>
          </p:cNvSpPr>
          <p:nvPr>
            <p:ph type="title"/>
          </p:nvPr>
        </p:nvSpPr>
        <p:spPr/>
        <p:txBody>
          <a:bodyPr>
            <a:normAutofit/>
          </a:bodyPr>
          <a:lstStyle/>
          <a:p>
            <a:r>
              <a:rPr lang="en-US" dirty="0"/>
              <a:t>Task Mapping Heuristics</a:t>
            </a:r>
          </a:p>
        </p:txBody>
      </p:sp>
      <p:sp>
        <p:nvSpPr>
          <p:cNvPr id="4" name="Slide Number Placeholder 3">
            <a:extLst>
              <a:ext uri="{FF2B5EF4-FFF2-40B4-BE49-F238E27FC236}">
                <a16:creationId xmlns:a16="http://schemas.microsoft.com/office/drawing/2014/main" id="{7A6A8042-7396-46B4-ABE8-0AA9BB015550}"/>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latin typeface="Calibri"/>
              </a:rPr>
              <a:pPr/>
              <a:t>98</a:t>
            </a:fld>
            <a:endParaRPr lang="en-US">
              <a:solidFill>
                <a:prstClr val="black">
                  <a:tint val="75000"/>
                </a:prstClr>
              </a:solidFill>
              <a:latin typeface="Calibri"/>
            </a:endParaRPr>
          </a:p>
        </p:txBody>
      </p:sp>
      <p:sp>
        <p:nvSpPr>
          <p:cNvPr id="5" name="Rectangle: Rounded Corners 4">
            <a:extLst>
              <a:ext uri="{FF2B5EF4-FFF2-40B4-BE49-F238E27FC236}">
                <a16:creationId xmlns:a16="http://schemas.microsoft.com/office/drawing/2014/main" id="{CCEDE4EA-770F-4874-880F-5DE25C0DCC1B}"/>
              </a:ext>
            </a:extLst>
          </p:cNvPr>
          <p:cNvSpPr/>
          <p:nvPr/>
        </p:nvSpPr>
        <p:spPr>
          <a:xfrm>
            <a:off x="3182175" y="1710838"/>
            <a:ext cx="3385665" cy="514456"/>
          </a:xfrm>
          <a:prstGeom prst="round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solidFill>
                  <a:schemeClr val="tx1"/>
                </a:solidFill>
              </a:rPr>
              <a:t>Task Mapping Heuristics</a:t>
            </a:r>
          </a:p>
        </p:txBody>
      </p:sp>
      <p:sp>
        <p:nvSpPr>
          <p:cNvPr id="6" name="Rectangle: Rounded Corners 5">
            <a:extLst>
              <a:ext uri="{FF2B5EF4-FFF2-40B4-BE49-F238E27FC236}">
                <a16:creationId xmlns:a16="http://schemas.microsoft.com/office/drawing/2014/main" id="{3A5C8245-B13A-44BE-842D-B6FFE298A02B}"/>
              </a:ext>
            </a:extLst>
          </p:cNvPr>
          <p:cNvSpPr/>
          <p:nvPr/>
        </p:nvSpPr>
        <p:spPr>
          <a:xfrm>
            <a:off x="1424972" y="2713104"/>
            <a:ext cx="3140706" cy="361049"/>
          </a:xfrm>
          <a:prstGeom prst="round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solidFill>
                  <a:schemeClr val="tx1"/>
                </a:solidFill>
              </a:rPr>
              <a:t>Heterogeneous System</a:t>
            </a:r>
          </a:p>
        </p:txBody>
      </p:sp>
      <p:sp>
        <p:nvSpPr>
          <p:cNvPr id="7" name="Rectangle: Rounded Corners 6">
            <a:extLst>
              <a:ext uri="{FF2B5EF4-FFF2-40B4-BE49-F238E27FC236}">
                <a16:creationId xmlns:a16="http://schemas.microsoft.com/office/drawing/2014/main" id="{C5C7ACC8-7B2E-4756-AADA-23843654CCE8}"/>
              </a:ext>
            </a:extLst>
          </p:cNvPr>
          <p:cNvSpPr/>
          <p:nvPr/>
        </p:nvSpPr>
        <p:spPr>
          <a:xfrm>
            <a:off x="5469073" y="2716463"/>
            <a:ext cx="2905301" cy="414393"/>
          </a:xfrm>
          <a:prstGeom prst="round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solidFill>
                  <a:schemeClr val="tx1"/>
                </a:solidFill>
              </a:rPr>
              <a:t>Homogeneous System</a:t>
            </a:r>
          </a:p>
        </p:txBody>
      </p:sp>
      <p:cxnSp>
        <p:nvCxnSpPr>
          <p:cNvPr id="8" name="Elbow Connector 2">
            <a:extLst>
              <a:ext uri="{FF2B5EF4-FFF2-40B4-BE49-F238E27FC236}">
                <a16:creationId xmlns:a16="http://schemas.microsoft.com/office/drawing/2014/main" id="{6F4576A3-2138-41B8-B455-8E3A0DB17841}"/>
              </a:ext>
            </a:extLst>
          </p:cNvPr>
          <p:cNvCxnSpPr>
            <a:cxnSpLocks/>
            <a:stCxn id="5" idx="2"/>
            <a:endCxn id="7" idx="0"/>
          </p:cNvCxnSpPr>
          <p:nvPr/>
        </p:nvCxnSpPr>
        <p:spPr>
          <a:xfrm rot="16200000" flipH="1">
            <a:off x="5652782" y="1447519"/>
            <a:ext cx="491169" cy="2046717"/>
          </a:xfrm>
          <a:prstGeom prst="bentConnector3">
            <a:avLst>
              <a:gd name="adj1" fmla="val 50000"/>
            </a:avLst>
          </a:prstGeom>
          <a:ln w="22225"/>
        </p:spPr>
        <p:style>
          <a:lnRef idx="1">
            <a:schemeClr val="dk1"/>
          </a:lnRef>
          <a:fillRef idx="0">
            <a:schemeClr val="dk1"/>
          </a:fillRef>
          <a:effectRef idx="0">
            <a:schemeClr val="dk1"/>
          </a:effectRef>
          <a:fontRef idx="minor">
            <a:schemeClr val="tx1"/>
          </a:fontRef>
        </p:style>
      </p:cxnSp>
      <p:cxnSp>
        <p:nvCxnSpPr>
          <p:cNvPr id="9" name="Elbow Connector 2">
            <a:extLst>
              <a:ext uri="{FF2B5EF4-FFF2-40B4-BE49-F238E27FC236}">
                <a16:creationId xmlns:a16="http://schemas.microsoft.com/office/drawing/2014/main" id="{C0749453-1D0F-4DFF-A15C-7737292C037C}"/>
              </a:ext>
            </a:extLst>
          </p:cNvPr>
          <p:cNvCxnSpPr>
            <a:cxnSpLocks/>
            <a:stCxn id="5" idx="2"/>
            <a:endCxn id="6" idx="0"/>
          </p:cNvCxnSpPr>
          <p:nvPr/>
        </p:nvCxnSpPr>
        <p:spPr>
          <a:xfrm rot="5400000">
            <a:off x="3691261" y="1529357"/>
            <a:ext cx="487808" cy="1879682"/>
          </a:xfrm>
          <a:prstGeom prst="bentConnector3">
            <a:avLst>
              <a:gd name="adj1" fmla="val 50000"/>
            </a:avLst>
          </a:prstGeom>
          <a:ln w="22225"/>
        </p:spPr>
        <p:style>
          <a:lnRef idx="1">
            <a:schemeClr val="dk1"/>
          </a:lnRef>
          <a:fillRef idx="0">
            <a:schemeClr val="dk1"/>
          </a:fillRef>
          <a:effectRef idx="0">
            <a:schemeClr val="dk1"/>
          </a:effectRef>
          <a:fontRef idx="minor">
            <a:schemeClr val="tx1"/>
          </a:fontRef>
        </p:style>
      </p:cxnSp>
      <p:grpSp>
        <p:nvGrpSpPr>
          <p:cNvPr id="10" name="Group 9">
            <a:extLst>
              <a:ext uri="{FF2B5EF4-FFF2-40B4-BE49-F238E27FC236}">
                <a16:creationId xmlns:a16="http://schemas.microsoft.com/office/drawing/2014/main" id="{60E4CA89-82AD-4C8F-A7A9-CADFC302BDCD}"/>
              </a:ext>
            </a:extLst>
          </p:cNvPr>
          <p:cNvGrpSpPr/>
          <p:nvPr/>
        </p:nvGrpSpPr>
        <p:grpSpPr>
          <a:xfrm>
            <a:off x="343577" y="3519593"/>
            <a:ext cx="2879786" cy="1627569"/>
            <a:chOff x="1954840" y="923336"/>
            <a:chExt cx="2033188" cy="834324"/>
          </a:xfrm>
        </p:grpSpPr>
        <p:sp>
          <p:nvSpPr>
            <p:cNvPr id="11" name="Rectangle: Rounded Corners 10">
              <a:extLst>
                <a:ext uri="{FF2B5EF4-FFF2-40B4-BE49-F238E27FC236}">
                  <a16:creationId xmlns:a16="http://schemas.microsoft.com/office/drawing/2014/main" id="{32A9CCB5-66EF-46B7-967C-D599E51ED8A9}"/>
                </a:ext>
              </a:extLst>
            </p:cNvPr>
            <p:cNvSpPr/>
            <p:nvPr/>
          </p:nvSpPr>
          <p:spPr>
            <a:xfrm>
              <a:off x="2050881" y="923336"/>
              <a:ext cx="1724294" cy="185080"/>
            </a:xfrm>
            <a:prstGeom prst="round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solidFill>
                    <a:schemeClr val="tx1"/>
                  </a:solidFill>
                </a:rPr>
                <a:t>Immediate-Mode</a:t>
              </a:r>
            </a:p>
          </p:txBody>
        </p:sp>
        <p:sp>
          <p:nvSpPr>
            <p:cNvPr id="12" name="Rectangle: Rounded Corners 11">
              <a:extLst>
                <a:ext uri="{FF2B5EF4-FFF2-40B4-BE49-F238E27FC236}">
                  <a16:creationId xmlns:a16="http://schemas.microsoft.com/office/drawing/2014/main" id="{C2A3F447-9F9C-4772-8827-39D8F5DD92D6}"/>
                </a:ext>
              </a:extLst>
            </p:cNvPr>
            <p:cNvSpPr/>
            <p:nvPr/>
          </p:nvSpPr>
          <p:spPr>
            <a:xfrm>
              <a:off x="2945180" y="1507408"/>
              <a:ext cx="509040" cy="246888"/>
            </a:xfrm>
            <a:prstGeom prst="roundRect">
              <a:avLst/>
            </a:prstGeom>
            <a:solidFill>
              <a:schemeClr val="bg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tx1"/>
                  </a:solidFill>
                </a:rPr>
                <a:t>MCT</a:t>
              </a:r>
            </a:p>
          </p:txBody>
        </p:sp>
        <p:sp>
          <p:nvSpPr>
            <p:cNvPr id="13" name="Rectangle: Rounded Corners 12">
              <a:extLst>
                <a:ext uri="{FF2B5EF4-FFF2-40B4-BE49-F238E27FC236}">
                  <a16:creationId xmlns:a16="http://schemas.microsoft.com/office/drawing/2014/main" id="{286588D5-94B8-4A33-AAE6-4BC0CBF1B195}"/>
                </a:ext>
              </a:extLst>
            </p:cNvPr>
            <p:cNvSpPr/>
            <p:nvPr/>
          </p:nvSpPr>
          <p:spPr>
            <a:xfrm>
              <a:off x="3516210" y="1506677"/>
              <a:ext cx="471818" cy="246888"/>
            </a:xfrm>
            <a:prstGeom prst="roundRect">
              <a:avLst/>
            </a:prstGeom>
            <a:solidFill>
              <a:schemeClr val="bg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tx1"/>
                  </a:solidFill>
                </a:rPr>
                <a:t>KPB</a:t>
              </a:r>
            </a:p>
          </p:txBody>
        </p:sp>
        <p:sp>
          <p:nvSpPr>
            <p:cNvPr id="14" name="Rectangle: Rounded Corners 13">
              <a:extLst>
                <a:ext uri="{FF2B5EF4-FFF2-40B4-BE49-F238E27FC236}">
                  <a16:creationId xmlns:a16="http://schemas.microsoft.com/office/drawing/2014/main" id="{D504F467-729C-48E7-85DD-1238FEE524B6}"/>
                </a:ext>
              </a:extLst>
            </p:cNvPr>
            <p:cNvSpPr/>
            <p:nvPr/>
          </p:nvSpPr>
          <p:spPr>
            <a:xfrm>
              <a:off x="1954840" y="1507408"/>
              <a:ext cx="374805" cy="250252"/>
            </a:xfrm>
            <a:prstGeom prst="roundRect">
              <a:avLst/>
            </a:prstGeom>
            <a:solidFill>
              <a:schemeClr val="bg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tx1"/>
                  </a:solidFill>
                </a:rPr>
                <a:t>RR</a:t>
              </a:r>
            </a:p>
          </p:txBody>
        </p:sp>
        <p:sp>
          <p:nvSpPr>
            <p:cNvPr id="15" name="Rectangle: Rounded Corners 14">
              <a:extLst>
                <a:ext uri="{FF2B5EF4-FFF2-40B4-BE49-F238E27FC236}">
                  <a16:creationId xmlns:a16="http://schemas.microsoft.com/office/drawing/2014/main" id="{B93A0653-D4E2-406D-8FB7-25FD2AC394FD}"/>
                </a:ext>
              </a:extLst>
            </p:cNvPr>
            <p:cNvSpPr/>
            <p:nvPr/>
          </p:nvSpPr>
          <p:spPr>
            <a:xfrm>
              <a:off x="2392328" y="1507407"/>
              <a:ext cx="490073" cy="246888"/>
            </a:xfrm>
            <a:prstGeom prst="roundRect">
              <a:avLst/>
            </a:prstGeom>
            <a:solidFill>
              <a:schemeClr val="bg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tx1"/>
                  </a:solidFill>
                </a:rPr>
                <a:t>MET</a:t>
              </a:r>
            </a:p>
          </p:txBody>
        </p:sp>
        <p:cxnSp>
          <p:nvCxnSpPr>
            <p:cNvPr id="16" name="Elbow Connector 2">
              <a:extLst>
                <a:ext uri="{FF2B5EF4-FFF2-40B4-BE49-F238E27FC236}">
                  <a16:creationId xmlns:a16="http://schemas.microsoft.com/office/drawing/2014/main" id="{A9642EBD-7314-4811-9A31-A658106B3B9D}"/>
                </a:ext>
              </a:extLst>
            </p:cNvPr>
            <p:cNvCxnSpPr>
              <a:cxnSpLocks/>
              <a:stCxn id="11" idx="2"/>
              <a:endCxn id="13" idx="0"/>
            </p:cNvCxnSpPr>
            <p:nvPr/>
          </p:nvCxnSpPr>
          <p:spPr>
            <a:xfrm rot="16200000" flipH="1">
              <a:off x="3133443" y="888000"/>
              <a:ext cx="398261" cy="839091"/>
            </a:xfrm>
            <a:prstGeom prst="bentConnector3">
              <a:avLst>
                <a:gd name="adj1" fmla="val 50000"/>
              </a:avLst>
            </a:prstGeom>
            <a:ln w="22225"/>
          </p:spPr>
          <p:style>
            <a:lnRef idx="1">
              <a:schemeClr val="dk1"/>
            </a:lnRef>
            <a:fillRef idx="0">
              <a:schemeClr val="dk1"/>
            </a:fillRef>
            <a:effectRef idx="0">
              <a:schemeClr val="dk1"/>
            </a:effectRef>
            <a:fontRef idx="minor">
              <a:schemeClr val="tx1"/>
            </a:fontRef>
          </p:style>
        </p:cxnSp>
        <p:cxnSp>
          <p:nvCxnSpPr>
            <p:cNvPr id="17" name="Elbow Connector 2">
              <a:extLst>
                <a:ext uri="{FF2B5EF4-FFF2-40B4-BE49-F238E27FC236}">
                  <a16:creationId xmlns:a16="http://schemas.microsoft.com/office/drawing/2014/main" id="{E0AB5EAD-8527-4D3F-BF98-A2CA292799F5}"/>
                </a:ext>
              </a:extLst>
            </p:cNvPr>
            <p:cNvCxnSpPr>
              <a:cxnSpLocks/>
              <a:stCxn id="11" idx="2"/>
              <a:endCxn id="14" idx="0"/>
            </p:cNvCxnSpPr>
            <p:nvPr/>
          </p:nvCxnSpPr>
          <p:spPr>
            <a:xfrm rot="5400000">
              <a:off x="2328140" y="922520"/>
              <a:ext cx="398992" cy="770785"/>
            </a:xfrm>
            <a:prstGeom prst="bentConnector3">
              <a:avLst>
                <a:gd name="adj1" fmla="val 50000"/>
              </a:avLst>
            </a:prstGeom>
            <a:ln w="22225"/>
          </p:spPr>
          <p:style>
            <a:lnRef idx="1">
              <a:schemeClr val="dk1"/>
            </a:lnRef>
            <a:fillRef idx="0">
              <a:schemeClr val="dk1"/>
            </a:fillRef>
            <a:effectRef idx="0">
              <a:schemeClr val="dk1"/>
            </a:effectRef>
            <a:fontRef idx="minor">
              <a:schemeClr val="tx1"/>
            </a:fontRef>
          </p:style>
        </p:cxnSp>
        <p:cxnSp>
          <p:nvCxnSpPr>
            <p:cNvPr id="18" name="Elbow Connector 2">
              <a:extLst>
                <a:ext uri="{FF2B5EF4-FFF2-40B4-BE49-F238E27FC236}">
                  <a16:creationId xmlns:a16="http://schemas.microsoft.com/office/drawing/2014/main" id="{6456167B-B6F5-4107-95B6-8554DF657C50}"/>
                </a:ext>
              </a:extLst>
            </p:cNvPr>
            <p:cNvCxnSpPr>
              <a:cxnSpLocks/>
              <a:stCxn id="11" idx="2"/>
              <a:endCxn id="12" idx="0"/>
            </p:cNvCxnSpPr>
            <p:nvPr/>
          </p:nvCxnSpPr>
          <p:spPr>
            <a:xfrm rot="16200000" flipH="1">
              <a:off x="2856868" y="1164576"/>
              <a:ext cx="398992" cy="286672"/>
            </a:xfrm>
            <a:prstGeom prst="bentConnector3">
              <a:avLst>
                <a:gd name="adj1" fmla="val 50000"/>
              </a:avLst>
            </a:prstGeom>
            <a:ln w="22225"/>
          </p:spPr>
          <p:style>
            <a:lnRef idx="1">
              <a:schemeClr val="dk1"/>
            </a:lnRef>
            <a:fillRef idx="0">
              <a:schemeClr val="dk1"/>
            </a:fillRef>
            <a:effectRef idx="0">
              <a:schemeClr val="dk1"/>
            </a:effectRef>
            <a:fontRef idx="minor">
              <a:schemeClr val="tx1"/>
            </a:fontRef>
          </p:style>
        </p:cxnSp>
        <p:cxnSp>
          <p:nvCxnSpPr>
            <p:cNvPr id="19" name="Elbow Connector 2">
              <a:extLst>
                <a:ext uri="{FF2B5EF4-FFF2-40B4-BE49-F238E27FC236}">
                  <a16:creationId xmlns:a16="http://schemas.microsoft.com/office/drawing/2014/main" id="{545AA1F9-104C-496C-827D-E26BD853A87A}"/>
                </a:ext>
              </a:extLst>
            </p:cNvPr>
            <p:cNvCxnSpPr>
              <a:cxnSpLocks/>
              <a:stCxn id="11" idx="2"/>
              <a:endCxn id="15" idx="0"/>
            </p:cNvCxnSpPr>
            <p:nvPr/>
          </p:nvCxnSpPr>
          <p:spPr>
            <a:xfrm rot="5400000">
              <a:off x="2575702" y="1170080"/>
              <a:ext cx="398991" cy="275663"/>
            </a:xfrm>
            <a:prstGeom prst="bentConnector3">
              <a:avLst>
                <a:gd name="adj1" fmla="val 50000"/>
              </a:avLst>
            </a:prstGeom>
            <a:ln w="22225"/>
          </p:spPr>
          <p:style>
            <a:lnRef idx="1">
              <a:schemeClr val="dk1"/>
            </a:lnRef>
            <a:fillRef idx="0">
              <a:schemeClr val="dk1"/>
            </a:fillRef>
            <a:effectRef idx="0">
              <a:schemeClr val="dk1"/>
            </a:effectRef>
            <a:fontRef idx="minor">
              <a:schemeClr val="tx1"/>
            </a:fontRef>
          </p:style>
        </p:cxnSp>
      </p:grpSp>
      <p:cxnSp>
        <p:nvCxnSpPr>
          <p:cNvPr id="20" name="Elbow Connector 2">
            <a:extLst>
              <a:ext uri="{FF2B5EF4-FFF2-40B4-BE49-F238E27FC236}">
                <a16:creationId xmlns:a16="http://schemas.microsoft.com/office/drawing/2014/main" id="{DED68A18-ABE9-490F-AA7A-354EAC95059F}"/>
              </a:ext>
            </a:extLst>
          </p:cNvPr>
          <p:cNvCxnSpPr>
            <a:cxnSpLocks/>
            <a:stCxn id="6" idx="2"/>
            <a:endCxn id="11" idx="0"/>
          </p:cNvCxnSpPr>
          <p:nvPr/>
        </p:nvCxnSpPr>
        <p:spPr>
          <a:xfrm rot="5400000">
            <a:off x="2125314" y="2649582"/>
            <a:ext cx="445441" cy="1294580"/>
          </a:xfrm>
          <a:prstGeom prst="bentConnector3">
            <a:avLst>
              <a:gd name="adj1" fmla="val 50000"/>
            </a:avLst>
          </a:prstGeom>
          <a:ln w="22225"/>
        </p:spPr>
        <p:style>
          <a:lnRef idx="1">
            <a:schemeClr val="dk1"/>
          </a:lnRef>
          <a:fillRef idx="0">
            <a:schemeClr val="dk1"/>
          </a:fillRef>
          <a:effectRef idx="0">
            <a:schemeClr val="dk1"/>
          </a:effectRef>
          <a:fontRef idx="minor">
            <a:schemeClr val="tx1"/>
          </a:fontRef>
        </p:style>
      </p:cxnSp>
      <p:cxnSp>
        <p:nvCxnSpPr>
          <p:cNvPr id="21" name="Elbow Connector 2">
            <a:extLst>
              <a:ext uri="{FF2B5EF4-FFF2-40B4-BE49-F238E27FC236}">
                <a16:creationId xmlns:a16="http://schemas.microsoft.com/office/drawing/2014/main" id="{BED29344-8E62-499D-A16D-DB67E1E49CEF}"/>
              </a:ext>
            </a:extLst>
          </p:cNvPr>
          <p:cNvCxnSpPr>
            <a:cxnSpLocks/>
            <a:stCxn id="6" idx="2"/>
            <a:endCxn id="23" idx="0"/>
          </p:cNvCxnSpPr>
          <p:nvPr/>
        </p:nvCxnSpPr>
        <p:spPr>
          <a:xfrm rot="16200000" flipH="1">
            <a:off x="3530487" y="2538988"/>
            <a:ext cx="445469" cy="1515796"/>
          </a:xfrm>
          <a:prstGeom prst="bentConnector3">
            <a:avLst>
              <a:gd name="adj1" fmla="val 50000"/>
            </a:avLst>
          </a:prstGeom>
          <a:ln w="22225"/>
        </p:spPr>
        <p:style>
          <a:lnRef idx="1">
            <a:schemeClr val="dk1"/>
          </a:lnRef>
          <a:fillRef idx="0">
            <a:schemeClr val="dk1"/>
          </a:fillRef>
          <a:effectRef idx="0">
            <a:schemeClr val="dk1"/>
          </a:effectRef>
          <a:fontRef idx="minor">
            <a:schemeClr val="tx1"/>
          </a:fontRef>
        </p:style>
      </p:cxnSp>
      <p:grpSp>
        <p:nvGrpSpPr>
          <p:cNvPr id="22" name="Group 21">
            <a:extLst>
              <a:ext uri="{FF2B5EF4-FFF2-40B4-BE49-F238E27FC236}">
                <a16:creationId xmlns:a16="http://schemas.microsoft.com/office/drawing/2014/main" id="{7A24F6BC-CB79-41DB-8DAE-780BCF4A96FF}"/>
              </a:ext>
            </a:extLst>
          </p:cNvPr>
          <p:cNvGrpSpPr/>
          <p:nvPr/>
        </p:nvGrpSpPr>
        <p:grpSpPr>
          <a:xfrm>
            <a:off x="3399680" y="3519622"/>
            <a:ext cx="2389368" cy="1627435"/>
            <a:chOff x="127770" y="923350"/>
            <a:chExt cx="1686943" cy="834255"/>
          </a:xfrm>
        </p:grpSpPr>
        <p:sp>
          <p:nvSpPr>
            <p:cNvPr id="23" name="Rectangle: Rounded Corners 22">
              <a:extLst>
                <a:ext uri="{FF2B5EF4-FFF2-40B4-BE49-F238E27FC236}">
                  <a16:creationId xmlns:a16="http://schemas.microsoft.com/office/drawing/2014/main" id="{A8432CE2-F31E-4210-B605-3BB2CCE74B4B}"/>
                </a:ext>
              </a:extLst>
            </p:cNvPr>
            <p:cNvSpPr/>
            <p:nvPr/>
          </p:nvSpPr>
          <p:spPr>
            <a:xfrm>
              <a:off x="247449" y="923350"/>
              <a:ext cx="1330044" cy="185079"/>
            </a:xfrm>
            <a:prstGeom prst="round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solidFill>
                    <a:schemeClr val="tx1"/>
                  </a:solidFill>
                </a:rPr>
                <a:t>Batch-Mode</a:t>
              </a:r>
            </a:p>
          </p:txBody>
        </p:sp>
        <p:sp>
          <p:nvSpPr>
            <p:cNvPr id="24" name="Rectangle: Rounded Corners 23">
              <a:extLst>
                <a:ext uri="{FF2B5EF4-FFF2-40B4-BE49-F238E27FC236}">
                  <a16:creationId xmlns:a16="http://schemas.microsoft.com/office/drawing/2014/main" id="{809AA513-4C92-4EB3-901E-DA609ADE598D}"/>
                </a:ext>
              </a:extLst>
            </p:cNvPr>
            <p:cNvSpPr/>
            <p:nvPr/>
          </p:nvSpPr>
          <p:spPr>
            <a:xfrm>
              <a:off x="127770" y="1507083"/>
              <a:ext cx="473660" cy="250522"/>
            </a:xfrm>
            <a:prstGeom prst="roundRect">
              <a:avLst/>
            </a:prstGeom>
            <a:solidFill>
              <a:schemeClr val="bg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tx1"/>
                  </a:solidFill>
                </a:rPr>
                <a:t>MM</a:t>
              </a:r>
            </a:p>
          </p:txBody>
        </p:sp>
        <p:sp>
          <p:nvSpPr>
            <p:cNvPr id="25" name="Rectangle: Rounded Corners 24">
              <a:extLst>
                <a:ext uri="{FF2B5EF4-FFF2-40B4-BE49-F238E27FC236}">
                  <a16:creationId xmlns:a16="http://schemas.microsoft.com/office/drawing/2014/main" id="{FE431AE1-39FD-4A06-8308-B936029F3E8E}"/>
                </a:ext>
              </a:extLst>
            </p:cNvPr>
            <p:cNvSpPr/>
            <p:nvPr/>
          </p:nvSpPr>
          <p:spPr>
            <a:xfrm>
              <a:off x="654517" y="1509190"/>
              <a:ext cx="515561" cy="243923"/>
            </a:xfrm>
            <a:prstGeom prst="roundRect">
              <a:avLst/>
            </a:prstGeom>
            <a:solidFill>
              <a:schemeClr val="bg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tx1"/>
                  </a:solidFill>
                </a:rPr>
                <a:t>MSD</a:t>
              </a:r>
            </a:p>
          </p:txBody>
        </p:sp>
        <p:sp>
          <p:nvSpPr>
            <p:cNvPr id="26" name="Rectangle: Rounded Corners 25">
              <a:extLst>
                <a:ext uri="{FF2B5EF4-FFF2-40B4-BE49-F238E27FC236}">
                  <a16:creationId xmlns:a16="http://schemas.microsoft.com/office/drawing/2014/main" id="{1AD692AF-0276-4732-8ADB-8FE4EF3A171C}"/>
                </a:ext>
              </a:extLst>
            </p:cNvPr>
            <p:cNvSpPr/>
            <p:nvPr/>
          </p:nvSpPr>
          <p:spPr>
            <a:xfrm>
              <a:off x="1230071" y="1503707"/>
              <a:ext cx="584642" cy="249394"/>
            </a:xfrm>
            <a:prstGeom prst="roundRect">
              <a:avLst/>
            </a:prstGeom>
            <a:solidFill>
              <a:schemeClr val="bg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tx1"/>
                  </a:solidFill>
                </a:rPr>
                <a:t>MMU</a:t>
              </a:r>
            </a:p>
          </p:txBody>
        </p:sp>
        <p:cxnSp>
          <p:nvCxnSpPr>
            <p:cNvPr id="27" name="Elbow Connector 2">
              <a:extLst>
                <a:ext uri="{FF2B5EF4-FFF2-40B4-BE49-F238E27FC236}">
                  <a16:creationId xmlns:a16="http://schemas.microsoft.com/office/drawing/2014/main" id="{D56AE4CA-7027-4A15-802F-B29BBD1889C5}"/>
                </a:ext>
              </a:extLst>
            </p:cNvPr>
            <p:cNvCxnSpPr>
              <a:cxnSpLocks/>
              <a:stCxn id="23" idx="2"/>
              <a:endCxn id="26" idx="0"/>
            </p:cNvCxnSpPr>
            <p:nvPr/>
          </p:nvCxnSpPr>
          <p:spPr>
            <a:xfrm rot="16200000" flipH="1">
              <a:off x="1019792" y="1001107"/>
              <a:ext cx="395278" cy="609921"/>
            </a:xfrm>
            <a:prstGeom prst="bentConnector3">
              <a:avLst>
                <a:gd name="adj1" fmla="val 50000"/>
              </a:avLst>
            </a:prstGeom>
            <a:ln w="22225"/>
          </p:spPr>
          <p:style>
            <a:lnRef idx="1">
              <a:schemeClr val="dk1"/>
            </a:lnRef>
            <a:fillRef idx="0">
              <a:schemeClr val="dk1"/>
            </a:fillRef>
            <a:effectRef idx="0">
              <a:schemeClr val="dk1"/>
            </a:effectRef>
            <a:fontRef idx="minor">
              <a:schemeClr val="tx1"/>
            </a:fontRef>
          </p:style>
        </p:cxnSp>
        <p:cxnSp>
          <p:nvCxnSpPr>
            <p:cNvPr id="28" name="Elbow Connector 2">
              <a:extLst>
                <a:ext uri="{FF2B5EF4-FFF2-40B4-BE49-F238E27FC236}">
                  <a16:creationId xmlns:a16="http://schemas.microsoft.com/office/drawing/2014/main" id="{B90CD8C0-DEE1-4A8D-9B65-F19E4C51B94D}"/>
                </a:ext>
              </a:extLst>
            </p:cNvPr>
            <p:cNvCxnSpPr>
              <a:cxnSpLocks/>
              <a:stCxn id="23" idx="2"/>
              <a:endCxn id="25" idx="0"/>
            </p:cNvCxnSpPr>
            <p:nvPr/>
          </p:nvCxnSpPr>
          <p:spPr>
            <a:xfrm rot="5400000">
              <a:off x="712005" y="1308723"/>
              <a:ext cx="400761" cy="173"/>
            </a:xfrm>
            <a:prstGeom prst="bentConnector3">
              <a:avLst>
                <a:gd name="adj1" fmla="val 50000"/>
              </a:avLst>
            </a:prstGeom>
            <a:ln w="22225"/>
          </p:spPr>
          <p:style>
            <a:lnRef idx="1">
              <a:schemeClr val="dk1"/>
            </a:lnRef>
            <a:fillRef idx="0">
              <a:schemeClr val="dk1"/>
            </a:fillRef>
            <a:effectRef idx="0">
              <a:schemeClr val="dk1"/>
            </a:effectRef>
            <a:fontRef idx="minor">
              <a:schemeClr val="tx1"/>
            </a:fontRef>
          </p:style>
        </p:cxnSp>
        <p:cxnSp>
          <p:nvCxnSpPr>
            <p:cNvPr id="29" name="Elbow Connector 2">
              <a:extLst>
                <a:ext uri="{FF2B5EF4-FFF2-40B4-BE49-F238E27FC236}">
                  <a16:creationId xmlns:a16="http://schemas.microsoft.com/office/drawing/2014/main" id="{9645EB73-2E27-4B47-B63E-CB4F41DC3E62}"/>
                </a:ext>
              </a:extLst>
            </p:cNvPr>
            <p:cNvCxnSpPr>
              <a:cxnSpLocks/>
              <a:stCxn id="23" idx="2"/>
              <a:endCxn id="24" idx="0"/>
            </p:cNvCxnSpPr>
            <p:nvPr/>
          </p:nvCxnSpPr>
          <p:spPr>
            <a:xfrm rot="5400000">
              <a:off x="439209" y="1033821"/>
              <a:ext cx="398654" cy="547871"/>
            </a:xfrm>
            <a:prstGeom prst="bentConnector3">
              <a:avLst>
                <a:gd name="adj1" fmla="val 50000"/>
              </a:avLst>
            </a:prstGeom>
            <a:ln w="22225"/>
          </p:spPr>
          <p:style>
            <a:lnRef idx="1">
              <a:schemeClr val="dk1"/>
            </a:lnRef>
            <a:fillRef idx="0">
              <a:schemeClr val="dk1"/>
            </a:fillRef>
            <a:effectRef idx="0">
              <a:schemeClr val="dk1"/>
            </a:effectRef>
            <a:fontRef idx="minor">
              <a:schemeClr val="tx1"/>
            </a:fontRef>
          </p:style>
        </p:cxnSp>
      </p:grpSp>
      <p:grpSp>
        <p:nvGrpSpPr>
          <p:cNvPr id="30" name="Group 29">
            <a:extLst>
              <a:ext uri="{FF2B5EF4-FFF2-40B4-BE49-F238E27FC236}">
                <a16:creationId xmlns:a16="http://schemas.microsoft.com/office/drawing/2014/main" id="{84B0C45D-442B-44CF-B218-7E5E945428A2}"/>
              </a:ext>
            </a:extLst>
          </p:cNvPr>
          <p:cNvGrpSpPr/>
          <p:nvPr/>
        </p:nvGrpSpPr>
        <p:grpSpPr>
          <a:xfrm>
            <a:off x="6103919" y="3983116"/>
            <a:ext cx="2469258" cy="1156795"/>
            <a:chOff x="4133824" y="1157006"/>
            <a:chExt cx="1743347" cy="592996"/>
          </a:xfrm>
        </p:grpSpPr>
        <p:cxnSp>
          <p:nvCxnSpPr>
            <p:cNvPr id="31" name="Connector: Elbow 30">
              <a:extLst>
                <a:ext uri="{FF2B5EF4-FFF2-40B4-BE49-F238E27FC236}">
                  <a16:creationId xmlns:a16="http://schemas.microsoft.com/office/drawing/2014/main" id="{A6926009-4119-4446-9CE3-597070C39D40}"/>
                </a:ext>
              </a:extLst>
            </p:cNvPr>
            <p:cNvCxnSpPr>
              <a:cxnSpLocks/>
              <a:stCxn id="34" idx="0"/>
            </p:cNvCxnSpPr>
            <p:nvPr/>
          </p:nvCxnSpPr>
          <p:spPr>
            <a:xfrm rot="16200000" flipV="1">
              <a:off x="5284937" y="1132093"/>
              <a:ext cx="208852" cy="533195"/>
            </a:xfrm>
            <a:prstGeom prst="bentConnector2">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4AA7B464-E3CE-4C7C-9195-79E024EF257F}"/>
                </a:ext>
              </a:extLst>
            </p:cNvPr>
            <p:cNvCxnSpPr>
              <a:cxnSpLocks/>
              <a:stCxn id="35" idx="0"/>
            </p:cNvCxnSpPr>
            <p:nvPr/>
          </p:nvCxnSpPr>
          <p:spPr>
            <a:xfrm rot="5400000" flipH="1" flipV="1">
              <a:off x="4735015" y="1058125"/>
              <a:ext cx="207267" cy="679540"/>
            </a:xfrm>
            <a:prstGeom prst="bentConnector2">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id="{4012268F-EA81-4AA4-83B4-4323F6AFBCA4}"/>
                </a:ext>
              </a:extLst>
            </p:cNvPr>
            <p:cNvSpPr/>
            <p:nvPr/>
          </p:nvSpPr>
          <p:spPr>
            <a:xfrm>
              <a:off x="4916924" y="1497921"/>
              <a:ext cx="463777" cy="246888"/>
            </a:xfrm>
            <a:prstGeom prst="roundRect">
              <a:avLst/>
            </a:prstGeom>
            <a:solidFill>
              <a:schemeClr val="bg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tx1"/>
                  </a:solidFill>
                </a:rPr>
                <a:t>EDF</a:t>
              </a:r>
            </a:p>
          </p:txBody>
        </p:sp>
        <p:sp>
          <p:nvSpPr>
            <p:cNvPr id="34" name="Rectangle: Rounded Corners 33">
              <a:extLst>
                <a:ext uri="{FF2B5EF4-FFF2-40B4-BE49-F238E27FC236}">
                  <a16:creationId xmlns:a16="http://schemas.microsoft.com/office/drawing/2014/main" id="{A34FA4FC-7E95-49E3-81EF-375112CCE905}"/>
                </a:ext>
              </a:extLst>
            </p:cNvPr>
            <p:cNvSpPr/>
            <p:nvPr/>
          </p:nvSpPr>
          <p:spPr>
            <a:xfrm>
              <a:off x="5434754" y="1503114"/>
              <a:ext cx="442417" cy="246888"/>
            </a:xfrm>
            <a:prstGeom prst="roundRect">
              <a:avLst/>
            </a:prstGeom>
            <a:solidFill>
              <a:schemeClr val="bg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tx1"/>
                  </a:solidFill>
                </a:rPr>
                <a:t>SJF</a:t>
              </a:r>
            </a:p>
          </p:txBody>
        </p:sp>
        <p:sp>
          <p:nvSpPr>
            <p:cNvPr id="35" name="Rectangle: Rounded Corners 34">
              <a:extLst>
                <a:ext uri="{FF2B5EF4-FFF2-40B4-BE49-F238E27FC236}">
                  <a16:creationId xmlns:a16="http://schemas.microsoft.com/office/drawing/2014/main" id="{302E84C0-02BA-4199-A971-64EB84AB0E04}"/>
                </a:ext>
              </a:extLst>
            </p:cNvPr>
            <p:cNvSpPr/>
            <p:nvPr/>
          </p:nvSpPr>
          <p:spPr>
            <a:xfrm>
              <a:off x="4133824" y="1501528"/>
              <a:ext cx="730107" cy="246888"/>
            </a:xfrm>
            <a:prstGeom prst="roundRect">
              <a:avLst/>
            </a:prstGeom>
            <a:solidFill>
              <a:schemeClr val="bg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tx1"/>
                  </a:solidFill>
                </a:rPr>
                <a:t>FCFS-RR</a:t>
              </a:r>
            </a:p>
          </p:txBody>
        </p:sp>
        <p:cxnSp>
          <p:nvCxnSpPr>
            <p:cNvPr id="36" name="Straight Connector 35">
              <a:extLst>
                <a:ext uri="{FF2B5EF4-FFF2-40B4-BE49-F238E27FC236}">
                  <a16:creationId xmlns:a16="http://schemas.microsoft.com/office/drawing/2014/main" id="{08A4F6FF-4279-4617-B373-B75E096A68E9}"/>
                </a:ext>
              </a:extLst>
            </p:cNvPr>
            <p:cNvCxnSpPr>
              <a:cxnSpLocks/>
            </p:cNvCxnSpPr>
            <p:nvPr/>
          </p:nvCxnSpPr>
          <p:spPr>
            <a:xfrm>
              <a:off x="5139351" y="1157006"/>
              <a:ext cx="1" cy="34585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7" name="Elbow Connector 2">
            <a:extLst>
              <a:ext uri="{FF2B5EF4-FFF2-40B4-BE49-F238E27FC236}">
                <a16:creationId xmlns:a16="http://schemas.microsoft.com/office/drawing/2014/main" id="{206C646E-7666-40E1-953B-33B598A13506}"/>
              </a:ext>
            </a:extLst>
          </p:cNvPr>
          <p:cNvCxnSpPr>
            <a:cxnSpLocks/>
          </p:cNvCxnSpPr>
          <p:nvPr/>
        </p:nvCxnSpPr>
        <p:spPr>
          <a:xfrm rot="16200000" flipV="1">
            <a:off x="6764174" y="3290284"/>
            <a:ext cx="914288" cy="611308"/>
          </a:xfrm>
          <a:prstGeom prst="bentConnector3">
            <a:avLst>
              <a:gd name="adj1" fmla="val 50000"/>
            </a:avLst>
          </a:prstGeom>
          <a:ln w="2222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9794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par>
                                <p:cTn id="30" presetID="10"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67CA039-5AF7-4959-BCB8-56B2BBDA54D4}"/>
              </a:ext>
            </a:extLst>
          </p:cNvPr>
          <p:cNvPicPr>
            <a:picLocks noGrp="1" noChangeAspect="1"/>
          </p:cNvPicPr>
          <p:nvPr>
            <p:ph idx="1"/>
          </p:nvPr>
        </p:nvPicPr>
        <p:blipFill>
          <a:blip r:embed="rId2"/>
          <a:stretch>
            <a:fillRect/>
          </a:stretch>
        </p:blipFill>
        <p:spPr>
          <a:xfrm>
            <a:off x="1280653" y="2405653"/>
            <a:ext cx="6582694" cy="2915057"/>
          </a:xfrm>
          <a:prstGeom prst="rect">
            <a:avLst/>
          </a:prstGeom>
        </p:spPr>
      </p:pic>
      <p:sp>
        <p:nvSpPr>
          <p:cNvPr id="4" name="Slide Number Placeholder 3">
            <a:extLst>
              <a:ext uri="{FF2B5EF4-FFF2-40B4-BE49-F238E27FC236}">
                <a16:creationId xmlns:a16="http://schemas.microsoft.com/office/drawing/2014/main" id="{F77AB362-AD29-4E9B-84F1-0F9FE0993AC1}"/>
              </a:ext>
            </a:extLst>
          </p:cNvPr>
          <p:cNvSpPr>
            <a:spLocks noGrp="1"/>
          </p:cNvSpPr>
          <p:nvPr>
            <p:ph type="sldNum" sz="quarter" idx="12"/>
          </p:nvPr>
        </p:nvSpPr>
        <p:spPr/>
        <p:txBody>
          <a:bodyPr/>
          <a:lstStyle/>
          <a:p>
            <a:fld id="{7D2751F7-D677-4CE9-B35A-C3CCA0CC8D94}" type="slidenum">
              <a:rPr lang="en-US" smtClean="0">
                <a:solidFill>
                  <a:prstClr val="black">
                    <a:tint val="75000"/>
                  </a:prstClr>
                </a:solidFill>
              </a:rPr>
              <a:pPr/>
              <a:t>99</a:t>
            </a:fld>
            <a:endParaRPr lang="en-US" dirty="0">
              <a:solidFill>
                <a:prstClr val="black">
                  <a:tint val="75000"/>
                </a:prstClr>
              </a:solidFill>
            </a:endParaRPr>
          </a:p>
        </p:txBody>
      </p:sp>
      <p:sp>
        <p:nvSpPr>
          <p:cNvPr id="8" name="Title 7">
            <a:extLst>
              <a:ext uri="{FF2B5EF4-FFF2-40B4-BE49-F238E27FC236}">
                <a16:creationId xmlns:a16="http://schemas.microsoft.com/office/drawing/2014/main" id="{C4CBBADE-A8A5-48B5-B592-115C16978340}"/>
              </a:ext>
            </a:extLst>
          </p:cNvPr>
          <p:cNvSpPr>
            <a:spLocks noGrp="1"/>
          </p:cNvSpPr>
          <p:nvPr>
            <p:ph type="title"/>
          </p:nvPr>
        </p:nvSpPr>
        <p:spPr/>
        <p:txBody>
          <a:bodyPr/>
          <a:lstStyle/>
          <a:p>
            <a:r>
              <a:rPr lang="en-US" dirty="0"/>
              <a:t>Data Collection: Task Definition</a:t>
            </a:r>
          </a:p>
        </p:txBody>
      </p:sp>
    </p:spTree>
    <p:extLst>
      <p:ext uri="{BB962C8B-B14F-4D97-AF65-F5344CB8AC3E}">
        <p14:creationId xmlns:p14="http://schemas.microsoft.com/office/powerpoint/2010/main" val="320809148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14988</TotalTime>
  <Words>4336</Words>
  <Application>Microsoft Office PowerPoint</Application>
  <PresentationFormat>On-screen Show (4:3)</PresentationFormat>
  <Paragraphs>880</Paragraphs>
  <Slides>119</Slides>
  <Notes>64</Notes>
  <HiddenSlides>9</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119</vt:i4>
      </vt:variant>
    </vt:vector>
  </HeadingPairs>
  <TitlesOfParts>
    <vt:vector size="128" baseType="lpstr">
      <vt:lpstr>Arial</vt:lpstr>
      <vt:lpstr>Calibri</vt:lpstr>
      <vt:lpstr>Cambria Math</vt:lpstr>
      <vt:lpstr>Courier New</vt:lpstr>
      <vt:lpstr>Helvetica Neue</vt:lpstr>
      <vt:lpstr>Roboto</vt:lpstr>
      <vt:lpstr>Wingdings</vt:lpstr>
      <vt:lpstr>1_Office Theme</vt:lpstr>
      <vt:lpstr>Bitmap Image</vt:lpstr>
      <vt:lpstr>Cost- and QoS-Efficient Serverless Cloud Computing </vt:lpstr>
      <vt:lpstr>Outline</vt:lpstr>
      <vt:lpstr>Serverless Cloud:  Next Step in Cloud Evolution!</vt:lpstr>
      <vt:lpstr>Serverless Cloud Computing</vt:lpstr>
      <vt:lpstr>Goals of Serverless Clouds</vt:lpstr>
      <vt:lpstr>Redundant Computation: Opportunity to Achieve the Goals </vt:lpstr>
      <vt:lpstr>PowerPoint Presentation</vt:lpstr>
      <vt:lpstr>PowerPoint Presentation</vt:lpstr>
      <vt:lpstr>PowerPoint Presentation</vt:lpstr>
      <vt:lpstr>BG: Computational Reusability in Serverless Computing</vt:lpstr>
      <vt:lpstr>Outline</vt:lpstr>
      <vt:lpstr>Reusing in Serverless Systems</vt:lpstr>
      <vt:lpstr>Approximating in Serverless Systems</vt:lpstr>
      <vt:lpstr>Outline</vt:lpstr>
      <vt:lpstr>Strategy 1: Computational reuse</vt:lpstr>
      <vt:lpstr>Assumptions and Objective</vt:lpstr>
      <vt:lpstr>Problem Definition</vt:lpstr>
      <vt:lpstr>Some Notations in the Slides…</vt:lpstr>
      <vt:lpstr>Data Collection: Task Definition</vt:lpstr>
      <vt:lpstr>Data Collection: Execution Scenario</vt:lpstr>
      <vt:lpstr>Measuring Execution-Time  Saving of Video Merging</vt:lpstr>
      <vt:lpstr>Measuring Execution-Time  Saving of Video Merging</vt:lpstr>
      <vt:lpstr>Training Resource Saving Predictor</vt:lpstr>
      <vt:lpstr>Accuracy of the Prediction Engine</vt:lpstr>
      <vt:lpstr>Summary</vt:lpstr>
      <vt:lpstr>Publications of Contribution 1</vt:lpstr>
      <vt:lpstr>Outline</vt:lpstr>
      <vt:lpstr>Strategy 1: Computational reuse</vt:lpstr>
      <vt:lpstr>Problem Definition</vt:lpstr>
      <vt:lpstr>Performing Aggregation Based on Task Similarity Levels</vt:lpstr>
      <vt:lpstr>Steps to Achieve Task Aggregation</vt:lpstr>
      <vt:lpstr>Admission Control</vt:lpstr>
      <vt:lpstr>Mergeable Tasks Detection</vt:lpstr>
      <vt:lpstr>Merge Impact Evaluation</vt:lpstr>
      <vt:lpstr>Merged Task Positioning  in the Scheduling Queue</vt:lpstr>
      <vt:lpstr>Merged Task positioning</vt:lpstr>
      <vt:lpstr>Merge Aggressiveness Factor</vt:lpstr>
      <vt:lpstr>Merge Aggressiveness Factor</vt:lpstr>
      <vt:lpstr>The Impact of Task Aggregation  on Makespan</vt:lpstr>
      <vt:lpstr>The Impact of Task Aggregation  on QoS</vt:lpstr>
      <vt:lpstr>Summary</vt:lpstr>
      <vt:lpstr>Publications of Contribution 2</vt:lpstr>
      <vt:lpstr>Outline</vt:lpstr>
      <vt:lpstr> Strategy 2: Approximating Processing </vt:lpstr>
      <vt:lpstr>Assumptions</vt:lpstr>
      <vt:lpstr>Objective</vt:lpstr>
      <vt:lpstr>Problem Definition</vt:lpstr>
      <vt:lpstr>Modeling Inconsistent Heterogeneity (PET)</vt:lpstr>
      <vt:lpstr>Execution Time vs  Completion Time</vt:lpstr>
      <vt:lpstr>Completion Time of a Series of Tasks</vt:lpstr>
      <vt:lpstr>Completion Time of a Series of Droppable Tasks</vt:lpstr>
      <vt:lpstr>Chance of Success</vt:lpstr>
      <vt:lpstr>Task Pruning Mechanism</vt:lpstr>
      <vt:lpstr>Pruning: Task Dropping</vt:lpstr>
      <vt:lpstr>Dropping Toggle</vt:lpstr>
      <vt:lpstr>Pruning: Task Deferring</vt:lpstr>
      <vt:lpstr>Pruning: Task Deferring</vt:lpstr>
      <vt:lpstr>Pruning Mechanism</vt:lpstr>
      <vt:lpstr>Results: Number of Tasks  Meeting Deadlines</vt:lpstr>
      <vt:lpstr>Results: Cost &amp; Energy</vt:lpstr>
      <vt:lpstr>Pruner Works, But too Slow!</vt:lpstr>
      <vt:lpstr>Pruning System Optimization</vt:lpstr>
      <vt:lpstr>Approximation</vt:lpstr>
      <vt:lpstr>Chance of Success  Determination Algorithm</vt:lpstr>
      <vt:lpstr>Algorithm Optimization</vt:lpstr>
      <vt:lpstr>Measuring Error Rate of Optimized Algorithm</vt:lpstr>
      <vt:lpstr>Publications of Contribution 2</vt:lpstr>
      <vt:lpstr>Outline</vt:lpstr>
      <vt:lpstr>PowerPoint Presentation</vt:lpstr>
      <vt:lpstr>Architecture</vt:lpstr>
      <vt:lpstr>Worker Start-up Latency</vt:lpstr>
      <vt:lpstr>Container Reuse</vt:lpstr>
      <vt:lpstr>Verifying Scheduling Policies</vt:lpstr>
      <vt:lpstr>Demo</vt:lpstr>
      <vt:lpstr>PowerPoint Presentation</vt:lpstr>
      <vt:lpstr>Outline</vt:lpstr>
      <vt:lpstr>Conclusion</vt:lpstr>
      <vt:lpstr>Future Works</vt:lpstr>
      <vt:lpstr>PowerPoint Presentation</vt:lpstr>
      <vt:lpstr>BG:  Task Mapping Heuristics</vt:lpstr>
      <vt:lpstr>Position Finder</vt:lpstr>
      <vt:lpstr>Position Finder</vt:lpstr>
      <vt:lpstr>Logarithmic Search: Finding Position for the Merged Task</vt:lpstr>
      <vt:lpstr>Logarithmic Search: Finding Position for the Merged Task</vt:lpstr>
      <vt:lpstr>Logarithmic Probe to Find Merging Position in the Scheduling Queue</vt:lpstr>
      <vt:lpstr>Linear Probe to Find Merging Position in the Scheduling Queue</vt:lpstr>
      <vt:lpstr>Linear Probe to Find Merging Position in the Scheduling Queue</vt:lpstr>
      <vt:lpstr>Measuring Oversubscription Level</vt:lpstr>
      <vt:lpstr>Determining Merge Aggressiveness</vt:lpstr>
      <vt:lpstr>Observations</vt:lpstr>
      <vt:lpstr>Merge Appropriateness Evaluation</vt:lpstr>
      <vt:lpstr>Pruning: Pruning Aware Mapper</vt:lpstr>
      <vt:lpstr>Details on Pruning</vt:lpstr>
      <vt:lpstr>Dropping and Deferring Thresholds</vt:lpstr>
      <vt:lpstr>Improved Pruning: Dynamic  Per-Task Dropping Threshold</vt:lpstr>
      <vt:lpstr>Improved Pruning: Dynamic  Per-Task Dropping Threshold</vt:lpstr>
      <vt:lpstr>Dropping Threshold</vt:lpstr>
      <vt:lpstr>Task Mapping Heuristics</vt:lpstr>
      <vt:lpstr>Data Collection: Task Definition</vt:lpstr>
      <vt:lpstr>PowerPoint Presentation</vt:lpstr>
      <vt:lpstr>Observation</vt:lpstr>
      <vt:lpstr>Appendix:  Task Arrival Modelling</vt:lpstr>
      <vt:lpstr>Appendix:  Standardized Video Format</vt:lpstr>
      <vt:lpstr>Appendix: SVSE old figure</vt:lpstr>
      <vt:lpstr>Internal Architecture of  Merge-Aware Admission Control</vt:lpstr>
      <vt:lpstr>Pruning: Dropping Algorithm</vt:lpstr>
      <vt:lpstr>Algorithm Optimization</vt:lpstr>
      <vt:lpstr>Appendix: SMSE Experimental Setup</vt:lpstr>
      <vt:lpstr>Appendix: Batch Mode Homogeneous Mapping</vt:lpstr>
      <vt:lpstr>Appendix: Batch Mode Homogeneous Mapping</vt:lpstr>
      <vt:lpstr>Appendix: Batch Mode Heterogeneous Mapping</vt:lpstr>
      <vt:lpstr>Appendix: Batch Mode Heterogeneous Mapping</vt:lpstr>
      <vt:lpstr>Appendix: Batch Mode Heterogeneous Mapping</vt:lpstr>
      <vt:lpstr>Appendix: Batch Mode Heterogeneous Mapping</vt:lpstr>
      <vt:lpstr>Related Work: ETC</vt:lpstr>
      <vt:lpstr>Mergeable Tasks Detection</vt:lpstr>
      <vt:lpstr>Mergeable Tasks Detection</vt:lpstr>
      <vt:lpstr>System Environment</vt:lpstr>
      <vt:lpstr>(Simple) Merge Appropriateness Evaluation</vt:lpstr>
    </vt:vector>
  </TitlesOfParts>
  <Company>4n6</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RESeED</dc:title>
  <dc:creator>4n6 4n6</dc:creator>
  <cp:lastModifiedBy>Chavit Denninnart</cp:lastModifiedBy>
  <cp:revision>1082</cp:revision>
  <dcterms:created xsi:type="dcterms:W3CDTF">2014-07-23T09:35:07Z</dcterms:created>
  <dcterms:modified xsi:type="dcterms:W3CDTF">2020-10-30T19:37:38Z</dcterms:modified>
</cp:coreProperties>
</file>