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slides/slide95.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Override PartName="/ppt/slides/slide8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43.xml" ContentType="application/vnd.openxmlformats-officedocument.presentationml.slide+xml"/>
  <Override PartName="/ppt/notesSlides/notesSlide41.xml" ContentType="application/vnd.openxmlformats-officedocument.presentationml.notesSlide+xml"/>
  <Override PartName="/ppt/notesSlides/notesSlide18.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s/slide77.xml" ContentType="application/vnd.openxmlformats-officedocument.presentationml.slide+xml"/>
  <Override PartName="/ppt/slides/slide87.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slides/slide82.xml" ContentType="application/vnd.openxmlformats-officedocument.presentationml.slide+xml"/>
  <Override PartName="/ppt/slides/slide92.xml" ContentType="application/vnd.openxmlformats-officedocument.presentationml.slide+xml"/>
  <Override PartName="/ppt/slides/slide59.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73.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Override PartName="/ppt/slides/slide93.xml" ContentType="application/vnd.openxmlformats-officedocument.presentationml.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Default Extension="pdf" ContentType="application/pdf"/>
  <Override PartName="/ppt/slides/slide4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97"/>
  </p:notesMasterIdLst>
  <p:handoutMasterIdLst>
    <p:handoutMasterId r:id="rId98"/>
  </p:handoutMasterIdLst>
  <p:sldIdLst>
    <p:sldId id="256" r:id="rId2"/>
    <p:sldId id="339" r:id="rId3"/>
    <p:sldId id="446" r:id="rId4"/>
    <p:sldId id="429" r:id="rId5"/>
    <p:sldId id="426" r:id="rId6"/>
    <p:sldId id="349" r:id="rId7"/>
    <p:sldId id="368" r:id="rId8"/>
    <p:sldId id="425" r:id="rId9"/>
    <p:sldId id="364" r:id="rId10"/>
    <p:sldId id="430" r:id="rId11"/>
    <p:sldId id="345" r:id="rId12"/>
    <p:sldId id="355" r:id="rId13"/>
    <p:sldId id="356" r:id="rId14"/>
    <p:sldId id="357" r:id="rId15"/>
    <p:sldId id="358" r:id="rId16"/>
    <p:sldId id="443" r:id="rId17"/>
    <p:sldId id="360" r:id="rId18"/>
    <p:sldId id="361" r:id="rId19"/>
    <p:sldId id="444" r:id="rId20"/>
    <p:sldId id="365" r:id="rId21"/>
    <p:sldId id="267" r:id="rId22"/>
    <p:sldId id="366" r:id="rId23"/>
    <p:sldId id="367" r:id="rId24"/>
    <p:sldId id="399" r:id="rId25"/>
    <p:sldId id="269" r:id="rId26"/>
    <p:sldId id="271" r:id="rId27"/>
    <p:sldId id="273" r:id="rId28"/>
    <p:sldId id="274" r:id="rId29"/>
    <p:sldId id="412" r:id="rId30"/>
    <p:sldId id="290" r:id="rId31"/>
    <p:sldId id="369" r:id="rId32"/>
    <p:sldId id="291" r:id="rId33"/>
    <p:sldId id="292" r:id="rId34"/>
    <p:sldId id="296" r:id="rId35"/>
    <p:sldId id="371" r:id="rId36"/>
    <p:sldId id="372" r:id="rId37"/>
    <p:sldId id="373" r:id="rId38"/>
    <p:sldId id="299" r:id="rId39"/>
    <p:sldId id="301" r:id="rId40"/>
    <p:sldId id="302" r:id="rId41"/>
    <p:sldId id="374" r:id="rId42"/>
    <p:sldId id="375" r:id="rId43"/>
    <p:sldId id="306" r:id="rId44"/>
    <p:sldId id="308" r:id="rId45"/>
    <p:sldId id="309" r:id="rId46"/>
    <p:sldId id="311" r:id="rId47"/>
    <p:sldId id="315" r:id="rId48"/>
    <p:sldId id="317" r:id="rId49"/>
    <p:sldId id="318" r:id="rId50"/>
    <p:sldId id="319" r:id="rId51"/>
    <p:sldId id="324" r:id="rId52"/>
    <p:sldId id="330" r:id="rId53"/>
    <p:sldId id="380" r:id="rId54"/>
    <p:sldId id="332" r:id="rId55"/>
    <p:sldId id="377" r:id="rId56"/>
    <p:sldId id="333" r:id="rId57"/>
    <p:sldId id="335" r:id="rId58"/>
    <p:sldId id="336" r:id="rId59"/>
    <p:sldId id="381" r:id="rId60"/>
    <p:sldId id="382" r:id="rId61"/>
    <p:sldId id="388" r:id="rId62"/>
    <p:sldId id="384" r:id="rId63"/>
    <p:sldId id="445" r:id="rId64"/>
    <p:sldId id="389" r:id="rId65"/>
    <p:sldId id="391" r:id="rId66"/>
    <p:sldId id="393" r:id="rId67"/>
    <p:sldId id="390" r:id="rId68"/>
    <p:sldId id="346" r:id="rId69"/>
    <p:sldId id="394" r:id="rId70"/>
    <p:sldId id="395" r:id="rId71"/>
    <p:sldId id="282" r:id="rId72"/>
    <p:sldId id="440" r:id="rId73"/>
    <p:sldId id="396" r:id="rId74"/>
    <p:sldId id="403" r:id="rId75"/>
    <p:sldId id="398" r:id="rId76"/>
    <p:sldId id="433" r:id="rId77"/>
    <p:sldId id="436" r:id="rId78"/>
    <p:sldId id="437" r:id="rId79"/>
    <p:sldId id="442" r:id="rId80"/>
    <p:sldId id="413" r:id="rId81"/>
    <p:sldId id="414" r:id="rId82"/>
    <p:sldId id="415" r:id="rId83"/>
    <p:sldId id="406" r:id="rId84"/>
    <p:sldId id="435" r:id="rId85"/>
    <p:sldId id="417" r:id="rId86"/>
    <p:sldId id="441" r:id="rId87"/>
    <p:sldId id="419" r:id="rId88"/>
    <p:sldId id="420" r:id="rId89"/>
    <p:sldId id="421" r:id="rId90"/>
    <p:sldId id="422" r:id="rId91"/>
    <p:sldId id="423" r:id="rId92"/>
    <p:sldId id="424" r:id="rId93"/>
    <p:sldId id="434" r:id="rId94"/>
    <p:sldId id="438" r:id="rId95"/>
    <p:sldId id="439"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6573" autoAdjust="0"/>
    <p:restoredTop sz="82031" autoAdjust="0"/>
  </p:normalViewPr>
  <p:slideViewPr>
    <p:cSldViewPr>
      <p:cViewPr>
        <p:scale>
          <a:sx n="75" d="100"/>
          <a:sy n="75" d="100"/>
        </p:scale>
        <p:origin x="-1264" y="-4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01" Type="http://schemas.openxmlformats.org/officeDocument/2006/relationships/viewProps" Target="viewProps.xml"/><Relationship Id="rId102" Type="http://schemas.openxmlformats.org/officeDocument/2006/relationships/theme" Target="theme/theme1.xml"/><Relationship Id="rId10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notesMaster" Target="notesMasters/notesMaster1.xml"/><Relationship Id="rId98" Type="http://schemas.openxmlformats.org/officeDocument/2006/relationships/handoutMaster" Target="handoutMasters/handoutMaster1.xml"/><Relationship Id="rId99"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esProps" Target="pres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42703E-80C2-104F-B828-B85D6C1A4864}" type="datetime1">
              <a:rPr lang="en-US" smtClean="0"/>
              <a:pPr/>
              <a:t>8/6/12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3FBC91-2DB0-454F-A7E7-5B4412261A7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63B59-32D6-D343-8745-7A3213772983}" type="datetime1">
              <a:rPr lang="en-US" smtClean="0"/>
              <a:pPr/>
              <a:t>8/6/12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8484F-AA1D-47A0-B8C3-789C2DC2ED2A}"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reason for stable situation</a:t>
            </a:r>
            <a:r>
              <a:rPr lang="en-US" baseline="0" dirty="0" smtClean="0"/>
              <a:t> in ART more than 50% is that there are many local requests that collide. Therefore, the number of local requests does not change after that point because of rejection of so many local requests thus the impact of the number of preemption and ART is not significant.</a:t>
            </a:r>
            <a:endParaRPr lang="en-US" dirty="0"/>
          </a:p>
        </p:txBody>
      </p:sp>
      <p:sp>
        <p:nvSpPr>
          <p:cNvPr id="4" name="Slide Number Placeholder 3"/>
          <p:cNvSpPr>
            <a:spLocks noGrp="1"/>
          </p:cNvSpPr>
          <p:nvPr>
            <p:ph type="sldNum" sz="quarter" idx="10"/>
          </p:nvPr>
        </p:nvSpPr>
        <p:spPr/>
        <p:txBody>
          <a:bodyPr/>
          <a:lstStyle/>
          <a:p>
            <a:fld id="{7948484F-AA1D-47A0-B8C3-789C2DC2ED2A}" type="slidenum">
              <a:rPr lang="en-US" smtClean="0"/>
              <a:pPr/>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48484F-AA1D-47A0-B8C3-789C2DC2ED2A}" type="slidenum">
              <a:rPr lang="en-US" smtClean="0"/>
              <a:pPr/>
              <a:t>38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the case of PAP-RTDP, better sequencing of the external requests has resulted in balanced allocation which leads to fewer preemptions and contentions.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Specially when the request</a:t>
            </a:r>
            <a:r>
              <a:rPr lang="en-US" sz="1200" kern="1200" baseline="0" dirty="0" smtClean="0">
                <a:solidFill>
                  <a:schemeClr val="tx1"/>
                </a:solidFill>
                <a:latin typeface="+mn-lt"/>
                <a:ea typeface="+mn-ea"/>
                <a:cs typeface="+mn-cs"/>
              </a:rPr>
              <a:t>s are longer the placement is more important because the chance of contention is more and better placement can show its impact. It seems that when requests are short applying different scheduling policies is not effective because basically there is not that much contention. </a:t>
            </a:r>
            <a:endParaRPr lang="en-US" dirty="0"/>
          </a:p>
        </p:txBody>
      </p:sp>
      <p:sp>
        <p:nvSpPr>
          <p:cNvPr id="4" name="Slide Number Placeholder 3"/>
          <p:cNvSpPr>
            <a:spLocks noGrp="1"/>
          </p:cNvSpPr>
          <p:nvPr>
            <p:ph type="sldNum" sz="quarter" idx="10"/>
          </p:nvPr>
        </p:nvSpPr>
        <p:spPr/>
        <p:txBody>
          <a:bodyPr/>
          <a:lstStyle/>
          <a:p>
            <a:fld id="{7948484F-AA1D-47A0-B8C3-789C2DC2ED2A}" type="slidenum">
              <a:rPr lang="en-US" smtClean="0"/>
              <a:pPr/>
              <a:t>39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48484F-AA1D-47A0-B8C3-789C2DC2ED2A}" type="slidenum">
              <a:rPr lang="en-US" smtClean="0"/>
              <a:pPr/>
              <a:t>40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Such paradigm</a:t>
            </a:r>
            <a:r>
              <a:rPr lang="en-US" baseline="0" dirty="0" smtClean="0"/>
              <a:t> has several benefit for an organization</a:t>
            </a:r>
            <a:endParaRPr lang="fa-IR" dirty="0"/>
          </a:p>
        </p:txBody>
      </p:sp>
      <p:sp>
        <p:nvSpPr>
          <p:cNvPr id="4" name="Slide Number Placeholder 3"/>
          <p:cNvSpPr>
            <a:spLocks noGrp="1"/>
          </p:cNvSpPr>
          <p:nvPr>
            <p:ph type="sldNum" sz="quarter" idx="10"/>
          </p:nvPr>
        </p:nvSpPr>
        <p:spPr/>
        <p:txBody>
          <a:bodyPr/>
          <a:lstStyle/>
          <a:p>
            <a:fld id="{D914B596-F8D3-4CF1-A373-86CBE29AD79B}" type="slidenum">
              <a:rPr lang="fa-IR" smtClean="0"/>
              <a:pPr/>
              <a:t>2</a:t>
            </a:fld>
            <a:endParaRPr lang="fa-I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Expected (average) response</a:t>
            </a:r>
            <a:r>
              <a:rPr lang="en-US" baseline="0" dirty="0" smtClean="0"/>
              <a:t> time is sum of expected waiting </a:t>
            </a:r>
            <a:r>
              <a:rPr lang="en-US" baseline="0" dirty="0" err="1" smtClean="0"/>
              <a:t>time+expected</a:t>
            </a:r>
            <a:r>
              <a:rPr lang="en-US" baseline="0" dirty="0" smtClean="0"/>
              <a:t> service time that should be less than deadline. In this equation we know deadline but not waiting time and service time. In the next formulas we work out these two…Remember this equation as XXX</a:t>
            </a:r>
          </a:p>
          <a:p>
            <a:endParaRPr lang="en-US" baseline="0" dirty="0" smtClean="0"/>
          </a:p>
          <a:p>
            <a:r>
              <a:rPr lang="en-US" baseline="0" dirty="0" smtClean="0"/>
              <a:t>Service time ext. job in cluster </a:t>
            </a:r>
            <a:r>
              <a:rPr lang="en-US" baseline="0" dirty="0" err="1" smtClean="0"/>
              <a:t>j</a:t>
            </a:r>
            <a:r>
              <a:rPr lang="en-US" baseline="0" dirty="0" smtClean="0"/>
              <a:t> is the sum of local requests that interrupt the execution of ext. </a:t>
            </a:r>
            <a:r>
              <a:rPr lang="en-US" baseline="0" dirty="0" err="1" smtClean="0"/>
              <a:t>request+executions</a:t>
            </a:r>
            <a:r>
              <a:rPr lang="en-US" baseline="0" dirty="0" smtClean="0"/>
              <a:t> of different pieces of the ext. request</a:t>
            </a:r>
          </a:p>
          <a:p>
            <a:endParaRPr lang="en-US" baseline="0" dirty="0" smtClean="0"/>
          </a:p>
          <a:p>
            <a:r>
              <a:rPr lang="en-US" baseline="0" dirty="0" smtClean="0"/>
              <a:t>Average number of preemptions is arrival rate of local requests multiply by the runtime of the ext. job </a:t>
            </a:r>
          </a:p>
        </p:txBody>
      </p:sp>
      <p:sp>
        <p:nvSpPr>
          <p:cNvPr id="4" name="Slide Number Placeholder 3"/>
          <p:cNvSpPr>
            <a:spLocks noGrp="1"/>
          </p:cNvSpPr>
          <p:nvPr>
            <p:ph type="sldNum" sz="quarter" idx="10"/>
          </p:nvPr>
        </p:nvSpPr>
        <p:spPr/>
        <p:txBody>
          <a:bodyPr/>
          <a:lstStyle/>
          <a:p>
            <a:fld id="{DDEAE051-63BB-034B-839C-09B8AFDFB17C}" type="slidenum">
              <a:rPr lang="en-US" smtClean="0"/>
              <a:pPr/>
              <a:t>46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see that</a:t>
            </a:r>
            <a:r>
              <a:rPr lang="en-US" baseline="0" dirty="0" smtClean="0"/>
              <a:t> in general PACP resulting in less violation</a:t>
            </a:r>
          </a:p>
          <a:p>
            <a:endParaRPr lang="en-US" baseline="0" dirty="0" smtClean="0"/>
          </a:p>
          <a:p>
            <a:r>
              <a:rPr lang="en-US" sz="1200" kern="1200" dirty="0" smtClean="0">
                <a:solidFill>
                  <a:schemeClr val="tx1"/>
                </a:solidFill>
                <a:latin typeface="+mn-lt"/>
                <a:ea typeface="+mn-ea"/>
                <a:cs typeface="+mn-cs"/>
              </a:rPr>
              <a:t>First picture indicates that when the external requests are long, the queuing policies cannot affect the violation rate significantly.</a:t>
            </a:r>
            <a:r>
              <a:rPr lang="en-US" baseline="0" dirty="0" smtClean="0"/>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experiment also expresses that although AACP accepts few external requests, its DVR is the highest. This is because in DVR Equation, the number of rejections is very high and, therefore, the value of </a:t>
            </a:r>
            <a:r>
              <a:rPr lang="en-US" sz="1200" kern="1200" dirty="0" err="1" smtClean="0">
                <a:solidFill>
                  <a:schemeClr val="tx1"/>
                </a:solidFill>
                <a:latin typeface="+mn-lt"/>
                <a:ea typeface="+mn-ea"/>
                <a:cs typeface="+mn-cs"/>
              </a:rPr>
              <a:t>r</a:t>
            </a:r>
            <a:r>
              <a:rPr lang="en-US" sz="1200" kern="1200" dirty="0" smtClean="0">
                <a:solidFill>
                  <a:schemeClr val="tx1"/>
                </a:solidFill>
                <a:latin typeface="+mn-lt"/>
                <a:ea typeface="+mn-ea"/>
                <a:cs typeface="+mn-cs"/>
              </a:rPr>
              <a:t> dominates the result.</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AACP leads to the least number of completed external requests (because of too many rejections) whereas CACP results in the most number of completed external requests (always 100%) because it does not reject any of the external requests.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see that PACP, almost in all cases outperforms RACP. Superiority of PACP is particularly remarkable when the local/external requests are not long.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Since PACP adaptively decreases the queue length, deadline violation rate is minimized.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DEAE051-63BB-034B-839C-09B8AFDFB17C}" type="slidenum">
              <a:rPr lang="en-US" smtClean="0"/>
              <a:pPr/>
              <a:t>50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fuzzy</a:t>
            </a:r>
            <a:r>
              <a:rPr lang="en-US" baseline="0" dirty="0" smtClean="0"/>
              <a:t> logic to propose an adaptive energy management policy. The proposed fuzzy system has two inputs and one output.</a:t>
            </a:r>
          </a:p>
          <a:p>
            <a:r>
              <a:rPr lang="en-US" baseline="0" dirty="0" smtClean="0"/>
              <a:t>Inputs are risk of violating starvation threshold by best-effort requests. This input tries to consider the waiting time of best-effort requests in the decision (output).</a:t>
            </a:r>
          </a:p>
          <a:p>
            <a:r>
              <a:rPr lang="en-US" baseline="0" dirty="0" smtClean="0"/>
              <a:t>The other input relates to power consumption. In fact, it says how efficiently the current switched on resource are utilized. </a:t>
            </a:r>
          </a:p>
          <a:p>
            <a:r>
              <a:rPr lang="en-US" baseline="0" dirty="0" smtClean="0"/>
              <a:t>The output of the system determines the appropriate decision which can be preempting, switching on or switching off resources.</a:t>
            </a:r>
            <a:endParaRPr lang="en-US" dirty="0"/>
          </a:p>
        </p:txBody>
      </p:sp>
      <p:sp>
        <p:nvSpPr>
          <p:cNvPr id="4" name="Slide Number Placeholder 3"/>
          <p:cNvSpPr>
            <a:spLocks noGrp="1"/>
          </p:cNvSpPr>
          <p:nvPr>
            <p:ph type="sldNum" sz="quarter" idx="10"/>
          </p:nvPr>
        </p:nvSpPr>
        <p:spPr/>
        <p:txBody>
          <a:bodyPr/>
          <a:lstStyle/>
          <a:p>
            <a:fld id="{F3003FB6-8E43-9040-AE74-DD8F9B449CF9}" type="slidenum">
              <a:rPr lang="en-US" smtClean="0"/>
              <a:pPr/>
              <a:t>52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used triangular membership function for all inputs and output variables. Also, we implemented the fuzzy system using a singleton </a:t>
            </a:r>
            <a:r>
              <a:rPr lang="en-US" sz="1200" kern="1200" dirty="0" err="1" smtClean="0">
                <a:solidFill>
                  <a:schemeClr val="tx1"/>
                </a:solidFill>
                <a:latin typeface="+mn-lt"/>
                <a:ea typeface="+mn-ea"/>
                <a:cs typeface="+mn-cs"/>
              </a:rPr>
              <a:t>fuzzifier</a:t>
            </a:r>
            <a:r>
              <a:rPr lang="en-US" sz="1200" kern="1200" dirty="0" smtClean="0">
                <a:solidFill>
                  <a:schemeClr val="tx1"/>
                </a:solidFill>
                <a:latin typeface="+mn-lt"/>
                <a:ea typeface="+mn-ea"/>
                <a:cs typeface="+mn-cs"/>
              </a:rPr>
              <a:t>, product infer- </a:t>
            </a:r>
            <a:r>
              <a:rPr lang="en-US" sz="1200" kern="1200" dirty="0" err="1" smtClean="0">
                <a:solidFill>
                  <a:schemeClr val="tx1"/>
                </a:solidFill>
                <a:latin typeface="+mn-lt"/>
                <a:ea typeface="+mn-ea"/>
                <a:cs typeface="+mn-cs"/>
              </a:rPr>
              <a:t>ence</a:t>
            </a:r>
            <a:r>
              <a:rPr lang="en-US" sz="1200" kern="1200" dirty="0" smtClean="0">
                <a:solidFill>
                  <a:schemeClr val="tx1"/>
                </a:solidFill>
                <a:latin typeface="+mn-lt"/>
                <a:ea typeface="+mn-ea"/>
                <a:cs typeface="+mn-cs"/>
              </a:rPr>
              <a:t> engine, and center of gravity </a:t>
            </a:r>
            <a:r>
              <a:rPr lang="en-US" sz="1200" kern="1200" dirty="0" err="1" smtClean="0">
                <a:solidFill>
                  <a:schemeClr val="tx1"/>
                </a:solidFill>
                <a:latin typeface="+mn-lt"/>
                <a:ea typeface="+mn-ea"/>
                <a:cs typeface="+mn-cs"/>
              </a:rPr>
              <a:t>defuzzifier</a:t>
            </a:r>
            <a:endParaRPr lang="en-US" dirty="0"/>
          </a:p>
        </p:txBody>
      </p:sp>
      <p:sp>
        <p:nvSpPr>
          <p:cNvPr id="4" name="Slide Number Placeholder 3"/>
          <p:cNvSpPr>
            <a:spLocks noGrp="1"/>
          </p:cNvSpPr>
          <p:nvPr>
            <p:ph type="sldNum" sz="quarter" idx="10"/>
          </p:nvPr>
        </p:nvSpPr>
        <p:spPr/>
        <p:txBody>
          <a:bodyPr/>
          <a:lstStyle/>
          <a:p>
            <a:fld id="{7948484F-AA1D-47A0-B8C3-789C2DC2ED2A}" type="slidenum">
              <a:rPr lang="en-US" smtClean="0"/>
              <a:pPr/>
              <a:t>53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algorithm shows how we </a:t>
            </a:r>
            <a:r>
              <a:rPr lang="en-US" baseline="0" dirty="0" err="1" smtClean="0"/>
              <a:t>emplyed</a:t>
            </a:r>
            <a:r>
              <a:rPr lang="en-US" baseline="0" dirty="0" smtClean="0"/>
              <a:t> fuzzy logic for our energy saving policy. In line 3 the fuzzy engine is called. And then based on its result different decisions are made: lines 4 to 10 are related to preempting and switching on resources. </a:t>
            </a:r>
          </a:p>
          <a:p>
            <a:r>
              <a:rPr lang="en-US" baseline="0" dirty="0" smtClean="0"/>
              <a:t>Lines 11 to 16 relates to switching off and consolidation.</a:t>
            </a:r>
            <a:endParaRPr lang="en-US" dirty="0"/>
          </a:p>
        </p:txBody>
      </p:sp>
      <p:sp>
        <p:nvSpPr>
          <p:cNvPr id="4" name="Slide Number Placeholder 3"/>
          <p:cNvSpPr>
            <a:spLocks noGrp="1"/>
          </p:cNvSpPr>
          <p:nvPr>
            <p:ph type="sldNum" sz="quarter" idx="10"/>
          </p:nvPr>
        </p:nvSpPr>
        <p:spPr/>
        <p:txBody>
          <a:bodyPr/>
          <a:lstStyle/>
          <a:p>
            <a:fld id="{F3003FB6-8E43-9040-AE74-DD8F9B449CF9}" type="slidenum">
              <a:rPr lang="en-US" smtClean="0"/>
              <a:pPr/>
              <a:t>54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use SDSC</a:t>
            </a:r>
            <a:r>
              <a:rPr lang="en-US" baseline="0" dirty="0" smtClean="0"/>
              <a:t> for experiments.</a:t>
            </a:r>
          </a:p>
          <a:p>
            <a:r>
              <a:rPr lang="en-US" baseline="0" dirty="0" smtClean="0"/>
              <a:t>We implemented 2 baseline policies: GESP and SESP. </a:t>
            </a:r>
            <a:r>
              <a:rPr lang="en-US" baseline="0" dirty="0" err="1" smtClean="0"/>
              <a:t>Gesp</a:t>
            </a:r>
            <a:r>
              <a:rPr lang="en-US" baseline="0" dirty="0" smtClean="0"/>
              <a:t> in conservative and switch on few resources. SESP switches on whenever there is a violation risk.</a:t>
            </a:r>
            <a:endParaRPr lang="en-US" dirty="0"/>
          </a:p>
        </p:txBody>
      </p:sp>
      <p:sp>
        <p:nvSpPr>
          <p:cNvPr id="4" name="Slide Number Placeholder 3"/>
          <p:cNvSpPr>
            <a:spLocks noGrp="1"/>
          </p:cNvSpPr>
          <p:nvPr>
            <p:ph type="sldNum" sz="quarter" idx="10"/>
          </p:nvPr>
        </p:nvSpPr>
        <p:spPr/>
        <p:txBody>
          <a:bodyPr/>
          <a:lstStyle/>
          <a:p>
            <a:fld id="{F3003FB6-8E43-9040-AE74-DD8F9B449CF9}" type="slidenum">
              <a:rPr lang="en-US" smtClean="0"/>
              <a:pPr/>
              <a:t>56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LcPeriod"/>
            </a:pPr>
            <a:r>
              <a:rPr lang="en-US" sz="1200" kern="1200" dirty="0" smtClean="0">
                <a:solidFill>
                  <a:schemeClr val="tx1"/>
                </a:solidFill>
                <a:latin typeface="+mn-lt"/>
                <a:ea typeface="+mn-ea"/>
                <a:cs typeface="+mn-cs"/>
              </a:rPr>
              <a:t>when the proportion of local requests is low, preemption does not take place frequently and, therefore, external requests have more opportunity for running. Thus, policies that try to avoid violation do not come to the picture and result into the similar amount of consumed energy.</a:t>
            </a:r>
          </a:p>
          <a:p>
            <a:pPr marL="228600" indent="-228600">
              <a:buAutoNum type="alphaLcPeriod"/>
            </a:pPr>
            <a:r>
              <a:rPr lang="en-US" sz="1200" kern="1200" dirty="0" smtClean="0">
                <a:solidFill>
                  <a:schemeClr val="tx1"/>
                </a:solidFill>
                <a:latin typeface="+mn-lt"/>
                <a:ea typeface="+mn-ea"/>
                <a:cs typeface="+mn-cs"/>
              </a:rPr>
              <a:t>when the local requests are long, the external leases are postponed in scheduling for a long time. Therefore, the resources have to remain switched on for longer time which implies more energy consumption.</a:t>
            </a:r>
            <a:endParaRPr lang="en-US" dirty="0"/>
          </a:p>
        </p:txBody>
      </p:sp>
      <p:sp>
        <p:nvSpPr>
          <p:cNvPr id="4" name="Slide Number Placeholder 3"/>
          <p:cNvSpPr>
            <a:spLocks noGrp="1"/>
          </p:cNvSpPr>
          <p:nvPr>
            <p:ph type="sldNum" sz="quarter" idx="10"/>
          </p:nvPr>
        </p:nvSpPr>
        <p:spPr/>
        <p:txBody>
          <a:bodyPr/>
          <a:lstStyle/>
          <a:p>
            <a:fld id="{F3003FB6-8E43-9040-AE74-DD8F9B449CF9}" type="slidenum">
              <a:rPr lang="en-US" smtClean="0"/>
              <a:pPr/>
              <a:t>57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experiment</a:t>
            </a:r>
            <a:r>
              <a:rPr lang="en-US" baseline="0" dirty="0" smtClean="0"/>
              <a:t> for best-effort requests shows the amount of violation rate from the starvation threshold. We can see SESP and PEMP perform very close in this experiments. However, we noticed in previous experiment that PEMP consumes remarkably </a:t>
            </a:r>
            <a:r>
              <a:rPr lang="en-US" baseline="0" smtClean="0"/>
              <a:t>less energy</a:t>
            </a:r>
            <a:endParaRPr lang="en-US" dirty="0"/>
          </a:p>
        </p:txBody>
      </p:sp>
      <p:sp>
        <p:nvSpPr>
          <p:cNvPr id="4" name="Slide Number Placeholder 3"/>
          <p:cNvSpPr>
            <a:spLocks noGrp="1"/>
          </p:cNvSpPr>
          <p:nvPr>
            <p:ph type="sldNum" sz="quarter" idx="10"/>
          </p:nvPr>
        </p:nvSpPr>
        <p:spPr/>
        <p:txBody>
          <a:bodyPr/>
          <a:lstStyle/>
          <a:p>
            <a:fld id="{F3003FB6-8E43-9040-AE74-DD8F9B449CF9}" type="slidenum">
              <a:rPr lang="en-US" smtClean="0"/>
              <a:pPr/>
              <a:t>58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48484F-AA1D-47A0-B8C3-789C2DC2ED2A}" type="slidenum">
              <a:rPr lang="en-US" smtClean="0"/>
              <a:pPr/>
              <a:t>72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76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77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78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Therefore</a:t>
            </a:r>
            <a:r>
              <a:rPr lang="en-US" baseline="0" dirty="0" smtClean="0"/>
              <a:t> average service time (execution time) ext. request depends on the number of preemptions (interruptions) and we have (formula 1 and 2 in this slide)</a:t>
            </a:r>
          </a:p>
          <a:p>
            <a:r>
              <a:rPr lang="en-US" baseline="0" dirty="0" smtClean="0"/>
              <a:t>Therefore we could find out average service time for formula XXX</a:t>
            </a:r>
          </a:p>
          <a:p>
            <a:endParaRPr lang="en-US" baseline="0" dirty="0" smtClean="0"/>
          </a:p>
          <a:p>
            <a:r>
              <a:rPr lang="en-US" baseline="0" dirty="0" smtClean="0"/>
              <a:t>Now Average waiting time: since we consider m/g/1/k queue. The formula for average waiting time is known (formula 3 in this slide). However we should find the elements within this formula (</a:t>
            </a:r>
            <a:r>
              <a:rPr lang="en-US" baseline="0" dirty="0" err="1" smtClean="0"/>
              <a:t>rho</a:t>
            </a:r>
            <a:r>
              <a:rPr lang="en-US" baseline="0" dirty="0" smtClean="0"/>
              <a:t> and P)</a:t>
            </a:r>
          </a:p>
          <a:p>
            <a:endParaRPr lang="en-US" baseline="0" dirty="0" smtClean="0"/>
          </a:p>
          <a:p>
            <a:r>
              <a:rPr lang="en-US" baseline="0" dirty="0" smtClean="0"/>
              <a:t>Then in the last formula we describe how to work out </a:t>
            </a:r>
            <a:r>
              <a:rPr lang="en-US" baseline="0" dirty="0" err="1" smtClean="0"/>
              <a:t>rho</a:t>
            </a:r>
            <a:r>
              <a:rPr lang="en-US" baseline="0" dirty="0" smtClean="0"/>
              <a:t>  </a:t>
            </a:r>
          </a:p>
        </p:txBody>
      </p:sp>
      <p:sp>
        <p:nvSpPr>
          <p:cNvPr id="4" name="Slide Number Placeholder 3"/>
          <p:cNvSpPr>
            <a:spLocks noGrp="1"/>
          </p:cNvSpPr>
          <p:nvPr>
            <p:ph type="sldNum" sz="quarter" idx="10"/>
          </p:nvPr>
        </p:nvSpPr>
        <p:spPr/>
        <p:txBody>
          <a:bodyPr/>
          <a:lstStyle/>
          <a:p>
            <a:fld id="{DDEAE051-63BB-034B-839C-09B8AFDFB17C}" type="slidenum">
              <a:rPr lang="en-US" smtClean="0"/>
              <a:pPr/>
              <a:t>80</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slide we work</a:t>
            </a:r>
            <a:r>
              <a:rPr lang="en-US" baseline="0" dirty="0" smtClean="0"/>
              <a:t> out P as </a:t>
            </a:r>
            <a:r>
              <a:rPr lang="en-US" baseline="0" dirty="0" err="1" smtClean="0"/>
              <a:t>decribed</a:t>
            </a:r>
            <a:r>
              <a:rPr lang="en-US" baseline="0" dirty="0" smtClean="0"/>
              <a:t> in the text above and the elements within that. Specifically “a”</a:t>
            </a:r>
          </a:p>
          <a:p>
            <a:endParaRPr lang="en-US" baseline="0" dirty="0" smtClean="0"/>
          </a:p>
          <a:p>
            <a:r>
              <a:rPr lang="en-US" baseline="0" dirty="0" smtClean="0"/>
              <a:t>A is dependent to </a:t>
            </a:r>
            <a:r>
              <a:rPr lang="en-US" baseline="0" dirty="0" err="1" smtClean="0"/>
              <a:t>b</a:t>
            </a:r>
            <a:r>
              <a:rPr lang="en-US" baseline="0" dirty="0" smtClean="0"/>
              <a:t> and other elements of that is known. Therefore, in the next slide we describe </a:t>
            </a:r>
            <a:r>
              <a:rPr lang="en-US" baseline="0" dirty="0" err="1" smtClean="0"/>
              <a:t>bj(t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DEAE051-63BB-034B-839C-09B8AFDFB17C}" type="slidenum">
              <a:rPr lang="en-US" smtClean="0"/>
              <a:pPr/>
              <a:t>81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t>
            </a:r>
            <a:r>
              <a:rPr lang="en-US" baseline="0" dirty="0" err="1" smtClean="0"/>
              <a:t>describtion</a:t>
            </a:r>
            <a:r>
              <a:rPr lang="en-US" baseline="0" dirty="0" smtClean="0"/>
              <a:t> of </a:t>
            </a:r>
            <a:r>
              <a:rPr lang="en-US" baseline="0" dirty="0" err="1" smtClean="0"/>
              <a:t>b</a:t>
            </a:r>
            <a:r>
              <a:rPr lang="en-US" baseline="0" dirty="0" smtClean="0"/>
              <a:t> is clearly mentioned in the bullet points of this page</a:t>
            </a:r>
          </a:p>
          <a:p>
            <a:endParaRPr lang="en-US" baseline="0" dirty="0" smtClean="0"/>
          </a:p>
          <a:p>
            <a:r>
              <a:rPr lang="en-US" baseline="0" dirty="0" smtClean="0"/>
              <a:t>Alpha and </a:t>
            </a:r>
            <a:r>
              <a:rPr lang="en-US" baseline="0" dirty="0" err="1" smtClean="0"/>
              <a:t>betta</a:t>
            </a:r>
            <a:r>
              <a:rPr lang="en-US" baseline="0" dirty="0" smtClean="0"/>
              <a:t> are parameters of gamma distribution. We could find them out based on the average and variance of service time. And therefore they are known</a:t>
            </a:r>
          </a:p>
          <a:p>
            <a:endParaRPr lang="en-US" baseline="0" dirty="0" smtClean="0"/>
          </a:p>
          <a:p>
            <a:r>
              <a:rPr lang="en-US" baseline="0" dirty="0" smtClean="0"/>
              <a:t>For this slide just read through the text</a:t>
            </a:r>
            <a:endParaRPr lang="en-US" dirty="0"/>
          </a:p>
        </p:txBody>
      </p:sp>
      <p:sp>
        <p:nvSpPr>
          <p:cNvPr id="4" name="Slide Number Placeholder 3"/>
          <p:cNvSpPr>
            <a:spLocks noGrp="1"/>
          </p:cNvSpPr>
          <p:nvPr>
            <p:ph type="sldNum" sz="quarter" idx="10"/>
          </p:nvPr>
        </p:nvSpPr>
        <p:spPr/>
        <p:txBody>
          <a:bodyPr/>
          <a:lstStyle/>
          <a:p>
            <a:fld id="{DDEAE051-63BB-034B-839C-09B8AFDFB17C}" type="slidenum">
              <a:rPr lang="en-US" smtClean="0"/>
              <a:pPr/>
              <a:t>82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 is how we</a:t>
            </a:r>
            <a:r>
              <a:rPr lang="en-US" baseline="0" dirty="0" smtClean="0"/>
              <a:t> defined the average deadline for ext. requests we considered high-urgency and low-urgency. This is not important. You can tell them to read the paper for that</a:t>
            </a:r>
            <a:endParaRPr lang="en-US" dirty="0"/>
          </a:p>
        </p:txBody>
      </p:sp>
      <p:sp>
        <p:nvSpPr>
          <p:cNvPr id="4" name="Slide Number Placeholder 3"/>
          <p:cNvSpPr>
            <a:spLocks noGrp="1"/>
          </p:cNvSpPr>
          <p:nvPr>
            <p:ph type="sldNum" sz="quarter" idx="10"/>
          </p:nvPr>
        </p:nvSpPr>
        <p:spPr/>
        <p:txBody>
          <a:bodyPr/>
          <a:lstStyle/>
          <a:p>
            <a:fld id="{DDEAE051-63BB-034B-839C-09B8AFDFB17C}" type="slidenum">
              <a:rPr lang="en-US" smtClean="0"/>
              <a:pPr/>
              <a:t>83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C8C165-EC9C-4C1E-8285-3291E0F66E6A}" type="slidenum">
              <a:rPr lang="en-US" smtClean="0"/>
              <a:pPr/>
              <a:t>84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87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88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89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48484F-AA1D-47A0-B8C3-789C2DC2ED2A}" type="slidenum">
              <a:rPr lang="en-US" smtClean="0"/>
              <a:pPr/>
              <a:t>90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91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48484F-AA1D-47A0-B8C3-789C2DC2ED2A}" type="slidenum">
              <a:rPr lang="en-US" smtClean="0"/>
              <a:pPr/>
              <a:t>92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implementation</a:t>
            </a:r>
            <a:r>
              <a:rPr lang="en-US" baseline="0" dirty="0" smtClean="0"/>
              <a:t> of this research was done in </a:t>
            </a:r>
            <a:r>
              <a:rPr lang="en-US" baseline="0" dirty="0" err="1" smtClean="0"/>
              <a:t>Haizea</a:t>
            </a:r>
            <a:r>
              <a:rPr lang="en-US" baseline="0" dirty="0" smtClean="0"/>
              <a:t>. Here is some details on that</a:t>
            </a:r>
            <a:endParaRPr lang="en-US" dirty="0"/>
          </a:p>
        </p:txBody>
      </p:sp>
      <p:sp>
        <p:nvSpPr>
          <p:cNvPr id="4" name="Slide Number Placeholder 3"/>
          <p:cNvSpPr>
            <a:spLocks noGrp="1"/>
          </p:cNvSpPr>
          <p:nvPr>
            <p:ph type="sldNum" sz="quarter" idx="10"/>
          </p:nvPr>
        </p:nvSpPr>
        <p:spPr/>
        <p:txBody>
          <a:bodyPr/>
          <a:lstStyle/>
          <a:p>
            <a:fld id="{F3003FB6-8E43-9040-AE74-DD8F9B449CF9}" type="slidenum">
              <a:rPr lang="en-US" smtClean="0"/>
              <a:pPr/>
              <a:t>93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fuzzy system</a:t>
            </a:r>
            <a:r>
              <a:rPr lang="en-US" baseline="0" dirty="0" smtClean="0"/>
              <a:t> can be expressed in the above form. V is the violation risk input. The possible values for that are low (</a:t>
            </a:r>
            <a:r>
              <a:rPr lang="en-US" baseline="0" dirty="0" err="1" smtClean="0"/>
              <a:t>l)m</a:t>
            </a:r>
            <a:r>
              <a:rPr lang="en-US" baseline="0" dirty="0" smtClean="0"/>
              <a:t> medium (</a:t>
            </a:r>
            <a:r>
              <a:rPr lang="en-US" baseline="0" dirty="0" err="1" smtClean="0"/>
              <a:t>m</a:t>
            </a:r>
            <a:r>
              <a:rPr lang="en-US" baseline="0" dirty="0" smtClean="0"/>
              <a:t>), high (</a:t>
            </a:r>
            <a:r>
              <a:rPr lang="en-US" baseline="0" dirty="0" err="1" smtClean="0"/>
              <a:t>h</a:t>
            </a:r>
            <a:r>
              <a:rPr lang="en-US" baseline="0" dirty="0" smtClean="0"/>
              <a:t>) and very high (</a:t>
            </a:r>
            <a:r>
              <a:rPr lang="en-US" baseline="0" dirty="0" err="1" smtClean="0"/>
              <a:t>vh</a:t>
            </a:r>
            <a:r>
              <a:rPr lang="en-US" baseline="0" dirty="0" smtClean="0"/>
              <a:t>).</a:t>
            </a:r>
          </a:p>
          <a:p>
            <a:r>
              <a:rPr lang="en-US" baseline="0" dirty="0" smtClean="0"/>
              <a:t>The possible values for the second input C (utilization of the resources) are very low, low, medium, high, </a:t>
            </a:r>
            <a:r>
              <a:rPr lang="en-US" baseline="0" dirty="0" err="1" smtClean="0"/>
              <a:t>veryhigh</a:t>
            </a:r>
            <a:r>
              <a:rPr lang="en-US" baseline="0" dirty="0" smtClean="0"/>
              <a:t>.</a:t>
            </a:r>
          </a:p>
          <a:p>
            <a:r>
              <a:rPr lang="en-US" baseline="0" dirty="0" smtClean="0"/>
              <a:t>The output is expressed by D and  can be no preemption (NP), quartile preemption (QP), half preemption (hp), 3 quartile preemption (3QP), All preemption (AP), low consolidation (LC), medium consolidation (MC), and High consolidation (HC).</a:t>
            </a:r>
          </a:p>
          <a:p>
            <a:r>
              <a:rPr lang="en-US" baseline="0" dirty="0" smtClean="0"/>
              <a:t>Then there is a list of rules used in the fuzzy system: for example the first rule says if V is low and C is </a:t>
            </a:r>
            <a:r>
              <a:rPr lang="en-US" baseline="0" dirty="0" err="1" smtClean="0"/>
              <a:t>verylow</a:t>
            </a:r>
            <a:r>
              <a:rPr lang="en-US" baseline="0" dirty="0" smtClean="0"/>
              <a:t> then the output should be High consolidation.  </a:t>
            </a:r>
          </a:p>
          <a:p>
            <a:endParaRPr lang="en-US" dirty="0"/>
          </a:p>
        </p:txBody>
      </p:sp>
      <p:sp>
        <p:nvSpPr>
          <p:cNvPr id="4" name="Slide Number Placeholder 3"/>
          <p:cNvSpPr>
            <a:spLocks noGrp="1"/>
          </p:cNvSpPr>
          <p:nvPr>
            <p:ph type="sldNum" sz="quarter" idx="10"/>
          </p:nvPr>
        </p:nvSpPr>
        <p:spPr/>
        <p:txBody>
          <a:bodyPr/>
          <a:lstStyle/>
          <a:p>
            <a:fld id="{F3003FB6-8E43-9040-AE74-DD8F9B449CF9}" type="slidenum">
              <a:rPr lang="en-US" smtClean="0"/>
              <a:pPr/>
              <a:t>94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Needs</a:t>
            </a:r>
            <a:r>
              <a:rPr lang="en-AU" baseline="0" dirty="0" smtClean="0"/>
              <a:t> more description regarding preemption…or </a:t>
            </a:r>
            <a:r>
              <a:rPr lang="en-AU" baseline="0" dirty="0" err="1" smtClean="0"/>
              <a:t>QoS</a:t>
            </a:r>
            <a:r>
              <a:rPr lang="en-AU" baseline="0" dirty="0" smtClean="0"/>
              <a:t> of external??</a:t>
            </a:r>
            <a:endParaRPr lang="fa-IR" dirty="0"/>
          </a:p>
        </p:txBody>
      </p:sp>
      <p:sp>
        <p:nvSpPr>
          <p:cNvPr id="4" name="Slide Number Placeholder 3"/>
          <p:cNvSpPr>
            <a:spLocks noGrp="1"/>
          </p:cNvSpPr>
          <p:nvPr>
            <p:ph type="sldNum" sz="quarter" idx="10"/>
          </p:nvPr>
        </p:nvSpPr>
        <p:spPr/>
        <p:txBody>
          <a:bodyPr/>
          <a:lstStyle/>
          <a:p>
            <a:fld id="{D914B596-F8D3-4CF1-A373-86CBE29AD79B}" type="slidenum">
              <a:rPr lang="fa-IR" smtClean="0"/>
              <a:pPr/>
              <a:t>11</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48484F-AA1D-47A0-B8C3-789C2DC2ED2A}"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948484F-AA1D-47A0-B8C3-789C2DC2ED2A}"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75DC0B-153D-C74F-9621-4DADC2FC350D}" type="datetime1">
              <a:rPr lang="en-US" smtClean="0"/>
              <a:pPr/>
              <a:t>8/6/12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751F7-D677-4CE9-B35A-C3CCA0CC8D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C6330-4952-284F-91DA-22A116F19B01}" type="datetime1">
              <a:rPr lang="en-US" smtClean="0"/>
              <a:pPr/>
              <a:t>8/6/12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751F7-D677-4CE9-B35A-C3CCA0CC8D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BCAF0-6DB8-8A43-A2EC-DDA8E16AE18E}" type="datetime1">
              <a:rPr lang="en-US" smtClean="0"/>
              <a:pPr/>
              <a:t>8/6/12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751F7-D677-4CE9-B35A-C3CCA0CC8D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0033F-C29E-D746-82BD-5E382C97A3A0}" type="datetime1">
              <a:rPr lang="en-US" smtClean="0"/>
              <a:pPr/>
              <a:t>8/6/12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751F7-D677-4CE9-B35A-C3CCA0CC8D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D3D74-C1A2-1145-9574-32B13180F938}" type="datetime1">
              <a:rPr lang="en-US" smtClean="0"/>
              <a:pPr/>
              <a:t>8/6/12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751F7-D677-4CE9-B35A-C3CCA0CC8D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3DE1C7-6BD9-0846-951E-B588EFF29BF2}" type="datetime1">
              <a:rPr lang="en-US" smtClean="0"/>
              <a:pPr/>
              <a:t>8/6/12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751F7-D677-4CE9-B35A-C3CCA0CC8D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6A4A92-33BB-2843-949F-CB2B3B20D013}" type="datetime1">
              <a:rPr lang="en-US" smtClean="0"/>
              <a:pPr/>
              <a:t>8/6/12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751F7-D677-4CE9-B35A-C3CCA0CC8D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73115E-C05F-904A-BDF2-3A46F5592038}" type="datetime1">
              <a:rPr lang="en-US" smtClean="0"/>
              <a:pPr/>
              <a:t>8/6/12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751F7-D677-4CE9-B35A-C3CCA0CC8D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DFB52-F44D-7D47-BEA0-211D9D535902}" type="datetime1">
              <a:rPr lang="en-US" smtClean="0"/>
              <a:pPr/>
              <a:t>8/6/12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751F7-D677-4CE9-B35A-C3CCA0CC8D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68564-62DD-3545-AFD5-25DDD0D699C9}" type="datetime1">
              <a:rPr lang="en-US" smtClean="0"/>
              <a:pPr/>
              <a:t>8/6/12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751F7-D677-4CE9-B35A-C3CCA0CC8D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E09A74-799C-FB4A-A75D-30C06104B2BB}" type="datetime1">
              <a:rPr lang="en-US" smtClean="0"/>
              <a:pPr/>
              <a:t>8/6/12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751F7-D677-4CE9-B35A-C3CCA0CC8D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1447800"/>
          </a:xfrm>
          <a:prstGeom prst="rect">
            <a:avLst/>
          </a:prstGeom>
          <a:solidFill>
            <a:schemeClr val="accent1">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4E592-A08E-3E4B-A689-D73D85531057}" type="datetime1">
              <a:rPr lang="en-US" smtClean="0"/>
              <a:pPr/>
              <a:t>8/6/12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751F7-D677-4CE9-B35A-C3CCA0CC8D94}" type="slidenum">
              <a:rPr lang="en-US" smtClean="0"/>
              <a:pPr/>
              <a:t>‹#›</a:t>
            </a:fld>
            <a:endParaRPr lang="en-US"/>
          </a:p>
        </p:txBody>
      </p:sp>
      <p:pic>
        <p:nvPicPr>
          <p:cNvPr id="7" name="Picture 6" descr="cloudbuslogo-v4.png"/>
          <p:cNvPicPr>
            <a:picLocks noChangeAspect="1"/>
          </p:cNvPicPr>
          <p:nvPr userDrawn="1"/>
        </p:nvPicPr>
        <p:blipFill>
          <a:blip r:embed="rId13" cstate="print"/>
          <a:srcRect/>
          <a:stretch>
            <a:fillRect/>
          </a:stretch>
        </p:blipFill>
        <p:spPr bwMode="auto">
          <a:xfrm>
            <a:off x="0" y="6172200"/>
            <a:ext cx="18288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df"/><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 Id="rId3" Type="http://schemas.openxmlformats.org/officeDocument/2006/relationships/image" Target="../media/image7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9" Type="http://schemas.openxmlformats.org/officeDocument/2006/relationships/image" Target="../media/image77.png"/><Relationship Id="rId20" Type="http://schemas.openxmlformats.org/officeDocument/2006/relationships/image" Target="../media/image88.png"/><Relationship Id="rId21" Type="http://schemas.openxmlformats.org/officeDocument/2006/relationships/image" Target="../media/image89.png"/><Relationship Id="rId22" Type="http://schemas.openxmlformats.org/officeDocument/2006/relationships/image" Target="../media/image90.png"/><Relationship Id="rId23" Type="http://schemas.openxmlformats.org/officeDocument/2006/relationships/image" Target="../media/image91.jpeg"/><Relationship Id="rId24" Type="http://schemas.openxmlformats.org/officeDocument/2006/relationships/image" Target="../media/image92.png"/><Relationship Id="rId10" Type="http://schemas.openxmlformats.org/officeDocument/2006/relationships/image" Target="../media/image78.png"/><Relationship Id="rId11" Type="http://schemas.openxmlformats.org/officeDocument/2006/relationships/image" Target="../media/image79.png"/><Relationship Id="rId12" Type="http://schemas.openxmlformats.org/officeDocument/2006/relationships/image" Target="../media/image80.png"/><Relationship Id="rId13" Type="http://schemas.openxmlformats.org/officeDocument/2006/relationships/image" Target="../media/image81.png"/><Relationship Id="rId14" Type="http://schemas.openxmlformats.org/officeDocument/2006/relationships/image" Target="../media/image82.png"/><Relationship Id="rId15" Type="http://schemas.openxmlformats.org/officeDocument/2006/relationships/image" Target="../media/image83.png"/><Relationship Id="rId16" Type="http://schemas.openxmlformats.org/officeDocument/2006/relationships/image" Target="../media/image84.png"/><Relationship Id="rId17" Type="http://schemas.openxmlformats.org/officeDocument/2006/relationships/image" Target="../media/image85.png"/><Relationship Id="rId18" Type="http://schemas.openxmlformats.org/officeDocument/2006/relationships/image" Target="../media/image86.png"/><Relationship Id="rId19" Type="http://schemas.openxmlformats.org/officeDocument/2006/relationships/image" Target="../media/image87.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72.jpeg"/><Relationship Id="rId5" Type="http://schemas.openxmlformats.org/officeDocument/2006/relationships/image" Target="../media/image73.png"/><Relationship Id="rId6" Type="http://schemas.openxmlformats.org/officeDocument/2006/relationships/image" Target="../media/image74.png"/><Relationship Id="rId7" Type="http://schemas.openxmlformats.org/officeDocument/2006/relationships/image" Target="../media/image75.jpeg"/><Relationship Id="rId8" Type="http://schemas.openxmlformats.org/officeDocument/2006/relationships/image" Target="../media/image7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3.png"/></Relationships>
</file>

<file path=ppt/slides/_rels/slide77.xml.rels><?xml version="1.0" encoding="UTF-8" standalone="yes"?>
<Relationships xmlns="http://schemas.openxmlformats.org/package/2006/relationships"><Relationship Id="rId3" Type="http://schemas.openxmlformats.org/officeDocument/2006/relationships/image" Target="../media/image94.png"/><Relationship Id="rId4" Type="http://schemas.openxmlformats.org/officeDocument/2006/relationships/image" Target="../media/image9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78.xml.rels><?xml version="1.0" encoding="UTF-8" standalone="yes"?>
<Relationships xmlns="http://schemas.openxmlformats.org/package/2006/relationships"><Relationship Id="rId3" Type="http://schemas.openxmlformats.org/officeDocument/2006/relationships/image" Target="../media/image96.png"/><Relationship Id="rId4" Type="http://schemas.openxmlformats.org/officeDocument/2006/relationships/image" Target="../media/image97.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9.png"/><Relationship Id="rId4" Type="http://schemas.openxmlformats.org/officeDocument/2006/relationships/image" Target="../media/image100.png"/><Relationship Id="rId5" Type="http://schemas.openxmlformats.org/officeDocument/2006/relationships/image" Target="../media/image101.png"/><Relationship Id="rId6" Type="http://schemas.openxmlformats.org/officeDocument/2006/relationships/image" Target="../media/image102.png"/><Relationship Id="rId7" Type="http://schemas.openxmlformats.org/officeDocument/2006/relationships/image" Target="../media/image1.png"/><Relationship Id="rId8" Type="http://schemas.openxmlformats.org/officeDocument/2006/relationships/image" Target="../media/image103.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81.xml.rels><?xml version="1.0" encoding="UTF-8" standalone="yes"?>
<Relationships xmlns="http://schemas.openxmlformats.org/package/2006/relationships"><Relationship Id="rId3" Type="http://schemas.openxmlformats.org/officeDocument/2006/relationships/image" Target="../media/image104.png"/><Relationship Id="rId4" Type="http://schemas.openxmlformats.org/officeDocument/2006/relationships/image" Target="../media/image105.png"/><Relationship Id="rId5" Type="http://schemas.openxmlformats.org/officeDocument/2006/relationships/image" Target="../media/image106.pn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07.png"/></Relationships>
</file>

<file path=ppt/slides/_rels/slide83.xml.rels><?xml version="1.0" encoding="UTF-8" standalone="yes"?>
<Relationships xmlns="http://schemas.openxmlformats.org/package/2006/relationships"><Relationship Id="rId3" Type="http://schemas.openxmlformats.org/officeDocument/2006/relationships/image" Target="../media/image108.png"/><Relationship Id="rId4" Type="http://schemas.openxmlformats.org/officeDocument/2006/relationships/image" Target="../media/image109.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1.png"/></Relationships>
</file>

<file path=ppt/slides/_rels/slide87.xml.rels><?xml version="1.0" encoding="UTF-8" standalone="yes"?>
<Relationships xmlns="http://schemas.openxmlformats.org/package/2006/relationships"><Relationship Id="rId3" Type="http://schemas.openxmlformats.org/officeDocument/2006/relationships/image" Target="../media/image112.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113.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88.xml.rels><?xml version="1.0" encoding="UTF-8" standalone="yes"?>
<Relationships xmlns="http://schemas.openxmlformats.org/package/2006/relationships"><Relationship Id="rId3" Type="http://schemas.openxmlformats.org/officeDocument/2006/relationships/image" Target="../media/image114.png"/><Relationship Id="rId4" Type="http://schemas.openxmlformats.org/officeDocument/2006/relationships/image" Target="../media/image115.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89.xml.rels><?xml version="1.0" encoding="UTF-8" standalone="yes"?>
<Relationships xmlns="http://schemas.openxmlformats.org/package/2006/relationships"><Relationship Id="rId3" Type="http://schemas.openxmlformats.org/officeDocument/2006/relationships/image" Target="../media/image116.png"/><Relationship Id="rId4" Type="http://schemas.openxmlformats.org/officeDocument/2006/relationships/image" Target="../media/image117.png"/><Relationship Id="rId5" Type="http://schemas.openxmlformats.org/officeDocument/2006/relationships/image" Target="../media/image118.png"/><Relationship Id="rId6" Type="http://schemas.openxmlformats.org/officeDocument/2006/relationships/image" Target="../media/image119.pdf"/><Relationship Id="rId7" Type="http://schemas.openxmlformats.org/officeDocument/2006/relationships/image" Target="../media/image120.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91.xml.rels><?xml version="1.0" encoding="UTF-8" standalone="yes"?>
<Relationships xmlns="http://schemas.openxmlformats.org/package/2006/relationships"><Relationship Id="rId3" Type="http://schemas.openxmlformats.org/officeDocument/2006/relationships/image" Target="../media/image121.png"/><Relationship Id="rId4" Type="http://schemas.openxmlformats.org/officeDocument/2006/relationships/image" Target="../media/image122.png"/><Relationship Id="rId5" Type="http://schemas.openxmlformats.org/officeDocument/2006/relationships/image" Target="../media/image123.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2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www.anl.gov/"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2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9" name="Picture 5" descr="UOM.gif"/>
          <p:cNvPicPr>
            <a:picLocks noChangeAspect="1"/>
          </p:cNvPicPr>
          <p:nvPr/>
        </p:nvPicPr>
        <p:blipFill>
          <a:blip r:embed="rId3" cstate="print"/>
          <a:srcRect/>
          <a:stretch>
            <a:fillRect/>
          </a:stretch>
        </p:blipFill>
        <p:spPr bwMode="auto">
          <a:xfrm>
            <a:off x="6705600" y="4399280"/>
            <a:ext cx="2438400" cy="2458720"/>
          </a:xfrm>
          <a:prstGeom prst="rect">
            <a:avLst/>
          </a:prstGeom>
          <a:noFill/>
          <a:ln w="9525">
            <a:noFill/>
            <a:miter lim="800000"/>
            <a:headEnd/>
            <a:tailEnd/>
          </a:ln>
        </p:spPr>
      </p:pic>
      <p:sp>
        <p:nvSpPr>
          <p:cNvPr id="10" name="Title 1"/>
          <p:cNvSpPr txBox="1">
            <a:spLocks/>
          </p:cNvSpPr>
          <p:nvPr/>
        </p:nvSpPr>
        <p:spPr>
          <a:xfrm>
            <a:off x="714348" y="838200"/>
            <a:ext cx="7772400" cy="1470025"/>
          </a:xfrm>
          <a:prstGeom prst="rect">
            <a:avLst/>
          </a:prstGeom>
        </p:spPr>
        <p:txBody>
          <a:bodyPr vert="horz" lIns="91440" tIns="45720" rIns="91440" bIns="45720" rtlCol="0" anchor="ctr">
            <a:normAutofit fontScale="90000" lnSpcReduction="20000"/>
          </a:bodyPr>
          <a:lstStyle/>
          <a:p>
            <a:pPr lvl="0" algn="ctr">
              <a:spcBef>
                <a:spcPct val="0"/>
              </a:spcBef>
            </a:pPr>
            <a:r>
              <a:rPr lang="en-US" sz="4000" b="1" dirty="0" smtClean="0">
                <a:solidFill>
                  <a:schemeClr val="accent1">
                    <a:lumMod val="75000"/>
                  </a:schemeClr>
                </a:solidFill>
              </a:rPr>
              <a:t>Contention-aware Resource Provisioning in Federated Computational Grids</a:t>
            </a:r>
            <a:endParaRPr kumimoji="0" lang="fa-IR" sz="4400" b="1" i="0" u="none" strike="noStrike" kern="1200" cap="none" spc="0" normalizeH="0" baseline="0" noProof="0" dirty="0">
              <a:ln>
                <a:noFill/>
              </a:ln>
              <a:solidFill>
                <a:schemeClr val="accent1">
                  <a:lumMod val="75000"/>
                </a:schemeClr>
              </a:solidFill>
              <a:effectLst/>
              <a:uLnTx/>
              <a:uFillTx/>
              <a:latin typeface="+mj-lt"/>
              <a:ea typeface="+mj-ea"/>
              <a:cs typeface="+mj-cs"/>
            </a:endParaRPr>
          </a:p>
        </p:txBody>
      </p:sp>
      <p:sp>
        <p:nvSpPr>
          <p:cNvPr id="11" name="Subtitle 2"/>
          <p:cNvSpPr txBox="1">
            <a:spLocks/>
          </p:cNvSpPr>
          <p:nvPr/>
        </p:nvSpPr>
        <p:spPr>
          <a:xfrm>
            <a:off x="623910" y="2438400"/>
            <a:ext cx="7605690" cy="2895600"/>
          </a:xfrm>
          <a:prstGeom prst="rect">
            <a:avLst/>
          </a:prstGeom>
        </p:spPr>
        <p:txBody>
          <a:bodyPr vert="horz" lIns="91440" tIns="45720" rIns="91440" bIns="45720" rtlCol="0">
            <a:normAutofit fontScale="6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err="1" smtClean="0">
                <a:ln>
                  <a:noFill/>
                </a:ln>
                <a:effectLst/>
                <a:uLnTx/>
                <a:uFillTx/>
                <a:latin typeface="+mn-lt"/>
                <a:ea typeface="+mn-ea"/>
                <a:cs typeface="+mn-cs"/>
              </a:rPr>
              <a:t>Mohsen</a:t>
            </a:r>
            <a:r>
              <a:rPr kumimoji="0" lang="en-US" sz="3200" b="1" i="0" u="none" strike="noStrike" kern="1200" cap="none" spc="0" normalizeH="0" baseline="0" noProof="0" dirty="0" smtClean="0">
                <a:ln>
                  <a:noFill/>
                </a:ln>
                <a:effectLst/>
                <a:uLnTx/>
                <a:uFillTx/>
                <a:latin typeface="+mn-lt"/>
                <a:ea typeface="+mn-ea"/>
                <a:cs typeface="+mn-cs"/>
              </a:rPr>
              <a:t> Amini Salehi </a:t>
            </a:r>
          </a:p>
          <a:p>
            <a:pPr algn="ctr">
              <a:spcBef>
                <a:spcPct val="20000"/>
              </a:spcBef>
              <a:defRPr/>
            </a:pPr>
            <a:r>
              <a:rPr lang="en-US" sz="3200" b="1" dirty="0" smtClean="0"/>
              <a:t>Supervisors: </a:t>
            </a:r>
            <a:endParaRPr lang="ar-IQ" sz="3200" b="1" dirty="0" smtClean="0"/>
          </a:p>
          <a:p>
            <a:pPr algn="ctr">
              <a:spcBef>
                <a:spcPct val="20000"/>
              </a:spcBef>
              <a:defRPr/>
            </a:pPr>
            <a:r>
              <a:rPr lang="en-US" sz="3200" b="1" dirty="0" smtClean="0"/>
              <a:t>Professor </a:t>
            </a:r>
            <a:r>
              <a:rPr lang="en-US" sz="3200" b="1" dirty="0" err="1" smtClean="0"/>
              <a:t>Rajkumar</a:t>
            </a:r>
            <a:r>
              <a:rPr lang="en-US" sz="3200" b="1" dirty="0" smtClean="0"/>
              <a:t> </a:t>
            </a:r>
            <a:r>
              <a:rPr lang="en-US" sz="3200" b="1" dirty="0" err="1" smtClean="0"/>
              <a:t>Buyya</a:t>
            </a:r>
            <a:endParaRPr lang="ar-IQ" sz="3200" b="1" dirty="0" smtClean="0"/>
          </a:p>
          <a:p>
            <a:pPr algn="ctr">
              <a:spcBef>
                <a:spcPct val="20000"/>
              </a:spcBef>
              <a:defRPr/>
            </a:pPr>
            <a:r>
              <a:rPr lang="ar-IQ" sz="3200" b="1" dirty="0" smtClean="0"/>
              <a:t>A/Professor Jemal </a:t>
            </a:r>
            <a:r>
              <a:rPr lang="ar-IQ" sz="3200" b="1" dirty="0" smtClean="0"/>
              <a:t>Abawajy</a:t>
            </a:r>
            <a:endParaRPr lang="fa-IR" sz="3200" b="1" dirty="0" smtClean="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3200" b="0" i="0" u="none" strike="noStrike" kern="1200" cap="none" spc="0" normalizeH="0" baseline="0" noProof="0" dirty="0" smtClean="0">
                <a:ln>
                  <a:noFill/>
                </a:ln>
                <a:effectLst/>
                <a:uLnTx/>
                <a:uFillTx/>
                <a:latin typeface="+mn-lt"/>
                <a:ea typeface="+mn-ea"/>
                <a:cs typeface="+mn-cs"/>
              </a:rPr>
              <a:t>Cloud Computing and Distributed Systems (CLOUDS) Laboratory,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3200" b="0" i="0" u="none" strike="noStrike" kern="1200" cap="none" spc="0" normalizeH="0" baseline="0" noProof="0" dirty="0" smtClean="0">
                <a:ln>
                  <a:noFill/>
                </a:ln>
                <a:effectLst/>
                <a:uLnTx/>
                <a:uFillTx/>
                <a:latin typeface="+mn-lt"/>
                <a:ea typeface="+mn-ea"/>
                <a:cs typeface="+mn-cs"/>
              </a:rPr>
              <a:t>Department of Computing and Information</a:t>
            </a:r>
            <a:r>
              <a:rPr kumimoji="0" lang="en-AU" sz="3200" b="0" i="0" u="none" strike="noStrike" kern="1200" cap="none" spc="0" normalizeH="0" noProof="0" dirty="0" smtClean="0">
                <a:ln>
                  <a:noFill/>
                </a:ln>
                <a:effectLst/>
                <a:uLnTx/>
                <a:uFillTx/>
                <a:latin typeface="+mn-lt"/>
                <a:ea typeface="+mn-ea"/>
                <a:cs typeface="+mn-cs"/>
              </a:rPr>
              <a:t> Systems</a:t>
            </a:r>
            <a:r>
              <a:rPr kumimoji="0" lang="en-AU" sz="3200" b="0" i="0" u="none" strike="noStrike" kern="1200" cap="none" spc="0" normalizeH="0" baseline="0" noProof="0" dirty="0" smtClean="0">
                <a:ln>
                  <a:noFill/>
                </a:ln>
                <a:effectLst/>
                <a:uLnTx/>
                <a:uFillTx/>
                <a:latin typeface="+mn-lt"/>
                <a:ea typeface="+mn-ea"/>
                <a:cs typeface="+mn-cs"/>
              </a:rPr>
              <a: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3200" b="0" i="0" u="none" strike="noStrike" kern="1200" cap="none" spc="0" normalizeH="0" baseline="0" noProof="0" dirty="0" smtClean="0">
                <a:ln>
                  <a:noFill/>
                </a:ln>
                <a:effectLst/>
                <a:uLnTx/>
                <a:uFillTx/>
                <a:latin typeface="+mn-lt"/>
                <a:ea typeface="+mn-ea"/>
                <a:cs typeface="+mn-cs"/>
              </a:rPr>
              <a:t>The University of Melbourne, Australia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August 2012</a:t>
            </a:r>
            <a:endParaRPr kumimoji="0" lang="fa-IR" sz="3200" b="0" i="0" u="none" strike="noStrike" kern="1200" cap="none" spc="0" normalizeH="0" baseline="0" noProof="0" dirty="0">
              <a:ln>
                <a:noFill/>
              </a:ln>
              <a:effectLst/>
              <a:uLnTx/>
              <a:uFillTx/>
              <a:latin typeface="+mn-lt"/>
              <a:ea typeface="+mn-ea"/>
              <a:cs typeface="+mn-cs"/>
            </a:endParaRPr>
          </a:p>
        </p:txBody>
      </p:sp>
      <p:pic>
        <p:nvPicPr>
          <p:cNvPr id="12" name="Picture 5" descr="cloudbuslogo-v4.png"/>
          <p:cNvPicPr>
            <a:picLocks noChangeAspect="1"/>
          </p:cNvPicPr>
          <p:nvPr/>
        </p:nvPicPr>
        <p:blipFill>
          <a:blip r:embed="rId4" cstate="print"/>
          <a:srcRect/>
          <a:stretch>
            <a:fillRect/>
          </a:stretch>
        </p:blipFill>
        <p:spPr bwMode="auto">
          <a:xfrm>
            <a:off x="0" y="5334000"/>
            <a:ext cx="3048000" cy="1143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7D2751F7-D677-4CE9-B35A-C3CCA0CC8D94}"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ounded Rectangle 4"/>
          <p:cNvSpPr/>
          <p:nvPr/>
        </p:nvSpPr>
        <p:spPr>
          <a:xfrm>
            <a:off x="0" y="2819400"/>
            <a:ext cx="9144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Contention in resource sharing environments.</a:t>
            </a:r>
          </a:p>
          <a:p>
            <a:endParaRPr lang="en-US" dirty="0" smtClean="0"/>
          </a:p>
          <a:p>
            <a:r>
              <a:rPr lang="en-US" dirty="0" smtClean="0"/>
              <a:t>What is the problem?</a:t>
            </a:r>
          </a:p>
          <a:p>
            <a:endParaRPr lang="en-US" dirty="0" smtClean="0"/>
          </a:p>
          <a:p>
            <a:r>
              <a:rPr lang="en-US" dirty="0" smtClean="0"/>
              <a:t>Contributions of this thesis</a:t>
            </a:r>
          </a:p>
          <a:p>
            <a:endParaRPr lang="en-US" dirty="0" smtClean="0"/>
          </a:p>
          <a:p>
            <a:r>
              <a:rPr lang="en-US" dirty="0" smtClean="0"/>
              <a:t>Conclusions and future directions</a:t>
            </a:r>
          </a:p>
          <a:p>
            <a:pPr>
              <a:buNone/>
            </a:pP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just"/>
            <a:r>
              <a:rPr lang="en-US" dirty="0" smtClean="0"/>
              <a:t>How resource providers can share resources to the InterGrid without disrespecting their local users?</a:t>
            </a:r>
          </a:p>
          <a:p>
            <a:pPr lvl="0" algn="just"/>
            <a:r>
              <a:rPr lang="en-US" b="1" i="1" dirty="0" smtClean="0"/>
              <a:t>Preemption </a:t>
            </a:r>
            <a:r>
              <a:rPr lang="en-US" dirty="0" smtClean="0"/>
              <a:t>mechanism: our approach for handling contention.</a:t>
            </a:r>
          </a:p>
          <a:p>
            <a:pPr lvl="0" algn="just"/>
            <a:r>
              <a:rPr lang="en-US" dirty="0" smtClean="0"/>
              <a:t>External requests are preempted in favor of local requests. </a:t>
            </a:r>
          </a:p>
          <a:p>
            <a:pPr>
              <a:buNone/>
            </a:pPr>
            <a:endParaRPr lang="en-US" dirty="0" smtClean="0"/>
          </a:p>
          <a:p>
            <a:endParaRPr lang="fa-IR" dirty="0"/>
          </a:p>
        </p:txBody>
      </p:sp>
      <p:sp>
        <p:nvSpPr>
          <p:cNvPr id="2" name="Title 1"/>
          <p:cNvSpPr>
            <a:spLocks noGrp="1"/>
          </p:cNvSpPr>
          <p:nvPr>
            <p:ph type="title"/>
          </p:nvPr>
        </p:nvSpPr>
        <p:spPr/>
        <p:txBody>
          <a:bodyPr/>
          <a:lstStyle/>
          <a:p>
            <a:r>
              <a:rPr lang="en-US" dirty="0" smtClean="0"/>
              <a:t>Research Problem</a:t>
            </a:r>
            <a:endParaRPr lang="fa-IR" dirty="0"/>
          </a:p>
        </p:txBody>
      </p:sp>
      <p:sp>
        <p:nvSpPr>
          <p:cNvPr id="5" name="Slide Number Placeholder 4"/>
          <p:cNvSpPr>
            <a:spLocks noGrp="1"/>
          </p:cNvSpPr>
          <p:nvPr>
            <p:ph type="sldNum" sz="quarter" idx="12"/>
          </p:nvPr>
        </p:nvSpPr>
        <p:spPr/>
        <p:txBody>
          <a:bodyPr/>
          <a:lstStyle/>
          <a:p>
            <a:fld id="{F85A22A4-A2DF-4B49-9178-EAD2FD9E9168}"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Preemption Side-effects</a:t>
            </a:r>
            <a:endParaRPr lang="en-US" dirty="0"/>
          </a:p>
        </p:txBody>
      </p:sp>
      <p:sp>
        <p:nvSpPr>
          <p:cNvPr id="3" name="Content Placeholder 2"/>
          <p:cNvSpPr>
            <a:spLocks noGrp="1"/>
          </p:cNvSpPr>
          <p:nvPr>
            <p:ph idx="1"/>
          </p:nvPr>
        </p:nvSpPr>
        <p:spPr/>
        <p:txBody>
          <a:bodyPr>
            <a:normAutofit/>
          </a:bodyPr>
          <a:lstStyle/>
          <a:p>
            <a:r>
              <a:rPr lang="en-US" dirty="0" smtClean="0"/>
              <a:t>Users do not like it!</a:t>
            </a:r>
          </a:p>
          <a:p>
            <a:pPr lvl="1"/>
            <a:r>
              <a:rPr lang="en-US" dirty="0" smtClean="0"/>
              <a:t>Increases the waiting time of the external requests.</a:t>
            </a:r>
          </a:p>
          <a:p>
            <a:r>
              <a:rPr lang="en-US" dirty="0" smtClean="0"/>
              <a:t>Time overhead imposed on the system for preempting </a:t>
            </a:r>
            <a:r>
              <a:rPr lang="en-US" dirty="0" err="1" smtClean="0"/>
              <a:t>VMs</a:t>
            </a:r>
            <a:r>
              <a:rPr lang="en-US" dirty="0" smtClean="0"/>
              <a:t>. </a:t>
            </a:r>
          </a:p>
          <a:p>
            <a:pPr lvl="1"/>
            <a:r>
              <a:rPr lang="en-US" dirty="0" smtClean="0"/>
              <a:t>Varies based on the type of operation performed on the </a:t>
            </a:r>
            <a:r>
              <a:rPr lang="en-US" dirty="0" err="1" smtClean="0"/>
              <a:t>VMs</a:t>
            </a:r>
            <a:r>
              <a:rPr lang="en-US" dirty="0" smtClean="0"/>
              <a:t>. </a:t>
            </a:r>
          </a:p>
        </p:txBody>
      </p:sp>
      <p:sp>
        <p:nvSpPr>
          <p:cNvPr id="5" name="Slide Number Placeholder 4"/>
          <p:cNvSpPr>
            <a:spLocks noGrp="1"/>
          </p:cNvSpPr>
          <p:nvPr>
            <p:ph type="sldNum" sz="quarter" idx="12"/>
          </p:nvPr>
        </p:nvSpPr>
        <p:spPr/>
        <p:txBody>
          <a:bodyPr/>
          <a:lstStyle/>
          <a:p>
            <a:fld id="{7D2751F7-D677-4CE9-B35A-C3CCA0CC8D9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Objectives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b="1" i="1" dirty="0" smtClean="0"/>
              <a:t>Modeling</a:t>
            </a:r>
            <a:r>
              <a:rPr lang="en-US" i="1" dirty="0" smtClean="0"/>
              <a:t> </a:t>
            </a:r>
            <a:r>
              <a:rPr lang="en-US" dirty="0" smtClean="0"/>
              <a:t>side-effects of preempting virtual machines.</a:t>
            </a:r>
          </a:p>
          <a:p>
            <a:pPr marL="514350" indent="-514350">
              <a:buFont typeface="+mj-lt"/>
              <a:buAutoNum type="arabicPeriod"/>
            </a:pPr>
            <a:r>
              <a:rPr lang="en-US" dirty="0" smtClean="0"/>
              <a:t>Investigate scheduling techniques to </a:t>
            </a:r>
            <a:r>
              <a:rPr lang="en-US" b="1" i="1" dirty="0" smtClean="0"/>
              <a:t>avoid </a:t>
            </a:r>
            <a:r>
              <a:rPr lang="en-US" i="1" dirty="0" smtClean="0"/>
              <a:t>or minimize </a:t>
            </a:r>
            <a:r>
              <a:rPr lang="en-US" dirty="0" smtClean="0"/>
              <a:t>preemption.</a:t>
            </a:r>
          </a:p>
          <a:p>
            <a:pPr marL="514350" indent="-514350">
              <a:buFont typeface="+mj-lt"/>
              <a:buAutoNum type="arabicPeriod"/>
            </a:pPr>
            <a:r>
              <a:rPr lang="en-US" dirty="0" smtClean="0"/>
              <a:t>Explore techniques to </a:t>
            </a:r>
            <a:r>
              <a:rPr lang="en-US" b="1" i="1" dirty="0" smtClean="0"/>
              <a:t>handle</a:t>
            </a:r>
            <a:r>
              <a:rPr lang="en-US" i="1" dirty="0" smtClean="0"/>
              <a:t> </a:t>
            </a:r>
            <a:r>
              <a:rPr lang="en-US" dirty="0" smtClean="0"/>
              <a:t>the side-effects of preemption.</a:t>
            </a:r>
            <a:endParaRPr lang="en-US" dirty="0"/>
          </a:p>
        </p:txBody>
      </p:sp>
      <p:sp>
        <p:nvSpPr>
          <p:cNvPr id="5" name="Slide Number Placeholder 4"/>
          <p:cNvSpPr>
            <a:spLocks noGrp="1"/>
          </p:cNvSpPr>
          <p:nvPr>
            <p:ph type="sldNum" sz="quarter" idx="12"/>
          </p:nvPr>
        </p:nvSpPr>
        <p:spPr/>
        <p:txBody>
          <a:bodyPr/>
          <a:lstStyle/>
          <a:p>
            <a:fld id="{7D2751F7-D677-4CE9-B35A-C3CCA0CC8D9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Contributions</a:t>
            </a:r>
            <a:endParaRPr lang="en-US" dirty="0"/>
          </a:p>
        </p:txBody>
      </p:sp>
      <p:sp>
        <p:nvSpPr>
          <p:cNvPr id="3" name="Content Placeholder 2"/>
          <p:cNvSpPr>
            <a:spLocks noGrp="1"/>
          </p:cNvSpPr>
          <p:nvPr>
            <p:ph idx="1"/>
          </p:nvPr>
        </p:nvSpPr>
        <p:spPr/>
        <p:txBody>
          <a:bodyPr>
            <a:normAutofit/>
          </a:bodyPr>
          <a:lstStyle/>
          <a:p>
            <a:r>
              <a:rPr lang="en-US" dirty="0" smtClean="0"/>
              <a:t>Resolving resource contention in the InterGrid using preemption mechanism.</a:t>
            </a:r>
          </a:p>
          <a:p>
            <a:r>
              <a:rPr lang="en-US" dirty="0" smtClean="0"/>
              <a:t>Dealing with the side-effects of preempting requests:</a:t>
            </a:r>
          </a:p>
          <a:p>
            <a:pPr lvl="1"/>
            <a:r>
              <a:rPr lang="en-US" dirty="0" smtClean="0"/>
              <a:t>Overhead cost of preempting </a:t>
            </a:r>
            <a:r>
              <a:rPr lang="en-US" dirty="0" err="1" smtClean="0"/>
              <a:t>VMs</a:t>
            </a:r>
            <a:r>
              <a:rPr lang="en-US" dirty="0" smtClean="0"/>
              <a:t> is modeled based on different possible operations on them.</a:t>
            </a:r>
          </a:p>
          <a:p>
            <a:pPr lvl="1"/>
            <a:r>
              <a:rPr lang="en-US" dirty="0" smtClean="0"/>
              <a:t>Policies that determine the proper set of </a:t>
            </a:r>
            <a:r>
              <a:rPr lang="en-US" dirty="0" err="1" smtClean="0"/>
              <a:t>lease(s</a:t>
            </a:r>
            <a:r>
              <a:rPr lang="en-US" dirty="0" smtClean="0"/>
              <a:t>) for preemption are investigated.</a:t>
            </a:r>
            <a:endParaRPr lang="en-US" dirty="0"/>
          </a:p>
        </p:txBody>
      </p:sp>
      <p:sp>
        <p:nvSpPr>
          <p:cNvPr id="5" name="Slide Number Placeholder 4"/>
          <p:cNvSpPr>
            <a:spLocks noGrp="1"/>
          </p:cNvSpPr>
          <p:nvPr>
            <p:ph type="sldNum" sz="quarter" idx="12"/>
          </p:nvPr>
        </p:nvSpPr>
        <p:spPr/>
        <p:txBody>
          <a:bodyPr/>
          <a:lstStyle/>
          <a:p>
            <a:fld id="{7D2751F7-D677-4CE9-B35A-C3CCA0CC8D94}"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Contributions</a:t>
            </a:r>
            <a:endParaRPr lang="en-US" dirty="0"/>
          </a:p>
        </p:txBody>
      </p:sp>
      <p:sp>
        <p:nvSpPr>
          <p:cNvPr id="3" name="Content Placeholder 2"/>
          <p:cNvSpPr>
            <a:spLocks noGrp="1"/>
          </p:cNvSpPr>
          <p:nvPr>
            <p:ph idx="1"/>
          </p:nvPr>
        </p:nvSpPr>
        <p:spPr/>
        <p:txBody>
          <a:bodyPr>
            <a:normAutofit fontScale="92500"/>
          </a:bodyPr>
          <a:lstStyle/>
          <a:p>
            <a:r>
              <a:rPr lang="en-US" dirty="0" smtClean="0"/>
              <a:t>We investigate a proactive scheduling policy in the IGG to avoid resource contention.</a:t>
            </a:r>
          </a:p>
          <a:p>
            <a:r>
              <a:rPr lang="en-US" dirty="0" smtClean="0"/>
              <a:t>We propose an admission control policy to handle long waiting time for external requests.</a:t>
            </a:r>
          </a:p>
          <a:p>
            <a:r>
              <a:rPr lang="en-US" dirty="0" smtClean="0"/>
              <a:t>We investigate how energy management mechanism can affect contention.</a:t>
            </a:r>
          </a:p>
          <a:p>
            <a:r>
              <a:rPr lang="en-US" dirty="0" smtClean="0"/>
              <a:t>We present the implementation of the contention-aware scheduling in the InterGrid.</a:t>
            </a:r>
            <a:endParaRPr lang="en-US" dirty="0"/>
          </a:p>
        </p:txBody>
      </p:sp>
      <p:sp>
        <p:nvSpPr>
          <p:cNvPr id="5" name="Slide Number Placeholder 4"/>
          <p:cNvSpPr>
            <a:spLocks noGrp="1"/>
          </p:cNvSpPr>
          <p:nvPr>
            <p:ph type="sldNum" sz="quarter" idx="12"/>
          </p:nvPr>
        </p:nvSpPr>
        <p:spPr/>
        <p:txBody>
          <a:bodyPr/>
          <a:lstStyle/>
          <a:p>
            <a:fld id="{7D2751F7-D677-4CE9-B35A-C3CCA0CC8D94}"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ounded Rectangle 4"/>
          <p:cNvSpPr/>
          <p:nvPr/>
        </p:nvSpPr>
        <p:spPr>
          <a:xfrm>
            <a:off x="0" y="3352800"/>
            <a:ext cx="9144000" cy="1066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Introducing federated Grids as resource and resource contention.</a:t>
            </a:r>
          </a:p>
          <a:p>
            <a:endParaRPr lang="en-US" dirty="0" smtClean="0"/>
          </a:p>
          <a:p>
            <a:r>
              <a:rPr lang="en-US" dirty="0" smtClean="0"/>
              <a:t>What is the problem?</a:t>
            </a:r>
          </a:p>
          <a:p>
            <a:endParaRPr lang="en-US" dirty="0" smtClean="0"/>
          </a:p>
          <a:p>
            <a:r>
              <a:rPr lang="en-US" dirty="0" smtClean="0"/>
              <a:t>Positioning of the thesis</a:t>
            </a:r>
          </a:p>
          <a:p>
            <a:endParaRPr lang="en-US" dirty="0" smtClean="0"/>
          </a:p>
          <a:p>
            <a:r>
              <a:rPr lang="en-US" dirty="0" smtClean="0"/>
              <a:t>Contributions of this thesis</a:t>
            </a:r>
          </a:p>
          <a:p>
            <a:endParaRPr lang="en-US" dirty="0" smtClean="0"/>
          </a:p>
          <a:p>
            <a:r>
              <a:rPr lang="en-US" dirty="0" smtClean="0"/>
              <a:t>Conclusions and future directions</a:t>
            </a:r>
          </a:p>
          <a:p>
            <a:pPr>
              <a:buNone/>
            </a:pP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837337" y="3705999"/>
            <a:ext cx="1301182" cy="646331"/>
          </a:xfrm>
          <a:prstGeom prst="rect">
            <a:avLst/>
          </a:prstGeom>
          <a:noFill/>
        </p:spPr>
        <p:txBody>
          <a:bodyPr wrap="none" rtlCol="0">
            <a:spAutoFit/>
          </a:bodyPr>
          <a:lstStyle/>
          <a:p>
            <a:pPr algn="ctr"/>
            <a:r>
              <a:rPr lang="en-US" dirty="0" smtClean="0"/>
              <a:t>Resource </a:t>
            </a:r>
          </a:p>
          <a:p>
            <a:pPr algn="ctr"/>
            <a:r>
              <a:rPr lang="en-US" dirty="0" smtClean="0"/>
              <a:t>Contention </a:t>
            </a:r>
          </a:p>
        </p:txBody>
      </p:sp>
      <p:sp>
        <p:nvSpPr>
          <p:cNvPr id="6" name="TextBox 5"/>
          <p:cNvSpPr txBox="1"/>
          <p:nvPr/>
        </p:nvSpPr>
        <p:spPr>
          <a:xfrm>
            <a:off x="3387272" y="2132310"/>
            <a:ext cx="1121296" cy="646331"/>
          </a:xfrm>
          <a:prstGeom prst="rect">
            <a:avLst/>
          </a:prstGeom>
          <a:noFill/>
        </p:spPr>
        <p:txBody>
          <a:bodyPr wrap="none" rtlCol="0">
            <a:spAutoFit/>
          </a:bodyPr>
          <a:lstStyle/>
          <a:p>
            <a:pPr algn="ctr"/>
            <a:r>
              <a:rPr lang="en-US" dirty="0" smtClean="0"/>
              <a:t>Request-</a:t>
            </a:r>
          </a:p>
          <a:p>
            <a:pPr algn="ctr"/>
            <a:r>
              <a:rPr lang="en-US" dirty="0" smtClean="0"/>
              <a:t>initiated</a:t>
            </a:r>
            <a:endParaRPr lang="en-US" dirty="0"/>
          </a:p>
        </p:txBody>
      </p:sp>
      <p:sp>
        <p:nvSpPr>
          <p:cNvPr id="8" name="TextBox 7"/>
          <p:cNvSpPr txBox="1"/>
          <p:nvPr/>
        </p:nvSpPr>
        <p:spPr>
          <a:xfrm>
            <a:off x="3394762" y="3464441"/>
            <a:ext cx="1481113" cy="615553"/>
          </a:xfrm>
          <a:prstGeom prst="rect">
            <a:avLst/>
          </a:prstGeom>
          <a:noFill/>
        </p:spPr>
        <p:txBody>
          <a:bodyPr wrap="none" rtlCol="0">
            <a:spAutoFit/>
          </a:bodyPr>
          <a:lstStyle/>
          <a:p>
            <a:pPr algn="ctr"/>
            <a:r>
              <a:rPr lang="en-US" sz="1700" dirty="0" smtClean="0"/>
              <a:t>Inter-domain-</a:t>
            </a:r>
          </a:p>
          <a:p>
            <a:pPr algn="ctr"/>
            <a:r>
              <a:rPr lang="en-US" sz="1700" dirty="0" smtClean="0"/>
              <a:t>initiated</a:t>
            </a:r>
          </a:p>
        </p:txBody>
      </p:sp>
      <p:sp>
        <p:nvSpPr>
          <p:cNvPr id="9" name="TextBox 8"/>
          <p:cNvSpPr txBox="1"/>
          <p:nvPr/>
        </p:nvSpPr>
        <p:spPr>
          <a:xfrm>
            <a:off x="3388161" y="4861957"/>
            <a:ext cx="980294" cy="646331"/>
          </a:xfrm>
          <a:prstGeom prst="rect">
            <a:avLst/>
          </a:prstGeom>
          <a:noFill/>
        </p:spPr>
        <p:txBody>
          <a:bodyPr wrap="none" rtlCol="0">
            <a:spAutoFit/>
          </a:bodyPr>
          <a:lstStyle/>
          <a:p>
            <a:r>
              <a:rPr lang="en-US" dirty="0" smtClean="0"/>
              <a:t>Origin-</a:t>
            </a:r>
          </a:p>
          <a:p>
            <a:r>
              <a:rPr lang="en-US" dirty="0" smtClean="0"/>
              <a:t>initiated</a:t>
            </a:r>
            <a:endParaRPr lang="en-US" dirty="0"/>
          </a:p>
        </p:txBody>
      </p:sp>
      <p:cxnSp>
        <p:nvCxnSpPr>
          <p:cNvPr id="23" name="Elbow Connector 22"/>
          <p:cNvCxnSpPr>
            <a:stCxn id="5" idx="3"/>
            <a:endCxn id="6" idx="1"/>
          </p:cNvCxnSpPr>
          <p:nvPr/>
        </p:nvCxnSpPr>
        <p:spPr>
          <a:xfrm flipV="1">
            <a:off x="2138519" y="2455476"/>
            <a:ext cx="1248753" cy="1573689"/>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5" idx="3"/>
            <a:endCxn id="8" idx="1"/>
          </p:cNvCxnSpPr>
          <p:nvPr/>
        </p:nvCxnSpPr>
        <p:spPr>
          <a:xfrm flipV="1">
            <a:off x="2138519" y="3772218"/>
            <a:ext cx="1256243" cy="256947"/>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698672" y="1496199"/>
            <a:ext cx="1018227" cy="369332"/>
          </a:xfrm>
          <a:prstGeom prst="rect">
            <a:avLst/>
          </a:prstGeom>
          <a:noFill/>
        </p:spPr>
        <p:txBody>
          <a:bodyPr wrap="none" rtlCol="0">
            <a:spAutoFit/>
          </a:bodyPr>
          <a:lstStyle/>
          <a:p>
            <a:r>
              <a:rPr lang="en-US" dirty="0" err="1" smtClean="0"/>
              <a:t>DiffServ</a:t>
            </a:r>
            <a:endParaRPr lang="en-US" dirty="0"/>
          </a:p>
        </p:txBody>
      </p:sp>
      <p:sp>
        <p:nvSpPr>
          <p:cNvPr id="32" name="TextBox 31"/>
          <p:cNvSpPr txBox="1"/>
          <p:nvPr/>
        </p:nvSpPr>
        <p:spPr>
          <a:xfrm>
            <a:off x="4744572" y="2269867"/>
            <a:ext cx="1198165" cy="369332"/>
          </a:xfrm>
          <a:prstGeom prst="rect">
            <a:avLst/>
          </a:prstGeom>
          <a:noFill/>
          <a:ln>
            <a:noFill/>
          </a:ln>
          <a:effectLst/>
        </p:spPr>
        <p:txBody>
          <a:bodyPr wrap="none" rtlCol="0">
            <a:spAutoFit/>
          </a:bodyPr>
          <a:lstStyle/>
          <a:p>
            <a:r>
              <a:rPr lang="en-US" dirty="0" smtClean="0"/>
              <a:t>Economic</a:t>
            </a:r>
            <a:endParaRPr lang="en-US" dirty="0"/>
          </a:p>
        </p:txBody>
      </p:sp>
      <p:sp>
        <p:nvSpPr>
          <p:cNvPr id="33" name="TextBox 32"/>
          <p:cNvSpPr txBox="1"/>
          <p:nvPr/>
        </p:nvSpPr>
        <p:spPr>
          <a:xfrm>
            <a:off x="4696472" y="2982873"/>
            <a:ext cx="1429222" cy="369332"/>
          </a:xfrm>
          <a:prstGeom prst="rect">
            <a:avLst/>
          </a:prstGeom>
          <a:noFill/>
        </p:spPr>
        <p:txBody>
          <a:bodyPr wrap="none" rtlCol="0">
            <a:spAutoFit/>
          </a:bodyPr>
          <a:lstStyle/>
          <a:p>
            <a:r>
              <a:rPr lang="en-US" dirty="0" smtClean="0"/>
              <a:t>Outsourcing</a:t>
            </a:r>
            <a:endParaRPr lang="en-US" dirty="0"/>
          </a:p>
        </p:txBody>
      </p:sp>
      <p:cxnSp>
        <p:nvCxnSpPr>
          <p:cNvPr id="37" name="Elbow Connector 36"/>
          <p:cNvCxnSpPr>
            <a:stCxn id="6" idx="3"/>
            <a:endCxn id="31" idx="1"/>
          </p:cNvCxnSpPr>
          <p:nvPr/>
        </p:nvCxnSpPr>
        <p:spPr>
          <a:xfrm flipV="1">
            <a:off x="4508568" y="1680865"/>
            <a:ext cx="190104" cy="774611"/>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Elbow Connector 38"/>
          <p:cNvCxnSpPr>
            <a:stCxn id="6" idx="3"/>
            <a:endCxn id="32" idx="1"/>
          </p:cNvCxnSpPr>
          <p:nvPr/>
        </p:nvCxnSpPr>
        <p:spPr>
          <a:xfrm flipV="1">
            <a:off x="4508568" y="2454533"/>
            <a:ext cx="236004" cy="943"/>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6" idx="3"/>
            <a:endCxn id="33" idx="1"/>
          </p:cNvCxnSpPr>
          <p:nvPr/>
        </p:nvCxnSpPr>
        <p:spPr>
          <a:xfrm>
            <a:off x="4508568" y="2455476"/>
            <a:ext cx="187904" cy="712063"/>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6095137" y="3082151"/>
            <a:ext cx="2058263" cy="369332"/>
          </a:xfrm>
          <a:prstGeom prst="rect">
            <a:avLst/>
          </a:prstGeom>
          <a:noFill/>
        </p:spPr>
        <p:txBody>
          <a:bodyPr wrap="none" rtlCol="0">
            <a:spAutoFit/>
          </a:bodyPr>
          <a:lstStyle/>
          <a:p>
            <a:r>
              <a:rPr lang="en-US" dirty="0" smtClean="0"/>
              <a:t>Global Scheduling</a:t>
            </a:r>
            <a:endParaRPr lang="en-US" dirty="0"/>
          </a:p>
        </p:txBody>
      </p:sp>
      <p:sp>
        <p:nvSpPr>
          <p:cNvPr id="43" name="TextBox 42"/>
          <p:cNvSpPr txBox="1"/>
          <p:nvPr/>
        </p:nvSpPr>
        <p:spPr>
          <a:xfrm>
            <a:off x="6095137" y="3565267"/>
            <a:ext cx="1801620" cy="369332"/>
          </a:xfrm>
          <a:prstGeom prst="rect">
            <a:avLst/>
          </a:prstGeom>
          <a:noFill/>
        </p:spPr>
        <p:txBody>
          <a:bodyPr wrap="none" rtlCol="0">
            <a:spAutoFit/>
          </a:bodyPr>
          <a:lstStyle/>
          <a:p>
            <a:r>
              <a:rPr lang="en-US" dirty="0" smtClean="0"/>
              <a:t>Incentive-based</a:t>
            </a:r>
            <a:endParaRPr lang="en-US" dirty="0"/>
          </a:p>
        </p:txBody>
      </p:sp>
      <p:sp>
        <p:nvSpPr>
          <p:cNvPr id="44" name="TextBox 43"/>
          <p:cNvSpPr txBox="1"/>
          <p:nvPr/>
        </p:nvSpPr>
        <p:spPr>
          <a:xfrm>
            <a:off x="6095137" y="4012495"/>
            <a:ext cx="1506430" cy="369332"/>
          </a:xfrm>
          <a:prstGeom prst="rect">
            <a:avLst/>
          </a:prstGeom>
          <a:noFill/>
        </p:spPr>
        <p:txBody>
          <a:bodyPr wrap="none" rtlCol="0">
            <a:spAutoFit/>
          </a:bodyPr>
          <a:lstStyle/>
          <a:p>
            <a:r>
              <a:rPr lang="en-US" dirty="0" smtClean="0"/>
              <a:t>Token-based</a:t>
            </a:r>
            <a:endParaRPr lang="en-US" dirty="0"/>
          </a:p>
        </p:txBody>
      </p:sp>
      <p:sp>
        <p:nvSpPr>
          <p:cNvPr id="51" name="TextBox 50"/>
          <p:cNvSpPr txBox="1"/>
          <p:nvPr/>
        </p:nvSpPr>
        <p:spPr>
          <a:xfrm>
            <a:off x="4832165" y="4511933"/>
            <a:ext cx="1365090" cy="369332"/>
          </a:xfrm>
          <a:prstGeom prst="rect">
            <a:avLst/>
          </a:prstGeom>
          <a:noFill/>
        </p:spPr>
        <p:txBody>
          <a:bodyPr wrap="none" rtlCol="0">
            <a:spAutoFit/>
          </a:bodyPr>
          <a:lstStyle/>
          <a:p>
            <a:r>
              <a:rPr lang="en-US" dirty="0" smtClean="0"/>
              <a:t>Preemption </a:t>
            </a:r>
          </a:p>
          <a:p>
            <a:endParaRPr lang="en-US" dirty="0"/>
          </a:p>
        </p:txBody>
      </p:sp>
      <p:sp>
        <p:nvSpPr>
          <p:cNvPr id="52" name="TextBox 51"/>
          <p:cNvSpPr txBox="1"/>
          <p:nvPr/>
        </p:nvSpPr>
        <p:spPr>
          <a:xfrm>
            <a:off x="4831833" y="5013067"/>
            <a:ext cx="1339504" cy="369332"/>
          </a:xfrm>
          <a:prstGeom prst="rect">
            <a:avLst/>
          </a:prstGeom>
          <a:noFill/>
        </p:spPr>
        <p:txBody>
          <a:bodyPr wrap="none" rtlCol="0">
            <a:spAutoFit/>
          </a:bodyPr>
          <a:lstStyle/>
          <a:p>
            <a:r>
              <a:rPr lang="en-US" dirty="0" smtClean="0"/>
              <a:t>Partitioning</a:t>
            </a:r>
            <a:endParaRPr lang="en-US" dirty="0"/>
          </a:p>
        </p:txBody>
      </p:sp>
      <p:sp>
        <p:nvSpPr>
          <p:cNvPr id="53" name="TextBox 52"/>
          <p:cNvSpPr txBox="1"/>
          <p:nvPr/>
        </p:nvSpPr>
        <p:spPr>
          <a:xfrm>
            <a:off x="4827811" y="5594129"/>
            <a:ext cx="1724526" cy="369332"/>
          </a:xfrm>
          <a:prstGeom prst="rect">
            <a:avLst/>
          </a:prstGeom>
          <a:noFill/>
        </p:spPr>
        <p:txBody>
          <a:bodyPr wrap="none" rtlCol="0">
            <a:spAutoFit/>
          </a:bodyPr>
          <a:lstStyle/>
          <a:p>
            <a:r>
              <a:rPr lang="en-US" dirty="0" smtClean="0"/>
              <a:t>Several Queue</a:t>
            </a:r>
            <a:endParaRPr lang="en-US" dirty="0"/>
          </a:p>
        </p:txBody>
      </p:sp>
      <p:sp>
        <p:nvSpPr>
          <p:cNvPr id="55" name="TextBox 54"/>
          <p:cNvSpPr txBox="1"/>
          <p:nvPr/>
        </p:nvSpPr>
        <p:spPr>
          <a:xfrm>
            <a:off x="6342870" y="4338677"/>
            <a:ext cx="556613" cy="369332"/>
          </a:xfrm>
          <a:prstGeom prst="rect">
            <a:avLst/>
          </a:prstGeom>
          <a:noFill/>
        </p:spPr>
        <p:txBody>
          <a:bodyPr wrap="none" rtlCol="0">
            <a:spAutoFit/>
          </a:bodyPr>
          <a:lstStyle/>
          <a:p>
            <a:r>
              <a:rPr lang="en-US" dirty="0" smtClean="0"/>
              <a:t>Full</a:t>
            </a:r>
            <a:endParaRPr lang="en-US" dirty="0"/>
          </a:p>
        </p:txBody>
      </p:sp>
      <p:sp>
        <p:nvSpPr>
          <p:cNvPr id="56" name="TextBox 55"/>
          <p:cNvSpPr txBox="1"/>
          <p:nvPr/>
        </p:nvSpPr>
        <p:spPr>
          <a:xfrm>
            <a:off x="6352370" y="4719677"/>
            <a:ext cx="838954" cy="369332"/>
          </a:xfrm>
          <a:prstGeom prst="rect">
            <a:avLst/>
          </a:prstGeom>
          <a:noFill/>
        </p:spPr>
        <p:txBody>
          <a:bodyPr wrap="none" rtlCol="0">
            <a:spAutoFit/>
          </a:bodyPr>
          <a:lstStyle/>
          <a:p>
            <a:r>
              <a:rPr lang="en-US" dirty="0" smtClean="0"/>
              <a:t>Partial</a:t>
            </a:r>
            <a:endParaRPr lang="en-US" dirty="0"/>
          </a:p>
        </p:txBody>
      </p:sp>
      <p:cxnSp>
        <p:nvCxnSpPr>
          <p:cNvPr id="62" name="Elbow Connector 61"/>
          <p:cNvCxnSpPr>
            <a:stCxn id="9" idx="3"/>
            <a:endCxn id="53" idx="1"/>
          </p:cNvCxnSpPr>
          <p:nvPr/>
        </p:nvCxnSpPr>
        <p:spPr>
          <a:xfrm>
            <a:off x="4368455" y="5185123"/>
            <a:ext cx="459356" cy="593672"/>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Elbow Connector 65"/>
          <p:cNvCxnSpPr>
            <a:endCxn id="55" idx="1"/>
          </p:cNvCxnSpPr>
          <p:nvPr/>
        </p:nvCxnSpPr>
        <p:spPr>
          <a:xfrm flipV="1">
            <a:off x="6134014" y="4523343"/>
            <a:ext cx="208856" cy="184666"/>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Elbow Connector 67"/>
          <p:cNvCxnSpPr>
            <a:endCxn id="56" idx="1"/>
          </p:cNvCxnSpPr>
          <p:nvPr/>
        </p:nvCxnSpPr>
        <p:spPr>
          <a:xfrm>
            <a:off x="6121055" y="4719677"/>
            <a:ext cx="231315" cy="184666"/>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3377855" y="6031468"/>
            <a:ext cx="851690" cy="369332"/>
          </a:xfrm>
          <a:prstGeom prst="rect">
            <a:avLst/>
          </a:prstGeom>
          <a:noFill/>
        </p:spPr>
        <p:txBody>
          <a:bodyPr wrap="none" rtlCol="0">
            <a:spAutoFit/>
          </a:bodyPr>
          <a:lstStyle/>
          <a:p>
            <a:r>
              <a:rPr lang="en-US" dirty="0" smtClean="0"/>
              <a:t>Hybrid</a:t>
            </a:r>
            <a:endParaRPr lang="en-US" dirty="0"/>
          </a:p>
        </p:txBody>
      </p:sp>
      <p:cxnSp>
        <p:nvCxnSpPr>
          <p:cNvPr id="46" name="Elbow Connector 45"/>
          <p:cNvCxnSpPr>
            <a:stCxn id="5" idx="3"/>
            <a:endCxn id="38" idx="1"/>
          </p:cNvCxnSpPr>
          <p:nvPr/>
        </p:nvCxnSpPr>
        <p:spPr>
          <a:xfrm>
            <a:off x="2138519" y="4029165"/>
            <a:ext cx="1239336" cy="2186969"/>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Elbow Connector 62"/>
          <p:cNvCxnSpPr/>
          <p:nvPr/>
        </p:nvCxnSpPr>
        <p:spPr>
          <a:xfrm flipV="1">
            <a:off x="4875875" y="3289756"/>
            <a:ext cx="1295462" cy="479485"/>
          </a:xfrm>
          <a:prstGeom prst="bentConnector3">
            <a:avLst>
              <a:gd name="adj1" fmla="val 92013"/>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Elbow Connector 69"/>
          <p:cNvCxnSpPr/>
          <p:nvPr/>
        </p:nvCxnSpPr>
        <p:spPr>
          <a:xfrm>
            <a:off x="4875875" y="3772218"/>
            <a:ext cx="1295462" cy="450859"/>
          </a:xfrm>
          <a:prstGeom prst="bentConnector3">
            <a:avLst>
              <a:gd name="adj1" fmla="val 92013"/>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6135643" y="1953399"/>
            <a:ext cx="1673217" cy="369332"/>
          </a:xfrm>
          <a:prstGeom prst="rect">
            <a:avLst/>
          </a:prstGeom>
        </p:spPr>
        <p:txBody>
          <a:bodyPr wrap="none">
            <a:spAutoFit/>
          </a:bodyPr>
          <a:lstStyle/>
          <a:p>
            <a:r>
              <a:rPr lang="en-US" dirty="0" smtClean="0"/>
              <a:t>Auction-based</a:t>
            </a:r>
            <a:endParaRPr lang="en-US" dirty="0"/>
          </a:p>
        </p:txBody>
      </p:sp>
      <p:sp>
        <p:nvSpPr>
          <p:cNvPr id="35" name="Rectangle 34"/>
          <p:cNvSpPr/>
          <p:nvPr/>
        </p:nvSpPr>
        <p:spPr>
          <a:xfrm>
            <a:off x="6134014" y="2574667"/>
            <a:ext cx="1454695" cy="369332"/>
          </a:xfrm>
          <a:prstGeom prst="rect">
            <a:avLst/>
          </a:prstGeom>
        </p:spPr>
        <p:txBody>
          <a:bodyPr wrap="none">
            <a:spAutoFit/>
          </a:bodyPr>
          <a:lstStyle/>
          <a:p>
            <a:r>
              <a:rPr lang="en-US" dirty="0" smtClean="0"/>
              <a:t>Utility-based</a:t>
            </a:r>
            <a:endParaRPr lang="en-US" dirty="0"/>
          </a:p>
        </p:txBody>
      </p:sp>
      <p:cxnSp>
        <p:nvCxnSpPr>
          <p:cNvPr id="49" name="Elbow Connector 48"/>
          <p:cNvCxnSpPr>
            <a:stCxn id="32" idx="3"/>
            <a:endCxn id="35" idx="1"/>
          </p:cNvCxnSpPr>
          <p:nvPr/>
        </p:nvCxnSpPr>
        <p:spPr>
          <a:xfrm>
            <a:off x="5942737" y="2454533"/>
            <a:ext cx="191277" cy="304800"/>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Elbow Connector 53"/>
          <p:cNvCxnSpPr>
            <a:stCxn id="32" idx="3"/>
            <a:endCxn id="34" idx="1"/>
          </p:cNvCxnSpPr>
          <p:nvPr/>
        </p:nvCxnSpPr>
        <p:spPr>
          <a:xfrm flipV="1">
            <a:off x="5942737" y="2138065"/>
            <a:ext cx="192906" cy="316468"/>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697619" y="2665115"/>
            <a:ext cx="1069787" cy="369332"/>
          </a:xfrm>
          <a:prstGeom prst="rect">
            <a:avLst/>
          </a:prstGeom>
          <a:noFill/>
        </p:spPr>
        <p:txBody>
          <a:bodyPr wrap="none" rtlCol="0">
            <a:spAutoFit/>
          </a:bodyPr>
          <a:lstStyle/>
          <a:p>
            <a:r>
              <a:rPr lang="en-US" dirty="0" smtClean="0"/>
              <a:t>Fairness</a:t>
            </a:r>
            <a:endParaRPr lang="en-US" dirty="0"/>
          </a:p>
        </p:txBody>
      </p:sp>
      <p:sp>
        <p:nvSpPr>
          <p:cNvPr id="48" name="TextBox 47"/>
          <p:cNvSpPr txBox="1"/>
          <p:nvPr/>
        </p:nvSpPr>
        <p:spPr>
          <a:xfrm>
            <a:off x="4704792" y="1852831"/>
            <a:ext cx="1339504" cy="369332"/>
          </a:xfrm>
          <a:prstGeom prst="rect">
            <a:avLst/>
          </a:prstGeom>
          <a:noFill/>
        </p:spPr>
        <p:txBody>
          <a:bodyPr wrap="none" rtlCol="0">
            <a:spAutoFit/>
          </a:bodyPr>
          <a:lstStyle/>
          <a:p>
            <a:r>
              <a:rPr lang="en-US" dirty="0" smtClean="0"/>
              <a:t>Partitioning</a:t>
            </a:r>
            <a:endParaRPr lang="en-US" dirty="0"/>
          </a:p>
        </p:txBody>
      </p:sp>
      <p:cxnSp>
        <p:nvCxnSpPr>
          <p:cNvPr id="57" name="Elbow Connector 56"/>
          <p:cNvCxnSpPr>
            <a:stCxn id="6" idx="3"/>
            <a:endCxn id="48" idx="1"/>
          </p:cNvCxnSpPr>
          <p:nvPr/>
        </p:nvCxnSpPr>
        <p:spPr>
          <a:xfrm flipV="1">
            <a:off x="4508568" y="2037497"/>
            <a:ext cx="196224" cy="417979"/>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a:stCxn id="6" idx="3"/>
            <a:endCxn id="40" idx="1"/>
          </p:cNvCxnSpPr>
          <p:nvPr/>
        </p:nvCxnSpPr>
        <p:spPr>
          <a:xfrm>
            <a:off x="4508568" y="2455476"/>
            <a:ext cx="189051" cy="394305"/>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028275" y="3769241"/>
            <a:ext cx="1143062"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342537" y="5185123"/>
            <a:ext cx="489296" cy="1261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itle 1"/>
          <p:cNvSpPr txBox="1">
            <a:spLocks/>
          </p:cNvSpPr>
          <p:nvPr/>
        </p:nvSpPr>
        <p:spPr>
          <a:xfrm>
            <a:off x="457200" y="1524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solidFill>
                  <a:schemeClr val="bg1"/>
                </a:solidFill>
                <a:latin typeface="+mj-lt"/>
                <a:ea typeface="+mj-ea"/>
                <a:cs typeface="+mj-cs"/>
              </a:rPr>
              <a:t>Contention Management in Distributed Systems</a:t>
            </a:r>
            <a:endParaRPr lang="en-US" sz="4400" dirty="0">
              <a:solidFill>
                <a:schemeClr val="bg1"/>
              </a:solidFill>
              <a:latin typeface="+mj-lt"/>
              <a:ea typeface="+mj-ea"/>
              <a:cs typeface="+mj-cs"/>
            </a:endParaRPr>
          </a:p>
        </p:txBody>
      </p:sp>
      <p:cxnSp>
        <p:nvCxnSpPr>
          <p:cNvPr id="27" name="Elbow Connector 26"/>
          <p:cNvCxnSpPr>
            <a:stCxn id="5" idx="3"/>
            <a:endCxn id="9" idx="1"/>
          </p:cNvCxnSpPr>
          <p:nvPr/>
        </p:nvCxnSpPr>
        <p:spPr>
          <a:xfrm>
            <a:off x="2138519" y="4029165"/>
            <a:ext cx="1249642" cy="1155958"/>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Elbow Connector 57"/>
          <p:cNvCxnSpPr>
            <a:stCxn id="9" idx="3"/>
            <a:endCxn id="51" idx="1"/>
          </p:cNvCxnSpPr>
          <p:nvPr/>
        </p:nvCxnSpPr>
        <p:spPr>
          <a:xfrm flipV="1">
            <a:off x="4368455" y="4696599"/>
            <a:ext cx="463710" cy="488524"/>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Slide Number Placeholder 58"/>
          <p:cNvSpPr>
            <a:spLocks noGrp="1"/>
          </p:cNvSpPr>
          <p:nvPr>
            <p:ph type="sldNum" sz="quarter" idx="12"/>
          </p:nvPr>
        </p:nvSpPr>
        <p:spPr/>
        <p:txBody>
          <a:bodyPr/>
          <a:lstStyle/>
          <a:p>
            <a:fld id="{7D2751F7-D677-4CE9-B35A-C3CCA0CC8D94}"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5"/>
                                        </p:tgtEl>
                                        <p:attrNameLst>
                                          <p:attrName>style.color</p:attrName>
                                        </p:attrNameLst>
                                      </p:cBhvr>
                                      <p:to>
                                        <a:schemeClr val="accent2"/>
                                      </p:to>
                                    </p:animClr>
                                  </p:childTnLst>
                                  <p:subTnLst>
                                    <p:animClr>
                                      <p:cBhvr override="childStyle">
                                        <p:cTn dur="1" fill="hold" display="0" masterRel="nextClick" afterEffect="1"/>
                                        <p:tgtEl>
                                          <p:spTgt spid="5"/>
                                        </p:tgtEl>
                                        <p:attrNameLst>
                                          <p:attrName>ppt_c</p:attrName>
                                        </p:attrNameLst>
                                      </p:cBhvr>
                                      <p:to>
                                        <a:srgbClr val="D55654"/>
                                      </p:to>
                                    </p:animClr>
                                  </p:subTnLst>
                                </p:cTn>
                              </p:par>
                            </p:childTnLst>
                          </p:cTn>
                        </p:par>
                        <p:par>
                          <p:cTn id="7" fill="hold">
                            <p:stCondLst>
                              <p:cond delay="500"/>
                            </p:stCondLst>
                            <p:childTnLst>
                              <p:par>
                                <p:cTn id="8" presetID="7" presetClass="emph" presetSubtype="2" fill="hold" nodeType="afterEffect">
                                  <p:stCondLst>
                                    <p:cond delay="0"/>
                                  </p:stCondLst>
                                  <p:childTnLst>
                                    <p:animClr clrSpc="rgb">
                                      <p:cBhvr>
                                        <p:cTn id="9" dur="500" fill="hold"/>
                                        <p:tgtEl>
                                          <p:spTgt spid="27"/>
                                        </p:tgtEl>
                                        <p:attrNameLst>
                                          <p:attrName>stroke.color</p:attrName>
                                        </p:attrNameLst>
                                      </p:cBhvr>
                                      <p:to>
                                        <a:schemeClr val="accent2"/>
                                      </p:to>
                                    </p:animClr>
                                    <p:set>
                                      <p:cBhvr>
                                        <p:cTn id="10" dur="500" fill="hold"/>
                                        <p:tgtEl>
                                          <p:spTgt spid="27"/>
                                        </p:tgtEl>
                                        <p:attrNameLst>
                                          <p:attrName>stroke.on</p:attrName>
                                        </p:attrNameLst>
                                      </p:cBhvr>
                                      <p:to>
                                        <p:strVal val="true"/>
                                      </p:to>
                                    </p:set>
                                  </p:childTnLst>
                                  <p:subTnLst>
                                    <p:animClr>
                                      <p:cBhvr override="childStyle">
                                        <p:cTn dur="1" fill="hold" display="0" masterRel="nextClick" afterEffect="1"/>
                                        <p:tgtEl>
                                          <p:spTgt spid="27"/>
                                        </p:tgtEl>
                                        <p:attrNameLst>
                                          <p:attrName>ppt_c</p:attrName>
                                        </p:attrNameLst>
                                      </p:cBhvr>
                                      <p:to>
                                        <a:srgbClr val="D55654"/>
                                      </p:to>
                                    </p:animClr>
                                  </p:subTnLst>
                                </p:cTn>
                              </p:par>
                            </p:childTnLst>
                          </p:cTn>
                        </p:par>
                        <p:par>
                          <p:cTn id="11" fill="hold">
                            <p:stCondLst>
                              <p:cond delay="1000"/>
                            </p:stCondLst>
                            <p:childTnLst>
                              <p:par>
                                <p:cTn id="12" presetID="3" presetClass="emph" presetSubtype="2" fill="hold" grpId="0" nodeType="afterEffect">
                                  <p:stCondLst>
                                    <p:cond delay="0"/>
                                  </p:stCondLst>
                                  <p:childTnLst>
                                    <p:animClr clrSpc="rgb">
                                      <p:cBhvr override="childStyle">
                                        <p:cTn id="13" dur="500" fill="hold"/>
                                        <p:tgtEl>
                                          <p:spTgt spid="9"/>
                                        </p:tgtEl>
                                        <p:attrNameLst>
                                          <p:attrName>style.color</p:attrName>
                                        </p:attrNameLst>
                                      </p:cBhvr>
                                      <p:to>
                                        <a:schemeClr val="accent2"/>
                                      </p:to>
                                    </p:animClr>
                                  </p:childTnLst>
                                </p:cTn>
                              </p:par>
                            </p:childTnLst>
                          </p:cTn>
                        </p:par>
                        <p:par>
                          <p:cTn id="14" fill="hold">
                            <p:stCondLst>
                              <p:cond delay="1500"/>
                            </p:stCondLst>
                            <p:childTnLst>
                              <p:par>
                                <p:cTn id="15" presetID="7" presetClass="emph" presetSubtype="2" fill="hold" nodeType="afterEffect">
                                  <p:stCondLst>
                                    <p:cond delay="0"/>
                                  </p:stCondLst>
                                  <p:childTnLst>
                                    <p:animClr clrSpc="rgb">
                                      <p:cBhvr>
                                        <p:cTn id="16" dur="500" fill="hold"/>
                                        <p:tgtEl>
                                          <p:spTgt spid="58"/>
                                        </p:tgtEl>
                                        <p:attrNameLst>
                                          <p:attrName>stroke.color</p:attrName>
                                        </p:attrNameLst>
                                      </p:cBhvr>
                                      <p:to>
                                        <a:schemeClr val="accent2"/>
                                      </p:to>
                                    </p:animClr>
                                    <p:set>
                                      <p:cBhvr>
                                        <p:cTn id="17" dur="500" fill="hold"/>
                                        <p:tgtEl>
                                          <p:spTgt spid="58"/>
                                        </p:tgtEl>
                                        <p:attrNameLst>
                                          <p:attrName>stroke.on</p:attrName>
                                        </p:attrNameLst>
                                      </p:cBhvr>
                                      <p:to>
                                        <p:strVal val="true"/>
                                      </p:to>
                                    </p:set>
                                  </p:childTnLst>
                                  <p:subTnLst>
                                    <p:animClr>
                                      <p:cBhvr override="childStyle">
                                        <p:cTn dur="1" fill="hold" display="0" masterRel="nextClick" afterEffect="1"/>
                                        <p:tgtEl>
                                          <p:spTgt spid="58"/>
                                        </p:tgtEl>
                                        <p:attrNameLst>
                                          <p:attrName>ppt_c</p:attrName>
                                        </p:attrNameLst>
                                      </p:cBhvr>
                                      <p:to>
                                        <a:srgbClr val="D55654"/>
                                      </p:to>
                                    </p:animClr>
                                  </p:subTnLst>
                                </p:cTn>
                              </p:par>
                            </p:childTnLst>
                          </p:cTn>
                        </p:par>
                        <p:par>
                          <p:cTn id="18" fill="hold">
                            <p:stCondLst>
                              <p:cond delay="2000"/>
                            </p:stCondLst>
                            <p:childTnLst>
                              <p:par>
                                <p:cTn id="19" presetID="3" presetClass="emph" presetSubtype="2" fill="hold" grpId="0" nodeType="afterEffect">
                                  <p:stCondLst>
                                    <p:cond delay="0"/>
                                  </p:stCondLst>
                                  <p:childTnLst>
                                    <p:animClr clrSpc="rgb">
                                      <p:cBhvr override="childStyle">
                                        <p:cTn id="20" dur="500" fill="hold"/>
                                        <p:tgtEl>
                                          <p:spTgt spid="51"/>
                                        </p:tgtEl>
                                        <p:attrNameLst>
                                          <p:attrName>style.color</p:attrName>
                                        </p:attrNameLst>
                                      </p:cBhvr>
                                      <p:to>
                                        <a:schemeClr val="accent2"/>
                                      </p:to>
                                    </p:animClr>
                                  </p:childTnLst>
                                </p:cTn>
                              </p:par>
                            </p:childTnLst>
                          </p:cTn>
                        </p:par>
                        <p:par>
                          <p:cTn id="21" fill="hold">
                            <p:stCondLst>
                              <p:cond delay="2500"/>
                            </p:stCondLst>
                            <p:childTnLst>
                              <p:par>
                                <p:cTn id="22" presetID="7" presetClass="emph" presetSubtype="2" fill="hold" nodeType="afterEffect">
                                  <p:stCondLst>
                                    <p:cond delay="0"/>
                                  </p:stCondLst>
                                  <p:childTnLst>
                                    <p:animClr clrSpc="rgb">
                                      <p:cBhvr>
                                        <p:cTn id="23" dur="500" fill="hold"/>
                                        <p:tgtEl>
                                          <p:spTgt spid="66"/>
                                        </p:tgtEl>
                                        <p:attrNameLst>
                                          <p:attrName>stroke.color</p:attrName>
                                        </p:attrNameLst>
                                      </p:cBhvr>
                                      <p:to>
                                        <a:schemeClr val="accent2"/>
                                      </p:to>
                                    </p:animClr>
                                    <p:set>
                                      <p:cBhvr>
                                        <p:cTn id="24" dur="500" fill="hold"/>
                                        <p:tgtEl>
                                          <p:spTgt spid="66"/>
                                        </p:tgtEl>
                                        <p:attrNameLst>
                                          <p:attrName>stroke.on</p:attrName>
                                        </p:attrNameLst>
                                      </p:cBhvr>
                                      <p:to>
                                        <p:strVal val="true"/>
                                      </p:to>
                                    </p:set>
                                  </p:childTnLst>
                                  <p:subTnLst>
                                    <p:animClr>
                                      <p:cBhvr override="childStyle">
                                        <p:cTn dur="1" fill="hold" display="0" masterRel="nextClick" afterEffect="1"/>
                                        <p:tgtEl>
                                          <p:spTgt spid="66"/>
                                        </p:tgtEl>
                                        <p:attrNameLst>
                                          <p:attrName>ppt_c</p:attrName>
                                        </p:attrNameLst>
                                      </p:cBhvr>
                                      <p:to>
                                        <a:srgbClr val="D55654"/>
                                      </p:to>
                                    </p:animClr>
                                  </p:subTnLst>
                                </p:cTn>
                              </p:par>
                            </p:childTnLst>
                          </p:cTn>
                        </p:par>
                        <p:par>
                          <p:cTn id="25" fill="hold">
                            <p:stCondLst>
                              <p:cond delay="3000"/>
                            </p:stCondLst>
                            <p:childTnLst>
                              <p:par>
                                <p:cTn id="26" presetID="3" presetClass="emph" presetSubtype="2" fill="hold" grpId="0" nodeType="afterEffect">
                                  <p:stCondLst>
                                    <p:cond delay="0"/>
                                  </p:stCondLst>
                                  <p:childTnLst>
                                    <p:animClr clrSpc="rgb">
                                      <p:cBhvr override="childStyle">
                                        <p:cTn id="27" dur="500" fill="hold"/>
                                        <p:tgtEl>
                                          <p:spTgt spid="5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51" grpId="0"/>
      <p:bldP spid="55"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1815" y="3295471"/>
            <a:ext cx="1532015" cy="1477328"/>
          </a:xfrm>
          <a:prstGeom prst="rect">
            <a:avLst/>
          </a:prstGeom>
          <a:noFill/>
        </p:spPr>
        <p:txBody>
          <a:bodyPr wrap="none" rtlCol="0">
            <a:spAutoFit/>
          </a:bodyPr>
          <a:lstStyle/>
          <a:p>
            <a:pPr algn="ctr"/>
            <a:r>
              <a:rPr lang="en-US" dirty="0" smtClean="0"/>
              <a:t>Contention</a:t>
            </a:r>
          </a:p>
          <a:p>
            <a:pPr algn="ctr"/>
            <a:r>
              <a:rPr lang="en-US" dirty="0" smtClean="0"/>
              <a:t>Management</a:t>
            </a:r>
          </a:p>
          <a:p>
            <a:pPr algn="ctr"/>
            <a:r>
              <a:rPr lang="en-US" dirty="0" smtClean="0"/>
              <a:t>in Resource </a:t>
            </a:r>
          </a:p>
          <a:p>
            <a:pPr algn="ctr"/>
            <a:r>
              <a:rPr lang="en-US" dirty="0" smtClean="0"/>
              <a:t>Management</a:t>
            </a:r>
          </a:p>
          <a:p>
            <a:pPr algn="ctr"/>
            <a:r>
              <a:rPr lang="en-US" dirty="0" smtClean="0"/>
              <a:t>System</a:t>
            </a:r>
            <a:endParaRPr lang="en-US" dirty="0"/>
          </a:p>
        </p:txBody>
      </p:sp>
      <p:sp>
        <p:nvSpPr>
          <p:cNvPr id="6" name="TextBox 5"/>
          <p:cNvSpPr txBox="1"/>
          <p:nvPr/>
        </p:nvSpPr>
        <p:spPr>
          <a:xfrm>
            <a:off x="3068950" y="1702911"/>
            <a:ext cx="1442071" cy="646331"/>
          </a:xfrm>
          <a:prstGeom prst="rect">
            <a:avLst/>
          </a:prstGeom>
          <a:noFill/>
        </p:spPr>
        <p:txBody>
          <a:bodyPr wrap="none" rtlCol="0">
            <a:spAutoFit/>
          </a:bodyPr>
          <a:lstStyle/>
          <a:p>
            <a:pPr algn="ctr"/>
            <a:r>
              <a:rPr lang="en-US" dirty="0" smtClean="0"/>
              <a:t>Provisioning</a:t>
            </a:r>
          </a:p>
          <a:p>
            <a:pPr algn="ctr"/>
            <a:r>
              <a:rPr lang="en-US" dirty="0" smtClean="0"/>
              <a:t>Model</a:t>
            </a:r>
            <a:endParaRPr lang="en-US" dirty="0"/>
          </a:p>
        </p:txBody>
      </p:sp>
      <p:sp>
        <p:nvSpPr>
          <p:cNvPr id="8" name="TextBox 7"/>
          <p:cNvSpPr txBox="1"/>
          <p:nvPr/>
        </p:nvSpPr>
        <p:spPr>
          <a:xfrm>
            <a:off x="3076440" y="3124200"/>
            <a:ext cx="1263424" cy="353943"/>
          </a:xfrm>
          <a:prstGeom prst="rect">
            <a:avLst/>
          </a:prstGeom>
          <a:noFill/>
        </p:spPr>
        <p:txBody>
          <a:bodyPr wrap="none" rtlCol="0">
            <a:spAutoFit/>
          </a:bodyPr>
          <a:lstStyle/>
          <a:p>
            <a:pPr algn="ctr"/>
            <a:r>
              <a:rPr lang="en-US" sz="1700" dirty="0" smtClean="0"/>
              <a:t>Scheduling</a:t>
            </a:r>
          </a:p>
        </p:txBody>
      </p:sp>
      <p:sp>
        <p:nvSpPr>
          <p:cNvPr id="9" name="TextBox 8"/>
          <p:cNvSpPr txBox="1"/>
          <p:nvPr/>
        </p:nvSpPr>
        <p:spPr>
          <a:xfrm>
            <a:off x="3043921" y="4510306"/>
            <a:ext cx="1262272" cy="646331"/>
          </a:xfrm>
          <a:prstGeom prst="rect">
            <a:avLst/>
          </a:prstGeom>
          <a:noFill/>
        </p:spPr>
        <p:txBody>
          <a:bodyPr wrap="none" rtlCol="0">
            <a:spAutoFit/>
          </a:bodyPr>
          <a:lstStyle/>
          <a:p>
            <a:pPr algn="ctr"/>
            <a:r>
              <a:rPr lang="en-US" dirty="0" smtClean="0"/>
              <a:t>Admission</a:t>
            </a:r>
          </a:p>
          <a:p>
            <a:pPr algn="ctr"/>
            <a:r>
              <a:rPr lang="en-US" dirty="0" smtClean="0"/>
              <a:t>Control</a:t>
            </a:r>
          </a:p>
        </p:txBody>
      </p:sp>
      <p:cxnSp>
        <p:nvCxnSpPr>
          <p:cNvPr id="23" name="Elbow Connector 22"/>
          <p:cNvCxnSpPr>
            <a:endCxn id="6" idx="1"/>
          </p:cNvCxnSpPr>
          <p:nvPr/>
        </p:nvCxnSpPr>
        <p:spPr>
          <a:xfrm flipV="1">
            <a:off x="1593830" y="2026077"/>
            <a:ext cx="1475120" cy="1931858"/>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971380" y="1371600"/>
            <a:ext cx="1262635" cy="369332"/>
          </a:xfrm>
          <a:prstGeom prst="rect">
            <a:avLst/>
          </a:prstGeom>
          <a:noFill/>
        </p:spPr>
        <p:txBody>
          <a:bodyPr wrap="none" rtlCol="0">
            <a:spAutoFit/>
          </a:bodyPr>
          <a:lstStyle/>
          <a:p>
            <a:r>
              <a:rPr lang="en-US" dirty="0" smtClean="0"/>
              <a:t>Job-based</a:t>
            </a:r>
            <a:endParaRPr lang="en-US" dirty="0"/>
          </a:p>
        </p:txBody>
      </p:sp>
      <p:sp>
        <p:nvSpPr>
          <p:cNvPr id="32" name="TextBox 31"/>
          <p:cNvSpPr txBox="1"/>
          <p:nvPr/>
        </p:nvSpPr>
        <p:spPr>
          <a:xfrm>
            <a:off x="5014815" y="1840468"/>
            <a:ext cx="1249536" cy="369332"/>
          </a:xfrm>
          <a:prstGeom prst="rect">
            <a:avLst/>
          </a:prstGeom>
          <a:noFill/>
        </p:spPr>
        <p:txBody>
          <a:bodyPr wrap="none" rtlCol="0">
            <a:spAutoFit/>
          </a:bodyPr>
          <a:lstStyle/>
          <a:p>
            <a:r>
              <a:rPr lang="en-US" dirty="0" smtClean="0"/>
              <a:t>VM-based</a:t>
            </a:r>
            <a:endParaRPr lang="en-US" dirty="0"/>
          </a:p>
        </p:txBody>
      </p:sp>
      <p:sp>
        <p:nvSpPr>
          <p:cNvPr id="33" name="TextBox 32"/>
          <p:cNvSpPr txBox="1"/>
          <p:nvPr/>
        </p:nvSpPr>
        <p:spPr>
          <a:xfrm>
            <a:off x="4943224" y="2221468"/>
            <a:ext cx="1519391" cy="369332"/>
          </a:xfrm>
          <a:prstGeom prst="rect">
            <a:avLst/>
          </a:prstGeom>
          <a:noFill/>
        </p:spPr>
        <p:txBody>
          <a:bodyPr wrap="none" rtlCol="0">
            <a:spAutoFit/>
          </a:bodyPr>
          <a:lstStyle/>
          <a:p>
            <a:r>
              <a:rPr lang="en-US" dirty="0" smtClean="0"/>
              <a:t>Lease-based</a:t>
            </a:r>
            <a:endParaRPr lang="en-US" dirty="0"/>
          </a:p>
        </p:txBody>
      </p:sp>
      <p:cxnSp>
        <p:nvCxnSpPr>
          <p:cNvPr id="37" name="Elbow Connector 36"/>
          <p:cNvCxnSpPr>
            <a:stCxn id="6" idx="3"/>
            <a:endCxn id="31" idx="1"/>
          </p:cNvCxnSpPr>
          <p:nvPr/>
        </p:nvCxnSpPr>
        <p:spPr>
          <a:xfrm flipV="1">
            <a:off x="4511021" y="1556266"/>
            <a:ext cx="460359" cy="469811"/>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Elbow Connector 38"/>
          <p:cNvCxnSpPr>
            <a:stCxn id="6" idx="3"/>
            <a:endCxn id="32" idx="1"/>
          </p:cNvCxnSpPr>
          <p:nvPr/>
        </p:nvCxnSpPr>
        <p:spPr>
          <a:xfrm flipV="1">
            <a:off x="4511021" y="2025134"/>
            <a:ext cx="503794" cy="943"/>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709152" y="2678668"/>
            <a:ext cx="736500" cy="369332"/>
          </a:xfrm>
          <a:prstGeom prst="rect">
            <a:avLst/>
          </a:prstGeom>
          <a:noFill/>
        </p:spPr>
        <p:txBody>
          <a:bodyPr wrap="none" rtlCol="0">
            <a:spAutoFit/>
          </a:bodyPr>
          <a:lstStyle/>
          <a:p>
            <a:r>
              <a:rPr lang="en-US" dirty="0" smtClean="0"/>
              <a:t>Level</a:t>
            </a:r>
            <a:endParaRPr lang="en-US" dirty="0"/>
          </a:p>
        </p:txBody>
      </p:sp>
      <p:sp>
        <p:nvSpPr>
          <p:cNvPr id="51" name="TextBox 50"/>
          <p:cNvSpPr txBox="1"/>
          <p:nvPr/>
        </p:nvSpPr>
        <p:spPr>
          <a:xfrm>
            <a:off x="4723537" y="4166632"/>
            <a:ext cx="2263398" cy="646331"/>
          </a:xfrm>
          <a:prstGeom prst="rect">
            <a:avLst/>
          </a:prstGeom>
          <a:noFill/>
        </p:spPr>
        <p:txBody>
          <a:bodyPr wrap="none" rtlCol="0">
            <a:spAutoFit/>
          </a:bodyPr>
          <a:lstStyle/>
          <a:p>
            <a:pPr algn="ctr"/>
            <a:r>
              <a:rPr lang="en-US" dirty="0" smtClean="0"/>
              <a:t>Global management</a:t>
            </a:r>
          </a:p>
          <a:p>
            <a:pPr algn="ctr"/>
            <a:r>
              <a:rPr lang="en-US" dirty="0" smtClean="0"/>
              <a:t>level</a:t>
            </a:r>
          </a:p>
          <a:p>
            <a:pPr algn="ctr"/>
            <a:endParaRPr lang="en-US" dirty="0"/>
          </a:p>
        </p:txBody>
      </p:sp>
      <p:sp>
        <p:nvSpPr>
          <p:cNvPr id="53" name="TextBox 52"/>
          <p:cNvSpPr txBox="1"/>
          <p:nvPr/>
        </p:nvSpPr>
        <p:spPr>
          <a:xfrm>
            <a:off x="4723876" y="4891306"/>
            <a:ext cx="2147981" cy="646331"/>
          </a:xfrm>
          <a:prstGeom prst="rect">
            <a:avLst/>
          </a:prstGeom>
          <a:noFill/>
        </p:spPr>
        <p:txBody>
          <a:bodyPr wrap="none" rtlCol="0">
            <a:spAutoFit/>
          </a:bodyPr>
          <a:lstStyle/>
          <a:p>
            <a:pPr algn="ctr"/>
            <a:r>
              <a:rPr lang="en-US" dirty="0" smtClean="0"/>
              <a:t>Local management</a:t>
            </a:r>
          </a:p>
          <a:p>
            <a:pPr algn="ctr"/>
            <a:r>
              <a:rPr lang="en-US" dirty="0" smtClean="0"/>
              <a:t>level</a:t>
            </a:r>
            <a:endParaRPr lang="en-US" dirty="0"/>
          </a:p>
        </p:txBody>
      </p:sp>
      <p:cxnSp>
        <p:nvCxnSpPr>
          <p:cNvPr id="58" name="Elbow Connector 57"/>
          <p:cNvCxnSpPr>
            <a:stCxn id="9" idx="3"/>
            <a:endCxn id="51" idx="1"/>
          </p:cNvCxnSpPr>
          <p:nvPr/>
        </p:nvCxnSpPr>
        <p:spPr>
          <a:xfrm flipV="1">
            <a:off x="4306193" y="4489798"/>
            <a:ext cx="417344" cy="343674"/>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Elbow Connector 61"/>
          <p:cNvCxnSpPr>
            <a:stCxn id="9" idx="3"/>
            <a:endCxn id="53" idx="1"/>
          </p:cNvCxnSpPr>
          <p:nvPr/>
        </p:nvCxnSpPr>
        <p:spPr>
          <a:xfrm>
            <a:off x="4306193" y="4833472"/>
            <a:ext cx="417683" cy="381000"/>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Elbow Connector 62"/>
          <p:cNvCxnSpPr>
            <a:stCxn id="8" idx="3"/>
            <a:endCxn id="42" idx="1"/>
          </p:cNvCxnSpPr>
          <p:nvPr/>
        </p:nvCxnSpPr>
        <p:spPr>
          <a:xfrm flipV="1">
            <a:off x="4339864" y="2863334"/>
            <a:ext cx="369288" cy="437838"/>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Elbow Connector 69"/>
          <p:cNvCxnSpPr>
            <a:stCxn id="8" idx="3"/>
          </p:cNvCxnSpPr>
          <p:nvPr/>
        </p:nvCxnSpPr>
        <p:spPr>
          <a:xfrm>
            <a:off x="4339864" y="3301172"/>
            <a:ext cx="370964" cy="492506"/>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5929215" y="2514600"/>
            <a:ext cx="1942847" cy="369332"/>
          </a:xfrm>
          <a:prstGeom prst="rect">
            <a:avLst/>
          </a:prstGeom>
          <a:noFill/>
        </p:spPr>
        <p:txBody>
          <a:bodyPr wrap="none" rtlCol="0">
            <a:spAutoFit/>
          </a:bodyPr>
          <a:lstStyle/>
          <a:p>
            <a:r>
              <a:rPr lang="en-US" dirty="0" smtClean="0"/>
              <a:t>Local Scheduling</a:t>
            </a:r>
          </a:p>
          <a:p>
            <a:endParaRPr lang="en-US" dirty="0"/>
          </a:p>
        </p:txBody>
      </p:sp>
      <p:cxnSp>
        <p:nvCxnSpPr>
          <p:cNvPr id="47" name="Elbow Connector 46"/>
          <p:cNvCxnSpPr>
            <a:stCxn id="42" idx="3"/>
            <a:endCxn id="40" idx="1"/>
          </p:cNvCxnSpPr>
          <p:nvPr/>
        </p:nvCxnSpPr>
        <p:spPr>
          <a:xfrm flipV="1">
            <a:off x="5445652" y="2699266"/>
            <a:ext cx="483563" cy="164068"/>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5929215" y="3048000"/>
            <a:ext cx="2058263" cy="369332"/>
          </a:xfrm>
          <a:prstGeom prst="rect">
            <a:avLst/>
          </a:prstGeom>
          <a:noFill/>
        </p:spPr>
        <p:txBody>
          <a:bodyPr wrap="none" rtlCol="0">
            <a:spAutoFit/>
          </a:bodyPr>
          <a:lstStyle/>
          <a:p>
            <a:r>
              <a:rPr lang="en-US" dirty="0" smtClean="0"/>
              <a:t>Global Scheduling</a:t>
            </a:r>
          </a:p>
          <a:p>
            <a:endParaRPr lang="en-US" dirty="0"/>
          </a:p>
        </p:txBody>
      </p:sp>
      <p:cxnSp>
        <p:nvCxnSpPr>
          <p:cNvPr id="57" name="Elbow Connector 56"/>
          <p:cNvCxnSpPr>
            <a:stCxn id="42" idx="3"/>
            <a:endCxn id="48" idx="1"/>
          </p:cNvCxnSpPr>
          <p:nvPr/>
        </p:nvCxnSpPr>
        <p:spPr>
          <a:xfrm>
            <a:off x="5445652" y="2863334"/>
            <a:ext cx="483563" cy="369332"/>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702000" y="3468469"/>
            <a:ext cx="1378052" cy="646331"/>
          </a:xfrm>
          <a:prstGeom prst="rect">
            <a:avLst/>
          </a:prstGeom>
          <a:noFill/>
        </p:spPr>
        <p:txBody>
          <a:bodyPr wrap="none" rtlCol="0">
            <a:spAutoFit/>
          </a:bodyPr>
          <a:lstStyle/>
          <a:p>
            <a:pPr algn="ctr"/>
            <a:r>
              <a:rPr lang="en-US" dirty="0" smtClean="0"/>
              <a:t>Operational</a:t>
            </a:r>
          </a:p>
          <a:p>
            <a:pPr algn="ctr"/>
            <a:r>
              <a:rPr lang="en-US" dirty="0" smtClean="0"/>
              <a:t>Model</a:t>
            </a:r>
            <a:endParaRPr lang="en-US" dirty="0"/>
          </a:p>
        </p:txBody>
      </p:sp>
      <p:sp>
        <p:nvSpPr>
          <p:cNvPr id="61" name="TextBox 60"/>
          <p:cNvSpPr txBox="1"/>
          <p:nvPr/>
        </p:nvSpPr>
        <p:spPr>
          <a:xfrm>
            <a:off x="6615015" y="3364468"/>
            <a:ext cx="1082748" cy="369332"/>
          </a:xfrm>
          <a:prstGeom prst="rect">
            <a:avLst/>
          </a:prstGeom>
          <a:noFill/>
        </p:spPr>
        <p:txBody>
          <a:bodyPr wrap="none" rtlCol="0">
            <a:spAutoFit/>
          </a:bodyPr>
          <a:lstStyle/>
          <a:p>
            <a:r>
              <a:rPr lang="en-US" dirty="0" smtClean="0"/>
              <a:t>Reactive</a:t>
            </a:r>
            <a:endParaRPr lang="en-US" dirty="0"/>
          </a:p>
        </p:txBody>
      </p:sp>
      <p:sp>
        <p:nvSpPr>
          <p:cNvPr id="64" name="TextBox 63"/>
          <p:cNvSpPr txBox="1"/>
          <p:nvPr/>
        </p:nvSpPr>
        <p:spPr>
          <a:xfrm>
            <a:off x="6615015" y="3733800"/>
            <a:ext cx="1146881" cy="369332"/>
          </a:xfrm>
          <a:prstGeom prst="rect">
            <a:avLst/>
          </a:prstGeom>
          <a:noFill/>
        </p:spPr>
        <p:txBody>
          <a:bodyPr wrap="none" rtlCol="0">
            <a:spAutoFit/>
          </a:bodyPr>
          <a:lstStyle/>
          <a:p>
            <a:r>
              <a:rPr lang="en-US" dirty="0" smtClean="0"/>
              <a:t>Proactive</a:t>
            </a:r>
            <a:endParaRPr lang="en-US" dirty="0"/>
          </a:p>
        </p:txBody>
      </p:sp>
      <p:cxnSp>
        <p:nvCxnSpPr>
          <p:cNvPr id="72" name="Elbow Connector 71"/>
          <p:cNvCxnSpPr>
            <a:stCxn id="59" idx="3"/>
            <a:endCxn id="61" idx="1"/>
          </p:cNvCxnSpPr>
          <p:nvPr/>
        </p:nvCxnSpPr>
        <p:spPr>
          <a:xfrm flipV="1">
            <a:off x="6080052" y="3549134"/>
            <a:ext cx="534963" cy="242501"/>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Elbow Connector 73"/>
          <p:cNvCxnSpPr>
            <a:stCxn id="59" idx="3"/>
            <a:endCxn id="64" idx="1"/>
          </p:cNvCxnSpPr>
          <p:nvPr/>
        </p:nvCxnSpPr>
        <p:spPr>
          <a:xfrm>
            <a:off x="6080052" y="3791635"/>
            <a:ext cx="534963" cy="126831"/>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8062815" y="2858274"/>
            <a:ext cx="924502" cy="369332"/>
          </a:xfrm>
          <a:prstGeom prst="rect">
            <a:avLst/>
          </a:prstGeom>
          <a:noFill/>
        </p:spPr>
        <p:txBody>
          <a:bodyPr wrap="none" rtlCol="0">
            <a:spAutoFit/>
          </a:bodyPr>
          <a:lstStyle/>
          <a:p>
            <a:r>
              <a:rPr lang="en-US" dirty="0" smtClean="0"/>
              <a:t>Off-line</a:t>
            </a:r>
            <a:endParaRPr lang="en-US" dirty="0"/>
          </a:p>
        </p:txBody>
      </p:sp>
      <p:sp>
        <p:nvSpPr>
          <p:cNvPr id="76" name="TextBox 75"/>
          <p:cNvSpPr txBox="1"/>
          <p:nvPr/>
        </p:nvSpPr>
        <p:spPr>
          <a:xfrm>
            <a:off x="8062815" y="3288268"/>
            <a:ext cx="928785" cy="369332"/>
          </a:xfrm>
          <a:prstGeom prst="rect">
            <a:avLst/>
          </a:prstGeom>
          <a:noFill/>
        </p:spPr>
        <p:txBody>
          <a:bodyPr wrap="none" rtlCol="0">
            <a:spAutoFit/>
          </a:bodyPr>
          <a:lstStyle/>
          <a:p>
            <a:r>
              <a:rPr lang="en-US" dirty="0" smtClean="0"/>
              <a:t>On-line</a:t>
            </a:r>
            <a:endParaRPr lang="en-US" dirty="0"/>
          </a:p>
        </p:txBody>
      </p:sp>
      <p:cxnSp>
        <p:nvCxnSpPr>
          <p:cNvPr id="78" name="Elbow Connector 77"/>
          <p:cNvCxnSpPr/>
          <p:nvPr/>
        </p:nvCxnSpPr>
        <p:spPr>
          <a:xfrm flipV="1">
            <a:off x="7910415" y="3048000"/>
            <a:ext cx="217635" cy="228600"/>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Elbow Connector 81"/>
          <p:cNvCxnSpPr/>
          <p:nvPr/>
        </p:nvCxnSpPr>
        <p:spPr>
          <a:xfrm>
            <a:off x="7910415" y="3264932"/>
            <a:ext cx="213352" cy="240268"/>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Elbow Connector 83"/>
          <p:cNvCxnSpPr>
            <a:stCxn id="8" idx="1"/>
          </p:cNvCxnSpPr>
          <p:nvPr/>
        </p:nvCxnSpPr>
        <p:spPr>
          <a:xfrm rot="10800000" flipV="1">
            <a:off x="1593830" y="3301171"/>
            <a:ext cx="1482610" cy="656763"/>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Elbow Connector 85"/>
          <p:cNvCxnSpPr>
            <a:stCxn id="9" idx="1"/>
          </p:cNvCxnSpPr>
          <p:nvPr/>
        </p:nvCxnSpPr>
        <p:spPr>
          <a:xfrm rot="10800000">
            <a:off x="1593831" y="3957936"/>
            <a:ext cx="1450091" cy="875537"/>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3048000" y="5879068"/>
            <a:ext cx="1429222" cy="369332"/>
          </a:xfrm>
          <a:prstGeom prst="rect">
            <a:avLst/>
          </a:prstGeom>
          <a:noFill/>
        </p:spPr>
        <p:txBody>
          <a:bodyPr wrap="none" rtlCol="0">
            <a:spAutoFit/>
          </a:bodyPr>
          <a:lstStyle/>
          <a:p>
            <a:r>
              <a:rPr lang="en-US" dirty="0" smtClean="0"/>
              <a:t>Outsourcing</a:t>
            </a:r>
            <a:endParaRPr lang="en-US" dirty="0"/>
          </a:p>
        </p:txBody>
      </p:sp>
      <p:cxnSp>
        <p:nvCxnSpPr>
          <p:cNvPr id="100" name="Elbow Connector 99"/>
          <p:cNvCxnSpPr>
            <a:endCxn id="88" idx="1"/>
          </p:cNvCxnSpPr>
          <p:nvPr/>
        </p:nvCxnSpPr>
        <p:spPr>
          <a:xfrm>
            <a:off x="1593830" y="3957935"/>
            <a:ext cx="1454170" cy="2105799"/>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p>
            <a:pPr lvl="0" algn="ctr">
              <a:spcBef>
                <a:spcPct val="0"/>
              </a:spcBef>
            </a:pPr>
            <a:r>
              <a:rPr lang="en-US" sz="4000" dirty="0" smtClean="0">
                <a:solidFill>
                  <a:schemeClr val="bg1"/>
                </a:solidFill>
                <a:latin typeface="+mj-lt"/>
                <a:ea typeface="+mj-ea"/>
                <a:cs typeface="+mj-cs"/>
              </a:rPr>
              <a:t>Contention Management in Resource Management Systems</a:t>
            </a:r>
            <a:r>
              <a:rPr lang="en-US" sz="4000" baseline="30000" dirty="0" smtClean="0">
                <a:solidFill>
                  <a:schemeClr val="bg1"/>
                </a:solidFill>
                <a:latin typeface="+mj-lt"/>
                <a:ea typeface="+mj-ea"/>
                <a:cs typeface="+mj-cs"/>
              </a:rPr>
              <a:t>*</a:t>
            </a:r>
            <a:endParaRPr lang="en-US" sz="4000" baseline="30000" dirty="0">
              <a:solidFill>
                <a:schemeClr val="bg1"/>
              </a:solidFill>
              <a:latin typeface="+mj-lt"/>
              <a:ea typeface="+mj-ea"/>
              <a:cs typeface="+mj-cs"/>
            </a:endParaRPr>
          </a:p>
        </p:txBody>
      </p:sp>
      <p:sp>
        <p:nvSpPr>
          <p:cNvPr id="43" name="TextBox 42"/>
          <p:cNvSpPr txBox="1"/>
          <p:nvPr/>
        </p:nvSpPr>
        <p:spPr>
          <a:xfrm>
            <a:off x="3035300" y="5221069"/>
            <a:ext cx="1532015" cy="646331"/>
          </a:xfrm>
          <a:prstGeom prst="rect">
            <a:avLst/>
          </a:prstGeom>
          <a:noFill/>
        </p:spPr>
        <p:txBody>
          <a:bodyPr wrap="none" rtlCol="0">
            <a:spAutoFit/>
          </a:bodyPr>
          <a:lstStyle/>
          <a:p>
            <a:pPr algn="ctr"/>
            <a:r>
              <a:rPr lang="en-AU" dirty="0" smtClean="0"/>
              <a:t>Energy </a:t>
            </a:r>
          </a:p>
          <a:p>
            <a:pPr algn="ctr"/>
            <a:r>
              <a:rPr lang="en-AU" dirty="0" smtClean="0"/>
              <a:t>Management</a:t>
            </a:r>
            <a:endParaRPr lang="en-US" dirty="0" smtClean="0"/>
          </a:p>
        </p:txBody>
      </p:sp>
      <p:cxnSp>
        <p:nvCxnSpPr>
          <p:cNvPr id="49" name="Elbow Connector 48"/>
          <p:cNvCxnSpPr/>
          <p:nvPr/>
        </p:nvCxnSpPr>
        <p:spPr>
          <a:xfrm>
            <a:off x="1593830" y="3957935"/>
            <a:ext cx="1441470" cy="1586300"/>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Elbow Connector 40"/>
          <p:cNvCxnSpPr>
            <a:stCxn id="6" idx="3"/>
            <a:endCxn id="33" idx="1"/>
          </p:cNvCxnSpPr>
          <p:nvPr/>
        </p:nvCxnSpPr>
        <p:spPr>
          <a:xfrm>
            <a:off x="4511021" y="2026077"/>
            <a:ext cx="432203" cy="380057"/>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Slide Number Placeholder 43"/>
          <p:cNvSpPr>
            <a:spLocks noGrp="1"/>
          </p:cNvSpPr>
          <p:nvPr>
            <p:ph type="sldNum" sz="quarter" idx="12"/>
          </p:nvPr>
        </p:nvSpPr>
        <p:spPr/>
        <p:txBody>
          <a:bodyPr/>
          <a:lstStyle/>
          <a:p>
            <a:fld id="{7D2751F7-D677-4CE9-B35A-C3CCA0CC8D94}" type="slidenum">
              <a:rPr lang="en-US" smtClean="0"/>
              <a:pPr/>
              <a:t>18</a:t>
            </a:fld>
            <a:endParaRPr lang="en-US"/>
          </a:p>
        </p:txBody>
      </p:sp>
      <p:sp>
        <p:nvSpPr>
          <p:cNvPr id="45" name="Rectangle 44"/>
          <p:cNvSpPr/>
          <p:nvPr/>
        </p:nvSpPr>
        <p:spPr>
          <a:xfrm>
            <a:off x="1447800" y="6243935"/>
            <a:ext cx="7924800" cy="461665"/>
          </a:xfrm>
          <a:prstGeom prst="rect">
            <a:avLst/>
          </a:prstGeom>
        </p:spPr>
        <p:txBody>
          <a:bodyPr wrap="square">
            <a:spAutoFit/>
          </a:bodyPr>
          <a:lstStyle/>
          <a:p>
            <a:pPr marL="334800" indent="-154800">
              <a:buFont typeface="Lucida Grande"/>
              <a:buChar char="*"/>
            </a:pPr>
            <a:r>
              <a:rPr lang="en-US" sz="1200" b="1" dirty="0" smtClean="0"/>
              <a:t>M. </a:t>
            </a:r>
            <a:r>
              <a:rPr lang="en-US" sz="1200" b="1" dirty="0" err="1" smtClean="0"/>
              <a:t>Amini</a:t>
            </a:r>
            <a:r>
              <a:rPr lang="en-US" sz="1200" b="1" dirty="0" smtClean="0"/>
              <a:t> </a:t>
            </a:r>
            <a:r>
              <a:rPr lang="en-US" sz="1200" b="1" dirty="0" err="1" smtClean="0"/>
              <a:t>Salehi</a:t>
            </a:r>
            <a:r>
              <a:rPr lang="en-US" sz="1200" b="1" dirty="0" smtClean="0"/>
              <a:t>, </a:t>
            </a:r>
            <a:r>
              <a:rPr lang="en-US" sz="1200" dirty="0" err="1" smtClean="0"/>
              <a:t>Jemal</a:t>
            </a:r>
            <a:r>
              <a:rPr lang="en-US" sz="1200" dirty="0" smtClean="0"/>
              <a:t> </a:t>
            </a:r>
            <a:r>
              <a:rPr lang="en-US" sz="1200" dirty="0" err="1" smtClean="0"/>
              <a:t>Abawajy</a:t>
            </a:r>
            <a:r>
              <a:rPr lang="en-US" sz="1200" dirty="0" smtClean="0"/>
              <a:t>,</a:t>
            </a:r>
            <a:r>
              <a:rPr lang="en-US" sz="1200" b="1" dirty="0" smtClean="0"/>
              <a:t> </a:t>
            </a:r>
            <a:r>
              <a:rPr lang="en-US" sz="1200" dirty="0" smtClean="0"/>
              <a:t>and R. </a:t>
            </a:r>
            <a:r>
              <a:rPr lang="en-US" sz="1200" dirty="0" err="1" smtClean="0"/>
              <a:t>Buyya</a:t>
            </a:r>
            <a:r>
              <a:rPr lang="en-US" sz="1200" dirty="0" smtClean="0"/>
              <a:t>, Taxonomy of Contention Management in Interconnected Distributed Computing Systems</a:t>
            </a:r>
            <a:r>
              <a:rPr lang="en-US" sz="1200" b="1" dirty="0" smtClean="0"/>
              <a:t>, Computing Handbook Set</a:t>
            </a:r>
            <a:r>
              <a:rPr lang="en-US" sz="1200" dirty="0" smtClean="0"/>
              <a:t>, CRC Press, 2012 (In Print).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5"/>
                                        </p:tgtEl>
                                        <p:attrNameLst>
                                          <p:attrName>style.color</p:attrName>
                                        </p:attrNameLst>
                                      </p:cBhvr>
                                      <p:to>
                                        <a:schemeClr val="accent2"/>
                                      </p:to>
                                    </p:animClr>
                                  </p:childTnLst>
                                </p:cTn>
                              </p:par>
                            </p:childTnLst>
                          </p:cTn>
                        </p:par>
                        <p:par>
                          <p:cTn id="7" fill="hold">
                            <p:stCondLst>
                              <p:cond delay="500"/>
                            </p:stCondLst>
                            <p:childTnLst>
                              <p:par>
                                <p:cTn id="8" presetID="7" presetClass="emph" presetSubtype="2" fill="hold" nodeType="afterEffect">
                                  <p:stCondLst>
                                    <p:cond delay="0"/>
                                  </p:stCondLst>
                                  <p:childTnLst>
                                    <p:animClr clrSpc="rgb">
                                      <p:cBhvr>
                                        <p:cTn id="9" dur="500" fill="hold"/>
                                        <p:tgtEl>
                                          <p:spTgt spid="84"/>
                                        </p:tgtEl>
                                        <p:attrNameLst>
                                          <p:attrName>stroke.color</p:attrName>
                                        </p:attrNameLst>
                                      </p:cBhvr>
                                      <p:to>
                                        <a:schemeClr val="accent2"/>
                                      </p:to>
                                    </p:animClr>
                                    <p:set>
                                      <p:cBhvr>
                                        <p:cTn id="10" dur="500" fill="hold"/>
                                        <p:tgtEl>
                                          <p:spTgt spid="84"/>
                                        </p:tgtEl>
                                        <p:attrNameLst>
                                          <p:attrName>stroke.on</p:attrName>
                                        </p:attrNameLst>
                                      </p:cBhvr>
                                      <p:to>
                                        <p:strVal val="true"/>
                                      </p:to>
                                    </p:set>
                                  </p:childTnLst>
                                </p:cTn>
                              </p:par>
                              <p:par>
                                <p:cTn id="11" presetID="7" presetClass="emph" presetSubtype="2" fill="hold" nodeType="withEffect">
                                  <p:stCondLst>
                                    <p:cond delay="0"/>
                                  </p:stCondLst>
                                  <p:childTnLst>
                                    <p:animClr clrSpc="rgb">
                                      <p:cBhvr>
                                        <p:cTn id="12" dur="500" fill="hold"/>
                                        <p:tgtEl>
                                          <p:spTgt spid="23"/>
                                        </p:tgtEl>
                                        <p:attrNameLst>
                                          <p:attrName>stroke.color</p:attrName>
                                        </p:attrNameLst>
                                      </p:cBhvr>
                                      <p:to>
                                        <a:schemeClr val="accent2"/>
                                      </p:to>
                                    </p:animClr>
                                    <p:set>
                                      <p:cBhvr>
                                        <p:cTn id="13" dur="500" fill="hold"/>
                                        <p:tgtEl>
                                          <p:spTgt spid="23"/>
                                        </p:tgtEl>
                                        <p:attrNameLst>
                                          <p:attrName>stroke.on</p:attrName>
                                        </p:attrNameLst>
                                      </p:cBhvr>
                                      <p:to>
                                        <p:strVal val="true"/>
                                      </p:to>
                                    </p:set>
                                  </p:childTnLst>
                                </p:cTn>
                              </p:par>
                              <p:par>
                                <p:cTn id="14" presetID="7" presetClass="emph" presetSubtype="2" fill="hold" nodeType="withEffect">
                                  <p:stCondLst>
                                    <p:cond delay="0"/>
                                  </p:stCondLst>
                                  <p:childTnLst>
                                    <p:animClr clrSpc="rgb">
                                      <p:cBhvr>
                                        <p:cTn id="15" dur="500" fill="hold"/>
                                        <p:tgtEl>
                                          <p:spTgt spid="86"/>
                                        </p:tgtEl>
                                        <p:attrNameLst>
                                          <p:attrName>stroke.color</p:attrName>
                                        </p:attrNameLst>
                                      </p:cBhvr>
                                      <p:to>
                                        <a:schemeClr val="accent2"/>
                                      </p:to>
                                    </p:animClr>
                                    <p:set>
                                      <p:cBhvr>
                                        <p:cTn id="16" dur="500" fill="hold"/>
                                        <p:tgtEl>
                                          <p:spTgt spid="86"/>
                                        </p:tgtEl>
                                        <p:attrNameLst>
                                          <p:attrName>stroke.on</p:attrName>
                                        </p:attrNameLst>
                                      </p:cBhvr>
                                      <p:to>
                                        <p:strVal val="true"/>
                                      </p:to>
                                    </p:set>
                                  </p:childTnLst>
                                </p:cTn>
                              </p:par>
                              <p:par>
                                <p:cTn id="17" presetID="7" presetClass="emph" presetSubtype="2" fill="hold" nodeType="withEffect">
                                  <p:stCondLst>
                                    <p:cond delay="0"/>
                                  </p:stCondLst>
                                  <p:childTnLst>
                                    <p:animClr clrSpc="rgb">
                                      <p:cBhvr>
                                        <p:cTn id="18" dur="500" fill="hold"/>
                                        <p:tgtEl>
                                          <p:spTgt spid="49"/>
                                        </p:tgtEl>
                                        <p:attrNameLst>
                                          <p:attrName>stroke.color</p:attrName>
                                        </p:attrNameLst>
                                      </p:cBhvr>
                                      <p:to>
                                        <a:schemeClr val="accent2"/>
                                      </p:to>
                                    </p:animClr>
                                    <p:set>
                                      <p:cBhvr>
                                        <p:cTn id="19" dur="500" fill="hold"/>
                                        <p:tgtEl>
                                          <p:spTgt spid="49"/>
                                        </p:tgtEl>
                                        <p:attrNameLst>
                                          <p:attrName>stroke.on</p:attrName>
                                        </p:attrNameLst>
                                      </p:cBhvr>
                                      <p:to>
                                        <p:strVal val="true"/>
                                      </p:to>
                                    </p:set>
                                  </p:childTnLst>
                                </p:cTn>
                              </p:par>
                            </p:childTnLst>
                          </p:cTn>
                        </p:par>
                        <p:par>
                          <p:cTn id="20" fill="hold">
                            <p:stCondLst>
                              <p:cond delay="1000"/>
                            </p:stCondLst>
                            <p:childTnLst>
                              <p:par>
                                <p:cTn id="21" presetID="3" presetClass="emph" presetSubtype="2" fill="hold" grpId="0" nodeType="afterEffect">
                                  <p:stCondLst>
                                    <p:cond delay="0"/>
                                  </p:stCondLst>
                                  <p:childTnLst>
                                    <p:animClr clrSpc="rgb">
                                      <p:cBhvr override="childStyle">
                                        <p:cTn id="22" dur="500" fill="hold"/>
                                        <p:tgtEl>
                                          <p:spTgt spid="6"/>
                                        </p:tgtEl>
                                        <p:attrNameLst>
                                          <p:attrName>style.color</p:attrName>
                                        </p:attrNameLst>
                                      </p:cBhvr>
                                      <p:to>
                                        <a:schemeClr val="accent2"/>
                                      </p:to>
                                    </p:animClr>
                                  </p:childTnLst>
                                </p:cTn>
                              </p:par>
                            </p:childTnLst>
                          </p:cTn>
                        </p:par>
                        <p:par>
                          <p:cTn id="23" fill="hold">
                            <p:stCondLst>
                              <p:cond delay="1500"/>
                            </p:stCondLst>
                            <p:childTnLst>
                              <p:par>
                                <p:cTn id="24" presetID="7" presetClass="emph" presetSubtype="2" fill="hold" nodeType="afterEffect">
                                  <p:stCondLst>
                                    <p:cond delay="0"/>
                                  </p:stCondLst>
                                  <p:childTnLst>
                                    <p:animClr clrSpc="rgb">
                                      <p:cBhvr>
                                        <p:cTn id="25" dur="500" fill="hold"/>
                                        <p:tgtEl>
                                          <p:spTgt spid="41"/>
                                        </p:tgtEl>
                                        <p:attrNameLst>
                                          <p:attrName>stroke.color</p:attrName>
                                        </p:attrNameLst>
                                      </p:cBhvr>
                                      <p:to>
                                        <a:schemeClr val="accent2"/>
                                      </p:to>
                                    </p:animClr>
                                    <p:set>
                                      <p:cBhvr>
                                        <p:cTn id="26" dur="500" fill="hold"/>
                                        <p:tgtEl>
                                          <p:spTgt spid="41"/>
                                        </p:tgtEl>
                                        <p:attrNameLst>
                                          <p:attrName>stroke.on</p:attrName>
                                        </p:attrNameLst>
                                      </p:cBhvr>
                                      <p:to>
                                        <p:strVal val="true"/>
                                      </p:to>
                                    </p:set>
                                  </p:childTnLst>
                                </p:cTn>
                              </p:par>
                            </p:childTnLst>
                          </p:cTn>
                        </p:par>
                        <p:par>
                          <p:cTn id="27" fill="hold">
                            <p:stCondLst>
                              <p:cond delay="2000"/>
                            </p:stCondLst>
                            <p:childTnLst>
                              <p:par>
                                <p:cTn id="28" presetID="3" presetClass="emph" presetSubtype="2" fill="hold" grpId="0" nodeType="afterEffect">
                                  <p:stCondLst>
                                    <p:cond delay="0"/>
                                  </p:stCondLst>
                                  <p:childTnLst>
                                    <p:animClr clrSpc="rgb">
                                      <p:cBhvr override="childStyle">
                                        <p:cTn id="29" dur="500" fill="hold"/>
                                        <p:tgtEl>
                                          <p:spTgt spid="33"/>
                                        </p:tgtEl>
                                        <p:attrNameLst>
                                          <p:attrName>style.color</p:attrName>
                                        </p:attrNameLst>
                                      </p:cBhvr>
                                      <p:to>
                                        <a:schemeClr val="accent2"/>
                                      </p:to>
                                    </p:animClr>
                                  </p:childTnLst>
                                </p:cTn>
                              </p:par>
                            </p:childTnLst>
                          </p:cTn>
                        </p:par>
                        <p:par>
                          <p:cTn id="30" fill="hold">
                            <p:stCondLst>
                              <p:cond delay="2500"/>
                            </p:stCondLst>
                            <p:childTnLst>
                              <p:par>
                                <p:cTn id="31" presetID="3" presetClass="emph" presetSubtype="2" fill="hold" grpId="0" nodeType="afterEffect">
                                  <p:stCondLst>
                                    <p:cond delay="0"/>
                                  </p:stCondLst>
                                  <p:childTnLst>
                                    <p:animClr clrSpc="rgb">
                                      <p:cBhvr override="childStyle">
                                        <p:cTn id="32" dur="500" fill="hold"/>
                                        <p:tgtEl>
                                          <p:spTgt spid="8"/>
                                        </p:tgtEl>
                                        <p:attrNameLst>
                                          <p:attrName>style.color</p:attrName>
                                        </p:attrNameLst>
                                      </p:cBhvr>
                                      <p:to>
                                        <a:schemeClr val="accent2"/>
                                      </p:to>
                                    </p:animClr>
                                  </p:childTnLst>
                                </p:cTn>
                              </p:par>
                            </p:childTnLst>
                          </p:cTn>
                        </p:par>
                        <p:par>
                          <p:cTn id="33" fill="hold">
                            <p:stCondLst>
                              <p:cond delay="3000"/>
                            </p:stCondLst>
                            <p:childTnLst>
                              <p:par>
                                <p:cTn id="34" presetID="7" presetClass="emph" presetSubtype="2" fill="hold" nodeType="afterEffect">
                                  <p:stCondLst>
                                    <p:cond delay="0"/>
                                  </p:stCondLst>
                                  <p:childTnLst>
                                    <p:animClr clrSpc="rgb">
                                      <p:cBhvr>
                                        <p:cTn id="35" dur="500" fill="hold"/>
                                        <p:tgtEl>
                                          <p:spTgt spid="63"/>
                                        </p:tgtEl>
                                        <p:attrNameLst>
                                          <p:attrName>stroke.color</p:attrName>
                                        </p:attrNameLst>
                                      </p:cBhvr>
                                      <p:to>
                                        <a:schemeClr val="accent2"/>
                                      </p:to>
                                    </p:animClr>
                                    <p:set>
                                      <p:cBhvr>
                                        <p:cTn id="36" dur="500" fill="hold"/>
                                        <p:tgtEl>
                                          <p:spTgt spid="63"/>
                                        </p:tgtEl>
                                        <p:attrNameLst>
                                          <p:attrName>stroke.on</p:attrName>
                                        </p:attrNameLst>
                                      </p:cBhvr>
                                      <p:to>
                                        <p:strVal val="true"/>
                                      </p:to>
                                    </p:set>
                                  </p:childTnLst>
                                </p:cTn>
                              </p:par>
                            </p:childTnLst>
                          </p:cTn>
                        </p:par>
                        <p:par>
                          <p:cTn id="37" fill="hold">
                            <p:stCondLst>
                              <p:cond delay="3500"/>
                            </p:stCondLst>
                            <p:childTnLst>
                              <p:par>
                                <p:cTn id="38" presetID="3" presetClass="emph" presetSubtype="2" fill="hold" grpId="0" nodeType="afterEffect">
                                  <p:stCondLst>
                                    <p:cond delay="0"/>
                                  </p:stCondLst>
                                  <p:childTnLst>
                                    <p:animClr clrSpc="rgb">
                                      <p:cBhvr override="childStyle">
                                        <p:cTn id="39" dur="500" fill="hold"/>
                                        <p:tgtEl>
                                          <p:spTgt spid="42"/>
                                        </p:tgtEl>
                                        <p:attrNameLst>
                                          <p:attrName>style.color</p:attrName>
                                        </p:attrNameLst>
                                      </p:cBhvr>
                                      <p:to>
                                        <a:schemeClr val="accent2"/>
                                      </p:to>
                                    </p:animClr>
                                  </p:childTnLst>
                                </p:cTn>
                              </p:par>
                            </p:childTnLst>
                          </p:cTn>
                        </p:par>
                        <p:par>
                          <p:cTn id="40" fill="hold">
                            <p:stCondLst>
                              <p:cond delay="4000"/>
                            </p:stCondLst>
                            <p:childTnLst>
                              <p:par>
                                <p:cTn id="41" presetID="3" presetClass="emph" presetSubtype="2" fill="hold" grpId="0" nodeType="afterEffect">
                                  <p:stCondLst>
                                    <p:cond delay="0"/>
                                  </p:stCondLst>
                                  <p:childTnLst>
                                    <p:animClr clrSpc="rgb">
                                      <p:cBhvr override="childStyle">
                                        <p:cTn id="42" dur="500" fill="hold"/>
                                        <p:tgtEl>
                                          <p:spTgt spid="40"/>
                                        </p:tgtEl>
                                        <p:attrNameLst>
                                          <p:attrName>style.color</p:attrName>
                                        </p:attrNameLst>
                                      </p:cBhvr>
                                      <p:to>
                                        <a:schemeClr val="accent2"/>
                                      </p:to>
                                    </p:animClr>
                                  </p:childTnLst>
                                </p:cTn>
                              </p:par>
                            </p:childTnLst>
                          </p:cTn>
                        </p:par>
                        <p:par>
                          <p:cTn id="43" fill="hold">
                            <p:stCondLst>
                              <p:cond delay="4500"/>
                            </p:stCondLst>
                            <p:childTnLst>
                              <p:par>
                                <p:cTn id="44" presetID="7" presetClass="emph" presetSubtype="2" fill="hold" nodeType="afterEffect">
                                  <p:stCondLst>
                                    <p:cond delay="0"/>
                                  </p:stCondLst>
                                  <p:childTnLst>
                                    <p:animClr clrSpc="rgb">
                                      <p:cBhvr>
                                        <p:cTn id="45" dur="500" fill="hold"/>
                                        <p:tgtEl>
                                          <p:spTgt spid="47"/>
                                        </p:tgtEl>
                                        <p:attrNameLst>
                                          <p:attrName>stroke.color</p:attrName>
                                        </p:attrNameLst>
                                      </p:cBhvr>
                                      <p:to>
                                        <a:schemeClr val="accent2"/>
                                      </p:to>
                                    </p:animClr>
                                    <p:set>
                                      <p:cBhvr>
                                        <p:cTn id="46" dur="500" fill="hold"/>
                                        <p:tgtEl>
                                          <p:spTgt spid="47"/>
                                        </p:tgtEl>
                                        <p:attrNameLst>
                                          <p:attrName>stroke.on</p:attrName>
                                        </p:attrNameLst>
                                      </p:cBhvr>
                                      <p:to>
                                        <p:strVal val="true"/>
                                      </p:to>
                                    </p:set>
                                  </p:childTnLst>
                                </p:cTn>
                              </p:par>
                            </p:childTnLst>
                          </p:cTn>
                        </p:par>
                        <p:par>
                          <p:cTn id="47" fill="hold">
                            <p:stCondLst>
                              <p:cond delay="5000"/>
                            </p:stCondLst>
                            <p:childTnLst>
                              <p:par>
                                <p:cTn id="48" presetID="7" presetClass="emph" presetSubtype="2" fill="hold" nodeType="afterEffect">
                                  <p:stCondLst>
                                    <p:cond delay="0"/>
                                  </p:stCondLst>
                                  <p:childTnLst>
                                    <p:animClr clrSpc="rgb">
                                      <p:cBhvr>
                                        <p:cTn id="49" dur="500" fill="hold"/>
                                        <p:tgtEl>
                                          <p:spTgt spid="57"/>
                                        </p:tgtEl>
                                        <p:attrNameLst>
                                          <p:attrName>stroke.color</p:attrName>
                                        </p:attrNameLst>
                                      </p:cBhvr>
                                      <p:to>
                                        <a:schemeClr val="accent2"/>
                                      </p:to>
                                    </p:animClr>
                                    <p:set>
                                      <p:cBhvr>
                                        <p:cTn id="50" dur="500" fill="hold"/>
                                        <p:tgtEl>
                                          <p:spTgt spid="57"/>
                                        </p:tgtEl>
                                        <p:attrNameLst>
                                          <p:attrName>stroke.on</p:attrName>
                                        </p:attrNameLst>
                                      </p:cBhvr>
                                      <p:to>
                                        <p:strVal val="true"/>
                                      </p:to>
                                    </p:set>
                                  </p:childTnLst>
                                </p:cTn>
                              </p:par>
                            </p:childTnLst>
                          </p:cTn>
                        </p:par>
                        <p:par>
                          <p:cTn id="51" fill="hold">
                            <p:stCondLst>
                              <p:cond delay="5500"/>
                            </p:stCondLst>
                            <p:childTnLst>
                              <p:par>
                                <p:cTn id="52" presetID="3" presetClass="emph" presetSubtype="2" fill="hold" grpId="0" nodeType="afterEffect">
                                  <p:stCondLst>
                                    <p:cond delay="0"/>
                                  </p:stCondLst>
                                  <p:childTnLst>
                                    <p:animClr clrSpc="rgb">
                                      <p:cBhvr override="childStyle">
                                        <p:cTn id="53" dur="500" fill="hold"/>
                                        <p:tgtEl>
                                          <p:spTgt spid="48"/>
                                        </p:tgtEl>
                                        <p:attrNameLst>
                                          <p:attrName>style.color</p:attrName>
                                        </p:attrNameLst>
                                      </p:cBhvr>
                                      <p:to>
                                        <a:schemeClr val="accent2"/>
                                      </p:to>
                                    </p:animClr>
                                  </p:childTnLst>
                                </p:cTn>
                              </p:par>
                            </p:childTnLst>
                          </p:cTn>
                        </p:par>
                        <p:par>
                          <p:cTn id="54" fill="hold">
                            <p:stCondLst>
                              <p:cond delay="6000"/>
                            </p:stCondLst>
                            <p:childTnLst>
                              <p:par>
                                <p:cTn id="55" presetID="7" presetClass="emph" presetSubtype="2" fill="hold" nodeType="afterEffect">
                                  <p:stCondLst>
                                    <p:cond delay="0"/>
                                  </p:stCondLst>
                                  <p:childTnLst>
                                    <p:animClr clrSpc="rgb">
                                      <p:cBhvr>
                                        <p:cTn id="56" dur="500" fill="hold"/>
                                        <p:tgtEl>
                                          <p:spTgt spid="82"/>
                                        </p:tgtEl>
                                        <p:attrNameLst>
                                          <p:attrName>stroke.color</p:attrName>
                                        </p:attrNameLst>
                                      </p:cBhvr>
                                      <p:to>
                                        <a:schemeClr val="accent2"/>
                                      </p:to>
                                    </p:animClr>
                                    <p:set>
                                      <p:cBhvr>
                                        <p:cTn id="57" dur="500" fill="hold"/>
                                        <p:tgtEl>
                                          <p:spTgt spid="82"/>
                                        </p:tgtEl>
                                        <p:attrNameLst>
                                          <p:attrName>stroke.on</p:attrName>
                                        </p:attrNameLst>
                                      </p:cBhvr>
                                      <p:to>
                                        <p:strVal val="true"/>
                                      </p:to>
                                    </p:set>
                                  </p:childTnLst>
                                </p:cTn>
                              </p:par>
                            </p:childTnLst>
                          </p:cTn>
                        </p:par>
                        <p:par>
                          <p:cTn id="58" fill="hold">
                            <p:stCondLst>
                              <p:cond delay="6500"/>
                            </p:stCondLst>
                            <p:childTnLst>
                              <p:par>
                                <p:cTn id="59" presetID="3" presetClass="emph" presetSubtype="2" fill="hold" grpId="0" nodeType="afterEffect">
                                  <p:stCondLst>
                                    <p:cond delay="0"/>
                                  </p:stCondLst>
                                  <p:childTnLst>
                                    <p:animClr clrSpc="rgb">
                                      <p:cBhvr override="childStyle">
                                        <p:cTn id="60" dur="500" fill="hold"/>
                                        <p:tgtEl>
                                          <p:spTgt spid="76"/>
                                        </p:tgtEl>
                                        <p:attrNameLst>
                                          <p:attrName>style.color</p:attrName>
                                        </p:attrNameLst>
                                      </p:cBhvr>
                                      <p:to>
                                        <a:schemeClr val="accent2"/>
                                      </p:to>
                                    </p:animClr>
                                  </p:childTnLst>
                                </p:cTn>
                              </p:par>
                            </p:childTnLst>
                          </p:cTn>
                        </p:par>
                        <p:par>
                          <p:cTn id="61" fill="hold">
                            <p:stCondLst>
                              <p:cond delay="7000"/>
                            </p:stCondLst>
                            <p:childTnLst>
                              <p:par>
                                <p:cTn id="62" presetID="7" presetClass="emph" presetSubtype="2" fill="hold" nodeType="afterEffect">
                                  <p:stCondLst>
                                    <p:cond delay="0"/>
                                  </p:stCondLst>
                                  <p:childTnLst>
                                    <p:animClr clrSpc="rgb">
                                      <p:cBhvr>
                                        <p:cTn id="63" dur="500" fill="hold"/>
                                        <p:tgtEl>
                                          <p:spTgt spid="70"/>
                                        </p:tgtEl>
                                        <p:attrNameLst>
                                          <p:attrName>stroke.color</p:attrName>
                                        </p:attrNameLst>
                                      </p:cBhvr>
                                      <p:to>
                                        <a:schemeClr val="accent2"/>
                                      </p:to>
                                    </p:animClr>
                                    <p:set>
                                      <p:cBhvr>
                                        <p:cTn id="64" dur="500" fill="hold"/>
                                        <p:tgtEl>
                                          <p:spTgt spid="70"/>
                                        </p:tgtEl>
                                        <p:attrNameLst>
                                          <p:attrName>stroke.on</p:attrName>
                                        </p:attrNameLst>
                                      </p:cBhvr>
                                      <p:to>
                                        <p:strVal val="true"/>
                                      </p:to>
                                    </p:set>
                                  </p:childTnLst>
                                </p:cTn>
                              </p:par>
                            </p:childTnLst>
                          </p:cTn>
                        </p:par>
                        <p:par>
                          <p:cTn id="65" fill="hold">
                            <p:stCondLst>
                              <p:cond delay="7500"/>
                            </p:stCondLst>
                            <p:childTnLst>
                              <p:par>
                                <p:cTn id="66" presetID="3" presetClass="emph" presetSubtype="2" fill="hold" grpId="0" nodeType="afterEffect">
                                  <p:stCondLst>
                                    <p:cond delay="0"/>
                                  </p:stCondLst>
                                  <p:childTnLst>
                                    <p:animClr clrSpc="rgb">
                                      <p:cBhvr override="childStyle">
                                        <p:cTn id="67" dur="500" fill="hold"/>
                                        <p:tgtEl>
                                          <p:spTgt spid="59"/>
                                        </p:tgtEl>
                                        <p:attrNameLst>
                                          <p:attrName>style.color</p:attrName>
                                        </p:attrNameLst>
                                      </p:cBhvr>
                                      <p:to>
                                        <a:schemeClr val="accent2"/>
                                      </p:to>
                                    </p:animClr>
                                  </p:childTnLst>
                                </p:cTn>
                              </p:par>
                            </p:childTnLst>
                          </p:cTn>
                        </p:par>
                        <p:par>
                          <p:cTn id="68" fill="hold">
                            <p:stCondLst>
                              <p:cond delay="8000"/>
                            </p:stCondLst>
                            <p:childTnLst>
                              <p:par>
                                <p:cTn id="69" presetID="7" presetClass="emph" presetSubtype="2" fill="hold" nodeType="afterEffect">
                                  <p:stCondLst>
                                    <p:cond delay="0"/>
                                  </p:stCondLst>
                                  <p:childTnLst>
                                    <p:animClr clrSpc="rgb">
                                      <p:cBhvr>
                                        <p:cTn id="70" dur="500" fill="hold"/>
                                        <p:tgtEl>
                                          <p:spTgt spid="72"/>
                                        </p:tgtEl>
                                        <p:attrNameLst>
                                          <p:attrName>stroke.color</p:attrName>
                                        </p:attrNameLst>
                                      </p:cBhvr>
                                      <p:to>
                                        <a:schemeClr val="accent2"/>
                                      </p:to>
                                    </p:animClr>
                                    <p:set>
                                      <p:cBhvr>
                                        <p:cTn id="71" dur="500" fill="hold"/>
                                        <p:tgtEl>
                                          <p:spTgt spid="72"/>
                                        </p:tgtEl>
                                        <p:attrNameLst>
                                          <p:attrName>stroke.on</p:attrName>
                                        </p:attrNameLst>
                                      </p:cBhvr>
                                      <p:to>
                                        <p:strVal val="true"/>
                                      </p:to>
                                    </p:set>
                                  </p:childTnLst>
                                </p:cTn>
                              </p:par>
                            </p:childTnLst>
                          </p:cTn>
                        </p:par>
                        <p:par>
                          <p:cTn id="72" fill="hold">
                            <p:stCondLst>
                              <p:cond delay="8500"/>
                            </p:stCondLst>
                            <p:childTnLst>
                              <p:par>
                                <p:cTn id="73" presetID="3" presetClass="emph" presetSubtype="2" fill="hold" grpId="0" nodeType="afterEffect">
                                  <p:stCondLst>
                                    <p:cond delay="0"/>
                                  </p:stCondLst>
                                  <p:childTnLst>
                                    <p:animClr clrSpc="rgb">
                                      <p:cBhvr override="childStyle">
                                        <p:cTn id="74" dur="500" fill="hold"/>
                                        <p:tgtEl>
                                          <p:spTgt spid="61"/>
                                        </p:tgtEl>
                                        <p:attrNameLst>
                                          <p:attrName>style.color</p:attrName>
                                        </p:attrNameLst>
                                      </p:cBhvr>
                                      <p:to>
                                        <a:schemeClr val="accent2"/>
                                      </p:to>
                                    </p:animClr>
                                  </p:childTnLst>
                                </p:cTn>
                              </p:par>
                            </p:childTnLst>
                          </p:cTn>
                        </p:par>
                        <p:par>
                          <p:cTn id="75" fill="hold">
                            <p:stCondLst>
                              <p:cond delay="9000"/>
                            </p:stCondLst>
                            <p:childTnLst>
                              <p:par>
                                <p:cTn id="76" presetID="7" presetClass="emph" presetSubtype="2" fill="hold" nodeType="afterEffect">
                                  <p:stCondLst>
                                    <p:cond delay="0"/>
                                  </p:stCondLst>
                                  <p:childTnLst>
                                    <p:animClr clrSpc="rgb">
                                      <p:cBhvr>
                                        <p:cTn id="77" dur="500" fill="hold"/>
                                        <p:tgtEl>
                                          <p:spTgt spid="74"/>
                                        </p:tgtEl>
                                        <p:attrNameLst>
                                          <p:attrName>stroke.color</p:attrName>
                                        </p:attrNameLst>
                                      </p:cBhvr>
                                      <p:to>
                                        <a:schemeClr val="accent2"/>
                                      </p:to>
                                    </p:animClr>
                                    <p:set>
                                      <p:cBhvr>
                                        <p:cTn id="78" dur="500" fill="hold"/>
                                        <p:tgtEl>
                                          <p:spTgt spid="74"/>
                                        </p:tgtEl>
                                        <p:attrNameLst>
                                          <p:attrName>stroke.on</p:attrName>
                                        </p:attrNameLst>
                                      </p:cBhvr>
                                      <p:to>
                                        <p:strVal val="true"/>
                                      </p:to>
                                    </p:set>
                                  </p:childTnLst>
                                </p:cTn>
                              </p:par>
                            </p:childTnLst>
                          </p:cTn>
                        </p:par>
                        <p:par>
                          <p:cTn id="79" fill="hold">
                            <p:stCondLst>
                              <p:cond delay="9500"/>
                            </p:stCondLst>
                            <p:childTnLst>
                              <p:par>
                                <p:cTn id="80" presetID="3" presetClass="emph" presetSubtype="2" fill="hold" grpId="0" nodeType="afterEffect">
                                  <p:stCondLst>
                                    <p:cond delay="0"/>
                                  </p:stCondLst>
                                  <p:childTnLst>
                                    <p:animClr clrSpc="rgb">
                                      <p:cBhvr override="childStyle">
                                        <p:cTn id="81" dur="500" fill="hold"/>
                                        <p:tgtEl>
                                          <p:spTgt spid="64"/>
                                        </p:tgtEl>
                                        <p:attrNameLst>
                                          <p:attrName>style.color</p:attrName>
                                        </p:attrNameLst>
                                      </p:cBhvr>
                                      <p:to>
                                        <a:schemeClr val="accent2"/>
                                      </p:to>
                                    </p:animClr>
                                  </p:childTnLst>
                                </p:cTn>
                              </p:par>
                            </p:childTnLst>
                          </p:cTn>
                        </p:par>
                        <p:par>
                          <p:cTn id="82" fill="hold">
                            <p:stCondLst>
                              <p:cond delay="10000"/>
                            </p:stCondLst>
                            <p:childTnLst>
                              <p:par>
                                <p:cTn id="83" presetID="3" presetClass="emph" presetSubtype="2" fill="hold" grpId="0" nodeType="afterEffect">
                                  <p:stCondLst>
                                    <p:cond delay="0"/>
                                  </p:stCondLst>
                                  <p:childTnLst>
                                    <p:animClr clrSpc="rgb">
                                      <p:cBhvr override="childStyle">
                                        <p:cTn id="84" dur="500" fill="hold"/>
                                        <p:tgtEl>
                                          <p:spTgt spid="9"/>
                                        </p:tgtEl>
                                        <p:attrNameLst>
                                          <p:attrName>style.color</p:attrName>
                                        </p:attrNameLst>
                                      </p:cBhvr>
                                      <p:to>
                                        <a:schemeClr val="accent2"/>
                                      </p:to>
                                    </p:animClr>
                                  </p:childTnLst>
                                </p:cTn>
                              </p:par>
                            </p:childTnLst>
                          </p:cTn>
                        </p:par>
                        <p:par>
                          <p:cTn id="85" fill="hold">
                            <p:stCondLst>
                              <p:cond delay="10500"/>
                            </p:stCondLst>
                            <p:childTnLst>
                              <p:par>
                                <p:cTn id="86" presetID="7" presetClass="emph" presetSubtype="2" fill="hold" nodeType="afterEffect">
                                  <p:stCondLst>
                                    <p:cond delay="0"/>
                                  </p:stCondLst>
                                  <p:childTnLst>
                                    <p:animClr clrSpc="rgb">
                                      <p:cBhvr>
                                        <p:cTn id="87" dur="500" fill="hold"/>
                                        <p:tgtEl>
                                          <p:spTgt spid="62"/>
                                        </p:tgtEl>
                                        <p:attrNameLst>
                                          <p:attrName>stroke.color</p:attrName>
                                        </p:attrNameLst>
                                      </p:cBhvr>
                                      <p:to>
                                        <a:schemeClr val="accent2"/>
                                      </p:to>
                                    </p:animClr>
                                    <p:set>
                                      <p:cBhvr>
                                        <p:cTn id="88" dur="500" fill="hold"/>
                                        <p:tgtEl>
                                          <p:spTgt spid="62"/>
                                        </p:tgtEl>
                                        <p:attrNameLst>
                                          <p:attrName>stroke.on</p:attrName>
                                        </p:attrNameLst>
                                      </p:cBhvr>
                                      <p:to>
                                        <p:strVal val="true"/>
                                      </p:to>
                                    </p:set>
                                  </p:childTnLst>
                                </p:cTn>
                              </p:par>
                            </p:childTnLst>
                          </p:cTn>
                        </p:par>
                        <p:par>
                          <p:cTn id="89" fill="hold">
                            <p:stCondLst>
                              <p:cond delay="11000"/>
                            </p:stCondLst>
                            <p:childTnLst>
                              <p:par>
                                <p:cTn id="90" presetID="3" presetClass="emph" presetSubtype="2" fill="hold" grpId="0" nodeType="afterEffect">
                                  <p:stCondLst>
                                    <p:cond delay="0"/>
                                  </p:stCondLst>
                                  <p:childTnLst>
                                    <p:animClr clrSpc="rgb">
                                      <p:cBhvr override="childStyle">
                                        <p:cTn id="91" dur="500" fill="hold"/>
                                        <p:tgtEl>
                                          <p:spTgt spid="53"/>
                                        </p:tgtEl>
                                        <p:attrNameLst>
                                          <p:attrName>style.color</p:attrName>
                                        </p:attrNameLst>
                                      </p:cBhvr>
                                      <p:to>
                                        <a:schemeClr val="accent2"/>
                                      </p:to>
                                    </p:animClr>
                                  </p:childTnLst>
                                </p:cTn>
                              </p:par>
                            </p:childTnLst>
                          </p:cTn>
                        </p:par>
                        <p:par>
                          <p:cTn id="92" fill="hold">
                            <p:stCondLst>
                              <p:cond delay="11500"/>
                            </p:stCondLst>
                            <p:childTnLst>
                              <p:par>
                                <p:cTn id="93" presetID="3" presetClass="emph" presetSubtype="2" fill="hold" grpId="0" nodeType="afterEffect">
                                  <p:stCondLst>
                                    <p:cond delay="0"/>
                                  </p:stCondLst>
                                  <p:childTnLst>
                                    <p:animClr clrSpc="rgb">
                                      <p:cBhvr override="childStyle">
                                        <p:cTn id="94" dur="500" fill="hold"/>
                                        <p:tgtEl>
                                          <p:spTgt spid="4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33" grpId="0"/>
      <p:bldP spid="42" grpId="0"/>
      <p:bldP spid="53" grpId="0"/>
      <p:bldP spid="40" grpId="0"/>
      <p:bldP spid="48" grpId="0"/>
      <p:bldP spid="59" grpId="0"/>
      <p:bldP spid="61" grpId="0"/>
      <p:bldP spid="64" grpId="0"/>
      <p:bldP spid="76" grpId="0"/>
      <p:bldP spid="43"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ounded Rectangle 4"/>
          <p:cNvSpPr/>
          <p:nvPr/>
        </p:nvSpPr>
        <p:spPr>
          <a:xfrm>
            <a:off x="0" y="4191000"/>
            <a:ext cx="9144000" cy="1066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Introducing federated Grids as resource and resource contention.</a:t>
            </a:r>
          </a:p>
          <a:p>
            <a:endParaRPr lang="en-US" dirty="0" smtClean="0"/>
          </a:p>
          <a:p>
            <a:r>
              <a:rPr lang="en-US" dirty="0" smtClean="0"/>
              <a:t>What is the problem?</a:t>
            </a:r>
          </a:p>
          <a:p>
            <a:endParaRPr lang="en-US" dirty="0" smtClean="0"/>
          </a:p>
          <a:p>
            <a:r>
              <a:rPr lang="en-US" dirty="0" smtClean="0"/>
              <a:t>Positioning of the thesis</a:t>
            </a:r>
          </a:p>
          <a:p>
            <a:endParaRPr lang="en-US" dirty="0" smtClean="0"/>
          </a:p>
          <a:p>
            <a:r>
              <a:rPr lang="en-US" dirty="0" smtClean="0"/>
              <a:t>Contributions of this thesis</a:t>
            </a:r>
          </a:p>
          <a:p>
            <a:endParaRPr lang="en-US" dirty="0" smtClean="0"/>
          </a:p>
          <a:p>
            <a:r>
              <a:rPr lang="en-US" dirty="0" smtClean="0"/>
              <a:t>Conclusions and future directions</a:t>
            </a:r>
          </a:p>
          <a:p>
            <a:pPr>
              <a:buNone/>
            </a:pP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382000" cy="5105400"/>
          </a:xfrm>
        </p:spPr>
        <p:txBody>
          <a:bodyPr>
            <a:normAutofit lnSpcReduction="10000"/>
          </a:bodyPr>
          <a:lstStyle/>
          <a:p>
            <a:pPr marL="342900" lvl="1" indent="-180000">
              <a:lnSpc>
                <a:spcPct val="110000"/>
              </a:lnSpc>
              <a:spcBef>
                <a:spcPts val="0"/>
              </a:spcBef>
              <a:buFont typeface="Arial" pitchFamily="34" charset="0"/>
              <a:buChar char="•"/>
            </a:pPr>
            <a:r>
              <a:rPr lang="en-US" dirty="0" smtClean="0"/>
              <a:t>Resource sharing environments enable sharing and aggregation of resources across distributed systems. </a:t>
            </a:r>
          </a:p>
          <a:p>
            <a:pPr marL="342900" lvl="1" indent="-180000">
              <a:lnSpc>
                <a:spcPct val="110000"/>
              </a:lnSpc>
              <a:spcBef>
                <a:spcPts val="0"/>
              </a:spcBef>
              <a:buFont typeface="Arial" pitchFamily="34" charset="0"/>
              <a:buChar char="•"/>
            </a:pPr>
            <a:r>
              <a:rPr lang="en-US" dirty="0" smtClean="0"/>
              <a:t>Benefits of resource sharing:</a:t>
            </a:r>
          </a:p>
          <a:p>
            <a:pPr marL="742950" lvl="2" indent="-180000">
              <a:lnSpc>
                <a:spcPct val="110000"/>
              </a:lnSpc>
              <a:spcBef>
                <a:spcPts val="0"/>
              </a:spcBef>
            </a:pPr>
            <a:r>
              <a:rPr lang="en-US" sz="2100" dirty="0" smtClean="0"/>
              <a:t>Users can access larger resources that are not available locally.</a:t>
            </a:r>
            <a:endParaRPr lang="en-US" sz="2100" dirty="0" smtClean="0"/>
          </a:p>
          <a:p>
            <a:pPr marL="742950" lvl="2" indent="-180000">
              <a:lnSpc>
                <a:spcPct val="110000"/>
              </a:lnSpc>
              <a:spcBef>
                <a:spcPts val="0"/>
              </a:spcBef>
            </a:pPr>
            <a:r>
              <a:rPr lang="en-US" sz="2100" smtClean="0"/>
              <a:t>Resource providers </a:t>
            </a:r>
            <a:r>
              <a:rPr lang="en-US" sz="2100" dirty="0" smtClean="0"/>
              <a:t>can increase their resource utilization by accepting external requests.</a:t>
            </a:r>
          </a:p>
          <a:p>
            <a:pPr marL="742950" lvl="2" indent="-180000">
              <a:lnSpc>
                <a:spcPct val="110000"/>
              </a:lnSpc>
              <a:spcBef>
                <a:spcPts val="0"/>
              </a:spcBef>
            </a:pPr>
            <a:r>
              <a:rPr lang="en-US" sz="2100" dirty="0" smtClean="0"/>
              <a:t>Quality of Service (</a:t>
            </a:r>
            <a:r>
              <a:rPr lang="en-US" sz="2100" dirty="0" err="1" smtClean="0"/>
              <a:t>QoS</a:t>
            </a:r>
            <a:r>
              <a:rPr lang="en-US" sz="2100" dirty="0" smtClean="0"/>
              <a:t>) demands of user applications can be met.</a:t>
            </a:r>
          </a:p>
          <a:p>
            <a:pPr marL="742950" lvl="2" indent="-180000">
              <a:lnSpc>
                <a:spcPct val="110000"/>
              </a:lnSpc>
              <a:spcBef>
                <a:spcPts val="0"/>
              </a:spcBef>
            </a:pPr>
            <a:r>
              <a:rPr lang="en-US" sz="2100" dirty="0" smtClean="0"/>
              <a:t>Redundancy of resources lead to higher fault tolerance.</a:t>
            </a:r>
          </a:p>
          <a:p>
            <a:pPr marL="342900" lvl="1" indent="-180000">
              <a:lnSpc>
                <a:spcPct val="110000"/>
              </a:lnSpc>
              <a:spcBef>
                <a:spcPts val="0"/>
              </a:spcBef>
              <a:buFont typeface="Arial"/>
              <a:buChar char="•"/>
            </a:pPr>
            <a:r>
              <a:rPr lang="en-US" dirty="0" smtClean="0"/>
              <a:t>When there is a surge in demand, requests from different sources contend to access resources.</a:t>
            </a:r>
          </a:p>
        </p:txBody>
      </p:sp>
      <p:sp>
        <p:nvSpPr>
          <p:cNvPr id="2" name="Title 1"/>
          <p:cNvSpPr>
            <a:spLocks noGrp="1"/>
          </p:cNvSpPr>
          <p:nvPr>
            <p:ph type="title"/>
          </p:nvPr>
        </p:nvSpPr>
        <p:spPr/>
        <p:txBody>
          <a:bodyPr/>
          <a:lstStyle/>
          <a:p>
            <a:r>
              <a:rPr lang="en-US" dirty="0" smtClean="0"/>
              <a:t>Introduction</a:t>
            </a:r>
            <a:endParaRPr lang="fa-IR" dirty="0"/>
          </a:p>
        </p:txBody>
      </p:sp>
      <p:sp>
        <p:nvSpPr>
          <p:cNvPr id="5" name="Slide Number Placeholder 4"/>
          <p:cNvSpPr>
            <a:spLocks noGrp="1"/>
          </p:cNvSpPr>
          <p:nvPr>
            <p:ph type="sldNum" sz="quarter" idx="12"/>
          </p:nvPr>
        </p:nvSpPr>
        <p:spPr/>
        <p:txBody>
          <a:bodyPr/>
          <a:lstStyle/>
          <a:p>
            <a:fld id="{F85A22A4-A2DF-4B49-9178-EAD2FD9E916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1</a:t>
            </a:r>
            <a:r>
              <a:rPr lang="en-US" baseline="30000" dirty="0" smtClean="0"/>
              <a:t>*</a:t>
            </a:r>
            <a:r>
              <a:rPr lang="en-US" dirty="0" smtClean="0"/>
              <a:t>: Is preemption a good approach?</a:t>
            </a:r>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How much is its overhead?</a:t>
            </a:r>
          </a:p>
          <a:p>
            <a:r>
              <a:rPr lang="en-US" dirty="0" smtClean="0"/>
              <a:t>How the response time of external </a:t>
            </a:r>
            <a:br>
              <a:rPr lang="en-US" dirty="0" smtClean="0"/>
            </a:br>
            <a:r>
              <a:rPr lang="en-US" dirty="0" smtClean="0"/>
              <a:t>(low priority) requests are affected?</a:t>
            </a:r>
          </a:p>
          <a:p>
            <a:r>
              <a:rPr lang="en-US" dirty="0" smtClean="0"/>
              <a:t>Does selecting different leases for preemption influence the side-effects?</a:t>
            </a:r>
            <a:endParaRPr lang="en-US" dirty="0"/>
          </a:p>
        </p:txBody>
      </p:sp>
      <p:sp>
        <p:nvSpPr>
          <p:cNvPr id="5" name="Slide Number Placeholder 4"/>
          <p:cNvSpPr>
            <a:spLocks noGrp="1"/>
          </p:cNvSpPr>
          <p:nvPr>
            <p:ph type="sldNum" sz="quarter" idx="12"/>
          </p:nvPr>
        </p:nvSpPr>
        <p:spPr/>
        <p:txBody>
          <a:bodyPr/>
          <a:lstStyle/>
          <a:p>
            <a:fld id="{7D2751F7-D677-4CE9-B35A-C3CCA0CC8D94}" type="slidenum">
              <a:rPr lang="en-US" smtClean="0"/>
              <a:pPr/>
              <a:t>20</a:t>
            </a:fld>
            <a:endParaRPr lang="en-US"/>
          </a:p>
        </p:txBody>
      </p:sp>
      <p:sp>
        <p:nvSpPr>
          <p:cNvPr id="6" name="Rectangle 5"/>
          <p:cNvSpPr/>
          <p:nvPr/>
        </p:nvSpPr>
        <p:spPr>
          <a:xfrm>
            <a:off x="152400" y="5029200"/>
            <a:ext cx="8610600" cy="1246495"/>
          </a:xfrm>
          <a:prstGeom prst="rect">
            <a:avLst/>
          </a:prstGeom>
        </p:spPr>
        <p:txBody>
          <a:bodyPr wrap="square">
            <a:spAutoFit/>
          </a:bodyPr>
          <a:lstStyle/>
          <a:p>
            <a:pPr marL="154800" indent="-154800">
              <a:buFont typeface="Lucida Grande"/>
              <a:buChar char="*"/>
            </a:pPr>
            <a:r>
              <a:rPr lang="en-US" sz="1500" b="1" dirty="0" smtClean="0"/>
              <a:t>M. </a:t>
            </a:r>
            <a:r>
              <a:rPr lang="en-US" sz="1500" b="1" dirty="0" err="1" smtClean="0"/>
              <a:t>Amini</a:t>
            </a:r>
            <a:r>
              <a:rPr lang="en-US" sz="1500" b="1" dirty="0" smtClean="0"/>
              <a:t> </a:t>
            </a:r>
            <a:r>
              <a:rPr lang="en-US" sz="1500" b="1" dirty="0" err="1" smtClean="0"/>
              <a:t>Salehi</a:t>
            </a:r>
            <a:r>
              <a:rPr lang="en-US" sz="1500" dirty="0" smtClean="0"/>
              <a:t>, B. </a:t>
            </a:r>
            <a:r>
              <a:rPr lang="en-US" sz="1500" dirty="0" err="1" smtClean="0"/>
              <a:t>Javadi</a:t>
            </a:r>
            <a:r>
              <a:rPr lang="en-US" sz="1500" dirty="0" smtClean="0"/>
              <a:t>, and R. </a:t>
            </a:r>
            <a:r>
              <a:rPr lang="en-US" sz="1500" dirty="0" err="1" smtClean="0"/>
              <a:t>Buyya</a:t>
            </a:r>
            <a:r>
              <a:rPr lang="en-US" sz="1500" dirty="0" smtClean="0"/>
              <a:t>, Resource provisioning based on leases preemption in InterGrid. submitted to </a:t>
            </a:r>
            <a:r>
              <a:rPr lang="en-US" sz="1500" b="1" dirty="0" smtClean="0"/>
              <a:t>Journal of Future Generation Computing Systems (FGCS)</a:t>
            </a:r>
            <a:r>
              <a:rPr lang="en-US" sz="1500" dirty="0" smtClean="0"/>
              <a:t>, 2012.</a:t>
            </a:r>
          </a:p>
          <a:p>
            <a:pPr marL="154800" indent="-154800">
              <a:buFont typeface="Lucida Grande"/>
              <a:buChar char="*"/>
            </a:pPr>
            <a:r>
              <a:rPr lang="en-US" sz="1500" b="1" dirty="0" smtClean="0"/>
              <a:t>M. </a:t>
            </a:r>
            <a:r>
              <a:rPr lang="en-US" sz="1500" b="1" dirty="0" err="1" smtClean="0"/>
              <a:t>Amini</a:t>
            </a:r>
            <a:r>
              <a:rPr lang="en-US" sz="1500" b="1" dirty="0" smtClean="0"/>
              <a:t> </a:t>
            </a:r>
            <a:r>
              <a:rPr lang="en-US" sz="1500" b="1" dirty="0" err="1" smtClean="0"/>
              <a:t>Salehi</a:t>
            </a:r>
            <a:r>
              <a:rPr lang="en-US" sz="1500" dirty="0" smtClean="0"/>
              <a:t>, B. </a:t>
            </a:r>
            <a:r>
              <a:rPr lang="en-US" sz="1500" dirty="0" err="1" smtClean="0"/>
              <a:t>Javadi</a:t>
            </a:r>
            <a:r>
              <a:rPr lang="en-US" sz="1500" dirty="0" smtClean="0"/>
              <a:t>, and R. </a:t>
            </a:r>
            <a:r>
              <a:rPr lang="en-US" sz="1500" dirty="0" err="1" smtClean="0"/>
              <a:t>Buyya</a:t>
            </a:r>
            <a:r>
              <a:rPr lang="en-US" sz="1500" dirty="0" smtClean="0"/>
              <a:t>, Resource provisioning based on leases preemption in InterGrid. In Proceedings of the 34</a:t>
            </a:r>
            <a:r>
              <a:rPr lang="en-US" sz="1500" baseline="30000" dirty="0" smtClean="0"/>
              <a:t>th</a:t>
            </a:r>
            <a:r>
              <a:rPr lang="en-US" sz="1500" dirty="0" smtClean="0"/>
              <a:t> </a:t>
            </a:r>
            <a:r>
              <a:rPr lang="en-US" sz="1500" b="1" dirty="0" smtClean="0"/>
              <a:t>Australasian Computer Science Conference (ACSC’11)</a:t>
            </a:r>
            <a:r>
              <a:rPr lang="en-US" sz="1500" dirty="0" smtClean="0"/>
              <a:t>, pages 25–34, Perth, Australia, 2011.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How much is the imposed overhead?</a:t>
            </a:r>
            <a:endParaRPr lang="en-US" dirty="0"/>
          </a:p>
        </p:txBody>
      </p:sp>
      <p:sp>
        <p:nvSpPr>
          <p:cNvPr id="3" name="Content Placeholder 2"/>
          <p:cNvSpPr>
            <a:spLocks noGrp="1"/>
          </p:cNvSpPr>
          <p:nvPr>
            <p:ph idx="1"/>
          </p:nvPr>
        </p:nvSpPr>
        <p:spPr/>
        <p:txBody>
          <a:bodyPr>
            <a:noAutofit/>
          </a:bodyPr>
          <a:lstStyle/>
          <a:p>
            <a:r>
              <a:rPr lang="en-AU" dirty="0" smtClean="0"/>
              <a:t>Depends on the operation performed on the </a:t>
            </a:r>
            <a:r>
              <a:rPr lang="en-AU" dirty="0" err="1" smtClean="0"/>
              <a:t>VMs</a:t>
            </a:r>
            <a:r>
              <a:rPr lang="en-AU" dirty="0" smtClean="0"/>
              <a:t> of a lease:</a:t>
            </a:r>
          </a:p>
          <a:p>
            <a:pPr lvl="1"/>
            <a:r>
              <a:rPr lang="en-AU" dirty="0" smtClean="0"/>
              <a:t>Cancelling:</a:t>
            </a:r>
          </a:p>
          <a:p>
            <a:pPr lvl="2"/>
            <a:r>
              <a:rPr lang="en-US" dirty="0" smtClean="0"/>
              <a:t>Imposes the minimum time overhead.</a:t>
            </a:r>
          </a:p>
          <a:p>
            <a:pPr lvl="2"/>
            <a:r>
              <a:rPr lang="en-US" dirty="0" smtClean="0"/>
              <a:t>overhead pertains to the time needed to stop </a:t>
            </a:r>
            <a:r>
              <a:rPr lang="en-US" dirty="0" err="1" smtClean="0"/>
              <a:t>VMs</a:t>
            </a:r>
            <a:r>
              <a:rPr lang="en-US" dirty="0" smtClean="0"/>
              <a:t> of the lease.</a:t>
            </a:r>
          </a:p>
          <a:p>
            <a:pPr lvl="2"/>
            <a:r>
              <a:rPr lang="en-US" dirty="0" smtClean="0"/>
              <a:t>Is independent from the VM characteristics, such as memory size of the VM.</a:t>
            </a:r>
            <a:endParaRPr lang="en-AU" dirty="0" smtClean="0"/>
          </a:p>
          <a:p>
            <a:pPr lvl="1"/>
            <a:r>
              <a:rPr lang="en-AU" dirty="0" smtClean="0"/>
              <a:t>Suspending</a:t>
            </a:r>
          </a:p>
          <a:p>
            <a:pPr lvl="1"/>
            <a:r>
              <a:rPr lang="en-AU" dirty="0" smtClean="0"/>
              <a:t>Migrating</a:t>
            </a:r>
          </a:p>
          <a:p>
            <a:pPr lvl="1"/>
            <a:endParaRPr lang="en-AU" dirty="0" smtClean="0"/>
          </a:p>
        </p:txBody>
      </p:sp>
      <p:sp>
        <p:nvSpPr>
          <p:cNvPr id="5" name="Slide Number Placeholder 4"/>
          <p:cNvSpPr>
            <a:spLocks noGrp="1"/>
          </p:cNvSpPr>
          <p:nvPr>
            <p:ph type="sldNum" sz="quarter" idx="12"/>
          </p:nvPr>
        </p:nvSpPr>
        <p:spPr/>
        <p:txBody>
          <a:bodyPr/>
          <a:lstStyle/>
          <a:p>
            <a:fld id="{7D2751F7-D677-4CE9-B35A-C3CCA0CC8D9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05000" y="5228012"/>
            <a:ext cx="6553200" cy="1477588"/>
          </a:xfrm>
          <a:prstGeom prst="rect">
            <a:avLst/>
          </a:prstGeom>
        </p:spPr>
      </p:pic>
      <p:sp>
        <p:nvSpPr>
          <p:cNvPr id="2" name="Title 1"/>
          <p:cNvSpPr>
            <a:spLocks noGrp="1"/>
          </p:cNvSpPr>
          <p:nvPr>
            <p:ph type="title"/>
          </p:nvPr>
        </p:nvSpPr>
        <p:spPr/>
        <p:txBody>
          <a:bodyPr>
            <a:normAutofit fontScale="90000"/>
          </a:bodyPr>
          <a:lstStyle/>
          <a:p>
            <a:r>
              <a:rPr lang="en-US" dirty="0" smtClean="0"/>
              <a:t>Suspension and Resumption Overheads</a:t>
            </a:r>
            <a:endParaRPr lang="en-US" dirty="0"/>
          </a:p>
        </p:txBody>
      </p:sp>
      <p:sp>
        <p:nvSpPr>
          <p:cNvPr id="3" name="Content Placeholder 2"/>
          <p:cNvSpPr>
            <a:spLocks noGrp="1"/>
          </p:cNvSpPr>
          <p:nvPr>
            <p:ph idx="1"/>
          </p:nvPr>
        </p:nvSpPr>
        <p:spPr>
          <a:xfrm>
            <a:off x="533400" y="1600200"/>
            <a:ext cx="8229600" cy="4525963"/>
          </a:xfrm>
        </p:spPr>
        <p:txBody>
          <a:bodyPr>
            <a:normAutofit fontScale="70000" lnSpcReduction="20000"/>
          </a:bodyPr>
          <a:lstStyle/>
          <a:p>
            <a:r>
              <a:rPr lang="en-US" dirty="0" smtClean="0"/>
              <a:t>Suspending </a:t>
            </a:r>
            <a:r>
              <a:rPr lang="en-US" dirty="0" err="1" smtClean="0"/>
              <a:t>VMs</a:t>
            </a:r>
            <a:r>
              <a:rPr lang="en-US" dirty="0" smtClean="0"/>
              <a:t> of a lease can:</a:t>
            </a:r>
          </a:p>
          <a:p>
            <a:pPr lvl="1"/>
            <a:r>
              <a:rPr lang="en-US" dirty="0" smtClean="0"/>
              <a:t>Network connections between </a:t>
            </a:r>
            <a:r>
              <a:rPr lang="en-US" dirty="0" err="1" smtClean="0"/>
              <a:t>VMs</a:t>
            </a:r>
            <a:r>
              <a:rPr lang="en-US" dirty="0" smtClean="0"/>
              <a:t> may lost.</a:t>
            </a:r>
          </a:p>
          <a:p>
            <a:pPr lvl="1"/>
            <a:r>
              <a:rPr lang="en-US" dirty="0" smtClean="0"/>
              <a:t>Lead to inconsistent situation for the running job</a:t>
            </a:r>
          </a:p>
          <a:p>
            <a:r>
              <a:rPr lang="en-US" dirty="0" smtClean="0"/>
              <a:t>Pause </a:t>
            </a:r>
            <a:r>
              <a:rPr lang="en-US" dirty="0" err="1" smtClean="0"/>
              <a:t>VMs</a:t>
            </a:r>
            <a:r>
              <a:rPr lang="en-US" dirty="0" smtClean="0"/>
              <a:t> before suspend and </a:t>
            </a:r>
            <a:r>
              <a:rPr lang="en-US" dirty="0" err="1" smtClean="0"/>
              <a:t>unpause</a:t>
            </a:r>
            <a:r>
              <a:rPr lang="en-US" dirty="0" smtClean="0"/>
              <a:t> before resume!</a:t>
            </a:r>
          </a:p>
          <a:p>
            <a:pPr lvl="1"/>
            <a:r>
              <a:rPr lang="en-US" dirty="0" smtClean="0"/>
              <a:t>Pause operation is very fast!</a:t>
            </a:r>
          </a:p>
          <a:p>
            <a:pPr lvl="1"/>
            <a:r>
              <a:rPr lang="en-US" dirty="0" smtClean="0"/>
              <a:t>It is done sequentially.</a:t>
            </a:r>
          </a:p>
          <a:p>
            <a:r>
              <a:rPr lang="en-US" dirty="0" smtClean="0"/>
              <a:t>Steps for suspend and resume:</a:t>
            </a:r>
          </a:p>
          <a:p>
            <a:pPr marL="792000" lvl="1" indent="-244800">
              <a:buFont typeface="+mj-lt"/>
              <a:buAutoNum type="arabicPeriod"/>
            </a:pPr>
            <a:r>
              <a:rPr lang="en-US" dirty="0" smtClean="0"/>
              <a:t>Pause </a:t>
            </a:r>
            <a:r>
              <a:rPr lang="en-US" dirty="0" err="1" smtClean="0"/>
              <a:t>VMs</a:t>
            </a:r>
            <a:endParaRPr lang="en-US" dirty="0" smtClean="0"/>
          </a:p>
          <a:p>
            <a:pPr marL="792000" lvl="1" indent="-244800">
              <a:buFont typeface="+mj-lt"/>
              <a:buAutoNum type="arabicPeriod"/>
            </a:pPr>
            <a:r>
              <a:rPr lang="en-US" dirty="0" smtClean="0"/>
              <a:t>Suspend on the disk</a:t>
            </a:r>
          </a:p>
          <a:p>
            <a:pPr marL="792000" lvl="1" indent="-244800">
              <a:buFont typeface="+mj-lt"/>
              <a:buAutoNum type="arabicPeriod"/>
            </a:pPr>
            <a:r>
              <a:rPr lang="en-US" dirty="0" smtClean="0"/>
              <a:t>Reschedule the lease</a:t>
            </a:r>
          </a:p>
          <a:p>
            <a:pPr marL="792000" lvl="1" indent="-244800">
              <a:buFont typeface="+mj-lt"/>
              <a:buAutoNum type="arabicPeriod"/>
            </a:pPr>
            <a:r>
              <a:rPr lang="en-US" dirty="0" smtClean="0"/>
              <a:t>Resume </a:t>
            </a:r>
            <a:r>
              <a:rPr lang="en-US" dirty="0" err="1" smtClean="0"/>
              <a:t>VMs</a:t>
            </a:r>
            <a:endParaRPr lang="en-US" dirty="0" smtClean="0"/>
          </a:p>
          <a:p>
            <a:pPr marL="792000" lvl="1" indent="-244800">
              <a:buFont typeface="+mj-lt"/>
              <a:buAutoNum type="arabicPeriod"/>
            </a:pPr>
            <a:r>
              <a:rPr lang="en-US" dirty="0" err="1" smtClean="0"/>
              <a:t>Unpause</a:t>
            </a:r>
            <a:r>
              <a:rPr lang="en-US" dirty="0" smtClean="0"/>
              <a:t> </a:t>
            </a:r>
            <a:r>
              <a:rPr lang="en-US" dirty="0" err="1" smtClean="0"/>
              <a:t>VMs</a:t>
            </a:r>
            <a:r>
              <a:rPr lang="en-US" dirty="0" smtClean="0"/>
              <a:t> </a:t>
            </a:r>
          </a:p>
        </p:txBody>
      </p:sp>
      <p:pic>
        <p:nvPicPr>
          <p:cNvPr id="7" name="Picture 6"/>
          <p:cNvPicPr>
            <a:picLocks noChangeAspect="1"/>
          </p:cNvPicPr>
          <p:nvPr/>
        </p:nvPicPr>
        <p:blipFill>
          <a:blip r:embed="rId3"/>
          <a:stretch>
            <a:fillRect/>
          </a:stretch>
        </p:blipFill>
        <p:spPr>
          <a:xfrm>
            <a:off x="3810000" y="4216400"/>
            <a:ext cx="1050132" cy="457200"/>
          </a:xfrm>
          <a:prstGeom prst="rect">
            <a:avLst/>
          </a:prstGeom>
        </p:spPr>
      </p:pic>
      <p:pic>
        <p:nvPicPr>
          <p:cNvPr id="8" name="Picture 7"/>
          <p:cNvPicPr>
            <a:picLocks noChangeAspect="1"/>
          </p:cNvPicPr>
          <p:nvPr/>
        </p:nvPicPr>
        <p:blipFill>
          <a:blip r:embed="rId4"/>
          <a:stretch>
            <a:fillRect/>
          </a:stretch>
        </p:blipFill>
        <p:spPr>
          <a:xfrm>
            <a:off x="3048000" y="4876800"/>
            <a:ext cx="1061227" cy="448560"/>
          </a:xfrm>
          <a:prstGeom prst="rect">
            <a:avLst/>
          </a:prstGeom>
        </p:spPr>
      </p:pic>
      <p:sp>
        <p:nvSpPr>
          <p:cNvPr id="10" name="Slide Number Placeholder 9"/>
          <p:cNvSpPr>
            <a:spLocks noGrp="1"/>
          </p:cNvSpPr>
          <p:nvPr>
            <p:ph type="sldNum" sz="quarter" idx="12"/>
          </p:nvPr>
        </p:nvSpPr>
        <p:spPr/>
        <p:txBody>
          <a:bodyPr/>
          <a:lstStyle/>
          <a:p>
            <a:fld id="{7D2751F7-D677-4CE9-B35A-C3CCA0CC8D94}"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Migration Overheads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Steps:</a:t>
            </a:r>
          </a:p>
          <a:p>
            <a:pPr lvl="1"/>
            <a:r>
              <a:rPr lang="en-US" dirty="0" smtClean="0"/>
              <a:t>Pausing</a:t>
            </a:r>
          </a:p>
          <a:p>
            <a:pPr lvl="1"/>
            <a:r>
              <a:rPr lang="en-US" dirty="0" smtClean="0"/>
              <a:t>Suspending</a:t>
            </a:r>
          </a:p>
          <a:p>
            <a:pPr lvl="1"/>
            <a:r>
              <a:rPr lang="en-US" dirty="0" smtClean="0"/>
              <a:t>Rescheduling</a:t>
            </a:r>
          </a:p>
          <a:p>
            <a:pPr lvl="1"/>
            <a:r>
              <a:rPr lang="en-US" dirty="0" smtClean="0"/>
              <a:t>Transferring:</a:t>
            </a:r>
          </a:p>
          <a:p>
            <a:pPr lvl="1"/>
            <a:r>
              <a:rPr lang="en-US" dirty="0" smtClean="0"/>
              <a:t>Resuming </a:t>
            </a:r>
          </a:p>
          <a:p>
            <a:pPr lvl="1"/>
            <a:r>
              <a:rPr lang="en-US" dirty="0" err="1" smtClean="0"/>
              <a:t>Unpausing</a:t>
            </a:r>
            <a:endParaRPr lang="en-US" dirty="0" smtClean="0"/>
          </a:p>
          <a:p>
            <a:r>
              <a:rPr lang="en-US" dirty="0" smtClean="0"/>
              <a:t>Suspending operation can be overlapped with Resuming:</a:t>
            </a:r>
          </a:p>
          <a:p>
            <a:r>
              <a:rPr lang="en-US" dirty="0" smtClean="0"/>
              <a:t>First suspend and last resume cannot be overlapped.</a:t>
            </a:r>
            <a:endParaRPr lang="en-US" dirty="0"/>
          </a:p>
        </p:txBody>
      </p:sp>
      <p:pic>
        <p:nvPicPr>
          <p:cNvPr id="4" name="Picture 3"/>
          <p:cNvPicPr>
            <a:picLocks noChangeAspect="1"/>
          </p:cNvPicPr>
          <p:nvPr/>
        </p:nvPicPr>
        <p:blipFill>
          <a:blip r:embed="rId2"/>
          <a:stretch>
            <a:fillRect/>
          </a:stretch>
        </p:blipFill>
        <p:spPr>
          <a:xfrm>
            <a:off x="3048000" y="3200400"/>
            <a:ext cx="2247900" cy="374650"/>
          </a:xfrm>
          <a:prstGeom prst="rect">
            <a:avLst/>
          </a:prstGeom>
        </p:spPr>
      </p:pic>
      <p:pic>
        <p:nvPicPr>
          <p:cNvPr id="5" name="Picture 4"/>
          <p:cNvPicPr>
            <a:picLocks noChangeAspect="1"/>
          </p:cNvPicPr>
          <p:nvPr/>
        </p:nvPicPr>
        <p:blipFill>
          <a:blip r:embed="rId3"/>
          <a:stretch>
            <a:fillRect/>
          </a:stretch>
        </p:blipFill>
        <p:spPr>
          <a:xfrm>
            <a:off x="2514600" y="4724400"/>
            <a:ext cx="1828800" cy="384313"/>
          </a:xfrm>
          <a:prstGeom prst="rect">
            <a:avLst/>
          </a:prstGeom>
        </p:spPr>
      </p:pic>
      <p:pic>
        <p:nvPicPr>
          <p:cNvPr id="6" name="Picture 5"/>
          <p:cNvPicPr>
            <a:picLocks noChangeAspect="1"/>
          </p:cNvPicPr>
          <p:nvPr/>
        </p:nvPicPr>
        <p:blipFill>
          <a:blip r:embed="rId4"/>
          <a:stretch>
            <a:fillRect/>
          </a:stretch>
        </p:blipFill>
        <p:spPr>
          <a:xfrm>
            <a:off x="152399" y="5822963"/>
            <a:ext cx="8686801" cy="1035038"/>
          </a:xfrm>
          <a:prstGeom prst="rect">
            <a:avLst/>
          </a:prstGeom>
        </p:spPr>
      </p:pic>
      <p:sp>
        <p:nvSpPr>
          <p:cNvPr id="7" name="Slide Number Placeholder 6"/>
          <p:cNvSpPr>
            <a:spLocks noGrp="1"/>
          </p:cNvSpPr>
          <p:nvPr>
            <p:ph type="sldNum" sz="quarter" idx="12"/>
          </p:nvPr>
        </p:nvSpPr>
        <p:spPr/>
        <p:txBody>
          <a:bodyPr/>
          <a:lstStyle/>
          <a:p>
            <a:fld id="{7D2751F7-D677-4CE9-B35A-C3CCA0CC8D94}"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impact of preemption policy? </a:t>
            </a:r>
            <a:endParaRPr lang="en-US" dirty="0"/>
          </a:p>
        </p:txBody>
      </p:sp>
      <p:cxnSp>
        <p:nvCxnSpPr>
          <p:cNvPr id="7" name="Straight Arrow Connector 6"/>
          <p:cNvCxnSpPr/>
          <p:nvPr/>
        </p:nvCxnSpPr>
        <p:spPr>
          <a:xfrm rot="5400000" flipH="1" flipV="1">
            <a:off x="-1376479" y="3840179"/>
            <a:ext cx="4785552" cy="79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44462" y="6161914"/>
            <a:ext cx="7786742" cy="714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060350" y="4121962"/>
            <a:ext cx="1428760" cy="207170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t>4</a:t>
            </a:r>
            <a:endParaRPr lang="en-US" sz="3600" dirty="0"/>
          </a:p>
        </p:txBody>
      </p:sp>
      <p:sp>
        <p:nvSpPr>
          <p:cNvPr id="12" name="Rectangle 11"/>
          <p:cNvSpPr/>
          <p:nvPr/>
        </p:nvSpPr>
        <p:spPr>
          <a:xfrm>
            <a:off x="2593886" y="5128444"/>
            <a:ext cx="2786082" cy="107157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t>2</a:t>
            </a:r>
            <a:endParaRPr lang="en-US" dirty="0"/>
          </a:p>
        </p:txBody>
      </p:sp>
      <p:sp>
        <p:nvSpPr>
          <p:cNvPr id="13" name="Rectangle 12"/>
          <p:cNvSpPr/>
          <p:nvPr/>
        </p:nvSpPr>
        <p:spPr>
          <a:xfrm>
            <a:off x="1049238" y="3518708"/>
            <a:ext cx="4572032"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t>1</a:t>
            </a:r>
            <a:endParaRPr lang="en-US" dirty="0"/>
          </a:p>
        </p:txBody>
      </p:sp>
      <p:sp>
        <p:nvSpPr>
          <p:cNvPr id="14" name="Rectangle 13"/>
          <p:cNvSpPr/>
          <p:nvPr/>
        </p:nvSpPr>
        <p:spPr>
          <a:xfrm>
            <a:off x="2520862" y="4161650"/>
            <a:ext cx="1571636" cy="9001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t>2</a:t>
            </a:r>
            <a:endParaRPr lang="en-US" dirty="0"/>
          </a:p>
        </p:txBody>
      </p:sp>
      <p:sp>
        <p:nvSpPr>
          <p:cNvPr id="15" name="Rectangle 14"/>
          <p:cNvSpPr/>
          <p:nvPr/>
        </p:nvSpPr>
        <p:spPr>
          <a:xfrm>
            <a:off x="5787958" y="2875766"/>
            <a:ext cx="1571636" cy="328614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t>6</a:t>
            </a:r>
            <a:endParaRPr lang="en-US" dirty="0"/>
          </a:p>
        </p:txBody>
      </p:sp>
      <p:sp>
        <p:nvSpPr>
          <p:cNvPr id="16" name="Rectangle 15"/>
          <p:cNvSpPr/>
          <p:nvPr/>
        </p:nvSpPr>
        <p:spPr>
          <a:xfrm>
            <a:off x="4516362" y="4161650"/>
            <a:ext cx="1214446" cy="92869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t>2</a:t>
            </a:r>
            <a:endParaRPr lang="en-US" dirty="0"/>
          </a:p>
        </p:txBody>
      </p:sp>
      <p:sp>
        <p:nvSpPr>
          <p:cNvPr id="18" name="Rectangle 17"/>
          <p:cNvSpPr/>
          <p:nvPr/>
        </p:nvSpPr>
        <p:spPr>
          <a:xfrm>
            <a:off x="1215952" y="1842296"/>
            <a:ext cx="2000240" cy="10001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t>2</a:t>
            </a:r>
            <a:endParaRPr lang="en-US" dirty="0"/>
          </a:p>
        </p:txBody>
      </p:sp>
      <p:sp>
        <p:nvSpPr>
          <p:cNvPr id="19" name="Rectangle 18"/>
          <p:cNvSpPr/>
          <p:nvPr/>
        </p:nvSpPr>
        <p:spPr>
          <a:xfrm>
            <a:off x="1839818" y="2894816"/>
            <a:ext cx="2143140" cy="5715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t>1</a:t>
            </a:r>
            <a:endParaRPr lang="en-US" dirty="0"/>
          </a:p>
        </p:txBody>
      </p:sp>
      <p:sp>
        <p:nvSpPr>
          <p:cNvPr id="20" name="Rectangle 19"/>
          <p:cNvSpPr/>
          <p:nvPr/>
        </p:nvSpPr>
        <p:spPr>
          <a:xfrm>
            <a:off x="3430506" y="1842296"/>
            <a:ext cx="2071702" cy="100013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t>2</a:t>
            </a:r>
            <a:endParaRPr lang="en-US" dirty="0"/>
          </a:p>
        </p:txBody>
      </p:sp>
      <p:cxnSp>
        <p:nvCxnSpPr>
          <p:cNvPr id="22" name="Straight Connector 21"/>
          <p:cNvCxnSpPr/>
          <p:nvPr/>
        </p:nvCxnSpPr>
        <p:spPr>
          <a:xfrm rot="16200000" flipH="1">
            <a:off x="337238" y="3911617"/>
            <a:ext cx="4572032" cy="71438"/>
          </a:xfrm>
          <a:prstGeom prst="line">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2051750" y="3911617"/>
            <a:ext cx="4572032" cy="71438"/>
          </a:xfrm>
          <a:prstGeom prst="line">
            <a:avLst/>
          </a:prstGeom>
          <a:ln w="3810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2658974" y="1823246"/>
            <a:ext cx="1643074" cy="1643074"/>
          </a:xfrm>
          <a:prstGeom prst="roundRect">
            <a:avLst/>
          </a:prstGeom>
          <a:solidFill>
            <a:schemeClr val="accent2">
              <a:lumMod val="5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658974" y="3504420"/>
            <a:ext cx="1624024" cy="1552586"/>
          </a:xfrm>
          <a:prstGeom prst="roundRect">
            <a:avLst/>
          </a:prstGeom>
          <a:solidFill>
            <a:schemeClr val="accent2">
              <a:lumMod val="5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697074" y="4609328"/>
            <a:ext cx="1624024" cy="1552586"/>
          </a:xfrm>
          <a:prstGeom prst="roundRect">
            <a:avLst/>
          </a:prstGeom>
          <a:solidFill>
            <a:schemeClr val="accent2">
              <a:lumMod val="5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226352" y="5747556"/>
            <a:ext cx="689048" cy="369332"/>
          </a:xfrm>
          <a:prstGeom prst="rect">
            <a:avLst/>
          </a:prstGeom>
          <a:noFill/>
        </p:spPr>
        <p:txBody>
          <a:bodyPr wrap="none" rtlCol="0">
            <a:spAutoFit/>
          </a:bodyPr>
          <a:lstStyle/>
          <a:p>
            <a:r>
              <a:rPr lang="en-US" dirty="0" smtClean="0"/>
              <a:t>Time</a:t>
            </a:r>
            <a:endParaRPr lang="en-US" dirty="0"/>
          </a:p>
        </p:txBody>
      </p:sp>
      <p:sp>
        <p:nvSpPr>
          <p:cNvPr id="26" name="TextBox 25"/>
          <p:cNvSpPr txBox="1"/>
          <p:nvPr/>
        </p:nvSpPr>
        <p:spPr>
          <a:xfrm>
            <a:off x="304800" y="1447800"/>
            <a:ext cx="736500" cy="369332"/>
          </a:xfrm>
          <a:prstGeom prst="rect">
            <a:avLst/>
          </a:prstGeom>
          <a:noFill/>
        </p:spPr>
        <p:txBody>
          <a:bodyPr wrap="none" rtlCol="0">
            <a:spAutoFit/>
          </a:bodyPr>
          <a:lstStyle/>
          <a:p>
            <a:r>
              <a:rPr lang="en-US" dirty="0" smtClean="0"/>
              <a:t>Node</a:t>
            </a:r>
            <a:endParaRPr lang="en-US" dirty="0"/>
          </a:p>
        </p:txBody>
      </p:sp>
      <p:sp>
        <p:nvSpPr>
          <p:cNvPr id="28" name="TextBox 27"/>
          <p:cNvSpPr txBox="1"/>
          <p:nvPr/>
        </p:nvSpPr>
        <p:spPr>
          <a:xfrm>
            <a:off x="2209800" y="6400800"/>
            <a:ext cx="377177" cy="369332"/>
          </a:xfrm>
          <a:prstGeom prst="rect">
            <a:avLst/>
          </a:prstGeom>
          <a:noFill/>
        </p:spPr>
        <p:txBody>
          <a:bodyPr wrap="none" rtlCol="0">
            <a:spAutoFit/>
          </a:bodyPr>
          <a:lstStyle/>
          <a:p>
            <a:r>
              <a:rPr lang="en-US" dirty="0" smtClean="0"/>
              <a:t>t1</a:t>
            </a:r>
            <a:endParaRPr lang="en-US" dirty="0"/>
          </a:p>
        </p:txBody>
      </p:sp>
      <p:sp>
        <p:nvSpPr>
          <p:cNvPr id="29" name="TextBox 28"/>
          <p:cNvSpPr txBox="1"/>
          <p:nvPr/>
        </p:nvSpPr>
        <p:spPr>
          <a:xfrm>
            <a:off x="3890023" y="6400800"/>
            <a:ext cx="377177" cy="369332"/>
          </a:xfrm>
          <a:prstGeom prst="rect">
            <a:avLst/>
          </a:prstGeom>
          <a:noFill/>
        </p:spPr>
        <p:txBody>
          <a:bodyPr wrap="none" rtlCol="0">
            <a:spAutoFit/>
          </a:bodyPr>
          <a:lstStyle/>
          <a:p>
            <a:r>
              <a:rPr lang="en-US" dirty="0" smtClean="0"/>
              <a:t>t2</a:t>
            </a:r>
            <a:endParaRPr lang="en-US" dirty="0"/>
          </a:p>
        </p:txBody>
      </p:sp>
      <p:sp>
        <p:nvSpPr>
          <p:cNvPr id="30" name="Slide Number Placeholder 29"/>
          <p:cNvSpPr>
            <a:spLocks noGrp="1"/>
          </p:cNvSpPr>
          <p:nvPr>
            <p:ph type="sldNum" sz="quarter" idx="12"/>
          </p:nvPr>
        </p:nvSpPr>
        <p:spPr/>
        <p:txBody>
          <a:bodyPr/>
          <a:lstStyle/>
          <a:p>
            <a:fld id="{7D2751F7-D677-4CE9-B35A-C3CCA0CC8D94}"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grpId="1" nodeType="clickEffect">
                                  <p:stCondLst>
                                    <p:cond delay="0"/>
                                  </p:stCondLst>
                                  <p:childTnLst>
                                    <p:animMotion origin="layout" path="M 0 0 L 0 0.09444 " pathEditMode="relative" ptsTypes="AA">
                                      <p:cBhvr>
                                        <p:cTn id="19" dur="2000" fill="hold"/>
                                        <p:tgtEl>
                                          <p:spTgt spid="24"/>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100"/>
                                        <p:tgtEl>
                                          <p:spTgt spid="24"/>
                                        </p:tgtEl>
                                      </p:cBhvr>
                                    </p:animEffect>
                                    <p:set>
                                      <p:cBhvr>
                                        <p:cTn id="24" dur="1" fill="hold">
                                          <p:stCondLst>
                                            <p:cond delay="99"/>
                                          </p:stCondLst>
                                        </p:cTn>
                                        <p:tgtEl>
                                          <p:spTgt spid="24"/>
                                        </p:tgtEl>
                                        <p:attrNameLst>
                                          <p:attrName>style.visibility</p:attrName>
                                        </p:attrNameLst>
                                      </p:cBhvr>
                                      <p:to>
                                        <p:strVal val="hidden"/>
                                      </p:to>
                                    </p:set>
                                  </p:childTnLst>
                                </p:cTn>
                              </p:par>
                            </p:childTnLst>
                          </p:cTn>
                        </p:par>
                        <p:par>
                          <p:cTn id="25" fill="hold">
                            <p:stCondLst>
                              <p:cond delay="100"/>
                            </p:stCondLst>
                            <p:childTnLst>
                              <p:par>
                                <p:cTn id="26" presetID="3" presetClass="entr" presetSubtype="1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linds(horizont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100"/>
                                        <p:tgtEl>
                                          <p:spTgt spid="25"/>
                                        </p:tgtEl>
                                      </p:cBhvr>
                                    </p:animEffect>
                                    <p:set>
                                      <p:cBhvr>
                                        <p:cTn id="33" dur="1" fill="hold">
                                          <p:stCondLst>
                                            <p:cond delay="99"/>
                                          </p:stCondLst>
                                        </p:cTn>
                                        <p:tgtEl>
                                          <p:spTgt spid="25"/>
                                        </p:tgtEl>
                                        <p:attrNameLst>
                                          <p:attrName>style.visibility</p:attrName>
                                        </p:attrNameLst>
                                      </p:cBhvr>
                                      <p:to>
                                        <p:strVal val="hidden"/>
                                      </p:to>
                                    </p:set>
                                  </p:childTnLst>
                                </p:cTn>
                              </p:par>
                            </p:childTnLst>
                          </p:cTn>
                        </p:par>
                        <p:par>
                          <p:cTn id="34" fill="hold">
                            <p:stCondLst>
                              <p:cond delay="100"/>
                            </p:stCondLst>
                            <p:childTnLst>
                              <p:par>
                                <p:cTn id="35" presetID="3" presetClass="entr" presetSubtype="1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5" grpId="0" animBg="1"/>
      <p:bldP spid="25" grpId="1" animBg="1"/>
      <p:bldP spid="27"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Preemption Policy</a:t>
            </a:r>
            <a:endParaRPr lang="en-US" dirty="0"/>
          </a:p>
        </p:txBody>
      </p:sp>
      <p:sp>
        <p:nvSpPr>
          <p:cNvPr id="3" name="Content Placeholder 2"/>
          <p:cNvSpPr>
            <a:spLocks noGrp="1"/>
          </p:cNvSpPr>
          <p:nvPr>
            <p:ph idx="1"/>
          </p:nvPr>
        </p:nvSpPr>
        <p:spPr/>
        <p:txBody>
          <a:bodyPr>
            <a:normAutofit/>
          </a:bodyPr>
          <a:lstStyle/>
          <a:p>
            <a:r>
              <a:rPr lang="en-US" dirty="0" smtClean="0"/>
              <a:t>Policy1. Minimum </a:t>
            </a:r>
            <a:r>
              <a:rPr lang="en-US" dirty="0"/>
              <a:t>Overhead Policy (MOV</a:t>
            </a:r>
            <a:r>
              <a:rPr lang="en-US" dirty="0" smtClean="0"/>
              <a:t>)</a:t>
            </a:r>
          </a:p>
          <a:p>
            <a:r>
              <a:rPr lang="en-US" dirty="0" smtClean="0"/>
              <a:t>Policy 2. Minimum Leases Involved </a:t>
            </a:r>
            <a:r>
              <a:rPr lang="en-US" dirty="0" err="1" smtClean="0"/>
              <a:t>Policy(MLIP</a:t>
            </a:r>
            <a:r>
              <a:rPr lang="en-US" dirty="0" smtClean="0"/>
              <a:t>)</a:t>
            </a:r>
          </a:p>
          <a:p>
            <a:r>
              <a:rPr lang="en-US" dirty="0" smtClean="0"/>
              <a:t>Policy 3. Minimum Overhead Minimum Lease Policy (MOML)</a:t>
            </a:r>
            <a:r>
              <a:rPr lang="en-AU" dirty="0" smtClean="0"/>
              <a:t> </a:t>
            </a:r>
          </a:p>
        </p:txBody>
      </p:sp>
      <p:sp>
        <p:nvSpPr>
          <p:cNvPr id="5" name="Slide Number Placeholder 4"/>
          <p:cNvSpPr>
            <a:spLocks noGrp="1"/>
          </p:cNvSpPr>
          <p:nvPr>
            <p:ph type="sldNum" sz="quarter" idx="12"/>
          </p:nvPr>
        </p:nvSpPr>
        <p:spPr/>
        <p:txBody>
          <a:bodyPr/>
          <a:lstStyle/>
          <a:p>
            <a:fld id="{7D2751F7-D677-4CE9-B35A-C3CCA0CC8D94}"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3" descr="MOML-Policy.jpg"/>
          <p:cNvPicPr>
            <a:picLocks noChangeAspect="1"/>
          </p:cNvPicPr>
          <p:nvPr/>
        </p:nvPicPr>
        <p:blipFill>
          <a:blip r:embed="rId3" cstate="print"/>
          <a:stretch>
            <a:fillRect/>
          </a:stretch>
        </p:blipFill>
        <p:spPr>
          <a:xfrm>
            <a:off x="533400" y="2590800"/>
            <a:ext cx="8001000" cy="3569456"/>
          </a:xfrm>
          <a:prstGeom prst="rect">
            <a:avLst/>
          </a:prstGeom>
        </p:spPr>
      </p:pic>
      <p:sp>
        <p:nvSpPr>
          <p:cNvPr id="2" name="Title 1"/>
          <p:cNvSpPr>
            <a:spLocks noGrp="1"/>
          </p:cNvSpPr>
          <p:nvPr>
            <p:ph type="title"/>
          </p:nvPr>
        </p:nvSpPr>
        <p:spPr/>
        <p:txBody>
          <a:bodyPr>
            <a:normAutofit/>
          </a:bodyPr>
          <a:lstStyle/>
          <a:p>
            <a:r>
              <a:rPr lang="en-US" dirty="0" smtClean="0"/>
              <a:t>Preemption Policy…</a:t>
            </a:r>
            <a:endParaRPr lang="en-US" dirty="0"/>
          </a:p>
        </p:txBody>
      </p:sp>
      <p:sp>
        <p:nvSpPr>
          <p:cNvPr id="3" name="Content Placeholder 2"/>
          <p:cNvSpPr>
            <a:spLocks noGrp="1"/>
          </p:cNvSpPr>
          <p:nvPr>
            <p:ph idx="1"/>
          </p:nvPr>
        </p:nvSpPr>
        <p:spPr/>
        <p:txBody>
          <a:bodyPr/>
          <a:lstStyle/>
          <a:p>
            <a:pPr lvl="1"/>
            <a:r>
              <a:rPr lang="en-AU" dirty="0" smtClean="0"/>
              <a:t>MOML </a:t>
            </a:r>
            <a:r>
              <a:rPr lang="en-AU" dirty="0"/>
              <a:t>is a</a:t>
            </a:r>
            <a:r>
              <a:rPr lang="en-AU" dirty="0" smtClean="0"/>
              <a:t> trade-off between user and system centric criteria.</a:t>
            </a:r>
          </a:p>
          <a:p>
            <a:pPr lvl="1"/>
            <a:endParaRPr lang="en-AU" dirty="0" smtClean="0"/>
          </a:p>
        </p:txBody>
      </p:sp>
      <p:sp>
        <p:nvSpPr>
          <p:cNvPr id="6" name="Slide Number Placeholder 5"/>
          <p:cNvSpPr>
            <a:spLocks noGrp="1"/>
          </p:cNvSpPr>
          <p:nvPr>
            <p:ph type="sldNum" sz="quarter" idx="12"/>
          </p:nvPr>
        </p:nvSpPr>
        <p:spPr/>
        <p:txBody>
          <a:bodyPr/>
          <a:lstStyle/>
          <a:p>
            <a:fld id="{7D2751F7-D677-4CE9-B35A-C3CCA0CC8D94}"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Content Placeholder 3" descr="MOML-Alg.jpg"/>
          <p:cNvPicPr>
            <a:picLocks noGrp="1" noChangeAspect="1"/>
          </p:cNvPicPr>
          <p:nvPr>
            <p:ph idx="1"/>
          </p:nvPr>
        </p:nvPicPr>
        <p:blipFill>
          <a:blip r:embed="rId3" cstate="print"/>
          <a:stretch>
            <a:fillRect/>
          </a:stretch>
        </p:blipFill>
        <p:spPr>
          <a:xfrm>
            <a:off x="152400" y="0"/>
            <a:ext cx="6858000" cy="6858000"/>
          </a:xfrm>
        </p:spPr>
      </p:pic>
      <p:sp>
        <p:nvSpPr>
          <p:cNvPr id="5" name="Slide Number Placeholder 4"/>
          <p:cNvSpPr>
            <a:spLocks noGrp="1"/>
          </p:cNvSpPr>
          <p:nvPr>
            <p:ph type="sldNum" sz="quarter" idx="12"/>
          </p:nvPr>
        </p:nvSpPr>
        <p:spPr/>
        <p:txBody>
          <a:bodyPr/>
          <a:lstStyle/>
          <a:p>
            <a:fld id="{7D2751F7-D677-4CE9-B35A-C3CCA0CC8D94}"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t>
            </a:r>
            <a:r>
              <a:rPr lang="en-US" dirty="0" smtClean="0"/>
              <a:t>Evaluation</a:t>
            </a:r>
            <a:endParaRPr lang="en-US" dirty="0"/>
          </a:p>
        </p:txBody>
      </p:sp>
      <p:sp>
        <p:nvSpPr>
          <p:cNvPr id="3" name="Content Placeholder 2"/>
          <p:cNvSpPr>
            <a:spLocks noGrp="1"/>
          </p:cNvSpPr>
          <p:nvPr>
            <p:ph idx="1"/>
          </p:nvPr>
        </p:nvSpPr>
        <p:spPr/>
        <p:txBody>
          <a:bodyPr>
            <a:normAutofit fontScale="92500"/>
          </a:bodyPr>
          <a:lstStyle/>
          <a:p>
            <a:r>
              <a:rPr lang="en-US" dirty="0" smtClean="0"/>
              <a:t>Goal of the evaluation is to show the impact of preemption on:</a:t>
            </a:r>
          </a:p>
          <a:p>
            <a:pPr lvl="1"/>
            <a:r>
              <a:rPr lang="en-US" dirty="0" smtClean="0"/>
              <a:t>Resource Utilization.</a:t>
            </a:r>
          </a:p>
          <a:p>
            <a:pPr lvl="1"/>
            <a:r>
              <a:rPr lang="en-US" dirty="0"/>
              <a:t>Number of</a:t>
            </a:r>
            <a:r>
              <a:rPr lang="en-US" dirty="0" smtClean="0"/>
              <a:t> contentions (number of preemption).</a:t>
            </a:r>
          </a:p>
          <a:p>
            <a:pPr lvl="1"/>
            <a:r>
              <a:rPr lang="en-US" dirty="0" smtClean="0"/>
              <a:t>Response time for external requests.</a:t>
            </a:r>
          </a:p>
          <a:p>
            <a:r>
              <a:rPr lang="en-US" dirty="0" smtClean="0"/>
              <a:t>Lublin99 from SDSC workload.</a:t>
            </a:r>
          </a:p>
          <a:p>
            <a:r>
              <a:rPr lang="en-US" dirty="0" smtClean="0"/>
              <a:t>Request types are generated uniformly and assigned them to the generated requests.</a:t>
            </a:r>
            <a:endParaRPr lang="en-US" dirty="0"/>
          </a:p>
        </p:txBody>
      </p:sp>
      <p:sp>
        <p:nvSpPr>
          <p:cNvPr id="6" name="Slide Number Placeholder 5"/>
          <p:cNvSpPr>
            <a:spLocks noGrp="1"/>
          </p:cNvSpPr>
          <p:nvPr>
            <p:ph type="sldNum" sz="quarter" idx="12"/>
          </p:nvPr>
        </p:nvSpPr>
        <p:spPr/>
        <p:txBody>
          <a:bodyPr/>
          <a:lstStyle/>
          <a:p>
            <a:fld id="{7D2751F7-D677-4CE9-B35A-C3CCA0CC8D94}"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228600"/>
            <a:ext cx="4038600" cy="3360420"/>
          </a:xfrm>
          <a:prstGeom prst="rect">
            <a:avLst/>
          </a:prstGeom>
        </p:spPr>
      </p:pic>
      <p:pic>
        <p:nvPicPr>
          <p:cNvPr id="5" name="Picture 4"/>
          <p:cNvPicPr>
            <a:picLocks noChangeAspect="1"/>
          </p:cNvPicPr>
          <p:nvPr/>
        </p:nvPicPr>
        <p:blipFill>
          <a:blip r:embed="rId4"/>
          <a:stretch>
            <a:fillRect/>
          </a:stretch>
        </p:blipFill>
        <p:spPr>
          <a:xfrm>
            <a:off x="4191000" y="304800"/>
            <a:ext cx="4800600" cy="3200400"/>
          </a:xfrm>
          <a:prstGeom prst="rect">
            <a:avLst/>
          </a:prstGeom>
        </p:spPr>
      </p:pic>
      <p:sp>
        <p:nvSpPr>
          <p:cNvPr id="8" name="Slide Number Placeholder 7"/>
          <p:cNvSpPr>
            <a:spLocks noGrp="1"/>
          </p:cNvSpPr>
          <p:nvPr>
            <p:ph type="sldNum" sz="quarter" idx="12"/>
          </p:nvPr>
        </p:nvSpPr>
        <p:spPr/>
        <p:txBody>
          <a:bodyPr/>
          <a:lstStyle/>
          <a:p>
            <a:fld id="{7D2751F7-D677-4CE9-B35A-C3CCA0CC8D94}" type="slidenum">
              <a:rPr lang="en-US" smtClean="0"/>
              <a:pPr/>
              <a:t>29</a:t>
            </a:fld>
            <a:endParaRPr lang="en-US"/>
          </a:p>
        </p:txBody>
      </p:sp>
      <p:pic>
        <p:nvPicPr>
          <p:cNvPr id="7" name="Picture 6"/>
          <p:cNvPicPr>
            <a:picLocks noChangeAspect="1"/>
          </p:cNvPicPr>
          <p:nvPr/>
        </p:nvPicPr>
        <p:blipFill>
          <a:blip r:embed="rId5"/>
          <a:stretch>
            <a:fillRect/>
          </a:stretch>
        </p:blipFill>
        <p:spPr>
          <a:xfrm>
            <a:off x="2341490" y="3657600"/>
            <a:ext cx="3906910" cy="3124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sharing environments</a:t>
            </a: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pPr/>
              <a:t>3</a:t>
            </a:fld>
            <a:endParaRPr lang="en-US"/>
          </a:p>
        </p:txBody>
      </p:sp>
      <p:pic>
        <p:nvPicPr>
          <p:cNvPr id="5" name="Picture 4"/>
          <p:cNvPicPr>
            <a:picLocks noChangeAspect="1"/>
          </p:cNvPicPr>
          <p:nvPr/>
        </p:nvPicPr>
        <p:blipFill>
          <a:blip r:embed="rId2"/>
          <a:stretch>
            <a:fillRect/>
          </a:stretch>
        </p:blipFill>
        <p:spPr>
          <a:xfrm>
            <a:off x="0" y="1219200"/>
            <a:ext cx="9143999" cy="47244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2: How to avoid resource contention?</a:t>
            </a:r>
            <a:br>
              <a:rPr lang="en-US" dirty="0" smtClean="0"/>
            </a:br>
            <a:endParaRPr lang="en-US" dirty="0"/>
          </a:p>
        </p:txBody>
      </p:sp>
      <p:sp>
        <p:nvSpPr>
          <p:cNvPr id="8" name="Slide Number Placeholder 7"/>
          <p:cNvSpPr>
            <a:spLocks noGrp="1"/>
          </p:cNvSpPr>
          <p:nvPr>
            <p:ph type="sldNum" sz="quarter" idx="12"/>
          </p:nvPr>
        </p:nvSpPr>
        <p:spPr/>
        <p:txBody>
          <a:bodyPr/>
          <a:lstStyle/>
          <a:p>
            <a:fld id="{A8B473E1-F51C-4A48-9D39-F0FA04972A2B}" type="slidenum">
              <a:rPr lang="en-US" smtClean="0"/>
              <a:pPr/>
              <a:t>30</a:t>
            </a:fld>
            <a:endParaRPr lang="en-US" dirty="0"/>
          </a:p>
        </p:txBody>
      </p:sp>
      <p:sp>
        <p:nvSpPr>
          <p:cNvPr id="3" name="Content Placeholder 2"/>
          <p:cNvSpPr>
            <a:spLocks noGrp="1"/>
          </p:cNvSpPr>
          <p:nvPr>
            <p:ph sz="quarter" idx="1"/>
          </p:nvPr>
        </p:nvSpPr>
        <p:spPr/>
        <p:txBody>
          <a:bodyPr>
            <a:normAutofit fontScale="85000" lnSpcReduction="20000"/>
          </a:bodyPr>
          <a:lstStyle/>
          <a:p>
            <a:pPr marL="212400" indent="-154800"/>
            <a:r>
              <a:rPr lang="en-US" dirty="0" smtClean="0"/>
              <a:t>We propose a proactive, probabilistic scheduling policy in the IGG: </a:t>
            </a:r>
          </a:p>
          <a:p>
            <a:pPr marL="792000" lvl="1" indent="-244800"/>
            <a:r>
              <a:rPr lang="en-US" dirty="0" smtClean="0"/>
              <a:t>It determines the </a:t>
            </a:r>
            <a:r>
              <a:rPr lang="en-US" i="1" dirty="0" smtClean="0"/>
              <a:t>fraction </a:t>
            </a:r>
            <a:r>
              <a:rPr lang="en-US" dirty="0" smtClean="0"/>
              <a:t>of external requests for each resource provider.</a:t>
            </a:r>
          </a:p>
          <a:p>
            <a:pPr marL="792000" lvl="1" indent="-244800"/>
            <a:r>
              <a:rPr lang="en-US" sz="2824" dirty="0" smtClean="0"/>
              <a:t>An analytical model provided based on queuing theory.  </a:t>
            </a:r>
          </a:p>
          <a:p>
            <a:pPr marL="212400" indent="-154800"/>
            <a:r>
              <a:rPr lang="en-US" sz="3176" dirty="0" smtClean="0"/>
              <a:t>Sub-problem: How to reduce the likelihood of contention for more valuable external requests?</a:t>
            </a:r>
          </a:p>
          <a:p>
            <a:pPr marL="792000" lvl="1" indent="-244800"/>
            <a:r>
              <a:rPr lang="en-US" sz="2824" dirty="0" smtClean="0"/>
              <a:t>We consider external requests as best-effort and deadline-constraint (more valuable).</a:t>
            </a:r>
          </a:p>
          <a:p>
            <a:pPr marL="792000" lvl="1" indent="-244800"/>
            <a:r>
              <a:rPr lang="en-US" sz="2824" dirty="0" smtClean="0"/>
              <a:t>We propose a dispatch policy that decreases contention for more valuable external requests.</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447800" y="1447800"/>
            <a:ext cx="5913838" cy="3850688"/>
          </a:xfrm>
          <a:prstGeom prst="rect">
            <a:avLst/>
          </a:prstGeom>
        </p:spPr>
      </p:pic>
      <p:sp>
        <p:nvSpPr>
          <p:cNvPr id="6" name="Slide Number Placeholder 5"/>
          <p:cNvSpPr>
            <a:spLocks noGrp="1"/>
          </p:cNvSpPr>
          <p:nvPr>
            <p:ph type="sldNum" sz="quarter" idx="12"/>
          </p:nvPr>
        </p:nvSpPr>
        <p:spPr/>
        <p:txBody>
          <a:bodyPr/>
          <a:lstStyle/>
          <a:p>
            <a:fld id="{7D2751F7-D677-4CE9-B35A-C3CCA0CC8D94}" type="slidenum">
              <a:rPr lang="en-US" smtClean="0"/>
              <a:pPr/>
              <a:t>31</a:t>
            </a:fld>
            <a:endParaRPr lang="en-US"/>
          </a:p>
        </p:txBody>
      </p:sp>
      <p:sp>
        <p:nvSpPr>
          <p:cNvPr id="5" name="Rectangle 4"/>
          <p:cNvSpPr/>
          <p:nvPr/>
        </p:nvSpPr>
        <p:spPr>
          <a:xfrm>
            <a:off x="990600" y="5181600"/>
            <a:ext cx="8153400" cy="1600438"/>
          </a:xfrm>
          <a:prstGeom prst="rect">
            <a:avLst/>
          </a:prstGeom>
        </p:spPr>
        <p:txBody>
          <a:bodyPr wrap="square">
            <a:spAutoFit/>
          </a:bodyPr>
          <a:lstStyle/>
          <a:p>
            <a:pPr marL="514800" indent="-154800">
              <a:buFont typeface="Lucida Grande"/>
              <a:buChar char="*"/>
            </a:pPr>
            <a:r>
              <a:rPr lang="en-US" sz="1400" b="1" dirty="0" smtClean="0"/>
              <a:t>M. </a:t>
            </a:r>
            <a:r>
              <a:rPr lang="en-US" sz="1400" b="1" dirty="0" err="1" smtClean="0"/>
              <a:t>Amini</a:t>
            </a:r>
            <a:r>
              <a:rPr lang="en-US" sz="1400" b="1" dirty="0" smtClean="0"/>
              <a:t> </a:t>
            </a:r>
            <a:r>
              <a:rPr lang="en-US" sz="1400" b="1" dirty="0" err="1" smtClean="0"/>
              <a:t>Salehi</a:t>
            </a:r>
            <a:r>
              <a:rPr lang="en-US" sz="1400" dirty="0" smtClean="0"/>
              <a:t>, B. </a:t>
            </a:r>
            <a:r>
              <a:rPr lang="en-US" sz="1400" dirty="0" err="1" smtClean="0"/>
              <a:t>Javadi</a:t>
            </a:r>
            <a:r>
              <a:rPr lang="en-US" sz="1400" dirty="0" smtClean="0"/>
              <a:t>, and R. </a:t>
            </a:r>
            <a:r>
              <a:rPr lang="en-US" sz="1400" dirty="0" err="1" smtClean="0"/>
              <a:t>Buyya</a:t>
            </a:r>
            <a:r>
              <a:rPr lang="en-US" sz="1400" dirty="0" smtClean="0"/>
              <a:t>, </a:t>
            </a:r>
            <a:r>
              <a:rPr lang="en-US" sz="1400" dirty="0" err="1" smtClean="0"/>
              <a:t>QoS</a:t>
            </a:r>
            <a:r>
              <a:rPr lang="en-US" sz="1400" dirty="0" smtClean="0"/>
              <a:t> and preemption aware scheduling in federated and virtualized grid computing environments. </a:t>
            </a:r>
            <a:r>
              <a:rPr lang="en-US" sz="1400" b="1" dirty="0" smtClean="0"/>
              <a:t>Journal of Parallel and Distributed Computing (JPDC)</a:t>
            </a:r>
            <a:r>
              <a:rPr lang="en-US" sz="1400" dirty="0" smtClean="0"/>
              <a:t>, 72(2):231– 245, 2012.</a:t>
            </a:r>
          </a:p>
          <a:p>
            <a:pPr marL="514800" indent="-154800">
              <a:buFont typeface="Lucida Grande"/>
              <a:buChar char="*"/>
            </a:pPr>
            <a:r>
              <a:rPr lang="en-US" sz="1400" b="1" dirty="0" smtClean="0"/>
              <a:t>M. </a:t>
            </a:r>
            <a:r>
              <a:rPr lang="en-US" sz="1400" b="1" dirty="0" err="1" smtClean="0"/>
              <a:t>Amini</a:t>
            </a:r>
            <a:r>
              <a:rPr lang="en-US" sz="1400" b="1" dirty="0" smtClean="0"/>
              <a:t> </a:t>
            </a:r>
            <a:r>
              <a:rPr lang="en-US" sz="1400" b="1" dirty="0" err="1" smtClean="0"/>
              <a:t>Salehi</a:t>
            </a:r>
            <a:r>
              <a:rPr lang="en-US" sz="1400" dirty="0" smtClean="0"/>
              <a:t>, B. </a:t>
            </a:r>
            <a:r>
              <a:rPr lang="en-US" sz="1400" dirty="0" err="1" smtClean="0"/>
              <a:t>Javadi</a:t>
            </a:r>
            <a:r>
              <a:rPr lang="en-US" sz="1400" dirty="0" smtClean="0"/>
              <a:t>, and R. </a:t>
            </a:r>
            <a:r>
              <a:rPr lang="en-US" sz="1400" dirty="0" err="1" smtClean="0"/>
              <a:t>Buyya</a:t>
            </a:r>
            <a:r>
              <a:rPr lang="en-US" sz="1400" dirty="0" smtClean="0"/>
              <a:t>, Performance analysis of preemption-aware scheduling in multi-cluster grid environments. In Proceedings of the 11th International Conference on </a:t>
            </a:r>
            <a:r>
              <a:rPr lang="en-US" sz="1400" b="1" dirty="0" smtClean="0"/>
              <a:t>Algorithms and Architectures for Parallel Processing (ICA3PP’11)</a:t>
            </a:r>
            <a:r>
              <a:rPr lang="en-US" sz="1400" dirty="0" smtClean="0"/>
              <a:t>, pages 419– 432, Australia, 2011.</a:t>
            </a:r>
          </a:p>
        </p:txBody>
      </p:sp>
      <p:sp>
        <p:nvSpPr>
          <p:cNvPr id="2" name="Title 1"/>
          <p:cNvSpPr>
            <a:spLocks noGrp="1"/>
          </p:cNvSpPr>
          <p:nvPr>
            <p:ph type="title"/>
          </p:nvPr>
        </p:nvSpPr>
        <p:spPr/>
        <p:txBody>
          <a:bodyPr/>
          <a:lstStyle/>
          <a:p>
            <a:r>
              <a:rPr lang="en-US" dirty="0" smtClean="0"/>
              <a:t>Problem Statement 2</a:t>
            </a:r>
            <a:r>
              <a:rPr lang="en-US" baseline="30000" dirty="0" smtClean="0"/>
              <a:t>*</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Correlation of Response time and Number of preemption</a:t>
            </a:r>
            <a:endParaRPr lang="en-US" dirty="0"/>
          </a:p>
        </p:txBody>
      </p:sp>
      <p:sp>
        <p:nvSpPr>
          <p:cNvPr id="9" name="Slide Number Placeholder 8"/>
          <p:cNvSpPr>
            <a:spLocks noGrp="1"/>
          </p:cNvSpPr>
          <p:nvPr>
            <p:ph type="sldNum" sz="quarter" idx="12"/>
          </p:nvPr>
        </p:nvSpPr>
        <p:spPr/>
        <p:txBody>
          <a:bodyPr/>
          <a:lstStyle/>
          <a:p>
            <a:fld id="{A8B473E1-F51C-4A48-9D39-F0FA04972A2B}" type="slidenum">
              <a:rPr lang="en-US" smtClean="0"/>
              <a:pPr/>
              <a:t>32</a:t>
            </a:fld>
            <a:endParaRPr lang="en-US" dirty="0"/>
          </a:p>
        </p:txBody>
      </p:sp>
      <p:sp>
        <p:nvSpPr>
          <p:cNvPr id="5" name="Content Placeholder 4"/>
          <p:cNvSpPr>
            <a:spLocks noGrp="1"/>
          </p:cNvSpPr>
          <p:nvPr>
            <p:ph sz="quarter" idx="1"/>
          </p:nvPr>
        </p:nvSpPr>
        <p:spPr/>
        <p:txBody>
          <a:bodyPr>
            <a:normAutofit fontScale="85000" lnSpcReduction="20000"/>
          </a:bodyPr>
          <a:lstStyle/>
          <a:p>
            <a:endParaRPr lang="en-US" dirty="0" smtClean="0"/>
          </a:p>
          <a:p>
            <a:endParaRPr lang="en-US" dirty="0" smtClean="0"/>
          </a:p>
          <a:p>
            <a:endParaRPr lang="en-US" dirty="0"/>
          </a:p>
          <a:p>
            <a:endParaRPr lang="en-US" dirty="0" smtClean="0"/>
          </a:p>
          <a:p>
            <a:pPr>
              <a:buNone/>
            </a:pPr>
            <a:endParaRPr lang="en-US" dirty="0"/>
          </a:p>
          <a:p>
            <a:endParaRPr lang="en-US" dirty="0" smtClean="0"/>
          </a:p>
          <a:p>
            <a:endParaRPr lang="en-US" dirty="0" smtClean="0"/>
          </a:p>
          <a:p>
            <a:endParaRPr lang="en-US" dirty="0" smtClean="0"/>
          </a:p>
          <a:p>
            <a:r>
              <a:rPr lang="en-US" dirty="0" smtClean="0"/>
              <a:t>Therefore, if we decrease response time the number of preemption also decreased!</a:t>
            </a:r>
            <a:endParaRPr lang="en-US" dirty="0"/>
          </a:p>
        </p:txBody>
      </p:sp>
      <p:pic>
        <p:nvPicPr>
          <p:cNvPr id="3074" name="Picture 2"/>
          <p:cNvPicPr>
            <a:picLocks noChangeAspect="1" noChangeArrowheads="1"/>
          </p:cNvPicPr>
          <p:nvPr/>
        </p:nvPicPr>
        <p:blipFill>
          <a:blip r:embed="rId3"/>
          <a:srcRect/>
          <a:stretch>
            <a:fillRect/>
          </a:stretch>
        </p:blipFill>
        <p:spPr bwMode="auto">
          <a:xfrm>
            <a:off x="1632645" y="1524000"/>
            <a:ext cx="5682555" cy="3533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a:srcRect/>
          <a:stretch>
            <a:fillRect/>
          </a:stretch>
        </p:blipFill>
        <p:spPr bwMode="auto">
          <a:xfrm>
            <a:off x="1933575" y="5448300"/>
            <a:ext cx="6353881" cy="1181100"/>
          </a:xfrm>
          <a:prstGeom prst="rect">
            <a:avLst/>
          </a:prstGeom>
          <a:noFill/>
          <a:ln w="9525">
            <a:noFill/>
            <a:miter lim="800000"/>
            <a:headEnd/>
            <a:tailEnd/>
          </a:ln>
          <a:effectLst/>
        </p:spPr>
      </p:pic>
      <p:pic>
        <p:nvPicPr>
          <p:cNvPr id="9" name="Picture 2"/>
          <p:cNvPicPr>
            <a:picLocks noChangeAspect="1" noChangeArrowheads="1"/>
          </p:cNvPicPr>
          <p:nvPr/>
        </p:nvPicPr>
        <p:blipFill>
          <a:blip r:embed="rId4"/>
          <a:srcRect/>
          <a:stretch>
            <a:fillRect/>
          </a:stretch>
        </p:blipFill>
        <p:spPr bwMode="auto">
          <a:xfrm>
            <a:off x="3505199" y="3810000"/>
            <a:ext cx="4796415" cy="12192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3781425" y="2657475"/>
            <a:ext cx="3879007" cy="619125"/>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Analysis: Minimizing the Average Response Time</a:t>
            </a:r>
            <a:endParaRPr lang="en-US" dirty="0"/>
          </a:p>
        </p:txBody>
      </p:sp>
      <p:sp>
        <p:nvSpPr>
          <p:cNvPr id="11" name="Slide Number Placeholder 10"/>
          <p:cNvSpPr>
            <a:spLocks noGrp="1"/>
          </p:cNvSpPr>
          <p:nvPr>
            <p:ph type="sldNum" sz="quarter" idx="12"/>
          </p:nvPr>
        </p:nvSpPr>
        <p:spPr/>
        <p:txBody>
          <a:bodyPr/>
          <a:lstStyle/>
          <a:p>
            <a:fld id="{A8B473E1-F51C-4A48-9D39-F0FA04972A2B}" type="slidenum">
              <a:rPr lang="en-US" smtClean="0"/>
              <a:pPr/>
              <a:t>33</a:t>
            </a:fld>
            <a:endParaRPr lang="en-US" dirty="0"/>
          </a:p>
        </p:txBody>
      </p:sp>
      <p:pic>
        <p:nvPicPr>
          <p:cNvPr id="4098" name="Picture 2"/>
          <p:cNvPicPr>
            <a:picLocks noGrp="1" noChangeAspect="1" noChangeArrowheads="1"/>
          </p:cNvPicPr>
          <p:nvPr>
            <p:ph sz="quarter" idx="1"/>
          </p:nvPr>
        </p:nvPicPr>
        <p:blipFill>
          <a:blip r:embed="rId6"/>
          <a:srcRect/>
          <a:stretch>
            <a:fillRect/>
          </a:stretch>
        </p:blipFill>
        <p:spPr bwMode="auto">
          <a:xfrm>
            <a:off x="2971799" y="1506052"/>
            <a:ext cx="3657601" cy="1313348"/>
          </a:xfrm>
          <a:prstGeom prst="rect">
            <a:avLst/>
          </a:prstGeom>
          <a:noFill/>
          <a:ln w="9525">
            <a:noFill/>
            <a:miter lim="800000"/>
            <a:headEnd/>
            <a:tailEnd/>
          </a:ln>
          <a:effectLst/>
        </p:spPr>
      </p:pic>
      <p:sp>
        <p:nvSpPr>
          <p:cNvPr id="7" name="TextBox 6"/>
          <p:cNvSpPr txBox="1"/>
          <p:nvPr/>
        </p:nvSpPr>
        <p:spPr>
          <a:xfrm>
            <a:off x="1066800" y="2438400"/>
            <a:ext cx="2950096" cy="400110"/>
          </a:xfrm>
          <a:prstGeom prst="rect">
            <a:avLst/>
          </a:prstGeom>
          <a:noFill/>
        </p:spPr>
        <p:txBody>
          <a:bodyPr wrap="none" rtlCol="0">
            <a:spAutoFit/>
          </a:bodyPr>
          <a:lstStyle/>
          <a:p>
            <a:r>
              <a:rPr lang="en-US" sz="2000" dirty="0" smtClean="0"/>
              <a:t>Where the constraint is:</a:t>
            </a:r>
            <a:endParaRPr lang="en-US" sz="2000" dirty="0"/>
          </a:p>
        </p:txBody>
      </p:sp>
      <p:sp>
        <p:nvSpPr>
          <p:cNvPr id="8" name="TextBox 7"/>
          <p:cNvSpPr txBox="1"/>
          <p:nvPr/>
        </p:nvSpPr>
        <p:spPr>
          <a:xfrm>
            <a:off x="1096354" y="3352800"/>
            <a:ext cx="7314823" cy="707886"/>
          </a:xfrm>
          <a:prstGeom prst="rect">
            <a:avLst/>
          </a:prstGeom>
          <a:noFill/>
        </p:spPr>
        <p:txBody>
          <a:bodyPr wrap="none" rtlCol="0">
            <a:spAutoFit/>
          </a:bodyPr>
          <a:lstStyle/>
          <a:p>
            <a:r>
              <a:rPr lang="en-US" sz="2000" dirty="0" smtClean="0"/>
              <a:t>Response </a:t>
            </a:r>
            <a:r>
              <a:rPr lang="en-US" sz="2000" dirty="0"/>
              <a:t>time of </a:t>
            </a:r>
            <a:r>
              <a:rPr lang="en-US" sz="2000" dirty="0" smtClean="0"/>
              <a:t>External requests </a:t>
            </a:r>
            <a:r>
              <a:rPr lang="en-US" sz="2000" dirty="0"/>
              <a:t>for each</a:t>
            </a:r>
            <a:r>
              <a:rPr lang="en-US" sz="2000" dirty="0" smtClean="0"/>
              <a:t> resource provider</a:t>
            </a:r>
          </a:p>
          <a:p>
            <a:r>
              <a:rPr lang="en-US" sz="2000" dirty="0" smtClean="0"/>
              <a:t> </a:t>
            </a:r>
            <a:r>
              <a:rPr lang="en-US" sz="2000" i="1" dirty="0" err="1" smtClean="0"/>
              <a:t>j</a:t>
            </a:r>
            <a:r>
              <a:rPr lang="en-US" sz="2000" dirty="0" smtClean="0"/>
              <a:t>  (M/G/1 queue with preemption):</a:t>
            </a:r>
            <a:endParaRPr lang="en-US" sz="2000" dirty="0"/>
          </a:p>
        </p:txBody>
      </p:sp>
      <p:sp>
        <p:nvSpPr>
          <p:cNvPr id="10" name="TextBox 9"/>
          <p:cNvSpPr txBox="1"/>
          <p:nvPr/>
        </p:nvSpPr>
        <p:spPr>
          <a:xfrm>
            <a:off x="1066800" y="5029200"/>
            <a:ext cx="7086600" cy="707886"/>
          </a:xfrm>
          <a:prstGeom prst="rect">
            <a:avLst/>
          </a:prstGeom>
          <a:noFill/>
        </p:spPr>
        <p:txBody>
          <a:bodyPr wrap="square" rtlCol="0">
            <a:spAutoFit/>
          </a:bodyPr>
          <a:lstStyle/>
          <a:p>
            <a:r>
              <a:rPr lang="en-US" sz="2000" dirty="0" smtClean="0"/>
              <a:t>The </a:t>
            </a:r>
            <a:r>
              <a:rPr lang="en-US" sz="2000" dirty="0"/>
              <a:t>input arrival rate </a:t>
            </a:r>
            <a:r>
              <a:rPr lang="en-US" sz="2000" dirty="0" smtClean="0"/>
              <a:t>to each provider by using Lagrange multiplier:</a:t>
            </a:r>
          </a:p>
          <a:p>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8B473E1-F51C-4A48-9D39-F0FA04972A2B}" type="slidenum">
              <a:rPr lang="en-US" smtClean="0"/>
              <a:pPr/>
              <a:t>34</a:t>
            </a:fld>
            <a:endParaRPr lang="en-US" dirty="0"/>
          </a:p>
        </p:txBody>
      </p:sp>
      <p:pic>
        <p:nvPicPr>
          <p:cNvPr id="5" name="Picture 4"/>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304800" y="0"/>
            <a:ext cx="6553200" cy="6858000"/>
          </a:xfrm>
          <a:prstGeom prst="rect">
            <a:avLst/>
          </a:prstGeom>
          <a:noFill/>
          <a:ln w="9525">
            <a:noFill/>
            <a:miter lim="800000"/>
            <a:headEnd/>
            <a:tailEnd/>
          </a:ln>
        </p:spPr>
      </p:pic>
      <p:sp>
        <p:nvSpPr>
          <p:cNvPr id="8" name="Line Callout 2 7"/>
          <p:cNvSpPr/>
          <p:nvPr/>
        </p:nvSpPr>
        <p:spPr>
          <a:xfrm>
            <a:off x="5029200" y="914400"/>
            <a:ext cx="2667000" cy="762000"/>
          </a:xfrm>
          <a:prstGeom prst="borderCallout2">
            <a:avLst>
              <a:gd name="adj1" fmla="val 18750"/>
              <a:gd name="adj2" fmla="val -8333"/>
              <a:gd name="adj3" fmla="val 18750"/>
              <a:gd name="adj4" fmla="val -16667"/>
              <a:gd name="adj5" fmla="val 50278"/>
              <a:gd name="adj6" fmla="val -849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Load of each provider is calculated</a:t>
            </a:r>
            <a:endParaRPr lang="en-US" dirty="0"/>
          </a:p>
        </p:txBody>
      </p:sp>
      <p:sp>
        <p:nvSpPr>
          <p:cNvPr id="9" name="Line Callout 2 8"/>
          <p:cNvSpPr/>
          <p:nvPr/>
        </p:nvSpPr>
        <p:spPr>
          <a:xfrm>
            <a:off x="5410200" y="2057400"/>
            <a:ext cx="2362200" cy="838200"/>
          </a:xfrm>
          <a:prstGeom prst="borderCallout2">
            <a:avLst>
              <a:gd name="adj1" fmla="val 18750"/>
              <a:gd name="adj2" fmla="val -8333"/>
              <a:gd name="adj3" fmla="val 18750"/>
              <a:gd name="adj4" fmla="val -16667"/>
              <a:gd name="adj5" fmla="val 107386"/>
              <a:gd name="adj6" fmla="val -1390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Heavily loaded providers are excluded</a:t>
            </a:r>
            <a:endParaRPr lang="en-US" dirty="0"/>
          </a:p>
        </p:txBody>
      </p:sp>
      <p:sp>
        <p:nvSpPr>
          <p:cNvPr id="10" name="Line Callout 3 9"/>
          <p:cNvSpPr/>
          <p:nvPr/>
        </p:nvSpPr>
        <p:spPr>
          <a:xfrm>
            <a:off x="5334000" y="3657600"/>
            <a:ext cx="2667000" cy="1295400"/>
          </a:xfrm>
          <a:prstGeom prst="borderCallout3">
            <a:avLst>
              <a:gd name="adj1" fmla="val 18750"/>
              <a:gd name="adj2" fmla="val -8333"/>
              <a:gd name="adj3" fmla="val 18750"/>
              <a:gd name="adj4" fmla="val -16667"/>
              <a:gd name="adj5" fmla="val 146078"/>
              <a:gd name="adj6" fmla="val -17619"/>
              <a:gd name="adj7" fmla="val 177670"/>
              <a:gd name="adj8" fmla="val -440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Arrival rate of external requests to each provider is determined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reduce contention for more valuable external requests?</a:t>
            </a:r>
            <a:endParaRPr lang="en-US" dirty="0"/>
          </a:p>
        </p:txBody>
      </p:sp>
      <p:sp>
        <p:nvSpPr>
          <p:cNvPr id="3" name="Content Placeholder 2"/>
          <p:cNvSpPr>
            <a:spLocks noGrp="1"/>
          </p:cNvSpPr>
          <p:nvPr>
            <p:ph idx="1"/>
          </p:nvPr>
        </p:nvSpPr>
        <p:spPr/>
        <p:txBody>
          <a:bodyPr>
            <a:normAutofit fontScale="92500"/>
          </a:bodyPr>
          <a:lstStyle/>
          <a:p>
            <a:r>
              <a:rPr lang="en-US" dirty="0" smtClean="0"/>
              <a:t>The scheduling policy does not provide a deterministic sequence for dispatching external request.</a:t>
            </a:r>
          </a:p>
          <a:p>
            <a:r>
              <a:rPr lang="en-US" dirty="0" smtClean="0"/>
              <a:t>Some external requests are more valuable.</a:t>
            </a:r>
          </a:p>
          <a:p>
            <a:r>
              <a:rPr lang="en-US" dirty="0" smtClean="0"/>
              <a:t>A mixture of different request types should exist in each resource provider.</a:t>
            </a:r>
          </a:p>
          <a:p>
            <a:r>
              <a:rPr lang="en-US" dirty="0" smtClean="0"/>
              <a:t>We propose a dispatch policy that considers more valuable external requests.</a:t>
            </a:r>
          </a:p>
          <a:p>
            <a:endParaRPr lang="en-US" dirty="0" smtClean="0"/>
          </a:p>
        </p:txBody>
      </p:sp>
      <p:sp>
        <p:nvSpPr>
          <p:cNvPr id="5" name="Slide Number Placeholder 4"/>
          <p:cNvSpPr>
            <a:spLocks noGrp="1"/>
          </p:cNvSpPr>
          <p:nvPr>
            <p:ph type="sldNum" sz="quarter" idx="12"/>
          </p:nvPr>
        </p:nvSpPr>
        <p:spPr/>
        <p:txBody>
          <a:bodyPr/>
          <a:lstStyle/>
          <a:p>
            <a:fld id="{7D2751F7-D677-4CE9-B35A-C3CCA0CC8D9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Dispatch Policy</a:t>
            </a:r>
            <a:endParaRPr lang="en-US" dirty="0"/>
          </a:p>
        </p:txBody>
      </p:sp>
      <p:sp>
        <p:nvSpPr>
          <p:cNvPr id="3" name="Content Placeholder 2"/>
          <p:cNvSpPr>
            <a:spLocks noGrp="1"/>
          </p:cNvSpPr>
          <p:nvPr>
            <p:ph idx="1"/>
          </p:nvPr>
        </p:nvSpPr>
        <p:spPr/>
        <p:txBody>
          <a:bodyPr/>
          <a:lstStyle/>
          <a:p>
            <a:r>
              <a:rPr lang="en-US" dirty="0" smtClean="0"/>
              <a:t>We use Billiard strategy as the dispatching policy.</a:t>
            </a:r>
          </a:p>
          <a:p>
            <a:r>
              <a:rPr lang="en-US" dirty="0" smtClean="0"/>
              <a:t>Billiard provides a deterministic sequence for dispatching external requests </a:t>
            </a:r>
          </a:p>
          <a:p>
            <a:r>
              <a:rPr lang="en-US" dirty="0" smtClean="0"/>
              <a:t>It uses the probabilities worked out in the scheduling policy.</a:t>
            </a:r>
          </a:p>
          <a:p>
            <a:r>
              <a:rPr lang="en-US" dirty="0" smtClean="0"/>
              <a:t>The sequence is generated as follows:</a:t>
            </a:r>
          </a:p>
          <a:p>
            <a:endParaRPr lang="en-US" dirty="0" smtClean="0"/>
          </a:p>
        </p:txBody>
      </p:sp>
      <p:pic>
        <p:nvPicPr>
          <p:cNvPr id="4" name="Picture 3"/>
          <p:cNvPicPr>
            <a:picLocks noChangeAspect="1"/>
          </p:cNvPicPr>
          <p:nvPr/>
        </p:nvPicPr>
        <p:blipFill>
          <a:blip r:embed="rId2"/>
          <a:stretch>
            <a:fillRect/>
          </a:stretch>
        </p:blipFill>
        <p:spPr>
          <a:xfrm>
            <a:off x="2590800" y="5562600"/>
            <a:ext cx="2482272" cy="734663"/>
          </a:xfrm>
          <a:prstGeom prst="rect">
            <a:avLst/>
          </a:prstGeom>
        </p:spPr>
      </p:pic>
      <p:sp>
        <p:nvSpPr>
          <p:cNvPr id="6" name="Slide Number Placeholder 5"/>
          <p:cNvSpPr>
            <a:spLocks noGrp="1"/>
          </p:cNvSpPr>
          <p:nvPr>
            <p:ph type="sldNum" sz="quarter" idx="12"/>
          </p:nvPr>
        </p:nvSpPr>
        <p:spPr/>
        <p:txBody>
          <a:bodyPr/>
          <a:lstStyle/>
          <a:p>
            <a:fld id="{7D2751F7-D677-4CE9-B35A-C3CCA0CC8D94}"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20127"/>
            <a:ext cx="6629400" cy="6837873"/>
          </a:xfrm>
          <a:prstGeom prst="rect">
            <a:avLst/>
          </a:prstGeom>
        </p:spPr>
      </p:pic>
      <p:sp>
        <p:nvSpPr>
          <p:cNvPr id="6" name="Slide Number Placeholder 5"/>
          <p:cNvSpPr>
            <a:spLocks noGrp="1"/>
          </p:cNvSpPr>
          <p:nvPr>
            <p:ph type="sldNum" sz="quarter" idx="12"/>
          </p:nvPr>
        </p:nvSpPr>
        <p:spPr/>
        <p:txBody>
          <a:bodyPr/>
          <a:lstStyle/>
          <a:p>
            <a:fld id="{7D2751F7-D677-4CE9-B35A-C3CCA0CC8D94}" type="slidenum">
              <a:rPr lang="en-US" smtClean="0"/>
              <a:pPr/>
              <a:t>37</a:t>
            </a:fld>
            <a:endParaRPr lang="en-US"/>
          </a:p>
        </p:txBody>
      </p:sp>
      <p:sp>
        <p:nvSpPr>
          <p:cNvPr id="7" name="Line Callout 2 6"/>
          <p:cNvSpPr/>
          <p:nvPr/>
        </p:nvSpPr>
        <p:spPr>
          <a:xfrm>
            <a:off x="5638800" y="1143000"/>
            <a:ext cx="3352800" cy="1371600"/>
          </a:xfrm>
          <a:prstGeom prst="borderCallout2">
            <a:avLst>
              <a:gd name="adj1" fmla="val 18750"/>
              <a:gd name="adj2" fmla="val -8333"/>
              <a:gd name="adj3" fmla="val 18750"/>
              <a:gd name="adj4" fmla="val -16667"/>
              <a:gd name="adj5" fmla="val 59177"/>
              <a:gd name="adj6" fmla="val -538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Determining the probability of sending different request types to various resource providers </a:t>
            </a:r>
            <a:endParaRPr lang="en-US" dirty="0"/>
          </a:p>
        </p:txBody>
      </p:sp>
      <p:sp>
        <p:nvSpPr>
          <p:cNvPr id="9" name="Line Callout 3 8"/>
          <p:cNvSpPr/>
          <p:nvPr/>
        </p:nvSpPr>
        <p:spPr>
          <a:xfrm>
            <a:off x="5562600" y="3048000"/>
            <a:ext cx="2667000" cy="914400"/>
          </a:xfrm>
          <a:prstGeom prst="borderCallout3">
            <a:avLst>
              <a:gd name="adj1" fmla="val 18750"/>
              <a:gd name="adj2" fmla="val -8333"/>
              <a:gd name="adj3" fmla="val 18750"/>
              <a:gd name="adj4" fmla="val -16667"/>
              <a:gd name="adj5" fmla="val 100000"/>
              <a:gd name="adj6" fmla="val -16667"/>
              <a:gd name="adj7" fmla="val 128241"/>
              <a:gd name="adj8" fmla="val -802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For each external request determine the appropriate provider.</a:t>
            </a:r>
            <a:endParaRPr lang="en-US" dirty="0"/>
          </a:p>
        </p:txBody>
      </p:sp>
      <p:sp>
        <p:nvSpPr>
          <p:cNvPr id="10" name="Line Callout 2 9"/>
          <p:cNvSpPr/>
          <p:nvPr/>
        </p:nvSpPr>
        <p:spPr>
          <a:xfrm>
            <a:off x="5638800" y="4800600"/>
            <a:ext cx="3200400" cy="990600"/>
          </a:xfrm>
          <a:prstGeom prst="borderCallout2">
            <a:avLst>
              <a:gd name="adj1" fmla="val 18750"/>
              <a:gd name="adj2" fmla="val -8333"/>
              <a:gd name="adj3" fmla="val 18750"/>
              <a:gd name="adj4" fmla="val -16667"/>
              <a:gd name="adj5" fmla="val 128739"/>
              <a:gd name="adj6" fmla="val -472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Keep the memory of request submitted, by updating the counters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Evaluation</a:t>
            </a:r>
            <a:endParaRPr lang="en-US" dirty="0"/>
          </a:p>
        </p:txBody>
      </p:sp>
      <p:sp>
        <p:nvSpPr>
          <p:cNvPr id="8" name="Slide Number Placeholder 7"/>
          <p:cNvSpPr>
            <a:spLocks noGrp="1"/>
          </p:cNvSpPr>
          <p:nvPr>
            <p:ph type="sldNum" sz="quarter" idx="12"/>
          </p:nvPr>
        </p:nvSpPr>
        <p:spPr/>
        <p:txBody>
          <a:bodyPr/>
          <a:lstStyle/>
          <a:p>
            <a:fld id="{A8B473E1-F51C-4A48-9D39-F0FA04972A2B}" type="slidenum">
              <a:rPr lang="en-US" smtClean="0"/>
              <a:pPr/>
              <a:t>38</a:t>
            </a:fld>
            <a:endParaRPr lang="en-US" dirty="0"/>
          </a:p>
        </p:txBody>
      </p:sp>
      <p:sp>
        <p:nvSpPr>
          <p:cNvPr id="10" name="Content Placeholder 4"/>
          <p:cNvSpPr>
            <a:spLocks noGrp="1"/>
          </p:cNvSpPr>
          <p:nvPr>
            <p:ph sz="quarter" idx="1"/>
          </p:nvPr>
        </p:nvSpPr>
        <p:spPr/>
        <p:txBody>
          <a:bodyPr>
            <a:normAutofit fontScale="70000" lnSpcReduction="20000"/>
          </a:bodyPr>
          <a:lstStyle/>
          <a:p>
            <a:r>
              <a:rPr lang="en-US" dirty="0" smtClean="0"/>
              <a:t>The objective is to evaluate the impact of global scheduling on the contention and its consequences.</a:t>
            </a:r>
          </a:p>
          <a:p>
            <a:r>
              <a:rPr lang="en-US" dirty="0" smtClean="0"/>
              <a:t>3 heterogeneous resource providers with 64,128, 256 nodes.</a:t>
            </a:r>
          </a:p>
          <a:p>
            <a:r>
              <a:rPr lang="en-US" dirty="0" smtClean="0"/>
              <a:t>DAS-2 workload model by changing:</a:t>
            </a:r>
          </a:p>
          <a:p>
            <a:pPr lvl="1"/>
            <a:r>
              <a:rPr lang="en-US" dirty="0" smtClean="0"/>
              <a:t>Number of requests’ nodes</a:t>
            </a:r>
          </a:p>
          <a:p>
            <a:pPr lvl="1"/>
            <a:r>
              <a:rPr lang="en-US" dirty="0" smtClean="0"/>
              <a:t>Request duration</a:t>
            </a:r>
          </a:p>
          <a:p>
            <a:pPr lvl="1"/>
            <a:r>
              <a:rPr lang="en-US" dirty="0" smtClean="0"/>
              <a:t>Inter-arrival rate external requests.</a:t>
            </a:r>
          </a:p>
          <a:p>
            <a:pPr lvl="1"/>
            <a:r>
              <a:rPr lang="en-US" dirty="0" smtClean="0"/>
              <a:t>Inter-arrival local requests.</a:t>
            </a:r>
          </a:p>
          <a:p>
            <a:r>
              <a:rPr lang="en-US" dirty="0" smtClean="0"/>
              <a:t>Baseline Policies:</a:t>
            </a:r>
          </a:p>
          <a:p>
            <a:pPr lvl="1"/>
            <a:r>
              <a:rPr lang="en-US" dirty="0" smtClean="0"/>
              <a:t>Round Robin (RR)</a:t>
            </a:r>
          </a:p>
          <a:p>
            <a:pPr lvl="1"/>
            <a:r>
              <a:rPr lang="en-US" dirty="0" smtClean="0"/>
              <a:t>Least Rate First (LRF)</a:t>
            </a:r>
          </a:p>
          <a:p>
            <a:pPr lvl="1"/>
            <a:r>
              <a:rPr lang="en-US" dirty="0" smtClean="0"/>
              <a:t>Biggest Cluster First (BCF)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8B473E1-F51C-4A48-9D39-F0FA04972A2B}" type="slidenum">
              <a:rPr lang="en-US" smtClean="0"/>
              <a:pPr/>
              <a:t>39</a:t>
            </a:fld>
            <a:endParaRPr lang="en-US" dirty="0"/>
          </a:p>
        </p:txBody>
      </p:sp>
      <p:pic>
        <p:nvPicPr>
          <p:cNvPr id="6" name="Picture 5"/>
          <p:cNvPicPr>
            <a:picLocks noChangeAspect="1"/>
          </p:cNvPicPr>
          <p:nvPr/>
        </p:nvPicPr>
        <p:blipFill>
          <a:blip r:embed="rId3"/>
          <a:stretch>
            <a:fillRect/>
          </a:stretch>
        </p:blipFill>
        <p:spPr>
          <a:xfrm>
            <a:off x="0" y="3448654"/>
            <a:ext cx="4114800" cy="3409346"/>
          </a:xfrm>
          <a:prstGeom prst="rect">
            <a:avLst/>
          </a:prstGeom>
        </p:spPr>
      </p:pic>
      <p:pic>
        <p:nvPicPr>
          <p:cNvPr id="7" name="Picture 6"/>
          <p:cNvPicPr>
            <a:picLocks noChangeAspect="1"/>
          </p:cNvPicPr>
          <p:nvPr/>
        </p:nvPicPr>
        <p:blipFill>
          <a:blip r:embed="rId4"/>
          <a:stretch>
            <a:fillRect/>
          </a:stretch>
        </p:blipFill>
        <p:spPr>
          <a:xfrm>
            <a:off x="4038600" y="457200"/>
            <a:ext cx="5105400" cy="3048000"/>
          </a:xfrm>
          <a:prstGeom prst="rect">
            <a:avLst/>
          </a:prstGeom>
        </p:spPr>
      </p:pic>
      <p:pic>
        <p:nvPicPr>
          <p:cNvPr id="10" name="Picture 9"/>
          <p:cNvPicPr>
            <a:picLocks noChangeAspect="1"/>
          </p:cNvPicPr>
          <p:nvPr/>
        </p:nvPicPr>
        <p:blipFill>
          <a:blip r:embed="rId5"/>
          <a:stretch>
            <a:fillRect/>
          </a:stretch>
        </p:blipFill>
        <p:spPr>
          <a:xfrm>
            <a:off x="4114800" y="3581399"/>
            <a:ext cx="4114800" cy="3184107"/>
          </a:xfrm>
          <a:prstGeom prst="rect">
            <a:avLst/>
          </a:prstGeom>
        </p:spPr>
      </p:pic>
      <p:pic>
        <p:nvPicPr>
          <p:cNvPr id="11" name="Picture 10"/>
          <p:cNvPicPr>
            <a:picLocks noChangeAspect="1"/>
          </p:cNvPicPr>
          <p:nvPr/>
        </p:nvPicPr>
        <p:blipFill>
          <a:blip r:embed="rId6"/>
          <a:stretch>
            <a:fillRect/>
          </a:stretch>
        </p:blipFill>
        <p:spPr>
          <a:xfrm>
            <a:off x="76200" y="457200"/>
            <a:ext cx="3962400" cy="309364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Introducing federated Grids as resource and resource contention.</a:t>
            </a:r>
          </a:p>
          <a:p>
            <a:endParaRPr lang="en-US" dirty="0" smtClean="0"/>
          </a:p>
          <a:p>
            <a:r>
              <a:rPr lang="en-US" dirty="0" smtClean="0"/>
              <a:t>What is the problem?</a:t>
            </a:r>
          </a:p>
          <a:p>
            <a:endParaRPr lang="en-US" dirty="0" smtClean="0"/>
          </a:p>
          <a:p>
            <a:r>
              <a:rPr lang="en-US" dirty="0" smtClean="0"/>
              <a:t>Positioning of this thesis</a:t>
            </a:r>
          </a:p>
          <a:p>
            <a:endParaRPr lang="en-US" dirty="0" smtClean="0"/>
          </a:p>
          <a:p>
            <a:r>
              <a:rPr lang="en-US" dirty="0" smtClean="0"/>
              <a:t>Contributions of this thesis</a:t>
            </a:r>
          </a:p>
          <a:p>
            <a:endParaRPr lang="en-US" dirty="0" smtClean="0"/>
          </a:p>
          <a:p>
            <a:r>
              <a:rPr lang="en-US" dirty="0" smtClean="0"/>
              <a:t>Conclusions and future directions</a:t>
            </a:r>
          </a:p>
          <a:p>
            <a:pPr>
              <a:buNone/>
            </a:pP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smtClean="0"/>
              <a:t>Experimental Results: Resource Utilization</a:t>
            </a:r>
            <a:br>
              <a:rPr lang="en-US" sz="3200" dirty="0" smtClean="0"/>
            </a:br>
            <a:endParaRPr lang="en-US" sz="3200" b="1" dirty="0"/>
          </a:p>
        </p:txBody>
      </p:sp>
      <p:sp>
        <p:nvSpPr>
          <p:cNvPr id="9" name="Slide Number Placeholder 8"/>
          <p:cNvSpPr>
            <a:spLocks noGrp="1"/>
          </p:cNvSpPr>
          <p:nvPr>
            <p:ph type="sldNum" sz="quarter" idx="12"/>
          </p:nvPr>
        </p:nvSpPr>
        <p:spPr>
          <a:xfrm>
            <a:off x="6553200" y="5975350"/>
            <a:ext cx="2133600" cy="365125"/>
          </a:xfrm>
        </p:spPr>
        <p:txBody>
          <a:bodyPr/>
          <a:lstStyle/>
          <a:p>
            <a:fld id="{A8B473E1-F51C-4A48-9D39-F0FA04972A2B}" type="slidenum">
              <a:rPr lang="en-US" smtClean="0"/>
              <a:pPr/>
              <a:t>40</a:t>
            </a:fld>
            <a:endParaRPr lang="en-US" dirty="0"/>
          </a:p>
        </p:txBody>
      </p:sp>
      <p:pic>
        <p:nvPicPr>
          <p:cNvPr id="6" name="Picture 5"/>
          <p:cNvPicPr>
            <a:picLocks noChangeAspect="1"/>
          </p:cNvPicPr>
          <p:nvPr/>
        </p:nvPicPr>
        <p:blipFill>
          <a:blip r:embed="rId3"/>
          <a:stretch>
            <a:fillRect/>
          </a:stretch>
        </p:blipFill>
        <p:spPr>
          <a:xfrm>
            <a:off x="381000" y="533400"/>
            <a:ext cx="3581400" cy="2895600"/>
          </a:xfrm>
          <a:prstGeom prst="rect">
            <a:avLst/>
          </a:prstGeom>
        </p:spPr>
      </p:pic>
      <p:pic>
        <p:nvPicPr>
          <p:cNvPr id="8" name="Picture 7"/>
          <p:cNvPicPr>
            <a:picLocks noChangeAspect="1"/>
          </p:cNvPicPr>
          <p:nvPr/>
        </p:nvPicPr>
        <p:blipFill>
          <a:blip r:embed="rId4"/>
          <a:stretch>
            <a:fillRect/>
          </a:stretch>
        </p:blipFill>
        <p:spPr>
          <a:xfrm>
            <a:off x="4038600" y="495300"/>
            <a:ext cx="5105400" cy="2933700"/>
          </a:xfrm>
          <a:prstGeom prst="rect">
            <a:avLst/>
          </a:prstGeom>
        </p:spPr>
      </p:pic>
      <p:pic>
        <p:nvPicPr>
          <p:cNvPr id="10" name="Picture 9"/>
          <p:cNvPicPr>
            <a:picLocks noChangeAspect="1"/>
          </p:cNvPicPr>
          <p:nvPr/>
        </p:nvPicPr>
        <p:blipFill>
          <a:blip r:embed="rId5"/>
          <a:stretch>
            <a:fillRect/>
          </a:stretch>
        </p:blipFill>
        <p:spPr>
          <a:xfrm>
            <a:off x="381000" y="3429000"/>
            <a:ext cx="3657600" cy="2933700"/>
          </a:xfrm>
          <a:prstGeom prst="rect">
            <a:avLst/>
          </a:prstGeom>
        </p:spPr>
      </p:pic>
      <p:pic>
        <p:nvPicPr>
          <p:cNvPr id="11" name="Picture 10"/>
          <p:cNvPicPr>
            <a:picLocks noChangeAspect="1"/>
          </p:cNvPicPr>
          <p:nvPr/>
        </p:nvPicPr>
        <p:blipFill>
          <a:blip r:embed="rId6"/>
          <a:stretch>
            <a:fillRect/>
          </a:stretch>
        </p:blipFill>
        <p:spPr>
          <a:xfrm>
            <a:off x="4038600" y="3429000"/>
            <a:ext cx="3810000" cy="305593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000000"/>
                </a:solidFill>
              </a:rPr>
              <a:t>Respecting Valuable Users</a:t>
            </a:r>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0" y="685800"/>
            <a:ext cx="4211217" cy="3048000"/>
          </a:xfrm>
          <a:prstGeom prst="rect">
            <a:avLst/>
          </a:prstGeom>
        </p:spPr>
      </p:pic>
      <p:pic>
        <p:nvPicPr>
          <p:cNvPr id="6" name="Picture 5"/>
          <p:cNvPicPr>
            <a:picLocks noChangeAspect="1"/>
          </p:cNvPicPr>
          <p:nvPr/>
        </p:nvPicPr>
        <p:blipFill>
          <a:blip r:embed="rId3"/>
          <a:stretch>
            <a:fillRect/>
          </a:stretch>
        </p:blipFill>
        <p:spPr>
          <a:xfrm>
            <a:off x="4191000" y="635000"/>
            <a:ext cx="4953000" cy="3149600"/>
          </a:xfrm>
          <a:prstGeom prst="rect">
            <a:avLst/>
          </a:prstGeom>
        </p:spPr>
      </p:pic>
      <p:pic>
        <p:nvPicPr>
          <p:cNvPr id="7" name="Picture 6"/>
          <p:cNvPicPr>
            <a:picLocks noChangeAspect="1"/>
          </p:cNvPicPr>
          <p:nvPr/>
        </p:nvPicPr>
        <p:blipFill>
          <a:blip r:embed="rId4"/>
          <a:stretch>
            <a:fillRect/>
          </a:stretch>
        </p:blipFill>
        <p:spPr>
          <a:xfrm>
            <a:off x="228600" y="3721100"/>
            <a:ext cx="3810000" cy="3136900"/>
          </a:xfrm>
          <a:prstGeom prst="rect">
            <a:avLst/>
          </a:prstGeom>
        </p:spPr>
      </p:pic>
      <p:pic>
        <p:nvPicPr>
          <p:cNvPr id="8" name="Picture 7"/>
          <p:cNvPicPr>
            <a:picLocks noChangeAspect="1"/>
          </p:cNvPicPr>
          <p:nvPr/>
        </p:nvPicPr>
        <p:blipFill>
          <a:blip r:embed="rId5"/>
          <a:stretch>
            <a:fillRect/>
          </a:stretch>
        </p:blipFill>
        <p:spPr>
          <a:xfrm>
            <a:off x="4191000" y="3746500"/>
            <a:ext cx="3581400" cy="3111500"/>
          </a:xfrm>
          <a:prstGeom prst="rect">
            <a:avLst/>
          </a:prstGeom>
        </p:spPr>
      </p:pic>
      <p:sp>
        <p:nvSpPr>
          <p:cNvPr id="9" name="Slide Number Placeholder 8"/>
          <p:cNvSpPr>
            <a:spLocks noGrp="1"/>
          </p:cNvSpPr>
          <p:nvPr>
            <p:ph type="sldNum" sz="quarter" idx="12"/>
          </p:nvPr>
        </p:nvSpPr>
        <p:spPr/>
        <p:txBody>
          <a:bodyPr/>
          <a:lstStyle/>
          <a:p>
            <a:fld id="{7D2751F7-D677-4CE9-B35A-C3CCA0CC8D94}"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rgbClr val="000000"/>
                </a:solidFill>
              </a:rPr>
              <a:t>Respecting Valuable Users</a:t>
            </a:r>
            <a:endParaRPr lang="en-US" dirty="0">
              <a:solidFill>
                <a:srgbClr val="000000"/>
              </a:solidFill>
            </a:endParaRPr>
          </a:p>
        </p:txBody>
      </p:sp>
      <p:pic>
        <p:nvPicPr>
          <p:cNvPr id="5" name="Picture 4"/>
          <p:cNvPicPr>
            <a:picLocks noChangeAspect="1"/>
          </p:cNvPicPr>
          <p:nvPr/>
        </p:nvPicPr>
        <p:blipFill>
          <a:blip r:embed="rId2"/>
          <a:stretch>
            <a:fillRect/>
          </a:stretch>
        </p:blipFill>
        <p:spPr>
          <a:xfrm>
            <a:off x="152400" y="762000"/>
            <a:ext cx="3886200" cy="3048000"/>
          </a:xfrm>
          <a:prstGeom prst="rect">
            <a:avLst/>
          </a:prstGeom>
        </p:spPr>
      </p:pic>
      <p:pic>
        <p:nvPicPr>
          <p:cNvPr id="6" name="Picture 5"/>
          <p:cNvPicPr>
            <a:picLocks noChangeAspect="1"/>
          </p:cNvPicPr>
          <p:nvPr/>
        </p:nvPicPr>
        <p:blipFill>
          <a:blip r:embed="rId3"/>
          <a:stretch>
            <a:fillRect/>
          </a:stretch>
        </p:blipFill>
        <p:spPr>
          <a:xfrm>
            <a:off x="4114800" y="685800"/>
            <a:ext cx="5029200" cy="3010764"/>
          </a:xfrm>
          <a:prstGeom prst="rect">
            <a:avLst/>
          </a:prstGeom>
        </p:spPr>
      </p:pic>
      <p:pic>
        <p:nvPicPr>
          <p:cNvPr id="7" name="Picture 6"/>
          <p:cNvPicPr>
            <a:picLocks noChangeAspect="1"/>
          </p:cNvPicPr>
          <p:nvPr/>
        </p:nvPicPr>
        <p:blipFill>
          <a:blip r:embed="rId4"/>
          <a:stretch>
            <a:fillRect/>
          </a:stretch>
        </p:blipFill>
        <p:spPr>
          <a:xfrm>
            <a:off x="228600" y="3708400"/>
            <a:ext cx="3797300" cy="3149600"/>
          </a:xfrm>
          <a:prstGeom prst="rect">
            <a:avLst/>
          </a:prstGeom>
        </p:spPr>
      </p:pic>
      <p:pic>
        <p:nvPicPr>
          <p:cNvPr id="8" name="Picture 7"/>
          <p:cNvPicPr>
            <a:picLocks noChangeAspect="1"/>
          </p:cNvPicPr>
          <p:nvPr/>
        </p:nvPicPr>
        <p:blipFill>
          <a:blip r:embed="rId5"/>
          <a:stretch>
            <a:fillRect/>
          </a:stretch>
        </p:blipFill>
        <p:spPr>
          <a:xfrm>
            <a:off x="4114800" y="3733800"/>
            <a:ext cx="3733800" cy="3124200"/>
          </a:xfrm>
          <a:prstGeom prst="rect">
            <a:avLst/>
          </a:prstGeom>
        </p:spPr>
      </p:pic>
      <p:sp>
        <p:nvSpPr>
          <p:cNvPr id="9" name="Slide Number Placeholder 8"/>
          <p:cNvSpPr>
            <a:spLocks noGrp="1"/>
          </p:cNvSpPr>
          <p:nvPr>
            <p:ph type="sldNum" sz="quarter" idx="12"/>
          </p:nvPr>
        </p:nvSpPr>
        <p:spPr/>
        <p:txBody>
          <a:bodyPr/>
          <a:lstStyle/>
          <a:p>
            <a:fld id="{7D2751F7-D677-4CE9-B35A-C3CCA0CC8D94}"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IQ" sz="3600" dirty="0" smtClean="0"/>
              <a:t>Problem 3</a:t>
            </a:r>
            <a:r>
              <a:rPr lang="ar-IQ" sz="3600" baseline="30000" dirty="0" smtClean="0"/>
              <a:t>*</a:t>
            </a:r>
            <a:r>
              <a:rPr lang="ar-IQ" sz="3600" dirty="0" smtClean="0"/>
              <a:t>: </a:t>
            </a:r>
            <a:r>
              <a:rPr lang="en-US" sz="3600" dirty="0" smtClean="0"/>
              <a:t>What is the ideal number of external requests in a provider</a:t>
            </a:r>
            <a:endParaRPr lang="en-US" sz="3600" dirty="0"/>
          </a:p>
        </p:txBody>
      </p:sp>
      <p:sp>
        <p:nvSpPr>
          <p:cNvPr id="8" name="Slide Number Placeholder 7"/>
          <p:cNvSpPr>
            <a:spLocks noGrp="1"/>
          </p:cNvSpPr>
          <p:nvPr>
            <p:ph type="sldNum" sz="quarter" idx="12"/>
          </p:nvPr>
        </p:nvSpPr>
        <p:spPr/>
        <p:txBody>
          <a:bodyPr/>
          <a:lstStyle/>
          <a:p>
            <a:fld id="{A8B473E1-F51C-4A48-9D39-F0FA04972A2B}" type="slidenum">
              <a:rPr lang="en-US" smtClean="0"/>
              <a:pPr/>
              <a:t>43</a:t>
            </a:fld>
            <a:endParaRPr lang="en-US" dirty="0"/>
          </a:p>
        </p:txBody>
      </p:sp>
      <p:sp>
        <p:nvSpPr>
          <p:cNvPr id="3" name="Content Placeholder 2"/>
          <p:cNvSpPr>
            <a:spLocks noGrp="1"/>
          </p:cNvSpPr>
          <p:nvPr>
            <p:ph sz="quarter" idx="1"/>
          </p:nvPr>
        </p:nvSpPr>
        <p:spPr/>
        <p:txBody>
          <a:bodyPr>
            <a:normAutofit fontScale="92500"/>
          </a:bodyPr>
          <a:lstStyle/>
          <a:p>
            <a:r>
              <a:rPr lang="en-US" dirty="0" smtClean="0"/>
              <a:t>Resource providers tend to accept many external requests to increase their utilization.</a:t>
            </a:r>
          </a:p>
          <a:p>
            <a:r>
              <a:rPr lang="en-US" dirty="0" smtClean="0"/>
              <a:t>This increases response </a:t>
            </a:r>
            <a:r>
              <a:rPr lang="en-US" dirty="0"/>
              <a:t>time</a:t>
            </a:r>
            <a:r>
              <a:rPr lang="en-US" dirty="0" smtClean="0"/>
              <a:t> of external request and leads to resource starvation.</a:t>
            </a:r>
          </a:p>
          <a:p>
            <a:r>
              <a:rPr lang="en-US" dirty="0" smtClean="0"/>
              <a:t>Objectives:</a:t>
            </a:r>
          </a:p>
          <a:p>
            <a:pPr lvl="1"/>
            <a:r>
              <a:rPr lang="en-US" dirty="0" smtClean="0"/>
              <a:t>The number of accepted external requests is maximized.</a:t>
            </a:r>
          </a:p>
          <a:p>
            <a:pPr lvl="1"/>
            <a:r>
              <a:rPr lang="en-US" dirty="0" smtClean="0"/>
              <a:t>Resource starvation for external requests is avoided.</a:t>
            </a:r>
          </a:p>
        </p:txBody>
      </p:sp>
      <p:sp>
        <p:nvSpPr>
          <p:cNvPr id="5" name="Rectangle 4"/>
          <p:cNvSpPr/>
          <p:nvPr/>
        </p:nvSpPr>
        <p:spPr>
          <a:xfrm>
            <a:off x="1447800" y="5867400"/>
            <a:ext cx="7696200" cy="1015663"/>
          </a:xfrm>
          <a:prstGeom prst="rect">
            <a:avLst/>
          </a:prstGeom>
        </p:spPr>
        <p:txBody>
          <a:bodyPr wrap="square">
            <a:spAutoFit/>
          </a:bodyPr>
          <a:lstStyle/>
          <a:p>
            <a:pPr marL="154800" indent="-154800">
              <a:buFont typeface="Lucida Grande"/>
              <a:buChar char="*"/>
            </a:pPr>
            <a:r>
              <a:rPr lang="en-US" sz="1500" b="1" dirty="0" smtClean="0"/>
              <a:t>M. </a:t>
            </a:r>
            <a:r>
              <a:rPr lang="en-US" sz="1500" b="1" dirty="0" err="1" smtClean="0"/>
              <a:t>Amini</a:t>
            </a:r>
            <a:r>
              <a:rPr lang="en-US" sz="1500" b="1" dirty="0" smtClean="0"/>
              <a:t> </a:t>
            </a:r>
            <a:r>
              <a:rPr lang="en-US" sz="1500" b="1" dirty="0" err="1" smtClean="0"/>
              <a:t>Salehi</a:t>
            </a:r>
            <a:r>
              <a:rPr lang="en-US" sz="1500" dirty="0" smtClean="0"/>
              <a:t>, B. </a:t>
            </a:r>
            <a:r>
              <a:rPr lang="en-US" sz="1500" dirty="0" err="1" smtClean="0"/>
              <a:t>Javadi</a:t>
            </a:r>
            <a:r>
              <a:rPr lang="en-US" sz="1500" dirty="0" smtClean="0"/>
              <a:t>, and R. </a:t>
            </a:r>
            <a:r>
              <a:rPr lang="en-US" sz="1500" dirty="0" err="1" smtClean="0"/>
              <a:t>Buyya</a:t>
            </a:r>
            <a:r>
              <a:rPr lang="en-US" sz="1500" dirty="0" smtClean="0"/>
              <a:t>, Preemption-aware ad- mission control in a virtualized grid federation. In Proceeding of 26th International </a:t>
            </a:r>
            <a:r>
              <a:rPr lang="en-US" sz="1500" b="1" dirty="0" smtClean="0"/>
              <a:t>Conference on Advanced Information Networking and Applications (AINA’12)</a:t>
            </a:r>
            <a:r>
              <a:rPr lang="en-US" sz="1500" dirty="0" smtClean="0"/>
              <a:t>, pages 854–861, Japan, 2012.</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Admission Control</a:t>
            </a:r>
            <a:endParaRPr lang="en-US" dirty="0"/>
          </a:p>
        </p:txBody>
      </p:sp>
      <p:pic>
        <p:nvPicPr>
          <p:cNvPr id="6" name="Picture 5"/>
          <p:cNvPicPr>
            <a:picLocks noChangeAspect="1"/>
          </p:cNvPicPr>
          <p:nvPr/>
        </p:nvPicPr>
        <p:blipFill>
          <a:blip r:embed="rId2"/>
          <a:stretch>
            <a:fillRect/>
          </a:stretch>
        </p:blipFill>
        <p:spPr>
          <a:xfrm>
            <a:off x="76200" y="1469446"/>
            <a:ext cx="8883650" cy="4778954"/>
          </a:xfrm>
          <a:prstGeom prst="rect">
            <a:avLst/>
          </a:prstGeom>
        </p:spPr>
      </p:pic>
      <p:sp>
        <p:nvSpPr>
          <p:cNvPr id="5" name="Slide Number Placeholder 4"/>
          <p:cNvSpPr>
            <a:spLocks noGrp="1"/>
          </p:cNvSpPr>
          <p:nvPr>
            <p:ph type="sldNum" sz="quarter" idx="12"/>
          </p:nvPr>
        </p:nvSpPr>
        <p:spPr/>
        <p:txBody>
          <a:bodyPr/>
          <a:lstStyle/>
          <a:p>
            <a:fld id="{7D2751F7-D677-4CE9-B35A-C3CCA0CC8D94}"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447800" y="3581400"/>
            <a:ext cx="5149850" cy="2861592"/>
          </a:xfrm>
          <a:prstGeom prst="rect">
            <a:avLst/>
          </a:prstGeom>
        </p:spPr>
      </p:pic>
      <p:sp>
        <p:nvSpPr>
          <p:cNvPr id="2" name="Title 1"/>
          <p:cNvSpPr>
            <a:spLocks noGrp="1"/>
          </p:cNvSpPr>
          <p:nvPr>
            <p:ph type="title"/>
          </p:nvPr>
        </p:nvSpPr>
        <p:spPr/>
        <p:txBody>
          <a:bodyPr/>
          <a:lstStyle/>
          <a:p>
            <a:r>
              <a:rPr lang="en-US" dirty="0" smtClean="0"/>
              <a:t>Problem Statement</a:t>
            </a:r>
            <a:endParaRPr lang="en-US" dirty="0"/>
          </a:p>
        </p:txBody>
      </p:sp>
      <p:sp>
        <p:nvSpPr>
          <p:cNvPr id="10" name="Content Placeholder 2"/>
          <p:cNvSpPr>
            <a:spLocks noGrp="1"/>
          </p:cNvSpPr>
          <p:nvPr>
            <p:ph idx="1"/>
          </p:nvPr>
        </p:nvSpPr>
        <p:spPr>
          <a:xfrm>
            <a:off x="457200" y="1600200"/>
            <a:ext cx="8229600" cy="4525963"/>
          </a:xfrm>
        </p:spPr>
        <p:txBody>
          <a:bodyPr/>
          <a:lstStyle/>
          <a:p>
            <a:r>
              <a:rPr lang="en-US" dirty="0" smtClean="0"/>
              <a:t>What is the optimal queue length (</a:t>
            </a:r>
            <a:r>
              <a:rPr lang="en-US" i="1" dirty="0" err="1" smtClean="0"/>
              <a:t>K</a:t>
            </a:r>
            <a:r>
              <a:rPr lang="en-US" i="1" baseline="-25000" dirty="0" err="1" smtClean="0"/>
              <a:t>j</a:t>
            </a:r>
            <a:r>
              <a:rPr lang="en-US" dirty="0" smtClean="0"/>
              <a:t>) for external requests in resource provider </a:t>
            </a:r>
            <a:r>
              <a:rPr lang="en-US" i="1" dirty="0" err="1" smtClean="0"/>
              <a:t>j</a:t>
            </a:r>
            <a:r>
              <a:rPr lang="en-US" dirty="0" smtClean="0"/>
              <a:t>?</a:t>
            </a:r>
          </a:p>
          <a:p>
            <a:pPr lvl="1"/>
            <a:r>
              <a:rPr lang="en-US" dirty="0" smtClean="0"/>
              <a:t>Analytical modeling of preemption for external requests in a provider. </a:t>
            </a:r>
            <a:endParaRPr lang="en-US" dirty="0"/>
          </a:p>
        </p:txBody>
      </p:sp>
      <p:sp>
        <p:nvSpPr>
          <p:cNvPr id="6" name="Slide Number Placeholder 5"/>
          <p:cNvSpPr>
            <a:spLocks noGrp="1"/>
          </p:cNvSpPr>
          <p:nvPr>
            <p:ph type="sldNum" sz="quarter" idx="12"/>
          </p:nvPr>
        </p:nvSpPr>
        <p:spPr/>
        <p:txBody>
          <a:bodyPr/>
          <a:lstStyle/>
          <a:p>
            <a:fld id="{7D2751F7-D677-4CE9-B35A-C3CCA0CC8D94}"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019800" y="4572000"/>
            <a:ext cx="2999013" cy="762000"/>
          </a:xfrm>
          <a:prstGeom prst="rect">
            <a:avLst/>
          </a:prstGeom>
        </p:spPr>
      </p:pic>
      <p:sp>
        <p:nvSpPr>
          <p:cNvPr id="2" name="Title 1"/>
          <p:cNvSpPr>
            <a:spLocks noGrp="1"/>
          </p:cNvSpPr>
          <p:nvPr>
            <p:ph type="title"/>
          </p:nvPr>
        </p:nvSpPr>
        <p:spPr/>
        <p:txBody>
          <a:bodyPr/>
          <a:lstStyle/>
          <a:p>
            <a:r>
              <a:rPr lang="en-US" dirty="0" smtClean="0"/>
              <a:t>Analytical Model</a:t>
            </a:r>
            <a:endParaRPr lang="en-US" dirty="0"/>
          </a:p>
        </p:txBody>
      </p:sp>
      <p:sp>
        <p:nvSpPr>
          <p:cNvPr id="3" name="Content Placeholder 2"/>
          <p:cNvSpPr>
            <a:spLocks noGrp="1"/>
          </p:cNvSpPr>
          <p:nvPr>
            <p:ph idx="1"/>
          </p:nvPr>
        </p:nvSpPr>
        <p:spPr>
          <a:xfrm>
            <a:off x="304800" y="1570037"/>
            <a:ext cx="8305800" cy="4983163"/>
          </a:xfrm>
        </p:spPr>
        <p:txBody>
          <a:bodyPr>
            <a:normAutofit fontScale="85000" lnSpcReduction="10000"/>
          </a:bodyPr>
          <a:lstStyle/>
          <a:p>
            <a:r>
              <a:rPr lang="en-US" dirty="0" smtClean="0"/>
              <a:t>The primary </a:t>
            </a:r>
            <a:r>
              <a:rPr lang="en-US" dirty="0"/>
              <a:t>objective function</a:t>
            </a:r>
            <a:r>
              <a:rPr lang="en-US" dirty="0" smtClean="0"/>
              <a:t> is:</a:t>
            </a:r>
          </a:p>
          <a:p>
            <a:endParaRPr lang="en-US" dirty="0" smtClean="0"/>
          </a:p>
          <a:p>
            <a:r>
              <a:rPr lang="en-US" dirty="0" smtClean="0"/>
              <a:t>If an external request with runtime </a:t>
            </a:r>
            <a:r>
              <a:rPr lang="en-US" dirty="0" err="1" smtClean="0"/>
              <a:t>ω</a:t>
            </a:r>
            <a:r>
              <a:rPr lang="en-US" dirty="0" smtClean="0"/>
              <a:t> encounters </a:t>
            </a:r>
            <a:r>
              <a:rPr lang="en-US" i="1" dirty="0" err="1"/>
              <a:t>n</a:t>
            </a:r>
            <a:r>
              <a:rPr lang="en-US" dirty="0"/>
              <a:t> </a:t>
            </a:r>
            <a:r>
              <a:rPr lang="en-US" dirty="0" smtClean="0"/>
              <a:t>preemptions, the service time is:</a:t>
            </a:r>
          </a:p>
          <a:p>
            <a:pPr>
              <a:buNone/>
            </a:pPr>
            <a:endParaRPr lang="en-US" dirty="0" smtClean="0"/>
          </a:p>
          <a:p>
            <a:r>
              <a:rPr lang="en-US" dirty="0" smtClean="0"/>
              <a:t>Arrival </a:t>
            </a:r>
            <a:r>
              <a:rPr lang="en-US" dirty="0"/>
              <a:t>rate </a:t>
            </a:r>
            <a:r>
              <a:rPr lang="en-US" dirty="0" smtClean="0"/>
              <a:t>of local requests (</a:t>
            </a:r>
            <a:r>
              <a:rPr lang="en-US" dirty="0" err="1" smtClean="0"/>
              <a:t>λ</a:t>
            </a:r>
            <a:r>
              <a:rPr lang="en-US" baseline="-25000" dirty="0" err="1" smtClean="0"/>
              <a:t>j</a:t>
            </a:r>
            <a:r>
              <a:rPr lang="en-US" dirty="0" smtClean="0"/>
              <a:t>) follows Poisson distribution, so </a:t>
            </a:r>
            <a:r>
              <a:rPr lang="en-US" i="1" dirty="0" err="1" smtClean="0"/>
              <a:t>n</a:t>
            </a:r>
            <a:r>
              <a:rPr lang="en-US" dirty="0" smtClean="0"/>
              <a:t> </a:t>
            </a:r>
            <a:r>
              <a:rPr lang="en-US" dirty="0"/>
              <a:t>follows Gamma </a:t>
            </a:r>
            <a:r>
              <a:rPr lang="en-US" dirty="0" smtClean="0"/>
              <a:t>distribution:</a:t>
            </a:r>
          </a:p>
          <a:p>
            <a:pPr>
              <a:buNone/>
            </a:pPr>
            <a:endParaRPr lang="en-US" dirty="0" smtClean="0"/>
          </a:p>
          <a:p>
            <a:r>
              <a:rPr lang="en-US" dirty="0" smtClean="0"/>
              <a:t>Average waiting time of external requests is determined based on the waiting time in a </a:t>
            </a:r>
            <a:r>
              <a:rPr lang="en-US" i="1" dirty="0" smtClean="0"/>
              <a:t>M/G/1/K </a:t>
            </a:r>
            <a:r>
              <a:rPr lang="en-US" dirty="0" smtClean="0"/>
              <a:t>queue. </a:t>
            </a:r>
          </a:p>
        </p:txBody>
      </p:sp>
      <p:pic>
        <p:nvPicPr>
          <p:cNvPr id="8" name="Picture 7"/>
          <p:cNvPicPr>
            <a:picLocks noChangeAspect="1"/>
          </p:cNvPicPr>
          <p:nvPr/>
        </p:nvPicPr>
        <p:blipFill>
          <a:blip r:embed="rId4"/>
          <a:stretch>
            <a:fillRect/>
          </a:stretch>
        </p:blipFill>
        <p:spPr>
          <a:xfrm>
            <a:off x="1524000" y="4737100"/>
            <a:ext cx="1879600" cy="444500"/>
          </a:xfrm>
          <a:prstGeom prst="rect">
            <a:avLst/>
          </a:prstGeom>
        </p:spPr>
      </p:pic>
      <p:pic>
        <p:nvPicPr>
          <p:cNvPr id="6" name="Picture 5"/>
          <p:cNvPicPr>
            <a:picLocks noChangeAspect="1"/>
          </p:cNvPicPr>
          <p:nvPr/>
        </p:nvPicPr>
        <p:blipFill>
          <a:blip r:embed="rId5"/>
          <a:stretch>
            <a:fillRect/>
          </a:stretch>
        </p:blipFill>
        <p:spPr>
          <a:xfrm>
            <a:off x="2514600" y="1981200"/>
            <a:ext cx="4114800" cy="511445"/>
          </a:xfrm>
          <a:prstGeom prst="rect">
            <a:avLst/>
          </a:prstGeom>
        </p:spPr>
      </p:pic>
      <p:pic>
        <p:nvPicPr>
          <p:cNvPr id="7" name="Picture 6"/>
          <p:cNvPicPr>
            <a:picLocks noChangeAspect="1"/>
          </p:cNvPicPr>
          <p:nvPr/>
        </p:nvPicPr>
        <p:blipFill>
          <a:blip r:embed="rId6"/>
          <a:stretch>
            <a:fillRect/>
          </a:stretch>
        </p:blipFill>
        <p:spPr>
          <a:xfrm>
            <a:off x="1828800" y="3391040"/>
            <a:ext cx="5632450" cy="495160"/>
          </a:xfrm>
          <a:prstGeom prst="rect">
            <a:avLst/>
          </a:prstGeom>
        </p:spPr>
      </p:pic>
      <p:sp>
        <p:nvSpPr>
          <p:cNvPr id="10" name="Slide Number Placeholder 9"/>
          <p:cNvSpPr>
            <a:spLocks noGrp="1"/>
          </p:cNvSpPr>
          <p:nvPr>
            <p:ph type="sldNum" sz="quarter" idx="12"/>
          </p:nvPr>
        </p:nvSpPr>
        <p:spPr/>
        <p:txBody>
          <a:bodyPr/>
          <a:lstStyle/>
          <a:p>
            <a:fld id="{7D2751F7-D677-4CE9-B35A-C3CCA0CC8D94}"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447800"/>
            <a:ext cx="6240980" cy="5410200"/>
          </a:xfrm>
          <a:prstGeom prst="rect">
            <a:avLst/>
          </a:prstGeom>
        </p:spPr>
      </p:pic>
      <p:sp>
        <p:nvSpPr>
          <p:cNvPr id="2" name="Title 1"/>
          <p:cNvSpPr>
            <a:spLocks noGrp="1"/>
          </p:cNvSpPr>
          <p:nvPr>
            <p:ph type="title"/>
          </p:nvPr>
        </p:nvSpPr>
        <p:spPr/>
        <p:txBody>
          <a:bodyPr>
            <a:normAutofit fontScale="90000"/>
          </a:bodyPr>
          <a:lstStyle/>
          <a:p>
            <a:r>
              <a:rPr lang="en-US" dirty="0" smtClean="0"/>
              <a:t>Contention-</a:t>
            </a:r>
            <a:r>
              <a:rPr lang="en-US" dirty="0"/>
              <a:t>aware Admission Control</a:t>
            </a:r>
            <a:r>
              <a:rPr lang="en-US" dirty="0" smtClean="0"/>
              <a:t> for Resource Provider </a:t>
            </a:r>
            <a:r>
              <a:rPr lang="en-US" i="1" dirty="0" err="1" smtClean="0"/>
              <a:t>j</a:t>
            </a:r>
            <a:endParaRPr lang="en-US" dirty="0"/>
          </a:p>
        </p:txBody>
      </p:sp>
      <p:sp>
        <p:nvSpPr>
          <p:cNvPr id="5" name="Slide Number Placeholder 4"/>
          <p:cNvSpPr>
            <a:spLocks noGrp="1"/>
          </p:cNvSpPr>
          <p:nvPr>
            <p:ph type="sldNum" sz="quarter" idx="12"/>
          </p:nvPr>
        </p:nvSpPr>
        <p:spPr/>
        <p:txBody>
          <a:bodyPr/>
          <a:lstStyle/>
          <a:p>
            <a:fld id="{7D2751F7-D677-4CE9-B35A-C3CCA0CC8D94}" type="slidenum">
              <a:rPr lang="en-US" smtClean="0"/>
              <a:pPr/>
              <a:t>47</a:t>
            </a:fld>
            <a:endParaRPr lang="en-US"/>
          </a:p>
        </p:txBody>
      </p:sp>
      <p:sp>
        <p:nvSpPr>
          <p:cNvPr id="7" name="Line Callout 2 6"/>
          <p:cNvSpPr/>
          <p:nvPr/>
        </p:nvSpPr>
        <p:spPr>
          <a:xfrm>
            <a:off x="5867400" y="4724400"/>
            <a:ext cx="3124200" cy="1219200"/>
          </a:xfrm>
          <a:prstGeom prst="borderCallout2">
            <a:avLst>
              <a:gd name="adj1" fmla="val 18750"/>
              <a:gd name="adj2" fmla="val -8333"/>
              <a:gd name="adj3" fmla="val 18750"/>
              <a:gd name="adj4" fmla="val -16667"/>
              <a:gd name="adj5" fmla="val 98958"/>
              <a:gd name="adj6" fmla="val -401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Estimate average response time of external requests for the updated queue length</a:t>
            </a:r>
            <a:endParaRPr lang="en-US" dirty="0"/>
          </a:p>
        </p:txBody>
      </p:sp>
      <p:sp>
        <p:nvSpPr>
          <p:cNvPr id="9" name="Line Callout 3 8"/>
          <p:cNvSpPr/>
          <p:nvPr/>
        </p:nvSpPr>
        <p:spPr>
          <a:xfrm>
            <a:off x="5715000" y="2667000"/>
            <a:ext cx="2971800" cy="1371600"/>
          </a:xfrm>
          <a:prstGeom prst="borderCallout3">
            <a:avLst>
              <a:gd name="adj1" fmla="val 30787"/>
              <a:gd name="adj2" fmla="val -3632"/>
              <a:gd name="adj3" fmla="val 29861"/>
              <a:gd name="adj4" fmla="val -12393"/>
              <a:gd name="adj5" fmla="val 89815"/>
              <a:gd name="adj6" fmla="val -35898"/>
              <a:gd name="adj7" fmla="val 104487"/>
              <a:gd name="adj8" fmla="val -543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loop continues until the estimated response time is less than starvation threshold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Evaluation</a:t>
            </a:r>
            <a:endParaRPr lang="en-US" dirty="0"/>
          </a:p>
        </p:txBody>
      </p:sp>
      <p:sp>
        <p:nvSpPr>
          <p:cNvPr id="3" name="Content Placeholder 2"/>
          <p:cNvSpPr>
            <a:spLocks noGrp="1"/>
          </p:cNvSpPr>
          <p:nvPr>
            <p:ph idx="1"/>
          </p:nvPr>
        </p:nvSpPr>
        <p:spPr/>
        <p:txBody>
          <a:bodyPr>
            <a:normAutofit/>
          </a:bodyPr>
          <a:lstStyle/>
          <a:p>
            <a:r>
              <a:rPr lang="en-US" dirty="0" smtClean="0"/>
              <a:t>The goal of evaluation is to find out how the proposed policy prevents long waiting time.</a:t>
            </a:r>
          </a:p>
          <a:p>
            <a:r>
              <a:rPr lang="en-US" dirty="0" smtClean="0"/>
              <a:t>3 providers </a:t>
            </a:r>
            <a:r>
              <a:rPr lang="en-US" dirty="0"/>
              <a:t>with 64, 128, and 256</a:t>
            </a:r>
            <a:r>
              <a:rPr lang="en-US" dirty="0" smtClean="0"/>
              <a:t> nodes and different </a:t>
            </a:r>
            <a:r>
              <a:rPr lang="en-US" dirty="0"/>
              <a:t>computing </a:t>
            </a:r>
            <a:r>
              <a:rPr lang="en-US" dirty="0" smtClean="0"/>
              <a:t>speeds.</a:t>
            </a:r>
          </a:p>
          <a:p>
            <a:r>
              <a:rPr lang="en-US" dirty="0" smtClean="0"/>
              <a:t>Conservative Backfilling for scheduling.</a:t>
            </a:r>
          </a:p>
          <a:p>
            <a:r>
              <a:rPr lang="en-US" dirty="0"/>
              <a:t>Grid Workload Archive (GWA)</a:t>
            </a:r>
            <a:r>
              <a:rPr lang="en-US" dirty="0" smtClean="0"/>
              <a:t> is used. </a:t>
            </a:r>
          </a:p>
          <a:p>
            <a:endParaRPr lang="en-US" dirty="0"/>
          </a:p>
        </p:txBody>
      </p:sp>
      <p:sp>
        <p:nvSpPr>
          <p:cNvPr id="5" name="Slide Number Placeholder 4"/>
          <p:cNvSpPr>
            <a:spLocks noGrp="1"/>
          </p:cNvSpPr>
          <p:nvPr>
            <p:ph type="sldNum" sz="quarter" idx="12"/>
          </p:nvPr>
        </p:nvSpPr>
        <p:spPr/>
        <p:txBody>
          <a:bodyPr/>
          <a:lstStyle/>
          <a:p>
            <a:fld id="{7D2751F7-D677-4CE9-B35A-C3CCA0CC8D94}"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Policies</a:t>
            </a:r>
          </a:p>
        </p:txBody>
      </p:sp>
      <p:sp>
        <p:nvSpPr>
          <p:cNvPr id="3" name="Content Placeholder 2"/>
          <p:cNvSpPr>
            <a:spLocks noGrp="1"/>
          </p:cNvSpPr>
          <p:nvPr>
            <p:ph idx="1"/>
          </p:nvPr>
        </p:nvSpPr>
        <p:spPr/>
        <p:txBody>
          <a:bodyPr>
            <a:normAutofit fontScale="85000" lnSpcReduction="10000"/>
          </a:bodyPr>
          <a:lstStyle/>
          <a:p>
            <a:r>
              <a:rPr lang="en-US" dirty="0"/>
              <a:t>Conservative Admission Control Policy (CACP)</a:t>
            </a:r>
            <a:r>
              <a:rPr lang="en-US" dirty="0" smtClean="0"/>
              <a:t>:</a:t>
            </a:r>
          </a:p>
          <a:p>
            <a:pPr lvl="1"/>
            <a:r>
              <a:rPr lang="en-US" dirty="0" smtClean="0"/>
              <a:t>Admits </a:t>
            </a:r>
            <a:r>
              <a:rPr lang="en-US" dirty="0"/>
              <a:t>as many requests as assigned by the </a:t>
            </a:r>
            <a:r>
              <a:rPr lang="en-US" dirty="0" smtClean="0"/>
              <a:t>IGG. </a:t>
            </a:r>
          </a:p>
          <a:p>
            <a:r>
              <a:rPr lang="en-US" dirty="0" smtClean="0"/>
              <a:t>Aggressive </a:t>
            </a:r>
            <a:r>
              <a:rPr lang="en-US" dirty="0"/>
              <a:t>Admission Control Policy (AACP)</a:t>
            </a:r>
            <a:r>
              <a:rPr lang="en-US" dirty="0" smtClean="0"/>
              <a:t>:</a:t>
            </a:r>
          </a:p>
          <a:p>
            <a:pPr lvl="1"/>
            <a:r>
              <a:rPr lang="en-US" dirty="0" smtClean="0"/>
              <a:t>Each provider </a:t>
            </a:r>
            <a:r>
              <a:rPr lang="en-US" dirty="0"/>
              <a:t>accepts one external </a:t>
            </a:r>
            <a:r>
              <a:rPr lang="en-US" dirty="0" smtClean="0"/>
              <a:t>request </a:t>
            </a:r>
            <a:r>
              <a:rPr lang="en-US" dirty="0"/>
              <a:t>at any </a:t>
            </a:r>
            <a:r>
              <a:rPr lang="en-US" dirty="0" smtClean="0"/>
              <a:t>time. </a:t>
            </a:r>
          </a:p>
          <a:p>
            <a:r>
              <a:rPr lang="en-US" dirty="0" smtClean="0"/>
              <a:t>Rate</a:t>
            </a:r>
            <a:r>
              <a:rPr lang="en-US" dirty="0"/>
              <a:t>-based Admission Control Policy (RACP)</a:t>
            </a:r>
            <a:r>
              <a:rPr lang="en-US" dirty="0" smtClean="0"/>
              <a:t>:</a:t>
            </a:r>
          </a:p>
          <a:p>
            <a:pPr lvl="1"/>
            <a:r>
              <a:rPr lang="en-US" dirty="0" smtClean="0"/>
              <a:t> Queue length </a:t>
            </a:r>
            <a:r>
              <a:rPr lang="en-US" dirty="0"/>
              <a:t>is determined based on the service rate for external requests and local request arrival rate in a</a:t>
            </a:r>
            <a:r>
              <a:rPr lang="en-US" dirty="0" smtClean="0"/>
              <a:t> provider.</a:t>
            </a:r>
            <a:endParaRPr lang="en-US" dirty="0"/>
          </a:p>
        </p:txBody>
      </p:sp>
      <p:sp>
        <p:nvSpPr>
          <p:cNvPr id="5" name="Slide Number Placeholder 4"/>
          <p:cNvSpPr>
            <a:spLocks noGrp="1"/>
          </p:cNvSpPr>
          <p:nvPr>
            <p:ph type="sldNum" sz="quarter" idx="12"/>
          </p:nvPr>
        </p:nvSpPr>
        <p:spPr/>
        <p:txBody>
          <a:bodyPr/>
          <a:lstStyle/>
          <a:p>
            <a:fld id="{7D2751F7-D677-4CE9-B35A-C3CCA0CC8D94}"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InterGrid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Provides an architecture for resource sharing between Grids.</a:t>
            </a:r>
          </a:p>
          <a:p>
            <a:r>
              <a:rPr lang="en-US" dirty="0" smtClean="0"/>
              <a:t>The architecture is based on Gateways (</a:t>
            </a:r>
            <a:r>
              <a:rPr lang="en-US" dirty="0" err="1" smtClean="0"/>
              <a:t>IGGs</a:t>
            </a:r>
            <a:r>
              <a:rPr lang="en-US" dirty="0" smtClean="0"/>
              <a:t>) that coordinate resource acquisition across the interconnected Grids.</a:t>
            </a:r>
          </a:p>
          <a:p>
            <a:r>
              <a:rPr lang="en-US" dirty="0" smtClean="0"/>
              <a:t>Each Grid is composed of several resource providers (</a:t>
            </a:r>
            <a:r>
              <a:rPr lang="en-US" dirty="0" err="1" smtClean="0"/>
              <a:t>RPs</a:t>
            </a:r>
            <a:r>
              <a:rPr lang="en-US" dirty="0" smtClean="0"/>
              <a:t>).</a:t>
            </a:r>
          </a:p>
          <a:p>
            <a:r>
              <a:rPr lang="en-US" dirty="0" err="1" smtClean="0"/>
              <a:t>RPs</a:t>
            </a:r>
            <a:r>
              <a:rPr lang="en-US" dirty="0" smtClean="0"/>
              <a:t> contribute resources to the InterGrid, while need to respect their local users’ demands.</a:t>
            </a:r>
          </a:p>
          <a:p>
            <a:pPr marL="342900" lvl="1" indent="-342900">
              <a:buFont typeface="Arial" pitchFamily="34" charset="0"/>
              <a:buChar char="•"/>
            </a:pPr>
            <a:r>
              <a:rPr lang="en-US" sz="3176" dirty="0" smtClean="0"/>
              <a:t>Local requests in </a:t>
            </a:r>
            <a:r>
              <a:rPr lang="en-US" sz="3176" dirty="0" err="1" smtClean="0"/>
              <a:t>RPs</a:t>
            </a:r>
            <a:r>
              <a:rPr lang="en-US" sz="3176" dirty="0" smtClean="0"/>
              <a:t> have priority over external ones.</a:t>
            </a:r>
            <a:endParaRPr lang="en-US" dirty="0" smtClean="0"/>
          </a:p>
          <a:p>
            <a:endParaRPr lang="en-US" dirty="0"/>
          </a:p>
        </p:txBody>
      </p:sp>
      <p:sp>
        <p:nvSpPr>
          <p:cNvPr id="5" name="Slide Number Placeholder 4"/>
          <p:cNvSpPr>
            <a:spLocks noGrp="1"/>
          </p:cNvSpPr>
          <p:nvPr>
            <p:ph type="sldNum" sz="quarter" idx="12"/>
          </p:nvPr>
        </p:nvSpPr>
        <p:spPr/>
        <p:txBody>
          <a:bodyPr/>
          <a:lstStyle/>
          <a:p>
            <a:fld id="{7D2751F7-D677-4CE9-B35A-C3CCA0CC8D94}"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3400" y="3810000"/>
            <a:ext cx="3505200" cy="2755900"/>
          </a:xfrm>
          <a:prstGeom prst="rect">
            <a:avLst/>
          </a:prstGeom>
        </p:spPr>
      </p:pic>
      <p:pic>
        <p:nvPicPr>
          <p:cNvPr id="7" name="Picture 6"/>
          <p:cNvPicPr>
            <a:picLocks noChangeAspect="1"/>
          </p:cNvPicPr>
          <p:nvPr/>
        </p:nvPicPr>
        <p:blipFill>
          <a:blip r:embed="rId4"/>
          <a:stretch>
            <a:fillRect/>
          </a:stretch>
        </p:blipFill>
        <p:spPr>
          <a:xfrm>
            <a:off x="533400" y="1066800"/>
            <a:ext cx="3429000" cy="2768600"/>
          </a:xfrm>
          <a:prstGeom prst="rect">
            <a:avLst/>
          </a:prstGeom>
        </p:spPr>
      </p:pic>
      <p:sp>
        <p:nvSpPr>
          <p:cNvPr id="11" name="Slide Number Placeholder 10"/>
          <p:cNvSpPr>
            <a:spLocks noGrp="1"/>
          </p:cNvSpPr>
          <p:nvPr>
            <p:ph type="sldNum" sz="quarter" idx="12"/>
          </p:nvPr>
        </p:nvSpPr>
        <p:spPr/>
        <p:txBody>
          <a:bodyPr/>
          <a:lstStyle/>
          <a:p>
            <a:fld id="{7D2751F7-D677-4CE9-B35A-C3CCA0CC8D94}" type="slidenum">
              <a:rPr lang="en-US" smtClean="0"/>
              <a:pPr/>
              <a:t>50</a:t>
            </a:fld>
            <a:endParaRPr lang="en-US" dirty="0"/>
          </a:p>
        </p:txBody>
      </p:sp>
      <p:pic>
        <p:nvPicPr>
          <p:cNvPr id="10" name="Picture 9"/>
          <p:cNvPicPr>
            <a:picLocks noChangeAspect="1"/>
          </p:cNvPicPr>
          <p:nvPr/>
        </p:nvPicPr>
        <p:blipFill>
          <a:blip r:embed="rId5"/>
          <a:stretch>
            <a:fillRect/>
          </a:stretch>
        </p:blipFill>
        <p:spPr>
          <a:xfrm>
            <a:off x="4191001" y="3810000"/>
            <a:ext cx="3941766" cy="2667000"/>
          </a:xfrm>
          <a:prstGeom prst="rect">
            <a:avLst/>
          </a:prstGeom>
        </p:spPr>
      </p:pic>
      <p:pic>
        <p:nvPicPr>
          <p:cNvPr id="12" name="Picture 11"/>
          <p:cNvPicPr>
            <a:picLocks noChangeAspect="1"/>
          </p:cNvPicPr>
          <p:nvPr/>
        </p:nvPicPr>
        <p:blipFill>
          <a:blip r:embed="rId6"/>
          <a:stretch>
            <a:fillRect/>
          </a:stretch>
        </p:blipFill>
        <p:spPr>
          <a:xfrm>
            <a:off x="4267200" y="1066800"/>
            <a:ext cx="4712984" cy="26670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Problem 4</a:t>
            </a:r>
            <a:r>
              <a:rPr lang="en-US" sz="3200" b="1" baseline="30000" dirty="0" smtClean="0"/>
              <a:t>*</a:t>
            </a:r>
            <a:r>
              <a:rPr lang="en-US" sz="3200" b="1" dirty="0" smtClean="0"/>
              <a:t>: How to establish a starvation-free energy management in a resource provider? </a:t>
            </a:r>
          </a:p>
        </p:txBody>
      </p:sp>
      <p:sp>
        <p:nvSpPr>
          <p:cNvPr id="3" name="Content Placeholder 2"/>
          <p:cNvSpPr>
            <a:spLocks noGrp="1"/>
          </p:cNvSpPr>
          <p:nvPr>
            <p:ph idx="1"/>
          </p:nvPr>
        </p:nvSpPr>
        <p:spPr>
          <a:xfrm>
            <a:off x="457200" y="1600200"/>
            <a:ext cx="7620000" cy="4800600"/>
          </a:xfrm>
        </p:spPr>
        <p:txBody>
          <a:bodyPr>
            <a:normAutofit fontScale="92500" lnSpcReduction="10000"/>
          </a:bodyPr>
          <a:lstStyle/>
          <a:p>
            <a:pPr marL="11430" indent="0"/>
            <a:r>
              <a:rPr lang="en-US" dirty="0" smtClean="0"/>
              <a:t> An energy management policy limits the number of active resources in a provider:</a:t>
            </a:r>
          </a:p>
          <a:p>
            <a:pPr marL="411480" lvl="1" indent="0"/>
            <a:r>
              <a:rPr lang="en-US" dirty="0" smtClean="0"/>
              <a:t> It is prone to contention and long waiting time for external requests. </a:t>
            </a:r>
          </a:p>
          <a:p>
            <a:pPr marL="411480" lvl="1" indent="0"/>
            <a:r>
              <a:rPr lang="en-US" dirty="0" smtClean="0"/>
              <a:t> Our proposed energy management policy is contention-aware and considers the starvation.</a:t>
            </a:r>
          </a:p>
          <a:p>
            <a:pPr marL="411480" lvl="1" indent="0"/>
            <a:r>
              <a:rPr lang="en-US" dirty="0" smtClean="0"/>
              <a:t>The policy determines how to allocate a request:</a:t>
            </a:r>
          </a:p>
          <a:p>
            <a:pPr marL="811530" lvl="2" indent="0"/>
            <a:r>
              <a:rPr lang="en-US" dirty="0" smtClean="0"/>
              <a:t> Preemption</a:t>
            </a:r>
          </a:p>
          <a:p>
            <a:pPr marL="811530" lvl="2" indent="0"/>
            <a:r>
              <a:rPr lang="en-US" dirty="0" smtClean="0"/>
              <a:t> Switching on resources</a:t>
            </a:r>
          </a:p>
          <a:p>
            <a:pPr marL="811530" lvl="2" indent="0"/>
            <a:r>
              <a:rPr lang="en-US" dirty="0" smtClean="0"/>
              <a:t> Consolidation.</a:t>
            </a:r>
          </a:p>
          <a:p>
            <a:pPr marL="411480" lvl="1" indent="0">
              <a:buNone/>
            </a:pPr>
            <a:endParaRPr lang="en-US" dirty="0" smtClean="0"/>
          </a:p>
          <a:p>
            <a:pPr marL="411480" lvl="1" indent="0">
              <a:buNone/>
            </a:pPr>
            <a:endParaRPr lang="en-US" b="1"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51</a:t>
            </a:fld>
            <a:endParaRPr lang="en-US"/>
          </a:p>
        </p:txBody>
      </p:sp>
      <p:sp>
        <p:nvSpPr>
          <p:cNvPr id="5" name="Rectangle 4"/>
          <p:cNvSpPr/>
          <p:nvPr/>
        </p:nvSpPr>
        <p:spPr>
          <a:xfrm>
            <a:off x="1752600" y="6119336"/>
            <a:ext cx="7467600" cy="738664"/>
          </a:xfrm>
          <a:prstGeom prst="rect">
            <a:avLst/>
          </a:prstGeom>
        </p:spPr>
        <p:txBody>
          <a:bodyPr wrap="square">
            <a:spAutoFit/>
          </a:bodyPr>
          <a:lstStyle/>
          <a:p>
            <a:pPr marL="154800" indent="-154800">
              <a:buFont typeface="Lucida Grande"/>
              <a:buChar char="*"/>
            </a:pPr>
            <a:r>
              <a:rPr lang="en-US" sz="1400" b="1" dirty="0" smtClean="0"/>
              <a:t>M. </a:t>
            </a:r>
            <a:r>
              <a:rPr lang="en-US" sz="1400" b="1" dirty="0" err="1" smtClean="0"/>
              <a:t>Amini</a:t>
            </a:r>
            <a:r>
              <a:rPr lang="en-US" sz="1400" b="1" dirty="0" smtClean="0"/>
              <a:t> </a:t>
            </a:r>
            <a:r>
              <a:rPr lang="en-US" sz="1400" b="1" dirty="0" err="1" smtClean="0"/>
              <a:t>Salehi</a:t>
            </a:r>
            <a:r>
              <a:rPr lang="en-US" sz="1400" dirty="0" smtClean="0"/>
              <a:t>, P. R. Krishna, K. S. Deepak, and R. </a:t>
            </a:r>
            <a:r>
              <a:rPr lang="en-US" sz="1400" dirty="0" err="1" smtClean="0"/>
              <a:t>Buyya</a:t>
            </a:r>
            <a:r>
              <a:rPr lang="en-US" sz="1400" dirty="0" smtClean="0"/>
              <a:t>, Preemption-aware energy management in virtualized datacenters, in Proceedings of 5th International </a:t>
            </a:r>
            <a:r>
              <a:rPr lang="en-US" sz="1400" b="1" dirty="0" smtClean="0"/>
              <a:t>Conference on Cloud Computing (IEEE Coud’12)</a:t>
            </a:r>
            <a:r>
              <a:rPr lang="en-US" sz="1400" dirty="0" smtClean="0"/>
              <a:t>, USA, 2012.</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162538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7620000" cy="4800600"/>
          </a:xfrm>
        </p:spPr>
        <p:txBody>
          <a:bodyPr>
            <a:normAutofit/>
          </a:bodyPr>
          <a:lstStyle/>
          <a:p>
            <a:r>
              <a:rPr lang="en-US" sz="2400" dirty="0" smtClean="0"/>
              <a:t>We define a </a:t>
            </a:r>
            <a:r>
              <a:rPr lang="en-US" sz="2400" i="1" dirty="0" smtClean="0"/>
              <a:t>Starvation Threshold</a:t>
            </a:r>
            <a:r>
              <a:rPr lang="en-US" sz="2400" dirty="0" smtClean="0"/>
              <a:t> for external requests.</a:t>
            </a:r>
          </a:p>
          <a:p>
            <a:r>
              <a:rPr lang="en-US" sz="2400" dirty="0" smtClean="0"/>
              <a:t>Average waiting time of external requests should be less than the </a:t>
            </a:r>
            <a:r>
              <a:rPr lang="en-US" sz="2400" i="1" dirty="0" smtClean="0"/>
              <a:t>Threshold</a:t>
            </a:r>
            <a:r>
              <a:rPr lang="en-US" sz="2400" dirty="0" smtClean="0"/>
              <a:t>.</a:t>
            </a:r>
          </a:p>
          <a:p>
            <a:r>
              <a:rPr lang="en-US" sz="2400" dirty="0" smtClean="0"/>
              <a:t>Fuzzy logic is appropriate to adapt the output based on the current situation.</a:t>
            </a:r>
          </a:p>
          <a:p>
            <a:r>
              <a:rPr lang="en-US" sz="2400" dirty="0" smtClean="0"/>
              <a:t>The structure of the fuzzy system:</a:t>
            </a:r>
          </a:p>
        </p:txBody>
      </p:sp>
      <p:sp>
        <p:nvSpPr>
          <p:cNvPr id="4" name="Slide Number Placeholder 3"/>
          <p:cNvSpPr>
            <a:spLocks noGrp="1"/>
          </p:cNvSpPr>
          <p:nvPr>
            <p:ph type="sldNum" sz="quarter" idx="12"/>
          </p:nvPr>
        </p:nvSpPr>
        <p:spPr/>
        <p:txBody>
          <a:bodyPr/>
          <a:lstStyle/>
          <a:p>
            <a:fld id="{6E2D2B3B-882E-40F3-A32F-6DD516915044}" type="slidenum">
              <a:rPr lang="en-US" smtClean="0"/>
              <a:pPr/>
              <a:t>52</a:t>
            </a:fld>
            <a:endParaRPr lang="en-US" dirty="0"/>
          </a:p>
        </p:txBody>
      </p:sp>
      <p:sp>
        <p:nvSpPr>
          <p:cNvPr id="5" name="Title 1"/>
          <p:cNvSpPr>
            <a:spLocks noGrp="1"/>
          </p:cNvSpPr>
          <p:nvPr>
            <p:ph type="title"/>
          </p:nvPr>
        </p:nvSpPr>
        <p:spPr/>
        <p:txBody>
          <a:bodyPr>
            <a:noAutofit/>
          </a:bodyPr>
          <a:lstStyle/>
          <a:p>
            <a:r>
              <a:rPr lang="en-US" sz="4000" dirty="0" smtClean="0"/>
              <a:t>Adaptive Energy Management Policy</a:t>
            </a:r>
            <a:endParaRPr lang="en-US" sz="4000" dirty="0"/>
          </a:p>
        </p:txBody>
      </p:sp>
      <p:sp>
        <p:nvSpPr>
          <p:cNvPr id="6" name="Rounded Rectangle 5"/>
          <p:cNvSpPr/>
          <p:nvPr/>
        </p:nvSpPr>
        <p:spPr>
          <a:xfrm>
            <a:off x="4472148" y="4267200"/>
            <a:ext cx="1531093" cy="2438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smtClean="0"/>
              <a:t>Fuzzy Inference</a:t>
            </a:r>
          </a:p>
          <a:p>
            <a:pPr algn="ctr"/>
            <a:r>
              <a:rPr lang="en-US" sz="1600" dirty="0" smtClean="0"/>
              <a:t>Engine</a:t>
            </a:r>
            <a:endParaRPr lang="en-US" sz="1600" dirty="0"/>
          </a:p>
        </p:txBody>
      </p:sp>
      <p:sp>
        <p:nvSpPr>
          <p:cNvPr id="7" name="TextBox 6"/>
          <p:cNvSpPr txBox="1"/>
          <p:nvPr/>
        </p:nvSpPr>
        <p:spPr>
          <a:xfrm>
            <a:off x="2150869" y="4639270"/>
            <a:ext cx="2321279" cy="923330"/>
          </a:xfrm>
          <a:prstGeom prst="rect">
            <a:avLst/>
          </a:prstGeom>
          <a:noFill/>
        </p:spPr>
        <p:txBody>
          <a:bodyPr wrap="none" rtlCol="0">
            <a:spAutoFit/>
          </a:bodyPr>
          <a:lstStyle/>
          <a:p>
            <a:pPr marL="0" lvl="1" algn="ctr"/>
            <a:r>
              <a:rPr lang="en-US" i="1" dirty="0" smtClean="0"/>
              <a:t>Input 1:</a:t>
            </a:r>
          </a:p>
          <a:p>
            <a:pPr marL="0" lvl="1" algn="ctr"/>
            <a:r>
              <a:rPr lang="en-US" dirty="0" smtClean="0"/>
              <a:t>Risk of violating </a:t>
            </a:r>
          </a:p>
          <a:p>
            <a:pPr marL="0" lvl="1" algn="ctr"/>
            <a:r>
              <a:rPr lang="en-US" dirty="0" smtClean="0"/>
              <a:t>Starvation Threshold</a:t>
            </a:r>
          </a:p>
          <a:p>
            <a:pPr algn="ctr"/>
            <a:endParaRPr lang="en-US" i="1" dirty="0"/>
          </a:p>
        </p:txBody>
      </p:sp>
      <p:sp>
        <p:nvSpPr>
          <p:cNvPr id="8" name="TextBox 7"/>
          <p:cNvSpPr txBox="1"/>
          <p:nvPr/>
        </p:nvSpPr>
        <p:spPr>
          <a:xfrm>
            <a:off x="6738268" y="5179873"/>
            <a:ext cx="2253332" cy="1477328"/>
          </a:xfrm>
          <a:prstGeom prst="rect">
            <a:avLst/>
          </a:prstGeom>
          <a:noFill/>
        </p:spPr>
        <p:txBody>
          <a:bodyPr wrap="none" rtlCol="0">
            <a:spAutoFit/>
          </a:bodyPr>
          <a:lstStyle/>
          <a:p>
            <a:r>
              <a:rPr lang="en-US" i="1" dirty="0" smtClean="0"/>
              <a:t>Output: </a:t>
            </a:r>
          </a:p>
          <a:p>
            <a:r>
              <a:rPr lang="en-US" i="1" dirty="0" smtClean="0"/>
              <a:t>Drives the decision:</a:t>
            </a:r>
          </a:p>
          <a:p>
            <a:pPr>
              <a:buFont typeface="Arial"/>
              <a:buChar char="•"/>
            </a:pPr>
            <a:r>
              <a:rPr lang="en-US" i="1" dirty="0" smtClean="0"/>
              <a:t> Switched on,</a:t>
            </a:r>
          </a:p>
          <a:p>
            <a:pPr>
              <a:buFont typeface="Arial"/>
              <a:buChar char="•"/>
            </a:pPr>
            <a:r>
              <a:rPr lang="en-US" i="1" dirty="0" smtClean="0"/>
              <a:t> Preempted</a:t>
            </a:r>
          </a:p>
          <a:p>
            <a:pPr>
              <a:buFont typeface="Arial"/>
              <a:buChar char="•"/>
            </a:pPr>
            <a:r>
              <a:rPr lang="en-US" i="1" dirty="0" smtClean="0"/>
              <a:t> Consolidated</a:t>
            </a:r>
          </a:p>
          <a:p>
            <a:endParaRPr lang="en-US" i="1" dirty="0"/>
          </a:p>
        </p:txBody>
      </p:sp>
      <p:sp>
        <p:nvSpPr>
          <p:cNvPr id="9" name="Right Arrow 8"/>
          <p:cNvSpPr/>
          <p:nvPr/>
        </p:nvSpPr>
        <p:spPr>
          <a:xfrm>
            <a:off x="5996148" y="5181600"/>
            <a:ext cx="685800" cy="3585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3786348" y="5737412"/>
            <a:ext cx="685800" cy="3585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3786348" y="4670612"/>
            <a:ext cx="685800" cy="3585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690365" y="5733871"/>
            <a:ext cx="2864547" cy="1200329"/>
          </a:xfrm>
          <a:prstGeom prst="rect">
            <a:avLst/>
          </a:prstGeom>
          <a:noFill/>
        </p:spPr>
        <p:txBody>
          <a:bodyPr wrap="none" rtlCol="0">
            <a:spAutoFit/>
          </a:bodyPr>
          <a:lstStyle/>
          <a:p>
            <a:pPr algn="ctr"/>
            <a:r>
              <a:rPr lang="en-US" i="1" dirty="0" smtClean="0"/>
              <a:t>Input 2:</a:t>
            </a:r>
          </a:p>
          <a:p>
            <a:pPr marL="0" lvl="1" algn="ctr"/>
            <a:r>
              <a:rPr lang="en-US" dirty="0" smtClean="0"/>
              <a:t>How efficiently current</a:t>
            </a:r>
          </a:p>
          <a:p>
            <a:pPr marL="0" lvl="1" algn="ctr"/>
            <a:r>
              <a:rPr lang="en-US" dirty="0" smtClean="0"/>
              <a:t> resources are being used</a:t>
            </a:r>
          </a:p>
          <a:p>
            <a:pPr algn="ctr"/>
            <a:endParaRPr lang="en-US" i="1" dirty="0" smtClean="0"/>
          </a:p>
          <a:p>
            <a:pPr algn="ctr"/>
            <a:endParaRPr lang="en-US" i="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982681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Adaptive Energy Management Policy.</a:t>
            </a:r>
            <a:endParaRPr lang="en-US" dirty="0"/>
          </a:p>
        </p:txBody>
      </p:sp>
      <p:sp>
        <p:nvSpPr>
          <p:cNvPr id="3" name="Content Placeholder 2"/>
          <p:cNvSpPr>
            <a:spLocks noGrp="1"/>
          </p:cNvSpPr>
          <p:nvPr>
            <p:ph idx="1"/>
          </p:nvPr>
        </p:nvSpPr>
        <p:spPr/>
        <p:txBody>
          <a:bodyPr>
            <a:normAutofit/>
          </a:bodyPr>
          <a:lstStyle/>
          <a:p>
            <a:pPr marL="0" lvl="1">
              <a:buFont typeface="Arial"/>
              <a:buChar char="•"/>
            </a:pPr>
            <a:r>
              <a:rPr lang="en-US" dirty="0" smtClean="0"/>
              <a:t>Risk of violating starvation threshold:</a:t>
            </a:r>
          </a:p>
          <a:p>
            <a:pPr marL="0" lvl="1">
              <a:buFont typeface="Arial"/>
              <a:buChar char="•"/>
            </a:pPr>
            <a:endParaRPr lang="en-US" dirty="0" smtClean="0"/>
          </a:p>
          <a:p>
            <a:pPr marL="0" lvl="1">
              <a:buFont typeface="Arial"/>
              <a:buChar char="•"/>
            </a:pPr>
            <a:endParaRPr lang="en-US" dirty="0" smtClean="0"/>
          </a:p>
          <a:p>
            <a:pPr marL="0" lvl="1">
              <a:buFont typeface="Arial"/>
              <a:buChar char="•"/>
            </a:pPr>
            <a:r>
              <a:rPr lang="en-US" dirty="0" smtClean="0"/>
              <a:t>How efficiently current resources are being used:</a:t>
            </a:r>
          </a:p>
          <a:p>
            <a:pPr marL="0" lvl="1">
              <a:buFont typeface="Arial"/>
              <a:buChar char="•"/>
            </a:pPr>
            <a:endParaRPr lang="en-US" dirty="0" smtClean="0"/>
          </a:p>
          <a:p>
            <a:pPr marL="0" lvl="1">
              <a:buNone/>
            </a:pPr>
            <a:endParaRPr lang="en-US" dirty="0" smtClean="0"/>
          </a:p>
          <a:p>
            <a:pPr marL="0" lvl="1">
              <a:buFont typeface="Arial"/>
              <a:buChar char="•"/>
            </a:pPr>
            <a:r>
              <a:rPr lang="en-US" dirty="0" smtClean="0"/>
              <a:t>The relation of the fuzzy system can be described as the following:</a:t>
            </a:r>
          </a:p>
          <a:p>
            <a:pPr marL="0" lvl="1">
              <a:buFont typeface="Arial"/>
              <a:buChar char="•"/>
            </a:pPr>
            <a:endParaRPr lang="en-US" dirty="0" smtClean="0"/>
          </a:p>
          <a:p>
            <a:pPr marL="0" lvl="1">
              <a:buFont typeface="Arial"/>
              <a:buChar char="•"/>
            </a:pPr>
            <a:endParaRPr lang="en-US" dirty="0" smtClean="0"/>
          </a:p>
          <a:p>
            <a:pPr marL="0" lvl="1">
              <a:buFont typeface="Arial"/>
              <a:buChar char="•"/>
            </a:pPr>
            <a:endParaRPr lang="en-US" dirty="0" smtClean="0"/>
          </a:p>
          <a:p>
            <a:pPr marL="0" lvl="1">
              <a:buFont typeface="Arial"/>
              <a:buChar char="•"/>
            </a:pPr>
            <a:endParaRPr lang="en-US" dirty="0" smtClean="0"/>
          </a:p>
          <a:p>
            <a:endParaRPr lang="en-US" dirty="0"/>
          </a:p>
        </p:txBody>
      </p:sp>
      <p:pic>
        <p:nvPicPr>
          <p:cNvPr id="4" name="Picture 3"/>
          <p:cNvPicPr>
            <a:picLocks noChangeAspect="1"/>
          </p:cNvPicPr>
          <p:nvPr/>
        </p:nvPicPr>
        <p:blipFill>
          <a:blip r:embed="rId3"/>
          <a:stretch>
            <a:fillRect/>
          </a:stretch>
        </p:blipFill>
        <p:spPr>
          <a:xfrm>
            <a:off x="3429000" y="2286000"/>
            <a:ext cx="1219200" cy="577254"/>
          </a:xfrm>
          <a:prstGeom prst="rect">
            <a:avLst/>
          </a:prstGeom>
        </p:spPr>
      </p:pic>
      <p:pic>
        <p:nvPicPr>
          <p:cNvPr id="5" name="Picture 4"/>
          <p:cNvPicPr>
            <a:picLocks noChangeAspect="1"/>
          </p:cNvPicPr>
          <p:nvPr/>
        </p:nvPicPr>
        <p:blipFill>
          <a:blip r:embed="rId4"/>
          <a:stretch>
            <a:fillRect/>
          </a:stretch>
        </p:blipFill>
        <p:spPr>
          <a:xfrm>
            <a:off x="3352800" y="3581400"/>
            <a:ext cx="1143000" cy="1029369"/>
          </a:xfrm>
          <a:prstGeom prst="rect">
            <a:avLst/>
          </a:prstGeom>
        </p:spPr>
      </p:pic>
      <p:pic>
        <p:nvPicPr>
          <p:cNvPr id="6" name="Picture 5"/>
          <p:cNvPicPr>
            <a:picLocks noChangeAspect="1"/>
          </p:cNvPicPr>
          <p:nvPr/>
        </p:nvPicPr>
        <p:blipFill>
          <a:blip r:embed="rId5"/>
          <a:stretch>
            <a:fillRect/>
          </a:stretch>
        </p:blipFill>
        <p:spPr>
          <a:xfrm>
            <a:off x="4982661" y="5257800"/>
            <a:ext cx="4085139" cy="1439135"/>
          </a:xfrm>
          <a:prstGeom prst="rect">
            <a:avLst/>
          </a:prstGeom>
        </p:spPr>
      </p:pic>
      <p:sp>
        <p:nvSpPr>
          <p:cNvPr id="7" name="Slide Number Placeholder 6"/>
          <p:cNvSpPr>
            <a:spLocks noGrp="1"/>
          </p:cNvSpPr>
          <p:nvPr>
            <p:ph type="sldNum" sz="quarter" idx="12"/>
          </p:nvPr>
        </p:nvSpPr>
        <p:spPr/>
        <p:txBody>
          <a:bodyPr/>
          <a:lstStyle/>
          <a:p>
            <a:fld id="{7D2751F7-D677-4CE9-B35A-C3CCA0CC8D94}"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54</a:t>
            </a:fld>
            <a:endParaRPr lang="en-US"/>
          </a:p>
        </p:txBody>
      </p:sp>
      <p:pic>
        <p:nvPicPr>
          <p:cNvPr id="6" name="Picture 5"/>
          <p:cNvPicPr>
            <a:picLocks noChangeAspect="1"/>
          </p:cNvPicPr>
          <p:nvPr/>
        </p:nvPicPr>
        <p:blipFill>
          <a:blip r:embed="rId3"/>
          <a:stretch>
            <a:fillRect/>
          </a:stretch>
        </p:blipFill>
        <p:spPr>
          <a:xfrm>
            <a:off x="380999" y="0"/>
            <a:ext cx="7995829" cy="6858000"/>
          </a:xfrm>
          <a:prstGeom prst="rect">
            <a:avLst/>
          </a:prstGeom>
        </p:spPr>
      </p:pic>
      <p:sp>
        <p:nvSpPr>
          <p:cNvPr id="8" name="Line Callout 2 7"/>
          <p:cNvSpPr/>
          <p:nvPr/>
        </p:nvSpPr>
        <p:spPr>
          <a:xfrm>
            <a:off x="6172200" y="1143000"/>
            <a:ext cx="2514600" cy="914400"/>
          </a:xfrm>
          <a:prstGeom prst="borderCallout2">
            <a:avLst>
              <a:gd name="adj1" fmla="val 18750"/>
              <a:gd name="adj2" fmla="val -8333"/>
              <a:gd name="adj3" fmla="val 18750"/>
              <a:gd name="adj4" fmla="val -16667"/>
              <a:gd name="adj5" fmla="val 78959"/>
              <a:gd name="adj6" fmla="val -1388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Decision for switching on and preemption</a:t>
            </a:r>
            <a:endParaRPr lang="en-US" dirty="0"/>
          </a:p>
        </p:txBody>
      </p:sp>
      <p:sp>
        <p:nvSpPr>
          <p:cNvPr id="9" name="Line Callout 3 8"/>
          <p:cNvSpPr/>
          <p:nvPr/>
        </p:nvSpPr>
        <p:spPr>
          <a:xfrm>
            <a:off x="5791200" y="3200400"/>
            <a:ext cx="2971800" cy="762000"/>
          </a:xfrm>
          <a:prstGeom prst="borderCallout3">
            <a:avLst>
              <a:gd name="adj1" fmla="val 24306"/>
              <a:gd name="adj2" fmla="val -1495"/>
              <a:gd name="adj3" fmla="val 24306"/>
              <a:gd name="adj4" fmla="val -7693"/>
              <a:gd name="adj5" fmla="val 145000"/>
              <a:gd name="adj6" fmla="val -16667"/>
              <a:gd name="adj7" fmla="val 201852"/>
              <a:gd name="adj8" fmla="val -959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Decision for consolidation</a:t>
            </a:r>
            <a:endParaRPr lang="en-US" dirty="0"/>
          </a:p>
        </p:txBody>
      </p:sp>
      <p:sp>
        <p:nvSpPr>
          <p:cNvPr id="10" name="Line Callout 3 9"/>
          <p:cNvSpPr/>
          <p:nvPr/>
        </p:nvSpPr>
        <p:spPr>
          <a:xfrm>
            <a:off x="6629400" y="4572000"/>
            <a:ext cx="2133600" cy="1143000"/>
          </a:xfrm>
          <a:prstGeom prst="borderCallout3">
            <a:avLst>
              <a:gd name="adj1" fmla="val 18750"/>
              <a:gd name="adj2" fmla="val -8333"/>
              <a:gd name="adj3" fmla="val 18750"/>
              <a:gd name="adj4" fmla="val -16667"/>
              <a:gd name="adj5" fmla="val 100000"/>
              <a:gd name="adj6" fmla="val -16667"/>
              <a:gd name="adj7" fmla="val 105186"/>
              <a:gd name="adj8" fmla="val -494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Check if consolidation is possible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6788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Energy-aware </a:t>
            </a:r>
            <a:r>
              <a:rPr lang="en-US" dirty="0" err="1" smtClean="0"/>
              <a:t>Haizea</a:t>
            </a:r>
            <a:endParaRPr lang="en-US" dirty="0"/>
          </a:p>
        </p:txBody>
      </p:sp>
      <p:sp>
        <p:nvSpPr>
          <p:cNvPr id="3" name="Content Placeholder 2"/>
          <p:cNvSpPr>
            <a:spLocks noGrp="1"/>
          </p:cNvSpPr>
          <p:nvPr>
            <p:ph idx="1"/>
          </p:nvPr>
        </p:nvSpPr>
        <p:spPr/>
        <p:txBody>
          <a:bodyPr>
            <a:normAutofit fontScale="92500" lnSpcReduction="20000"/>
          </a:bodyPr>
          <a:lstStyle/>
          <a:p>
            <a:pPr marL="571500" indent="-457200"/>
            <a:r>
              <a:rPr lang="en-US" dirty="0" smtClean="0"/>
              <a:t>We extended </a:t>
            </a:r>
            <a:r>
              <a:rPr lang="en-US" dirty="0"/>
              <a:t>the Haizea scheduler with energy-efficiency </a:t>
            </a:r>
            <a:r>
              <a:rPr lang="en-US" dirty="0" smtClean="0"/>
              <a:t>capabilities.</a:t>
            </a:r>
          </a:p>
          <a:p>
            <a:pPr marL="971550" lvl="1" indent="-277200"/>
            <a:r>
              <a:rPr lang="en-US" dirty="0" smtClean="0"/>
              <a:t>Restructured the architecture of the scheduler</a:t>
            </a:r>
          </a:p>
          <a:p>
            <a:pPr marL="971550" lvl="1" indent="-277200"/>
            <a:r>
              <a:rPr lang="en-US" dirty="0" smtClean="0"/>
              <a:t>New APIs were added.</a:t>
            </a:r>
          </a:p>
          <a:p>
            <a:pPr marL="971550" lvl="1" indent="-277200"/>
            <a:r>
              <a:rPr lang="en-US" dirty="0" smtClean="0"/>
              <a:t>Switching on/off resources on-demand.</a:t>
            </a:r>
          </a:p>
          <a:p>
            <a:pPr marL="971550" lvl="1" indent="-277200"/>
            <a:r>
              <a:rPr lang="en-US" dirty="0" smtClean="0"/>
              <a:t>Reschedule the reservations at the time of consolidation.</a:t>
            </a:r>
          </a:p>
          <a:p>
            <a:pPr marL="971550" lvl="1" indent="-277200"/>
            <a:r>
              <a:rPr lang="en-US" dirty="0" smtClean="0"/>
              <a:t>Available for download and extend your policy.</a:t>
            </a:r>
          </a:p>
          <a:p>
            <a:pPr marL="571500" indent="-457200"/>
            <a:r>
              <a:rPr lang="en-US" dirty="0" smtClean="0"/>
              <a:t>Incorporating and evaluating the proposed energy management policy into the extended </a:t>
            </a:r>
            <a:r>
              <a:rPr lang="en-US" dirty="0" err="1" smtClean="0"/>
              <a:t>Haizea</a:t>
            </a:r>
            <a:r>
              <a:rPr lang="en-US" dirty="0" smtClean="0"/>
              <a:t> scheduler.</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55</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48265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Evaluation</a:t>
            </a:r>
            <a:endParaRPr lang="en-US" dirty="0"/>
          </a:p>
        </p:txBody>
      </p:sp>
      <p:sp>
        <p:nvSpPr>
          <p:cNvPr id="3" name="Content Placeholder 2"/>
          <p:cNvSpPr>
            <a:spLocks noGrp="1"/>
          </p:cNvSpPr>
          <p:nvPr>
            <p:ph idx="1"/>
          </p:nvPr>
        </p:nvSpPr>
        <p:spPr/>
        <p:txBody>
          <a:bodyPr vert="horz" lIns="91440" tIns="45720" rIns="91440" bIns="45720" rtlCol="0">
            <a:noAutofit/>
          </a:bodyPr>
          <a:lstStyle/>
          <a:p>
            <a:pPr marL="270000" indent="-187200">
              <a:lnSpc>
                <a:spcPct val="110000"/>
              </a:lnSpc>
            </a:pPr>
            <a:r>
              <a:rPr lang="en-US" sz="2000" dirty="0" smtClean="0"/>
              <a:t>The objective of evaluation is to see the impact of proposed policy on the energy consumption and violation rate.</a:t>
            </a:r>
          </a:p>
          <a:p>
            <a:pPr marL="270000" indent="-187200">
              <a:lnSpc>
                <a:spcPct val="110000"/>
              </a:lnSpc>
            </a:pPr>
            <a:r>
              <a:rPr lang="en-US" sz="2000" dirty="0" smtClean="0"/>
              <a:t>We use SDSC workload trace of parallel requests.</a:t>
            </a:r>
          </a:p>
          <a:p>
            <a:pPr marL="270000" indent="-187200">
              <a:lnSpc>
                <a:spcPct val="110000"/>
              </a:lnSpc>
            </a:pPr>
            <a:r>
              <a:rPr lang="en-US" sz="2000" dirty="0" smtClean="0"/>
              <a:t>We consider a provider with 512 nodes. </a:t>
            </a:r>
          </a:p>
          <a:p>
            <a:pPr marL="270000" indent="-187200">
              <a:lnSpc>
                <a:spcPct val="110000"/>
              </a:lnSpc>
            </a:pPr>
            <a:r>
              <a:rPr lang="en-US" sz="2000" dirty="0" smtClean="0"/>
              <a:t>30 days of job submissions from the trace and treat them as external requests. </a:t>
            </a:r>
          </a:p>
          <a:p>
            <a:pPr marL="270000" indent="-187200">
              <a:lnSpc>
                <a:spcPct val="110000"/>
              </a:lnSpc>
            </a:pPr>
            <a:r>
              <a:rPr lang="en-US" sz="2000" dirty="0" smtClean="0"/>
              <a:t>An additional set of local requests are interleaved into the trace. </a:t>
            </a:r>
          </a:p>
          <a:p>
            <a:pPr marL="270000" indent="-187200">
              <a:lnSpc>
                <a:spcPct val="110000"/>
              </a:lnSpc>
            </a:pPr>
            <a:r>
              <a:rPr lang="en-US" sz="2000" dirty="0" smtClean="0"/>
              <a:t>GESP: switches on the minimum number of resources required for local requests.</a:t>
            </a:r>
          </a:p>
          <a:p>
            <a:pPr marL="270000" indent="-187200">
              <a:lnSpc>
                <a:spcPct val="110000"/>
              </a:lnSpc>
            </a:pPr>
            <a:r>
              <a:rPr lang="en-US" sz="2000" dirty="0" smtClean="0"/>
              <a:t>SESP: tries not to violate the starvation threshold. </a:t>
            </a:r>
          </a:p>
          <a:p>
            <a:pPr marL="670050" lvl="2" indent="-277200">
              <a:lnSpc>
                <a:spcPct val="110000"/>
              </a:lnSpc>
            </a:pPr>
            <a:r>
              <a:rPr lang="en-US" sz="1600" dirty="0" smtClean="0"/>
              <a:t>If </a:t>
            </a:r>
            <a:r>
              <a:rPr lang="en-US" sz="1600" i="1" dirty="0" smtClean="0"/>
              <a:t>Violation risk </a:t>
            </a:r>
            <a:r>
              <a:rPr lang="en-US" sz="1600" dirty="0" smtClean="0"/>
              <a:t>≥ 1, the policy switches on resources based on the number of resources required by the request.</a:t>
            </a:r>
          </a:p>
        </p:txBody>
      </p:sp>
      <p:sp>
        <p:nvSpPr>
          <p:cNvPr id="4" name="Slide Number Placeholder 3"/>
          <p:cNvSpPr>
            <a:spLocks noGrp="1"/>
          </p:cNvSpPr>
          <p:nvPr>
            <p:ph type="sldNum" sz="quarter" idx="12"/>
          </p:nvPr>
        </p:nvSpPr>
        <p:spPr/>
        <p:txBody>
          <a:bodyPr/>
          <a:lstStyle/>
          <a:p>
            <a:fld id="{6E2D2B3B-882E-40F3-A32F-6DD516915044}" type="slidenum">
              <a:rPr lang="en-US" smtClean="0"/>
              <a:pPr/>
              <a:t>56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236407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620000" cy="1143000"/>
          </a:xfrm>
        </p:spPr>
        <p:txBody>
          <a:bodyPr/>
          <a:lstStyle/>
          <a:p>
            <a:r>
              <a:rPr lang="en-US" dirty="0" smtClean="0">
                <a:solidFill>
                  <a:srgbClr val="000000"/>
                </a:solidFill>
              </a:rPr>
              <a:t>Energy Consumption</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57</a:t>
            </a:fld>
            <a:endParaRPr lang="en-US"/>
          </a:p>
        </p:txBody>
      </p:sp>
      <p:pic>
        <p:nvPicPr>
          <p:cNvPr id="10" name="Picture 9"/>
          <p:cNvPicPr>
            <a:picLocks noChangeAspect="1"/>
          </p:cNvPicPr>
          <p:nvPr/>
        </p:nvPicPr>
        <p:blipFill>
          <a:blip r:embed="rId3"/>
          <a:stretch>
            <a:fillRect/>
          </a:stretch>
        </p:blipFill>
        <p:spPr>
          <a:xfrm>
            <a:off x="152400" y="3657600"/>
            <a:ext cx="4191000" cy="2973206"/>
          </a:xfrm>
          <a:prstGeom prst="rect">
            <a:avLst/>
          </a:prstGeom>
        </p:spPr>
      </p:pic>
      <p:pic>
        <p:nvPicPr>
          <p:cNvPr id="8" name="Picture 7"/>
          <p:cNvPicPr>
            <a:picLocks noChangeAspect="1"/>
          </p:cNvPicPr>
          <p:nvPr/>
        </p:nvPicPr>
        <p:blipFill>
          <a:blip r:embed="rId4"/>
          <a:stretch>
            <a:fillRect/>
          </a:stretch>
        </p:blipFill>
        <p:spPr>
          <a:xfrm>
            <a:off x="228600" y="835410"/>
            <a:ext cx="3962400" cy="2745990"/>
          </a:xfrm>
          <a:prstGeom prst="rect">
            <a:avLst/>
          </a:prstGeom>
        </p:spPr>
      </p:pic>
      <p:pic>
        <p:nvPicPr>
          <p:cNvPr id="13" name="Picture 12"/>
          <p:cNvPicPr>
            <a:picLocks noChangeAspect="1"/>
          </p:cNvPicPr>
          <p:nvPr/>
        </p:nvPicPr>
        <p:blipFill>
          <a:blip r:embed="rId5"/>
          <a:stretch>
            <a:fillRect/>
          </a:stretch>
        </p:blipFill>
        <p:spPr>
          <a:xfrm>
            <a:off x="4432300" y="838200"/>
            <a:ext cx="4787900" cy="2773424"/>
          </a:xfrm>
          <a:prstGeom prst="rect">
            <a:avLst/>
          </a:prstGeom>
        </p:spPr>
      </p:pic>
      <p:pic>
        <p:nvPicPr>
          <p:cNvPr id="11" name="Picture 10"/>
          <p:cNvPicPr>
            <a:picLocks noChangeAspect="1"/>
          </p:cNvPicPr>
          <p:nvPr/>
        </p:nvPicPr>
        <p:blipFill>
          <a:blip r:embed="rId6"/>
          <a:stretch>
            <a:fillRect/>
          </a:stretch>
        </p:blipFill>
        <p:spPr>
          <a:xfrm>
            <a:off x="4331972" y="3657600"/>
            <a:ext cx="4126228" cy="2895599"/>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7543800" cy="1524000"/>
          </a:xfrm>
        </p:spPr>
        <p:txBody>
          <a:bodyPr/>
          <a:lstStyle/>
          <a:p>
            <a:r>
              <a:rPr lang="en-US" sz="4800" dirty="0" smtClean="0">
                <a:solidFill>
                  <a:srgbClr val="000000"/>
                </a:solidFill>
              </a:rPr>
              <a:t>Violation Rate</a:t>
            </a:r>
            <a:endParaRPr lang="en-US" sz="4800" dirty="0">
              <a:solidFill>
                <a:srgbClr val="0000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58</a:t>
            </a:fld>
            <a:endParaRPr lang="en-US" dirty="0"/>
          </a:p>
        </p:txBody>
      </p:sp>
      <p:pic>
        <p:nvPicPr>
          <p:cNvPr id="8" name="Picture 7"/>
          <p:cNvPicPr>
            <a:picLocks noChangeAspect="1"/>
          </p:cNvPicPr>
          <p:nvPr/>
        </p:nvPicPr>
        <p:blipFill>
          <a:blip r:embed="rId3"/>
          <a:stretch>
            <a:fillRect/>
          </a:stretch>
        </p:blipFill>
        <p:spPr>
          <a:xfrm>
            <a:off x="139700" y="3860800"/>
            <a:ext cx="4051300" cy="2997200"/>
          </a:xfrm>
          <a:prstGeom prst="rect">
            <a:avLst/>
          </a:prstGeom>
        </p:spPr>
      </p:pic>
      <p:pic>
        <p:nvPicPr>
          <p:cNvPr id="9" name="Picture 8"/>
          <p:cNvPicPr>
            <a:picLocks noChangeAspect="1"/>
          </p:cNvPicPr>
          <p:nvPr/>
        </p:nvPicPr>
        <p:blipFill>
          <a:blip r:embed="rId4"/>
          <a:stretch>
            <a:fillRect/>
          </a:stretch>
        </p:blipFill>
        <p:spPr>
          <a:xfrm>
            <a:off x="4114800" y="3886200"/>
            <a:ext cx="4434461" cy="2971800"/>
          </a:xfrm>
          <a:prstGeom prst="rect">
            <a:avLst/>
          </a:prstGeom>
        </p:spPr>
      </p:pic>
      <p:pic>
        <p:nvPicPr>
          <p:cNvPr id="10" name="Picture 9"/>
          <p:cNvPicPr>
            <a:picLocks noChangeAspect="1"/>
          </p:cNvPicPr>
          <p:nvPr/>
        </p:nvPicPr>
        <p:blipFill>
          <a:blip r:embed="rId5"/>
          <a:stretch>
            <a:fillRect/>
          </a:stretch>
        </p:blipFill>
        <p:spPr>
          <a:xfrm>
            <a:off x="228600" y="914400"/>
            <a:ext cx="4000500" cy="2888974"/>
          </a:xfrm>
          <a:prstGeom prst="rect">
            <a:avLst/>
          </a:prstGeom>
        </p:spPr>
      </p:pic>
      <p:pic>
        <p:nvPicPr>
          <p:cNvPr id="11" name="Picture 10"/>
          <p:cNvPicPr>
            <a:picLocks noChangeAspect="1"/>
          </p:cNvPicPr>
          <p:nvPr/>
        </p:nvPicPr>
        <p:blipFill>
          <a:blip r:embed="rId6"/>
          <a:stretch>
            <a:fillRect/>
          </a:stretch>
        </p:blipFill>
        <p:spPr>
          <a:xfrm>
            <a:off x="4228564" y="990600"/>
            <a:ext cx="4686835" cy="27432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Implementing Contention-awareness in InterGrid</a:t>
            </a:r>
            <a:r>
              <a:rPr lang="en-US" baseline="30000" dirty="0" smtClean="0"/>
              <a:t>*</a:t>
            </a:r>
            <a:endParaRPr lang="en-US" baseline="30000" dirty="0"/>
          </a:p>
        </p:txBody>
      </p:sp>
      <p:sp>
        <p:nvSpPr>
          <p:cNvPr id="3" name="Content Placeholder 2"/>
          <p:cNvSpPr>
            <a:spLocks noGrp="1"/>
          </p:cNvSpPr>
          <p:nvPr>
            <p:ph idx="1"/>
          </p:nvPr>
        </p:nvSpPr>
        <p:spPr/>
        <p:txBody>
          <a:bodyPr>
            <a:normAutofit fontScale="92500" lnSpcReduction="20000"/>
          </a:bodyPr>
          <a:lstStyle/>
          <a:p>
            <a:r>
              <a:rPr lang="en-AU" dirty="0" smtClean="0"/>
              <a:t>We enabled InterGrid to recognize the contention between requests.</a:t>
            </a:r>
          </a:p>
          <a:p>
            <a:r>
              <a:rPr lang="en-AU" dirty="0" smtClean="0"/>
              <a:t>Enabled lease preemption in the InterGrid in favour of local requests.</a:t>
            </a:r>
          </a:p>
          <a:p>
            <a:r>
              <a:rPr lang="en-US" dirty="0" smtClean="0"/>
              <a:t>We adapted </a:t>
            </a:r>
            <a:r>
              <a:rPr lang="en-US" dirty="0" err="1" smtClean="0"/>
              <a:t>Haizea</a:t>
            </a:r>
            <a:r>
              <a:rPr lang="en-US" dirty="0" smtClean="0"/>
              <a:t> to work as the local scheduler of resource providers.</a:t>
            </a:r>
          </a:p>
          <a:p>
            <a:r>
              <a:rPr lang="en-US" dirty="0" err="1" smtClean="0"/>
              <a:t>OpenNebula</a:t>
            </a:r>
            <a:r>
              <a:rPr lang="en-US" dirty="0" smtClean="0"/>
              <a:t> as the virtual infrastructure manager.</a:t>
            </a:r>
          </a:p>
          <a:p>
            <a:r>
              <a:rPr lang="en-US" dirty="0" smtClean="0"/>
              <a:t>We implemented Preemption Policies: MLIP, MOV, MOML.</a:t>
            </a:r>
          </a:p>
          <a:p>
            <a:endParaRPr lang="en-US" dirty="0" smtClean="0"/>
          </a:p>
          <a:p>
            <a:endParaRPr lang="en-AU"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59</a:t>
            </a:fld>
            <a:endParaRPr lang="en-US"/>
          </a:p>
        </p:txBody>
      </p:sp>
      <p:sp>
        <p:nvSpPr>
          <p:cNvPr id="5" name="Rectangle 4"/>
          <p:cNvSpPr/>
          <p:nvPr/>
        </p:nvSpPr>
        <p:spPr>
          <a:xfrm>
            <a:off x="1524000" y="5966936"/>
            <a:ext cx="7239000" cy="738664"/>
          </a:xfrm>
          <a:prstGeom prst="rect">
            <a:avLst/>
          </a:prstGeom>
        </p:spPr>
        <p:txBody>
          <a:bodyPr wrap="square">
            <a:spAutoFit/>
          </a:bodyPr>
          <a:lstStyle/>
          <a:p>
            <a:pPr marL="154800" indent="-154800">
              <a:buFont typeface="Lucida Grande"/>
              <a:buChar char="*"/>
            </a:pPr>
            <a:r>
              <a:rPr lang="en-US" sz="1400" b="1" dirty="0" smtClean="0"/>
              <a:t>M. </a:t>
            </a:r>
            <a:r>
              <a:rPr lang="en-US" sz="1400" b="1" dirty="0" err="1" smtClean="0"/>
              <a:t>Amini</a:t>
            </a:r>
            <a:r>
              <a:rPr lang="en-US" sz="1400" b="1" dirty="0" smtClean="0"/>
              <a:t> </a:t>
            </a:r>
            <a:r>
              <a:rPr lang="en-US" sz="1400" b="1" dirty="0" err="1" smtClean="0"/>
              <a:t>Salehi</a:t>
            </a:r>
            <a:r>
              <a:rPr lang="en-US" sz="1400" dirty="0" smtClean="0"/>
              <a:t>, A. N. </a:t>
            </a:r>
            <a:r>
              <a:rPr lang="en-US" sz="1400" dirty="0" err="1" smtClean="0"/>
              <a:t>Toosi</a:t>
            </a:r>
            <a:r>
              <a:rPr lang="en-US" sz="1400" dirty="0" smtClean="0"/>
              <a:t>, and R. </a:t>
            </a:r>
            <a:r>
              <a:rPr lang="en-US" sz="1400" dirty="0" err="1" smtClean="0"/>
              <a:t>Buyya</a:t>
            </a:r>
            <a:r>
              <a:rPr lang="en-US" sz="1400" dirty="0" smtClean="0"/>
              <a:t>, Realizing Contention- aware Scheduling in the InterGrid, submitted to 5th International Conference </a:t>
            </a:r>
            <a:r>
              <a:rPr lang="en-US" sz="1400" b="1" dirty="0" smtClean="0"/>
              <a:t>on Utility and Cloud Computing (UCC’12)</a:t>
            </a:r>
            <a:r>
              <a:rPr lang="en-US" sz="1400" dirty="0" smtClean="0"/>
              <a:t>, USA, 2012.</a:t>
            </a:r>
            <a:endParaRPr lang="en-US" sz="1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737854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2133600" y="5029200"/>
            <a:ext cx="1219200" cy="1430528"/>
          </a:xfrm>
          <a:prstGeom prst="rect">
            <a:avLst/>
          </a:prstGeom>
        </p:spPr>
      </p:pic>
      <p:pic>
        <p:nvPicPr>
          <p:cNvPr id="20" name="Picture 19"/>
          <p:cNvPicPr>
            <a:picLocks noChangeAspect="1"/>
          </p:cNvPicPr>
          <p:nvPr/>
        </p:nvPicPr>
        <p:blipFill>
          <a:blip r:embed="rId2"/>
          <a:stretch>
            <a:fillRect/>
          </a:stretch>
        </p:blipFill>
        <p:spPr>
          <a:xfrm>
            <a:off x="381000" y="5029200"/>
            <a:ext cx="1219200" cy="1430528"/>
          </a:xfrm>
          <a:prstGeom prst="rect">
            <a:avLst/>
          </a:prstGeom>
        </p:spPr>
      </p:pic>
      <p:pic>
        <p:nvPicPr>
          <p:cNvPr id="21" name="Picture 20"/>
          <p:cNvPicPr>
            <a:picLocks noChangeAspect="1"/>
          </p:cNvPicPr>
          <p:nvPr/>
        </p:nvPicPr>
        <p:blipFill>
          <a:blip r:embed="rId2"/>
          <a:stretch>
            <a:fillRect/>
          </a:stretch>
        </p:blipFill>
        <p:spPr>
          <a:xfrm>
            <a:off x="5867400" y="5105400"/>
            <a:ext cx="1219200" cy="1430528"/>
          </a:xfrm>
          <a:prstGeom prst="rect">
            <a:avLst/>
          </a:prstGeom>
        </p:spPr>
      </p:pic>
      <p:pic>
        <p:nvPicPr>
          <p:cNvPr id="22" name="Picture 21"/>
          <p:cNvPicPr>
            <a:picLocks noChangeAspect="1"/>
          </p:cNvPicPr>
          <p:nvPr/>
        </p:nvPicPr>
        <p:blipFill>
          <a:blip r:embed="rId2"/>
          <a:stretch>
            <a:fillRect/>
          </a:stretch>
        </p:blipFill>
        <p:spPr>
          <a:xfrm>
            <a:off x="7543800" y="5105400"/>
            <a:ext cx="1219200" cy="1430528"/>
          </a:xfrm>
          <a:prstGeom prst="rect">
            <a:avLst/>
          </a:prstGeom>
        </p:spPr>
      </p:pic>
      <p:sp>
        <p:nvSpPr>
          <p:cNvPr id="5" name="Oval 4"/>
          <p:cNvSpPr/>
          <p:nvPr/>
        </p:nvSpPr>
        <p:spPr>
          <a:xfrm>
            <a:off x="5486400" y="4267200"/>
            <a:ext cx="3657600" cy="2590800"/>
          </a:xfrm>
          <a:prstGeom prst="ellipse">
            <a:avLst/>
          </a:prstGeom>
          <a:noFill/>
          <a:ln>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76200" y="4267200"/>
            <a:ext cx="3657600" cy="2590800"/>
          </a:xfrm>
          <a:prstGeom prst="ellipse">
            <a:avLst/>
          </a:prstGeom>
          <a:noFill/>
          <a:ln>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286000" y="0"/>
            <a:ext cx="4724400" cy="2438400"/>
          </a:xfrm>
          <a:prstGeom prst="ellipse">
            <a:avLst/>
          </a:prstGeom>
          <a:noFill/>
          <a:ln>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pic>
        <p:nvPicPr>
          <p:cNvPr id="16" name="Picture 15"/>
          <p:cNvPicPr>
            <a:picLocks noChangeAspect="1"/>
          </p:cNvPicPr>
          <p:nvPr/>
        </p:nvPicPr>
        <p:blipFill>
          <a:blip r:embed="rId2"/>
          <a:stretch>
            <a:fillRect/>
          </a:stretch>
        </p:blipFill>
        <p:spPr>
          <a:xfrm>
            <a:off x="2819400" y="457200"/>
            <a:ext cx="1104034" cy="1295400"/>
          </a:xfrm>
          <a:prstGeom prst="rect">
            <a:avLst/>
          </a:prstGeom>
        </p:spPr>
      </p:pic>
      <p:pic>
        <p:nvPicPr>
          <p:cNvPr id="17" name="Picture 16"/>
          <p:cNvPicPr>
            <a:picLocks noChangeAspect="1"/>
          </p:cNvPicPr>
          <p:nvPr/>
        </p:nvPicPr>
        <p:blipFill>
          <a:blip r:embed="rId2"/>
          <a:stretch>
            <a:fillRect/>
          </a:stretch>
        </p:blipFill>
        <p:spPr>
          <a:xfrm>
            <a:off x="4114800" y="152400"/>
            <a:ext cx="1104034" cy="1295400"/>
          </a:xfrm>
          <a:prstGeom prst="rect">
            <a:avLst/>
          </a:prstGeom>
        </p:spPr>
      </p:pic>
      <p:pic>
        <p:nvPicPr>
          <p:cNvPr id="18" name="Picture 17"/>
          <p:cNvPicPr>
            <a:picLocks noChangeAspect="1"/>
          </p:cNvPicPr>
          <p:nvPr/>
        </p:nvPicPr>
        <p:blipFill>
          <a:blip r:embed="rId2"/>
          <a:stretch>
            <a:fillRect/>
          </a:stretch>
        </p:blipFill>
        <p:spPr>
          <a:xfrm>
            <a:off x="5410200" y="406916"/>
            <a:ext cx="1104034" cy="1295400"/>
          </a:xfrm>
          <a:prstGeom prst="rect">
            <a:avLst/>
          </a:prstGeom>
        </p:spPr>
      </p:pic>
      <p:sp>
        <p:nvSpPr>
          <p:cNvPr id="23" name="TextBox 22"/>
          <p:cNvSpPr txBox="1"/>
          <p:nvPr/>
        </p:nvSpPr>
        <p:spPr>
          <a:xfrm>
            <a:off x="2971800" y="1600200"/>
            <a:ext cx="685800" cy="307777"/>
          </a:xfrm>
          <a:prstGeom prst="rect">
            <a:avLst/>
          </a:prstGeom>
          <a:noFill/>
          <a:ln>
            <a:solidFill>
              <a:schemeClr val="tx1"/>
            </a:solidFill>
          </a:ln>
        </p:spPr>
        <p:txBody>
          <a:bodyPr wrap="square" rtlCol="0">
            <a:spAutoFit/>
          </a:bodyPr>
          <a:lstStyle/>
          <a:p>
            <a:r>
              <a:rPr lang="en-US" sz="1400" dirty="0" smtClean="0"/>
              <a:t>LRMS</a:t>
            </a:r>
            <a:endParaRPr lang="en-US" sz="1400" dirty="0"/>
          </a:p>
        </p:txBody>
      </p:sp>
      <p:sp>
        <p:nvSpPr>
          <p:cNvPr id="24" name="TextBox 23"/>
          <p:cNvSpPr txBox="1"/>
          <p:nvPr/>
        </p:nvSpPr>
        <p:spPr>
          <a:xfrm>
            <a:off x="4304523" y="1371600"/>
            <a:ext cx="685800" cy="307777"/>
          </a:xfrm>
          <a:prstGeom prst="rect">
            <a:avLst/>
          </a:prstGeom>
          <a:noFill/>
          <a:ln>
            <a:solidFill>
              <a:schemeClr val="tx1"/>
            </a:solidFill>
          </a:ln>
        </p:spPr>
        <p:txBody>
          <a:bodyPr wrap="square" rtlCol="0">
            <a:spAutoFit/>
          </a:bodyPr>
          <a:lstStyle/>
          <a:p>
            <a:r>
              <a:rPr lang="en-US" sz="1400" dirty="0" smtClean="0"/>
              <a:t>LRMS</a:t>
            </a:r>
            <a:endParaRPr lang="en-US" sz="1400" dirty="0"/>
          </a:p>
        </p:txBody>
      </p:sp>
      <p:sp>
        <p:nvSpPr>
          <p:cNvPr id="25" name="TextBox 24"/>
          <p:cNvSpPr txBox="1"/>
          <p:nvPr/>
        </p:nvSpPr>
        <p:spPr>
          <a:xfrm>
            <a:off x="5562600" y="1524000"/>
            <a:ext cx="685800" cy="307777"/>
          </a:xfrm>
          <a:prstGeom prst="rect">
            <a:avLst/>
          </a:prstGeom>
          <a:noFill/>
          <a:ln>
            <a:solidFill>
              <a:schemeClr val="tx1"/>
            </a:solidFill>
          </a:ln>
        </p:spPr>
        <p:txBody>
          <a:bodyPr wrap="square" rtlCol="0">
            <a:spAutoFit/>
          </a:bodyPr>
          <a:lstStyle/>
          <a:p>
            <a:r>
              <a:rPr lang="en-US" sz="1400" dirty="0" smtClean="0"/>
              <a:t>LRMS</a:t>
            </a:r>
            <a:endParaRPr lang="en-US" sz="1400" dirty="0"/>
          </a:p>
        </p:txBody>
      </p:sp>
      <p:sp>
        <p:nvSpPr>
          <p:cNvPr id="26" name="TextBox 25"/>
          <p:cNvSpPr txBox="1"/>
          <p:nvPr/>
        </p:nvSpPr>
        <p:spPr>
          <a:xfrm>
            <a:off x="2362200" y="4721423"/>
            <a:ext cx="685800" cy="307777"/>
          </a:xfrm>
          <a:prstGeom prst="rect">
            <a:avLst/>
          </a:prstGeom>
          <a:noFill/>
          <a:ln>
            <a:solidFill>
              <a:schemeClr val="tx1"/>
            </a:solidFill>
          </a:ln>
        </p:spPr>
        <p:txBody>
          <a:bodyPr wrap="square" rtlCol="0">
            <a:spAutoFit/>
          </a:bodyPr>
          <a:lstStyle/>
          <a:p>
            <a:r>
              <a:rPr lang="en-US" sz="1400" dirty="0" smtClean="0"/>
              <a:t>LRMS</a:t>
            </a:r>
            <a:endParaRPr lang="en-US" sz="1400" dirty="0"/>
          </a:p>
        </p:txBody>
      </p:sp>
      <p:sp>
        <p:nvSpPr>
          <p:cNvPr id="27" name="TextBox 26"/>
          <p:cNvSpPr txBox="1"/>
          <p:nvPr/>
        </p:nvSpPr>
        <p:spPr>
          <a:xfrm>
            <a:off x="609600" y="4724400"/>
            <a:ext cx="685800" cy="307777"/>
          </a:xfrm>
          <a:prstGeom prst="rect">
            <a:avLst/>
          </a:prstGeom>
          <a:noFill/>
          <a:ln>
            <a:solidFill>
              <a:schemeClr val="tx1"/>
            </a:solidFill>
          </a:ln>
        </p:spPr>
        <p:txBody>
          <a:bodyPr wrap="square" rtlCol="0">
            <a:spAutoFit/>
          </a:bodyPr>
          <a:lstStyle/>
          <a:p>
            <a:r>
              <a:rPr lang="en-US" sz="1400" dirty="0" smtClean="0"/>
              <a:t>LRMS</a:t>
            </a:r>
            <a:endParaRPr lang="en-US" sz="1400" dirty="0"/>
          </a:p>
        </p:txBody>
      </p:sp>
      <p:sp>
        <p:nvSpPr>
          <p:cNvPr id="28" name="TextBox 27"/>
          <p:cNvSpPr txBox="1"/>
          <p:nvPr/>
        </p:nvSpPr>
        <p:spPr>
          <a:xfrm>
            <a:off x="6096000" y="4800600"/>
            <a:ext cx="685800" cy="307777"/>
          </a:xfrm>
          <a:prstGeom prst="rect">
            <a:avLst/>
          </a:prstGeom>
          <a:noFill/>
          <a:ln>
            <a:solidFill>
              <a:schemeClr val="tx1"/>
            </a:solidFill>
          </a:ln>
        </p:spPr>
        <p:txBody>
          <a:bodyPr wrap="square" rtlCol="0">
            <a:spAutoFit/>
          </a:bodyPr>
          <a:lstStyle/>
          <a:p>
            <a:r>
              <a:rPr lang="en-US" sz="1400" dirty="0" smtClean="0"/>
              <a:t>LRMS</a:t>
            </a:r>
            <a:endParaRPr lang="en-US" sz="1400" dirty="0"/>
          </a:p>
        </p:txBody>
      </p:sp>
      <p:sp>
        <p:nvSpPr>
          <p:cNvPr id="29" name="TextBox 28"/>
          <p:cNvSpPr txBox="1"/>
          <p:nvPr/>
        </p:nvSpPr>
        <p:spPr>
          <a:xfrm>
            <a:off x="7772400" y="4800600"/>
            <a:ext cx="685800" cy="307777"/>
          </a:xfrm>
          <a:prstGeom prst="rect">
            <a:avLst/>
          </a:prstGeom>
          <a:noFill/>
          <a:ln>
            <a:solidFill>
              <a:schemeClr val="tx1"/>
            </a:solidFill>
          </a:ln>
        </p:spPr>
        <p:txBody>
          <a:bodyPr wrap="square" rtlCol="0">
            <a:spAutoFit/>
          </a:bodyPr>
          <a:lstStyle/>
          <a:p>
            <a:r>
              <a:rPr lang="en-US" sz="1400" dirty="0" smtClean="0"/>
              <a:t>LRMS</a:t>
            </a:r>
            <a:endParaRPr lang="en-US" sz="1400" dirty="0"/>
          </a:p>
        </p:txBody>
      </p:sp>
      <p:sp>
        <p:nvSpPr>
          <p:cNvPr id="30" name="Oval 29"/>
          <p:cNvSpPr/>
          <p:nvPr/>
        </p:nvSpPr>
        <p:spPr>
          <a:xfrm>
            <a:off x="4307631" y="2057400"/>
            <a:ext cx="685800" cy="685800"/>
          </a:xfrm>
          <a:prstGeom prst="ellipse">
            <a:avLst/>
          </a:prstGeom>
          <a:scene3d>
            <a:camera prst="orthographicFront"/>
            <a:lightRig rig="threePt" dir="t"/>
          </a:scene3d>
          <a:sp3d>
            <a:bevelT/>
            <a:bevelB w="139700" prst="cross"/>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IGG1</a:t>
            </a:r>
            <a:endParaRPr lang="en-US" sz="1200" dirty="0"/>
          </a:p>
        </p:txBody>
      </p:sp>
      <p:sp>
        <p:nvSpPr>
          <p:cNvPr id="31" name="Oval 30"/>
          <p:cNvSpPr/>
          <p:nvPr/>
        </p:nvSpPr>
        <p:spPr>
          <a:xfrm>
            <a:off x="1600200" y="3886200"/>
            <a:ext cx="685800" cy="685800"/>
          </a:xfrm>
          <a:prstGeom prst="ellipse">
            <a:avLst/>
          </a:prstGeom>
          <a:scene3d>
            <a:camera prst="orthographicFront"/>
            <a:lightRig rig="threePt" dir="t"/>
          </a:scene3d>
          <a:sp3d>
            <a:bevelT/>
            <a:bevelB w="139700" prst="cross"/>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IGG2</a:t>
            </a:r>
          </a:p>
        </p:txBody>
      </p:sp>
      <p:sp>
        <p:nvSpPr>
          <p:cNvPr id="32" name="Oval 31"/>
          <p:cNvSpPr/>
          <p:nvPr/>
        </p:nvSpPr>
        <p:spPr>
          <a:xfrm>
            <a:off x="6934200" y="3962400"/>
            <a:ext cx="685800" cy="685800"/>
          </a:xfrm>
          <a:prstGeom prst="ellipse">
            <a:avLst/>
          </a:prstGeom>
          <a:scene3d>
            <a:camera prst="orthographicFront"/>
            <a:lightRig rig="threePt" dir="t"/>
          </a:scene3d>
          <a:sp3d>
            <a:bevelT/>
            <a:bevelB w="139700" prst="cross"/>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IGG3</a:t>
            </a:r>
          </a:p>
          <a:p>
            <a:pPr algn="ctr"/>
            <a:endParaRPr lang="en-US" dirty="0"/>
          </a:p>
        </p:txBody>
      </p:sp>
      <p:cxnSp>
        <p:nvCxnSpPr>
          <p:cNvPr id="43" name="Straight Connector 42"/>
          <p:cNvCxnSpPr>
            <a:stCxn id="31" idx="7"/>
          </p:cNvCxnSpPr>
          <p:nvPr/>
        </p:nvCxnSpPr>
        <p:spPr>
          <a:xfrm rot="5400000" flipH="1" flipV="1">
            <a:off x="2833267" y="3086101"/>
            <a:ext cx="252833" cy="1548233"/>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32" idx="1"/>
          </p:cNvCxnSpPr>
          <p:nvPr/>
        </p:nvCxnSpPr>
        <p:spPr>
          <a:xfrm rot="16200000" flipV="1">
            <a:off x="6057901" y="3086100"/>
            <a:ext cx="405233" cy="1548233"/>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7" idx="0"/>
            <a:endCxn id="30" idx="4"/>
          </p:cNvCxnSpPr>
          <p:nvPr/>
        </p:nvCxnSpPr>
        <p:spPr>
          <a:xfrm rot="5400000" flipH="1" flipV="1">
            <a:off x="4419609" y="2969479"/>
            <a:ext cx="457200" cy="4643"/>
          </a:xfrm>
          <a:prstGeom prst="line">
            <a:avLst/>
          </a:prstGeom>
          <a:ln w="44450"/>
        </p:spPr>
        <p:style>
          <a:lnRef idx="2">
            <a:schemeClr val="accent1"/>
          </a:lnRef>
          <a:fillRef idx="0">
            <a:schemeClr val="accent1"/>
          </a:fillRef>
          <a:effectRef idx="1">
            <a:schemeClr val="accent1"/>
          </a:effectRef>
          <a:fontRef idx="minor">
            <a:schemeClr val="tx1"/>
          </a:fontRef>
        </p:style>
      </p:cxnSp>
      <p:pic>
        <p:nvPicPr>
          <p:cNvPr id="37" name="Picture 36"/>
          <p:cNvPicPr>
            <a:picLocks noChangeAspect="1"/>
          </p:cNvPicPr>
          <p:nvPr/>
        </p:nvPicPr>
        <p:blipFill>
          <a:blip r:embed="rId3"/>
          <a:stretch>
            <a:fillRect/>
          </a:stretch>
        </p:blipFill>
        <p:spPr>
          <a:xfrm>
            <a:off x="3576775" y="3200400"/>
            <a:ext cx="2138225" cy="1143000"/>
          </a:xfrm>
          <a:prstGeom prst="rect">
            <a:avLst/>
          </a:prstGeom>
        </p:spPr>
      </p:pic>
      <p:cxnSp>
        <p:nvCxnSpPr>
          <p:cNvPr id="57" name="Straight Connector 56"/>
          <p:cNvCxnSpPr>
            <a:stCxn id="30" idx="0"/>
            <a:endCxn id="24" idx="2"/>
          </p:cNvCxnSpPr>
          <p:nvPr/>
        </p:nvCxnSpPr>
        <p:spPr>
          <a:xfrm rot="16200000" flipV="1">
            <a:off x="4459966" y="1866835"/>
            <a:ext cx="378023" cy="31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30" idx="7"/>
            <a:endCxn id="25" idx="2"/>
          </p:cNvCxnSpPr>
          <p:nvPr/>
        </p:nvCxnSpPr>
        <p:spPr>
          <a:xfrm rot="5400000" flipH="1" flipV="1">
            <a:off x="5236221" y="1488554"/>
            <a:ext cx="326056" cy="101250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30" idx="1"/>
            <a:endCxn id="23" idx="2"/>
          </p:cNvCxnSpPr>
          <p:nvPr/>
        </p:nvCxnSpPr>
        <p:spPr>
          <a:xfrm rot="16200000" flipV="1">
            <a:off x="3736454" y="1486223"/>
            <a:ext cx="249856" cy="10933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32" idx="5"/>
            <a:endCxn id="29" idx="0"/>
          </p:cNvCxnSpPr>
          <p:nvPr/>
        </p:nvCxnSpPr>
        <p:spPr>
          <a:xfrm rot="16200000" flipH="1">
            <a:off x="7691017" y="4376316"/>
            <a:ext cx="252833" cy="5957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32" idx="3"/>
            <a:endCxn id="28" idx="0"/>
          </p:cNvCxnSpPr>
          <p:nvPr/>
        </p:nvCxnSpPr>
        <p:spPr>
          <a:xfrm rot="5400000">
            <a:off x="6610351" y="4376317"/>
            <a:ext cx="252833" cy="5957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31" idx="5"/>
            <a:endCxn id="26" idx="0"/>
          </p:cNvCxnSpPr>
          <p:nvPr/>
        </p:nvCxnSpPr>
        <p:spPr>
          <a:xfrm rot="16200000" flipH="1">
            <a:off x="2320405" y="4336728"/>
            <a:ext cx="249856" cy="5195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a:stCxn id="31" idx="3"/>
            <a:endCxn id="27" idx="0"/>
          </p:cNvCxnSpPr>
          <p:nvPr/>
        </p:nvCxnSpPr>
        <p:spPr>
          <a:xfrm rot="5400000">
            <a:off x="1200151" y="4223917"/>
            <a:ext cx="252833" cy="7481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6248400" y="6324600"/>
            <a:ext cx="633707" cy="369332"/>
          </a:xfrm>
          <a:prstGeom prst="rect">
            <a:avLst/>
          </a:prstGeom>
          <a:noFill/>
        </p:spPr>
        <p:txBody>
          <a:bodyPr wrap="none" rtlCol="0">
            <a:spAutoFit/>
          </a:bodyPr>
          <a:lstStyle/>
          <a:p>
            <a:r>
              <a:rPr lang="en-US" dirty="0" smtClean="0"/>
              <a:t>RP1</a:t>
            </a:r>
            <a:endParaRPr lang="en-US" dirty="0"/>
          </a:p>
        </p:txBody>
      </p:sp>
      <p:sp>
        <p:nvSpPr>
          <p:cNvPr id="75" name="TextBox 74"/>
          <p:cNvSpPr txBox="1"/>
          <p:nvPr/>
        </p:nvSpPr>
        <p:spPr>
          <a:xfrm>
            <a:off x="7848600" y="6313190"/>
            <a:ext cx="633707" cy="369332"/>
          </a:xfrm>
          <a:prstGeom prst="rect">
            <a:avLst/>
          </a:prstGeom>
          <a:noFill/>
        </p:spPr>
        <p:txBody>
          <a:bodyPr wrap="none" rtlCol="0">
            <a:spAutoFit/>
          </a:bodyPr>
          <a:lstStyle/>
          <a:p>
            <a:r>
              <a:rPr lang="en-US" dirty="0" smtClean="0"/>
              <a:t>RP2</a:t>
            </a:r>
            <a:endParaRPr lang="en-US" dirty="0"/>
          </a:p>
        </p:txBody>
      </p:sp>
      <p:sp>
        <p:nvSpPr>
          <p:cNvPr id="76" name="TextBox 75"/>
          <p:cNvSpPr txBox="1"/>
          <p:nvPr/>
        </p:nvSpPr>
        <p:spPr>
          <a:xfrm>
            <a:off x="672841" y="6224032"/>
            <a:ext cx="633707" cy="369332"/>
          </a:xfrm>
          <a:prstGeom prst="rect">
            <a:avLst/>
          </a:prstGeom>
          <a:noFill/>
        </p:spPr>
        <p:txBody>
          <a:bodyPr wrap="none" rtlCol="0">
            <a:spAutoFit/>
          </a:bodyPr>
          <a:lstStyle/>
          <a:p>
            <a:r>
              <a:rPr lang="en-US" dirty="0" smtClean="0"/>
              <a:t>RP1</a:t>
            </a:r>
            <a:endParaRPr lang="en-US" dirty="0"/>
          </a:p>
        </p:txBody>
      </p:sp>
      <p:sp>
        <p:nvSpPr>
          <p:cNvPr id="77" name="TextBox 76"/>
          <p:cNvSpPr txBox="1"/>
          <p:nvPr/>
        </p:nvSpPr>
        <p:spPr>
          <a:xfrm>
            <a:off x="2414293" y="6224032"/>
            <a:ext cx="633707" cy="369332"/>
          </a:xfrm>
          <a:prstGeom prst="rect">
            <a:avLst/>
          </a:prstGeom>
          <a:noFill/>
        </p:spPr>
        <p:txBody>
          <a:bodyPr wrap="none" rtlCol="0">
            <a:spAutoFit/>
          </a:bodyPr>
          <a:lstStyle/>
          <a:p>
            <a:r>
              <a:rPr lang="en-US" dirty="0" smtClean="0"/>
              <a:t>RP2</a:t>
            </a:r>
            <a:endParaRPr lang="en-US" dirty="0"/>
          </a:p>
        </p:txBody>
      </p:sp>
      <p:sp>
        <p:nvSpPr>
          <p:cNvPr id="78" name="TextBox 77"/>
          <p:cNvSpPr txBox="1"/>
          <p:nvPr/>
        </p:nvSpPr>
        <p:spPr>
          <a:xfrm>
            <a:off x="3099836" y="241558"/>
            <a:ext cx="533920" cy="307777"/>
          </a:xfrm>
          <a:prstGeom prst="rect">
            <a:avLst/>
          </a:prstGeom>
          <a:noFill/>
        </p:spPr>
        <p:txBody>
          <a:bodyPr wrap="none" rtlCol="0">
            <a:spAutoFit/>
          </a:bodyPr>
          <a:lstStyle/>
          <a:p>
            <a:r>
              <a:rPr lang="en-US" sz="1400" dirty="0" smtClean="0"/>
              <a:t>RP1</a:t>
            </a:r>
            <a:endParaRPr lang="en-US" sz="1400" dirty="0"/>
          </a:p>
        </p:txBody>
      </p:sp>
      <p:sp>
        <p:nvSpPr>
          <p:cNvPr id="79" name="TextBox 78"/>
          <p:cNvSpPr txBox="1"/>
          <p:nvPr/>
        </p:nvSpPr>
        <p:spPr>
          <a:xfrm>
            <a:off x="4419080" y="-63242"/>
            <a:ext cx="533920" cy="307777"/>
          </a:xfrm>
          <a:prstGeom prst="rect">
            <a:avLst/>
          </a:prstGeom>
          <a:noFill/>
        </p:spPr>
        <p:txBody>
          <a:bodyPr wrap="none" rtlCol="0">
            <a:spAutoFit/>
          </a:bodyPr>
          <a:lstStyle/>
          <a:p>
            <a:r>
              <a:rPr lang="en-US" sz="1400" dirty="0" smtClean="0"/>
              <a:t>RP2</a:t>
            </a:r>
            <a:endParaRPr lang="en-US" sz="1400" dirty="0"/>
          </a:p>
        </p:txBody>
      </p:sp>
      <p:sp>
        <p:nvSpPr>
          <p:cNvPr id="81" name="TextBox 80"/>
          <p:cNvSpPr txBox="1"/>
          <p:nvPr/>
        </p:nvSpPr>
        <p:spPr>
          <a:xfrm>
            <a:off x="5638280" y="199707"/>
            <a:ext cx="533920" cy="307777"/>
          </a:xfrm>
          <a:prstGeom prst="rect">
            <a:avLst/>
          </a:prstGeom>
          <a:noFill/>
        </p:spPr>
        <p:txBody>
          <a:bodyPr wrap="none" rtlCol="0">
            <a:spAutoFit/>
          </a:bodyPr>
          <a:lstStyle/>
          <a:p>
            <a:r>
              <a:rPr lang="en-US" sz="1400" dirty="0" smtClean="0"/>
              <a:t>RP3</a:t>
            </a:r>
            <a:endParaRPr lang="en-US" sz="1400" dirty="0"/>
          </a:p>
        </p:txBody>
      </p:sp>
      <p:sp>
        <p:nvSpPr>
          <p:cNvPr id="82" name="TextBox 81"/>
          <p:cNvSpPr txBox="1"/>
          <p:nvPr/>
        </p:nvSpPr>
        <p:spPr>
          <a:xfrm>
            <a:off x="1688733" y="381000"/>
            <a:ext cx="825867" cy="369332"/>
          </a:xfrm>
          <a:prstGeom prst="rect">
            <a:avLst/>
          </a:prstGeom>
          <a:noFill/>
        </p:spPr>
        <p:txBody>
          <a:bodyPr wrap="none" rtlCol="0">
            <a:spAutoFit/>
          </a:bodyPr>
          <a:lstStyle/>
          <a:p>
            <a:r>
              <a:rPr lang="en-US" dirty="0" smtClean="0"/>
              <a:t>Grid A</a:t>
            </a:r>
            <a:endParaRPr lang="en-US" dirty="0"/>
          </a:p>
        </p:txBody>
      </p:sp>
      <p:sp>
        <p:nvSpPr>
          <p:cNvPr id="83" name="TextBox 82"/>
          <p:cNvSpPr txBox="1"/>
          <p:nvPr/>
        </p:nvSpPr>
        <p:spPr>
          <a:xfrm>
            <a:off x="0" y="4191000"/>
            <a:ext cx="838841" cy="369332"/>
          </a:xfrm>
          <a:prstGeom prst="rect">
            <a:avLst/>
          </a:prstGeom>
          <a:noFill/>
        </p:spPr>
        <p:txBody>
          <a:bodyPr wrap="none" rtlCol="0">
            <a:spAutoFit/>
          </a:bodyPr>
          <a:lstStyle/>
          <a:p>
            <a:r>
              <a:rPr lang="en-US" dirty="0" smtClean="0"/>
              <a:t>Grid B</a:t>
            </a:r>
            <a:endParaRPr lang="en-US" dirty="0"/>
          </a:p>
        </p:txBody>
      </p:sp>
      <p:sp>
        <p:nvSpPr>
          <p:cNvPr id="84" name="TextBox 83"/>
          <p:cNvSpPr txBox="1"/>
          <p:nvPr/>
        </p:nvSpPr>
        <p:spPr>
          <a:xfrm>
            <a:off x="8001000" y="4038600"/>
            <a:ext cx="851578" cy="369332"/>
          </a:xfrm>
          <a:prstGeom prst="rect">
            <a:avLst/>
          </a:prstGeom>
          <a:noFill/>
        </p:spPr>
        <p:txBody>
          <a:bodyPr wrap="none" rtlCol="0">
            <a:spAutoFit/>
          </a:bodyPr>
          <a:lstStyle/>
          <a:p>
            <a:r>
              <a:rPr lang="en-US" dirty="0" smtClean="0"/>
              <a:t>Grid C</a:t>
            </a:r>
            <a:endParaRPr lang="en-US" dirty="0"/>
          </a:p>
        </p:txBody>
      </p:sp>
      <p:sp>
        <p:nvSpPr>
          <p:cNvPr id="44" name="Slide Number Placeholder 43"/>
          <p:cNvSpPr>
            <a:spLocks noGrp="1"/>
          </p:cNvSpPr>
          <p:nvPr>
            <p:ph type="sldNum" sz="quarter" idx="12"/>
          </p:nvPr>
        </p:nvSpPr>
        <p:spPr/>
        <p:txBody>
          <a:bodyPr/>
          <a:lstStyle/>
          <a:p>
            <a:fld id="{7D2751F7-D677-4CE9-B35A-C3CCA0CC8D94}"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Parallelogram 13"/>
          <p:cNvSpPr/>
          <p:nvPr/>
        </p:nvSpPr>
        <p:spPr>
          <a:xfrm>
            <a:off x="2971800" y="3810000"/>
            <a:ext cx="5943600" cy="2743200"/>
          </a:xfrm>
          <a:prstGeom prst="parallelogram">
            <a:avLst>
              <a:gd name="adj" fmla="val 48361"/>
            </a:avLst>
          </a:prstGeom>
          <a:ln>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2" name="Parallelogram 21"/>
          <p:cNvSpPr/>
          <p:nvPr/>
        </p:nvSpPr>
        <p:spPr>
          <a:xfrm>
            <a:off x="4191000" y="4343401"/>
            <a:ext cx="4267200" cy="1828800"/>
          </a:xfrm>
          <a:prstGeom prst="parallelogram">
            <a:avLst>
              <a:gd name="adj" fmla="val 48361"/>
            </a:avLst>
          </a:prstGeom>
          <a:scene3d>
            <a:camera prst="orthographicFront"/>
            <a:lightRig rig="threePt" dir="t"/>
          </a:scene3d>
          <a:sp3d>
            <a:bevelT w="114300" prst="artDeco"/>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3" name="Parallelogram 32"/>
          <p:cNvSpPr/>
          <p:nvPr/>
        </p:nvSpPr>
        <p:spPr>
          <a:xfrm>
            <a:off x="6019800" y="1600200"/>
            <a:ext cx="2971800" cy="1219200"/>
          </a:xfrm>
          <a:prstGeom prst="parallelogram">
            <a:avLst>
              <a:gd name="adj" fmla="val 48361"/>
            </a:avLst>
          </a:prstGeom>
          <a:ln>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Parallelogram 31"/>
          <p:cNvSpPr/>
          <p:nvPr/>
        </p:nvSpPr>
        <p:spPr>
          <a:xfrm>
            <a:off x="152400" y="1752600"/>
            <a:ext cx="2971800" cy="1219200"/>
          </a:xfrm>
          <a:prstGeom prst="parallelogram">
            <a:avLst>
              <a:gd name="adj" fmla="val 48361"/>
            </a:avLst>
          </a:prstGeom>
          <a:ln>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Oval 4"/>
          <p:cNvSpPr/>
          <p:nvPr/>
        </p:nvSpPr>
        <p:spPr>
          <a:xfrm>
            <a:off x="3810000" y="3429000"/>
            <a:ext cx="914400" cy="990600"/>
          </a:xfrm>
          <a:prstGeom prst="ellipse">
            <a:avLst/>
          </a:prstGeom>
          <a:ln w="38100"/>
          <a:scene3d>
            <a:camera prst="isometricOffAxis1Top">
              <a:rot lat="18077999" lon="18390000" rev="3456000"/>
            </a:camera>
            <a:lightRig rig="threePt" dir="t"/>
          </a:scene3d>
          <a:sp3d>
            <a:bevelT prst="slop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00" dirty="0"/>
          </a:p>
        </p:txBody>
      </p:sp>
      <p:cxnSp>
        <p:nvCxnSpPr>
          <p:cNvPr id="8" name="Straight Connector 7"/>
          <p:cNvCxnSpPr/>
          <p:nvPr/>
        </p:nvCxnSpPr>
        <p:spPr>
          <a:xfrm rot="10800000" flipV="1">
            <a:off x="4631296" y="2819399"/>
            <a:ext cx="1540904" cy="99060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2762188" y="2707309"/>
            <a:ext cx="832784" cy="1388504"/>
          </a:xfrm>
          <a:prstGeom prst="line">
            <a:avLst/>
          </a:prstGeom>
          <a:ln w="38100"/>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2"/>
          <a:stretch>
            <a:fillRect/>
          </a:stretch>
        </p:blipFill>
        <p:spPr>
          <a:xfrm>
            <a:off x="5467350" y="5105401"/>
            <a:ext cx="2381250" cy="228600"/>
          </a:xfrm>
          <a:prstGeom prst="rect">
            <a:avLst/>
          </a:prstGeom>
        </p:spPr>
      </p:pic>
      <p:pic>
        <p:nvPicPr>
          <p:cNvPr id="11" name="Picture 10"/>
          <p:cNvPicPr>
            <a:picLocks noChangeAspect="1"/>
          </p:cNvPicPr>
          <p:nvPr/>
        </p:nvPicPr>
        <p:blipFill>
          <a:blip r:embed="rId2"/>
          <a:stretch>
            <a:fillRect/>
          </a:stretch>
        </p:blipFill>
        <p:spPr>
          <a:xfrm>
            <a:off x="5796514" y="4508759"/>
            <a:ext cx="2381250" cy="228600"/>
          </a:xfrm>
          <a:prstGeom prst="rect">
            <a:avLst/>
          </a:prstGeom>
        </p:spPr>
      </p:pic>
      <p:pic>
        <p:nvPicPr>
          <p:cNvPr id="13" name="Picture 12"/>
          <p:cNvPicPr>
            <a:picLocks noChangeAspect="1"/>
          </p:cNvPicPr>
          <p:nvPr/>
        </p:nvPicPr>
        <p:blipFill>
          <a:blip r:embed="rId2"/>
          <a:stretch>
            <a:fillRect/>
          </a:stretch>
        </p:blipFill>
        <p:spPr>
          <a:xfrm>
            <a:off x="5246395" y="5715001"/>
            <a:ext cx="2381250" cy="228600"/>
          </a:xfrm>
          <a:prstGeom prst="rect">
            <a:avLst/>
          </a:prstGeom>
        </p:spPr>
      </p:pic>
      <p:sp>
        <p:nvSpPr>
          <p:cNvPr id="29" name="Oval 28"/>
          <p:cNvSpPr/>
          <p:nvPr/>
        </p:nvSpPr>
        <p:spPr>
          <a:xfrm>
            <a:off x="5867400" y="2286000"/>
            <a:ext cx="914400" cy="990600"/>
          </a:xfrm>
          <a:prstGeom prst="ellipse">
            <a:avLst/>
          </a:prstGeom>
          <a:ln w="38100"/>
          <a:scene3d>
            <a:camera prst="isometricOffAxis1Top">
              <a:rot lat="18077999" lon="18390000" rev="3456000"/>
            </a:camera>
            <a:lightRig rig="threePt" dir="t"/>
          </a:scene3d>
          <a:sp3d>
            <a:bevelT prst="slop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00" dirty="0"/>
          </a:p>
        </p:txBody>
      </p:sp>
      <p:sp>
        <p:nvSpPr>
          <p:cNvPr id="30" name="Oval 29"/>
          <p:cNvSpPr/>
          <p:nvPr/>
        </p:nvSpPr>
        <p:spPr>
          <a:xfrm>
            <a:off x="1752600" y="2438400"/>
            <a:ext cx="914400" cy="990600"/>
          </a:xfrm>
          <a:prstGeom prst="ellipse">
            <a:avLst/>
          </a:prstGeom>
          <a:ln w="38100"/>
          <a:scene3d>
            <a:camera prst="isometricOffAxis1Top">
              <a:rot lat="18077999" lon="18390000" rev="3456000"/>
            </a:camera>
            <a:lightRig rig="threePt" dir="t"/>
          </a:scene3d>
          <a:sp3d>
            <a:bevelT prst="slope"/>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500" dirty="0" smtClean="0"/>
          </a:p>
        </p:txBody>
      </p:sp>
      <p:cxnSp>
        <p:nvCxnSpPr>
          <p:cNvPr id="83" name="Shape 82"/>
          <p:cNvCxnSpPr>
            <a:stCxn id="28" idx="3"/>
            <a:endCxn id="12" idx="2"/>
          </p:cNvCxnSpPr>
          <p:nvPr/>
        </p:nvCxnSpPr>
        <p:spPr>
          <a:xfrm rot="16200000" flipH="1">
            <a:off x="5610225" y="4286250"/>
            <a:ext cx="609601" cy="1485900"/>
          </a:xfrm>
          <a:prstGeom prst="bentConnector3">
            <a:avLst>
              <a:gd name="adj1" fmla="val 124746"/>
            </a:avLst>
          </a:prstGeom>
        </p:spPr>
        <p:style>
          <a:lnRef idx="2">
            <a:schemeClr val="accent1"/>
          </a:lnRef>
          <a:fillRef idx="0">
            <a:schemeClr val="accent1"/>
          </a:fillRef>
          <a:effectRef idx="1">
            <a:schemeClr val="accent1"/>
          </a:effectRef>
          <a:fontRef idx="minor">
            <a:schemeClr val="tx1"/>
          </a:fontRef>
        </p:style>
      </p:cxnSp>
      <p:cxnSp>
        <p:nvCxnSpPr>
          <p:cNvPr id="90" name="Elbow Connector 89"/>
          <p:cNvCxnSpPr>
            <a:stCxn id="28" idx="3"/>
            <a:endCxn id="11" idx="2"/>
          </p:cNvCxnSpPr>
          <p:nvPr/>
        </p:nvCxnSpPr>
        <p:spPr>
          <a:xfrm rot="16200000" flipH="1">
            <a:off x="6073128" y="3823347"/>
            <a:ext cx="12959" cy="1815064"/>
          </a:xfrm>
          <a:prstGeom prst="bentConnector3">
            <a:avLst>
              <a:gd name="adj1" fmla="val 1864025"/>
            </a:avLst>
          </a:prstGeom>
        </p:spPr>
        <p:style>
          <a:lnRef idx="2">
            <a:schemeClr val="accent1"/>
          </a:lnRef>
          <a:fillRef idx="0">
            <a:schemeClr val="accent1"/>
          </a:fillRef>
          <a:effectRef idx="1">
            <a:schemeClr val="accent1"/>
          </a:effectRef>
          <a:fontRef idx="minor">
            <a:schemeClr val="tx1"/>
          </a:fontRef>
        </p:style>
      </p:cxnSp>
      <p:cxnSp>
        <p:nvCxnSpPr>
          <p:cNvPr id="93" name="Elbow Connector 92"/>
          <p:cNvCxnSpPr>
            <a:stCxn id="28" idx="3"/>
            <a:endCxn id="13" idx="2"/>
          </p:cNvCxnSpPr>
          <p:nvPr/>
        </p:nvCxnSpPr>
        <p:spPr>
          <a:xfrm rot="16200000" flipH="1">
            <a:off x="5194947" y="4701527"/>
            <a:ext cx="1219201" cy="1264945"/>
          </a:xfrm>
          <a:prstGeom prst="bentConnector3">
            <a:avLst>
              <a:gd name="adj1" fmla="val 110247"/>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4572000" y="4038600"/>
            <a:ext cx="533400" cy="228600"/>
          </a:xfrm>
          <a:prstGeom prst="line">
            <a:avLst/>
          </a:prstGeom>
        </p:spPr>
        <p:style>
          <a:lnRef idx="2">
            <a:schemeClr val="accent1"/>
          </a:lnRef>
          <a:fillRef idx="0">
            <a:schemeClr val="accent1"/>
          </a:fillRef>
          <a:effectRef idx="1">
            <a:schemeClr val="accent1"/>
          </a:effectRef>
          <a:fontRef idx="minor">
            <a:schemeClr val="tx1"/>
          </a:fontRef>
        </p:style>
      </p:cxnSp>
      <p:sp>
        <p:nvSpPr>
          <p:cNvPr id="28" name="Cube 27"/>
          <p:cNvSpPr/>
          <p:nvPr/>
        </p:nvSpPr>
        <p:spPr>
          <a:xfrm>
            <a:off x="4876800" y="4038601"/>
            <a:ext cx="762000" cy="685799"/>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000" dirty="0" smtClean="0"/>
              <a:t>LRMS</a:t>
            </a:r>
            <a:endParaRPr lang="en-US" sz="1000" dirty="0"/>
          </a:p>
        </p:txBody>
      </p:sp>
      <p:pic>
        <p:nvPicPr>
          <p:cNvPr id="101" name="Picture 100"/>
          <p:cNvPicPr>
            <a:picLocks noChangeAspect="1"/>
          </p:cNvPicPr>
          <p:nvPr/>
        </p:nvPicPr>
        <p:blipFill>
          <a:blip r:embed="rId3"/>
          <a:stretch>
            <a:fillRect/>
          </a:stretch>
        </p:blipFill>
        <p:spPr>
          <a:xfrm>
            <a:off x="4178300" y="4267200"/>
            <a:ext cx="698500" cy="520700"/>
          </a:xfrm>
          <a:prstGeom prst="rect">
            <a:avLst/>
          </a:prstGeom>
        </p:spPr>
      </p:pic>
      <p:pic>
        <p:nvPicPr>
          <p:cNvPr id="103" name="Picture 102"/>
          <p:cNvPicPr/>
          <p:nvPr/>
        </p:nvPicPr>
        <p:blipFill>
          <a:blip r:embed="rId4"/>
          <a:srcRect/>
          <a:stretch>
            <a:fillRect/>
          </a:stretch>
        </p:blipFill>
        <p:spPr bwMode="auto">
          <a:xfrm>
            <a:off x="2895600" y="2743200"/>
            <a:ext cx="609600" cy="393915"/>
          </a:xfrm>
          <a:prstGeom prst="rect">
            <a:avLst/>
          </a:prstGeom>
          <a:noFill/>
          <a:ln w="9525">
            <a:noFill/>
            <a:miter lim="800000"/>
            <a:headEnd/>
            <a:tailEnd/>
          </a:ln>
        </p:spPr>
      </p:pic>
      <p:cxnSp>
        <p:nvCxnSpPr>
          <p:cNvPr id="107" name="Straight Arrow Connector 106"/>
          <p:cNvCxnSpPr/>
          <p:nvPr/>
        </p:nvCxnSpPr>
        <p:spPr>
          <a:xfrm rot="10800000">
            <a:off x="2743200" y="2933700"/>
            <a:ext cx="228600" cy="445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8" name="Picture 107"/>
          <p:cNvPicPr/>
          <p:nvPr/>
        </p:nvPicPr>
        <p:blipFill>
          <a:blip r:embed="rId4"/>
          <a:srcRect/>
          <a:stretch>
            <a:fillRect/>
          </a:stretch>
        </p:blipFill>
        <p:spPr bwMode="auto">
          <a:xfrm>
            <a:off x="6934200" y="2882685"/>
            <a:ext cx="609600" cy="393915"/>
          </a:xfrm>
          <a:prstGeom prst="rect">
            <a:avLst/>
          </a:prstGeom>
          <a:noFill/>
          <a:ln w="9525">
            <a:noFill/>
            <a:miter lim="800000"/>
            <a:headEnd/>
            <a:tailEnd/>
          </a:ln>
        </p:spPr>
      </p:pic>
      <p:cxnSp>
        <p:nvCxnSpPr>
          <p:cNvPr id="105" name="Straight Arrow Connector 104"/>
          <p:cNvCxnSpPr/>
          <p:nvPr/>
        </p:nvCxnSpPr>
        <p:spPr>
          <a:xfrm rot="10800000">
            <a:off x="6807718" y="2895600"/>
            <a:ext cx="304800" cy="1588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1942323" y="2756158"/>
            <a:ext cx="609600" cy="307777"/>
          </a:xfrm>
          <a:prstGeom prst="rect">
            <a:avLst/>
          </a:prstGeom>
          <a:noFill/>
        </p:spPr>
        <p:txBody>
          <a:bodyPr wrap="square" rtlCol="0">
            <a:spAutoFit/>
          </a:bodyPr>
          <a:lstStyle/>
          <a:p>
            <a:r>
              <a:rPr lang="en-US" sz="1400" dirty="0" smtClean="0"/>
              <a:t>IGG2</a:t>
            </a:r>
            <a:endParaRPr lang="en-US" sz="1400" dirty="0"/>
          </a:p>
        </p:txBody>
      </p:sp>
      <p:sp>
        <p:nvSpPr>
          <p:cNvPr id="116" name="TextBox 115"/>
          <p:cNvSpPr txBox="1"/>
          <p:nvPr/>
        </p:nvSpPr>
        <p:spPr>
          <a:xfrm>
            <a:off x="3962400" y="3730823"/>
            <a:ext cx="609600" cy="307777"/>
          </a:xfrm>
          <a:prstGeom prst="rect">
            <a:avLst/>
          </a:prstGeom>
          <a:noFill/>
        </p:spPr>
        <p:txBody>
          <a:bodyPr wrap="square" rtlCol="0">
            <a:spAutoFit/>
          </a:bodyPr>
          <a:lstStyle/>
          <a:p>
            <a:r>
              <a:rPr lang="en-US" sz="1400" dirty="0" smtClean="0"/>
              <a:t>IGG1</a:t>
            </a:r>
            <a:endParaRPr lang="en-US" sz="1400" dirty="0"/>
          </a:p>
        </p:txBody>
      </p:sp>
      <p:sp>
        <p:nvSpPr>
          <p:cNvPr id="117" name="TextBox 116"/>
          <p:cNvSpPr txBox="1"/>
          <p:nvPr/>
        </p:nvSpPr>
        <p:spPr>
          <a:xfrm>
            <a:off x="6019800" y="2590800"/>
            <a:ext cx="609600" cy="307777"/>
          </a:xfrm>
          <a:prstGeom prst="rect">
            <a:avLst/>
          </a:prstGeom>
          <a:noFill/>
        </p:spPr>
        <p:txBody>
          <a:bodyPr wrap="square" rtlCol="0">
            <a:spAutoFit/>
          </a:bodyPr>
          <a:lstStyle/>
          <a:p>
            <a:r>
              <a:rPr lang="en-US" sz="1400" dirty="0" smtClean="0"/>
              <a:t>IGG3</a:t>
            </a:r>
            <a:endParaRPr lang="en-US" sz="1400" dirty="0"/>
          </a:p>
        </p:txBody>
      </p:sp>
      <p:sp>
        <p:nvSpPr>
          <p:cNvPr id="120" name="TextBox 119"/>
          <p:cNvSpPr txBox="1"/>
          <p:nvPr/>
        </p:nvSpPr>
        <p:spPr>
          <a:xfrm>
            <a:off x="4495800" y="6172200"/>
            <a:ext cx="501159" cy="369332"/>
          </a:xfrm>
          <a:prstGeom prst="rect">
            <a:avLst/>
          </a:prstGeom>
          <a:noFill/>
        </p:spPr>
        <p:txBody>
          <a:bodyPr wrap="none" rtlCol="0">
            <a:spAutoFit/>
          </a:bodyPr>
          <a:lstStyle/>
          <a:p>
            <a:r>
              <a:rPr lang="en-US" dirty="0" smtClean="0"/>
              <a:t>RP</a:t>
            </a:r>
            <a:endParaRPr lang="en-US" dirty="0"/>
          </a:p>
        </p:txBody>
      </p:sp>
      <p:sp>
        <p:nvSpPr>
          <p:cNvPr id="129" name="Rectangle 128"/>
          <p:cNvSpPr/>
          <p:nvPr/>
        </p:nvSpPr>
        <p:spPr>
          <a:xfrm>
            <a:off x="0" y="1905000"/>
            <a:ext cx="6858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a:off x="609600" y="1524000"/>
            <a:ext cx="2590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6248400" y="1524000"/>
            <a:ext cx="27432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8305800" y="1905000"/>
            <a:ext cx="6096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TextBox 131"/>
          <p:cNvSpPr txBox="1"/>
          <p:nvPr/>
        </p:nvSpPr>
        <p:spPr>
          <a:xfrm>
            <a:off x="4079873" y="4597916"/>
            <a:ext cx="583213" cy="492443"/>
          </a:xfrm>
          <a:prstGeom prst="rect">
            <a:avLst/>
          </a:prstGeom>
          <a:noFill/>
        </p:spPr>
        <p:txBody>
          <a:bodyPr wrap="none" rtlCol="0">
            <a:spAutoFit/>
          </a:bodyPr>
          <a:lstStyle/>
          <a:p>
            <a:r>
              <a:rPr lang="en-US" sz="1300" dirty="0" smtClean="0"/>
              <a:t>Local</a:t>
            </a:r>
          </a:p>
          <a:p>
            <a:r>
              <a:rPr lang="en-US" sz="1300" dirty="0" smtClean="0"/>
              <a:t>User</a:t>
            </a:r>
            <a:endParaRPr lang="en-US" sz="1300" dirty="0"/>
          </a:p>
        </p:txBody>
      </p:sp>
      <p:sp>
        <p:nvSpPr>
          <p:cNvPr id="133" name="TextBox 132"/>
          <p:cNvSpPr txBox="1"/>
          <p:nvPr/>
        </p:nvSpPr>
        <p:spPr>
          <a:xfrm>
            <a:off x="2920433" y="2326957"/>
            <a:ext cx="796243" cy="492443"/>
          </a:xfrm>
          <a:prstGeom prst="rect">
            <a:avLst/>
          </a:prstGeom>
          <a:noFill/>
        </p:spPr>
        <p:txBody>
          <a:bodyPr wrap="none" rtlCol="0">
            <a:spAutoFit/>
          </a:bodyPr>
          <a:lstStyle/>
          <a:p>
            <a:pPr algn="ctr"/>
            <a:r>
              <a:rPr lang="en-US" sz="1300" dirty="0" smtClean="0"/>
              <a:t>External</a:t>
            </a:r>
          </a:p>
          <a:p>
            <a:pPr algn="ctr"/>
            <a:r>
              <a:rPr lang="en-US" sz="1300" dirty="0" smtClean="0"/>
              <a:t>User</a:t>
            </a:r>
            <a:endParaRPr lang="en-US" sz="1300" dirty="0"/>
          </a:p>
        </p:txBody>
      </p:sp>
      <p:sp>
        <p:nvSpPr>
          <p:cNvPr id="34" name="Title 1"/>
          <p:cNvSpPr>
            <a:spLocks noGrp="1"/>
          </p:cNvSpPr>
          <p:nvPr>
            <p:ph type="title"/>
          </p:nvPr>
        </p:nvSpPr>
        <p:spPr>
          <a:xfrm>
            <a:off x="457200" y="274638"/>
            <a:ext cx="8229600" cy="1143000"/>
          </a:xfrm>
        </p:spPr>
        <p:txBody>
          <a:bodyPr>
            <a:normAutofit/>
          </a:bodyPr>
          <a:lstStyle/>
          <a:p>
            <a:r>
              <a:rPr lang="en-AU" dirty="0" smtClean="0"/>
              <a:t>Experimental Scenario</a:t>
            </a:r>
            <a:endParaRPr lang="en-US" dirty="0"/>
          </a:p>
        </p:txBody>
      </p:sp>
      <p:sp>
        <p:nvSpPr>
          <p:cNvPr id="36" name="Slide Number Placeholder 35"/>
          <p:cNvSpPr>
            <a:spLocks noGrp="1"/>
          </p:cNvSpPr>
          <p:nvPr>
            <p:ph type="sldNum" sz="quarter" idx="12"/>
          </p:nvPr>
        </p:nvSpPr>
        <p:spPr/>
        <p:txBody>
          <a:bodyPr/>
          <a:lstStyle/>
          <a:p>
            <a:fld id="{7D2751F7-D677-4CE9-B35A-C3CCA0CC8D94}"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Details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four-node cluster as the provider: </a:t>
            </a:r>
          </a:p>
          <a:p>
            <a:pPr lvl="1"/>
            <a:r>
              <a:rPr lang="en-US" dirty="0" smtClean="0"/>
              <a:t>Workers are 3 IBM machines</a:t>
            </a:r>
          </a:p>
          <a:p>
            <a:pPr lvl="2"/>
            <a:r>
              <a:rPr lang="en-US" dirty="0" smtClean="0"/>
              <a:t>Quad-core Intel Xeon x3400</a:t>
            </a:r>
          </a:p>
          <a:p>
            <a:pPr lvl="2"/>
            <a:r>
              <a:rPr lang="en-US" dirty="0" smtClean="0"/>
              <a:t>4 GB memory</a:t>
            </a:r>
          </a:p>
          <a:p>
            <a:pPr lvl="2"/>
            <a:r>
              <a:rPr lang="en-US" dirty="0" err="1" smtClean="0"/>
              <a:t>CentOS</a:t>
            </a:r>
            <a:r>
              <a:rPr lang="en-US" dirty="0" smtClean="0"/>
              <a:t> 6.2 Linux distribution as the host OS</a:t>
            </a:r>
          </a:p>
          <a:p>
            <a:pPr lvl="2"/>
            <a:r>
              <a:rPr lang="en-US" dirty="0" err="1" smtClean="0"/>
              <a:t>Qemu</a:t>
            </a:r>
            <a:r>
              <a:rPr lang="en-US" dirty="0" smtClean="0"/>
              <a:t>-KVM 0.12.1.2 is used as the </a:t>
            </a:r>
            <a:r>
              <a:rPr lang="en-US" dirty="0" err="1" smtClean="0"/>
              <a:t>hypervisor</a:t>
            </a:r>
            <a:r>
              <a:rPr lang="en-US" dirty="0" smtClean="0"/>
              <a:t> </a:t>
            </a:r>
          </a:p>
          <a:p>
            <a:pPr lvl="1"/>
            <a:r>
              <a:rPr lang="en-US" dirty="0" smtClean="0"/>
              <a:t>The head node (LRMS)</a:t>
            </a:r>
          </a:p>
          <a:p>
            <a:pPr lvl="2"/>
            <a:r>
              <a:rPr lang="en-US" dirty="0" smtClean="0"/>
              <a:t>Dell </a:t>
            </a:r>
            <a:r>
              <a:rPr lang="en-US" dirty="0" err="1" smtClean="0"/>
              <a:t>Optiplex</a:t>
            </a:r>
            <a:r>
              <a:rPr lang="en-US" dirty="0" smtClean="0"/>
              <a:t> 755 machine </a:t>
            </a:r>
          </a:p>
          <a:p>
            <a:pPr lvl="2"/>
            <a:r>
              <a:rPr lang="en-US" dirty="0" smtClean="0"/>
              <a:t>Intel Core 2 Duo</a:t>
            </a:r>
          </a:p>
          <a:p>
            <a:pPr lvl="2"/>
            <a:r>
              <a:rPr lang="en-US" dirty="0" smtClean="0"/>
              <a:t>2 GB memory</a:t>
            </a:r>
          </a:p>
          <a:p>
            <a:pPr lvl="2"/>
            <a:r>
              <a:rPr lang="en-US" dirty="0" err="1" smtClean="0"/>
              <a:t>Ubunutu</a:t>
            </a:r>
            <a:r>
              <a:rPr lang="en-US" dirty="0" smtClean="0"/>
              <a:t> 12.4 as the OS</a:t>
            </a:r>
          </a:p>
          <a:p>
            <a:pPr lvl="1"/>
            <a:r>
              <a:rPr lang="en-US" dirty="0" err="1" smtClean="0"/>
              <a:t>GlusterFS</a:t>
            </a:r>
            <a:r>
              <a:rPr lang="en-US" dirty="0" smtClean="0"/>
              <a:t> is used as the shared file system.</a:t>
            </a:r>
          </a:p>
          <a:p>
            <a:pPr lvl="2">
              <a:buNone/>
            </a:pPr>
            <a:endParaRPr lang="en-US" dirty="0"/>
          </a:p>
        </p:txBody>
      </p:sp>
      <p:sp>
        <p:nvSpPr>
          <p:cNvPr id="5" name="Slide Number Placeholder 4"/>
          <p:cNvSpPr>
            <a:spLocks noGrp="1"/>
          </p:cNvSpPr>
          <p:nvPr>
            <p:ph type="sldNum" sz="quarter" idx="12"/>
          </p:nvPr>
        </p:nvSpPr>
        <p:spPr/>
        <p:txBody>
          <a:bodyPr/>
          <a:lstStyle/>
          <a:p>
            <a:fld id="{7D2751F7-D677-4CE9-B35A-C3CCA0CC8D94}"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Results</a:t>
            </a:r>
            <a:endParaRPr lang="en-US" dirty="0"/>
          </a:p>
        </p:txBody>
      </p:sp>
      <p:pic>
        <p:nvPicPr>
          <p:cNvPr id="4" name="Picture 3"/>
          <p:cNvPicPr>
            <a:picLocks noChangeAspect="1"/>
          </p:cNvPicPr>
          <p:nvPr/>
        </p:nvPicPr>
        <p:blipFill>
          <a:blip r:embed="rId2"/>
          <a:stretch>
            <a:fillRect/>
          </a:stretch>
        </p:blipFill>
        <p:spPr>
          <a:xfrm>
            <a:off x="67517" y="1447800"/>
            <a:ext cx="9000283" cy="2362200"/>
          </a:xfrm>
          <a:prstGeom prst="rect">
            <a:avLst/>
          </a:prstGeom>
        </p:spPr>
      </p:pic>
      <p:pic>
        <p:nvPicPr>
          <p:cNvPr id="5" name="Picture 4"/>
          <p:cNvPicPr>
            <a:picLocks noChangeAspect="1"/>
          </p:cNvPicPr>
          <p:nvPr/>
        </p:nvPicPr>
        <p:blipFill>
          <a:blip r:embed="rId3"/>
          <a:stretch>
            <a:fillRect/>
          </a:stretch>
        </p:blipFill>
        <p:spPr>
          <a:xfrm>
            <a:off x="228600" y="4343400"/>
            <a:ext cx="8661951" cy="1600200"/>
          </a:xfrm>
          <a:prstGeom prst="rect">
            <a:avLst/>
          </a:prstGeom>
        </p:spPr>
      </p:pic>
      <p:sp>
        <p:nvSpPr>
          <p:cNvPr id="7" name="Slide Number Placeholder 6"/>
          <p:cNvSpPr>
            <a:spLocks noGrp="1"/>
          </p:cNvSpPr>
          <p:nvPr>
            <p:ph type="sldNum" sz="quarter" idx="12"/>
          </p:nvPr>
        </p:nvSpPr>
        <p:spPr/>
        <p:txBody>
          <a:bodyPr/>
          <a:lstStyle/>
          <a:p>
            <a:fld id="{7D2751F7-D677-4CE9-B35A-C3CCA0CC8D94}"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ounded Rectangle 4"/>
          <p:cNvSpPr/>
          <p:nvPr/>
        </p:nvSpPr>
        <p:spPr>
          <a:xfrm>
            <a:off x="0" y="5105400"/>
            <a:ext cx="9144000" cy="1066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Introducing federated Grids as resource and resource contention.</a:t>
            </a:r>
          </a:p>
          <a:p>
            <a:endParaRPr lang="en-US" dirty="0" smtClean="0"/>
          </a:p>
          <a:p>
            <a:r>
              <a:rPr lang="en-US" dirty="0" smtClean="0"/>
              <a:t>What is the problem?</a:t>
            </a:r>
          </a:p>
          <a:p>
            <a:endParaRPr lang="en-US" dirty="0" smtClean="0"/>
          </a:p>
          <a:p>
            <a:r>
              <a:rPr lang="en-US" dirty="0" smtClean="0"/>
              <a:t>Positioning of the thesis</a:t>
            </a:r>
          </a:p>
          <a:p>
            <a:endParaRPr lang="en-US" dirty="0" smtClean="0"/>
          </a:p>
          <a:p>
            <a:r>
              <a:rPr lang="en-US" dirty="0" smtClean="0"/>
              <a:t>Contributions of this thesis</a:t>
            </a:r>
          </a:p>
          <a:p>
            <a:endParaRPr lang="en-US" dirty="0" smtClean="0"/>
          </a:p>
          <a:p>
            <a:r>
              <a:rPr lang="en-US" dirty="0" smtClean="0"/>
              <a:t>Conclusions and future directions</a:t>
            </a:r>
          </a:p>
          <a:p>
            <a:pPr>
              <a:buNone/>
            </a:pP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challenge is: requests that contend to access resources in a resource sharing environment.</a:t>
            </a:r>
          </a:p>
          <a:p>
            <a:r>
              <a:rPr lang="en-US" dirty="0" smtClean="0"/>
              <a:t>Our approach for the challenge is preemption mechanism.</a:t>
            </a:r>
          </a:p>
          <a:p>
            <a:pPr lvl="1"/>
            <a:r>
              <a:rPr lang="en-US" dirty="0" smtClean="0"/>
              <a:t>Side-effects of preemption are considered.</a:t>
            </a:r>
          </a:p>
          <a:p>
            <a:r>
              <a:rPr lang="en-US" dirty="0" smtClean="0"/>
              <a:t>We explored: </a:t>
            </a:r>
          </a:p>
          <a:p>
            <a:pPr lvl="1"/>
            <a:r>
              <a:rPr lang="en-US" dirty="0" smtClean="0"/>
              <a:t>types of resource contention </a:t>
            </a:r>
          </a:p>
          <a:p>
            <a:pPr lvl="1"/>
            <a:r>
              <a:rPr lang="en-US" dirty="0" smtClean="0"/>
              <a:t>approaches to resolve them </a:t>
            </a:r>
          </a:p>
          <a:p>
            <a:pPr lvl="1"/>
            <a:r>
              <a:rPr lang="en-US" dirty="0" smtClean="0"/>
              <a:t>applicability of preemption mechanism</a:t>
            </a:r>
          </a:p>
          <a:p>
            <a:pPr lvl="1"/>
            <a:r>
              <a:rPr lang="en-US" dirty="0" smtClean="0"/>
              <a:t>role of resource management Systems.</a:t>
            </a:r>
          </a:p>
          <a:p>
            <a:endParaRPr lang="en-US" dirty="0"/>
          </a:p>
        </p:txBody>
      </p:sp>
      <p:sp>
        <p:nvSpPr>
          <p:cNvPr id="5" name="Slide Number Placeholder 4"/>
          <p:cNvSpPr>
            <a:spLocks noGrp="1"/>
          </p:cNvSpPr>
          <p:nvPr>
            <p:ph type="sldNum" sz="quarter" idx="12"/>
          </p:nvPr>
        </p:nvSpPr>
        <p:spPr/>
        <p:txBody>
          <a:bodyPr/>
          <a:lstStyle/>
          <a:p>
            <a:fld id="{7D2751F7-D677-4CE9-B35A-C3CCA0CC8D94}"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a:bodyPr>
          <a:lstStyle/>
          <a:p>
            <a:r>
              <a:rPr lang="en-US" i="1" dirty="0" smtClean="0"/>
              <a:t>Preventative </a:t>
            </a:r>
            <a:r>
              <a:rPr lang="en-US" dirty="0" smtClean="0"/>
              <a:t>strategy for</a:t>
            </a:r>
            <a:r>
              <a:rPr lang="en-US" i="1" dirty="0" smtClean="0"/>
              <a:t> </a:t>
            </a:r>
            <a:r>
              <a:rPr lang="en-US" dirty="0" smtClean="0"/>
              <a:t>resource contention</a:t>
            </a:r>
          </a:p>
          <a:p>
            <a:pPr lvl="1"/>
            <a:r>
              <a:rPr lang="en-US" dirty="0" smtClean="0"/>
              <a:t>In the local scheduler level:</a:t>
            </a:r>
          </a:p>
          <a:p>
            <a:pPr lvl="2"/>
            <a:r>
              <a:rPr lang="en-US" dirty="0" smtClean="0"/>
              <a:t>We presented feasibility of the preemption approach.</a:t>
            </a:r>
          </a:p>
          <a:p>
            <a:pPr lvl="2"/>
            <a:r>
              <a:rPr lang="en-US" dirty="0" smtClean="0"/>
              <a:t>Overhead time of preemption scenarios modeled.</a:t>
            </a:r>
          </a:p>
          <a:p>
            <a:pPr lvl="2"/>
            <a:r>
              <a:rPr lang="en-US" dirty="0" smtClean="0"/>
              <a:t>Different preemption policies proposed.</a:t>
            </a:r>
          </a:p>
          <a:p>
            <a:pPr lvl="1"/>
            <a:r>
              <a:rPr lang="en-US" dirty="0" smtClean="0"/>
              <a:t>In the IGG, a proactive scheduling policy proposed.</a:t>
            </a:r>
          </a:p>
          <a:p>
            <a:pPr lvl="2"/>
            <a:r>
              <a:rPr lang="en-US" dirty="0" smtClean="0"/>
              <a:t>A dispatch policy reduces the likelihood of contention for more valuable external requests.</a:t>
            </a:r>
          </a:p>
        </p:txBody>
      </p:sp>
      <p:sp>
        <p:nvSpPr>
          <p:cNvPr id="5" name="Slide Number Placeholder 4"/>
          <p:cNvSpPr>
            <a:spLocks noGrp="1"/>
          </p:cNvSpPr>
          <p:nvPr>
            <p:ph type="sldNum" sz="quarter" idx="12"/>
          </p:nvPr>
        </p:nvSpPr>
        <p:spPr/>
        <p:txBody>
          <a:bodyPr/>
          <a:lstStyle/>
          <a:p>
            <a:fld id="{7D2751F7-D677-4CE9-B35A-C3CCA0CC8D94}"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Handling strategy for resource contention:</a:t>
            </a:r>
          </a:p>
          <a:p>
            <a:pPr lvl="1"/>
            <a:r>
              <a:rPr lang="en-US" dirty="0" smtClean="0"/>
              <a:t>We proposed an admission control policy</a:t>
            </a:r>
          </a:p>
          <a:p>
            <a:pPr lvl="2"/>
            <a:r>
              <a:rPr lang="en-US" dirty="0" smtClean="0"/>
              <a:t>For situation that there is a surge in demand.</a:t>
            </a:r>
          </a:p>
          <a:p>
            <a:pPr lvl="2"/>
            <a:r>
              <a:rPr lang="en-US" dirty="0" smtClean="0"/>
              <a:t>It determines the ideal number of external requests in a provider without starvation.</a:t>
            </a:r>
          </a:p>
          <a:p>
            <a:pPr lvl="1"/>
            <a:r>
              <a:rPr lang="en-US" dirty="0" smtClean="0"/>
              <a:t>We propose an energy management policy</a:t>
            </a:r>
          </a:p>
          <a:p>
            <a:pPr lvl="2"/>
            <a:r>
              <a:rPr lang="en-US" dirty="0" smtClean="0"/>
              <a:t>For situation that there is resource wastage.</a:t>
            </a:r>
          </a:p>
          <a:p>
            <a:pPr lvl="2"/>
            <a:r>
              <a:rPr lang="en-US" dirty="0" smtClean="0"/>
              <a:t>It adapts energy consumption to users’ demand.</a:t>
            </a:r>
          </a:p>
          <a:p>
            <a:pPr lvl="2"/>
            <a:r>
              <a:rPr lang="en-US" dirty="0" smtClean="0"/>
              <a:t>It considers contention and resource starvation.</a:t>
            </a:r>
          </a:p>
          <a:p>
            <a:r>
              <a:rPr lang="en-US" dirty="0" smtClean="0"/>
              <a:t>We implemented preemption-based contention management in the InterGrid.  </a:t>
            </a:r>
          </a:p>
          <a:p>
            <a:endParaRPr lang="en-US" dirty="0"/>
          </a:p>
        </p:txBody>
      </p:sp>
      <p:sp>
        <p:nvSpPr>
          <p:cNvPr id="5" name="Slide Number Placeholder 4"/>
          <p:cNvSpPr>
            <a:spLocks noGrp="1"/>
          </p:cNvSpPr>
          <p:nvPr>
            <p:ph type="sldNum" sz="quarter" idx="12"/>
          </p:nvPr>
        </p:nvSpPr>
        <p:spPr/>
        <p:txBody>
          <a:bodyPr/>
          <a:lstStyle/>
          <a:p>
            <a:fld id="{7D2751F7-D677-4CE9-B35A-C3CCA0CC8D94}"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normAutofit/>
          </a:bodyPr>
          <a:lstStyle/>
          <a:p>
            <a:r>
              <a:rPr lang="en-US" dirty="0" smtClean="0"/>
              <a:t>Contention-aware peering policy.</a:t>
            </a:r>
          </a:p>
          <a:p>
            <a:r>
              <a:rPr lang="en-US" dirty="0" smtClean="0"/>
              <a:t>Dynamic preemption decisions.</a:t>
            </a:r>
          </a:p>
          <a:p>
            <a:r>
              <a:rPr lang="en-US" dirty="0" smtClean="0"/>
              <a:t>Price-based contention management policies.</a:t>
            </a:r>
          </a:p>
          <a:p>
            <a:r>
              <a:rPr lang="en-US" dirty="0" smtClean="0"/>
              <a:t>Contention management for co-allocation and adaptive requests.</a:t>
            </a:r>
          </a:p>
          <a:p>
            <a:r>
              <a:rPr lang="en-US" dirty="0" smtClean="0"/>
              <a:t>IGG level admission control.</a:t>
            </a:r>
            <a:endParaRPr lang="en-US" dirty="0"/>
          </a:p>
        </p:txBody>
      </p:sp>
      <p:sp>
        <p:nvSpPr>
          <p:cNvPr id="5" name="Slide Number Placeholder 4"/>
          <p:cNvSpPr>
            <a:spLocks noGrp="1"/>
          </p:cNvSpPr>
          <p:nvPr>
            <p:ph type="sldNum" sz="quarter" idx="12"/>
          </p:nvPr>
        </p:nvSpPr>
        <p:spPr/>
        <p:txBody>
          <a:bodyPr/>
          <a:lstStyle/>
          <a:p>
            <a:fld id="{7D2751F7-D677-4CE9-B35A-C3CCA0CC8D94}"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 and Outcomes</a:t>
            </a:r>
            <a:endParaRPr lang="en-US"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b="1" dirty="0" smtClean="0"/>
              <a:t>M. Amini Salehi</a:t>
            </a:r>
            <a:r>
              <a:rPr lang="en-US" dirty="0" smtClean="0"/>
              <a:t>, B. Javadi, and R. Buyya, </a:t>
            </a:r>
            <a:r>
              <a:rPr lang="en-US" dirty="0" err="1" smtClean="0"/>
              <a:t>QoS</a:t>
            </a:r>
            <a:r>
              <a:rPr lang="en-US" dirty="0" smtClean="0"/>
              <a:t> and preemption aware scheduling in federated and virtualized grid computing environments. Journal of Parallel and Distributed Computing (JPDC), 72(2):231– 245, 2012.</a:t>
            </a:r>
          </a:p>
          <a:p>
            <a:pPr marL="514350" indent="-514350">
              <a:buFont typeface="+mj-lt"/>
              <a:buAutoNum type="arabicPeriod"/>
            </a:pPr>
            <a:r>
              <a:rPr lang="en-US" b="1" dirty="0" smtClean="0"/>
              <a:t>M. Amini Salehi, </a:t>
            </a:r>
            <a:r>
              <a:rPr lang="en-US" dirty="0" err="1" smtClean="0"/>
              <a:t>Jemal</a:t>
            </a:r>
            <a:r>
              <a:rPr lang="en-US" dirty="0" smtClean="0"/>
              <a:t> </a:t>
            </a:r>
            <a:r>
              <a:rPr lang="en-US" dirty="0" err="1" smtClean="0"/>
              <a:t>Abawajy</a:t>
            </a:r>
            <a:r>
              <a:rPr lang="en-US" dirty="0" smtClean="0"/>
              <a:t>,</a:t>
            </a:r>
            <a:r>
              <a:rPr lang="en-US" b="1" dirty="0" smtClean="0"/>
              <a:t> </a:t>
            </a:r>
            <a:r>
              <a:rPr lang="en-US" dirty="0" smtClean="0"/>
              <a:t>and R. Buyya, Taxonomy of Contention Management in Interconnected Distributed Computing Systems, Computing Handbook Set, CRC Press, 2012 (In Print).</a:t>
            </a:r>
          </a:p>
          <a:p>
            <a:pPr marL="514350" indent="-514350">
              <a:buFont typeface="+mj-lt"/>
              <a:buAutoNum type="arabicPeriod"/>
            </a:pPr>
            <a:r>
              <a:rPr lang="en-US" b="1" dirty="0" smtClean="0"/>
              <a:t>M. </a:t>
            </a:r>
            <a:r>
              <a:rPr lang="en-US" b="1" dirty="0" err="1" smtClean="0"/>
              <a:t>Amini</a:t>
            </a:r>
            <a:r>
              <a:rPr lang="en-US" b="1" dirty="0" smtClean="0"/>
              <a:t> </a:t>
            </a:r>
            <a:r>
              <a:rPr lang="en-US" b="1" dirty="0" err="1" smtClean="0"/>
              <a:t>Salehi</a:t>
            </a:r>
            <a:r>
              <a:rPr lang="en-US" dirty="0" smtClean="0"/>
              <a:t>, B. </a:t>
            </a:r>
            <a:r>
              <a:rPr lang="en-US" dirty="0" err="1" smtClean="0"/>
              <a:t>Javadi</a:t>
            </a:r>
            <a:r>
              <a:rPr lang="en-US" dirty="0" smtClean="0"/>
              <a:t>, and R. </a:t>
            </a:r>
            <a:r>
              <a:rPr lang="en-US" dirty="0" err="1" smtClean="0"/>
              <a:t>Buyya</a:t>
            </a:r>
            <a:r>
              <a:rPr lang="en-US" dirty="0" smtClean="0"/>
              <a:t>, Resource provisioning based on leases preemption in InterGrid. submitted to Journal of Future Generation Computing Systems (FGCS), 2012.</a:t>
            </a:r>
          </a:p>
          <a:p>
            <a:pPr marL="514350" indent="-514350">
              <a:buFont typeface="+mj-lt"/>
              <a:buAutoNum type="arabicPeriod"/>
            </a:pPr>
            <a:r>
              <a:rPr lang="en-US" b="1" dirty="0" smtClean="0"/>
              <a:t>M. Amini Salehi</a:t>
            </a:r>
            <a:r>
              <a:rPr lang="en-US" dirty="0" smtClean="0"/>
              <a:t>, B. Javadi, and R. Buyya, Resource provisioning based on leases preemption in InterGrid. In Proceedings of the 34</a:t>
            </a:r>
            <a:r>
              <a:rPr lang="en-US" baseline="30000" dirty="0" smtClean="0"/>
              <a:t>th</a:t>
            </a:r>
            <a:r>
              <a:rPr lang="en-US" dirty="0" smtClean="0"/>
              <a:t> Australasian Computer Science Conference (ACSC’11), pages 25–34, Perth, Australia, 2011.</a:t>
            </a:r>
          </a:p>
          <a:p>
            <a:pPr marL="514350" indent="-514350">
              <a:buFont typeface="+mj-lt"/>
              <a:buAutoNum type="arabicPeriod"/>
            </a:pPr>
            <a:r>
              <a:rPr lang="en-US" b="1" dirty="0" smtClean="0"/>
              <a:t>M. Amini Salehi</a:t>
            </a:r>
            <a:r>
              <a:rPr lang="en-US" dirty="0" smtClean="0"/>
              <a:t>, B. Javadi, and R. Buyya, Performance analysis of preemption-aware scheduling in multi-cluster grid environments. In Proceedings of the 11th International Conference on Algorithms and Architectures for Parallel Processing (ICA3PP’11), pages 419– 432, Australia, 2011.</a:t>
            </a:r>
          </a:p>
        </p:txBody>
      </p:sp>
      <p:sp>
        <p:nvSpPr>
          <p:cNvPr id="5" name="Slide Number Placeholder 4"/>
          <p:cNvSpPr>
            <a:spLocks noGrp="1"/>
          </p:cNvSpPr>
          <p:nvPr>
            <p:ph type="sldNum" sz="quarter" idx="12"/>
          </p:nvPr>
        </p:nvSpPr>
        <p:spPr/>
        <p:txBody>
          <a:bodyPr/>
          <a:lstStyle/>
          <a:p>
            <a:fld id="{7D2751F7-D677-4CE9-B35A-C3CCA0CC8D94}"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 and Outcomes</a:t>
            </a:r>
            <a:endParaRPr lang="en-US" dirty="0"/>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startAt="6"/>
            </a:pPr>
            <a:r>
              <a:rPr lang="en-US" b="1" dirty="0" smtClean="0"/>
              <a:t>M. Amini Salehi </a:t>
            </a:r>
            <a:r>
              <a:rPr lang="en-US" dirty="0" smtClean="0"/>
              <a:t>and R. Buyya, Contention-aware resource management system in a virtualized grid federation, in PhD Symposium of the 18th international conference on High performance computing (HiPC’11), India, 2011.</a:t>
            </a:r>
          </a:p>
          <a:p>
            <a:pPr marL="514350" indent="-514350">
              <a:buFont typeface="+mj-lt"/>
              <a:buAutoNum type="arabicPeriod" startAt="6"/>
            </a:pPr>
            <a:r>
              <a:rPr lang="en-US" b="1" dirty="0" smtClean="0"/>
              <a:t>M. Amini Salehi</a:t>
            </a:r>
            <a:r>
              <a:rPr lang="en-US" dirty="0" smtClean="0"/>
              <a:t>, B. Javadi, and R. Buyya, Preemption-aware ad- mission control in a virtualized grid federation. In Proceeding of 26th International Conference on Advanced Information Networking and Applications (AINA’12), pages 854–861, Japan, 2012.</a:t>
            </a:r>
          </a:p>
          <a:p>
            <a:pPr marL="514350" indent="-514350">
              <a:buFont typeface="+mj-lt"/>
              <a:buAutoNum type="arabicPeriod" startAt="6"/>
            </a:pPr>
            <a:r>
              <a:rPr lang="en-US" b="1" dirty="0" smtClean="0"/>
              <a:t>M. Amini Salehi</a:t>
            </a:r>
            <a:r>
              <a:rPr lang="en-US" dirty="0" smtClean="0"/>
              <a:t>, P. R. Krishna, K. S. Deepak, and R. Buyya, Preemption-aware energy management in virtualized datacenters, in Proceedings of 5th International Conference on Cloud Computing (IEEE Coud’12), USA, 2012.</a:t>
            </a:r>
          </a:p>
          <a:p>
            <a:pPr marL="514350" indent="-514350">
              <a:buFont typeface="+mj-lt"/>
              <a:buAutoNum type="arabicPeriod" startAt="6"/>
            </a:pPr>
            <a:r>
              <a:rPr lang="en-US" b="1" dirty="0" smtClean="0"/>
              <a:t>M. Amini Salehi </a:t>
            </a:r>
            <a:r>
              <a:rPr lang="en-US" dirty="0" smtClean="0"/>
              <a:t>and R. Buyya. Adapting market-oriented scheduling policies for cloud computing. In Proceedings of the 10th international conference on Algorithms and Architectures for Parallel Processing-Volume Part I, pages 351–362. Springer-</a:t>
            </a:r>
            <a:r>
              <a:rPr lang="en-US" dirty="0" err="1" smtClean="0"/>
              <a:t>Verlag</a:t>
            </a:r>
            <a:r>
              <a:rPr lang="en-US" dirty="0" smtClean="0"/>
              <a:t>, 2010.</a:t>
            </a:r>
          </a:p>
          <a:p>
            <a:pPr marL="514350" indent="-514350">
              <a:buFont typeface="+mj-lt"/>
              <a:buAutoNum type="arabicPeriod" startAt="6"/>
            </a:pPr>
            <a:r>
              <a:rPr lang="en-US" b="1" dirty="0" smtClean="0"/>
              <a:t>M. Amini Salehi</a:t>
            </a:r>
            <a:r>
              <a:rPr lang="en-US" dirty="0" smtClean="0"/>
              <a:t>, A. N. </a:t>
            </a:r>
            <a:r>
              <a:rPr lang="en-US" dirty="0" err="1" smtClean="0"/>
              <a:t>Toosi</a:t>
            </a:r>
            <a:r>
              <a:rPr lang="en-US" dirty="0" smtClean="0"/>
              <a:t>, and R. Buyya, Realizing Contention- aware Scheduling in the InterGrid, submitted to 5th International Conference on Utility and Cloud Computing (UCC’12), USA, 2012.</a:t>
            </a:r>
            <a:endParaRPr lang="en-US" dirty="0"/>
          </a:p>
        </p:txBody>
      </p:sp>
      <p:sp>
        <p:nvSpPr>
          <p:cNvPr id="5" name="Slide Number Placeholder 4"/>
          <p:cNvSpPr>
            <a:spLocks noGrp="1"/>
          </p:cNvSpPr>
          <p:nvPr>
            <p:ph type="sldNum" sz="quarter" idx="12"/>
          </p:nvPr>
        </p:nvSpPr>
        <p:spPr>
          <a:xfrm>
            <a:off x="6553200" y="6324600"/>
            <a:ext cx="2133600" cy="365125"/>
          </a:xfrm>
        </p:spPr>
        <p:txBody>
          <a:bodyPr/>
          <a:lstStyle/>
          <a:p>
            <a:fld id="{7D2751F7-D677-4CE9-B35A-C3CCA0CC8D94}"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fontScale="90000"/>
          </a:bodyPr>
          <a:lstStyle/>
          <a:p>
            <a:r>
              <a:rPr lang="en-US" dirty="0" smtClean="0"/>
              <a:t>Lease based Resource Provisioning in InterGrid</a:t>
            </a:r>
            <a:endParaRPr lang="en-US" dirty="0"/>
          </a:p>
        </p:txBody>
      </p:sp>
      <p:sp>
        <p:nvSpPr>
          <p:cNvPr id="8" name="Slide Number Placeholder 7"/>
          <p:cNvSpPr>
            <a:spLocks noGrp="1"/>
          </p:cNvSpPr>
          <p:nvPr>
            <p:ph type="sldNum" sz="quarter" idx="12"/>
          </p:nvPr>
        </p:nvSpPr>
        <p:spPr/>
        <p:txBody>
          <a:bodyPr/>
          <a:lstStyle/>
          <a:p>
            <a:fld id="{A8B473E1-F51C-4A48-9D39-F0FA04972A2B}" type="slidenum">
              <a:rPr lang="en-US" smtClean="0"/>
              <a:pPr/>
              <a:t>7</a:t>
            </a:fld>
            <a:endParaRPr lang="en-US" dirty="0"/>
          </a:p>
        </p:txBody>
      </p:sp>
      <p:sp>
        <p:nvSpPr>
          <p:cNvPr id="3" name="Content Placeholder 2"/>
          <p:cNvSpPr>
            <a:spLocks noGrp="1"/>
          </p:cNvSpPr>
          <p:nvPr>
            <p:ph sz="quarter" idx="1"/>
          </p:nvPr>
        </p:nvSpPr>
        <p:spPr>
          <a:xfrm>
            <a:off x="533400" y="1447800"/>
            <a:ext cx="8153400" cy="4572000"/>
          </a:xfrm>
        </p:spPr>
        <p:txBody>
          <a:bodyPr>
            <a:normAutofit fontScale="92500" lnSpcReduction="20000"/>
          </a:bodyPr>
          <a:lstStyle/>
          <a:p>
            <a:r>
              <a:rPr lang="en-AU" dirty="0" smtClean="0"/>
              <a:t>A </a:t>
            </a:r>
            <a:r>
              <a:rPr lang="en-AU" i="1" dirty="0"/>
              <a:t>lease </a:t>
            </a:r>
            <a:r>
              <a:rPr lang="en-AU" dirty="0"/>
              <a:t>is an </a:t>
            </a:r>
            <a:r>
              <a:rPr lang="en-AU" dirty="0" smtClean="0"/>
              <a:t>agreement between </a:t>
            </a:r>
            <a:r>
              <a:rPr lang="en-AU" dirty="0"/>
              <a:t>resource provider and</a:t>
            </a:r>
            <a:r>
              <a:rPr lang="en-AU" dirty="0" smtClean="0"/>
              <a:t> consumer whereby </a:t>
            </a:r>
            <a:r>
              <a:rPr lang="en-AU" dirty="0"/>
              <a:t>the</a:t>
            </a:r>
            <a:r>
              <a:rPr lang="en-AU" dirty="0" smtClean="0"/>
              <a:t> resources are allocated to the </a:t>
            </a:r>
            <a:r>
              <a:rPr lang="en-AU" dirty="0"/>
              <a:t>consumer</a:t>
            </a:r>
            <a:r>
              <a:rPr lang="en-AU" dirty="0" smtClean="0"/>
              <a:t> based agreed lease terms.</a:t>
            </a:r>
          </a:p>
          <a:p>
            <a:r>
              <a:rPr lang="en-US" dirty="0" smtClean="0"/>
              <a:t>Virtual </a:t>
            </a:r>
            <a:r>
              <a:rPr lang="en-AU" dirty="0" smtClean="0"/>
              <a:t>Machine </a:t>
            </a:r>
            <a:r>
              <a:rPr lang="en-AU" dirty="0"/>
              <a:t>(VM) technology is a way to </a:t>
            </a:r>
            <a:r>
              <a:rPr lang="en-AU" dirty="0" smtClean="0"/>
              <a:t>implement l</a:t>
            </a:r>
            <a:r>
              <a:rPr lang="en-US" dirty="0" smtClean="0"/>
              <a:t>ease-based </a:t>
            </a:r>
            <a:r>
              <a:rPr lang="en-US" dirty="0"/>
              <a:t>resource </a:t>
            </a:r>
            <a:r>
              <a:rPr lang="en-US" dirty="0" smtClean="0"/>
              <a:t>provisioning.</a:t>
            </a:r>
          </a:p>
          <a:p>
            <a:r>
              <a:rPr lang="en-AU" dirty="0" smtClean="0"/>
              <a:t>VMs are able to get suspended, resumed</a:t>
            </a:r>
            <a:r>
              <a:rPr lang="en-AU" dirty="0"/>
              <a:t>, stopped, or even </a:t>
            </a:r>
            <a:r>
              <a:rPr lang="en-AU" dirty="0" smtClean="0"/>
              <a:t>migrated.</a:t>
            </a:r>
          </a:p>
          <a:p>
            <a:r>
              <a:rPr lang="en-US" dirty="0" smtClean="0"/>
              <a:t>InterGrid </a:t>
            </a:r>
            <a:r>
              <a:rPr lang="en-AU" dirty="0" smtClean="0"/>
              <a:t>makes </a:t>
            </a:r>
            <a:r>
              <a:rPr lang="en-AU" dirty="0"/>
              <a:t>one lease for each user </a:t>
            </a:r>
            <a:r>
              <a:rPr lang="en-AU" dirty="0" smtClean="0"/>
              <a:t>request.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 and Outcomes</a:t>
            </a:r>
            <a:endParaRPr lang="en-US" dirty="0"/>
          </a:p>
        </p:txBody>
      </p:sp>
      <p:sp>
        <p:nvSpPr>
          <p:cNvPr id="3" name="Content Placeholder 2"/>
          <p:cNvSpPr>
            <a:spLocks noGrp="1"/>
          </p:cNvSpPr>
          <p:nvPr>
            <p:ph idx="1"/>
          </p:nvPr>
        </p:nvSpPr>
        <p:spPr/>
        <p:txBody>
          <a:bodyPr>
            <a:normAutofit fontScale="77500" lnSpcReduction="20000"/>
          </a:bodyPr>
          <a:lstStyle/>
          <a:p>
            <a:pPr marL="334800" indent="-334800">
              <a:buFont typeface="+mj-lt"/>
              <a:buAutoNum type="arabicPeriod"/>
            </a:pPr>
            <a:r>
              <a:rPr lang="en-US" b="1" dirty="0" smtClean="0"/>
              <a:t>Awarded Post Doctorate Position </a:t>
            </a:r>
            <a:r>
              <a:rPr lang="en-US" dirty="0" smtClean="0"/>
              <a:t>in Colorado State University (Sep 2012).</a:t>
            </a:r>
            <a:endParaRPr lang="en-US" b="1" dirty="0" smtClean="0"/>
          </a:p>
          <a:p>
            <a:pPr marL="334800" indent="-334800">
              <a:buFont typeface="+mj-lt"/>
              <a:buAutoNum type="arabicPeriod"/>
            </a:pPr>
            <a:r>
              <a:rPr lang="en-US" b="1" dirty="0" smtClean="0"/>
              <a:t>Patent filed</a:t>
            </a:r>
            <a:r>
              <a:rPr lang="en-US" dirty="0" smtClean="0"/>
              <a:t> on implementing energy-aware resource scheduling in resource providers (Feb 2012).</a:t>
            </a:r>
          </a:p>
          <a:p>
            <a:pPr marL="334800" indent="-334800">
              <a:buFont typeface="+mj-lt"/>
              <a:buAutoNum type="arabicPeriod"/>
            </a:pPr>
            <a:r>
              <a:rPr lang="en-US" b="1" dirty="0" smtClean="0"/>
              <a:t>Awarded Internship in Infosys</a:t>
            </a:r>
            <a:r>
              <a:rPr lang="en-US" dirty="0" smtClean="0"/>
              <a:t>, India (Oct 2011-Jan 2012).</a:t>
            </a:r>
          </a:p>
          <a:p>
            <a:pPr marL="334800" indent="-334800">
              <a:buFont typeface="+mj-lt"/>
              <a:buAutoNum type="arabicPeriod"/>
            </a:pPr>
            <a:r>
              <a:rPr lang="en-US" b="1" smtClean="0"/>
              <a:t>Received Best </a:t>
            </a:r>
            <a:r>
              <a:rPr lang="en-US" b="1" dirty="0" smtClean="0"/>
              <a:t>intern award</a:t>
            </a:r>
            <a:r>
              <a:rPr lang="en-US" dirty="0" smtClean="0"/>
              <a:t> from Infosys, India (April 2012).</a:t>
            </a:r>
          </a:p>
          <a:p>
            <a:pPr marL="334800" indent="-334800">
              <a:buFont typeface="+mj-lt"/>
              <a:buAutoNum type="arabicPeriod"/>
            </a:pPr>
            <a:r>
              <a:rPr lang="en-US" b="1" dirty="0" smtClean="0"/>
              <a:t>Ranked 3</a:t>
            </a:r>
            <a:r>
              <a:rPr lang="en-US" b="1" baseline="30000" dirty="0" smtClean="0"/>
              <a:t>rd</a:t>
            </a:r>
            <a:r>
              <a:rPr lang="en-US" b="1" dirty="0" smtClean="0"/>
              <a:t> in IEEE Expo Competition </a:t>
            </a:r>
            <a:r>
              <a:rPr lang="en-US" dirty="0" smtClean="0"/>
              <a:t>for Applied Research (Nov 2009).</a:t>
            </a:r>
          </a:p>
          <a:p>
            <a:pPr marL="334800" indent="-334800">
              <a:buFont typeface="+mj-lt"/>
              <a:buAutoNum type="arabicPeriod"/>
            </a:pPr>
            <a:r>
              <a:rPr lang="en-US" dirty="0" smtClean="0"/>
              <a:t>Extended </a:t>
            </a:r>
            <a:r>
              <a:rPr lang="en-US" dirty="0" err="1" smtClean="0"/>
              <a:t>Gridbus</a:t>
            </a:r>
            <a:r>
              <a:rPr lang="en-US" dirty="0" smtClean="0"/>
              <a:t> Broker to work with Cloud provider.</a:t>
            </a:r>
          </a:p>
          <a:p>
            <a:pPr marL="334800" indent="-334800">
              <a:buFont typeface="+mj-lt"/>
              <a:buAutoNum type="arabicPeriod"/>
            </a:pPr>
            <a:r>
              <a:rPr lang="en-US" dirty="0" smtClean="0"/>
              <a:t>Extended energy-aware capability to </a:t>
            </a:r>
            <a:r>
              <a:rPr lang="en-US" dirty="0" err="1" smtClean="0"/>
              <a:t>Haizea</a:t>
            </a:r>
            <a:r>
              <a:rPr lang="en-US" dirty="0" smtClean="0"/>
              <a:t> scheduler</a:t>
            </a:r>
          </a:p>
        </p:txBody>
      </p:sp>
      <p:sp>
        <p:nvSpPr>
          <p:cNvPr id="5" name="Slide Number Placeholder 4"/>
          <p:cNvSpPr>
            <a:spLocks noGrp="1"/>
          </p:cNvSpPr>
          <p:nvPr>
            <p:ph type="sldNum" sz="quarter" idx="12"/>
          </p:nvPr>
        </p:nvSpPr>
        <p:spPr/>
        <p:txBody>
          <a:bodyPr/>
          <a:lstStyle/>
          <a:p>
            <a:fld id="{7D2751F7-D677-4CE9-B35A-C3CCA0CC8D94}"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40312"/>
          </a:xfrm>
        </p:spPr>
        <p:txBody>
          <a:bodyPr>
            <a:normAutofit/>
          </a:bodyPr>
          <a:lstStyle/>
          <a:p>
            <a:r>
              <a:rPr lang="en-US" sz="7200" b="1" dirty="0" smtClean="0"/>
              <a:t>THANK YOU</a:t>
            </a:r>
            <a:br>
              <a:rPr lang="en-US" sz="7200" b="1" dirty="0" smtClean="0"/>
            </a:br>
            <a:r>
              <a:rPr lang="en-US" sz="7200" b="1" dirty="0" smtClean="0"/>
              <a:t>Any Question?</a:t>
            </a:r>
            <a:endParaRPr lang="en-US" sz="7200" b="1" dirty="0"/>
          </a:p>
        </p:txBody>
      </p:sp>
      <p:sp>
        <p:nvSpPr>
          <p:cNvPr id="5" name="Slide Number Placeholder 4"/>
          <p:cNvSpPr>
            <a:spLocks noGrp="1"/>
          </p:cNvSpPr>
          <p:nvPr>
            <p:ph type="sldNum" sz="quarter" idx="12"/>
          </p:nvPr>
        </p:nvSpPr>
        <p:spPr/>
        <p:txBody>
          <a:bodyPr/>
          <a:lstStyle/>
          <a:p>
            <a:fld id="{7D2751F7-D677-4CE9-B35A-C3CCA0CC8D94}" type="slidenum">
              <a:rPr lang="en-US" smtClean="0"/>
              <a:pPr/>
              <a:t>71</a:t>
            </a:fld>
            <a:endParaRPr lang="en-US"/>
          </a:p>
        </p:txBody>
      </p:sp>
      <p:sp>
        <p:nvSpPr>
          <p:cNvPr id="4" name="TextBox 3"/>
          <p:cNvSpPr txBox="1"/>
          <p:nvPr/>
        </p:nvSpPr>
        <p:spPr>
          <a:xfrm>
            <a:off x="1295400" y="2514600"/>
            <a:ext cx="6610804" cy="1446550"/>
          </a:xfrm>
          <a:prstGeom prst="rect">
            <a:avLst/>
          </a:prstGeom>
          <a:noFill/>
        </p:spPr>
        <p:txBody>
          <a:bodyPr wrap="none" rtlCol="0">
            <a:spAutoFit/>
          </a:bodyPr>
          <a:lstStyle/>
          <a:p>
            <a:pPr algn="ctr"/>
            <a:r>
              <a:rPr lang="en-US" sz="4400" b="1" dirty="0" smtClean="0">
                <a:solidFill>
                  <a:schemeClr val="accent1">
                    <a:lumMod val="75000"/>
                  </a:schemeClr>
                </a:solidFill>
              </a:rPr>
              <a:t>Thank you for attending</a:t>
            </a:r>
          </a:p>
          <a:p>
            <a:pPr algn="ctr"/>
            <a:r>
              <a:rPr lang="en-US" sz="4400" b="1" dirty="0" smtClean="0">
                <a:solidFill>
                  <a:schemeClr val="accent1">
                    <a:lumMod val="75000"/>
                  </a:schemeClr>
                </a:solidFill>
              </a:rPr>
              <a:t>Any Question?</a:t>
            </a:r>
            <a:endParaRPr lang="en-US" sz="4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 name="Picture 5" descr="UOM.gif"/>
          <p:cNvPicPr>
            <a:picLocks noChangeAspect="1"/>
          </p:cNvPicPr>
          <p:nvPr/>
        </p:nvPicPr>
        <p:blipFill>
          <a:blip r:embed="rId3" cstate="print"/>
          <a:srcRect/>
          <a:stretch>
            <a:fillRect/>
          </a:stretch>
        </p:blipFill>
        <p:spPr bwMode="auto">
          <a:xfrm>
            <a:off x="1600200" y="5715000"/>
            <a:ext cx="1133554" cy="1143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Acknowledgements</a:t>
            </a:r>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pPr/>
              <a:t>72</a:t>
            </a:fld>
            <a:endParaRPr lang="en-US"/>
          </a:p>
        </p:txBody>
      </p:sp>
      <p:pic>
        <p:nvPicPr>
          <p:cNvPr id="5" name="Picture 4" descr="rajkumar4.jpg"/>
          <p:cNvPicPr/>
          <p:nvPr/>
        </p:nvPicPr>
        <p:blipFill>
          <a:blip r:embed="rId4"/>
          <a:stretch>
            <a:fillRect/>
          </a:stretch>
        </p:blipFill>
        <p:spPr>
          <a:xfrm>
            <a:off x="152400" y="1524001"/>
            <a:ext cx="1371600" cy="1828799"/>
          </a:xfrm>
          <a:prstGeom prst="rect">
            <a:avLst/>
          </a:prstGeom>
        </p:spPr>
      </p:pic>
      <p:pic>
        <p:nvPicPr>
          <p:cNvPr id="6" name="Picture 5"/>
          <p:cNvPicPr>
            <a:picLocks noChangeAspect="1"/>
          </p:cNvPicPr>
          <p:nvPr/>
        </p:nvPicPr>
        <p:blipFill>
          <a:blip r:embed="rId5"/>
          <a:stretch>
            <a:fillRect/>
          </a:stretch>
        </p:blipFill>
        <p:spPr>
          <a:xfrm>
            <a:off x="1524000" y="1524000"/>
            <a:ext cx="1508111" cy="1828800"/>
          </a:xfrm>
          <a:prstGeom prst="rect">
            <a:avLst/>
          </a:prstGeom>
        </p:spPr>
      </p:pic>
      <p:pic>
        <p:nvPicPr>
          <p:cNvPr id="7" name="Picture 6"/>
          <p:cNvPicPr>
            <a:picLocks noChangeAspect="1"/>
          </p:cNvPicPr>
          <p:nvPr/>
        </p:nvPicPr>
        <p:blipFill>
          <a:blip r:embed="rId6"/>
          <a:stretch>
            <a:fillRect/>
          </a:stretch>
        </p:blipFill>
        <p:spPr>
          <a:xfrm>
            <a:off x="3048000" y="1524000"/>
            <a:ext cx="1433689" cy="1828800"/>
          </a:xfrm>
          <a:prstGeom prst="rect">
            <a:avLst/>
          </a:prstGeom>
        </p:spPr>
      </p:pic>
      <p:pic>
        <p:nvPicPr>
          <p:cNvPr id="8" name="Picture 7" descr="JAVADI_Bahman_s.jpg"/>
          <p:cNvPicPr/>
          <p:nvPr/>
        </p:nvPicPr>
        <p:blipFill>
          <a:blip r:embed="rId7" cstate="print"/>
          <a:stretch>
            <a:fillRect/>
          </a:stretch>
        </p:blipFill>
        <p:spPr>
          <a:xfrm>
            <a:off x="4495800" y="1524000"/>
            <a:ext cx="1308100" cy="1828800"/>
          </a:xfrm>
          <a:prstGeom prst="rect">
            <a:avLst/>
          </a:prstGeom>
        </p:spPr>
      </p:pic>
      <p:pic>
        <p:nvPicPr>
          <p:cNvPr id="9" name="Picture 8"/>
          <p:cNvPicPr>
            <a:picLocks noChangeAspect="1"/>
          </p:cNvPicPr>
          <p:nvPr/>
        </p:nvPicPr>
        <p:blipFill>
          <a:blip r:embed="rId8"/>
          <a:stretch>
            <a:fillRect/>
          </a:stretch>
        </p:blipFill>
        <p:spPr>
          <a:xfrm>
            <a:off x="5791200" y="1524000"/>
            <a:ext cx="1407417" cy="1828800"/>
          </a:xfrm>
          <a:prstGeom prst="rect">
            <a:avLst/>
          </a:prstGeom>
        </p:spPr>
      </p:pic>
      <p:pic>
        <p:nvPicPr>
          <p:cNvPr id="10" name="Picture 9"/>
          <p:cNvPicPr>
            <a:picLocks noChangeAspect="1"/>
          </p:cNvPicPr>
          <p:nvPr/>
        </p:nvPicPr>
        <p:blipFill>
          <a:blip r:embed="rId9"/>
          <a:stretch>
            <a:fillRect/>
          </a:stretch>
        </p:blipFill>
        <p:spPr>
          <a:xfrm>
            <a:off x="7239000" y="1524000"/>
            <a:ext cx="1716689" cy="1828800"/>
          </a:xfrm>
          <a:prstGeom prst="rect">
            <a:avLst/>
          </a:prstGeom>
        </p:spPr>
      </p:pic>
      <p:pic>
        <p:nvPicPr>
          <p:cNvPr id="11" name="Picture 10"/>
          <p:cNvPicPr>
            <a:picLocks noChangeAspect="1"/>
          </p:cNvPicPr>
          <p:nvPr/>
        </p:nvPicPr>
        <p:blipFill>
          <a:blip r:embed="rId10"/>
          <a:stretch>
            <a:fillRect/>
          </a:stretch>
        </p:blipFill>
        <p:spPr>
          <a:xfrm>
            <a:off x="152400" y="3429001"/>
            <a:ext cx="1316183" cy="1447800"/>
          </a:xfrm>
          <a:prstGeom prst="rect">
            <a:avLst/>
          </a:prstGeom>
        </p:spPr>
      </p:pic>
      <p:pic>
        <p:nvPicPr>
          <p:cNvPr id="13" name="Picture 12"/>
          <p:cNvPicPr>
            <a:picLocks noChangeAspect="1"/>
          </p:cNvPicPr>
          <p:nvPr/>
        </p:nvPicPr>
        <p:blipFill>
          <a:blip r:embed="rId11"/>
          <a:stretch>
            <a:fillRect/>
          </a:stretch>
        </p:blipFill>
        <p:spPr>
          <a:xfrm>
            <a:off x="1524000" y="3429000"/>
            <a:ext cx="1156296" cy="1447800"/>
          </a:xfrm>
          <a:prstGeom prst="rect">
            <a:avLst/>
          </a:prstGeom>
        </p:spPr>
      </p:pic>
      <p:pic>
        <p:nvPicPr>
          <p:cNvPr id="14" name="Picture 13"/>
          <p:cNvPicPr>
            <a:picLocks noChangeAspect="1"/>
          </p:cNvPicPr>
          <p:nvPr/>
        </p:nvPicPr>
        <p:blipFill>
          <a:blip r:embed="rId12"/>
          <a:stretch>
            <a:fillRect/>
          </a:stretch>
        </p:blipFill>
        <p:spPr>
          <a:xfrm>
            <a:off x="2743200" y="3429000"/>
            <a:ext cx="1132326" cy="1447800"/>
          </a:xfrm>
          <a:prstGeom prst="rect">
            <a:avLst/>
          </a:prstGeom>
        </p:spPr>
      </p:pic>
      <p:pic>
        <p:nvPicPr>
          <p:cNvPr id="15" name="Picture 14"/>
          <p:cNvPicPr>
            <a:picLocks noChangeAspect="1"/>
          </p:cNvPicPr>
          <p:nvPr/>
        </p:nvPicPr>
        <p:blipFill>
          <a:blip r:embed="rId13"/>
          <a:stretch>
            <a:fillRect/>
          </a:stretch>
        </p:blipFill>
        <p:spPr>
          <a:xfrm>
            <a:off x="3962400" y="3429000"/>
            <a:ext cx="1828800" cy="1445296"/>
          </a:xfrm>
          <a:prstGeom prst="rect">
            <a:avLst/>
          </a:prstGeom>
        </p:spPr>
      </p:pic>
      <p:pic>
        <p:nvPicPr>
          <p:cNvPr id="16" name="Picture 15"/>
          <p:cNvPicPr>
            <a:picLocks noChangeAspect="1"/>
          </p:cNvPicPr>
          <p:nvPr/>
        </p:nvPicPr>
        <p:blipFill>
          <a:blip r:embed="rId14"/>
          <a:stretch>
            <a:fillRect/>
          </a:stretch>
        </p:blipFill>
        <p:spPr>
          <a:xfrm>
            <a:off x="5791200" y="3428999"/>
            <a:ext cx="921327" cy="1447801"/>
          </a:xfrm>
          <a:prstGeom prst="rect">
            <a:avLst/>
          </a:prstGeom>
        </p:spPr>
      </p:pic>
      <p:pic>
        <p:nvPicPr>
          <p:cNvPr id="17" name="Picture 16"/>
          <p:cNvPicPr>
            <a:picLocks noChangeAspect="1"/>
          </p:cNvPicPr>
          <p:nvPr/>
        </p:nvPicPr>
        <p:blipFill>
          <a:blip r:embed="rId15"/>
          <a:stretch>
            <a:fillRect/>
          </a:stretch>
        </p:blipFill>
        <p:spPr>
          <a:xfrm>
            <a:off x="1036807" y="4876800"/>
            <a:ext cx="868193" cy="838200"/>
          </a:xfrm>
          <a:prstGeom prst="rect">
            <a:avLst/>
          </a:prstGeom>
        </p:spPr>
      </p:pic>
      <p:pic>
        <p:nvPicPr>
          <p:cNvPr id="19" name="Picture 18"/>
          <p:cNvPicPr>
            <a:picLocks noChangeAspect="1"/>
          </p:cNvPicPr>
          <p:nvPr/>
        </p:nvPicPr>
        <p:blipFill>
          <a:blip r:embed="rId16"/>
          <a:stretch>
            <a:fillRect/>
          </a:stretch>
        </p:blipFill>
        <p:spPr>
          <a:xfrm>
            <a:off x="135467" y="4876800"/>
            <a:ext cx="931333" cy="826346"/>
          </a:xfrm>
          <a:prstGeom prst="rect">
            <a:avLst/>
          </a:prstGeom>
        </p:spPr>
      </p:pic>
      <p:pic>
        <p:nvPicPr>
          <p:cNvPr id="20" name="Picture 19"/>
          <p:cNvPicPr>
            <a:picLocks noChangeAspect="1"/>
          </p:cNvPicPr>
          <p:nvPr/>
        </p:nvPicPr>
        <p:blipFill>
          <a:blip r:embed="rId17"/>
          <a:stretch>
            <a:fillRect/>
          </a:stretch>
        </p:blipFill>
        <p:spPr>
          <a:xfrm>
            <a:off x="1811710" y="4876800"/>
            <a:ext cx="855290" cy="838200"/>
          </a:xfrm>
          <a:prstGeom prst="rect">
            <a:avLst/>
          </a:prstGeom>
        </p:spPr>
      </p:pic>
      <p:pic>
        <p:nvPicPr>
          <p:cNvPr id="21" name="Picture 20"/>
          <p:cNvPicPr>
            <a:picLocks noChangeAspect="1"/>
          </p:cNvPicPr>
          <p:nvPr/>
        </p:nvPicPr>
        <p:blipFill>
          <a:blip r:embed="rId18"/>
          <a:stretch>
            <a:fillRect/>
          </a:stretch>
        </p:blipFill>
        <p:spPr>
          <a:xfrm>
            <a:off x="6781800" y="3429000"/>
            <a:ext cx="1188061" cy="1447800"/>
          </a:xfrm>
          <a:prstGeom prst="rect">
            <a:avLst/>
          </a:prstGeom>
        </p:spPr>
      </p:pic>
      <p:pic>
        <p:nvPicPr>
          <p:cNvPr id="22" name="Picture 21"/>
          <p:cNvPicPr>
            <a:picLocks noChangeAspect="1"/>
          </p:cNvPicPr>
          <p:nvPr/>
        </p:nvPicPr>
        <p:blipFill>
          <a:blip r:embed="rId19"/>
          <a:stretch>
            <a:fillRect/>
          </a:stretch>
        </p:blipFill>
        <p:spPr>
          <a:xfrm>
            <a:off x="8001000" y="3352801"/>
            <a:ext cx="1103537" cy="1524000"/>
          </a:xfrm>
          <a:prstGeom prst="rect">
            <a:avLst/>
          </a:prstGeom>
        </p:spPr>
      </p:pic>
      <p:pic>
        <p:nvPicPr>
          <p:cNvPr id="23" name="Picture 22"/>
          <p:cNvPicPr>
            <a:picLocks noChangeAspect="1"/>
          </p:cNvPicPr>
          <p:nvPr/>
        </p:nvPicPr>
        <p:blipFill>
          <a:blip r:embed="rId20"/>
          <a:stretch>
            <a:fillRect/>
          </a:stretch>
        </p:blipFill>
        <p:spPr>
          <a:xfrm>
            <a:off x="2515659" y="4876800"/>
            <a:ext cx="989541" cy="838200"/>
          </a:xfrm>
          <a:prstGeom prst="rect">
            <a:avLst/>
          </a:prstGeom>
        </p:spPr>
      </p:pic>
      <p:pic>
        <p:nvPicPr>
          <p:cNvPr id="24" name="Picture 23"/>
          <p:cNvPicPr>
            <a:picLocks noChangeAspect="1"/>
          </p:cNvPicPr>
          <p:nvPr/>
        </p:nvPicPr>
        <p:blipFill>
          <a:blip r:embed="rId21"/>
          <a:stretch>
            <a:fillRect/>
          </a:stretch>
        </p:blipFill>
        <p:spPr>
          <a:xfrm>
            <a:off x="3276600" y="4876800"/>
            <a:ext cx="838199" cy="838199"/>
          </a:xfrm>
          <a:prstGeom prst="rect">
            <a:avLst/>
          </a:prstGeom>
        </p:spPr>
      </p:pic>
      <p:pic>
        <p:nvPicPr>
          <p:cNvPr id="27" name="Picture 26"/>
          <p:cNvPicPr>
            <a:picLocks noChangeAspect="1"/>
          </p:cNvPicPr>
          <p:nvPr/>
        </p:nvPicPr>
        <p:blipFill>
          <a:blip r:embed="rId22"/>
          <a:stretch>
            <a:fillRect/>
          </a:stretch>
        </p:blipFill>
        <p:spPr>
          <a:xfrm>
            <a:off x="5867400" y="4876800"/>
            <a:ext cx="3276600" cy="1981200"/>
          </a:xfrm>
          <a:prstGeom prst="rect">
            <a:avLst/>
          </a:prstGeom>
        </p:spPr>
      </p:pic>
      <p:pic>
        <p:nvPicPr>
          <p:cNvPr id="29" name="Picture 28" descr="logo_infosys.jpg"/>
          <p:cNvPicPr>
            <a:picLocks noChangeAspect="1"/>
          </p:cNvPicPr>
          <p:nvPr/>
        </p:nvPicPr>
        <p:blipFill>
          <a:blip r:embed="rId23"/>
          <a:stretch>
            <a:fillRect/>
          </a:stretch>
        </p:blipFill>
        <p:spPr>
          <a:xfrm>
            <a:off x="2559719" y="6096000"/>
            <a:ext cx="1174082" cy="474606"/>
          </a:xfrm>
          <a:prstGeom prst="rect">
            <a:avLst/>
          </a:prstGeom>
        </p:spPr>
      </p:pic>
      <p:pic>
        <p:nvPicPr>
          <p:cNvPr id="26" name="Picture 25"/>
          <p:cNvPicPr>
            <a:picLocks noChangeAspect="1"/>
          </p:cNvPicPr>
          <p:nvPr/>
        </p:nvPicPr>
        <p:blipFill>
          <a:blip r:embed="rId24"/>
          <a:stretch>
            <a:fillRect/>
          </a:stretch>
        </p:blipFill>
        <p:spPr>
          <a:xfrm>
            <a:off x="4051642" y="4876801"/>
            <a:ext cx="1815758"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par>
                                <p:cTn id="35" presetID="3" presetClass="entr" presetSubtype="1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par>
                                <p:cTn id="38" presetID="3" presetClass="entr" presetSubtype="1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linds(horizontal)">
                                      <p:cBhvr>
                                        <p:cTn id="40" dur="500"/>
                                        <p:tgtEl>
                                          <p:spTgt spid="21"/>
                                        </p:tgtEl>
                                      </p:cBhvr>
                                    </p:animEffect>
                                  </p:childTnLst>
                                </p:cTn>
                              </p:par>
                              <p:par>
                                <p:cTn id="41" presetID="3"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par>
                                <p:cTn id="44" presetID="3" presetClass="entr" presetSubtype="1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linds(horizontal)">
                                      <p:cBhvr>
                                        <p:cTn id="46" dur="500"/>
                                        <p:tgtEl>
                                          <p:spTgt spid="11"/>
                                        </p:tgtEl>
                                      </p:cBhvr>
                                    </p:animEffect>
                                  </p:childTnLst>
                                </p:cTn>
                              </p:par>
                              <p:par>
                                <p:cTn id="47" presetID="3" presetClass="entr" presetSubtype="1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b="1" dirty="0" smtClean="0"/>
              <a:t>Appendix</a:t>
            </a:r>
            <a:endParaRPr lang="en-US" b="1" dirty="0"/>
          </a:p>
        </p:txBody>
      </p:sp>
      <p:sp>
        <p:nvSpPr>
          <p:cNvPr id="4" name="Slide Number Placeholder 3"/>
          <p:cNvSpPr>
            <a:spLocks noGrp="1"/>
          </p:cNvSpPr>
          <p:nvPr>
            <p:ph type="sldNum" sz="quarter" idx="12"/>
          </p:nvPr>
        </p:nvSpPr>
        <p:spPr/>
        <p:txBody>
          <a:bodyPr/>
          <a:lstStyle/>
          <a:p>
            <a:fld id="{7D2751F7-D677-4CE9-B35A-C3CCA0CC8D94}" type="slidenum">
              <a:rPr lang="en-US" smtClean="0"/>
              <a:pPr/>
              <a:t>73</a:t>
            </a:fld>
            <a:endParaRPr lang="en-US"/>
          </a:p>
        </p:txBody>
      </p:sp>
      <p:sp>
        <p:nvSpPr>
          <p:cNvPr id="5" name="TextBox 4"/>
          <p:cNvSpPr txBox="1"/>
          <p:nvPr/>
        </p:nvSpPr>
        <p:spPr>
          <a:xfrm>
            <a:off x="2895600" y="2362200"/>
            <a:ext cx="3339451" cy="923330"/>
          </a:xfrm>
          <a:prstGeom prst="rect">
            <a:avLst/>
          </a:prstGeom>
          <a:noFill/>
        </p:spPr>
        <p:txBody>
          <a:bodyPr wrap="none" rtlCol="0">
            <a:spAutoFit/>
          </a:bodyPr>
          <a:lstStyle/>
          <a:p>
            <a:r>
              <a:rPr lang="en-US" sz="5400" b="1" dirty="0" smtClean="0"/>
              <a:t>Appendix</a:t>
            </a:r>
            <a:endParaRPr lang="en-US" sz="5400" b="1" dirty="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VMs</a:t>
            </a:r>
            <a:r>
              <a:rPr lang="en-US" dirty="0" smtClean="0"/>
              <a:t> advantages for Preemption Mechanism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Enable partitioning of a single physical machine into several virtual machines</a:t>
            </a:r>
          </a:p>
          <a:p>
            <a:r>
              <a:rPr lang="en-US" dirty="0" smtClean="0"/>
              <a:t>Have their own software stack which can provide various execution environments for different users </a:t>
            </a:r>
          </a:p>
          <a:p>
            <a:r>
              <a:rPr lang="en-US" dirty="0" smtClean="0"/>
              <a:t>Transparently suspend, resume, and migrate without affecting the computation inside them </a:t>
            </a:r>
          </a:p>
          <a:p>
            <a:r>
              <a:rPr lang="en-US" dirty="0" smtClean="0"/>
              <a:t>Enables the scheduler to implement more complex placement strategies to reduce the resource contention.</a:t>
            </a:r>
            <a:endParaRPr lang="en-US" dirty="0"/>
          </a:p>
        </p:txBody>
      </p:sp>
      <p:sp>
        <p:nvSpPr>
          <p:cNvPr id="5" name="Slide Number Placeholder 4"/>
          <p:cNvSpPr>
            <a:spLocks noGrp="1"/>
          </p:cNvSpPr>
          <p:nvPr>
            <p:ph type="sldNum" sz="quarter" idx="12"/>
          </p:nvPr>
        </p:nvSpPr>
        <p:spPr/>
        <p:txBody>
          <a:bodyPr/>
          <a:lstStyle/>
          <a:p>
            <a:fld id="{7D2751F7-D677-4CE9-B35A-C3CCA0CC8D94}"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519784" y="3316069"/>
            <a:ext cx="1365090" cy="646331"/>
          </a:xfrm>
          <a:prstGeom prst="rect">
            <a:avLst/>
          </a:prstGeom>
          <a:noFill/>
        </p:spPr>
        <p:txBody>
          <a:bodyPr wrap="none" rtlCol="0">
            <a:spAutoFit/>
          </a:bodyPr>
          <a:lstStyle/>
          <a:p>
            <a:pPr algn="ctr"/>
            <a:r>
              <a:rPr lang="en-US" dirty="0" smtClean="0"/>
              <a:t>Preemption</a:t>
            </a:r>
          </a:p>
          <a:p>
            <a:pPr algn="ctr"/>
            <a:r>
              <a:rPr lang="en-US" dirty="0" smtClean="0"/>
              <a:t>Usages</a:t>
            </a:r>
            <a:endParaRPr lang="en-US" dirty="0"/>
          </a:p>
        </p:txBody>
      </p:sp>
      <p:sp>
        <p:nvSpPr>
          <p:cNvPr id="5" name="TextBox 4"/>
          <p:cNvSpPr txBox="1"/>
          <p:nvPr/>
        </p:nvSpPr>
        <p:spPr>
          <a:xfrm>
            <a:off x="3272384" y="4078069"/>
            <a:ext cx="954596" cy="646331"/>
          </a:xfrm>
          <a:prstGeom prst="rect">
            <a:avLst/>
          </a:prstGeom>
          <a:noFill/>
        </p:spPr>
        <p:txBody>
          <a:bodyPr wrap="none" rtlCol="0">
            <a:spAutoFit/>
          </a:bodyPr>
          <a:lstStyle/>
          <a:p>
            <a:pPr algn="ctr"/>
            <a:r>
              <a:rPr lang="en-US" dirty="0" smtClean="0"/>
              <a:t>Energy</a:t>
            </a:r>
          </a:p>
          <a:p>
            <a:pPr algn="ctr"/>
            <a:r>
              <a:rPr lang="en-US" dirty="0" smtClean="0"/>
              <a:t> Saving</a:t>
            </a:r>
            <a:endParaRPr lang="en-US" dirty="0"/>
          </a:p>
        </p:txBody>
      </p:sp>
      <p:sp>
        <p:nvSpPr>
          <p:cNvPr id="6" name="TextBox 5"/>
          <p:cNvSpPr txBox="1"/>
          <p:nvPr/>
        </p:nvSpPr>
        <p:spPr>
          <a:xfrm>
            <a:off x="3272384" y="1944469"/>
            <a:ext cx="1416373" cy="646331"/>
          </a:xfrm>
          <a:prstGeom prst="rect">
            <a:avLst/>
          </a:prstGeom>
          <a:noFill/>
        </p:spPr>
        <p:txBody>
          <a:bodyPr wrap="none" rtlCol="0">
            <a:spAutoFit/>
          </a:bodyPr>
          <a:lstStyle/>
          <a:p>
            <a:pPr algn="ctr"/>
            <a:r>
              <a:rPr lang="en-US" dirty="0" smtClean="0"/>
              <a:t>Request-init</a:t>
            </a:r>
          </a:p>
          <a:p>
            <a:pPr algn="ctr"/>
            <a:r>
              <a:rPr lang="en-US" dirty="0" smtClean="0"/>
              <a:t>Contention</a:t>
            </a:r>
            <a:endParaRPr lang="en-US" dirty="0"/>
          </a:p>
        </p:txBody>
      </p:sp>
      <p:sp>
        <p:nvSpPr>
          <p:cNvPr id="7" name="TextBox 6"/>
          <p:cNvSpPr txBox="1"/>
          <p:nvPr/>
        </p:nvSpPr>
        <p:spPr>
          <a:xfrm>
            <a:off x="3266602" y="2630269"/>
            <a:ext cx="1301182" cy="646331"/>
          </a:xfrm>
          <a:prstGeom prst="rect">
            <a:avLst/>
          </a:prstGeom>
          <a:noFill/>
        </p:spPr>
        <p:txBody>
          <a:bodyPr wrap="none" rtlCol="0">
            <a:spAutoFit/>
          </a:bodyPr>
          <a:lstStyle/>
          <a:p>
            <a:pPr algn="ctr"/>
            <a:r>
              <a:rPr lang="en-US" dirty="0" smtClean="0"/>
              <a:t>Origin-init</a:t>
            </a:r>
          </a:p>
          <a:p>
            <a:pPr algn="ctr"/>
            <a:r>
              <a:rPr lang="en-US" dirty="0" smtClean="0"/>
              <a:t>Contention</a:t>
            </a:r>
            <a:endParaRPr lang="en-US" dirty="0"/>
          </a:p>
        </p:txBody>
      </p:sp>
      <p:sp>
        <p:nvSpPr>
          <p:cNvPr id="8" name="TextBox 7"/>
          <p:cNvSpPr txBox="1"/>
          <p:nvPr/>
        </p:nvSpPr>
        <p:spPr>
          <a:xfrm>
            <a:off x="5117235" y="2782669"/>
            <a:ext cx="2117549" cy="646331"/>
          </a:xfrm>
          <a:prstGeom prst="rect">
            <a:avLst/>
          </a:prstGeom>
          <a:noFill/>
        </p:spPr>
        <p:txBody>
          <a:bodyPr wrap="none" rtlCol="0">
            <a:spAutoFit/>
          </a:bodyPr>
          <a:lstStyle/>
          <a:p>
            <a:pPr algn="ctr"/>
            <a:r>
              <a:rPr lang="en-US" dirty="0" smtClean="0"/>
              <a:t>Managing</a:t>
            </a:r>
          </a:p>
          <a:p>
            <a:pPr algn="ctr"/>
            <a:r>
              <a:rPr lang="en-US" dirty="0" smtClean="0"/>
              <a:t>Wrong Estimations</a:t>
            </a:r>
            <a:endParaRPr lang="en-US" dirty="0"/>
          </a:p>
        </p:txBody>
      </p:sp>
      <p:sp>
        <p:nvSpPr>
          <p:cNvPr id="9" name="TextBox 8"/>
          <p:cNvSpPr txBox="1"/>
          <p:nvPr/>
        </p:nvSpPr>
        <p:spPr>
          <a:xfrm>
            <a:off x="3240903" y="3468469"/>
            <a:ext cx="1326881" cy="369332"/>
          </a:xfrm>
          <a:prstGeom prst="rect">
            <a:avLst/>
          </a:prstGeom>
          <a:noFill/>
        </p:spPr>
        <p:txBody>
          <a:bodyPr wrap="none" rtlCol="0">
            <a:spAutoFit/>
          </a:bodyPr>
          <a:lstStyle/>
          <a:p>
            <a:pPr algn="ctr"/>
            <a:r>
              <a:rPr lang="en-US" dirty="0" smtClean="0"/>
              <a:t>Scheduling</a:t>
            </a:r>
            <a:endParaRPr lang="en-US" dirty="0"/>
          </a:p>
        </p:txBody>
      </p:sp>
      <p:sp>
        <p:nvSpPr>
          <p:cNvPr id="10" name="TextBox 9"/>
          <p:cNvSpPr txBox="1"/>
          <p:nvPr/>
        </p:nvSpPr>
        <p:spPr>
          <a:xfrm>
            <a:off x="5117235" y="3480137"/>
            <a:ext cx="2288419" cy="369332"/>
          </a:xfrm>
          <a:prstGeom prst="rect">
            <a:avLst/>
          </a:prstGeom>
          <a:noFill/>
        </p:spPr>
        <p:txBody>
          <a:bodyPr wrap="none" rtlCol="0">
            <a:spAutoFit/>
          </a:bodyPr>
          <a:lstStyle/>
          <a:p>
            <a:pPr algn="ctr"/>
            <a:r>
              <a:rPr lang="en-US" dirty="0" smtClean="0"/>
              <a:t>Improving Optimality</a:t>
            </a:r>
            <a:endParaRPr lang="en-US" dirty="0"/>
          </a:p>
        </p:txBody>
      </p:sp>
      <p:sp>
        <p:nvSpPr>
          <p:cNvPr id="11" name="TextBox 10"/>
          <p:cNvSpPr txBox="1"/>
          <p:nvPr/>
        </p:nvSpPr>
        <p:spPr>
          <a:xfrm>
            <a:off x="5101184" y="4013537"/>
            <a:ext cx="2366416" cy="369332"/>
          </a:xfrm>
          <a:prstGeom prst="rect">
            <a:avLst/>
          </a:prstGeom>
          <a:noFill/>
        </p:spPr>
        <p:txBody>
          <a:bodyPr wrap="none" rtlCol="0">
            <a:spAutoFit/>
          </a:bodyPr>
          <a:lstStyle/>
          <a:p>
            <a:pPr algn="ctr"/>
            <a:r>
              <a:rPr lang="en-US" dirty="0" smtClean="0"/>
              <a:t>Managing Peak Load</a:t>
            </a:r>
            <a:endParaRPr lang="en-US" dirty="0"/>
          </a:p>
        </p:txBody>
      </p:sp>
      <p:sp>
        <p:nvSpPr>
          <p:cNvPr id="12" name="Rectangle 11"/>
          <p:cNvSpPr/>
          <p:nvPr/>
        </p:nvSpPr>
        <p:spPr>
          <a:xfrm>
            <a:off x="3266602" y="4916269"/>
            <a:ext cx="1326542" cy="646331"/>
          </a:xfrm>
          <a:prstGeom prst="rect">
            <a:avLst/>
          </a:prstGeom>
        </p:spPr>
        <p:txBody>
          <a:bodyPr wrap="none">
            <a:spAutoFit/>
          </a:bodyPr>
          <a:lstStyle/>
          <a:p>
            <a:r>
              <a:rPr lang="en-US" dirty="0" smtClean="0"/>
              <a:t>Controlling</a:t>
            </a:r>
          </a:p>
          <a:p>
            <a:r>
              <a:rPr lang="en-US" dirty="0" smtClean="0"/>
              <a:t>Thresholds</a:t>
            </a:r>
            <a:endParaRPr lang="en-US" dirty="0"/>
          </a:p>
        </p:txBody>
      </p:sp>
      <p:cxnSp>
        <p:nvCxnSpPr>
          <p:cNvPr id="16" name="Elbow Connector 15"/>
          <p:cNvCxnSpPr>
            <a:stCxn id="4" idx="3"/>
            <a:endCxn id="6" idx="1"/>
          </p:cNvCxnSpPr>
          <p:nvPr/>
        </p:nvCxnSpPr>
        <p:spPr>
          <a:xfrm flipV="1">
            <a:off x="2884874" y="2267635"/>
            <a:ext cx="387510" cy="1371600"/>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Elbow Connector 17"/>
          <p:cNvCxnSpPr>
            <a:stCxn id="4" idx="3"/>
            <a:endCxn id="7" idx="1"/>
          </p:cNvCxnSpPr>
          <p:nvPr/>
        </p:nvCxnSpPr>
        <p:spPr>
          <a:xfrm flipV="1">
            <a:off x="2884874" y="2953435"/>
            <a:ext cx="381728" cy="685800"/>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4" idx="3"/>
            <a:endCxn id="9" idx="1"/>
          </p:cNvCxnSpPr>
          <p:nvPr/>
        </p:nvCxnSpPr>
        <p:spPr>
          <a:xfrm>
            <a:off x="2884874" y="3639235"/>
            <a:ext cx="356029" cy="13900"/>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4" idx="3"/>
            <a:endCxn id="5" idx="1"/>
          </p:cNvCxnSpPr>
          <p:nvPr/>
        </p:nvCxnSpPr>
        <p:spPr>
          <a:xfrm>
            <a:off x="2884874" y="3639235"/>
            <a:ext cx="387510" cy="762000"/>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9" idx="3"/>
            <a:endCxn id="8" idx="1"/>
          </p:cNvCxnSpPr>
          <p:nvPr/>
        </p:nvCxnSpPr>
        <p:spPr>
          <a:xfrm flipV="1">
            <a:off x="4567784" y="3105835"/>
            <a:ext cx="549451" cy="547300"/>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9" idx="3"/>
            <a:endCxn id="10" idx="1"/>
          </p:cNvCxnSpPr>
          <p:nvPr/>
        </p:nvCxnSpPr>
        <p:spPr>
          <a:xfrm>
            <a:off x="4567784" y="3653135"/>
            <a:ext cx="549451" cy="11668"/>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9" idx="3"/>
            <a:endCxn id="11" idx="1"/>
          </p:cNvCxnSpPr>
          <p:nvPr/>
        </p:nvCxnSpPr>
        <p:spPr>
          <a:xfrm>
            <a:off x="4567784" y="3653135"/>
            <a:ext cx="533400" cy="545068"/>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4" idx="3"/>
            <a:endCxn id="12" idx="1"/>
          </p:cNvCxnSpPr>
          <p:nvPr/>
        </p:nvCxnSpPr>
        <p:spPr>
          <a:xfrm>
            <a:off x="2884874" y="3639235"/>
            <a:ext cx="381728" cy="1600200"/>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p>
            <a:pPr lvl="0" algn="ctr">
              <a:spcBef>
                <a:spcPct val="0"/>
              </a:spcBef>
            </a:pPr>
            <a:r>
              <a:rPr lang="en-US" sz="4000" dirty="0" smtClean="0"/>
              <a:t>Preemption Mechanism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5" name="Slide Number Placeholder 24"/>
          <p:cNvSpPr>
            <a:spLocks noGrp="1"/>
          </p:cNvSpPr>
          <p:nvPr>
            <p:ph type="sldNum" sz="quarter" idx="12"/>
          </p:nvPr>
        </p:nvSpPr>
        <p:spPr/>
        <p:txBody>
          <a:bodyPr/>
          <a:lstStyle/>
          <a:p>
            <a:fld id="{7D2751F7-D677-4CE9-B35A-C3CCA0CC8D94}"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normAutofit fontScale="90000"/>
          </a:bodyPr>
          <a:lstStyle/>
          <a:p>
            <a:r>
              <a:rPr lang="en-AU" dirty="0" smtClean="0"/>
              <a:t>Local and Grid Request Rejection Rate</a:t>
            </a:r>
            <a:endParaRPr lang="en-US" dirty="0"/>
          </a:p>
        </p:txBody>
      </p:sp>
      <p:pic>
        <p:nvPicPr>
          <p:cNvPr id="6" name="Picture 5"/>
          <p:cNvPicPr>
            <a:picLocks noChangeAspect="1"/>
          </p:cNvPicPr>
          <p:nvPr/>
        </p:nvPicPr>
        <p:blipFill>
          <a:blip r:embed="rId3"/>
          <a:stretch>
            <a:fillRect/>
          </a:stretch>
        </p:blipFill>
        <p:spPr>
          <a:xfrm>
            <a:off x="1" y="2271066"/>
            <a:ext cx="9144000" cy="2453334"/>
          </a:xfrm>
          <a:prstGeom prst="rect">
            <a:avLst/>
          </a:prstGeom>
        </p:spPr>
      </p:pic>
      <p:sp>
        <p:nvSpPr>
          <p:cNvPr id="5" name="Slide Number Placeholder 4"/>
          <p:cNvSpPr>
            <a:spLocks noGrp="1"/>
          </p:cNvSpPr>
          <p:nvPr>
            <p:ph type="sldNum" sz="quarter" idx="12"/>
          </p:nvPr>
        </p:nvSpPr>
        <p:spPr/>
        <p:txBody>
          <a:bodyPr/>
          <a:lstStyle/>
          <a:p>
            <a:fld id="{7D2751F7-D677-4CE9-B35A-C3CCA0CC8D94}"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62"/>
            <a:ext cx="8229600" cy="1143000"/>
          </a:xfrm>
        </p:spPr>
        <p:txBody>
          <a:bodyPr>
            <a:normAutofit/>
          </a:bodyPr>
          <a:lstStyle/>
          <a:p>
            <a:r>
              <a:rPr lang="en-US" dirty="0" smtClean="0"/>
              <a:t>Resource </a:t>
            </a:r>
            <a:r>
              <a:rPr lang="en-US" dirty="0"/>
              <a:t>Utilization</a:t>
            </a:r>
          </a:p>
        </p:txBody>
      </p:sp>
      <p:pic>
        <p:nvPicPr>
          <p:cNvPr id="7" name="Picture 6"/>
          <p:cNvPicPr>
            <a:picLocks noChangeAspect="1"/>
          </p:cNvPicPr>
          <p:nvPr/>
        </p:nvPicPr>
        <p:blipFill>
          <a:blip r:embed="rId3"/>
          <a:stretch>
            <a:fillRect/>
          </a:stretch>
        </p:blipFill>
        <p:spPr>
          <a:xfrm>
            <a:off x="0" y="851289"/>
            <a:ext cx="8915400" cy="3644511"/>
          </a:xfrm>
          <a:prstGeom prst="rect">
            <a:avLst/>
          </a:prstGeom>
        </p:spPr>
      </p:pic>
      <p:pic>
        <p:nvPicPr>
          <p:cNvPr id="8" name="Picture 7"/>
          <p:cNvPicPr>
            <a:picLocks noChangeAspect="1"/>
          </p:cNvPicPr>
          <p:nvPr/>
        </p:nvPicPr>
        <p:blipFill>
          <a:blip r:embed="rId4"/>
          <a:stretch>
            <a:fillRect/>
          </a:stretch>
        </p:blipFill>
        <p:spPr>
          <a:xfrm>
            <a:off x="2362200" y="4084605"/>
            <a:ext cx="4089400" cy="2773395"/>
          </a:xfrm>
          <a:prstGeom prst="rect">
            <a:avLst/>
          </a:prstGeom>
        </p:spPr>
      </p:pic>
      <p:sp>
        <p:nvSpPr>
          <p:cNvPr id="5" name="Slide Number Placeholder 4"/>
          <p:cNvSpPr>
            <a:spLocks noGrp="1"/>
          </p:cNvSpPr>
          <p:nvPr>
            <p:ph type="sldNum" sz="quarter" idx="12"/>
          </p:nvPr>
        </p:nvSpPr>
        <p:spPr/>
        <p:txBody>
          <a:bodyPr/>
          <a:lstStyle/>
          <a:p>
            <a:fld id="{7D2751F7-D677-4CE9-B35A-C3CCA0CC8D94}"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76"/>
            <a:ext cx="8229600" cy="1143000"/>
          </a:xfrm>
        </p:spPr>
        <p:txBody>
          <a:bodyPr>
            <a:normAutofit/>
          </a:bodyPr>
          <a:lstStyle/>
          <a:p>
            <a:r>
              <a:rPr lang="en-US" sz="3600" dirty="0"/>
              <a:t>Number of Lease Preemptions</a:t>
            </a:r>
          </a:p>
        </p:txBody>
      </p:sp>
      <p:sp>
        <p:nvSpPr>
          <p:cNvPr id="5" name="Content Placeholder 4"/>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152400" y="838200"/>
            <a:ext cx="8845550" cy="3003925"/>
          </a:xfrm>
          <a:prstGeom prst="rect">
            <a:avLst/>
          </a:prstGeom>
        </p:spPr>
      </p:pic>
      <p:pic>
        <p:nvPicPr>
          <p:cNvPr id="7" name="Picture 6"/>
          <p:cNvPicPr>
            <a:picLocks noChangeAspect="1"/>
          </p:cNvPicPr>
          <p:nvPr/>
        </p:nvPicPr>
        <p:blipFill>
          <a:blip r:embed="rId4"/>
          <a:stretch>
            <a:fillRect/>
          </a:stretch>
        </p:blipFill>
        <p:spPr>
          <a:xfrm>
            <a:off x="2514600" y="3854756"/>
            <a:ext cx="4349750" cy="2927044"/>
          </a:xfrm>
          <a:prstGeom prst="rect">
            <a:avLst/>
          </a:prstGeom>
        </p:spPr>
      </p:pic>
      <p:sp>
        <p:nvSpPr>
          <p:cNvPr id="8" name="Slide Number Placeholder 7"/>
          <p:cNvSpPr>
            <a:spLocks noGrp="1"/>
          </p:cNvSpPr>
          <p:nvPr>
            <p:ph type="sldNum" sz="quarter" idx="12"/>
          </p:nvPr>
        </p:nvSpPr>
        <p:spPr/>
        <p:txBody>
          <a:bodyPr/>
          <a:lstStyle/>
          <a:p>
            <a:fld id="{7D2751F7-D677-4CE9-B35A-C3CCA0CC8D94}"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D2751F7-D677-4CE9-B35A-C3CCA0CC8D94}" type="slidenum">
              <a:rPr lang="en-US" smtClean="0"/>
              <a:pPr/>
              <a:t>79</a:t>
            </a:fld>
            <a:endParaRPr lang="en-US"/>
          </a:p>
        </p:txBody>
      </p:sp>
      <p:pic>
        <p:nvPicPr>
          <p:cNvPr id="5" name="Picture 4"/>
          <p:cNvPicPr>
            <a:picLocks noChangeAspect="1"/>
          </p:cNvPicPr>
          <p:nvPr/>
        </p:nvPicPr>
        <p:blipFill>
          <a:blip r:embed="rId2"/>
          <a:stretch>
            <a:fillRect/>
          </a:stretch>
        </p:blipFill>
        <p:spPr>
          <a:xfrm>
            <a:off x="0" y="0"/>
            <a:ext cx="9144000" cy="6248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Contention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Occurs when a local request cannot be admitted, because resources are occupied by other requests.</a:t>
            </a:r>
          </a:p>
          <a:p>
            <a:r>
              <a:rPr lang="en-US" dirty="0" smtClean="0"/>
              <a:t>Preemption mechanism is a solution for contentious situation. </a:t>
            </a:r>
          </a:p>
          <a:p>
            <a:r>
              <a:rPr lang="en-US" dirty="0" smtClean="0"/>
              <a:t>It stops running </a:t>
            </a:r>
            <a:r>
              <a:rPr lang="en-US" dirty="0" err="1" smtClean="0"/>
              <a:t>request(s</a:t>
            </a:r>
            <a:r>
              <a:rPr lang="en-US" dirty="0" smtClean="0"/>
              <a:t>) and free resources for a higher priority request. </a:t>
            </a:r>
          </a:p>
          <a:p>
            <a:r>
              <a:rPr lang="en-US" dirty="0" smtClean="0"/>
              <a:t>Preemption is promising mechanism due to the prevalence of virtual machine (VM) technology. </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7D2751F7-D677-4CE9-B35A-C3CCA0CC8D94}"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533400" y="1460500"/>
            <a:ext cx="4349750" cy="1056052"/>
          </a:xfrm>
          <a:prstGeom prst="rect">
            <a:avLst/>
          </a:prstGeom>
        </p:spPr>
      </p:pic>
      <p:pic>
        <p:nvPicPr>
          <p:cNvPr id="11" name="Picture 10"/>
          <p:cNvPicPr>
            <a:picLocks noChangeAspect="1"/>
          </p:cNvPicPr>
          <p:nvPr/>
        </p:nvPicPr>
        <p:blipFill>
          <a:blip r:embed="rId4"/>
          <a:stretch>
            <a:fillRect/>
          </a:stretch>
        </p:blipFill>
        <p:spPr>
          <a:xfrm>
            <a:off x="952500" y="3937000"/>
            <a:ext cx="7239000" cy="1168400"/>
          </a:xfrm>
          <a:prstGeom prst="rect">
            <a:avLst/>
          </a:prstGeom>
        </p:spPr>
      </p:pic>
      <p:sp>
        <p:nvSpPr>
          <p:cNvPr id="2" name="Title 1"/>
          <p:cNvSpPr>
            <a:spLocks noGrp="1"/>
          </p:cNvSpPr>
          <p:nvPr>
            <p:ph type="title"/>
          </p:nvPr>
        </p:nvSpPr>
        <p:spPr/>
        <p:txBody>
          <a:bodyPr/>
          <a:lstStyle/>
          <a:p>
            <a:r>
              <a:rPr lang="en-US" dirty="0" smtClean="0"/>
              <a:t>Analytical Model(2)</a:t>
            </a:r>
            <a:endParaRPr lang="en-US" dirty="0"/>
          </a:p>
        </p:txBody>
      </p:sp>
      <p:sp>
        <p:nvSpPr>
          <p:cNvPr id="5" name="Rectangle 4"/>
          <p:cNvSpPr/>
          <p:nvPr/>
        </p:nvSpPr>
        <p:spPr>
          <a:xfrm>
            <a:off x="457200" y="3613664"/>
            <a:ext cx="7924800" cy="646331"/>
          </a:xfrm>
          <a:prstGeom prst="rect">
            <a:avLst/>
          </a:prstGeom>
        </p:spPr>
        <p:txBody>
          <a:bodyPr wrap="square">
            <a:spAutoFit/>
          </a:bodyPr>
          <a:lstStyle/>
          <a:p>
            <a:pPr>
              <a:buFont typeface="Arial"/>
              <a:buChar char="•"/>
            </a:pPr>
            <a:r>
              <a:rPr lang="en-US" dirty="0" smtClean="0"/>
              <a:t>The </a:t>
            </a:r>
            <a:r>
              <a:rPr lang="en-US" dirty="0"/>
              <a:t>average waiting time of external requests in the </a:t>
            </a:r>
            <a:r>
              <a:rPr lang="en-US" i="1" dirty="0"/>
              <a:t>M/G/1/K </a:t>
            </a:r>
            <a:r>
              <a:rPr lang="en-US" dirty="0"/>
              <a:t>queue </a:t>
            </a:r>
            <a:r>
              <a:rPr lang="en-US" dirty="0" smtClean="0"/>
              <a:t>is:</a:t>
            </a:r>
          </a:p>
          <a:p>
            <a:pPr>
              <a:buFont typeface="Arial"/>
              <a:buChar char="•"/>
            </a:pPr>
            <a:endParaRPr lang="en-US" dirty="0"/>
          </a:p>
        </p:txBody>
      </p:sp>
      <p:sp>
        <p:nvSpPr>
          <p:cNvPr id="7" name="Rectangle 6"/>
          <p:cNvSpPr/>
          <p:nvPr/>
        </p:nvSpPr>
        <p:spPr>
          <a:xfrm>
            <a:off x="457200" y="4960206"/>
            <a:ext cx="5791200" cy="923330"/>
          </a:xfrm>
          <a:prstGeom prst="rect">
            <a:avLst/>
          </a:prstGeom>
        </p:spPr>
        <p:txBody>
          <a:bodyPr wrap="square">
            <a:spAutoFit/>
          </a:bodyPr>
          <a:lstStyle/>
          <a:p>
            <a:r>
              <a:rPr lang="en-US" dirty="0" smtClean="0"/>
              <a:t>We have to figure out </a:t>
            </a:r>
            <a:r>
              <a:rPr lang="en-US" dirty="0" err="1" smtClean="0"/>
              <a:t>ρ</a:t>
            </a:r>
            <a:r>
              <a:rPr lang="en-US" baseline="30000" dirty="0" err="1" smtClean="0"/>
              <a:t>j</a:t>
            </a:r>
            <a:r>
              <a:rPr lang="en-US" baseline="-25000" dirty="0" err="1" smtClean="0"/>
              <a:t>e</a:t>
            </a:r>
            <a:r>
              <a:rPr lang="en-US" baseline="-25000" dirty="0" smtClean="0"/>
              <a:t> </a:t>
            </a:r>
            <a:r>
              <a:rPr lang="en-US" dirty="0" smtClean="0"/>
              <a:t>and </a:t>
            </a:r>
            <a:r>
              <a:rPr lang="en-US" i="1" dirty="0" err="1" smtClean="0"/>
              <a:t>P</a:t>
            </a:r>
            <a:r>
              <a:rPr lang="en-US" i="1" baseline="30000" dirty="0" err="1" smtClean="0"/>
              <a:t>j</a:t>
            </a:r>
            <a:r>
              <a:rPr lang="en-US" i="1" dirty="0" smtClean="0"/>
              <a:t> </a:t>
            </a:r>
            <a:r>
              <a:rPr lang="en-US" i="1" baseline="-25000" dirty="0" err="1" smtClean="0"/>
              <a:t>d,k</a:t>
            </a:r>
            <a:r>
              <a:rPr lang="en-US" dirty="0" smtClean="0"/>
              <a:t> </a:t>
            </a:r>
          </a:p>
          <a:p>
            <a:r>
              <a:rPr lang="en-US" dirty="0" smtClean="0"/>
              <a:t> </a:t>
            </a:r>
          </a:p>
          <a:p>
            <a:pPr>
              <a:buFont typeface="Arial"/>
              <a:buChar char="•"/>
            </a:pPr>
            <a:r>
              <a:rPr lang="en-US" dirty="0" err="1" smtClean="0"/>
              <a:t>ρ</a:t>
            </a:r>
            <a:r>
              <a:rPr lang="en-US" baseline="30000" dirty="0" err="1" smtClean="0"/>
              <a:t>j</a:t>
            </a:r>
            <a:r>
              <a:rPr lang="en-US" baseline="-25000" dirty="0" err="1" smtClean="0"/>
              <a:t>e</a:t>
            </a:r>
            <a:r>
              <a:rPr lang="en-US" dirty="0" smtClean="0"/>
              <a:t> </a:t>
            </a:r>
            <a:r>
              <a:rPr lang="en-US" dirty="0"/>
              <a:t>is the queue utilization for external </a:t>
            </a:r>
            <a:r>
              <a:rPr lang="en-US" dirty="0" smtClean="0"/>
              <a:t>requests:</a:t>
            </a:r>
            <a:endParaRPr lang="en-US" dirty="0"/>
          </a:p>
        </p:txBody>
      </p:sp>
      <p:pic>
        <p:nvPicPr>
          <p:cNvPr id="9" name="Picture 8"/>
          <p:cNvPicPr>
            <a:picLocks noChangeAspect="1"/>
          </p:cNvPicPr>
          <p:nvPr/>
        </p:nvPicPr>
        <p:blipFill>
          <a:blip r:embed="rId5"/>
          <a:stretch>
            <a:fillRect/>
          </a:stretch>
        </p:blipFill>
        <p:spPr>
          <a:xfrm>
            <a:off x="2743200" y="2783370"/>
            <a:ext cx="3351212" cy="874229"/>
          </a:xfrm>
          <a:prstGeom prst="rect">
            <a:avLst/>
          </a:prstGeom>
        </p:spPr>
      </p:pic>
      <p:pic>
        <p:nvPicPr>
          <p:cNvPr id="12" name="Picture 11"/>
          <p:cNvPicPr>
            <a:picLocks noChangeAspect="1"/>
          </p:cNvPicPr>
          <p:nvPr/>
        </p:nvPicPr>
        <p:blipFill>
          <a:blip r:embed="rId6"/>
          <a:stretch>
            <a:fillRect/>
          </a:stretch>
        </p:blipFill>
        <p:spPr>
          <a:xfrm>
            <a:off x="2705100" y="5867400"/>
            <a:ext cx="3733800" cy="914400"/>
          </a:xfrm>
          <a:prstGeom prst="rect">
            <a:avLst/>
          </a:prstGeom>
        </p:spPr>
      </p:pic>
      <p:sp>
        <p:nvSpPr>
          <p:cNvPr id="16" name="TextBox 15"/>
          <p:cNvSpPr txBox="1"/>
          <p:nvPr/>
        </p:nvSpPr>
        <p:spPr>
          <a:xfrm>
            <a:off x="457200" y="2450068"/>
            <a:ext cx="6147837" cy="369332"/>
          </a:xfrm>
          <a:prstGeom prst="rect">
            <a:avLst/>
          </a:prstGeom>
          <a:noFill/>
        </p:spPr>
        <p:txBody>
          <a:bodyPr wrap="none" rtlCol="0">
            <a:spAutoFit/>
          </a:bodyPr>
          <a:lstStyle/>
          <a:p>
            <a:pPr>
              <a:buFont typeface="Arial"/>
              <a:buChar char="•"/>
            </a:pPr>
            <a:r>
              <a:rPr lang="en-AU" dirty="0" smtClean="0"/>
              <a:t> We assume that local requests follow M/G/1 model, then:</a:t>
            </a:r>
            <a:endParaRPr lang="en-US" dirty="0"/>
          </a:p>
        </p:txBody>
      </p:sp>
      <p:pic>
        <p:nvPicPr>
          <p:cNvPr id="13" name="Picture 5" descr="cloudbuslogo-v4.png"/>
          <p:cNvPicPr>
            <a:picLocks noChangeAspect="1"/>
          </p:cNvPicPr>
          <p:nvPr/>
        </p:nvPicPr>
        <p:blipFill>
          <a:blip r:embed="rId7" cstate="print"/>
          <a:srcRect/>
          <a:stretch>
            <a:fillRect/>
          </a:stretch>
        </p:blipFill>
        <p:spPr bwMode="auto">
          <a:xfrm>
            <a:off x="6908800" y="6019800"/>
            <a:ext cx="2235200" cy="838200"/>
          </a:xfrm>
          <a:prstGeom prst="rect">
            <a:avLst/>
          </a:prstGeom>
          <a:noFill/>
          <a:ln w="9525">
            <a:noFill/>
            <a:miter lim="800000"/>
            <a:headEnd/>
            <a:tailEnd/>
          </a:ln>
        </p:spPr>
      </p:pic>
      <p:sp>
        <p:nvSpPr>
          <p:cNvPr id="17" name="Slide Number Placeholder 16"/>
          <p:cNvSpPr>
            <a:spLocks noGrp="1"/>
          </p:cNvSpPr>
          <p:nvPr>
            <p:ph type="sldNum" sz="quarter" idx="12"/>
          </p:nvPr>
        </p:nvSpPr>
        <p:spPr/>
        <p:txBody>
          <a:bodyPr/>
          <a:lstStyle/>
          <a:p>
            <a:fld id="{7D2751F7-D677-4CE9-B35A-C3CCA0CC8D94}" type="slidenum">
              <a:rPr lang="en-US" smtClean="0"/>
              <a:pPr/>
              <a:t>80</a:t>
            </a:fld>
            <a:endParaRPr lang="en-US"/>
          </a:p>
        </p:txBody>
      </p:sp>
      <p:pic>
        <p:nvPicPr>
          <p:cNvPr id="19" name="Picture 18"/>
          <p:cNvPicPr>
            <a:picLocks noChangeAspect="1"/>
          </p:cNvPicPr>
          <p:nvPr/>
        </p:nvPicPr>
        <p:blipFill>
          <a:blip r:embed="rId8"/>
          <a:stretch>
            <a:fillRect/>
          </a:stretch>
        </p:blipFill>
        <p:spPr>
          <a:xfrm>
            <a:off x="5334000" y="1524000"/>
            <a:ext cx="2882900" cy="64770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371600" y="3039225"/>
            <a:ext cx="4356100" cy="1380375"/>
          </a:xfrm>
          <a:prstGeom prst="rect">
            <a:avLst/>
          </a:prstGeom>
        </p:spPr>
      </p:pic>
      <p:sp>
        <p:nvSpPr>
          <p:cNvPr id="2" name="Title 1"/>
          <p:cNvSpPr>
            <a:spLocks noGrp="1"/>
          </p:cNvSpPr>
          <p:nvPr>
            <p:ph type="title"/>
          </p:nvPr>
        </p:nvSpPr>
        <p:spPr/>
        <p:txBody>
          <a:bodyPr/>
          <a:lstStyle/>
          <a:p>
            <a:r>
              <a:rPr lang="en-US" dirty="0" smtClean="0"/>
              <a:t>Analytical Model(3)</a:t>
            </a:r>
            <a:endParaRPr lang="en-US" dirty="0"/>
          </a:p>
        </p:txBody>
      </p:sp>
      <p:sp>
        <p:nvSpPr>
          <p:cNvPr id="3" name="Content Placeholder 2"/>
          <p:cNvSpPr>
            <a:spLocks noGrp="1"/>
          </p:cNvSpPr>
          <p:nvPr>
            <p:ph idx="1"/>
          </p:nvPr>
        </p:nvSpPr>
        <p:spPr/>
        <p:txBody>
          <a:bodyPr/>
          <a:lstStyle/>
          <a:p>
            <a:r>
              <a:rPr lang="en-US" i="1" dirty="0" err="1" smtClean="0"/>
              <a:t>P</a:t>
            </a:r>
            <a:r>
              <a:rPr lang="en-US" i="1" baseline="30000" dirty="0" err="1" smtClean="0"/>
              <a:t>j</a:t>
            </a:r>
            <a:r>
              <a:rPr lang="en-US" i="1" baseline="30000" dirty="0" smtClean="0"/>
              <a:t> </a:t>
            </a:r>
            <a:r>
              <a:rPr lang="en-US" i="1" baseline="-25000" dirty="0" err="1" smtClean="0"/>
              <a:t>d,k</a:t>
            </a:r>
            <a:r>
              <a:rPr lang="en-US" baseline="30000" dirty="0" smtClean="0"/>
              <a:t> </a:t>
            </a:r>
            <a:r>
              <a:rPr lang="en-US" dirty="0" smtClean="0"/>
              <a:t>is </a:t>
            </a:r>
            <a:r>
              <a:rPr lang="en-US" dirty="0"/>
              <a:t>the probability that a newly</a:t>
            </a:r>
            <a:r>
              <a:rPr lang="en-US" dirty="0" smtClean="0"/>
              <a:t> arriving </a:t>
            </a:r>
            <a:r>
              <a:rPr lang="en-US" dirty="0"/>
              <a:t>external request</a:t>
            </a:r>
            <a:r>
              <a:rPr lang="en-US" dirty="0" smtClean="0"/>
              <a:t> encounters </a:t>
            </a:r>
            <a:r>
              <a:rPr lang="en-US" i="1" dirty="0" err="1" smtClean="0"/>
              <a:t>k</a:t>
            </a:r>
            <a:r>
              <a:rPr lang="en-US" dirty="0" smtClean="0"/>
              <a:t> </a:t>
            </a:r>
            <a:r>
              <a:rPr lang="en-US" dirty="0"/>
              <a:t>requests waiting in </a:t>
            </a:r>
            <a:r>
              <a:rPr lang="en-US" dirty="0" smtClean="0"/>
              <a:t>the queue </a:t>
            </a:r>
            <a:r>
              <a:rPr lang="en-US" dirty="0"/>
              <a:t>of</a:t>
            </a:r>
            <a:r>
              <a:rPr lang="en-US" dirty="0" smtClean="0"/>
              <a:t> provider </a:t>
            </a:r>
            <a:r>
              <a:rPr lang="en-US" i="1" dirty="0" err="1" smtClean="0"/>
              <a:t>j</a:t>
            </a:r>
            <a:r>
              <a:rPr lang="en-US" i="1" dirty="0" smtClean="0"/>
              <a:t>:</a:t>
            </a:r>
          </a:p>
          <a:p>
            <a:endParaRPr lang="en-US" i="1" dirty="0"/>
          </a:p>
        </p:txBody>
      </p:sp>
      <p:pic>
        <p:nvPicPr>
          <p:cNvPr id="7" name="Picture 6"/>
          <p:cNvPicPr>
            <a:picLocks noChangeAspect="1"/>
          </p:cNvPicPr>
          <p:nvPr/>
        </p:nvPicPr>
        <p:blipFill>
          <a:blip r:embed="rId4"/>
          <a:stretch>
            <a:fillRect/>
          </a:stretch>
        </p:blipFill>
        <p:spPr>
          <a:xfrm>
            <a:off x="1219200" y="4343400"/>
            <a:ext cx="6210300" cy="990600"/>
          </a:xfrm>
          <a:prstGeom prst="rect">
            <a:avLst/>
          </a:prstGeom>
        </p:spPr>
      </p:pic>
      <p:pic>
        <p:nvPicPr>
          <p:cNvPr id="8" name="Picture 7"/>
          <p:cNvPicPr>
            <a:picLocks noChangeAspect="1"/>
          </p:cNvPicPr>
          <p:nvPr/>
        </p:nvPicPr>
        <p:blipFill>
          <a:blip r:embed="rId5"/>
          <a:stretch>
            <a:fillRect/>
          </a:stretch>
        </p:blipFill>
        <p:spPr>
          <a:xfrm>
            <a:off x="2133600" y="5334000"/>
            <a:ext cx="4521200" cy="1016000"/>
          </a:xfrm>
          <a:prstGeom prst="rect">
            <a:avLst/>
          </a:prstGeom>
        </p:spPr>
      </p:pic>
      <p:pic>
        <p:nvPicPr>
          <p:cNvPr id="10" name="Picture 5" descr="cloudbuslogo-v4.png"/>
          <p:cNvPicPr>
            <a:picLocks noChangeAspect="1"/>
          </p:cNvPicPr>
          <p:nvPr/>
        </p:nvPicPr>
        <p:blipFill>
          <a:blip r:embed="rId6" cstate="print"/>
          <a:srcRect/>
          <a:stretch>
            <a:fillRect/>
          </a:stretch>
        </p:blipFill>
        <p:spPr bwMode="auto">
          <a:xfrm>
            <a:off x="6908800" y="6019800"/>
            <a:ext cx="2235200" cy="83820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7D2751F7-D677-4CE9-B35A-C3CCA0CC8D94}"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Analytical Model(4)</a:t>
            </a:r>
            <a:endParaRPr lang="en-US" dirty="0"/>
          </a:p>
        </p:txBody>
      </p:sp>
      <p:sp>
        <p:nvSpPr>
          <p:cNvPr id="3" name="Content Placeholder 2"/>
          <p:cNvSpPr>
            <a:spLocks noGrp="1"/>
          </p:cNvSpPr>
          <p:nvPr>
            <p:ph idx="1"/>
          </p:nvPr>
        </p:nvSpPr>
        <p:spPr>
          <a:xfrm>
            <a:off x="381000" y="1798637"/>
            <a:ext cx="8229600" cy="4525963"/>
          </a:xfrm>
        </p:spPr>
        <p:txBody>
          <a:bodyPr/>
          <a:lstStyle/>
          <a:p>
            <a:r>
              <a:rPr lang="en-US" i="1" dirty="0" err="1" smtClean="0"/>
              <a:t>b</a:t>
            </a:r>
            <a:r>
              <a:rPr lang="en-US" i="1" baseline="-25000" dirty="0" err="1" smtClean="0"/>
              <a:t>j</a:t>
            </a:r>
            <a:r>
              <a:rPr lang="en-US" i="1" dirty="0" err="1" smtClean="0"/>
              <a:t>(</a:t>
            </a:r>
            <a:r>
              <a:rPr lang="en-US" i="1" dirty="0" err="1"/>
              <a:t>t</a:t>
            </a:r>
            <a:r>
              <a:rPr lang="en-US" i="1" dirty="0"/>
              <a:t>)</a:t>
            </a:r>
            <a:r>
              <a:rPr lang="en-US" dirty="0" smtClean="0"/>
              <a:t> is </a:t>
            </a:r>
            <a:r>
              <a:rPr lang="en-US" dirty="0"/>
              <a:t>the probability density function (PDF) of service time for </a:t>
            </a:r>
            <a:r>
              <a:rPr lang="en-US" dirty="0" smtClean="0"/>
              <a:t>external requests.</a:t>
            </a:r>
          </a:p>
          <a:p>
            <a:r>
              <a:rPr lang="en-US" dirty="0" smtClean="0"/>
              <a:t>Gong et al.</a:t>
            </a:r>
            <a:r>
              <a:rPr lang="en-US" baseline="30000" dirty="0" smtClean="0"/>
              <a:t>1</a:t>
            </a:r>
            <a:r>
              <a:rPr lang="en-US" dirty="0" smtClean="0"/>
              <a:t> prove the service </a:t>
            </a:r>
            <a:r>
              <a:rPr lang="en-US" dirty="0"/>
              <a:t>time of </a:t>
            </a:r>
            <a:r>
              <a:rPr lang="en-US" dirty="0" smtClean="0"/>
              <a:t>ext. </a:t>
            </a:r>
            <a:r>
              <a:rPr lang="en-US" dirty="0"/>
              <a:t>requests</a:t>
            </a:r>
            <a:r>
              <a:rPr lang="en-US" dirty="0" smtClean="0"/>
              <a:t> with </a:t>
            </a:r>
            <a:r>
              <a:rPr lang="en-US" dirty="0"/>
              <a:t>preemption</a:t>
            </a:r>
            <a:r>
              <a:rPr lang="en-US" dirty="0" smtClean="0"/>
              <a:t> follows </a:t>
            </a:r>
            <a:r>
              <a:rPr lang="en-US" dirty="0"/>
              <a:t>the Gamma distribution</a:t>
            </a:r>
            <a:r>
              <a:rPr lang="en-US" dirty="0" smtClean="0"/>
              <a:t>. </a:t>
            </a:r>
          </a:p>
          <a:p>
            <a:r>
              <a:rPr lang="en-US" dirty="0" smtClean="0"/>
              <a:t>Based on Gamma distribution:</a:t>
            </a:r>
            <a:endParaRPr lang="en-US" dirty="0"/>
          </a:p>
        </p:txBody>
      </p:sp>
      <p:sp>
        <p:nvSpPr>
          <p:cNvPr id="5" name="TextBox 4"/>
          <p:cNvSpPr txBox="1"/>
          <p:nvPr/>
        </p:nvSpPr>
        <p:spPr>
          <a:xfrm>
            <a:off x="381000" y="6320135"/>
            <a:ext cx="6951392" cy="461665"/>
          </a:xfrm>
          <a:prstGeom prst="rect">
            <a:avLst/>
          </a:prstGeom>
          <a:noFill/>
        </p:spPr>
        <p:txBody>
          <a:bodyPr wrap="none" rtlCol="0">
            <a:spAutoFit/>
          </a:bodyPr>
          <a:lstStyle/>
          <a:p>
            <a:pPr marL="228600" indent="-228600">
              <a:buAutoNum type="arabicPeriod"/>
            </a:pPr>
            <a:r>
              <a:rPr lang="en-US" sz="1200" dirty="0" smtClean="0"/>
              <a:t>L. Gong, X.-H. Sun, and E. Watson. Performance modeling and prediction of</a:t>
            </a:r>
          </a:p>
          <a:p>
            <a:pPr marL="228600" indent="-228600"/>
            <a:r>
              <a:rPr lang="en-US" sz="1200" dirty="0" err="1" smtClean="0"/>
              <a:t>nondedicated</a:t>
            </a:r>
            <a:r>
              <a:rPr lang="en-US" sz="1200" dirty="0" smtClean="0"/>
              <a:t> network computing. IEEE Transactions on Computers,, 51(9):1041 – 1055, sep 2002.</a:t>
            </a:r>
            <a:endParaRPr lang="en-US" sz="1200" dirty="0"/>
          </a:p>
        </p:txBody>
      </p:sp>
      <p:pic>
        <p:nvPicPr>
          <p:cNvPr id="7" name="Picture 6"/>
          <p:cNvPicPr>
            <a:picLocks noChangeAspect="1"/>
          </p:cNvPicPr>
          <p:nvPr/>
        </p:nvPicPr>
        <p:blipFill>
          <a:blip r:embed="rId3"/>
          <a:stretch>
            <a:fillRect/>
          </a:stretch>
        </p:blipFill>
        <p:spPr>
          <a:xfrm>
            <a:off x="2286000" y="5410200"/>
            <a:ext cx="3352800" cy="863600"/>
          </a:xfrm>
          <a:prstGeom prst="rect">
            <a:avLst/>
          </a:prstGeom>
        </p:spPr>
      </p:pic>
      <p:sp>
        <p:nvSpPr>
          <p:cNvPr id="8" name="Slide Number Placeholder 7"/>
          <p:cNvSpPr>
            <a:spLocks noGrp="1"/>
          </p:cNvSpPr>
          <p:nvPr>
            <p:ph type="sldNum" sz="quarter" idx="12"/>
          </p:nvPr>
        </p:nvSpPr>
        <p:spPr/>
        <p:txBody>
          <a:bodyPr/>
          <a:lstStyle/>
          <a:p>
            <a:fld id="{7D2751F7-D677-4CE9-B35A-C3CCA0CC8D94}"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We define </a:t>
            </a:r>
            <a:r>
              <a:rPr lang="en-US" i="1" dirty="0" smtClean="0"/>
              <a:t>D</a:t>
            </a:r>
            <a:r>
              <a:rPr lang="en-US" dirty="0" smtClean="0"/>
              <a:t> (starvation threshold) as:</a:t>
            </a:r>
          </a:p>
          <a:p>
            <a:endParaRPr lang="en-US" dirty="0" smtClean="0"/>
          </a:p>
          <a:p>
            <a:endParaRPr lang="en-US" i="1" dirty="0" smtClean="0"/>
          </a:p>
          <a:p>
            <a:pPr lvl="1"/>
            <a:r>
              <a:rPr lang="en-US" i="1" dirty="0" err="1" smtClean="0"/>
              <a:t>rate</a:t>
            </a:r>
            <a:r>
              <a:rPr lang="en-US" i="1" baseline="-25000" dirty="0" err="1" smtClean="0"/>
              <a:t>l</a:t>
            </a:r>
            <a:r>
              <a:rPr lang="en-US" i="1" baseline="-25000" dirty="0" smtClean="0"/>
              <a:t> </a:t>
            </a:r>
            <a:r>
              <a:rPr lang="en-US" i="1" dirty="0" smtClean="0"/>
              <a:t> </a:t>
            </a:r>
            <a:r>
              <a:rPr lang="en-US" dirty="0" smtClean="0"/>
              <a:t>is the proportion of low-urgency ext. requests and </a:t>
            </a:r>
            <a:r>
              <a:rPr lang="en-US" i="1" dirty="0" err="1" smtClean="0"/>
              <a:t>u</a:t>
            </a:r>
            <a:r>
              <a:rPr lang="en-US" i="1" baseline="-25000" dirty="0" err="1" smtClean="0"/>
              <a:t>l</a:t>
            </a:r>
            <a:r>
              <a:rPr lang="en-US" i="1" dirty="0" smtClean="0"/>
              <a:t>, u</a:t>
            </a:r>
            <a:r>
              <a:rPr lang="en-US" i="1" baseline="-25000" dirty="0" smtClean="0"/>
              <a:t>h</a:t>
            </a:r>
            <a:r>
              <a:rPr lang="en-US" dirty="0" smtClean="0"/>
              <a:t> are the deadline ratios</a:t>
            </a:r>
            <a:r>
              <a:rPr lang="en-US" i="1" dirty="0" smtClean="0"/>
              <a:t>.</a:t>
            </a:r>
            <a:endParaRPr lang="en-US" i="1" baseline="-25000" dirty="0" smtClean="0"/>
          </a:p>
          <a:p>
            <a:endParaRPr lang="en-US" dirty="0" smtClean="0"/>
          </a:p>
          <a:p>
            <a:r>
              <a:rPr lang="en-US" dirty="0" smtClean="0"/>
              <a:t>Violation </a:t>
            </a:r>
            <a:r>
              <a:rPr lang="en-US" dirty="0"/>
              <a:t>Rate </a:t>
            </a:r>
            <a:r>
              <a:rPr lang="en-US" dirty="0" smtClean="0"/>
              <a:t>(VR):</a:t>
            </a:r>
          </a:p>
          <a:p>
            <a:endParaRPr lang="en-US" dirty="0" smtClean="0"/>
          </a:p>
          <a:p>
            <a:endParaRPr lang="en-US" dirty="0" smtClean="0"/>
          </a:p>
          <a:p>
            <a:pPr>
              <a:buNone/>
            </a:pPr>
            <a:endParaRPr lang="ar-IQ" dirty="0" smtClean="0"/>
          </a:p>
          <a:p>
            <a:pPr lvl="1"/>
            <a:r>
              <a:rPr lang="en-US" i="1" dirty="0" smtClean="0"/>
              <a:t>a </a:t>
            </a:r>
            <a:r>
              <a:rPr lang="en-US" dirty="0" smtClean="0"/>
              <a:t>and </a:t>
            </a:r>
            <a:r>
              <a:rPr lang="en-US" i="1" dirty="0" err="1" smtClean="0"/>
              <a:t>r</a:t>
            </a:r>
            <a:r>
              <a:rPr lang="en-US" i="1" dirty="0" smtClean="0"/>
              <a:t> are</a:t>
            </a:r>
            <a:r>
              <a:rPr lang="en-US" dirty="0" smtClean="0"/>
              <a:t> percentage of accepted and rejected requests. </a:t>
            </a:r>
            <a:r>
              <a:rPr lang="en-US" i="1" dirty="0" err="1" smtClean="0"/>
              <a:t>v</a:t>
            </a:r>
            <a:r>
              <a:rPr lang="en-US" dirty="0" smtClean="0"/>
              <a:t> is the deadline violation ratio.</a:t>
            </a:r>
          </a:p>
          <a:p>
            <a:r>
              <a:rPr lang="en-US" dirty="0" smtClean="0"/>
              <a:t>Completed </a:t>
            </a:r>
            <a:r>
              <a:rPr lang="en-US" dirty="0"/>
              <a:t>External </a:t>
            </a:r>
            <a:r>
              <a:rPr lang="en-US" dirty="0" smtClean="0"/>
              <a:t>Requests.</a:t>
            </a:r>
            <a:endParaRPr lang="en-US" dirty="0"/>
          </a:p>
        </p:txBody>
      </p:sp>
      <p:pic>
        <p:nvPicPr>
          <p:cNvPr id="6" name="Picture 5"/>
          <p:cNvPicPr>
            <a:picLocks noChangeAspect="1"/>
          </p:cNvPicPr>
          <p:nvPr/>
        </p:nvPicPr>
        <p:blipFill>
          <a:blip r:embed="rId3"/>
          <a:stretch>
            <a:fillRect/>
          </a:stretch>
        </p:blipFill>
        <p:spPr>
          <a:xfrm>
            <a:off x="1981200" y="1939158"/>
            <a:ext cx="5181600" cy="804042"/>
          </a:xfrm>
          <a:prstGeom prst="rect">
            <a:avLst/>
          </a:prstGeom>
        </p:spPr>
      </p:pic>
      <p:sp>
        <p:nvSpPr>
          <p:cNvPr id="2" name="Title 1"/>
          <p:cNvSpPr>
            <a:spLocks noGrp="1"/>
          </p:cNvSpPr>
          <p:nvPr>
            <p:ph type="title"/>
          </p:nvPr>
        </p:nvSpPr>
        <p:spPr/>
        <p:txBody>
          <a:bodyPr/>
          <a:lstStyle/>
          <a:p>
            <a:r>
              <a:rPr lang="en-US" dirty="0" smtClean="0"/>
              <a:t>Performance </a:t>
            </a:r>
            <a:r>
              <a:rPr lang="en-US" dirty="0"/>
              <a:t>Metrics</a:t>
            </a:r>
          </a:p>
        </p:txBody>
      </p:sp>
      <p:pic>
        <p:nvPicPr>
          <p:cNvPr id="8" name="Picture 7"/>
          <p:cNvPicPr>
            <a:picLocks noChangeAspect="1"/>
          </p:cNvPicPr>
          <p:nvPr/>
        </p:nvPicPr>
        <p:blipFill>
          <a:blip r:embed="rId4"/>
          <a:stretch>
            <a:fillRect/>
          </a:stretch>
        </p:blipFill>
        <p:spPr>
          <a:xfrm>
            <a:off x="3505200" y="3733800"/>
            <a:ext cx="3297655" cy="876300"/>
          </a:xfrm>
          <a:prstGeom prst="rect">
            <a:avLst/>
          </a:prstGeom>
        </p:spPr>
      </p:pic>
      <p:sp>
        <p:nvSpPr>
          <p:cNvPr id="9" name="Slide Number Placeholder 8"/>
          <p:cNvSpPr>
            <a:spLocks noGrp="1"/>
          </p:cNvSpPr>
          <p:nvPr>
            <p:ph type="sldNum" sz="quarter" idx="12"/>
          </p:nvPr>
        </p:nvSpPr>
        <p:spPr/>
        <p:txBody>
          <a:bodyPr/>
          <a:lstStyle/>
          <a:p>
            <a:fld id="{7D2751F7-D677-4CE9-B35A-C3CCA0CC8D94}"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ounded Rectangle 4"/>
          <p:cNvSpPr/>
          <p:nvPr/>
        </p:nvSpPr>
        <p:spPr>
          <a:xfrm>
            <a:off x="2481789" y="1700808"/>
            <a:ext cx="4320480" cy="2376264"/>
          </a:xfrm>
          <a:prstGeom prst="round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Verdana" pitchFamily="34" charset="0"/>
              </a:rPr>
              <a:t>Scheduler </a:t>
            </a:r>
          </a:p>
          <a:p>
            <a:pPr algn="ctr"/>
            <a:r>
              <a:rPr lang="en-US" b="1" dirty="0">
                <a:solidFill>
                  <a:schemeClr val="tx1"/>
                </a:solidFill>
                <a:latin typeface="Verdana" pitchFamily="34" charset="0"/>
              </a:rPr>
              <a:t>(Provisioning and Peering)</a:t>
            </a:r>
          </a:p>
        </p:txBody>
      </p:sp>
      <p:sp>
        <p:nvSpPr>
          <p:cNvPr id="6" name="Rounded Rectangle 5"/>
          <p:cNvSpPr/>
          <p:nvPr/>
        </p:nvSpPr>
        <p:spPr>
          <a:xfrm rot="16200000">
            <a:off x="5825108" y="2809900"/>
            <a:ext cx="3456384" cy="1238200"/>
          </a:xfrm>
          <a:prstGeom prst="round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Verdana" pitchFamily="34" charset="0"/>
              </a:rPr>
              <a:t>Persistence</a:t>
            </a:r>
          </a:p>
          <a:p>
            <a:pPr algn="ctr"/>
            <a:r>
              <a:rPr lang="en-US" b="1" dirty="0">
                <a:solidFill>
                  <a:schemeClr val="tx1"/>
                </a:solidFill>
                <a:latin typeface="Verdana" pitchFamily="34" charset="0"/>
              </a:rPr>
              <a:t> (Java Derby)</a:t>
            </a:r>
          </a:p>
        </p:txBody>
      </p:sp>
      <p:sp>
        <p:nvSpPr>
          <p:cNvPr id="7" name="Rounded Rectangle 6"/>
          <p:cNvSpPr/>
          <p:nvPr/>
        </p:nvSpPr>
        <p:spPr>
          <a:xfrm>
            <a:off x="683568" y="4149080"/>
            <a:ext cx="6120680" cy="1008112"/>
          </a:xfrm>
          <a:prstGeom prst="round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Verdana" pitchFamily="34" charset="0"/>
              </a:rPr>
              <a:t>Virtual Machine Management</a:t>
            </a:r>
          </a:p>
        </p:txBody>
      </p:sp>
      <p:sp>
        <p:nvSpPr>
          <p:cNvPr id="8" name="Rounded Rectangle 7"/>
          <p:cNvSpPr/>
          <p:nvPr/>
        </p:nvSpPr>
        <p:spPr>
          <a:xfrm>
            <a:off x="683568" y="5229200"/>
            <a:ext cx="1512168" cy="1152128"/>
          </a:xfrm>
          <a:prstGeom prst="round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b="1" dirty="0">
                <a:solidFill>
                  <a:schemeClr val="tx1"/>
                </a:solidFill>
                <a:latin typeface="Verdana" pitchFamily="34" charset="0"/>
              </a:rPr>
              <a:t>Emulator</a:t>
            </a:r>
          </a:p>
        </p:txBody>
      </p:sp>
      <p:sp>
        <p:nvSpPr>
          <p:cNvPr id="9" name="Rounded Rectangle 8"/>
          <p:cNvSpPr/>
          <p:nvPr/>
        </p:nvSpPr>
        <p:spPr>
          <a:xfrm>
            <a:off x="2483768" y="476672"/>
            <a:ext cx="5688632" cy="1152128"/>
          </a:xfrm>
          <a:prstGeom prst="round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Verdana" pitchFamily="34" charset="0"/>
              </a:rPr>
              <a:t>Management and Monitoring</a:t>
            </a:r>
          </a:p>
        </p:txBody>
      </p:sp>
      <p:sp>
        <p:nvSpPr>
          <p:cNvPr id="10" name="Rounded Rectangle 9"/>
          <p:cNvSpPr/>
          <p:nvPr/>
        </p:nvSpPr>
        <p:spPr>
          <a:xfrm rot="16200000">
            <a:off x="-252536" y="1412776"/>
            <a:ext cx="3600400" cy="1728192"/>
          </a:xfrm>
          <a:prstGeom prst="round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solidFill>
                <a:latin typeface="Verdana" pitchFamily="34" charset="0"/>
              </a:rPr>
              <a:t>Communicator</a:t>
            </a:r>
            <a:endParaRPr lang="en-US" dirty="0">
              <a:solidFill>
                <a:schemeClr val="tx1"/>
              </a:solidFill>
              <a:latin typeface="Verdana" pitchFamily="34" charset="0"/>
            </a:endParaRPr>
          </a:p>
        </p:txBody>
      </p:sp>
      <p:sp>
        <p:nvSpPr>
          <p:cNvPr id="12" name="Rounded Rectangle 11"/>
          <p:cNvSpPr/>
          <p:nvPr/>
        </p:nvSpPr>
        <p:spPr>
          <a:xfrm>
            <a:off x="5441842" y="5229200"/>
            <a:ext cx="1512168" cy="1152128"/>
          </a:xfrm>
          <a:prstGeom prst="round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b="1" dirty="0" err="1">
                <a:solidFill>
                  <a:schemeClr val="tx1"/>
                </a:solidFill>
                <a:latin typeface="Verdana" pitchFamily="34" charset="0"/>
              </a:rPr>
              <a:t>IaaS</a:t>
            </a:r>
            <a:r>
              <a:rPr lang="en-US" sz="1500" b="1" dirty="0">
                <a:solidFill>
                  <a:schemeClr val="tx1"/>
                </a:solidFill>
                <a:latin typeface="Verdana" pitchFamily="34" charset="0"/>
              </a:rPr>
              <a:t> provider</a:t>
            </a:r>
          </a:p>
        </p:txBody>
      </p:sp>
      <p:sp>
        <p:nvSpPr>
          <p:cNvPr id="14" name="Rectangle 13"/>
          <p:cNvSpPr/>
          <p:nvPr/>
        </p:nvSpPr>
        <p:spPr>
          <a:xfrm>
            <a:off x="539552" y="404664"/>
            <a:ext cx="7704856" cy="604867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860709" y="5222756"/>
            <a:ext cx="1512168" cy="1152128"/>
          </a:xfrm>
          <a:prstGeom prst="round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500" b="1" dirty="0" smtClean="0">
                <a:solidFill>
                  <a:schemeClr val="tx1"/>
                </a:solidFill>
                <a:latin typeface="Verdana" pitchFamily="34" charset="0"/>
              </a:rPr>
              <a:t>Eucalyptus</a:t>
            </a:r>
            <a:endParaRPr lang="en-US" sz="1500" b="1" dirty="0">
              <a:solidFill>
                <a:schemeClr val="tx1"/>
              </a:solidFill>
              <a:latin typeface="Verdana" pitchFamily="34" charset="0"/>
            </a:endParaRPr>
          </a:p>
        </p:txBody>
      </p:sp>
      <p:sp>
        <p:nvSpPr>
          <p:cNvPr id="15" name="Rounded Rectangle 14"/>
          <p:cNvSpPr/>
          <p:nvPr/>
        </p:nvSpPr>
        <p:spPr>
          <a:xfrm>
            <a:off x="2287554" y="5233432"/>
            <a:ext cx="1512168" cy="1152128"/>
          </a:xfrm>
          <a:prstGeom prst="round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err="1" smtClean="0">
                <a:solidFill>
                  <a:schemeClr val="tx1"/>
                </a:solidFill>
                <a:latin typeface="Verdana" pitchFamily="34" charset="0"/>
              </a:rPr>
              <a:t>OpenNebula</a:t>
            </a:r>
            <a:endParaRPr lang="en-US" sz="1400" b="1" dirty="0">
              <a:solidFill>
                <a:schemeClr val="tx1"/>
              </a:solidFill>
              <a:latin typeface="Verdana" pitchFamily="34" charset="0"/>
            </a:endParaRPr>
          </a:p>
        </p:txBody>
      </p:sp>
      <p:sp>
        <p:nvSpPr>
          <p:cNvPr id="16" name="Slide Number Placeholder 15"/>
          <p:cNvSpPr>
            <a:spLocks noGrp="1"/>
          </p:cNvSpPr>
          <p:nvPr>
            <p:ph type="sldNum" sz="quarter" idx="12"/>
          </p:nvPr>
        </p:nvSpPr>
        <p:spPr/>
        <p:txBody>
          <a:bodyPr/>
          <a:lstStyle/>
          <a:p>
            <a:fld id="{7D2751F7-D677-4CE9-B35A-C3CCA0CC8D94}"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 name="Oval 4"/>
          <p:cNvSpPr/>
          <p:nvPr/>
        </p:nvSpPr>
        <p:spPr>
          <a:xfrm>
            <a:off x="6172200" y="533400"/>
            <a:ext cx="167640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LRMS</a:t>
            </a:r>
          </a:p>
        </p:txBody>
      </p:sp>
      <p:sp>
        <p:nvSpPr>
          <p:cNvPr id="6" name="Oval 5"/>
          <p:cNvSpPr/>
          <p:nvPr/>
        </p:nvSpPr>
        <p:spPr>
          <a:xfrm>
            <a:off x="3429000" y="762000"/>
            <a:ext cx="167640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InterGrid</a:t>
            </a:r>
            <a:r>
              <a:rPr lang="en-US" dirty="0" smtClean="0"/>
              <a:t> Gateway (IGG)</a:t>
            </a:r>
            <a:endParaRPr lang="en-US" dirty="0"/>
          </a:p>
        </p:txBody>
      </p:sp>
      <p:sp>
        <p:nvSpPr>
          <p:cNvPr id="7" name="Oval 6"/>
          <p:cNvSpPr/>
          <p:nvPr/>
        </p:nvSpPr>
        <p:spPr>
          <a:xfrm>
            <a:off x="6248400" y="4267200"/>
            <a:ext cx="167640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DVE Manager</a:t>
            </a:r>
            <a:endParaRPr lang="en-US" dirty="0"/>
          </a:p>
        </p:txBody>
      </p:sp>
      <p:sp>
        <p:nvSpPr>
          <p:cNvPr id="12" name="Oval 11"/>
          <p:cNvSpPr/>
          <p:nvPr/>
        </p:nvSpPr>
        <p:spPr>
          <a:xfrm>
            <a:off x="3810000" y="4114800"/>
            <a:ext cx="167640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InterGrid</a:t>
            </a:r>
            <a:r>
              <a:rPr lang="en-US" dirty="0" smtClean="0"/>
              <a:t> Gateway (IGG)</a:t>
            </a:r>
            <a:endParaRPr lang="en-US" dirty="0"/>
          </a:p>
        </p:txBody>
      </p:sp>
      <p:cxnSp>
        <p:nvCxnSpPr>
          <p:cNvPr id="14" name="Curved Connector 13"/>
          <p:cNvCxnSpPr>
            <a:stCxn id="6" idx="4"/>
            <a:endCxn id="12" idx="0"/>
          </p:cNvCxnSpPr>
          <p:nvPr/>
        </p:nvCxnSpPr>
        <p:spPr>
          <a:xfrm rot="16200000" flipH="1">
            <a:off x="3238500" y="2705100"/>
            <a:ext cx="2438400" cy="381000"/>
          </a:xfrm>
          <a:prstGeom prst="curvedConnector3">
            <a:avLst>
              <a:gd name="adj1" fmla="val 50000"/>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6" name="Curved Connector 15"/>
          <p:cNvCxnSpPr>
            <a:stCxn id="7" idx="2"/>
            <a:endCxn id="12" idx="6"/>
          </p:cNvCxnSpPr>
          <p:nvPr/>
        </p:nvCxnSpPr>
        <p:spPr>
          <a:xfrm rot="10800000">
            <a:off x="5486400" y="4572000"/>
            <a:ext cx="762000" cy="1524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1295400" y="3429000"/>
            <a:ext cx="167640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LRMS</a:t>
            </a:r>
          </a:p>
        </p:txBody>
      </p:sp>
      <p:cxnSp>
        <p:nvCxnSpPr>
          <p:cNvPr id="29" name="Curved Connector 28"/>
          <p:cNvCxnSpPr>
            <a:stCxn id="21" idx="6"/>
            <a:endCxn id="12" idx="2"/>
          </p:cNvCxnSpPr>
          <p:nvPr/>
        </p:nvCxnSpPr>
        <p:spPr>
          <a:xfrm>
            <a:off x="2971800" y="3886200"/>
            <a:ext cx="838200" cy="6858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pic>
        <p:nvPicPr>
          <p:cNvPr id="31" name="Picture 30"/>
          <p:cNvPicPr>
            <a:picLocks noChangeAspect="1"/>
          </p:cNvPicPr>
          <p:nvPr/>
        </p:nvPicPr>
        <p:blipFill>
          <a:blip r:embed="rId2"/>
          <a:stretch>
            <a:fillRect/>
          </a:stretch>
        </p:blipFill>
        <p:spPr>
          <a:xfrm>
            <a:off x="7620000" y="5334000"/>
            <a:ext cx="742950" cy="990600"/>
          </a:xfrm>
          <a:prstGeom prst="rect">
            <a:avLst/>
          </a:prstGeom>
        </p:spPr>
      </p:pic>
      <p:cxnSp>
        <p:nvCxnSpPr>
          <p:cNvPr id="33" name="Shape 32"/>
          <p:cNvCxnSpPr>
            <a:stCxn id="31" idx="1"/>
            <a:endCxn id="7" idx="4"/>
          </p:cNvCxnSpPr>
          <p:nvPr/>
        </p:nvCxnSpPr>
        <p:spPr>
          <a:xfrm rot="10800000">
            <a:off x="7086600" y="5181600"/>
            <a:ext cx="533400" cy="64770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5" idx="4"/>
            <a:endCxn id="7" idx="0"/>
          </p:cNvCxnSpPr>
          <p:nvPr/>
        </p:nvCxnSpPr>
        <p:spPr>
          <a:xfrm rot="16200000" flipH="1">
            <a:off x="5638800" y="2819400"/>
            <a:ext cx="2819400" cy="762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5" idx="2"/>
            <a:endCxn id="6" idx="6"/>
          </p:cNvCxnSpPr>
          <p:nvPr/>
        </p:nvCxnSpPr>
        <p:spPr>
          <a:xfrm rot="10800000" flipV="1">
            <a:off x="5105400" y="990600"/>
            <a:ext cx="1066800" cy="2286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286000" y="4338935"/>
            <a:ext cx="1505540" cy="461665"/>
          </a:xfrm>
          <a:prstGeom prst="rect">
            <a:avLst/>
          </a:prstGeom>
          <a:noFill/>
        </p:spPr>
        <p:txBody>
          <a:bodyPr wrap="none" rtlCol="0">
            <a:spAutoFit/>
          </a:bodyPr>
          <a:lstStyle/>
          <a:p>
            <a:pPr marL="342900" indent="-342900">
              <a:buAutoNum type="arabicPeriod"/>
            </a:pPr>
            <a:r>
              <a:rPr lang="en-US" sz="1200" dirty="0" smtClean="0"/>
              <a:t>Delegate</a:t>
            </a:r>
          </a:p>
          <a:p>
            <a:pPr marL="342900" indent="-342900"/>
            <a:r>
              <a:rPr lang="en-US" sz="1200" dirty="0" smtClean="0"/>
              <a:t>Provisioning Rights</a:t>
            </a:r>
            <a:endParaRPr lang="en-US" sz="1200" dirty="0"/>
          </a:p>
        </p:txBody>
      </p:sp>
      <p:sp>
        <p:nvSpPr>
          <p:cNvPr id="44" name="TextBox 43"/>
          <p:cNvSpPr txBox="1"/>
          <p:nvPr/>
        </p:nvSpPr>
        <p:spPr>
          <a:xfrm>
            <a:off x="4819060" y="457200"/>
            <a:ext cx="1505540" cy="461665"/>
          </a:xfrm>
          <a:prstGeom prst="rect">
            <a:avLst/>
          </a:prstGeom>
          <a:noFill/>
        </p:spPr>
        <p:txBody>
          <a:bodyPr wrap="none" rtlCol="0">
            <a:spAutoFit/>
          </a:bodyPr>
          <a:lstStyle/>
          <a:p>
            <a:pPr marL="342900" indent="-342900">
              <a:buAutoNum type="arabicPeriod"/>
            </a:pPr>
            <a:r>
              <a:rPr lang="en-US" sz="1200" dirty="0" smtClean="0"/>
              <a:t>Delegate</a:t>
            </a:r>
          </a:p>
          <a:p>
            <a:pPr marL="342900" indent="-342900"/>
            <a:r>
              <a:rPr lang="en-US" sz="1200" dirty="0" smtClean="0"/>
              <a:t>Provisioning Rights</a:t>
            </a:r>
            <a:endParaRPr lang="en-US" sz="1200" dirty="0"/>
          </a:p>
        </p:txBody>
      </p:sp>
      <p:sp>
        <p:nvSpPr>
          <p:cNvPr id="45" name="TextBox 44"/>
          <p:cNvSpPr txBox="1"/>
          <p:nvPr/>
        </p:nvSpPr>
        <p:spPr>
          <a:xfrm>
            <a:off x="6172200" y="5329535"/>
            <a:ext cx="1125503" cy="461665"/>
          </a:xfrm>
          <a:prstGeom prst="rect">
            <a:avLst/>
          </a:prstGeom>
          <a:noFill/>
        </p:spPr>
        <p:txBody>
          <a:bodyPr wrap="none" rtlCol="0">
            <a:spAutoFit/>
          </a:bodyPr>
          <a:lstStyle/>
          <a:p>
            <a:pPr marL="342900" indent="-342900" algn="ctr"/>
            <a:r>
              <a:rPr lang="en-US" sz="1200" dirty="0" smtClean="0"/>
              <a:t>2. External </a:t>
            </a:r>
          </a:p>
          <a:p>
            <a:pPr marL="342900" indent="-342900" algn="ctr"/>
            <a:r>
              <a:rPr lang="en-US" sz="1200" dirty="0" smtClean="0"/>
              <a:t>User Request</a:t>
            </a:r>
            <a:endParaRPr lang="en-US" sz="1200" dirty="0"/>
          </a:p>
        </p:txBody>
      </p:sp>
      <p:sp>
        <p:nvSpPr>
          <p:cNvPr id="46" name="TextBox 45"/>
          <p:cNvSpPr txBox="1"/>
          <p:nvPr/>
        </p:nvSpPr>
        <p:spPr>
          <a:xfrm>
            <a:off x="5410200" y="4114800"/>
            <a:ext cx="1014370" cy="461665"/>
          </a:xfrm>
          <a:prstGeom prst="rect">
            <a:avLst/>
          </a:prstGeom>
          <a:noFill/>
        </p:spPr>
        <p:txBody>
          <a:bodyPr wrap="none" rtlCol="0">
            <a:spAutoFit/>
          </a:bodyPr>
          <a:lstStyle/>
          <a:p>
            <a:pPr marL="342900" indent="-342900" algn="ctr"/>
            <a:r>
              <a:rPr lang="en-US" sz="1200" dirty="0" smtClean="0"/>
              <a:t>3. Resource </a:t>
            </a:r>
          </a:p>
          <a:p>
            <a:pPr marL="342900" indent="-342900" algn="ctr"/>
            <a:r>
              <a:rPr lang="en-US" sz="1200" dirty="0" smtClean="0"/>
              <a:t>Request</a:t>
            </a:r>
            <a:endParaRPr lang="en-US" sz="1200" dirty="0"/>
          </a:p>
        </p:txBody>
      </p:sp>
      <p:sp>
        <p:nvSpPr>
          <p:cNvPr id="47" name="Oval 46"/>
          <p:cNvSpPr/>
          <p:nvPr/>
        </p:nvSpPr>
        <p:spPr>
          <a:xfrm>
            <a:off x="838200" y="1219200"/>
            <a:ext cx="167640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LRMS</a:t>
            </a:r>
          </a:p>
        </p:txBody>
      </p:sp>
      <p:cxnSp>
        <p:nvCxnSpPr>
          <p:cNvPr id="49" name="Curved Connector 48"/>
          <p:cNvCxnSpPr>
            <a:stCxn id="47" idx="6"/>
            <a:endCxn id="6" idx="2"/>
          </p:cNvCxnSpPr>
          <p:nvPr/>
        </p:nvCxnSpPr>
        <p:spPr>
          <a:xfrm flipV="1">
            <a:off x="2514600" y="1219200"/>
            <a:ext cx="914400" cy="45720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1981200" y="757535"/>
            <a:ext cx="1505540" cy="461665"/>
          </a:xfrm>
          <a:prstGeom prst="rect">
            <a:avLst/>
          </a:prstGeom>
          <a:noFill/>
        </p:spPr>
        <p:txBody>
          <a:bodyPr wrap="none" rtlCol="0">
            <a:spAutoFit/>
          </a:bodyPr>
          <a:lstStyle/>
          <a:p>
            <a:pPr marL="342900" indent="-342900">
              <a:buAutoNum type="arabicPeriod"/>
            </a:pPr>
            <a:r>
              <a:rPr lang="en-US" sz="1200" dirty="0" smtClean="0"/>
              <a:t>Delegate</a:t>
            </a:r>
          </a:p>
          <a:p>
            <a:pPr marL="342900" indent="-342900"/>
            <a:r>
              <a:rPr lang="en-US" sz="1200" dirty="0" smtClean="0"/>
              <a:t>Provisioning Rights</a:t>
            </a:r>
            <a:endParaRPr lang="en-US" sz="1200" dirty="0"/>
          </a:p>
        </p:txBody>
      </p:sp>
      <p:sp>
        <p:nvSpPr>
          <p:cNvPr id="52" name="TextBox 51"/>
          <p:cNvSpPr txBox="1"/>
          <p:nvPr/>
        </p:nvSpPr>
        <p:spPr>
          <a:xfrm>
            <a:off x="2898946" y="2858869"/>
            <a:ext cx="1673054" cy="646331"/>
          </a:xfrm>
          <a:prstGeom prst="rect">
            <a:avLst/>
          </a:prstGeom>
          <a:noFill/>
        </p:spPr>
        <p:txBody>
          <a:bodyPr wrap="none" rtlCol="0">
            <a:spAutoFit/>
          </a:bodyPr>
          <a:lstStyle/>
          <a:p>
            <a:pPr marL="342900" indent="-342900" algn="ctr"/>
            <a:r>
              <a:rPr lang="en-US" sz="1200" dirty="0" smtClean="0"/>
              <a:t>4. Allocate Resources</a:t>
            </a:r>
          </a:p>
          <a:p>
            <a:pPr marL="342900" indent="-342900" algn="ctr"/>
            <a:r>
              <a:rPr lang="en-US" sz="1200" dirty="0" smtClean="0"/>
              <a:t>Based on Peering </a:t>
            </a:r>
          </a:p>
          <a:p>
            <a:pPr marL="342900" indent="-342900" algn="ctr"/>
            <a:r>
              <a:rPr lang="en-US" sz="1200" dirty="0" smtClean="0"/>
              <a:t>arrangements</a:t>
            </a:r>
            <a:endParaRPr lang="en-US" sz="1200" dirty="0"/>
          </a:p>
        </p:txBody>
      </p:sp>
      <p:sp>
        <p:nvSpPr>
          <p:cNvPr id="56" name="Freeform 55"/>
          <p:cNvSpPr/>
          <p:nvPr/>
        </p:nvSpPr>
        <p:spPr>
          <a:xfrm>
            <a:off x="4496677" y="1645661"/>
            <a:ext cx="470835" cy="2474970"/>
          </a:xfrm>
          <a:custGeom>
            <a:avLst/>
            <a:gdLst>
              <a:gd name="connsiteX0" fmla="*/ 0 w 470835"/>
              <a:gd name="connsiteY0" fmla="*/ 0 h 2474970"/>
              <a:gd name="connsiteX1" fmla="*/ 414680 w 470835"/>
              <a:gd name="connsiteY1" fmla="*/ 1425375 h 2474970"/>
              <a:gd name="connsiteX2" fmla="*/ 336927 w 470835"/>
              <a:gd name="connsiteY2" fmla="*/ 2474970 h 2474970"/>
            </a:gdLst>
            <a:ahLst/>
            <a:cxnLst>
              <a:cxn ang="0">
                <a:pos x="connsiteX0" y="connsiteY0"/>
              </a:cxn>
              <a:cxn ang="0">
                <a:pos x="connsiteX1" y="connsiteY1"/>
              </a:cxn>
              <a:cxn ang="0">
                <a:pos x="connsiteX2" y="connsiteY2"/>
              </a:cxn>
            </a:cxnLst>
            <a:rect l="l" t="t" r="r" b="b"/>
            <a:pathLst>
              <a:path w="470835" h="2474970">
                <a:moveTo>
                  <a:pt x="0" y="0"/>
                </a:moveTo>
                <a:cubicBezTo>
                  <a:pt x="179263" y="506440"/>
                  <a:pt x="358526" y="1012880"/>
                  <a:pt x="414680" y="1425375"/>
                </a:cubicBezTo>
                <a:cubicBezTo>
                  <a:pt x="470835" y="1837870"/>
                  <a:pt x="356365" y="2300037"/>
                  <a:pt x="336927" y="2474970"/>
                </a:cubicBezTo>
              </a:path>
            </a:pathLst>
          </a:custGeom>
          <a:ln>
            <a:prstDash val="dash"/>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TextBox 56"/>
          <p:cNvSpPr txBox="1"/>
          <p:nvPr/>
        </p:nvSpPr>
        <p:spPr>
          <a:xfrm>
            <a:off x="4800600" y="2510135"/>
            <a:ext cx="1014520" cy="461665"/>
          </a:xfrm>
          <a:prstGeom prst="rect">
            <a:avLst/>
          </a:prstGeom>
          <a:noFill/>
        </p:spPr>
        <p:txBody>
          <a:bodyPr wrap="none" rtlCol="0">
            <a:spAutoFit/>
          </a:bodyPr>
          <a:lstStyle/>
          <a:p>
            <a:pPr marL="342900" indent="-342900" algn="ctr"/>
            <a:r>
              <a:rPr lang="en-US" sz="1200" dirty="0" smtClean="0"/>
              <a:t>5. Allocation </a:t>
            </a:r>
          </a:p>
          <a:p>
            <a:pPr marL="342900" indent="-342900" algn="ctr"/>
            <a:r>
              <a:rPr lang="en-US" sz="1200" dirty="0" smtClean="0"/>
              <a:t>Details</a:t>
            </a:r>
            <a:endParaRPr lang="en-US" sz="1200" dirty="0"/>
          </a:p>
        </p:txBody>
      </p:sp>
      <p:sp>
        <p:nvSpPr>
          <p:cNvPr id="58" name="Freeform 57"/>
          <p:cNvSpPr/>
          <p:nvPr/>
        </p:nvSpPr>
        <p:spPr>
          <a:xfrm>
            <a:off x="5390829" y="4781487"/>
            <a:ext cx="907111" cy="291554"/>
          </a:xfrm>
          <a:custGeom>
            <a:avLst/>
            <a:gdLst>
              <a:gd name="connsiteX0" fmla="*/ 0 w 907111"/>
              <a:gd name="connsiteY0" fmla="*/ 0 h 291554"/>
              <a:gd name="connsiteX1" fmla="*/ 479473 w 907111"/>
              <a:gd name="connsiteY1" fmla="*/ 272117 h 291554"/>
              <a:gd name="connsiteX2" fmla="*/ 907111 w 907111"/>
              <a:gd name="connsiteY2" fmla="*/ 116622 h 291554"/>
            </a:gdLst>
            <a:ahLst/>
            <a:cxnLst>
              <a:cxn ang="0">
                <a:pos x="connsiteX0" y="connsiteY0"/>
              </a:cxn>
              <a:cxn ang="0">
                <a:pos x="connsiteX1" y="connsiteY1"/>
              </a:cxn>
              <a:cxn ang="0">
                <a:pos x="connsiteX2" y="connsiteY2"/>
              </a:cxn>
            </a:cxnLst>
            <a:rect l="l" t="t" r="r" b="b"/>
            <a:pathLst>
              <a:path w="907111" h="291554">
                <a:moveTo>
                  <a:pt x="0" y="0"/>
                </a:moveTo>
                <a:cubicBezTo>
                  <a:pt x="164144" y="126340"/>
                  <a:pt x="328288" y="252680"/>
                  <a:pt x="479473" y="272117"/>
                </a:cubicBezTo>
                <a:cubicBezTo>
                  <a:pt x="630658" y="291554"/>
                  <a:pt x="768884" y="204088"/>
                  <a:pt x="907111" y="116622"/>
                </a:cubicBezTo>
              </a:path>
            </a:pathLst>
          </a:custGeom>
          <a:ln>
            <a:prstDash val="dash"/>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TextBox 58"/>
          <p:cNvSpPr txBox="1"/>
          <p:nvPr/>
        </p:nvSpPr>
        <p:spPr>
          <a:xfrm>
            <a:off x="5081480" y="5024735"/>
            <a:ext cx="1014520" cy="461665"/>
          </a:xfrm>
          <a:prstGeom prst="rect">
            <a:avLst/>
          </a:prstGeom>
          <a:noFill/>
        </p:spPr>
        <p:txBody>
          <a:bodyPr wrap="none" rtlCol="0">
            <a:spAutoFit/>
          </a:bodyPr>
          <a:lstStyle/>
          <a:p>
            <a:pPr marL="342900" indent="-342900" algn="ctr"/>
            <a:r>
              <a:rPr lang="en-US" sz="1200" dirty="0" smtClean="0"/>
              <a:t>6. Allocation </a:t>
            </a:r>
          </a:p>
          <a:p>
            <a:pPr marL="342900" indent="-342900" algn="ctr"/>
            <a:r>
              <a:rPr lang="en-US" sz="1200" dirty="0" smtClean="0"/>
              <a:t>Details</a:t>
            </a:r>
            <a:endParaRPr lang="en-US" sz="1200" dirty="0"/>
          </a:p>
        </p:txBody>
      </p:sp>
      <p:sp>
        <p:nvSpPr>
          <p:cNvPr id="60" name="TextBox 59"/>
          <p:cNvSpPr txBox="1"/>
          <p:nvPr/>
        </p:nvSpPr>
        <p:spPr>
          <a:xfrm>
            <a:off x="5943600" y="2967335"/>
            <a:ext cx="1176900" cy="276999"/>
          </a:xfrm>
          <a:prstGeom prst="rect">
            <a:avLst/>
          </a:prstGeom>
          <a:noFill/>
        </p:spPr>
        <p:txBody>
          <a:bodyPr wrap="none" rtlCol="0">
            <a:spAutoFit/>
          </a:bodyPr>
          <a:lstStyle/>
          <a:p>
            <a:pPr marL="342900" indent="-342900" algn="ctr"/>
            <a:r>
              <a:rPr lang="en-US" sz="1200" dirty="0" smtClean="0"/>
              <a:t>7. Deployment</a:t>
            </a:r>
          </a:p>
        </p:txBody>
      </p:sp>
      <p:sp>
        <p:nvSpPr>
          <p:cNvPr id="27" name="Slide Number Placeholder 26"/>
          <p:cNvSpPr>
            <a:spLocks noGrp="1"/>
          </p:cNvSpPr>
          <p:nvPr>
            <p:ph type="sldNum" sz="quarter" idx="12"/>
          </p:nvPr>
        </p:nvSpPr>
        <p:spPr/>
        <p:txBody>
          <a:bodyPr/>
          <a:lstStyle/>
          <a:p>
            <a:fld id="{7D2751F7-D677-4CE9-B35A-C3CCA0CC8D94}"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D2751F7-D677-4CE9-B35A-C3CCA0CC8D94}" type="slidenum">
              <a:rPr lang="en-US" smtClean="0"/>
              <a:pPr/>
              <a:t>86</a:t>
            </a:fld>
            <a:endParaRPr lang="en-US"/>
          </a:p>
        </p:txBody>
      </p:sp>
      <p:pic>
        <p:nvPicPr>
          <p:cNvPr id="6" name="Picture 5"/>
          <p:cNvPicPr>
            <a:picLocks noChangeAspect="1"/>
          </p:cNvPicPr>
          <p:nvPr/>
        </p:nvPicPr>
        <p:blipFill>
          <a:blip r:embed="rId2"/>
          <a:stretch>
            <a:fillRect/>
          </a:stretch>
        </p:blipFill>
        <p:spPr>
          <a:xfrm>
            <a:off x="533400" y="116326"/>
            <a:ext cx="7940322" cy="6513074"/>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14400" y="3276600"/>
            <a:ext cx="6542049" cy="762000"/>
          </a:xfrm>
          <a:prstGeom prst="rect">
            <a:avLst/>
          </a:prstGeom>
        </p:spPr>
      </p:pic>
      <p:sp>
        <p:nvSpPr>
          <p:cNvPr id="2" name="Title 1"/>
          <p:cNvSpPr>
            <a:spLocks noGrp="1"/>
          </p:cNvSpPr>
          <p:nvPr>
            <p:ph type="title"/>
          </p:nvPr>
        </p:nvSpPr>
        <p:spPr/>
        <p:txBody>
          <a:bodyPr>
            <a:normAutofit fontScale="90000"/>
          </a:bodyPr>
          <a:lstStyle/>
          <a:p>
            <a:r>
              <a:rPr lang="en-US" dirty="0" smtClean="0"/>
              <a:t>Analysis: Optimal </a:t>
            </a:r>
            <a:r>
              <a:rPr lang="en-US" dirty="0"/>
              <a:t>a</a:t>
            </a:r>
            <a:r>
              <a:rPr lang="en-US" dirty="0" smtClean="0"/>
              <a:t>rrival Rate to each Resource Provider</a:t>
            </a:r>
            <a:endParaRPr lang="en-US" dirty="0"/>
          </a:p>
        </p:txBody>
      </p:sp>
      <p:sp>
        <p:nvSpPr>
          <p:cNvPr id="14" name="Slide Number Placeholder 13"/>
          <p:cNvSpPr>
            <a:spLocks noGrp="1"/>
          </p:cNvSpPr>
          <p:nvPr>
            <p:ph type="sldNum" sz="quarter" idx="12"/>
          </p:nvPr>
        </p:nvSpPr>
        <p:spPr/>
        <p:txBody>
          <a:bodyPr/>
          <a:lstStyle/>
          <a:p>
            <a:fld id="{A8B473E1-F51C-4A48-9D39-F0FA04972A2B}" type="slidenum">
              <a:rPr lang="en-US" smtClean="0"/>
              <a:pPr/>
              <a:t>87</a:t>
            </a:fld>
            <a:endParaRPr lang="en-US" dirty="0"/>
          </a:p>
        </p:txBody>
      </p:sp>
      <p:sp>
        <p:nvSpPr>
          <p:cNvPr id="7" name="TextBox 6"/>
          <p:cNvSpPr txBox="1"/>
          <p:nvPr/>
        </p:nvSpPr>
        <p:spPr>
          <a:xfrm>
            <a:off x="685800" y="1676400"/>
            <a:ext cx="6599846" cy="646331"/>
          </a:xfrm>
          <a:prstGeom prst="rect">
            <a:avLst/>
          </a:prstGeom>
          <a:noFill/>
        </p:spPr>
        <p:txBody>
          <a:bodyPr wrap="none" rtlCol="0">
            <a:spAutoFit/>
          </a:bodyPr>
          <a:lstStyle/>
          <a:p>
            <a:r>
              <a:rPr lang="en-US" dirty="0" smtClean="0"/>
              <a:t>Response </a:t>
            </a:r>
            <a:r>
              <a:rPr lang="en-US" dirty="0"/>
              <a:t>time of </a:t>
            </a:r>
            <a:r>
              <a:rPr lang="en-US" dirty="0" smtClean="0"/>
              <a:t>External requests </a:t>
            </a:r>
            <a:r>
              <a:rPr lang="en-US" dirty="0"/>
              <a:t>for each</a:t>
            </a:r>
            <a:r>
              <a:rPr lang="en-US" dirty="0" smtClean="0"/>
              <a:t> resource provider</a:t>
            </a:r>
          </a:p>
          <a:p>
            <a:r>
              <a:rPr lang="en-US" dirty="0" smtClean="0"/>
              <a:t> </a:t>
            </a:r>
            <a:r>
              <a:rPr lang="en-US" i="1" dirty="0" err="1" smtClean="0"/>
              <a:t>j</a:t>
            </a:r>
            <a:r>
              <a:rPr lang="en-US" dirty="0" smtClean="0"/>
              <a:t>  (M/G/1 queue with preemption):</a:t>
            </a:r>
            <a:endParaRPr lang="en-US" dirty="0"/>
          </a:p>
        </p:txBody>
      </p:sp>
      <p:pic>
        <p:nvPicPr>
          <p:cNvPr id="5122" name="Picture 2"/>
          <p:cNvPicPr>
            <a:picLocks noChangeAspect="1" noChangeArrowheads="1"/>
          </p:cNvPicPr>
          <p:nvPr/>
        </p:nvPicPr>
        <p:blipFill>
          <a:blip r:embed="rId4"/>
          <a:srcRect/>
          <a:stretch>
            <a:fillRect/>
          </a:stretch>
        </p:blipFill>
        <p:spPr bwMode="auto">
          <a:xfrm>
            <a:off x="2209800" y="2286000"/>
            <a:ext cx="4196862" cy="1066800"/>
          </a:xfrm>
          <a:prstGeom prst="rect">
            <a:avLst/>
          </a:prstGeom>
          <a:noFill/>
          <a:ln w="9525">
            <a:noFill/>
            <a:miter lim="800000"/>
            <a:headEnd/>
            <a:tailEnd/>
          </a:ln>
          <a:effectLst/>
        </p:spPr>
      </p:pic>
      <p:sp>
        <p:nvSpPr>
          <p:cNvPr id="11" name="TextBox 10"/>
          <p:cNvSpPr txBox="1"/>
          <p:nvPr/>
        </p:nvSpPr>
        <p:spPr>
          <a:xfrm>
            <a:off x="762000" y="3962400"/>
            <a:ext cx="3962400" cy="923330"/>
          </a:xfrm>
          <a:prstGeom prst="rect">
            <a:avLst/>
          </a:prstGeom>
          <a:noFill/>
        </p:spPr>
        <p:txBody>
          <a:bodyPr wrap="square" rtlCol="0">
            <a:spAutoFit/>
          </a:bodyPr>
          <a:lstStyle/>
          <a:p>
            <a:r>
              <a:rPr lang="en-US" dirty="0" smtClean="0"/>
              <a:t>The </a:t>
            </a:r>
            <a:r>
              <a:rPr lang="en-US" dirty="0"/>
              <a:t>input arrival rate </a:t>
            </a:r>
            <a:r>
              <a:rPr lang="en-US" dirty="0" smtClean="0"/>
              <a:t>to each cluster by using Lagrange multiplier:</a:t>
            </a:r>
          </a:p>
          <a:p>
            <a:endParaRPr lang="en-US" dirty="0"/>
          </a:p>
        </p:txBody>
      </p:sp>
      <p:pic>
        <p:nvPicPr>
          <p:cNvPr id="5123" name="Picture 3"/>
          <p:cNvPicPr>
            <a:picLocks noChangeAspect="1" noChangeArrowheads="1"/>
          </p:cNvPicPr>
          <p:nvPr/>
        </p:nvPicPr>
        <p:blipFill>
          <a:blip r:embed="rId5"/>
          <a:srcRect/>
          <a:stretch>
            <a:fillRect/>
          </a:stretch>
        </p:blipFill>
        <p:spPr bwMode="auto">
          <a:xfrm>
            <a:off x="1804988" y="4648200"/>
            <a:ext cx="5534025" cy="10287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6"/>
          <a:srcRect/>
          <a:stretch>
            <a:fillRect/>
          </a:stretch>
        </p:blipFill>
        <p:spPr bwMode="auto">
          <a:xfrm>
            <a:off x="790575" y="5724525"/>
            <a:ext cx="3705225" cy="295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Finding out Lagrange multiplier (z)</a:t>
            </a:r>
            <a:endParaRPr lang="en-US" dirty="0"/>
          </a:p>
        </p:txBody>
      </p:sp>
      <p:sp>
        <p:nvSpPr>
          <p:cNvPr id="12" name="Slide Number Placeholder 11"/>
          <p:cNvSpPr>
            <a:spLocks noGrp="1"/>
          </p:cNvSpPr>
          <p:nvPr>
            <p:ph type="sldNum" sz="quarter" idx="12"/>
          </p:nvPr>
        </p:nvSpPr>
        <p:spPr/>
        <p:txBody>
          <a:bodyPr/>
          <a:lstStyle/>
          <a:p>
            <a:fld id="{A8B473E1-F51C-4A48-9D39-F0FA04972A2B}" type="slidenum">
              <a:rPr lang="en-US" smtClean="0"/>
              <a:pPr/>
              <a:t>88</a:t>
            </a:fld>
            <a:endParaRPr lang="en-US" dirty="0"/>
          </a:p>
        </p:txBody>
      </p:sp>
      <p:pic>
        <p:nvPicPr>
          <p:cNvPr id="6146" name="Picture 2"/>
          <p:cNvPicPr>
            <a:picLocks noGrp="1" noChangeAspect="1" noChangeArrowheads="1"/>
          </p:cNvPicPr>
          <p:nvPr>
            <p:ph sz="quarter" idx="1"/>
          </p:nvPr>
        </p:nvPicPr>
        <p:blipFill>
          <a:blip r:embed="rId3"/>
          <a:srcRect/>
          <a:stretch>
            <a:fillRect/>
          </a:stretch>
        </p:blipFill>
        <p:spPr bwMode="auto">
          <a:xfrm>
            <a:off x="1905000" y="2286000"/>
            <a:ext cx="2476500" cy="314325"/>
          </a:xfrm>
          <a:prstGeom prst="rect">
            <a:avLst/>
          </a:prstGeom>
          <a:noFill/>
          <a:ln w="9525">
            <a:noFill/>
            <a:miter lim="800000"/>
            <a:headEnd/>
            <a:tailEnd/>
          </a:ln>
          <a:effectLst/>
        </p:spPr>
      </p:pic>
      <p:sp>
        <p:nvSpPr>
          <p:cNvPr id="6" name="TextBox 5"/>
          <p:cNvSpPr txBox="1"/>
          <p:nvPr/>
        </p:nvSpPr>
        <p:spPr>
          <a:xfrm>
            <a:off x="1066800" y="1752600"/>
            <a:ext cx="1600200" cy="369332"/>
          </a:xfrm>
          <a:prstGeom prst="rect">
            <a:avLst/>
          </a:prstGeom>
          <a:noFill/>
        </p:spPr>
        <p:txBody>
          <a:bodyPr wrap="square" rtlCol="0">
            <a:spAutoFit/>
          </a:bodyPr>
          <a:lstStyle/>
          <a:p>
            <a:r>
              <a:rPr lang="en-US" dirty="0" smtClean="0"/>
              <a:t>Since we have:</a:t>
            </a:r>
            <a:endParaRPr lang="en-US" dirty="0"/>
          </a:p>
        </p:txBody>
      </p:sp>
      <p:pic>
        <p:nvPicPr>
          <p:cNvPr id="6147" name="Picture 3"/>
          <p:cNvPicPr>
            <a:picLocks noChangeAspect="1" noChangeArrowheads="1"/>
          </p:cNvPicPr>
          <p:nvPr/>
        </p:nvPicPr>
        <p:blipFill>
          <a:blip r:embed="rId4"/>
          <a:srcRect/>
          <a:stretch>
            <a:fillRect/>
          </a:stretch>
        </p:blipFill>
        <p:spPr bwMode="auto">
          <a:xfrm>
            <a:off x="1905000" y="3505200"/>
            <a:ext cx="4419600" cy="1905000"/>
          </a:xfrm>
          <a:prstGeom prst="rect">
            <a:avLst/>
          </a:prstGeom>
          <a:noFill/>
          <a:ln w="9525">
            <a:noFill/>
            <a:miter lim="800000"/>
            <a:headEnd/>
            <a:tailEnd/>
          </a:ln>
          <a:effectLst/>
        </p:spPr>
      </p:pic>
      <p:sp>
        <p:nvSpPr>
          <p:cNvPr id="8" name="TextBox 7"/>
          <p:cNvSpPr txBox="1"/>
          <p:nvPr/>
        </p:nvSpPr>
        <p:spPr>
          <a:xfrm>
            <a:off x="1295400" y="2983468"/>
            <a:ext cx="4547463" cy="369332"/>
          </a:xfrm>
          <a:prstGeom prst="rect">
            <a:avLst/>
          </a:prstGeom>
          <a:noFill/>
        </p:spPr>
        <p:txBody>
          <a:bodyPr wrap="none" rtlCol="0">
            <a:spAutoFit/>
          </a:bodyPr>
          <a:lstStyle/>
          <a:p>
            <a:r>
              <a:rPr lang="en-US" i="1" dirty="0" smtClean="0"/>
              <a:t>Z</a:t>
            </a:r>
            <a:r>
              <a:rPr lang="en-US" dirty="0" smtClean="0"/>
              <a:t> can be worked out from the below equation:</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Using bisection algorithm for finding </a:t>
            </a:r>
            <a:r>
              <a:rPr lang="en-US" i="1" dirty="0" smtClean="0"/>
              <a:t>z</a:t>
            </a:r>
            <a:endParaRPr lang="en-US" i="1" dirty="0"/>
          </a:p>
        </p:txBody>
      </p:sp>
      <p:sp>
        <p:nvSpPr>
          <p:cNvPr id="14" name="Slide Number Placeholder 13"/>
          <p:cNvSpPr>
            <a:spLocks noGrp="1"/>
          </p:cNvSpPr>
          <p:nvPr>
            <p:ph type="sldNum" sz="quarter" idx="12"/>
          </p:nvPr>
        </p:nvSpPr>
        <p:spPr/>
        <p:txBody>
          <a:bodyPr/>
          <a:lstStyle/>
          <a:p>
            <a:fld id="{A8B473E1-F51C-4A48-9D39-F0FA04972A2B}" type="slidenum">
              <a:rPr lang="en-US" smtClean="0"/>
              <a:pPr/>
              <a:t>89</a:t>
            </a:fld>
            <a:endParaRPr lang="en-US" dirty="0"/>
          </a:p>
        </p:txBody>
      </p:sp>
      <p:sp>
        <p:nvSpPr>
          <p:cNvPr id="6" name="TextBox 5"/>
          <p:cNvSpPr txBox="1"/>
          <p:nvPr/>
        </p:nvSpPr>
        <p:spPr>
          <a:xfrm>
            <a:off x="1066800" y="1752600"/>
            <a:ext cx="1600200" cy="369332"/>
          </a:xfrm>
          <a:prstGeom prst="rect">
            <a:avLst/>
          </a:prstGeom>
          <a:noFill/>
        </p:spPr>
        <p:txBody>
          <a:bodyPr wrap="square" rtlCol="0">
            <a:spAutoFit/>
          </a:bodyPr>
          <a:lstStyle/>
          <a:p>
            <a:r>
              <a:rPr lang="en-US" dirty="0" smtClean="0"/>
              <a:t>Since:</a:t>
            </a:r>
            <a:endParaRPr lang="en-US" dirty="0"/>
          </a:p>
        </p:txBody>
      </p:sp>
      <p:sp>
        <p:nvSpPr>
          <p:cNvPr id="8" name="TextBox 7"/>
          <p:cNvSpPr txBox="1"/>
          <p:nvPr/>
        </p:nvSpPr>
        <p:spPr>
          <a:xfrm>
            <a:off x="1295400" y="2983468"/>
            <a:ext cx="707245" cy="369332"/>
          </a:xfrm>
          <a:prstGeom prst="rect">
            <a:avLst/>
          </a:prstGeom>
          <a:noFill/>
        </p:spPr>
        <p:txBody>
          <a:bodyPr wrap="none" rtlCol="0">
            <a:spAutoFit/>
          </a:bodyPr>
          <a:lstStyle/>
          <a:p>
            <a:r>
              <a:rPr lang="en-US" i="1" dirty="0" smtClean="0"/>
              <a:t>Then:</a:t>
            </a:r>
            <a:endParaRPr lang="en-US" dirty="0"/>
          </a:p>
        </p:txBody>
      </p:sp>
      <p:pic>
        <p:nvPicPr>
          <p:cNvPr id="7170" name="Picture 2"/>
          <p:cNvPicPr>
            <a:picLocks noChangeAspect="1" noChangeArrowheads="1"/>
          </p:cNvPicPr>
          <p:nvPr/>
        </p:nvPicPr>
        <p:blipFill>
          <a:blip r:embed="rId3"/>
          <a:srcRect/>
          <a:stretch>
            <a:fillRect/>
          </a:stretch>
        </p:blipFill>
        <p:spPr bwMode="auto">
          <a:xfrm>
            <a:off x="1600200" y="2209800"/>
            <a:ext cx="800100" cy="371475"/>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2976563" y="3100388"/>
            <a:ext cx="3190875" cy="657225"/>
          </a:xfrm>
          <a:prstGeom prst="rect">
            <a:avLst/>
          </a:prstGeom>
          <a:noFill/>
          <a:ln w="9525">
            <a:noFill/>
            <a:miter lim="800000"/>
            <a:headEnd/>
            <a:tailEnd/>
          </a:ln>
          <a:effectLst/>
        </p:spPr>
      </p:pic>
      <p:sp>
        <p:nvSpPr>
          <p:cNvPr id="11" name="TextBox 10"/>
          <p:cNvSpPr txBox="1"/>
          <p:nvPr/>
        </p:nvSpPr>
        <p:spPr>
          <a:xfrm>
            <a:off x="1295400" y="5029200"/>
            <a:ext cx="4703467" cy="369332"/>
          </a:xfrm>
          <a:prstGeom prst="rect">
            <a:avLst/>
          </a:prstGeom>
          <a:noFill/>
        </p:spPr>
        <p:txBody>
          <a:bodyPr wrap="none" rtlCol="0">
            <a:spAutoFit/>
          </a:bodyPr>
          <a:lstStyle/>
          <a:p>
            <a:r>
              <a:rPr lang="en-US" dirty="0"/>
              <a:t>upper bound also can be worked </a:t>
            </a:r>
            <a:r>
              <a:rPr lang="en-US" dirty="0" smtClean="0"/>
              <a:t>out as follows:</a:t>
            </a:r>
            <a:endParaRPr lang="en-US" dirty="0"/>
          </a:p>
        </p:txBody>
      </p:sp>
      <p:pic>
        <p:nvPicPr>
          <p:cNvPr id="7172" name="Picture 4"/>
          <p:cNvPicPr>
            <a:picLocks noChangeAspect="1" noChangeArrowheads="1"/>
          </p:cNvPicPr>
          <p:nvPr/>
        </p:nvPicPr>
        <p:blipFill>
          <a:blip r:embed="rId5"/>
          <a:srcRect/>
          <a:stretch>
            <a:fillRect/>
          </a:stretch>
        </p:blipFill>
        <p:spPr bwMode="auto">
          <a:xfrm>
            <a:off x="2514600" y="5334000"/>
            <a:ext cx="4171950" cy="1066800"/>
          </a:xfrm>
          <a:prstGeom prst="rect">
            <a:avLst/>
          </a:prstGeom>
          <a:noFill/>
          <a:ln w="9525">
            <a:noFill/>
            <a:miter lim="800000"/>
            <a:headEnd/>
            <a:tailEnd/>
          </a:ln>
          <a:effectLst/>
        </p:spPr>
      </p:pic>
      <p:pic>
        <p:nvPicPr>
          <p:cNvPr id="12" name="Picture 1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2133600" y="3962400"/>
            <a:ext cx="32004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 Contention in the InterGrid</a:t>
            </a:r>
            <a:endParaRPr lang="en-US" dirty="0"/>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0" y="1523999"/>
            <a:ext cx="9144000" cy="5380789"/>
          </a:xfrm>
          <a:prstGeom prst="rect">
            <a:avLst/>
          </a:prstGeom>
        </p:spPr>
      </p:pic>
      <p:sp>
        <p:nvSpPr>
          <p:cNvPr id="7" name="Slide Number Placeholder 6"/>
          <p:cNvSpPr>
            <a:spLocks noGrp="1"/>
          </p:cNvSpPr>
          <p:nvPr>
            <p:ph type="sldNum" sz="quarter" idx="12"/>
          </p:nvPr>
        </p:nvSpPr>
        <p:spPr/>
        <p:txBody>
          <a:bodyPr/>
          <a:lstStyle/>
          <a:p>
            <a:fld id="{7D2751F7-D677-4CE9-B35A-C3CCA0CC8D94}"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Preemption-aware Scheduling Policy</a:t>
            </a:r>
            <a:endParaRPr lang="en-US" i="1" dirty="0"/>
          </a:p>
        </p:txBody>
      </p:sp>
      <p:sp>
        <p:nvSpPr>
          <p:cNvPr id="8" name="Slide Number Placeholder 7"/>
          <p:cNvSpPr>
            <a:spLocks noGrp="1"/>
          </p:cNvSpPr>
          <p:nvPr>
            <p:ph type="sldNum" sz="quarter" idx="12"/>
          </p:nvPr>
        </p:nvSpPr>
        <p:spPr/>
        <p:txBody>
          <a:bodyPr/>
          <a:lstStyle/>
          <a:p>
            <a:fld id="{A8B473E1-F51C-4A48-9D39-F0FA04972A2B}" type="slidenum">
              <a:rPr lang="en-US" smtClean="0"/>
              <a:pPr/>
              <a:t>90</a:t>
            </a:fld>
            <a:endParaRPr lang="en-US" dirty="0"/>
          </a:p>
        </p:txBody>
      </p:sp>
      <p:sp>
        <p:nvSpPr>
          <p:cNvPr id="10" name="Content Placeholder 4"/>
          <p:cNvSpPr>
            <a:spLocks noGrp="1"/>
          </p:cNvSpPr>
          <p:nvPr>
            <p:ph sz="quarter" idx="1"/>
          </p:nvPr>
        </p:nvSpPr>
        <p:spPr>
          <a:xfrm>
            <a:off x="914400" y="1447800"/>
            <a:ext cx="7772400" cy="4572000"/>
          </a:xfrm>
        </p:spPr>
        <p:txBody>
          <a:bodyPr>
            <a:normAutofit lnSpcReduction="10000"/>
          </a:bodyPr>
          <a:lstStyle/>
          <a:p>
            <a:r>
              <a:rPr lang="en-US" dirty="0" smtClean="0"/>
              <a:t>The analysis provided is based on the following assumption:</a:t>
            </a:r>
          </a:p>
          <a:p>
            <a:pPr lvl="1"/>
            <a:r>
              <a:rPr lang="en-US" dirty="0"/>
              <a:t>each cluster was an M/G/1 queue. However, in InterGrid we are </a:t>
            </a:r>
            <a:r>
              <a:rPr lang="en-US" dirty="0" smtClean="0"/>
              <a:t>investigating each </a:t>
            </a:r>
            <a:r>
              <a:rPr lang="en-US" dirty="0"/>
              <a:t>cluster as </a:t>
            </a:r>
            <a:r>
              <a:rPr lang="en-US" dirty="0" smtClean="0"/>
              <a:t>a G/G/M</a:t>
            </a:r>
            <a:r>
              <a:rPr lang="en-US" baseline="-25000" dirty="0" smtClean="0"/>
              <a:t>j</a:t>
            </a:r>
            <a:r>
              <a:rPr lang="en-US" dirty="0" smtClean="0"/>
              <a:t> </a:t>
            </a:r>
            <a:r>
              <a:rPr lang="en-US" sz="400" dirty="0" smtClean="0"/>
              <a:t>j </a:t>
            </a:r>
            <a:r>
              <a:rPr lang="en-US" dirty="0" smtClean="0"/>
              <a:t>queue</a:t>
            </a:r>
            <a:r>
              <a:rPr lang="en-US" dirty="0"/>
              <a:t>.</a:t>
            </a:r>
            <a:endParaRPr lang="en-US" dirty="0" smtClean="0"/>
          </a:p>
          <a:p>
            <a:pPr lvl="1"/>
            <a:r>
              <a:rPr lang="en-US" dirty="0"/>
              <a:t>all requests needed one VM. </a:t>
            </a:r>
            <a:r>
              <a:rPr lang="en-US" dirty="0" smtClean="0"/>
              <a:t>InterGrid requests need </a:t>
            </a:r>
            <a:r>
              <a:rPr lang="en-US" dirty="0"/>
              <a:t>several VMs for a certain amount of time</a:t>
            </a:r>
            <a:r>
              <a:rPr lang="en-US" dirty="0" smtClean="0"/>
              <a:t>.</a:t>
            </a:r>
          </a:p>
          <a:p>
            <a:pPr lvl="1"/>
            <a:r>
              <a:rPr lang="en-US" dirty="0"/>
              <a:t>each queue is run in FCFS </a:t>
            </a:r>
            <a:r>
              <a:rPr lang="en-US" dirty="0" smtClean="0"/>
              <a:t>fashion while we </a:t>
            </a:r>
            <a:r>
              <a:rPr lang="en-US" dirty="0"/>
              <a:t>consider conservative </a:t>
            </a:r>
            <a:r>
              <a:rPr lang="en-US" dirty="0" smtClean="0"/>
              <a:t>backfilling.</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Implementation details</a:t>
            </a:r>
          </a:p>
        </p:txBody>
      </p:sp>
      <p:sp>
        <p:nvSpPr>
          <p:cNvPr id="12" name="Slide Number Placeholder 11"/>
          <p:cNvSpPr>
            <a:spLocks noGrp="1"/>
          </p:cNvSpPr>
          <p:nvPr>
            <p:ph type="sldNum" sz="quarter" idx="12"/>
          </p:nvPr>
        </p:nvSpPr>
        <p:spPr/>
        <p:txBody>
          <a:bodyPr/>
          <a:lstStyle/>
          <a:p>
            <a:fld id="{A8B473E1-F51C-4A48-9D39-F0FA04972A2B}" type="slidenum">
              <a:rPr lang="en-US" smtClean="0"/>
              <a:pPr/>
              <a:t>91</a:t>
            </a:fld>
            <a:endParaRPr lang="en-US" dirty="0"/>
          </a:p>
        </p:txBody>
      </p:sp>
      <p:sp>
        <p:nvSpPr>
          <p:cNvPr id="10" name="Content Placeholder 4"/>
          <p:cNvSpPr>
            <a:spLocks noGrp="1"/>
          </p:cNvSpPr>
          <p:nvPr>
            <p:ph sz="quarter" idx="1"/>
          </p:nvPr>
        </p:nvSpPr>
        <p:spPr/>
        <p:txBody>
          <a:bodyPr>
            <a:normAutofit/>
          </a:bodyPr>
          <a:lstStyle/>
          <a:p>
            <a:pPr lvl="1"/>
            <a:r>
              <a:rPr lang="en-US" dirty="0" smtClean="0"/>
              <a:t>To support several VMs, </a:t>
            </a:r>
            <a:r>
              <a:rPr lang="en-US" dirty="0"/>
              <a:t>the service time of </a:t>
            </a:r>
            <a:r>
              <a:rPr lang="en-US" dirty="0" smtClean="0"/>
              <a:t>ext. and local requests </a:t>
            </a:r>
            <a:r>
              <a:rPr lang="en-US" dirty="0"/>
              <a:t>on </a:t>
            </a:r>
            <a:r>
              <a:rPr lang="en-US" dirty="0" smtClean="0"/>
              <a:t>cluster </a:t>
            </a:r>
            <a:r>
              <a:rPr lang="en-US" i="1" dirty="0"/>
              <a:t>j</a:t>
            </a:r>
            <a:r>
              <a:rPr lang="en-US" dirty="0"/>
              <a:t> </a:t>
            </a:r>
            <a:r>
              <a:rPr lang="en-US" dirty="0" smtClean="0"/>
              <a:t>is calculated:</a:t>
            </a:r>
          </a:p>
          <a:p>
            <a:pPr lvl="1">
              <a:buNone/>
            </a:pPr>
            <a:endParaRPr lang="en-US" dirty="0" smtClean="0"/>
          </a:p>
          <a:p>
            <a:pPr lvl="1">
              <a:buNone/>
            </a:pPr>
            <a:endParaRPr lang="en-US" dirty="0"/>
          </a:p>
          <a:p>
            <a:r>
              <a:rPr lang="en-US" i="1" dirty="0" smtClean="0"/>
              <a:t>CV</a:t>
            </a:r>
            <a:r>
              <a:rPr lang="en-US" dirty="0" smtClean="0"/>
              <a:t> is used </a:t>
            </a:r>
            <a:r>
              <a:rPr lang="en-US" dirty="0"/>
              <a:t>to </a:t>
            </a:r>
            <a:r>
              <a:rPr lang="en-US" dirty="0" smtClean="0"/>
              <a:t>obtain second moment:</a:t>
            </a:r>
          </a:p>
          <a:p>
            <a:pPr lvl="1">
              <a:buNone/>
            </a:pPr>
            <a:endParaRPr lang="en-US" dirty="0"/>
          </a:p>
          <a:p>
            <a:pPr lvl="1">
              <a:buNone/>
            </a:pPr>
            <a:endParaRPr lang="en-US" dirty="0" smtClean="0"/>
          </a:p>
        </p:txBody>
      </p:sp>
      <p:pic>
        <p:nvPicPr>
          <p:cNvPr id="9219" name="Picture 3"/>
          <p:cNvPicPr>
            <a:picLocks noChangeAspect="1" noChangeArrowheads="1"/>
          </p:cNvPicPr>
          <p:nvPr/>
        </p:nvPicPr>
        <p:blipFill>
          <a:blip r:embed="rId3"/>
          <a:srcRect/>
          <a:stretch>
            <a:fillRect/>
          </a:stretch>
        </p:blipFill>
        <p:spPr bwMode="auto">
          <a:xfrm>
            <a:off x="1981200" y="3048000"/>
            <a:ext cx="1895475" cy="981075"/>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4114800" y="3048000"/>
            <a:ext cx="1752600" cy="914400"/>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a:srcRect/>
          <a:stretch>
            <a:fillRect/>
          </a:stretch>
        </p:blipFill>
        <p:spPr bwMode="auto">
          <a:xfrm>
            <a:off x="3048000" y="4876800"/>
            <a:ext cx="2295525" cy="114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200" dirty="0" smtClean="0"/>
              <a:t>Average Weighted Response Time</a:t>
            </a:r>
            <a:br>
              <a:rPr lang="en-US" sz="3200" dirty="0" smtClean="0"/>
            </a:br>
            <a:endParaRPr lang="en-US" sz="3200" dirty="0"/>
          </a:p>
        </p:txBody>
      </p:sp>
      <p:sp>
        <p:nvSpPr>
          <p:cNvPr id="9" name="Slide Number Placeholder 8"/>
          <p:cNvSpPr>
            <a:spLocks noGrp="1"/>
          </p:cNvSpPr>
          <p:nvPr>
            <p:ph type="sldNum" sz="quarter" idx="12"/>
          </p:nvPr>
        </p:nvSpPr>
        <p:spPr/>
        <p:txBody>
          <a:bodyPr/>
          <a:lstStyle/>
          <a:p>
            <a:fld id="{A8B473E1-F51C-4A48-9D39-F0FA04972A2B}" type="slidenum">
              <a:rPr lang="en-US" smtClean="0"/>
              <a:pPr/>
              <a:t>92</a:t>
            </a:fld>
            <a:endParaRPr lang="en-US" dirty="0"/>
          </a:p>
        </p:txBody>
      </p:sp>
      <p:pic>
        <p:nvPicPr>
          <p:cNvPr id="7" name="Picture 6"/>
          <p:cNvPicPr>
            <a:picLocks noChangeAspect="1"/>
          </p:cNvPicPr>
          <p:nvPr/>
        </p:nvPicPr>
        <p:blipFill>
          <a:blip r:embed="rId3"/>
          <a:stretch>
            <a:fillRect/>
          </a:stretch>
        </p:blipFill>
        <p:spPr>
          <a:xfrm>
            <a:off x="304800" y="869527"/>
            <a:ext cx="7962900" cy="5988473"/>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Haizea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Released in 2009 in </a:t>
            </a:r>
            <a:r>
              <a:rPr lang="en-US" dirty="0">
                <a:hlinkClick r:id="rId3"/>
              </a:rPr>
              <a:t>Argonne National </a:t>
            </a:r>
            <a:r>
              <a:rPr lang="en-US" dirty="0" smtClean="0">
                <a:hlinkClick r:id="rId3"/>
              </a:rPr>
              <a:t>Laboratory</a:t>
            </a:r>
            <a:r>
              <a:rPr lang="en-US" dirty="0" smtClean="0"/>
              <a:t>, US.</a:t>
            </a:r>
          </a:p>
          <a:p>
            <a:endParaRPr lang="en-US" dirty="0" smtClean="0"/>
          </a:p>
          <a:p>
            <a:r>
              <a:rPr lang="en-US" dirty="0" smtClean="0"/>
              <a:t>Open-source, VM-based lease scheduler.</a:t>
            </a:r>
          </a:p>
          <a:p>
            <a:pPr>
              <a:buNone/>
            </a:pPr>
            <a:endParaRPr lang="en-US" dirty="0" smtClean="0"/>
          </a:p>
          <a:p>
            <a:r>
              <a:rPr lang="en-US" dirty="0" smtClean="0"/>
              <a:t>Consider all overheads related to VM preemption.</a:t>
            </a:r>
          </a:p>
          <a:p>
            <a:endParaRPr lang="en-US" dirty="0"/>
          </a:p>
          <a:p>
            <a:r>
              <a:rPr lang="en-US" dirty="0" smtClean="0"/>
              <a:t>Runs on top of </a:t>
            </a:r>
            <a:r>
              <a:rPr lang="en-US" dirty="0" err="1" smtClean="0"/>
              <a:t>OpenNebula</a:t>
            </a:r>
            <a:r>
              <a:rPr lang="en-US" dirty="0" smtClean="0"/>
              <a:t> Cloud data-center manager.</a:t>
            </a:r>
          </a:p>
          <a:p>
            <a:endParaRPr lang="en-US" dirty="0" smtClean="0"/>
          </a:p>
          <a:p>
            <a:r>
              <a:rPr lang="en-US" dirty="0" smtClean="0"/>
              <a:t>Does not consider energy efficiency!</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93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883721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Fuzzy presentation and sample rules:</a:t>
            </a:r>
            <a:endParaRPr lang="en-US" dirty="0"/>
          </a:p>
        </p:txBody>
      </p:sp>
      <p:sp>
        <p:nvSpPr>
          <p:cNvPr id="3" name="Content Placeholder 2"/>
          <p:cNvSpPr>
            <a:spLocks noGrp="1"/>
          </p:cNvSpPr>
          <p:nvPr>
            <p:ph idx="1"/>
          </p:nvPr>
        </p:nvSpPr>
        <p:spPr/>
        <p:txBody>
          <a:bodyPr>
            <a:normAutofit/>
          </a:bodyPr>
          <a:lstStyle/>
          <a:p>
            <a:r>
              <a:rPr lang="en-US" sz="2400" i="1" dirty="0" smtClean="0"/>
              <a:t>rule1</a:t>
            </a:r>
            <a:r>
              <a:rPr lang="en-US" sz="2400" dirty="0" smtClean="0"/>
              <a:t>:&lt;if: ”V is L and  </a:t>
            </a:r>
            <a:r>
              <a:rPr lang="en-US" sz="2400" u="sng" dirty="0" smtClean="0"/>
              <a:t>C is VL</a:t>
            </a:r>
            <a:r>
              <a:rPr lang="en-US" sz="2400" dirty="0" smtClean="0"/>
              <a:t>” THEN</a:t>
            </a:r>
            <a:r>
              <a:rPr lang="en-US" sz="2400" u="sng" dirty="0" smtClean="0"/>
              <a:t> </a:t>
            </a:r>
            <a:r>
              <a:rPr lang="en-US" sz="2400" dirty="0" smtClean="0"/>
              <a:t>”</a:t>
            </a:r>
            <a:r>
              <a:rPr lang="en-US" sz="2400" u="sng" dirty="0" smtClean="0"/>
              <a:t>D is HC"</a:t>
            </a:r>
            <a:r>
              <a:rPr lang="en-US" sz="2400" dirty="0" smtClean="0"/>
              <a:t>  &gt;  </a:t>
            </a:r>
          </a:p>
          <a:p>
            <a:r>
              <a:rPr lang="en-US" sz="2400" dirty="0" smtClean="0"/>
              <a:t>rule2:&lt;if: "V is L and C is H” THEN</a:t>
            </a:r>
            <a:r>
              <a:rPr lang="en-US" sz="2400" u="sng" dirty="0" smtClean="0"/>
              <a:t> </a:t>
            </a:r>
            <a:r>
              <a:rPr lang="en-US" sz="2400" dirty="0" smtClean="0"/>
              <a:t>” </a:t>
            </a:r>
            <a:r>
              <a:rPr lang="en-US" sz="2400" u="sng" dirty="0" smtClean="0"/>
              <a:t>D is LC</a:t>
            </a:r>
            <a:r>
              <a:rPr lang="en-US" sz="2400" dirty="0" smtClean="0"/>
              <a:t>”&gt;</a:t>
            </a:r>
          </a:p>
          <a:p>
            <a:r>
              <a:rPr lang="en-US" sz="2400" dirty="0" smtClean="0"/>
              <a:t>rule3:&lt;if: "V is L and C is VH” THEN</a:t>
            </a:r>
            <a:r>
              <a:rPr lang="en-US" sz="2400" u="sng" dirty="0" smtClean="0"/>
              <a:t> </a:t>
            </a:r>
            <a:r>
              <a:rPr lang="en-US" sz="2400" dirty="0" smtClean="0"/>
              <a:t>” </a:t>
            </a:r>
            <a:r>
              <a:rPr lang="en-US" sz="2400" u="sng" dirty="0" smtClean="0"/>
              <a:t>D is PA”&gt;</a:t>
            </a:r>
            <a:r>
              <a:rPr lang="en-US" sz="2400" dirty="0" smtClean="0"/>
              <a:t> </a:t>
            </a:r>
          </a:p>
          <a:p>
            <a:r>
              <a:rPr lang="en-US" sz="2400" dirty="0" smtClean="0"/>
              <a:t>rule4:&lt;if: "V is M and C is VL” THEN</a:t>
            </a:r>
            <a:r>
              <a:rPr lang="en-US" sz="2400" u="sng" dirty="0" smtClean="0"/>
              <a:t> </a:t>
            </a:r>
            <a:r>
              <a:rPr lang="en-US" sz="2400" dirty="0" smtClean="0"/>
              <a:t>” </a:t>
            </a:r>
            <a:r>
              <a:rPr lang="en-US" sz="2400" u="sng" dirty="0" smtClean="0"/>
              <a:t>D is MC”&gt;</a:t>
            </a:r>
            <a:endParaRPr lang="en-US" sz="2400"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94</a:t>
            </a:fld>
            <a:endParaRPr lang="en-US"/>
          </a:p>
        </p:txBody>
      </p:sp>
      <p:pic>
        <p:nvPicPr>
          <p:cNvPr id="5" name="Picture 4"/>
          <p:cNvPicPr>
            <a:picLocks noChangeAspect="1"/>
          </p:cNvPicPr>
          <p:nvPr/>
        </p:nvPicPr>
        <p:blipFill>
          <a:blip r:embed="rId3"/>
          <a:stretch>
            <a:fillRect/>
          </a:stretch>
        </p:blipFill>
        <p:spPr>
          <a:xfrm>
            <a:off x="685800" y="3733800"/>
            <a:ext cx="2480217" cy="12954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9791213"/>
      </p:ext>
    </p:extLst>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Adaptive Energy Management Policy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goal is adapting the energy consumption based on the user demand:</a:t>
            </a:r>
          </a:p>
          <a:p>
            <a:pPr lvl="1"/>
            <a:r>
              <a:rPr lang="en-US" dirty="0" smtClean="0"/>
              <a:t>We define a </a:t>
            </a:r>
            <a:r>
              <a:rPr lang="en-US" b="1" i="1" dirty="0" smtClean="0"/>
              <a:t>Starvation Threshold</a:t>
            </a:r>
            <a:r>
              <a:rPr lang="en-US" dirty="0" smtClean="0"/>
              <a:t> for external requests.</a:t>
            </a:r>
          </a:p>
          <a:p>
            <a:pPr lvl="1"/>
            <a:r>
              <a:rPr lang="en-US" dirty="0" smtClean="0"/>
              <a:t>Average waiting time of external requests should be less than the </a:t>
            </a:r>
            <a:r>
              <a:rPr lang="en-US" i="1" dirty="0" smtClean="0"/>
              <a:t>Threshold</a:t>
            </a:r>
            <a:r>
              <a:rPr lang="en-US" dirty="0" smtClean="0"/>
              <a:t>.</a:t>
            </a:r>
          </a:p>
          <a:p>
            <a:r>
              <a:rPr lang="en-US" dirty="0" smtClean="0"/>
              <a:t>The possible decisions (outputs) of the policy can be:</a:t>
            </a:r>
          </a:p>
          <a:p>
            <a:pPr lvl="1"/>
            <a:r>
              <a:rPr lang="en-US" b="1" dirty="0" smtClean="0"/>
              <a:t>Switching on new resources:</a:t>
            </a:r>
            <a:r>
              <a:rPr lang="en-US" dirty="0" smtClean="0"/>
              <a:t> when the starvation risk is </a:t>
            </a:r>
            <a:r>
              <a:rPr lang="en-US" i="1" dirty="0" smtClean="0"/>
              <a:t>high</a:t>
            </a:r>
            <a:r>
              <a:rPr lang="en-US" dirty="0" smtClean="0"/>
              <a:t> and energy consumption is </a:t>
            </a:r>
            <a:r>
              <a:rPr lang="en-US" i="1" dirty="0" smtClean="0"/>
              <a:t>low</a:t>
            </a:r>
            <a:r>
              <a:rPr lang="en-US" dirty="0" smtClean="0"/>
              <a:t>.</a:t>
            </a:r>
          </a:p>
          <a:p>
            <a:pPr lvl="1"/>
            <a:r>
              <a:rPr lang="en-US" b="1" dirty="0" smtClean="0"/>
              <a:t>Partial preemption</a:t>
            </a:r>
            <a:r>
              <a:rPr lang="en-US" dirty="0" smtClean="0"/>
              <a:t>: when the starvation risk is more than the </a:t>
            </a:r>
            <a:r>
              <a:rPr lang="en-US" i="1" dirty="0" smtClean="0"/>
              <a:t>medium</a:t>
            </a:r>
            <a:r>
              <a:rPr lang="en-US" dirty="0" smtClean="0"/>
              <a:t>.</a:t>
            </a:r>
          </a:p>
          <a:p>
            <a:pPr lvl="1"/>
            <a:r>
              <a:rPr lang="en-US" b="1" dirty="0" smtClean="0"/>
              <a:t>Full preemption: </a:t>
            </a:r>
            <a:r>
              <a:rPr lang="en-US" dirty="0" smtClean="0"/>
              <a:t>when the starvation risk is around </a:t>
            </a:r>
            <a:r>
              <a:rPr lang="en-US" i="1" dirty="0" smtClean="0"/>
              <a:t>medium</a:t>
            </a:r>
            <a:r>
              <a:rPr lang="en-US" dirty="0" smtClean="0"/>
              <a:t>.</a:t>
            </a:r>
          </a:p>
          <a:p>
            <a:pPr lvl="1"/>
            <a:r>
              <a:rPr lang="en-US" b="1" dirty="0" smtClean="0"/>
              <a:t>Switching off resources (server consolidation):</a:t>
            </a:r>
            <a:r>
              <a:rPr lang="en-US" dirty="0" smtClean="0"/>
              <a:t> when starvation risk is </a:t>
            </a:r>
            <a:r>
              <a:rPr lang="en-US" i="1" dirty="0" smtClean="0"/>
              <a:t>low </a:t>
            </a:r>
            <a:r>
              <a:rPr lang="en-US" dirty="0" smtClean="0"/>
              <a:t>but energy consumption is </a:t>
            </a:r>
            <a:r>
              <a:rPr lang="en-US" i="1" dirty="0" smtClean="0"/>
              <a:t>high</a:t>
            </a:r>
            <a:r>
              <a:rPr lang="en-US" dirty="0" smtClean="0"/>
              <a:t>.</a:t>
            </a:r>
          </a:p>
          <a:p>
            <a:pPr lvl="1"/>
            <a:endParaRPr lang="en-US" dirty="0" smtClean="0"/>
          </a:p>
          <a:p>
            <a:endParaRPr lang="en-US" dirty="0" smtClean="0"/>
          </a:p>
          <a:p>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7D2751F7-D677-4CE9-B35A-C3CCA0CC8D94}" type="slidenum">
              <a:rPr lang="en-US" smtClean="0"/>
              <a:pPr/>
              <a:t>95</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18495</TotalTime>
  <Words>5732</Words>
  <Application>Microsoft Office PowerPoint</Application>
  <PresentationFormat>On-screen Show (4:3)</PresentationFormat>
  <Paragraphs>814</Paragraphs>
  <Slides>95</Slides>
  <Notes>44</Notes>
  <HiddenSlides>0</HiddenSlides>
  <MMClips>0</MMClips>
  <ScaleCrop>false</ScaleCrop>
  <HeadingPairs>
    <vt:vector size="4" baseType="variant">
      <vt:variant>
        <vt:lpstr>Design Template</vt:lpstr>
      </vt:variant>
      <vt:variant>
        <vt:i4>1</vt:i4>
      </vt:variant>
      <vt:variant>
        <vt:lpstr>Slide Titles</vt:lpstr>
      </vt:variant>
      <vt:variant>
        <vt:i4>95</vt:i4>
      </vt:variant>
    </vt:vector>
  </HeadingPairs>
  <TitlesOfParts>
    <vt:vector size="96" baseType="lpstr">
      <vt:lpstr>Office Theme</vt:lpstr>
      <vt:lpstr>Slide 1</vt:lpstr>
      <vt:lpstr>Introduction</vt:lpstr>
      <vt:lpstr>Resource sharing environments</vt:lpstr>
      <vt:lpstr>Outline</vt:lpstr>
      <vt:lpstr>InterGrid </vt:lpstr>
      <vt:lpstr>Slide 6</vt:lpstr>
      <vt:lpstr>Lease based Resource Provisioning in InterGrid</vt:lpstr>
      <vt:lpstr>Resource Contention </vt:lpstr>
      <vt:lpstr>Resource Contention in the InterGrid</vt:lpstr>
      <vt:lpstr>Outline</vt:lpstr>
      <vt:lpstr>Research Problem</vt:lpstr>
      <vt:lpstr>Preemption Side-effects</vt:lpstr>
      <vt:lpstr>Research Objectives</vt:lpstr>
      <vt:lpstr>Research Contributions</vt:lpstr>
      <vt:lpstr>Research Contributions</vt:lpstr>
      <vt:lpstr>Outline</vt:lpstr>
      <vt:lpstr>Slide 17</vt:lpstr>
      <vt:lpstr>Slide 18</vt:lpstr>
      <vt:lpstr>Outline</vt:lpstr>
      <vt:lpstr>Problem 1*: Is preemption a good approach?</vt:lpstr>
      <vt:lpstr>How much is the imposed overhead?</vt:lpstr>
      <vt:lpstr>Suspension and Resumption Overheads</vt:lpstr>
      <vt:lpstr>Migration Overheads</vt:lpstr>
      <vt:lpstr>What is the impact of preemption policy? </vt:lpstr>
      <vt:lpstr>Preemption Policy</vt:lpstr>
      <vt:lpstr>Preemption Policy…</vt:lpstr>
      <vt:lpstr>Slide 27</vt:lpstr>
      <vt:lpstr>Performance Evaluation</vt:lpstr>
      <vt:lpstr>Slide 29</vt:lpstr>
      <vt:lpstr>Problem 2: How to avoid resource contention? </vt:lpstr>
      <vt:lpstr>Problem Statement 2*</vt:lpstr>
      <vt:lpstr>Analysis: Correlation of Response time and Number of preemption</vt:lpstr>
      <vt:lpstr>Analysis: Minimizing the Average Response Time</vt:lpstr>
      <vt:lpstr>Slide 34</vt:lpstr>
      <vt:lpstr>How to reduce contention for more valuable external requests?</vt:lpstr>
      <vt:lpstr>Dispatch Policy</vt:lpstr>
      <vt:lpstr>Slide 37</vt:lpstr>
      <vt:lpstr>Performance Evaluation</vt:lpstr>
      <vt:lpstr>Slide 39</vt:lpstr>
      <vt:lpstr>Experimental Results: Resource Utilization </vt:lpstr>
      <vt:lpstr>Respecting Valuable Users</vt:lpstr>
      <vt:lpstr>Respecting Valuable Users</vt:lpstr>
      <vt:lpstr>Problem 3*: What is the ideal number of external requests in a provider</vt:lpstr>
      <vt:lpstr>Admission Control</vt:lpstr>
      <vt:lpstr>Problem Statement</vt:lpstr>
      <vt:lpstr>Analytical Model</vt:lpstr>
      <vt:lpstr>Contention-aware Admission Control for Resource Provider j</vt:lpstr>
      <vt:lpstr>Performance Evaluation</vt:lpstr>
      <vt:lpstr>Baseline Policies</vt:lpstr>
      <vt:lpstr>Slide 50</vt:lpstr>
      <vt:lpstr>Problem 4*: How to establish a starvation-free energy management in a resource provider? </vt:lpstr>
      <vt:lpstr>Adaptive Energy Management Policy</vt:lpstr>
      <vt:lpstr>Adaptive Energy Management Policy.</vt:lpstr>
      <vt:lpstr>Slide 54</vt:lpstr>
      <vt:lpstr>Energy-aware Haizea</vt:lpstr>
      <vt:lpstr>Performance Evaluation</vt:lpstr>
      <vt:lpstr>Energy Consumption</vt:lpstr>
      <vt:lpstr>Violation Rate</vt:lpstr>
      <vt:lpstr>Implementing Contention-awareness in InterGrid*</vt:lpstr>
      <vt:lpstr>Experimental Scenario</vt:lpstr>
      <vt:lpstr>Experiment Details</vt:lpstr>
      <vt:lpstr>Evaluation Results</vt:lpstr>
      <vt:lpstr>Outline</vt:lpstr>
      <vt:lpstr>Conclusions</vt:lpstr>
      <vt:lpstr>Conclusions</vt:lpstr>
      <vt:lpstr>Conclusions</vt:lpstr>
      <vt:lpstr>Future Directions</vt:lpstr>
      <vt:lpstr>Publications and Outcomes</vt:lpstr>
      <vt:lpstr>Publications and Outcomes</vt:lpstr>
      <vt:lpstr>Publications and Outcomes</vt:lpstr>
      <vt:lpstr>THANK YOU Any Question?</vt:lpstr>
      <vt:lpstr>Acknowledgements</vt:lpstr>
      <vt:lpstr>Appendix</vt:lpstr>
      <vt:lpstr>VMs advantages for Preemption Mechanism</vt:lpstr>
      <vt:lpstr>Slide 75</vt:lpstr>
      <vt:lpstr>Local and Grid Request Rejection Rate</vt:lpstr>
      <vt:lpstr>Resource Utilization</vt:lpstr>
      <vt:lpstr>Number of Lease Preemptions</vt:lpstr>
      <vt:lpstr>Slide 79</vt:lpstr>
      <vt:lpstr>Analytical Model(2)</vt:lpstr>
      <vt:lpstr>Analytical Model(3)</vt:lpstr>
      <vt:lpstr>Analytical Model(4)</vt:lpstr>
      <vt:lpstr>Performance Metrics</vt:lpstr>
      <vt:lpstr>Slide 84</vt:lpstr>
      <vt:lpstr>Slide 85</vt:lpstr>
      <vt:lpstr>Slide 86</vt:lpstr>
      <vt:lpstr>Analysis: Optimal arrival Rate to each Resource Provider</vt:lpstr>
      <vt:lpstr>Analysis: Finding out Lagrange multiplier (z)</vt:lpstr>
      <vt:lpstr>Analysis: Using bisection algorithm for finding z</vt:lpstr>
      <vt:lpstr>Preemption-aware Scheduling Policy</vt:lpstr>
      <vt:lpstr>Implementation details</vt:lpstr>
      <vt:lpstr>Average Weighted Response Time </vt:lpstr>
      <vt:lpstr>Haizea</vt:lpstr>
      <vt:lpstr>Fuzzy presentation and sample rules:</vt:lpstr>
      <vt:lpstr>Adaptive Energy Management Policy</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Mohsen Amini Salehi</cp:lastModifiedBy>
  <cp:revision>969</cp:revision>
  <dcterms:created xsi:type="dcterms:W3CDTF">2012-08-05T22:27:05Z</dcterms:created>
  <dcterms:modified xsi:type="dcterms:W3CDTF">2012-08-06T00:19:38Z</dcterms:modified>
</cp:coreProperties>
</file>