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4" r:id="rId2"/>
    <p:sldMasterId id="2147483657" r:id="rId3"/>
    <p:sldMasterId id="2147483665" r:id="rId4"/>
    <p:sldMasterId id="2147483673" r:id="rId5"/>
    <p:sldMasterId id="2147483685" r:id="rId6"/>
  </p:sldMasterIdLst>
  <p:notesMasterIdLst>
    <p:notesMasterId r:id="rId163"/>
  </p:notesMasterIdLst>
  <p:sldIdLst>
    <p:sldId id="363" r:id="rId7"/>
    <p:sldId id="581" r:id="rId8"/>
    <p:sldId id="583" r:id="rId9"/>
    <p:sldId id="582" r:id="rId10"/>
    <p:sldId id="540" r:id="rId11"/>
    <p:sldId id="539" r:id="rId12"/>
    <p:sldId id="499" r:id="rId13"/>
    <p:sldId id="500" r:id="rId14"/>
    <p:sldId id="501" r:id="rId15"/>
    <p:sldId id="502" r:id="rId16"/>
    <p:sldId id="503" r:id="rId17"/>
    <p:sldId id="504" r:id="rId18"/>
    <p:sldId id="505" r:id="rId19"/>
    <p:sldId id="506" r:id="rId20"/>
    <p:sldId id="507" r:id="rId21"/>
    <p:sldId id="508" r:id="rId22"/>
    <p:sldId id="513" r:id="rId23"/>
    <p:sldId id="514" r:id="rId24"/>
    <p:sldId id="515" r:id="rId25"/>
    <p:sldId id="516" r:id="rId26"/>
    <p:sldId id="519" r:id="rId27"/>
    <p:sldId id="544" r:id="rId28"/>
    <p:sldId id="521" r:id="rId29"/>
    <p:sldId id="522" r:id="rId30"/>
    <p:sldId id="523" r:id="rId31"/>
    <p:sldId id="604" r:id="rId32"/>
    <p:sldId id="525" r:id="rId33"/>
    <p:sldId id="526" r:id="rId34"/>
    <p:sldId id="527" r:id="rId35"/>
    <p:sldId id="528" r:id="rId36"/>
    <p:sldId id="529" r:id="rId37"/>
    <p:sldId id="530" r:id="rId38"/>
    <p:sldId id="531" r:id="rId39"/>
    <p:sldId id="532" r:id="rId40"/>
    <p:sldId id="533" r:id="rId41"/>
    <p:sldId id="534" r:id="rId42"/>
    <p:sldId id="535" r:id="rId43"/>
    <p:sldId id="536" r:id="rId44"/>
    <p:sldId id="537" r:id="rId45"/>
    <p:sldId id="545" r:id="rId46"/>
    <p:sldId id="407" r:id="rId47"/>
    <p:sldId id="409" r:id="rId48"/>
    <p:sldId id="410" r:id="rId49"/>
    <p:sldId id="411" r:id="rId50"/>
    <p:sldId id="412" r:id="rId51"/>
    <p:sldId id="415" r:id="rId52"/>
    <p:sldId id="416" r:id="rId53"/>
    <p:sldId id="417" r:id="rId54"/>
    <p:sldId id="418" r:id="rId55"/>
    <p:sldId id="420" r:id="rId56"/>
    <p:sldId id="491" r:id="rId57"/>
    <p:sldId id="492" r:id="rId58"/>
    <p:sldId id="493" r:id="rId59"/>
    <p:sldId id="494" r:id="rId60"/>
    <p:sldId id="495" r:id="rId61"/>
    <p:sldId id="496" r:id="rId62"/>
    <p:sldId id="546" r:id="rId63"/>
    <p:sldId id="422" r:id="rId64"/>
    <p:sldId id="423" r:id="rId65"/>
    <p:sldId id="424" r:id="rId66"/>
    <p:sldId id="425" r:id="rId67"/>
    <p:sldId id="426" r:id="rId68"/>
    <p:sldId id="427" r:id="rId69"/>
    <p:sldId id="428" r:id="rId70"/>
    <p:sldId id="429" r:id="rId71"/>
    <p:sldId id="430" r:id="rId72"/>
    <p:sldId id="431" r:id="rId73"/>
    <p:sldId id="432" r:id="rId74"/>
    <p:sldId id="433" r:id="rId75"/>
    <p:sldId id="434" r:id="rId76"/>
    <p:sldId id="435" r:id="rId77"/>
    <p:sldId id="547" r:id="rId78"/>
    <p:sldId id="481" r:id="rId79"/>
    <p:sldId id="437" r:id="rId80"/>
    <p:sldId id="438" r:id="rId81"/>
    <p:sldId id="439" r:id="rId82"/>
    <p:sldId id="553" r:id="rId83"/>
    <p:sldId id="441" r:id="rId84"/>
    <p:sldId id="554" r:id="rId85"/>
    <p:sldId id="555" r:id="rId86"/>
    <p:sldId id="442" r:id="rId87"/>
    <p:sldId id="443" r:id="rId88"/>
    <p:sldId id="551" r:id="rId89"/>
    <p:sldId id="556" r:id="rId90"/>
    <p:sldId id="557" r:id="rId91"/>
    <p:sldId id="444" r:id="rId92"/>
    <p:sldId id="445" r:id="rId93"/>
    <p:sldId id="446" r:id="rId94"/>
    <p:sldId id="548" r:id="rId95"/>
    <p:sldId id="448" r:id="rId96"/>
    <p:sldId id="449" r:id="rId97"/>
    <p:sldId id="450" r:id="rId98"/>
    <p:sldId id="451" r:id="rId99"/>
    <p:sldId id="558" r:id="rId100"/>
    <p:sldId id="559" r:id="rId101"/>
    <p:sldId id="452" r:id="rId102"/>
    <p:sldId id="560" r:id="rId103"/>
    <p:sldId id="453" r:id="rId104"/>
    <p:sldId id="455" r:id="rId105"/>
    <p:sldId id="456" r:id="rId106"/>
    <p:sldId id="457" r:id="rId107"/>
    <p:sldId id="458" r:id="rId108"/>
    <p:sldId id="550" r:id="rId109"/>
    <p:sldId id="482" r:id="rId110"/>
    <p:sldId id="561" r:id="rId111"/>
    <p:sldId id="562" r:id="rId112"/>
    <p:sldId id="563" r:id="rId113"/>
    <p:sldId id="564" r:id="rId114"/>
    <p:sldId id="565" r:id="rId115"/>
    <p:sldId id="577" r:id="rId116"/>
    <p:sldId id="567" r:id="rId117"/>
    <p:sldId id="568" r:id="rId118"/>
    <p:sldId id="569" r:id="rId119"/>
    <p:sldId id="570" r:id="rId120"/>
    <p:sldId id="571" r:id="rId121"/>
    <p:sldId id="573" r:id="rId122"/>
    <p:sldId id="574" r:id="rId123"/>
    <p:sldId id="575" r:id="rId124"/>
    <p:sldId id="576" r:id="rId125"/>
    <p:sldId id="578" r:id="rId126"/>
    <p:sldId id="579" r:id="rId127"/>
    <p:sldId id="580" r:id="rId128"/>
    <p:sldId id="592" r:id="rId129"/>
    <p:sldId id="603" r:id="rId130"/>
    <p:sldId id="593" r:id="rId131"/>
    <p:sldId id="594" r:id="rId132"/>
    <p:sldId id="595" r:id="rId133"/>
    <p:sldId id="596" r:id="rId134"/>
    <p:sldId id="597" r:id="rId135"/>
    <p:sldId id="598" r:id="rId136"/>
    <p:sldId id="599" r:id="rId137"/>
    <p:sldId id="600" r:id="rId138"/>
    <p:sldId id="601" r:id="rId139"/>
    <p:sldId id="602" r:id="rId140"/>
    <p:sldId id="586" r:id="rId141"/>
    <p:sldId id="587" r:id="rId142"/>
    <p:sldId id="588" r:id="rId143"/>
    <p:sldId id="589" r:id="rId144"/>
    <p:sldId id="590" r:id="rId145"/>
    <p:sldId id="591" r:id="rId146"/>
    <p:sldId id="483" r:id="rId147"/>
    <p:sldId id="465" r:id="rId148"/>
    <p:sldId id="466" r:id="rId149"/>
    <p:sldId id="468" r:id="rId150"/>
    <p:sldId id="584" r:id="rId151"/>
    <p:sldId id="585" r:id="rId152"/>
    <p:sldId id="469" r:id="rId153"/>
    <p:sldId id="470" r:id="rId154"/>
    <p:sldId id="471" r:id="rId155"/>
    <p:sldId id="472" r:id="rId156"/>
    <p:sldId id="473" r:id="rId157"/>
    <p:sldId id="474" r:id="rId158"/>
    <p:sldId id="475" r:id="rId159"/>
    <p:sldId id="476" r:id="rId160"/>
    <p:sldId id="477" r:id="rId161"/>
    <p:sldId id="478" r:id="rId1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formation Technology" initials="IT" lastIdx="2" clrIdx="0"/>
  <p:cmAuthor id="2" name="AminiSalehi Mohsen" initials="AM" lastIdx="3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81" autoAdjust="0"/>
    <p:restoredTop sz="79200" autoAdjust="0"/>
  </p:normalViewPr>
  <p:slideViewPr>
    <p:cSldViewPr snapToGrid="0" snapToObjects="1">
      <p:cViewPr varScale="1">
        <p:scale>
          <a:sx n="53" d="100"/>
          <a:sy n="53" d="100"/>
        </p:scale>
        <p:origin x="174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slide" Target="slides/slide132.xml"/><Relationship Id="rId154" Type="http://schemas.openxmlformats.org/officeDocument/2006/relationships/slide" Target="slides/slide148.xml"/><Relationship Id="rId159" Type="http://schemas.openxmlformats.org/officeDocument/2006/relationships/slide" Target="slides/slide153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144" Type="http://schemas.openxmlformats.org/officeDocument/2006/relationships/slide" Target="slides/slide138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165" Type="http://schemas.openxmlformats.org/officeDocument/2006/relationships/presProps" Target="presProps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55" Type="http://schemas.openxmlformats.org/officeDocument/2006/relationships/slide" Target="slides/slide14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61" Type="http://schemas.openxmlformats.org/officeDocument/2006/relationships/slide" Target="slides/slide155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64" Type="http://schemas.openxmlformats.org/officeDocument/2006/relationships/commentAuthors" Target="commentAuthors.xml"/><Relationship Id="rId169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167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slide" Target="slides/slide1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7A0B8-09EA-6D49-9D36-F8B9F7BF2104}" type="datetimeFigureOut">
              <a:rPr lang="en-US" smtClean="0"/>
              <a:pPr/>
              <a:t>12/4/2017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B1F4E-4845-EB47-BD3C-717CFF736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7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3535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94770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774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7133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2617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3412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97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26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93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</a:t>
            </a:r>
            <a:r>
              <a:rPr lang="en-US" baseline="0" dirty="0"/>
              <a:t> run all transcoding operations on Amazon EC2 to get the real transcoding data, and then we use these data to simulate on </a:t>
            </a:r>
            <a:r>
              <a:rPr lang="en-US" baseline="0" dirty="0" err="1"/>
              <a:t>CloudSim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  <a:p>
            <a:r>
              <a:rPr lang="en-US" dirty="0"/>
              <a:t>Our</a:t>
            </a:r>
            <a:r>
              <a:rPr lang="en-US" baseline="0" dirty="0"/>
              <a:t> dynamic system keeps the </a:t>
            </a:r>
            <a:r>
              <a:rPr lang="en-US" baseline="0" dirty="0" err="1"/>
              <a:t>QoS</a:t>
            </a:r>
            <a:r>
              <a:rPr lang="en-US" baseline="0" dirty="0"/>
              <a:t> violation constantly low and stable in compare with static method</a:t>
            </a:r>
          </a:p>
          <a:p>
            <a:r>
              <a:rPr lang="en-US" baseline="0" dirty="0"/>
              <a:t>Our method save cost when the system is not oversubscribed.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97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correlation between cost and </a:t>
            </a:r>
            <a:r>
              <a:rPr lang="en-US" baseline="0" dirty="0" err="1"/>
              <a:t>QoS</a:t>
            </a:r>
            <a:r>
              <a:rPr lang="en-US" baseline="0" dirty="0"/>
              <a:t> is not linear, that means at some point with our system, streaming service provider can pay low price to get good </a:t>
            </a:r>
            <a:r>
              <a:rPr lang="en-US" baseline="0" dirty="0" err="1"/>
              <a:t>QoS</a:t>
            </a:r>
            <a:r>
              <a:rPr lang="en-US" baseline="0" dirty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51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0604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This is because changing codec implies the whole original encoded video be decoded and then reencoded with new one codec.</a:t>
            </a:r>
          </a:p>
          <a:p>
            <a:r>
              <a:rPr lang="en-US" dirty="0"/>
              <a:t>------------------------</a:t>
            </a:r>
          </a:p>
          <a:p>
            <a:r>
              <a:rPr lang="en-US" dirty="0"/>
              <a:t>The reason is that the transcoding is achieved by utilizing ﬁltering and subsampling [35], [36] which works directly in the compressed domain and avoids the computationally expensive steps of converting to the pixel domain. Therefore, it takes less time than other transcoding operations.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69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 is the performance preference and c is the cost. These are determined by the users. We have </a:t>
            </a:r>
            <a:r>
              <a:rPr lang="en-US" dirty="0" err="1"/>
              <a:t>p+c</a:t>
            </a:r>
            <a:r>
              <a:rPr lang="en-US" dirty="0"/>
              <a:t>=1</a:t>
            </a:r>
          </a:p>
          <a:p>
            <a:r>
              <a:rPr lang="en-US" dirty="0"/>
              <a:t>Based on value of p and c we determine </a:t>
            </a:r>
            <a:r>
              <a:rPr lang="en-US" dirty="0" err="1"/>
              <a:t>delta_th</a:t>
            </a:r>
            <a:endParaRPr lang="en-US" dirty="0"/>
          </a:p>
          <a:p>
            <a:r>
              <a:rPr lang="en-US" dirty="0"/>
              <a:t>High value of p </a:t>
            </a:r>
            <a:r>
              <a:rPr lang="en-US" dirty="0">
                <a:sym typeface="Wingdings" panose="05000000000000000000" pitchFamily="2" charset="2"/>
              </a:rPr>
              <a:t>results in low value of </a:t>
            </a:r>
            <a:r>
              <a:rPr lang="en-US" dirty="0" err="1">
                <a:sym typeface="Wingdings" panose="05000000000000000000" pitchFamily="2" charset="2"/>
              </a:rPr>
              <a:t>Delta_th</a:t>
            </a:r>
            <a:r>
              <a:rPr lang="en-US" dirty="0">
                <a:sym typeface="Wingdings" panose="05000000000000000000" pitchFamily="2" charset="2"/>
              </a:rPr>
              <a:t>. Therefore, a short performance difference gives more suitability to GPU.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1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2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The incurred cost has significantly reduced (up to ~80% when the system is not oversubscribed) regardless of the mapping heuristic applied. </a:t>
            </a:r>
          </a:p>
          <a:p>
            <a:pPr lvl="1"/>
            <a:r>
              <a:rPr lang="en-US" dirty="0"/>
              <a:t>Startup delay has in general increased (mainly in a) but it is more stable in compare with figure a in static. This is because the EM adapt itself to the workload intensity to satisfy </a:t>
            </a:r>
            <a:r>
              <a:rPr lang="en-US" dirty="0" err="1"/>
              <a:t>QoS</a:t>
            </a:r>
            <a:r>
              <a:rPr lang="en-US" dirty="0"/>
              <a:t> demands. However, in (d) even the startup delay is in a lower range. </a:t>
            </a:r>
          </a:p>
          <a:p>
            <a:pPr lvl="1"/>
            <a:r>
              <a:rPr lang="en-US" dirty="0"/>
              <a:t>Similarly, </a:t>
            </a:r>
            <a:r>
              <a:rPr lang="en-US" dirty="0" err="1"/>
              <a:t>dmr</a:t>
            </a:r>
            <a:r>
              <a:rPr lang="en-US" dirty="0"/>
              <a:t> has become more stable and low when we utility based mapping heuristics are used.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Why MSDUT and MMUUT perform better DMR than MSD and MMU?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The reason is not virtual queue base on old experiment. The reason is not heuristic nature because of static experiment 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5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problem definitions: when do we perform pre-transcoding on a video stream</a:t>
            </a:r>
          </a:p>
          <a:p>
            <a:r>
              <a:rPr lang="en-US" dirty="0"/>
              <a:t>When we re-transcode it, what are the criteria to apply partial pre-transcoding on video stream. In other </a:t>
            </a:r>
            <a:r>
              <a:rPr lang="en-US" dirty="0" err="1"/>
              <a:t>other</a:t>
            </a:r>
            <a:r>
              <a:rPr lang="en-US" dirty="0"/>
              <a:t> when we store a portion of a video and not the whole video stream. How can a video be hot? And if it is, how we can measure the percentage of its hotness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FEEBF-34FB-4145-93CF-C7CBEB3BEF07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36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3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FEEBF-34FB-4145-93CF-C7CBEB3BEF07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470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FEEBF-34FB-4145-93CF-C7CBEB3BEF07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6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is because when a repository contains high percentage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Frequently Accessed Video Streams , most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Frequently Accessed Video Streams are pre-transcoded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partial pre-transcoding methods is applied 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few video streams, hence, reducing its impact.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FEEBF-34FB-4145-93CF-C7CBEB3BEF07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9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mentioned earlier, the distribution of views within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video streams do not follow the long-tail pattern.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is, there are portions of the video streams that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not necessarily in the beginning of it but receive a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 number of views in compare with the rest of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 stream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FEEBF-34FB-4145-93CF-C7CBEB3BEF07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24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74103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Layered view</a:t>
            </a:r>
          </a:p>
          <a:p>
            <a:r>
              <a:rPr lang="en-US" dirty="0"/>
              <a:t>3 main layers</a:t>
            </a:r>
          </a:p>
          <a:p>
            <a:r>
              <a:rPr lang="en-US" dirty="0"/>
              <a:t>VPE contains communicator and processor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151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6A6DA3E-9E2D-466D-B790-3517A0985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Transcoding/ </a:t>
            </a:r>
            <a:r>
              <a:rPr lang="en-US" dirty="0" err="1"/>
              <a:t>Transmuxing</a:t>
            </a:r>
            <a:endParaRPr lang="en-US" dirty="0"/>
          </a:p>
          <a:p>
            <a:r>
              <a:rPr lang="en-US" dirty="0"/>
              <a:t>Resize , change bit rate, framerate, and a lot more</a:t>
            </a:r>
          </a:p>
        </p:txBody>
      </p:sp>
    </p:spTree>
    <p:extLst>
      <p:ext uri="{BB962C8B-B14F-4D97-AF65-F5344CB8AC3E}">
        <p14:creationId xmlns:p14="http://schemas.microsoft.com/office/powerpoint/2010/main" val="5957043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Minimum execution time or minimum completion time</a:t>
            </a:r>
          </a:p>
          <a:p>
            <a:endParaRPr lang="en-US" dirty="0"/>
          </a:p>
          <a:p>
            <a:r>
              <a:rPr lang="en-US" dirty="0"/>
              <a:t>It’s flexible and configurable (config file &amp; )… can be run just on local thread’s machine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275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video player only needs the next consecutive video segment in order to play. It does not need all of the segments to be present to start playing.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B1F4E-4845-EB47-BD3C-717CFF736C52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832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</a:t>
            </a:r>
            <a:r>
              <a:rPr lang="en-US" baseline="0" dirty="0"/>
              <a:t> run all transcoding operations on Amazon EC2 to get the real transcoding data, and then we use these data to simulate on </a:t>
            </a:r>
            <a:r>
              <a:rPr lang="en-US" baseline="0" dirty="0" err="1"/>
              <a:t>CloudSim</a:t>
            </a:r>
            <a:r>
              <a:rPr lang="en-US" baseline="0" dirty="0"/>
              <a:t>. </a:t>
            </a:r>
            <a:endParaRPr lang="en-US" dirty="0"/>
          </a:p>
          <a:p>
            <a:endParaRPr lang="en-US" dirty="0"/>
          </a:p>
          <a:p>
            <a:r>
              <a:rPr lang="en-US" dirty="0"/>
              <a:t>Our</a:t>
            </a:r>
            <a:r>
              <a:rPr lang="en-US" baseline="0" dirty="0"/>
              <a:t> dynamic system keeps the </a:t>
            </a:r>
            <a:r>
              <a:rPr lang="en-US" baseline="0" dirty="0" err="1"/>
              <a:t>QoS</a:t>
            </a:r>
            <a:r>
              <a:rPr lang="en-US" baseline="0" dirty="0"/>
              <a:t> violation constantly low and stable in compare with static method</a:t>
            </a:r>
          </a:p>
          <a:p>
            <a:r>
              <a:rPr lang="en-US" baseline="0" dirty="0"/>
              <a:t>Our method save cost when the system is not oversubscribed.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33613-28B2-514D-9ADA-EAEF489F8F6F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9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3366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1469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9878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8635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6064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968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-1" y="5369442"/>
            <a:ext cx="1658679" cy="146454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8111" y="5178048"/>
            <a:ext cx="2298174" cy="1464548"/>
          </a:xfrm>
          <a:prstGeom prst="rect">
            <a:avLst/>
          </a:prstGeom>
        </p:spPr>
      </p:pic>
      <p:pic>
        <p:nvPicPr>
          <p:cNvPr id="15362" name="Picture 2" descr="https://pbs.twimg.com/profile_images/631520953759969280/j1ru4suY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920130"/>
            <a:ext cx="1913860" cy="1913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582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6394890" y="6356351"/>
            <a:ext cx="2057400" cy="265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9656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8AB10-7D8A-483B-B7A2-BE7A77BD0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2F8618-A5AC-4418-A0EF-C610DAE41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82471-EAEF-46E4-A73B-5AA646E6B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D0288-AA4E-496F-9C63-7DAD3AA12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136C0-9705-4322-839F-292327CC6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91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36B0A-D5D6-4F90-B57F-589C96708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77B79-2F05-43B2-8948-30EEDDF20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66C99-17BD-4A32-A9ED-9A661CB3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1D4EB-AF60-45FA-A0DD-1C12ECD2B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D0BC4-3670-4480-BC91-3390C044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41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D7D69-1DFE-4C36-AFF6-DCE4F284A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922E4-011B-4604-B094-8D5EEC54A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A6CC3-D28C-4173-B415-FD96AA83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B46-FBE9-40E9-BCDA-C8E48857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E21C8-5D6B-4BE0-A877-D2B0CC90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0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61C20-26EE-47A1-961F-D34731F3D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55DA1-286C-47C1-85A4-AFE8B3623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B4406-809A-4EAB-9692-9EE8CA01D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92D82B-67C4-4984-AD99-FF880547B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56ED9-96EA-408A-A0FC-D61F9E8F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0AD20-B5C1-4D5C-8B3C-7618E5EE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15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FE6B7-1C76-4C07-816A-CBBB36C90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7F807-18FC-43C7-84FC-4E3E4E510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9BFC3-BA04-47AA-B516-1C7DAE435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EDE3E-9012-4D96-9D89-997FE9A8B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284A68-C410-44BC-AE5F-9AB4D15EB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41B2B-79F6-4A46-897A-47B053ECA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06EED9-EDD5-4021-BAAE-FBEF55D01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F24070-7CB8-4D8B-A69E-517B1DBD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04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452EC-6AD1-483A-BFE4-4AB7E06A5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ABB86-CA76-4951-B32F-833FB3781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3108C-7F58-420B-9F9E-123BB348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AE058-DA53-44A5-A805-2BB95FC12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41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757DA9-5DD3-4E7B-87D0-CA3A83E79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627CC-67CF-42D4-952E-D80CB0025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A2181-9362-49D4-BB6D-CEC53B736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41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54AEF-D22D-4BF3-9AE9-5B6E68952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6DF98-8FCA-4638-B4A1-0F2BA3401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3BC58-FC46-4FF4-B1F1-597DF8F71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C25BC-F2B5-490A-B800-4AFA7E9BF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C46C9-F720-4D2C-8EC6-902F0C432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7FAE3-C8B2-40D8-9137-FFD19722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710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B8098-524A-4E4C-A0D9-7694683CC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2DCCE1-5004-41B5-B7CA-20D7E380F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3B2E3-D70D-4637-BC6A-5C58BB50E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D32F8-0F55-4158-8C22-7E11B584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23EFA-BEA7-4E3E-9836-6A57E8A6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60DB8-2BC8-47F9-BA83-8AF36C986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24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033F-C29E-D746-82BD-5E382C97A3A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112" y="635635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23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6905C-C0A7-44F3-8A92-A2DC1AB8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E20D8-25F0-42A6-8971-EB2A84EB0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29830-8A8D-4F73-98FA-B5578781E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9BAED-7EB9-42F5-A505-E70E362E0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626BF-BE6B-4FEA-809F-6E898684E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04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6CC579-EB2F-413B-A42C-52C35B909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3139E1-C609-421A-B024-AEAACB778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B8117-5410-4AA4-BA1E-0B4342959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4B50E-5324-48D2-BE5A-6085E653B30F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A8E5-6FA4-4D72-9672-F4560E5A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AFB2F-4742-4782-B804-F98AAB6D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8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-1" y="5369442"/>
            <a:ext cx="1658679" cy="146454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8111" y="5178048"/>
            <a:ext cx="2298174" cy="1464548"/>
          </a:xfrm>
          <a:prstGeom prst="rect">
            <a:avLst/>
          </a:prstGeom>
        </p:spPr>
      </p:pic>
      <p:pic>
        <p:nvPicPr>
          <p:cNvPr id="15362" name="Picture 2" descr="https://pbs.twimg.com/profile_images/631520953759969280/j1ru4suY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920130"/>
            <a:ext cx="1913860" cy="1913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968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033F-C29E-D746-82BD-5E382C97A3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112" y="635635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15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1F7-52CE-6346-A8CE-85CDF32AA2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34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53AF-F432-4B42-B85D-BABE9880B4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59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2E05-C643-0849-A218-287E5A42D8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18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13118-D62A-0A4E-BF4E-9DC768A356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21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292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-1" y="5369442"/>
            <a:ext cx="1658679" cy="146454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8111" y="5178048"/>
            <a:ext cx="2298174" cy="1464548"/>
          </a:xfrm>
          <a:prstGeom prst="rect">
            <a:avLst/>
          </a:prstGeom>
        </p:spPr>
      </p:pic>
      <p:pic>
        <p:nvPicPr>
          <p:cNvPr id="15362" name="Picture 2" descr="https://pbs.twimg.com/profile_images/631520953759969280/j1ru4suY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920130"/>
            <a:ext cx="1913860" cy="1913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968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-71380" y="1071618"/>
            <a:ext cx="8229600" cy="558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1F7-52CE-6346-A8CE-85CDF32AA2F1}" type="datetime1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40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033F-C29E-D746-82BD-5E382C97A3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112" y="635635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156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1F7-52CE-6346-A8CE-85CDF32AA2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34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53AF-F432-4B42-B85D-BABE9880B4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59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2E05-C643-0849-A218-287E5A42D8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180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13118-D62A-0A4E-BF4E-9DC768A356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219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2928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-1" y="5369442"/>
            <a:ext cx="1658679" cy="146454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8111" y="5178048"/>
            <a:ext cx="2298174" cy="1464548"/>
          </a:xfrm>
          <a:prstGeom prst="rect">
            <a:avLst/>
          </a:prstGeom>
        </p:spPr>
      </p:pic>
      <p:pic>
        <p:nvPicPr>
          <p:cNvPr id="15362" name="Picture 2" descr="https://pbs.twimg.com/profile_images/631520953759969280/j1ru4suY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920130"/>
            <a:ext cx="1913860" cy="1913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968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ccla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0033F-C29E-D746-82BD-5E382C97A3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498112" y="6356350"/>
            <a:ext cx="2133600" cy="365125"/>
          </a:xfrm>
        </p:spPr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title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15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431F7-52CE-6346-A8CE-85CDF32AA2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349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53AF-F432-4B42-B85D-BABE9880B4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59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453AF-F432-4B42-B85D-BABE9880B473}" type="datetime1">
              <a:rPr lang="en-US" smtClean="0"/>
              <a:pPr/>
              <a:t>12/4/2017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913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2E05-C643-0849-A218-287E5A42D8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18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13118-D62A-0A4E-BF4E-9DC768A356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219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292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py Bloc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394890" y="6356351"/>
            <a:ext cx="2057400" cy="265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5251450" cy="44348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85800" y="822960"/>
            <a:ext cx="5251450" cy="5437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4140"/>
              </a:buClr>
              <a:buFont typeface="Arial"/>
              <a:buNone/>
              <a:defRPr sz="24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0792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-Whit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39489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1317846" y="2239981"/>
            <a:ext cx="6508310" cy="14342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4140"/>
              </a:buClr>
              <a:buFont typeface="Arial"/>
              <a:buNone/>
              <a:defRPr sz="36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77984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6394890" y="6356351"/>
            <a:ext cx="2057400" cy="265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3950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639489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74088" y="1428409"/>
            <a:ext cx="4414993" cy="420431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>
            <a:spLocks noGrp="1"/>
          </p:cNvSpPr>
          <p:nvPr>
            <p:ph type="pic" idx="2"/>
          </p:nvPr>
        </p:nvSpPr>
        <p:spPr>
          <a:xfrm>
            <a:off x="4997043" y="1652553"/>
            <a:ext cx="3332560" cy="33385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None/>
              <a:defRPr/>
            </a:lvl1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3683001" cy="44348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685801" y="822960"/>
            <a:ext cx="3683001" cy="5437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4140"/>
              </a:buClr>
              <a:buFont typeface="Arial"/>
              <a:buNone/>
              <a:defRPr sz="24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720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bile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639489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72524" y="879727"/>
            <a:ext cx="2503264" cy="585754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>
            <a:spLocks noGrp="1"/>
          </p:cNvSpPr>
          <p:nvPr>
            <p:ph type="pic" idx="2"/>
          </p:nvPr>
        </p:nvSpPr>
        <p:spPr>
          <a:xfrm>
            <a:off x="6530181" y="1483605"/>
            <a:ext cx="1740109" cy="412253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None/>
              <a:defRPr/>
            </a:lvl1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4457700" cy="44348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title"/>
          </p:nvPr>
        </p:nvSpPr>
        <p:spPr>
          <a:xfrm>
            <a:off x="685801" y="822960"/>
            <a:ext cx="4457700" cy="5437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4140"/>
              </a:buClr>
              <a:buFont typeface="Arial"/>
              <a:buNone/>
              <a:defRPr sz="24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8887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E5E13118-D62A-0A4E-BF4E-9DC768A356DC}" type="datetime1">
              <a:rPr lang="en-US" smtClean="0"/>
              <a:pPr/>
              <a:t>12/4/2017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779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BBE453AF-F432-4B42-B85D-BABE9880B473}" type="datetime1">
              <a:rPr lang="en-US" smtClean="0"/>
              <a:pPr/>
              <a:t>12/4/2017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57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2E05-C643-0849-A218-287E5A42D803}" type="datetime1">
              <a:rPr lang="en-US" smtClean="0"/>
              <a:pPr/>
              <a:t>12/4/2017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0" y="6356350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tle2.jpg">
            <a:extLst>
              <a:ext uri="{FF2B5EF4-FFF2-40B4-BE49-F238E27FC236}">
                <a16:creationId xmlns:a16="http://schemas.microsoft.com/office/drawing/2014/main" id="{A410637F-24DE-4DFD-8644-751EF8EB0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02600" y="5882382"/>
            <a:ext cx="1530446" cy="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142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-Gra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393D"/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39489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chemeClr val="lt1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1317846" y="2239976"/>
            <a:ext cx="6508310" cy="14342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767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13118-D62A-0A4E-BF4E-9DC768A356DC}" type="datetime1">
              <a:rPr lang="en-US" smtClean="0"/>
              <a:pPr/>
              <a:t>12/4/2017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2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py Bloc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394890" y="6356351"/>
            <a:ext cx="2057400" cy="265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5251450" cy="44348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85800" y="822960"/>
            <a:ext cx="5251450" cy="5437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4140"/>
              </a:buClr>
              <a:buFont typeface="Arial"/>
              <a:buNone/>
              <a:defRPr sz="24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350"/>
            </a:lvl2pPr>
            <a:lvl3pPr lvl="2" indent="0">
              <a:spcBef>
                <a:spcPts val="0"/>
              </a:spcBef>
              <a:buNone/>
              <a:defRPr sz="1350"/>
            </a:lvl3pPr>
            <a:lvl4pPr lvl="3" indent="0">
              <a:spcBef>
                <a:spcPts val="0"/>
              </a:spcBef>
              <a:buNone/>
              <a:defRPr sz="1350"/>
            </a:lvl4pPr>
            <a:lvl5pPr lvl="4" indent="0">
              <a:spcBef>
                <a:spcPts val="0"/>
              </a:spcBef>
              <a:buNone/>
              <a:defRPr sz="1350"/>
            </a:lvl5pPr>
            <a:lvl6pPr lvl="5" indent="0">
              <a:spcBef>
                <a:spcPts val="0"/>
              </a:spcBef>
              <a:buNone/>
              <a:defRPr sz="1350"/>
            </a:lvl6pPr>
            <a:lvl7pPr lvl="6" indent="0">
              <a:spcBef>
                <a:spcPts val="0"/>
              </a:spcBef>
              <a:buNone/>
              <a:defRPr sz="1350"/>
            </a:lvl7pPr>
            <a:lvl8pPr lvl="7" indent="0">
              <a:spcBef>
                <a:spcPts val="0"/>
              </a:spcBef>
              <a:buNone/>
              <a:defRPr sz="1350"/>
            </a:lvl8pPr>
            <a:lvl9pPr lvl="8" indent="0">
              <a:spcBef>
                <a:spcPts val="0"/>
              </a:spcBef>
              <a:buNone/>
              <a:defRPr sz="13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755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-Gra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9393D"/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39489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‹#›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1317846" y="2239976"/>
            <a:ext cx="6508310" cy="14342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311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-Whit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39489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1317846" y="2239981"/>
            <a:ext cx="6508310" cy="14342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4140"/>
              </a:buClr>
              <a:buFont typeface="Arial"/>
              <a:buNone/>
              <a:defRPr sz="36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60747" marR="0" lvl="1" indent="-32147" algn="l" rtl="0">
              <a:lnSpc>
                <a:spcPct val="13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432197" marR="0" lvl="2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603647" marR="0" lvl="3" indent="-41672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775097" marR="0" lvl="4" indent="-51197" algn="l" rtl="0">
              <a:lnSpc>
                <a:spcPct val="13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885762" marR="0" lvl="5" indent="-95062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28627" marR="0" lvl="6" indent="-95027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571493" marR="0" lvl="7" indent="-94993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914358" marR="0" lvl="8" indent="-94958" algn="l" rtl="0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798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74E592-A08E-3E4B-A689-D73D8553105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12/4/2017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6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title2.jpg">
            <a:extLst>
              <a:ext uri="{FF2B5EF4-FFF2-40B4-BE49-F238E27FC236}">
                <a16:creationId xmlns:a16="http://schemas.microsoft.com/office/drawing/2014/main" id="{4F6517EE-6075-4212-AFF0-10AFFCBF0A0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756071" y="5961727"/>
            <a:ext cx="1387929" cy="88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0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81" r:id="rId7"/>
    <p:sldLayoutId id="2147483682" r:id="rId8"/>
    <p:sldLayoutId id="2147483683" r:id="rId9"/>
    <p:sldLayoutId id="2147483684" r:id="rId1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25000"/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Courier New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C613D8-B3D3-4A46-AE69-6F0AEE9D2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8D05B-7AC5-493C-83A6-56136AED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11B7A-ACA5-430F-A99C-60C20DC81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4B50E-5324-48D2-BE5A-6085E653B30F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A38B5-6AC0-4B1D-B8F2-32AB9E74BE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39320-D95D-4962-89C6-A67184EAB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EBF45-8753-456E-8E9F-AEAB23B33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89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74E592-A08E-3E4B-A689-D73D855310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280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6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25000"/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Courier New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74E592-A08E-3E4B-A689-D73D855310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280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6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25000"/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Courier New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rgbClr val="004080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A74E592-A08E-3E4B-A689-D73D8553105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92800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6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Tx/>
        <a:buSzPct val="125000"/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Wingdings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Courier New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394890" y="6356351"/>
            <a:ext cx="2057400" cy="2651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825">
              <a:solidFill>
                <a:srgbClr val="3F414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 txBox="1"/>
          <p:nvPr/>
        </p:nvSpPr>
        <p:spPr>
          <a:xfrm>
            <a:off x="689818" y="6356350"/>
            <a:ext cx="859481" cy="266740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825" b="0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t>Brightcove Inc.</a:t>
            </a:r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685800" y="822960"/>
            <a:ext cx="5251450" cy="5437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3F4140"/>
              </a:buClr>
              <a:buFont typeface="Arial"/>
              <a:buNone/>
              <a:defRPr sz="3200" b="1" i="0" u="none" strike="noStrike" cap="none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685800" y="1554481"/>
            <a:ext cx="7766490" cy="16327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31763" marR="0" lvl="0" indent="-42862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7663" marR="0" lvl="1" indent="-42863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76263" marR="0" lvl="2" indent="-5556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04863" marR="0" lvl="3" indent="-5556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33463" marR="0" lvl="4" indent="-6826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349" marR="0" lvl="5" indent="-126749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503" marR="0" lvl="6" indent="-126702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657" marR="0" lvl="7" indent="-126657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811" marR="0" lvl="8" indent="-12661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1921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2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gif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gif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0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0.pn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0.gi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2.jpeg"/><Relationship Id="rId5" Type="http://schemas.openxmlformats.org/officeDocument/2006/relationships/image" Target="../media/image181.jpg"/><Relationship Id="rId4" Type="http://schemas.openxmlformats.org/officeDocument/2006/relationships/image" Target="../media/image180.jp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9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5.pn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5" Type="http://schemas.openxmlformats.org/officeDocument/2006/relationships/image" Target="../media/image75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0.jp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3" Type="http://schemas.openxmlformats.org/officeDocument/2006/relationships/image" Target="../media/image113.png"/><Relationship Id="rId21" Type="http://schemas.openxmlformats.org/officeDocument/2006/relationships/image" Target="../media/image52.pn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17" Type="http://schemas.openxmlformats.org/officeDocument/2006/relationships/image" Target="../media/image127.png"/><Relationship Id="rId2" Type="http://schemas.openxmlformats.org/officeDocument/2006/relationships/image" Target="../media/image112.png"/><Relationship Id="rId16" Type="http://schemas.openxmlformats.org/officeDocument/2006/relationships/image" Target="../media/image126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24" Type="http://schemas.openxmlformats.org/officeDocument/2006/relationships/image" Target="../media/image129.jpe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23" Type="http://schemas.openxmlformats.org/officeDocument/2006/relationships/image" Target="../media/image54.png"/><Relationship Id="rId10" Type="http://schemas.openxmlformats.org/officeDocument/2006/relationships/image" Target="../media/image120.png"/><Relationship Id="rId19" Type="http://schemas.openxmlformats.org/officeDocument/2006/relationships/image" Target="../media/image50.png"/><Relationship Id="rId4" Type="http://schemas.openxmlformats.org/officeDocument/2006/relationships/image" Target="../media/image114.png"/><Relationship Id="rId9" Type="http://schemas.openxmlformats.org/officeDocument/2006/relationships/image" Target="../media/image119.jpeg"/><Relationship Id="rId14" Type="http://schemas.openxmlformats.org/officeDocument/2006/relationships/image" Target="../media/image124.png"/><Relationship Id="rId22" Type="http://schemas.openxmlformats.org/officeDocument/2006/relationships/image" Target="../media/image5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gif"/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3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8.w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791821-937D-47CC-9C31-9A04C058D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31"/>
          <a:stretch/>
        </p:blipFill>
        <p:spPr>
          <a:xfrm>
            <a:off x="0" y="562303"/>
            <a:ext cx="9144000" cy="3689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228" y="0"/>
            <a:ext cx="8279524" cy="2154621"/>
          </a:xfrm>
        </p:spPr>
        <p:txBody>
          <a:bodyPr>
            <a:noAutofit/>
          </a:bodyPr>
          <a:lstStyle/>
          <a:p>
            <a:r>
              <a:rPr lang="en-US" dirty="0"/>
              <a:t>Tutorial: Interactive Video Streaming Using Cloud Services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3455" y="4209695"/>
            <a:ext cx="7772399" cy="2648305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Dr. Mohsen Amini, </a:t>
            </a:r>
            <a:r>
              <a:rPr lang="en-US" sz="2400" dirty="0" err="1">
                <a:solidFill>
                  <a:schemeClr val="bg1"/>
                </a:solidFill>
              </a:rPr>
              <a:t>Chavit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Denninnart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High Performance Cloud Computing (HPCC) Lab</a:t>
            </a:r>
          </a:p>
          <a:p>
            <a:r>
              <a:rPr lang="en-US" sz="2400" dirty="0">
                <a:solidFill>
                  <a:schemeClr val="bg1"/>
                </a:solidFill>
              </a:rPr>
              <a:t>School of Computing and Informatics</a:t>
            </a:r>
          </a:p>
          <a:p>
            <a:r>
              <a:rPr lang="en-US" sz="2400" dirty="0">
                <a:solidFill>
                  <a:schemeClr val="bg1"/>
                </a:solidFill>
              </a:rPr>
              <a:t>University of Louisiana Lafayette</a:t>
            </a:r>
          </a:p>
          <a:p>
            <a:r>
              <a:rPr lang="en-US" sz="2400" dirty="0">
                <a:solidFill>
                  <a:schemeClr val="bg1"/>
                </a:solidFill>
              </a:rPr>
              <a:t>10th IEEE/ACM Conference on Utility and Cloud Computing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Dec. 2017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74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10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A true story...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0240999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ditional_scheduling_dynamic_s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1481268"/>
            <a:ext cx="3141026" cy="23673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2455" y="274638"/>
            <a:ext cx="8809181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Scheduling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with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Dynamic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Provisioning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traditional_scheduling_dynamic_dmr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955" y="1481268"/>
            <a:ext cx="3141026" cy="2367375"/>
          </a:xfrm>
          <a:prstGeom prst="rect">
            <a:avLst/>
          </a:prstGeom>
        </p:spPr>
      </p:pic>
      <p:pic>
        <p:nvPicPr>
          <p:cNvPr id="7" name="Picture 6" descr="traditional_scheduling_dynamic_cost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34" y="1481268"/>
            <a:ext cx="3048662" cy="2297761"/>
          </a:xfrm>
          <a:prstGeom prst="rect">
            <a:avLst/>
          </a:prstGeom>
        </p:spPr>
      </p:pic>
      <p:pic>
        <p:nvPicPr>
          <p:cNvPr id="8" name="Picture 7" descr="proposed_scheduling_dynamic_st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58" y="4186927"/>
            <a:ext cx="3179584" cy="2396435"/>
          </a:xfrm>
          <a:prstGeom prst="rect">
            <a:avLst/>
          </a:prstGeom>
        </p:spPr>
      </p:pic>
      <p:pic>
        <p:nvPicPr>
          <p:cNvPr id="9" name="Picture 8" descr="proposed_scheduling_dynamic_dmr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45" y="4186927"/>
            <a:ext cx="3179583" cy="2396435"/>
          </a:xfrm>
          <a:prstGeom prst="rect">
            <a:avLst/>
          </a:prstGeom>
        </p:spPr>
      </p:pic>
      <p:pic>
        <p:nvPicPr>
          <p:cNvPr id="10" name="Picture 9" descr="proposed_scheduling_dynamic_cost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38" y="4186926"/>
            <a:ext cx="3048661" cy="229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5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Static GPU vs. Dynamic Heterogeneous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012687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101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31800" y="4437538"/>
            <a:ext cx="74045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Low and stable Startup time 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Low and stable deadline miss rate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Save up to 85% cost when system is not oversubscribed</a:t>
            </a:r>
          </a:p>
        </p:txBody>
      </p:sp>
      <p:pic>
        <p:nvPicPr>
          <p:cNvPr id="4" name="Picture 3" descr="heterogeneous_vs_static_homogeneous_s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48" y="1511641"/>
            <a:ext cx="3409682" cy="2569859"/>
          </a:xfrm>
          <a:prstGeom prst="rect">
            <a:avLst/>
          </a:prstGeom>
        </p:spPr>
      </p:pic>
      <p:pic>
        <p:nvPicPr>
          <p:cNvPr id="5" name="Picture 4" descr="heterogeneous_vs_static_homogeneous_dmr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133" y="1482219"/>
            <a:ext cx="3448719" cy="2599281"/>
          </a:xfrm>
          <a:prstGeom prst="rect">
            <a:avLst/>
          </a:prstGeom>
        </p:spPr>
      </p:pic>
      <p:pic>
        <p:nvPicPr>
          <p:cNvPr id="8" name="Picture 7" descr="heterogeneous_vs_static_homogeneous_cost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57" y="1511641"/>
            <a:ext cx="3287007" cy="247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0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422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1800" dirty="0"/>
          </a:p>
          <a:p>
            <a:pPr algn="just">
              <a:buFont typeface="+mj-lt"/>
              <a:buAutoNum type="arabicPeriod"/>
            </a:pPr>
            <a:endParaRPr lang="en-US" sz="1800" b="1" dirty="0"/>
          </a:p>
          <a:p>
            <a:pPr algn="just"/>
            <a:r>
              <a:rPr lang="en-US" sz="1800" b="1" dirty="0" err="1"/>
              <a:t>Xiangbo</a:t>
            </a:r>
            <a:r>
              <a:rPr lang="en-US" sz="1800" b="1" dirty="0"/>
              <a:t> Li</a:t>
            </a:r>
            <a:r>
              <a:rPr lang="en-US" sz="1800" dirty="0"/>
              <a:t>, Mohsen Amini Salehi, Magdy </a:t>
            </a:r>
            <a:r>
              <a:rPr lang="en-US" sz="1800" dirty="0" err="1"/>
              <a:t>Bayoumi</a:t>
            </a:r>
            <a:r>
              <a:rPr lang="en-US" sz="1800" dirty="0"/>
              <a:t>, </a:t>
            </a:r>
            <a:r>
              <a:rPr lang="en-US" sz="1800" dirty="0" err="1"/>
              <a:t>Nian</a:t>
            </a:r>
            <a:r>
              <a:rPr lang="en-US" sz="1800" dirty="0"/>
              <a:t>-Feng </a:t>
            </a:r>
            <a:r>
              <a:rPr lang="en-US" sz="1800" dirty="0" err="1"/>
              <a:t>Tzeng</a:t>
            </a:r>
            <a:r>
              <a:rPr lang="en-US" sz="1800" dirty="0"/>
              <a:t> and Rajkumar Buyya, “</a:t>
            </a:r>
            <a:r>
              <a:rPr lang="en-US" sz="1800" dirty="0">
                <a:solidFill>
                  <a:schemeClr val="accent1"/>
                </a:solidFill>
              </a:rPr>
              <a:t>Cost-Efficient and Robust On-Demand Video Transcoding Using Heterogeneous Cloud Services</a:t>
            </a:r>
            <a:r>
              <a:rPr lang="en-US" sz="1800" dirty="0"/>
              <a:t>”, in </a:t>
            </a:r>
            <a:r>
              <a:rPr lang="en-US" sz="1800" b="1" i="1" dirty="0"/>
              <a:t>IEEE Transaction on Parallel and Distributed Systems (TPDS)</a:t>
            </a:r>
            <a:r>
              <a:rPr lang="en-US" sz="1800" dirty="0"/>
              <a:t>,  Aug. 2016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 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70504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103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841" y="1903644"/>
            <a:ext cx="8303173" cy="32569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Achieving Cost-efficiency through Caching Video Streams</a:t>
            </a:r>
          </a:p>
        </p:txBody>
      </p:sp>
    </p:spTree>
    <p:extLst>
      <p:ext uri="{BB962C8B-B14F-4D97-AF65-F5344CB8AC3E}">
        <p14:creationId xmlns:p14="http://schemas.microsoft.com/office/powerpoint/2010/main" val="41477664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81" y="133140"/>
            <a:ext cx="5303200" cy="67248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27612" y="2075961"/>
            <a:ext cx="957385" cy="16119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784997" y="1253478"/>
            <a:ext cx="1948793" cy="12048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/>
          <p:cNvSpPr/>
          <p:nvPr/>
        </p:nvSpPr>
        <p:spPr>
          <a:xfrm>
            <a:off x="6856825" y="133141"/>
            <a:ext cx="2133599" cy="1099018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to cache </a:t>
            </a:r>
            <a:r>
              <a:rPr lang="en-US" sz="2000" dirty="0"/>
              <a:t>videos</a:t>
            </a:r>
            <a:r>
              <a:rPr lang="en-US" dirty="0"/>
              <a:t> becoming Trendy?</a:t>
            </a:r>
          </a:p>
        </p:txBody>
      </p:sp>
    </p:spTree>
    <p:extLst>
      <p:ext uri="{BB962C8B-B14F-4D97-AF65-F5344CB8AC3E}">
        <p14:creationId xmlns:p14="http://schemas.microsoft.com/office/powerpoint/2010/main" val="20830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034" y="3184093"/>
            <a:ext cx="2581383" cy="1943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on 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361" y="1715426"/>
            <a:ext cx="6980839" cy="4237752"/>
          </a:xfrm>
        </p:spPr>
        <p:txBody>
          <a:bodyPr>
            <a:noAutofit/>
          </a:bodyPr>
          <a:lstStyle/>
          <a:p>
            <a:r>
              <a:rPr lang="en-US" sz="3600" dirty="0"/>
              <a:t>Two approaches for transcoding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i="1" dirty="0"/>
              <a:t>Pre- Transcode: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 store a format of video in repository.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3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200" i="1" dirty="0"/>
              <a:t>Re-transcode: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800" dirty="0"/>
              <a:t>transcode video format upon request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8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944" y="2257291"/>
            <a:ext cx="5875106" cy="32635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When to </a:t>
            </a:r>
            <a:r>
              <a:rPr lang="en-US" b="1" dirty="0"/>
              <a:t>pre-transcode</a:t>
            </a:r>
            <a:r>
              <a:rPr lang="en-US" dirty="0"/>
              <a:t> a video?</a:t>
            </a:r>
          </a:p>
          <a:p>
            <a:endParaRPr lang="en-US" dirty="0"/>
          </a:p>
          <a:p>
            <a:r>
              <a:rPr lang="en-US" dirty="0"/>
              <a:t>When to </a:t>
            </a:r>
            <a:r>
              <a:rPr lang="en-US" b="1" dirty="0"/>
              <a:t>re-transcode</a:t>
            </a:r>
            <a:r>
              <a:rPr lang="en-US" dirty="0"/>
              <a:t> a video?</a:t>
            </a:r>
          </a:p>
          <a:p>
            <a:endParaRPr lang="en-US" dirty="0"/>
          </a:p>
          <a:p>
            <a:r>
              <a:rPr lang="en-US" dirty="0"/>
              <a:t>When to apply </a:t>
            </a:r>
            <a:r>
              <a:rPr lang="en-US" b="1" dirty="0"/>
              <a:t>partial pre-transcoding </a:t>
            </a:r>
            <a:r>
              <a:rPr lang="en-US" dirty="0"/>
              <a:t>on videos?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771" y="1903074"/>
            <a:ext cx="1762125" cy="2590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3"/>
    </mc:Choice>
    <mc:Fallback xmlns="">
      <p:transition spd="slow" advTm="14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4751"/>
            <a:ext cx="7886700" cy="994172"/>
          </a:xfrm>
        </p:spPr>
        <p:txBody>
          <a:bodyPr/>
          <a:lstStyle/>
          <a:p>
            <a:r>
              <a:rPr lang="en-US" dirty="0"/>
              <a:t>Intuitive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69" y="1807998"/>
            <a:ext cx="8229600" cy="4525963"/>
          </a:xfrm>
        </p:spPr>
        <p:txBody>
          <a:bodyPr/>
          <a:lstStyle/>
          <a:p>
            <a:r>
              <a:rPr lang="en-US" dirty="0"/>
              <a:t>Pre-transcode all </a:t>
            </a:r>
            <a:r>
              <a:rPr lang="en-US" b="1" i="1" dirty="0">
                <a:solidFill>
                  <a:srgbClr val="FF0000"/>
                </a:solidFill>
              </a:rPr>
              <a:t>hot </a:t>
            </a:r>
            <a:r>
              <a:rPr lang="en-US" i="1" dirty="0"/>
              <a:t>videos</a:t>
            </a:r>
          </a:p>
          <a:p>
            <a:endParaRPr lang="en-US" i="1" dirty="0"/>
          </a:p>
          <a:p>
            <a:r>
              <a:rPr lang="en-US" dirty="0"/>
              <a:t>Re-transcode all cold (non-hot) videos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107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834" y="3526718"/>
            <a:ext cx="1122423" cy="16502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7938" y="3748033"/>
            <a:ext cx="40062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But, what is a </a:t>
            </a:r>
            <a:r>
              <a:rPr lang="en-US" sz="3000" i="1" dirty="0"/>
              <a:t>hot video</a:t>
            </a:r>
            <a:r>
              <a:rPr lang="en-US" sz="3000" dirty="0"/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7969" y="4852962"/>
            <a:ext cx="83869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 Is there any way to </a:t>
            </a:r>
            <a:r>
              <a:rPr lang="en-US" sz="3000" b="1" dirty="0">
                <a:solidFill>
                  <a:srgbClr val="FF0000"/>
                </a:solidFill>
              </a:rPr>
              <a:t>quantify </a:t>
            </a:r>
            <a:r>
              <a:rPr lang="en-US" sz="3000" dirty="0"/>
              <a:t>the</a:t>
            </a:r>
            <a:r>
              <a:rPr lang="en-US" sz="3000" b="1" dirty="0">
                <a:solidFill>
                  <a:srgbClr val="FF0000"/>
                </a:solidFill>
              </a:rPr>
              <a:t> hotness </a:t>
            </a:r>
            <a:r>
              <a:rPr lang="en-US" sz="3000" dirty="0"/>
              <a:t>of a video?</a:t>
            </a:r>
          </a:p>
        </p:txBody>
      </p:sp>
    </p:spTree>
    <p:extLst>
      <p:ext uri="{BB962C8B-B14F-4D97-AF65-F5344CB8AC3E}">
        <p14:creationId xmlns:p14="http://schemas.microsoft.com/office/powerpoint/2010/main" val="204637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476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 of Contributions in this Part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143" y="2397344"/>
            <a:ext cx="8314526" cy="3589734"/>
          </a:xfrm>
        </p:spPr>
        <p:txBody>
          <a:bodyPr>
            <a:no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400" dirty="0"/>
              <a:t>Providing a formal method to measure hotness of video streams.</a:t>
            </a:r>
          </a:p>
          <a:p>
            <a:pPr marL="385763" indent="-385763">
              <a:buFont typeface="+mj-lt"/>
              <a:buAutoNum type="arabicPeriod"/>
            </a:pPr>
            <a:endParaRPr lang="en-US" sz="2400" dirty="0"/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Proposing cost-saving methods to reduce the incurred cost of cloud-based video streaming using the hotness measure.</a:t>
            </a:r>
          </a:p>
          <a:p>
            <a:pPr marL="385763" indent="-385763">
              <a:buFont typeface="+mj-lt"/>
              <a:buAutoNum type="arabicPeriod"/>
            </a:pPr>
            <a:endParaRPr lang="en-US" sz="2400" dirty="0"/>
          </a:p>
          <a:p>
            <a:pPr marL="385763" indent="-385763">
              <a:buFont typeface="+mj-lt"/>
              <a:buAutoNum type="arabicPeriod"/>
            </a:pPr>
            <a:r>
              <a:rPr lang="en-US" sz="2400" dirty="0"/>
              <a:t>Analyzing the impact of the proposed methods on video streaming with different access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1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Definition of Hot Video Stream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9853"/>
            <a:ext cx="8229600" cy="4525963"/>
          </a:xfrm>
        </p:spPr>
        <p:txBody>
          <a:bodyPr>
            <a:noAutofit/>
          </a:bodyPr>
          <a:lstStyle/>
          <a:p>
            <a:pPr marL="171450" lvl="1">
              <a:spcBef>
                <a:spcPts val="750"/>
              </a:spcBef>
            </a:pPr>
            <a:r>
              <a:rPr lang="en-US" dirty="0"/>
              <a:t>We define a video as hot, when it is worth to pre-transcode it</a:t>
            </a:r>
          </a:p>
          <a:p>
            <a:pPr lvl="1"/>
            <a:r>
              <a:rPr lang="en-US" sz="2400" dirty="0"/>
              <a:t>Video </a:t>
            </a:r>
            <a:r>
              <a:rPr lang="en-US" sz="2400" i="1" dirty="0" err="1"/>
              <a:t>i</a:t>
            </a:r>
            <a:r>
              <a:rPr lang="en-US" sz="2400" dirty="0"/>
              <a:t> is called “hot” when:</a:t>
            </a:r>
          </a:p>
          <a:p>
            <a:pPr marL="342900" lvl="1" indent="0" algn="ctr">
              <a:buNone/>
            </a:pPr>
            <a:r>
              <a:rPr lang="en-US" sz="2400" b="1" i="1" dirty="0"/>
              <a:t>cost of pre-transcoding </a:t>
            </a:r>
            <a:r>
              <a:rPr lang="en-US" sz="2400" b="1" i="1" dirty="0" err="1"/>
              <a:t>i</a:t>
            </a:r>
            <a:r>
              <a:rPr lang="en-US" sz="2400" b="1" i="1" dirty="0"/>
              <a:t> ≤ cost of re-transcoding </a:t>
            </a:r>
            <a:r>
              <a:rPr lang="en-US" sz="2400" b="1" i="1" dirty="0" err="1"/>
              <a:t>i</a:t>
            </a:r>
            <a:endParaRPr lang="en-US" sz="2400" b="1" i="1" dirty="0"/>
          </a:p>
          <a:p>
            <a:pPr lvl="1"/>
            <a:endParaRPr lang="en-US" sz="2400" dirty="0"/>
          </a:p>
          <a:p>
            <a:r>
              <a:rPr lang="en-US" sz="2800" dirty="0"/>
              <a:t>We define cost-ratio for video </a:t>
            </a:r>
            <a:r>
              <a:rPr lang="en-US" sz="2800" i="1" dirty="0" err="1"/>
              <a:t>i</a:t>
            </a:r>
            <a:r>
              <a:rPr lang="en-US" sz="2800" dirty="0"/>
              <a:t> (</a:t>
            </a:r>
            <a:r>
              <a:rPr lang="en-US" sz="2800" i="1" dirty="0"/>
              <a:t>R</a:t>
            </a:r>
            <a:r>
              <a:rPr lang="en-US" sz="2800" i="1" baseline="-25000" dirty="0"/>
              <a:t>i</a:t>
            </a:r>
            <a:r>
              <a:rPr lang="en-US" sz="2800" dirty="0"/>
              <a:t>) as:</a:t>
            </a:r>
          </a:p>
          <a:p>
            <a:pPr marL="0" indent="0" algn="ctr">
              <a:buNone/>
            </a:pPr>
            <a:r>
              <a:rPr lang="en-US" sz="2800" i="1" dirty="0"/>
              <a:t>R</a:t>
            </a:r>
            <a:r>
              <a:rPr lang="en-US" sz="2800" i="1" baseline="-25000" dirty="0"/>
              <a:t>i </a:t>
            </a:r>
            <a:r>
              <a:rPr lang="en-US" sz="2800" i="1" dirty="0"/>
              <a:t>= (storage cost)</a:t>
            </a:r>
            <a:r>
              <a:rPr lang="en-US" sz="2800" i="1" baseline="-25000" dirty="0"/>
              <a:t> </a:t>
            </a:r>
            <a:r>
              <a:rPr lang="en-US" sz="2800" i="1" baseline="-25000" dirty="0" err="1"/>
              <a:t>i</a:t>
            </a:r>
            <a:r>
              <a:rPr lang="en-US" sz="2800" i="1" baseline="-25000" dirty="0"/>
              <a:t>  </a:t>
            </a:r>
            <a:r>
              <a:rPr lang="en-US" sz="2800" i="1" dirty="0"/>
              <a:t>/ [(transcoding cost)</a:t>
            </a:r>
            <a:r>
              <a:rPr lang="en-US" sz="2800" i="1" baseline="-25000" dirty="0"/>
              <a:t> </a:t>
            </a:r>
            <a:r>
              <a:rPr lang="en-US" sz="2800" i="1" baseline="-25000" dirty="0" err="1"/>
              <a:t>i</a:t>
            </a:r>
            <a:r>
              <a:rPr lang="en-US" sz="2800" i="1" baseline="-25000" dirty="0"/>
              <a:t> </a:t>
            </a:r>
            <a:r>
              <a:rPr lang="en-US" sz="2800" i="1" dirty="0"/>
              <a:t> .(views)</a:t>
            </a:r>
            <a:r>
              <a:rPr lang="en-US" sz="2800" i="1" baseline="-25000" dirty="0"/>
              <a:t> </a:t>
            </a:r>
            <a:r>
              <a:rPr lang="en-US" sz="2800" i="1" baseline="-25000" dirty="0" err="1"/>
              <a:t>i</a:t>
            </a:r>
            <a:r>
              <a:rPr lang="en-US" sz="2800" i="1" baseline="-25000" dirty="0"/>
              <a:t> </a:t>
            </a:r>
            <a:r>
              <a:rPr lang="en-US" sz="2800" i="1" dirty="0"/>
              <a:t>]</a:t>
            </a:r>
          </a:p>
          <a:p>
            <a:pPr marL="0" indent="0" algn="ctr">
              <a:buNone/>
            </a:pPr>
            <a:endParaRPr lang="en-US" sz="2800" i="1" dirty="0"/>
          </a:p>
          <a:p>
            <a:pPr algn="ctr"/>
            <a:r>
              <a:rPr lang="en-US" sz="2800" b="1" i="1" dirty="0"/>
              <a:t> Video </a:t>
            </a:r>
            <a:r>
              <a:rPr lang="en-US" sz="2800" b="1" i="1" dirty="0" err="1"/>
              <a:t>i</a:t>
            </a:r>
            <a:r>
              <a:rPr lang="en-US" sz="2800" b="1" i="1" dirty="0"/>
              <a:t> is defined as “hot” when its cost-ratio ≤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33472" y="5624513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32" y="1396037"/>
            <a:ext cx="3079535" cy="1857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Screen Shot 2017-11-01 at 1.37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83" y="1365622"/>
            <a:ext cx="3480668" cy="1887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5759" y="3760381"/>
            <a:ext cx="1353792" cy="1152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805" y="3731611"/>
            <a:ext cx="2317303" cy="1198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343" y="3817335"/>
            <a:ext cx="2688069" cy="11125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00373" y="3940381"/>
            <a:ext cx="1537103" cy="859602"/>
            <a:chOff x="1141718" y="2946400"/>
            <a:chExt cx="8140700" cy="41656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1718" y="2946400"/>
              <a:ext cx="8140700" cy="4165600"/>
            </a:xfrm>
            <a:prstGeom prst="rect">
              <a:avLst/>
            </a:prstGeom>
          </p:spPr>
        </p:pic>
        <p:pic>
          <p:nvPicPr>
            <p:cNvPr id="10" name="Picture 9" descr="Screenshot_20171101-13524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417" y="3314700"/>
              <a:ext cx="6056489" cy="3406776"/>
            </a:xfrm>
            <a:prstGeom prst="rect">
              <a:avLst/>
            </a:prstGeom>
          </p:spPr>
        </p:pic>
      </p:grpSp>
      <p:sp>
        <p:nvSpPr>
          <p:cNvPr id="13" name="Right Arrow 12"/>
          <p:cNvSpPr/>
          <p:nvPr/>
        </p:nvSpPr>
        <p:spPr>
          <a:xfrm rot="10800000">
            <a:off x="2727215" y="4275379"/>
            <a:ext cx="574151" cy="287018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 rot="10800000">
            <a:off x="5855805" y="4246170"/>
            <a:ext cx="574151" cy="287018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4120306" y="2184856"/>
            <a:ext cx="574151" cy="287018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 rot="5400000">
            <a:off x="6991057" y="3585799"/>
            <a:ext cx="574151" cy="287018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3664842" y="3199858"/>
            <a:ext cx="12298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In 2014</a:t>
            </a:r>
          </a:p>
        </p:txBody>
      </p:sp>
    </p:spTree>
    <p:extLst>
      <p:ext uri="{BB962C8B-B14F-4D97-AF65-F5344CB8AC3E}">
        <p14:creationId xmlns:p14="http://schemas.microsoft.com/office/powerpoint/2010/main" val="337659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857" y="287940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Quantifying Hotness of GOP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407" y="1729825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Hotness of a video stream depends on the hotness of its GOPs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dirty="0"/>
              <a:t>Thus, we extend the definition of hotness of video  to GOP </a:t>
            </a:r>
          </a:p>
          <a:p>
            <a:r>
              <a:rPr lang="en-US" dirty="0"/>
              <a:t>We define cost-ratio for GOP </a:t>
            </a:r>
            <a:r>
              <a:rPr lang="en-US" i="1" dirty="0"/>
              <a:t>j of video</a:t>
            </a:r>
            <a:r>
              <a:rPr lang="en-US" dirty="0"/>
              <a:t> </a:t>
            </a:r>
            <a:r>
              <a:rPr lang="en-US" i="1" dirty="0" err="1"/>
              <a:t>i</a:t>
            </a:r>
            <a:r>
              <a:rPr lang="en-US" dirty="0"/>
              <a:t> (</a:t>
            </a:r>
            <a:r>
              <a:rPr lang="en-US" i="1" dirty="0" err="1"/>
              <a:t>R</a:t>
            </a:r>
            <a:r>
              <a:rPr lang="en-US" i="1" baseline="-25000" dirty="0" err="1"/>
              <a:t>ij</a:t>
            </a:r>
            <a:r>
              <a:rPr lang="en-US" dirty="0"/>
              <a:t>) as: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i="1" baseline="-25000" dirty="0"/>
          </a:p>
          <a:p>
            <a:pPr marL="0" indent="0" algn="ctr">
              <a:buNone/>
            </a:pPr>
            <a:endParaRPr lang="en-US" i="1" baseline="-25000" dirty="0"/>
          </a:p>
          <a:p>
            <a:pPr marL="0" indent="0" algn="ctr">
              <a:buNone/>
            </a:pPr>
            <a:endParaRPr lang="en-US" i="1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12771" y="6474121"/>
            <a:ext cx="2057400" cy="273844"/>
          </a:xfrm>
        </p:spPr>
        <p:txBody>
          <a:bodyPr/>
          <a:lstStyle/>
          <a:p>
            <a:fld id="{054AD97A-EC02-4373-BBC7-B1B4C6D2D385}" type="slidenum">
              <a:rPr lang="en-US" smtClean="0"/>
              <a:t>110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190" y="5337710"/>
            <a:ext cx="1768957" cy="67747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109478" y="5486082"/>
            <a:ext cx="1687165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/>
          <p:cNvSpPr/>
          <p:nvPr/>
        </p:nvSpPr>
        <p:spPr>
          <a:xfrm>
            <a:off x="5796642" y="4876805"/>
            <a:ext cx="1768957" cy="985997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Pre-transcoding cost of GOP </a:t>
            </a:r>
            <a:r>
              <a:rPr lang="en-US" dirty="0" err="1">
                <a:solidFill>
                  <a:schemeClr val="tx1"/>
                </a:solidFill>
              </a:rPr>
              <a:t>G</a:t>
            </a:r>
            <a:r>
              <a:rPr lang="en-US" baseline="-25000" dirty="0" err="1">
                <a:solidFill>
                  <a:schemeClr val="tx1"/>
                </a:solidFill>
              </a:rPr>
              <a:t>ij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4433207" y="5947911"/>
            <a:ext cx="1616529" cy="35399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/>
          <p:cNvSpPr/>
          <p:nvPr/>
        </p:nvSpPr>
        <p:spPr>
          <a:xfrm>
            <a:off x="6049736" y="6015183"/>
            <a:ext cx="1616528" cy="792665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Re-transcoding cost of GOP </a:t>
            </a:r>
            <a:r>
              <a:rPr lang="en-US" sz="1600" dirty="0" err="1">
                <a:solidFill>
                  <a:schemeClr val="tx1"/>
                </a:solidFill>
              </a:rPr>
              <a:t>G</a:t>
            </a:r>
            <a:r>
              <a:rPr lang="en-US" sz="1600" baseline="-25000" dirty="0" err="1">
                <a:solidFill>
                  <a:schemeClr val="tx1"/>
                </a:solidFill>
              </a:rPr>
              <a:t>ij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200468" y="5579867"/>
            <a:ext cx="1768957" cy="1075063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Estimated views of GOP </a:t>
            </a:r>
            <a:r>
              <a:rPr lang="en-US" sz="2000" dirty="0" err="1">
                <a:solidFill>
                  <a:schemeClr val="tx1"/>
                </a:solidFill>
              </a:rPr>
              <a:t>G</a:t>
            </a:r>
            <a:r>
              <a:rPr lang="en-US" sz="2000" baseline="-25000" dirty="0" err="1">
                <a:solidFill>
                  <a:schemeClr val="tx1"/>
                </a:solidFill>
              </a:rPr>
              <a:t>ij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2003429" y="5862801"/>
            <a:ext cx="1470476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49"/>
    </mc:Choice>
    <mc:Fallback xmlns="">
      <p:transition spd="slow" advTm="56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0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Quantifying Hotness of a Video Stream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28" y="3832835"/>
            <a:ext cx="7321485" cy="844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4816809"/>
            <a:ext cx="2009543" cy="821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5913554"/>
            <a:ext cx="1666875" cy="419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111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AF9658-61A3-4347-B807-54F3FF6712D3}"/>
              </a:ext>
            </a:extLst>
          </p:cNvPr>
          <p:cNvSpPr/>
          <p:nvPr/>
        </p:nvSpPr>
        <p:spPr>
          <a:xfrm>
            <a:off x="536272" y="1740549"/>
            <a:ext cx="5531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Hotness of GOP </a:t>
            </a:r>
            <a:r>
              <a:rPr lang="en-US" sz="3200" dirty="0" err="1"/>
              <a:t>G</a:t>
            </a:r>
            <a:r>
              <a:rPr lang="en-US" sz="3200" baseline="-25000" dirty="0" err="1"/>
              <a:t>ij</a:t>
            </a:r>
            <a:r>
              <a:rPr lang="en-US" sz="3200" baseline="-25000" dirty="0"/>
              <a:t> </a:t>
            </a:r>
            <a:r>
              <a:rPr lang="en-US" sz="3200" dirty="0"/>
              <a:t>is defined as: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59126-952C-4B0F-9CE1-AF1E5AF6ED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9" t="29621"/>
          <a:stretch/>
        </p:blipFill>
        <p:spPr>
          <a:xfrm>
            <a:off x="2684192" y="2464511"/>
            <a:ext cx="3079730" cy="119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8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08"/>
    </mc:Choice>
    <mc:Fallback xmlns="">
      <p:transition spd="slow" advTm="40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57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97" y="231920"/>
            <a:ext cx="7996605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Access Pattern to Video Streams in a Repository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096" y="2087990"/>
            <a:ext cx="5053049" cy="335884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 Distribution of access to video streams in a repository follow long-tail pattern</a:t>
            </a:r>
          </a:p>
          <a:p>
            <a:endParaRPr lang="en-US" dirty="0"/>
          </a:p>
          <a:p>
            <a:r>
              <a:rPr lang="en-US" dirty="0"/>
              <a:t>Few video streams in the beginning of curve are accessed frequently</a:t>
            </a:r>
          </a:p>
          <a:p>
            <a:endParaRPr lang="en-US" dirty="0"/>
          </a:p>
          <a:p>
            <a:r>
              <a:rPr lang="en-US" dirty="0"/>
              <a:t>Most of video streams are rarely accessed</a:t>
            </a:r>
          </a:p>
        </p:txBody>
      </p:sp>
      <p:sp>
        <p:nvSpPr>
          <p:cNvPr id="6" name="Rectangle 5"/>
          <p:cNvSpPr/>
          <p:nvPr/>
        </p:nvSpPr>
        <p:spPr>
          <a:xfrm>
            <a:off x="5908283" y="1910526"/>
            <a:ext cx="980381" cy="774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371" y="2310638"/>
            <a:ext cx="3489935" cy="18112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95253" y="4196354"/>
            <a:ext cx="1883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Videos in repository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680752" y="3146739"/>
            <a:ext cx="1231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Number of views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5903720" y="3345557"/>
            <a:ext cx="591533" cy="482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95253" y="3126264"/>
            <a:ext cx="1893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Frequently accessed videos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6398473" y="3993308"/>
            <a:ext cx="0" cy="661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81699" y="4654952"/>
            <a:ext cx="1609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Rarely accessed videos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92"/>
    </mc:Choice>
    <mc:Fallback xmlns="">
      <p:transition spd="slow" advTm="29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30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30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30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7856" y="332419"/>
            <a:ext cx="8468075" cy="85698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en-US" sz="4000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Access Pattern Within Each Video Stream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51792" y="1783604"/>
            <a:ext cx="6313016" cy="240342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00075" lvl="1" indent="-257175">
              <a:buFont typeface="Arial" charset="0"/>
              <a:buChar char="•"/>
            </a:pPr>
            <a:r>
              <a:rPr lang="en-US" sz="2000" kern="0" dirty="0">
                <a:solidFill>
                  <a:sysClr val="windowText" lastClr="000000"/>
                </a:solidFill>
              </a:rPr>
              <a:t>Distribution of the views within a video (GOPs) stream </a:t>
            </a:r>
            <a:r>
              <a:rPr lang="en-US" sz="2000" b="1" kern="0" dirty="0">
                <a:solidFill>
                  <a:sysClr val="windowText" lastClr="000000"/>
                </a:solidFill>
              </a:rPr>
              <a:t>follows a long tail distribution</a:t>
            </a:r>
            <a:endParaRPr lang="en-US" sz="2000" kern="0" dirty="0">
              <a:solidFill>
                <a:sysClr val="windowText" lastClr="000000"/>
              </a:solidFill>
            </a:endParaRPr>
          </a:p>
          <a:p>
            <a:pPr marL="600075" lvl="1" indent="-257175">
              <a:buFont typeface="Arial" charset="0"/>
              <a:buChar char="•"/>
            </a:pPr>
            <a:endParaRPr lang="en-US" sz="2000" kern="0" dirty="0">
              <a:solidFill>
                <a:sysClr val="windowText" lastClr="000000"/>
              </a:solidFill>
            </a:endParaRPr>
          </a:p>
          <a:p>
            <a:pPr marL="600075" lvl="1" indent="-257175">
              <a:buFont typeface="Arial" charset="0"/>
              <a:buChar char="•"/>
            </a:pPr>
            <a:endParaRPr lang="en-US" sz="2000" kern="0" dirty="0">
              <a:solidFill>
                <a:sysClr val="windowText" lastClr="000000"/>
              </a:solidFill>
            </a:endParaRPr>
          </a:p>
          <a:p>
            <a:pPr marL="342900" lvl="1"/>
            <a:endParaRPr lang="en-US" sz="2000" kern="0" dirty="0">
              <a:solidFill>
                <a:sysClr val="windowText" lastClr="000000"/>
              </a:solidFill>
            </a:endParaRPr>
          </a:p>
          <a:p>
            <a:pPr marL="342900" lvl="1"/>
            <a:endParaRPr lang="en-US" sz="2000" kern="0" dirty="0">
              <a:solidFill>
                <a:sysClr val="windowText" lastClr="000000"/>
              </a:solidFill>
            </a:endParaRPr>
          </a:p>
          <a:p>
            <a:pPr marL="342900" lvl="1"/>
            <a:r>
              <a:rPr lang="en-US" sz="2000" kern="0" dirty="0">
                <a:solidFill>
                  <a:sysClr val="windowText" lastClr="000000"/>
                </a:solidFill>
              </a:rPr>
              <a:t> </a:t>
            </a:r>
          </a:p>
          <a:p>
            <a:pPr marL="342900" lvl="1"/>
            <a:endParaRPr lang="en-US" sz="2000" kern="0" dirty="0">
              <a:solidFill>
                <a:sysClr val="windowText" lastClr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21" y="3868800"/>
            <a:ext cx="1622217" cy="6437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637" y="3000495"/>
            <a:ext cx="2821781" cy="14644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90779" y="4452198"/>
            <a:ext cx="15108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GOPs within  video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5503429" y="3628388"/>
            <a:ext cx="1246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Number of views</a:t>
            </a:r>
          </a:p>
        </p:txBody>
      </p:sp>
      <p:sp>
        <p:nvSpPr>
          <p:cNvPr id="2" name="Oval 1"/>
          <p:cNvSpPr/>
          <p:nvPr/>
        </p:nvSpPr>
        <p:spPr>
          <a:xfrm>
            <a:off x="1302153" y="4069225"/>
            <a:ext cx="373283" cy="3038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501815" y="4326500"/>
            <a:ext cx="0" cy="532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5049" y="4867166"/>
            <a:ext cx="28456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Estimated number of views for GOP j in video </a:t>
            </a:r>
            <a:r>
              <a:rPr lang="en-US" sz="1100" dirty="0" err="1"/>
              <a:t>i</a:t>
            </a:r>
            <a:endParaRPr lang="en-US" sz="1100" dirty="0"/>
          </a:p>
        </p:txBody>
      </p:sp>
      <p:sp>
        <p:nvSpPr>
          <p:cNvPr id="13" name="Rounded Rectangle 12"/>
          <p:cNvSpPr/>
          <p:nvPr/>
        </p:nvSpPr>
        <p:spPr>
          <a:xfrm>
            <a:off x="97855" y="4867166"/>
            <a:ext cx="2786193" cy="369791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Oval 14"/>
          <p:cNvSpPr/>
          <p:nvPr/>
        </p:nvSpPr>
        <p:spPr>
          <a:xfrm>
            <a:off x="1883185" y="4069225"/>
            <a:ext cx="261026" cy="23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1319423" y="5275410"/>
            <a:ext cx="4230039" cy="694465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1286894" y="5346647"/>
            <a:ext cx="3999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Total number of views received by video I in a period time</a:t>
            </a:r>
          </a:p>
        </p:txBody>
      </p:sp>
      <p:sp>
        <p:nvSpPr>
          <p:cNvPr id="23" name="Oval 22"/>
          <p:cNvSpPr/>
          <p:nvPr/>
        </p:nvSpPr>
        <p:spPr>
          <a:xfrm>
            <a:off x="2239701" y="3968813"/>
            <a:ext cx="546904" cy="4042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977931" y="4498287"/>
                <a:ext cx="3682034" cy="604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sz="1600" i="1">
                            <a:latin typeface="Cambria Math" charset="0"/>
                          </a:rPr>
                          <m:t>𝑖𝑗</m:t>
                        </m:r>
                        <m:r>
                          <a:rPr lang="en-US" sz="1600" i="1">
                            <a:latin typeface="Cambria Math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1600" dirty="0"/>
                  <a:t>is GOP number j and alpha is constant </a:t>
                </a:r>
                <a:br>
                  <a:rPr lang="en-US" sz="1600" dirty="0"/>
                </a:br>
                <a:r>
                  <a:rPr lang="en-US" sz="1600" dirty="0"/>
                  <a:t>equal to 0.1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931" y="4498287"/>
                <a:ext cx="3682034" cy="604589"/>
              </a:xfrm>
              <a:prstGeom prst="rect">
                <a:avLst/>
              </a:prstGeom>
              <a:blipFill>
                <a:blip r:embed="rId4"/>
                <a:stretch>
                  <a:fillRect t="-2020" r="-166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24"/>
          <p:cNvSpPr/>
          <p:nvPr/>
        </p:nvSpPr>
        <p:spPr>
          <a:xfrm>
            <a:off x="3109788" y="4467344"/>
            <a:ext cx="3595812" cy="576436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7" name="Straight Arrow Connector 26"/>
          <p:cNvCxnSpPr>
            <a:stCxn id="23" idx="6"/>
          </p:cNvCxnSpPr>
          <p:nvPr/>
        </p:nvCxnSpPr>
        <p:spPr>
          <a:xfrm>
            <a:off x="2786605" y="4170937"/>
            <a:ext cx="763046" cy="275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113</a:t>
            </a:fld>
            <a:endParaRPr lang="en-US"/>
          </a:p>
        </p:txBody>
      </p:sp>
      <p:cxnSp>
        <p:nvCxnSpPr>
          <p:cNvPr id="14" name="Elbow Connector 13"/>
          <p:cNvCxnSpPr>
            <a:cxnSpLocks/>
            <a:stCxn id="15" idx="4"/>
            <a:endCxn id="17" idx="0"/>
          </p:cNvCxnSpPr>
          <p:nvPr/>
        </p:nvCxnSpPr>
        <p:spPr>
          <a:xfrm rot="16200000" flipH="1">
            <a:off x="2238678" y="4079644"/>
            <a:ext cx="970785" cy="142074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58624" y="2624852"/>
            <a:ext cx="6054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0075" lvl="1" indent="-257175">
              <a:buFont typeface="Arial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Beginning segments (GOPs) are watched </a:t>
            </a:r>
            <a:r>
              <a:rPr lang="en-US" b="1" kern="0" dirty="0">
                <a:solidFill>
                  <a:sysClr val="windowText" lastClr="000000"/>
                </a:solidFill>
              </a:rPr>
              <a:t>more frequently </a:t>
            </a:r>
            <a:r>
              <a:rPr lang="en-US" kern="0" dirty="0">
                <a:solidFill>
                  <a:sysClr val="windowText" lastClr="000000"/>
                </a:solidFill>
              </a:rPr>
              <a:t>then the rest of the video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8624" y="3281089"/>
            <a:ext cx="5706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0075" lvl="1" indent="-257175">
              <a:buFont typeface="Arial" charset="0"/>
              <a:buChar char="•"/>
            </a:pPr>
            <a:r>
              <a:rPr lang="en-US" kern="0" dirty="0">
                <a:solidFill>
                  <a:sysClr val="windowText" lastClr="000000"/>
                </a:solidFill>
              </a:rPr>
              <a:t>Therefore, we can estimate GOP view information using </a:t>
            </a:r>
            <a:r>
              <a:rPr lang="en-US" b="1" kern="0" dirty="0">
                <a:solidFill>
                  <a:sysClr val="windowText" lastClr="000000"/>
                </a:solidFill>
              </a:rPr>
              <a:t>Power-Law </a:t>
            </a:r>
            <a:r>
              <a:rPr lang="en-US" kern="0" dirty="0">
                <a:solidFill>
                  <a:sysClr val="windowText" lastClr="000000"/>
                </a:solidFill>
              </a:rPr>
              <a:t>distribution</a:t>
            </a:r>
          </a:p>
        </p:txBody>
      </p:sp>
    </p:spTree>
    <p:extLst>
      <p:ext uri="{BB962C8B-B14F-4D97-AF65-F5344CB8AC3E}">
        <p14:creationId xmlns:p14="http://schemas.microsoft.com/office/powerpoint/2010/main" val="17124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16"/>
    </mc:Choice>
    <mc:Fallback xmlns="">
      <p:transition spd="slow" advTm="36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2" grpId="0" animBg="1"/>
      <p:bldP spid="5" grpId="0"/>
      <p:bldP spid="13" grpId="0" animBg="1"/>
      <p:bldP spid="15" grpId="0" animBg="1"/>
      <p:bldP spid="17" grpId="0" animBg="1"/>
      <p:bldP spid="19" grpId="0"/>
      <p:bldP spid="23" grpId="0" animBg="1"/>
      <p:bldP spid="24" grpId="0"/>
      <p:bldP spid="25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Cost of Pre-transcoding of a Video Stream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r>
                  <a:rPr lang="en-US" b="1" dirty="0"/>
                  <a:t>Cost of </a:t>
                </a:r>
                <a:r>
                  <a:rPr lang="en-US" b="1" dirty="0">
                    <a:solidFill>
                      <a:srgbClr val="FF0000"/>
                    </a:solidFill>
                  </a:rPr>
                  <a:t>pre-transcoding</a:t>
                </a:r>
                <a:r>
                  <a:rPr lang="en-US" b="1" dirty="0"/>
                  <a:t> </a:t>
                </a:r>
                <a:r>
                  <a:rPr lang="en-US" dirty="0"/>
                  <a:t>depends on GOP size and unit price: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Then, cost of pre-transcoding a video Stream 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/>
                          </a:rPr>
                          <m:t>𝑗</m:t>
                        </m:r>
                        <m:r>
                          <a:rPr lang="en-US" b="0" i="1" smtClean="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In case, CDN is utilized we have: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/>
                              </a:rPr>
                              <m:t>𝑗</m:t>
                            </m:r>
                            <m:r>
                              <a:rPr lang="en-US" i="1">
                                <a:latin typeface="Cambria Math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latin typeface="Cambria Math"/>
                              </a:rPr>
                              <m:t>𝑚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𝐶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𝐶𝐷𝑁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𝑖𝑗</m:t>
                                    </m:r>
                                  </m:sub>
                                </m:sSub>
                              </m:sub>
                            </m:sSub>
                          </m:e>
                        </m:nary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85" t="-3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015" y="2867883"/>
            <a:ext cx="2150918" cy="662519"/>
          </a:xfrm>
          <a:prstGeom prst="rect">
            <a:avLst/>
          </a:prstGeom>
        </p:spPr>
      </p:pic>
      <p:sp>
        <p:nvSpPr>
          <p:cNvPr id="6" name="Rectangle: Rounded Corners 6"/>
          <p:cNvSpPr/>
          <p:nvPr/>
        </p:nvSpPr>
        <p:spPr>
          <a:xfrm>
            <a:off x="2176183" y="2271665"/>
            <a:ext cx="2923627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: Rounded Corners 8"/>
          <p:cNvSpPr/>
          <p:nvPr/>
        </p:nvSpPr>
        <p:spPr>
          <a:xfrm>
            <a:off x="2385198" y="3016463"/>
            <a:ext cx="563045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" name="Straight Arrow Connector 7"/>
          <p:cNvCxnSpPr>
            <a:cxnSpLocks/>
            <a:stCxn id="7" idx="0"/>
          </p:cNvCxnSpPr>
          <p:nvPr/>
        </p:nvCxnSpPr>
        <p:spPr>
          <a:xfrm flipH="1" flipV="1">
            <a:off x="2666720" y="2573433"/>
            <a:ext cx="1" cy="44303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10"/>
          <p:cNvSpPr/>
          <p:nvPr/>
        </p:nvSpPr>
        <p:spPr>
          <a:xfrm>
            <a:off x="3771421" y="3016463"/>
            <a:ext cx="427481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: Rounded Corners 11"/>
          <p:cNvSpPr/>
          <p:nvPr/>
        </p:nvSpPr>
        <p:spPr>
          <a:xfrm>
            <a:off x="2996572" y="3592481"/>
            <a:ext cx="1697609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Rectangle: Rounded Corners 12"/>
          <p:cNvSpPr/>
          <p:nvPr/>
        </p:nvSpPr>
        <p:spPr>
          <a:xfrm>
            <a:off x="4802409" y="3080024"/>
            <a:ext cx="1839008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Rectangle 11"/>
          <p:cNvSpPr/>
          <p:nvPr/>
        </p:nvSpPr>
        <p:spPr>
          <a:xfrm>
            <a:off x="2258455" y="2304105"/>
            <a:ext cx="292644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Pre-transcoding cost of GOP </a:t>
            </a:r>
            <a:r>
              <a:rPr lang="en-US" sz="1350" i="1" dirty="0"/>
              <a:t>j</a:t>
            </a:r>
            <a:r>
              <a:rPr lang="en-US" sz="1350" dirty="0"/>
              <a:t> of video</a:t>
            </a:r>
            <a:r>
              <a:rPr lang="en-US" sz="1350" i="1" dirty="0"/>
              <a:t> </a:t>
            </a:r>
            <a:r>
              <a:rPr lang="en-US" sz="1350" i="1" dirty="0" err="1"/>
              <a:t>i</a:t>
            </a:r>
            <a:endParaRPr lang="en-US" sz="135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975008" y="3635245"/>
            <a:ext cx="17636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Size of GOP j of video </a:t>
            </a:r>
            <a:r>
              <a:rPr lang="en-US" sz="1350" i="1" dirty="0" err="1"/>
              <a:t>i</a:t>
            </a:r>
            <a:endParaRPr lang="en-US" sz="1350" i="1" dirty="0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3449666" y="3354024"/>
            <a:ext cx="0" cy="23845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27169" y="3116896"/>
            <a:ext cx="18608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Cloud storage unit price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4219133" y="3216370"/>
            <a:ext cx="563045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8"/>
          <p:cNvSpPr/>
          <p:nvPr/>
        </p:nvSpPr>
        <p:spPr>
          <a:xfrm flipH="1">
            <a:off x="3229762" y="3016463"/>
            <a:ext cx="406092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4260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/>
      <p:bldP spid="13" grpId="0"/>
      <p:bldP spid="15" grpId="0"/>
      <p:bldP spid="1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Cost of Re-transcoding of a Video Stream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8167" y="1624954"/>
            <a:ext cx="68433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800" b="1" dirty="0"/>
              <a:t>Cost of </a:t>
            </a:r>
            <a:r>
              <a:rPr lang="en-US" sz="2800" b="1" dirty="0">
                <a:solidFill>
                  <a:srgbClr val="FF0000"/>
                </a:solidFill>
              </a:rPr>
              <a:t>re-transcoding</a:t>
            </a:r>
            <a:r>
              <a:rPr lang="en-US" sz="2800" b="1" dirty="0"/>
              <a:t> a GOP </a:t>
            </a:r>
            <a:r>
              <a:rPr lang="en-US" sz="2800" dirty="0"/>
              <a:t>depends on transcoding time and unit price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802" y="3263791"/>
            <a:ext cx="1905995" cy="611098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597995" y="2640921"/>
            <a:ext cx="3805842" cy="367379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Rectangle: Rounded Corners 7"/>
          <p:cNvSpPr/>
          <p:nvPr/>
        </p:nvSpPr>
        <p:spPr>
          <a:xfrm>
            <a:off x="1817108" y="3431094"/>
            <a:ext cx="502457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Arrow Connector 8"/>
          <p:cNvCxnSpPr>
            <a:cxnSpLocks/>
            <a:stCxn id="8" idx="0"/>
          </p:cNvCxnSpPr>
          <p:nvPr/>
        </p:nvCxnSpPr>
        <p:spPr>
          <a:xfrm flipV="1">
            <a:off x="2068337" y="3008299"/>
            <a:ext cx="0" cy="42279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/>
          <p:cNvSpPr/>
          <p:nvPr/>
        </p:nvSpPr>
        <p:spPr>
          <a:xfrm>
            <a:off x="2631217" y="3415537"/>
            <a:ext cx="392942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: Rounded Corners 10"/>
          <p:cNvSpPr/>
          <p:nvPr/>
        </p:nvSpPr>
        <p:spPr>
          <a:xfrm>
            <a:off x="3208247" y="3415537"/>
            <a:ext cx="358396" cy="33756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: Rounded Corners 11"/>
          <p:cNvSpPr/>
          <p:nvPr/>
        </p:nvSpPr>
        <p:spPr>
          <a:xfrm>
            <a:off x="4170150" y="3479098"/>
            <a:ext cx="3455272" cy="45015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TextBox 12"/>
          <p:cNvSpPr txBox="1"/>
          <p:nvPr/>
        </p:nvSpPr>
        <p:spPr>
          <a:xfrm>
            <a:off x="1992598" y="3991109"/>
            <a:ext cx="2532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Cloud Transcoding </a:t>
            </a:r>
            <a:br>
              <a:rPr lang="en-US" sz="2400" dirty="0"/>
            </a:br>
            <a:r>
              <a:rPr lang="en-US" sz="2400" dirty="0"/>
              <a:t>unit price</a:t>
            </a:r>
          </a:p>
        </p:txBody>
      </p:sp>
      <p:cxnSp>
        <p:nvCxnSpPr>
          <p:cNvPr id="14" name="Straight Arrow Connector 13"/>
          <p:cNvCxnSpPr>
            <a:cxnSpLocks/>
            <a:stCxn id="10" idx="2"/>
          </p:cNvCxnSpPr>
          <p:nvPr/>
        </p:nvCxnSpPr>
        <p:spPr>
          <a:xfrm flipH="1">
            <a:off x="2827688" y="3753098"/>
            <a:ext cx="1" cy="30071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3586875" y="3615444"/>
            <a:ext cx="563045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75708" y="2602141"/>
            <a:ext cx="38899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Re-transcoding cost of GOP j video </a:t>
            </a:r>
            <a:r>
              <a:rPr lang="en-US" sz="2000" dirty="0" err="1"/>
              <a:t>i</a:t>
            </a:r>
            <a:endParaRPr lang="en-US" sz="2000" dirty="0"/>
          </a:p>
        </p:txBody>
      </p:sp>
      <p:sp>
        <p:nvSpPr>
          <p:cNvPr id="17" name="Rectangle: Rounded Corners 16"/>
          <p:cNvSpPr/>
          <p:nvPr/>
        </p:nvSpPr>
        <p:spPr>
          <a:xfrm>
            <a:off x="1945556" y="4053809"/>
            <a:ext cx="2626444" cy="676971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/>
          <p:cNvSpPr txBox="1"/>
          <p:nvPr/>
        </p:nvSpPr>
        <p:spPr>
          <a:xfrm>
            <a:off x="4149920" y="3510295"/>
            <a:ext cx="3475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Transcoding time of </a:t>
            </a:r>
            <a:r>
              <a:rPr lang="en-US" dirty="0" err="1"/>
              <a:t>GOPj</a:t>
            </a:r>
            <a:r>
              <a:rPr lang="en-US" dirty="0"/>
              <a:t> of video </a:t>
            </a:r>
            <a:r>
              <a:rPr lang="en-US" dirty="0" err="1"/>
              <a:t>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94242" y="4965633"/>
                <a:ext cx="7627494" cy="534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Cost of re-transcoding a video stream 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en-US" sz="2400" i="1">
                        <a:latin typeface="Cambria Math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>
                            <a:latin typeface="Cambria Math"/>
                          </a:rPr>
                          <m:t>𝑗</m:t>
                        </m:r>
                        <m:r>
                          <a:rPr lang="en-US" sz="2400" i="1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</a:rPr>
                                  <m:t>𝑖𝑗</m:t>
                                </m:r>
                              </m:sub>
                            </m:sSub>
                          </m:sub>
                        </m:sSub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42" y="4965633"/>
                <a:ext cx="7627494" cy="534826"/>
              </a:xfrm>
              <a:prstGeom prst="rect">
                <a:avLst/>
              </a:prstGeom>
              <a:blipFill>
                <a:blip r:embed="rId3"/>
                <a:stretch>
                  <a:fillRect l="-1119" t="-112644" b="-15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24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/>
      <p:bldP spid="16" grpId="0"/>
      <p:bldP spid="17" grpId="0" animBg="1"/>
      <p:bldP spid="18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085" y="26660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GOP-based Threshold algorithm (</a:t>
            </a:r>
            <a:r>
              <a:rPr lang="en-US" dirty="0" err="1"/>
              <a:t>GBTh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939996"/>
            <a:ext cx="3147590" cy="3950181"/>
          </a:xfrm>
        </p:spPr>
      </p:pic>
      <p:sp>
        <p:nvSpPr>
          <p:cNvPr id="5" name="Rounded Rectangle 4"/>
          <p:cNvSpPr/>
          <p:nvPr/>
        </p:nvSpPr>
        <p:spPr>
          <a:xfrm>
            <a:off x="1093808" y="2280936"/>
            <a:ext cx="2326511" cy="894145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 flipV="1">
            <a:off x="3420319" y="2723668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40843" y="2103314"/>
            <a:ext cx="13108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GOP information in each video and cloud price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98653" y="3430987"/>
            <a:ext cx="2760562" cy="1523702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559216" y="4033913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53979" y="3904682"/>
            <a:ext cx="296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Calculate the threshold point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98652" y="5496074"/>
            <a:ext cx="1736204" cy="323182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534857" y="5657665"/>
            <a:ext cx="124138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76241" y="5519165"/>
            <a:ext cx="4326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Store GOPs before threshold and transcode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on demand GOPs after it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372" y="1683246"/>
            <a:ext cx="3181591" cy="184564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2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 animBg="1"/>
      <p:bldP spid="12" grpId="0"/>
      <p:bldP spid="13" grpId="0" animBg="1"/>
      <p:bldP spid="16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754" y="33319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Video-based hotness algorithm (VBH)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6" y="1799601"/>
            <a:ext cx="3844229" cy="387728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85126" y="3556541"/>
            <a:ext cx="3064398" cy="1566594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149523" y="4220639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42544" y="4066948"/>
            <a:ext cx="264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Calculate hotness of video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08443" y="5344335"/>
            <a:ext cx="3064398" cy="262567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072842" y="5451349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93366" y="5312849"/>
            <a:ext cx="386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Pre-transcode the hot part of the video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117</a:t>
            </a:fld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093808" y="2218135"/>
            <a:ext cx="2326511" cy="1010192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420319" y="2723668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40843" y="1956169"/>
            <a:ext cx="1310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GOP information in each video and cloud price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187" y="2058544"/>
            <a:ext cx="2821781" cy="146446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974346" y="3556541"/>
            <a:ext cx="42010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394450" y="3522976"/>
            <a:ext cx="2240957" cy="335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64250" y="3538700"/>
            <a:ext cx="330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Hi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638800" y="3308350"/>
            <a:ext cx="48895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83341" y="3169850"/>
            <a:ext cx="7729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Hot part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6388100" y="3225561"/>
            <a:ext cx="6350" cy="23793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023100" y="3391872"/>
            <a:ext cx="6350" cy="34637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729617" y="3690615"/>
            <a:ext cx="8322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1"/>
                </a:solidFill>
              </a:rPr>
              <a:t>Cold part</a:t>
            </a:r>
          </a:p>
        </p:txBody>
      </p:sp>
    </p:spTree>
    <p:extLst>
      <p:ext uri="{BB962C8B-B14F-4D97-AF65-F5344CB8AC3E}">
        <p14:creationId xmlns:p14="http://schemas.microsoft.com/office/powerpoint/2010/main" val="21227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4" grpId="0" animBg="1"/>
      <p:bldP spid="16" grpId="0"/>
      <p:bldP spid="11" grpId="0" animBg="1"/>
      <p:bldP spid="13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55" y="195909"/>
            <a:ext cx="8890045" cy="994172"/>
          </a:xfrm>
        </p:spPr>
        <p:txBody>
          <a:bodyPr>
            <a:normAutofit fontScale="90000"/>
          </a:bodyPr>
          <a:lstStyle/>
          <a:p>
            <a:pPr lvl="1" algn="ctr"/>
            <a:r>
              <a:rPr lang="en-US" sz="4000" kern="1200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Video Stream Access Pattern </a:t>
            </a:r>
            <a:r>
              <a:rPr lang="mr-IN" sz="4000" kern="1200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–</a:t>
            </a:r>
            <a:r>
              <a:rPr lang="en-US" sz="4000" kern="1200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  non Long Tail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396" y="1834115"/>
            <a:ext cx="4449853" cy="344379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3448338" y="2742628"/>
            <a:ext cx="1780054" cy="144815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080710" y="3620258"/>
            <a:ext cx="914219" cy="80415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0695" y="5656351"/>
            <a:ext cx="2057400" cy="273844"/>
          </a:xfrm>
        </p:spPr>
        <p:txBody>
          <a:bodyPr/>
          <a:lstStyle/>
          <a:p>
            <a:fld id="{054AD97A-EC02-4373-BBC7-B1B4C6D2D385}" type="slidenum">
              <a:rPr lang="en-US" smtClean="0"/>
              <a:t>118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56" y="1767286"/>
            <a:ext cx="2950927" cy="166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4" y="3620259"/>
            <a:ext cx="3002638" cy="208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38" y="1247868"/>
            <a:ext cx="2178569" cy="1494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930" y="2705377"/>
            <a:ext cx="2261993" cy="124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5215450" y="2510511"/>
            <a:ext cx="927161" cy="168027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570812" y="4192498"/>
            <a:ext cx="1652720" cy="215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74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16"/>
    </mc:Choice>
    <mc:Fallback xmlns="">
      <p:transition spd="slow" advTm="44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GOP-based hotness algorithm (GBH)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823476"/>
            <a:ext cx="4063165" cy="38226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85126" y="3556542"/>
            <a:ext cx="3515811" cy="1267931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4600937" y="4190507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21461" y="4052007"/>
            <a:ext cx="304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Calculate hotness of each GOP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85126" y="4824473"/>
            <a:ext cx="3064398" cy="307654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149523" y="4971924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30155" y="4862344"/>
            <a:ext cx="247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Pre-transcode  hot GOPs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08443" y="5344335"/>
            <a:ext cx="3064398" cy="262567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072842" y="5451349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93366" y="5312849"/>
            <a:ext cx="2682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Re-transcode non hot GOP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119</a:t>
            </a:fld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233111" y="2298773"/>
            <a:ext cx="2326511" cy="1110317"/>
          </a:xfrm>
          <a:prstGeom prst="roundRect">
            <a:avLst/>
          </a:pr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559622" y="2741504"/>
            <a:ext cx="720524" cy="4341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43207" y="2079107"/>
            <a:ext cx="13108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GOP information in each video and cloud price </a:t>
            </a:r>
          </a:p>
        </p:txBody>
      </p:sp>
    </p:spTree>
    <p:extLst>
      <p:ext uri="{BB962C8B-B14F-4D97-AF65-F5344CB8AC3E}">
        <p14:creationId xmlns:p14="http://schemas.microsoft.com/office/powerpoint/2010/main" val="31064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10" grpId="0"/>
      <p:bldP spid="11" grpId="0" animBg="1"/>
      <p:bldP spid="13" grpId="0"/>
      <p:bldP spid="1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1" y="2435351"/>
            <a:ext cx="1655891" cy="2695492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812" y="2474490"/>
            <a:ext cx="3146648" cy="2607503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829" y="2442355"/>
            <a:ext cx="2087608" cy="2537523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2437" y="2442355"/>
            <a:ext cx="1191266" cy="2537523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3703" y="2419006"/>
            <a:ext cx="930298" cy="2560872"/>
          </a:xfrm>
          <a:prstGeom prst="rect">
            <a:avLst/>
          </a:prstGeom>
        </p:spPr>
      </p:pic>
      <p:sp>
        <p:nvSpPr>
          <p:cNvPr id="115" name="Title 1"/>
          <p:cNvSpPr txBox="1">
            <a:spLocks/>
          </p:cNvSpPr>
          <p:nvPr/>
        </p:nvSpPr>
        <p:spPr>
          <a:xfrm>
            <a:off x="377169" y="338862"/>
            <a:ext cx="8430499" cy="743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>
              <a:spcBef>
                <a:spcPct val="0"/>
              </a:spcBef>
              <a:buNone/>
              <a:defRPr sz="4400" b="0" i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/>
              <a:t>How Video Streaming Works?</a:t>
            </a:r>
          </a:p>
        </p:txBody>
      </p:sp>
    </p:spTree>
    <p:extLst>
      <p:ext uri="{BB962C8B-B14F-4D97-AF65-F5344CB8AC3E}">
        <p14:creationId xmlns:p14="http://schemas.microsoft.com/office/powerpoint/2010/main" val="181568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56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Methods Used For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VBH : Video Based Hotness</a:t>
            </a:r>
          </a:p>
          <a:p>
            <a:pPr lvl="1"/>
            <a:endParaRPr lang="en-US" sz="1400" dirty="0"/>
          </a:p>
          <a:p>
            <a:r>
              <a:rPr lang="en-US" dirty="0"/>
              <a:t>VLT: Video Level Transcoding</a:t>
            </a:r>
          </a:p>
          <a:p>
            <a:pPr lvl="1"/>
            <a:r>
              <a:rPr lang="en-US" dirty="0"/>
              <a:t>Either store or re-transcode full video</a:t>
            </a:r>
          </a:p>
          <a:p>
            <a:pPr lvl="1"/>
            <a:r>
              <a:rPr lang="en-US" dirty="0"/>
              <a:t>Predicting based on the usage</a:t>
            </a:r>
          </a:p>
          <a:p>
            <a:endParaRPr lang="en-US" sz="1600" dirty="0"/>
          </a:p>
          <a:p>
            <a:r>
              <a:rPr lang="en-US" dirty="0" err="1"/>
              <a:t>GBTh</a:t>
            </a:r>
            <a:r>
              <a:rPr lang="en-US" dirty="0"/>
              <a:t>: GOP Based Threshold </a:t>
            </a:r>
          </a:p>
          <a:p>
            <a:pPr lvl="1"/>
            <a:r>
              <a:rPr lang="en-US" dirty="0"/>
              <a:t>Traverse from the beginning until cost ratio is &gt; 1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dirty="0"/>
              <a:t>GBH: GOP Based Hotness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4022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Experimental results: Impact of changing percentage of FAVs in repository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852" y="5231032"/>
            <a:ext cx="8636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dirty="0"/>
              <a:t>Proposed GBH outperforms all other methods  and reduces the cost up by 15% over all other methods at  5% of FAVS .</a:t>
            </a:r>
          </a:p>
          <a:p>
            <a:pPr marL="257175" indent="-257175">
              <a:buFont typeface="Arial" charset="0"/>
              <a:buChar char="•"/>
            </a:pPr>
            <a:r>
              <a:rPr lang="en-US" dirty="0"/>
              <a:t>As the percentage of FAVs in the repository increases, the outperformance decreases. When 30% of FAVs , GBH outperforms other by 6%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18" y="1534511"/>
            <a:ext cx="7586597" cy="368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4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74"/>
    </mc:Choice>
    <mc:Fallback xmlns="">
      <p:transition spd="slow" advTm="81574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002" y="0"/>
            <a:ext cx="8204348" cy="1443574"/>
          </a:xfrm>
        </p:spPr>
        <p:txBody>
          <a:bodyPr>
            <a:noAutofit/>
          </a:bodyPr>
          <a:lstStyle/>
          <a:p>
            <a:r>
              <a:rPr lang="en-US" sz="2700" dirty="0"/>
              <a:t>Experimental results: Impact of changing percentage of video streams with non long tail access in repository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194" y="4820993"/>
            <a:ext cx="83239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dirty="0">
                <a:latin typeface=""/>
              </a:rPr>
              <a:t> </a:t>
            </a:r>
            <a:r>
              <a:rPr lang="en-US" sz="2000" dirty="0">
                <a:latin typeface="+mj-lt"/>
              </a:rPr>
              <a:t>GBH has the least increase in the incurred cost when compared with other methods.</a:t>
            </a:r>
          </a:p>
          <a:p>
            <a:pPr marL="214313" indent="-214313">
              <a:buFont typeface="Arial" charset="0"/>
              <a:buChar char="•"/>
            </a:pPr>
            <a:r>
              <a:rPr lang="en-US" sz="2000" dirty="0">
                <a:latin typeface="+mj-lt"/>
              </a:rPr>
              <a:t>When percentage of video with non long tail access is 0: VBH, </a:t>
            </a:r>
            <a:r>
              <a:rPr lang="en-US" sz="2000" dirty="0" err="1">
                <a:latin typeface="+mj-lt"/>
              </a:rPr>
              <a:t>GBTh</a:t>
            </a:r>
            <a:r>
              <a:rPr lang="en-US" sz="2000" dirty="0">
                <a:latin typeface="+mj-lt"/>
              </a:rPr>
              <a:t>, and GBH perform equally </a:t>
            </a:r>
          </a:p>
          <a:p>
            <a:pPr marL="214313" indent="-214313">
              <a:buFont typeface="Arial" charset="0"/>
              <a:buChar char="•"/>
            </a:pPr>
            <a:r>
              <a:rPr lang="en-US" sz="2000" dirty="0">
                <a:latin typeface="+mj-lt"/>
              </a:rPr>
              <a:t>When this percentage increase till 100%, GBH outperforms all other methods up by 15%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D97A-EC02-4373-BBC7-B1B4C6D2D385}" type="slidenum">
              <a:rPr lang="en-US" smtClean="0"/>
              <a:t>122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2" y="1443574"/>
            <a:ext cx="7493439" cy="337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4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01"/>
    </mc:Choice>
    <mc:Fallback xmlns="">
      <p:transition spd="slow" advTm="41301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0050" indent="-400050"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800" dirty="0"/>
              <a:t>Mahmoud </a:t>
            </a:r>
            <a:r>
              <a:rPr lang="en-US" sz="1800" dirty="0" err="1"/>
              <a:t>Darwich</a:t>
            </a:r>
            <a:r>
              <a:rPr lang="en-US" sz="1800" dirty="0"/>
              <a:t>, </a:t>
            </a:r>
            <a:r>
              <a:rPr lang="en-US" sz="1800" dirty="0" err="1"/>
              <a:t>Ege</a:t>
            </a:r>
            <a:r>
              <a:rPr lang="en-US" sz="1800" dirty="0"/>
              <a:t> </a:t>
            </a:r>
            <a:r>
              <a:rPr lang="en-US" sz="1800" dirty="0" err="1"/>
              <a:t>Beyazit</a:t>
            </a:r>
            <a:r>
              <a:rPr lang="en-US" sz="1800" dirty="0"/>
              <a:t>, Mohsen Amini Salehi, </a:t>
            </a:r>
            <a:r>
              <a:rPr lang="en-US" sz="1800" dirty="0" err="1"/>
              <a:t>Magdy</a:t>
            </a:r>
            <a:r>
              <a:rPr lang="en-US" sz="1800" dirty="0"/>
              <a:t> </a:t>
            </a:r>
            <a:r>
              <a:rPr lang="en-US" sz="1800" dirty="0" err="1"/>
              <a:t>Bayoumi</a:t>
            </a:r>
            <a:r>
              <a:rPr lang="en-US" sz="1800" dirty="0"/>
              <a:t>, </a:t>
            </a:r>
            <a:r>
              <a:rPr lang="en-US" sz="1800" dirty="0">
                <a:solidFill>
                  <a:srgbClr val="4F81BD"/>
                </a:solidFill>
              </a:rPr>
              <a:t>Cost Efficient Repository Management for Cloud-Based On-Demand Video Streaming</a:t>
            </a:r>
            <a:r>
              <a:rPr lang="en-US" sz="1800" dirty="0"/>
              <a:t>, in Proceedings of the 5th IEEE International Conference on Mobile Cloud Computing, Services, and Engineering (IEEE Mobile Cloud ’17), San Francisco, USA, Apr. 2017</a:t>
            </a:r>
            <a:r>
              <a:rPr lang="en-US" sz="1800" dirty="0">
                <a:solidFill>
                  <a:srgbClr val="000000"/>
                </a:solidFill>
              </a:rPr>
              <a:t>  </a:t>
            </a:r>
          </a:p>
          <a:p>
            <a:pPr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800" dirty="0"/>
              <a:t>Mahmoud </a:t>
            </a:r>
            <a:r>
              <a:rPr lang="en-US" sz="1800" dirty="0" err="1"/>
              <a:t>Darwich</a:t>
            </a:r>
            <a:r>
              <a:rPr lang="en-US" sz="1800" dirty="0"/>
              <a:t>, Mohsen Amini Salehi, </a:t>
            </a:r>
            <a:r>
              <a:rPr lang="en-US" sz="1800" dirty="0" err="1"/>
              <a:t>Ege</a:t>
            </a:r>
            <a:r>
              <a:rPr lang="en-US" sz="1800" dirty="0"/>
              <a:t> </a:t>
            </a:r>
            <a:r>
              <a:rPr lang="en-US" sz="1800" dirty="0" err="1"/>
              <a:t>Beyazit</a:t>
            </a:r>
            <a:r>
              <a:rPr lang="en-US" sz="1800" dirty="0"/>
              <a:t>, </a:t>
            </a:r>
            <a:r>
              <a:rPr lang="en-US" sz="1800" dirty="0" err="1"/>
              <a:t>Magdi</a:t>
            </a:r>
            <a:r>
              <a:rPr lang="en-US" sz="1800" dirty="0"/>
              <a:t> </a:t>
            </a:r>
            <a:r>
              <a:rPr lang="en-US" sz="1800" dirty="0" err="1"/>
              <a:t>Bayoumi</a:t>
            </a:r>
            <a:r>
              <a:rPr lang="en-US" sz="1800" dirty="0"/>
              <a:t>. </a:t>
            </a:r>
            <a:r>
              <a:rPr lang="en-US" sz="1800" dirty="0">
                <a:solidFill>
                  <a:srgbClr val="4F81BD"/>
                </a:solidFill>
              </a:rPr>
              <a:t>Cost Efﬁcient Cloud-Based Video Streaming Based on Quantifying Video Stream Hotness</a:t>
            </a:r>
            <a:r>
              <a:rPr lang="en-US" sz="1800" b="1" dirty="0"/>
              <a:t>, </a:t>
            </a:r>
            <a:r>
              <a:rPr lang="en-US" sz="1800" u="sng" dirty="0"/>
              <a:t>Submitted</a:t>
            </a:r>
            <a:r>
              <a:rPr lang="en-US" sz="1800" dirty="0"/>
              <a:t> to The Computer Journal, Sep. 2017</a:t>
            </a:r>
            <a:r>
              <a:rPr lang="en-US" sz="1800" dirty="0">
                <a:solidFill>
                  <a:srgbClr val="000000"/>
                </a:solidFill>
              </a:rPr>
              <a:t>. </a:t>
            </a:r>
          </a:p>
          <a:p>
            <a:pPr marL="0" indent="0">
              <a:buNone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00050" indent="-400050">
              <a:buFont typeface="Wingdings" charset="2"/>
              <a:buChar char="§"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00050" indent="-400050">
              <a:buFont typeface="Wingdings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6896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124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841" y="1903644"/>
            <a:ext cx="8303173" cy="32569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CVSE Implementation &amp; Demo</a:t>
            </a:r>
          </a:p>
        </p:txBody>
      </p:sp>
    </p:spTree>
    <p:extLst>
      <p:ext uri="{BB962C8B-B14F-4D97-AF65-F5344CB8AC3E}">
        <p14:creationId xmlns:p14="http://schemas.microsoft.com/office/powerpoint/2010/main" val="86495367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E1DEB-3AED-4243-9635-9C9E7AEB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CVSE Stack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1AA543-A9F6-4B8B-98C0-8B8EFCD6C18C}"/>
              </a:ext>
            </a:extLst>
          </p:cNvPr>
          <p:cNvSpPr/>
          <p:nvPr/>
        </p:nvSpPr>
        <p:spPr>
          <a:xfrm>
            <a:off x="2468880" y="5249926"/>
            <a:ext cx="4690872" cy="1143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Video Processing Engine</a:t>
            </a:r>
            <a:endParaRPr lang="en-US" sz="4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3E22ED-C2AC-4D32-9480-B9FCE475754F}"/>
              </a:ext>
            </a:extLst>
          </p:cNvPr>
          <p:cNvSpPr/>
          <p:nvPr/>
        </p:nvSpPr>
        <p:spPr>
          <a:xfrm>
            <a:off x="2468880" y="3496437"/>
            <a:ext cx="4690872" cy="1143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CVSE Core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1C59F2-0726-469C-B9BB-B39F147BAFD5}"/>
              </a:ext>
            </a:extLst>
          </p:cNvPr>
          <p:cNvSpPr/>
          <p:nvPr/>
        </p:nvSpPr>
        <p:spPr>
          <a:xfrm>
            <a:off x="2468880" y="1754505"/>
            <a:ext cx="4690872" cy="1143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Web Interface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777D162-129F-4359-B2A4-89B3BB5E5625}"/>
              </a:ext>
            </a:extLst>
          </p:cNvPr>
          <p:cNvSpPr/>
          <p:nvPr/>
        </p:nvSpPr>
        <p:spPr>
          <a:xfrm>
            <a:off x="3635272" y="2897505"/>
            <a:ext cx="287504" cy="59893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DB55968-1B19-4DFE-B340-F530FA3F15AD}"/>
              </a:ext>
            </a:extLst>
          </p:cNvPr>
          <p:cNvSpPr/>
          <p:nvPr/>
        </p:nvSpPr>
        <p:spPr>
          <a:xfrm>
            <a:off x="3634740" y="4639437"/>
            <a:ext cx="287504" cy="59893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370D0DBD-0EE0-4871-A241-9AE4717A3DB2}"/>
              </a:ext>
            </a:extLst>
          </p:cNvPr>
          <p:cNvSpPr/>
          <p:nvPr/>
        </p:nvSpPr>
        <p:spPr>
          <a:xfrm rot="10800000">
            <a:off x="5803573" y="2909062"/>
            <a:ext cx="287504" cy="59893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F417187-16C1-4CFC-B1D3-A858A6C0EC47}"/>
              </a:ext>
            </a:extLst>
          </p:cNvPr>
          <p:cNvSpPr/>
          <p:nvPr/>
        </p:nvSpPr>
        <p:spPr>
          <a:xfrm rot="10800000">
            <a:off x="5818921" y="4650994"/>
            <a:ext cx="287504" cy="59893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BE2374-B307-4E52-BC7D-70307F5A8D7F}"/>
              </a:ext>
            </a:extLst>
          </p:cNvPr>
          <p:cNvSpPr/>
          <p:nvPr/>
        </p:nvSpPr>
        <p:spPr>
          <a:xfrm>
            <a:off x="2359152" y="1600200"/>
            <a:ext cx="4882896" cy="4910328"/>
          </a:xfrm>
          <a:prstGeom prst="rect">
            <a:avLst/>
          </a:prstGeom>
          <a:noFill/>
          <a:ln w="158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463CBC-37D6-4846-BF41-FAA662EB63C6}"/>
              </a:ext>
            </a:extLst>
          </p:cNvPr>
          <p:cNvSpPr txBox="1"/>
          <p:nvPr/>
        </p:nvSpPr>
        <p:spPr>
          <a:xfrm>
            <a:off x="3377608" y="297470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DA8CEF-BDD2-4215-AAB7-641B94814BAE}"/>
              </a:ext>
            </a:extLst>
          </p:cNvPr>
          <p:cNvSpPr txBox="1"/>
          <p:nvPr/>
        </p:nvSpPr>
        <p:spPr>
          <a:xfrm>
            <a:off x="3379165" y="470251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3D749A-3024-4038-B33A-1D5A935C0897}"/>
              </a:ext>
            </a:extLst>
          </p:cNvPr>
          <p:cNvSpPr txBox="1"/>
          <p:nvPr/>
        </p:nvSpPr>
        <p:spPr>
          <a:xfrm>
            <a:off x="5548785" y="470251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15A9CD-1157-4A8E-B69A-3F365A03EB0A}"/>
              </a:ext>
            </a:extLst>
          </p:cNvPr>
          <p:cNvSpPr txBox="1"/>
          <p:nvPr/>
        </p:nvSpPr>
        <p:spPr>
          <a:xfrm>
            <a:off x="5501887" y="300652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ECA1060-C700-4D5C-9677-94CAED5612E5}"/>
              </a:ext>
            </a:extLst>
          </p:cNvPr>
          <p:cNvSpPr/>
          <p:nvPr/>
        </p:nvSpPr>
        <p:spPr>
          <a:xfrm>
            <a:off x="4851445" y="5385033"/>
            <a:ext cx="1981200" cy="8695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Processor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B94F49-F92E-4589-9EDD-FB00E8F91198}"/>
              </a:ext>
            </a:extLst>
          </p:cNvPr>
          <p:cNvSpPr/>
          <p:nvPr/>
        </p:nvSpPr>
        <p:spPr>
          <a:xfrm>
            <a:off x="2681805" y="5377676"/>
            <a:ext cx="2071922" cy="8695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Communicator</a:t>
            </a:r>
          </a:p>
        </p:txBody>
      </p:sp>
    </p:spTree>
    <p:extLst>
      <p:ext uri="{BB962C8B-B14F-4D97-AF65-F5344CB8AC3E}">
        <p14:creationId xmlns:p14="http://schemas.microsoft.com/office/powerpoint/2010/main" val="58168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Video Processing Layer: </a:t>
            </a:r>
            <a:r>
              <a:rPr lang="en-US" dirty="0" err="1"/>
              <a:t>FFmpeg</a:t>
            </a:r>
            <a:endParaRPr lang="en-US" dirty="0"/>
          </a:p>
        </p:txBody>
      </p:sp>
      <p:pic>
        <p:nvPicPr>
          <p:cNvPr id="2050" name="Picture 2" descr="Image result for ffmpeg">
            <a:extLst>
              <a:ext uri="{FF2B5EF4-FFF2-40B4-BE49-F238E27FC236}">
                <a16:creationId xmlns:a16="http://schemas.microsoft.com/office/drawing/2014/main" id="{7F718CD9-D3B1-4EB9-AC88-B4DD67852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601" y="2286000"/>
            <a:ext cx="4947821" cy="371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28490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B7FEB-D157-4B26-A630-646D510B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of </a:t>
            </a:r>
            <a:r>
              <a:rPr lang="en-US" dirty="0" err="1"/>
              <a:t>FFmpeg</a:t>
            </a:r>
            <a:r>
              <a:rPr lang="en-US" dirty="0"/>
              <a:t> Command line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294F9E-3A02-4D88-A05E-3F236ECE2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0961"/>
          <a:stretch/>
        </p:blipFill>
        <p:spPr>
          <a:xfrm>
            <a:off x="173420" y="3867601"/>
            <a:ext cx="8641405" cy="14085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F3CC3-29CC-4E6D-AD86-F7BAC1A8A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CED629-49C6-4CE3-AFD7-B85C333E88CD}"/>
              </a:ext>
            </a:extLst>
          </p:cNvPr>
          <p:cNvSpPr txBox="1"/>
          <p:nvPr/>
        </p:nvSpPr>
        <p:spPr>
          <a:xfrm>
            <a:off x="457200" y="1936376"/>
            <a:ext cx="822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ffmpeg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hide_banner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-y -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$path -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vcodec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libx264 -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acodec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copy -s $width:$height -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copyts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muxdelay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0 $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outdir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/$filename</a:t>
            </a:r>
          </a:p>
        </p:txBody>
      </p:sp>
    </p:spTree>
    <p:extLst>
      <p:ext uri="{BB962C8B-B14F-4D97-AF65-F5344CB8AC3E}">
        <p14:creationId xmlns:p14="http://schemas.microsoft.com/office/powerpoint/2010/main" val="53857638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02DCD73-CA1C-46D8-B4BD-3E21CCA39F9B}"/>
              </a:ext>
            </a:extLst>
          </p:cNvPr>
          <p:cNvSpPr/>
          <p:nvPr/>
        </p:nvSpPr>
        <p:spPr>
          <a:xfrm>
            <a:off x="457200" y="2160495"/>
            <a:ext cx="8229594" cy="2876158"/>
          </a:xfrm>
          <a:prstGeom prst="round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271D8D-13EE-443E-969C-16A51186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Video Processing Engine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D6B94-D861-4C7F-803A-C1EBF36C5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5B3A0C-6704-4D22-BFEC-E9DC2BCF708F}"/>
              </a:ext>
            </a:extLst>
          </p:cNvPr>
          <p:cNvSpPr txBox="1"/>
          <p:nvPr/>
        </p:nvSpPr>
        <p:spPr>
          <a:xfrm>
            <a:off x="1136469" y="2318595"/>
            <a:ext cx="118987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JavaSocket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5D7274-5E91-4082-BB80-357360D8196B}"/>
              </a:ext>
            </a:extLst>
          </p:cNvPr>
          <p:cNvSpPr txBox="1"/>
          <p:nvPr/>
        </p:nvSpPr>
        <p:spPr>
          <a:xfrm>
            <a:off x="4898759" y="2314848"/>
            <a:ext cx="1728037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Local VM Queue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BAFF75-9175-4F1C-8322-6AF341E4EB5E}"/>
              </a:ext>
            </a:extLst>
          </p:cNvPr>
          <p:cNvSpPr txBox="1"/>
          <p:nvPr/>
        </p:nvSpPr>
        <p:spPr>
          <a:xfrm>
            <a:off x="5406782" y="3162045"/>
            <a:ext cx="2874505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Ffmpeg</a:t>
            </a:r>
            <a:r>
              <a:rPr lang="en-US" dirty="0"/>
              <a:t>) transcode</a:t>
            </a:r>
          </a:p>
          <a:p>
            <a:r>
              <a:rPr lang="en-US" dirty="0"/>
              <a:t>Upload / send finished video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16C7B2-70E0-4D7C-89DA-4AA80FBDF822}"/>
              </a:ext>
            </a:extLst>
          </p:cNvPr>
          <p:cNvSpPr txBox="1"/>
          <p:nvPr/>
        </p:nvSpPr>
        <p:spPr>
          <a:xfrm>
            <a:off x="5315463" y="3944454"/>
            <a:ext cx="2863541" cy="4062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Get Execution Time statistics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5CAC43-23BB-459C-BE8B-B11903AF4DF3}"/>
              </a:ext>
            </a:extLst>
          </p:cNvPr>
          <p:cNvSpPr txBox="1"/>
          <p:nvPr/>
        </p:nvSpPr>
        <p:spPr>
          <a:xfrm>
            <a:off x="798620" y="4539125"/>
            <a:ext cx="2035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Communicator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72A267-B60C-4B79-8F9F-CD150B1FF5C7}"/>
              </a:ext>
            </a:extLst>
          </p:cNvPr>
          <p:cNvSpPr txBox="1"/>
          <p:nvPr/>
        </p:nvSpPr>
        <p:spPr>
          <a:xfrm>
            <a:off x="3912385" y="4574987"/>
            <a:ext cx="3542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Video Processing (</a:t>
            </a:r>
            <a:r>
              <a:rPr lang="en-US" sz="2400" dirty="0" err="1"/>
              <a:t>FFmpeg</a:t>
            </a:r>
            <a:r>
              <a:rPr lang="en-US" sz="2400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C6884B-3EE8-418C-B54D-B3D6E53316CF}"/>
              </a:ext>
            </a:extLst>
          </p:cNvPr>
          <p:cNvSpPr txBox="1"/>
          <p:nvPr/>
        </p:nvSpPr>
        <p:spPr>
          <a:xfrm>
            <a:off x="1555282" y="3230922"/>
            <a:ext cx="130965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StatRequest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718CE5-69E7-4F32-A874-8EDCA07A18C7}"/>
              </a:ext>
            </a:extLst>
          </p:cNvPr>
          <p:cNvSpPr txBox="1"/>
          <p:nvPr/>
        </p:nvSpPr>
        <p:spPr>
          <a:xfrm>
            <a:off x="727569" y="3888475"/>
            <a:ext cx="112934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Terminate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CFF1C02-DB50-4D0D-9876-E74BD72D0979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2326347" y="2499514"/>
            <a:ext cx="2572412" cy="374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E38908-E6CF-494A-AE8C-3E903DEBE2CC}"/>
              </a:ext>
            </a:extLst>
          </p:cNvPr>
          <p:cNvCxnSpPr>
            <a:cxnSpLocks/>
          </p:cNvCxnSpPr>
          <p:nvPr/>
        </p:nvCxnSpPr>
        <p:spPr>
          <a:xfrm>
            <a:off x="5744001" y="2687927"/>
            <a:ext cx="0" cy="47411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546156B-0A90-4093-8C7B-4C842F1AE156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2210109" y="2701935"/>
            <a:ext cx="0" cy="528987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E54D50-F8AC-4A4C-B010-9A8957222A84}"/>
              </a:ext>
            </a:extLst>
          </p:cNvPr>
          <p:cNvCxnSpPr>
            <a:cxnSpLocks/>
          </p:cNvCxnSpPr>
          <p:nvPr/>
        </p:nvCxnSpPr>
        <p:spPr>
          <a:xfrm>
            <a:off x="1292243" y="2692970"/>
            <a:ext cx="0" cy="1195505"/>
          </a:xfrm>
          <a:prstGeom prst="straightConnector1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1C91BEA-5E31-4533-8BE3-BBB2871C0693}"/>
              </a:ext>
            </a:extLst>
          </p:cNvPr>
          <p:cNvSpPr txBox="1"/>
          <p:nvPr/>
        </p:nvSpPr>
        <p:spPr>
          <a:xfrm>
            <a:off x="3220228" y="3966135"/>
            <a:ext cx="161217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Saved Statistics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B99F4CB-0707-4BD9-9712-299D85723864}"/>
              </a:ext>
            </a:extLst>
          </p:cNvPr>
          <p:cNvSpPr txBox="1"/>
          <p:nvPr/>
        </p:nvSpPr>
        <p:spPr>
          <a:xfrm>
            <a:off x="7553019" y="2586996"/>
            <a:ext cx="728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</a:t>
            </a:r>
          </a:p>
        </p:txBody>
      </p: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C0AE27A0-5518-4FB0-BAE4-681A27AC21CC}"/>
              </a:ext>
            </a:extLst>
          </p:cNvPr>
          <p:cNvCxnSpPr>
            <a:stCxn id="14" idx="2"/>
            <a:endCxn id="37" idx="1"/>
          </p:cNvCxnSpPr>
          <p:nvPr/>
        </p:nvCxnSpPr>
        <p:spPr>
          <a:xfrm rot="16200000" flipH="1">
            <a:off x="2439895" y="3370467"/>
            <a:ext cx="550547" cy="1010119"/>
          </a:xfrm>
          <a:prstGeom prst="bentConnector2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08E5BD5-637A-49EE-BDB2-BD567E272E48}"/>
              </a:ext>
            </a:extLst>
          </p:cNvPr>
          <p:cNvSpPr txBox="1"/>
          <p:nvPr/>
        </p:nvSpPr>
        <p:spPr>
          <a:xfrm>
            <a:off x="726142" y="5217465"/>
            <a:ext cx="7655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Resides either On a Worker VM/local thread/simulation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C2630BE-28DA-48CB-9EA3-4C2EC6035A2E}"/>
              </a:ext>
            </a:extLst>
          </p:cNvPr>
          <p:cNvCxnSpPr>
            <a:cxnSpLocks/>
            <a:endCxn id="37" idx="3"/>
          </p:cNvCxnSpPr>
          <p:nvPr/>
        </p:nvCxnSpPr>
        <p:spPr>
          <a:xfrm flipH="1">
            <a:off x="4832401" y="4150801"/>
            <a:ext cx="48306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CD92712-F62E-456C-99D8-FB68AA4A3741}"/>
              </a:ext>
            </a:extLst>
          </p:cNvPr>
          <p:cNvSpPr/>
          <p:nvPr/>
        </p:nvSpPr>
        <p:spPr>
          <a:xfrm>
            <a:off x="597937" y="2237910"/>
            <a:ext cx="2317366" cy="2337579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3A527C7-E9FA-4DD1-9C83-8E0EB947EA06}"/>
              </a:ext>
            </a:extLst>
          </p:cNvPr>
          <p:cNvSpPr/>
          <p:nvPr/>
        </p:nvSpPr>
        <p:spPr>
          <a:xfrm>
            <a:off x="3049427" y="2237911"/>
            <a:ext cx="5402864" cy="233757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Arrow: Down 85">
            <a:extLst>
              <a:ext uri="{FF2B5EF4-FFF2-40B4-BE49-F238E27FC236}">
                <a16:creationId xmlns:a16="http://schemas.microsoft.com/office/drawing/2014/main" id="{8E5AEE4D-2066-4AAB-8FAC-1B5C987554FE}"/>
              </a:ext>
            </a:extLst>
          </p:cNvPr>
          <p:cNvSpPr/>
          <p:nvPr/>
        </p:nvSpPr>
        <p:spPr>
          <a:xfrm>
            <a:off x="1569413" y="1696690"/>
            <a:ext cx="287504" cy="59893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row: Down 86">
            <a:extLst>
              <a:ext uri="{FF2B5EF4-FFF2-40B4-BE49-F238E27FC236}">
                <a16:creationId xmlns:a16="http://schemas.microsoft.com/office/drawing/2014/main" id="{20ED1DA8-FE21-44EA-8BC4-B53272646821}"/>
              </a:ext>
            </a:extLst>
          </p:cNvPr>
          <p:cNvSpPr/>
          <p:nvPr/>
        </p:nvSpPr>
        <p:spPr>
          <a:xfrm rot="10800000">
            <a:off x="7249954" y="1710634"/>
            <a:ext cx="287504" cy="1430982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0553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Cloud Based Video Streaming Engine (CVSE) Core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F25D171-4CE3-465F-BC0A-D6FA90B7D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330" b="2011"/>
          <a:stretch/>
        </p:blipFill>
        <p:spPr>
          <a:xfrm>
            <a:off x="2303929" y="0"/>
            <a:ext cx="5143573" cy="6176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A5EE5F-D43E-45EF-BF13-EFB3F01BE699}"/>
              </a:ext>
            </a:extLst>
          </p:cNvPr>
          <p:cNvSpPr txBox="1"/>
          <p:nvPr/>
        </p:nvSpPr>
        <p:spPr>
          <a:xfrm flipH="1">
            <a:off x="2492187" y="6194612"/>
            <a:ext cx="4715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CVSE Core</a:t>
            </a:r>
          </a:p>
        </p:txBody>
      </p:sp>
      <p:pic>
        <p:nvPicPr>
          <p:cNvPr id="1026" name="Picture 2" descr="Image result for config icon">
            <a:extLst>
              <a:ext uri="{FF2B5EF4-FFF2-40B4-BE49-F238E27FC236}">
                <a16:creationId xmlns:a16="http://schemas.microsoft.com/office/drawing/2014/main" id="{E38BAAF1-65B2-4206-A765-161FF0F74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1" r="13432" b="11914"/>
          <a:stretch/>
        </p:blipFill>
        <p:spPr bwMode="auto">
          <a:xfrm>
            <a:off x="2920482" y="1119673"/>
            <a:ext cx="541175" cy="53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9BE277-EF65-4FAA-A194-6C787681C16E}"/>
              </a:ext>
            </a:extLst>
          </p:cNvPr>
          <p:cNvSpPr txBox="1"/>
          <p:nvPr/>
        </p:nvSpPr>
        <p:spPr>
          <a:xfrm>
            <a:off x="2871123" y="1569341"/>
            <a:ext cx="685185" cy="254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Config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894A43-A1CC-4EA0-91E9-E2CC37A2AD24}"/>
              </a:ext>
            </a:extLst>
          </p:cNvPr>
          <p:cNvCxnSpPr>
            <a:cxnSpLocks/>
          </p:cNvCxnSpPr>
          <p:nvPr/>
        </p:nvCxnSpPr>
        <p:spPr>
          <a:xfrm flipH="1">
            <a:off x="3442995" y="1492898"/>
            <a:ext cx="28924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21B117-20DD-4399-9EE1-C5F31658D655}"/>
              </a:ext>
            </a:extLst>
          </p:cNvPr>
          <p:cNvCxnSpPr>
            <a:cxnSpLocks/>
          </p:cNvCxnSpPr>
          <p:nvPr/>
        </p:nvCxnSpPr>
        <p:spPr>
          <a:xfrm flipH="1">
            <a:off x="3312367" y="1823702"/>
            <a:ext cx="5128" cy="2663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83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13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Vertical Text Placeholder 2"/>
          <p:cNvSpPr txBox="1">
            <a:spLocks/>
          </p:cNvSpPr>
          <p:nvPr/>
        </p:nvSpPr>
        <p:spPr>
          <a:xfrm>
            <a:off x="522891" y="1701630"/>
            <a:ext cx="7929400" cy="4446922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47663" marR="0" lvl="1" indent="-42863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76263" marR="0" lvl="2" indent="-5556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04863" marR="0" lvl="3" indent="-5556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033463" marR="0" lvl="4" indent="-68262" algn="l" rtl="0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349" marR="0" lvl="5" indent="-12674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503" marR="0" lvl="6" indent="-12670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657" marR="0" lvl="7" indent="-12665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5811" marR="0" lvl="8" indent="-12661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91465" indent="-428625" algn="l">
              <a:lnSpc>
                <a:spcPct val="200000"/>
              </a:lnSpc>
              <a:spcAft>
                <a:spcPts val="450"/>
              </a:spcAft>
              <a:buFont typeface="+mj-lt"/>
              <a:buAutoNum type="romanUcPeriod"/>
            </a:pPr>
            <a:r>
              <a:rPr lang="en-US" sz="2800" b="0" dirty="0"/>
              <a:t>Video Encoding</a:t>
            </a:r>
          </a:p>
          <a:p>
            <a:pPr marL="291465" indent="-428625" algn="l">
              <a:lnSpc>
                <a:spcPct val="200000"/>
              </a:lnSpc>
              <a:spcAft>
                <a:spcPts val="450"/>
              </a:spcAft>
              <a:buFont typeface="+mj-lt"/>
              <a:buAutoNum type="romanUcPeriod"/>
            </a:pPr>
            <a:r>
              <a:rPr lang="en-US" sz="2800" b="0" dirty="0"/>
              <a:t> Video Transcoding</a:t>
            </a:r>
          </a:p>
          <a:p>
            <a:pPr marL="291465" indent="-428625" algn="l">
              <a:lnSpc>
                <a:spcPct val="200000"/>
              </a:lnSpc>
              <a:spcAft>
                <a:spcPts val="450"/>
              </a:spcAft>
              <a:buFont typeface="+mj-lt"/>
              <a:buAutoNum type="romanUcPeriod"/>
            </a:pPr>
            <a:r>
              <a:rPr lang="en-US" sz="2800" b="0" dirty="0"/>
              <a:t> Video </a:t>
            </a:r>
            <a:r>
              <a:rPr lang="en-US" sz="2800" b="0" dirty="0" err="1"/>
              <a:t>Transmuxing</a:t>
            </a:r>
            <a:r>
              <a:rPr lang="en-US" sz="2800" b="0" dirty="0"/>
              <a:t>/Packaging</a:t>
            </a:r>
          </a:p>
          <a:p>
            <a:pPr marL="291465" indent="-428625" algn="l">
              <a:lnSpc>
                <a:spcPct val="200000"/>
              </a:lnSpc>
              <a:spcAft>
                <a:spcPts val="450"/>
              </a:spcAft>
              <a:buFont typeface="+mj-lt"/>
              <a:buAutoNum type="romanUcPeriod"/>
            </a:pPr>
            <a:r>
              <a:rPr lang="en-US" sz="2800" b="0" dirty="0"/>
              <a:t> Digital Right Management (DRM)</a:t>
            </a:r>
          </a:p>
          <a:p>
            <a:pPr marL="291465" indent="-428625" algn="l">
              <a:lnSpc>
                <a:spcPct val="200000"/>
              </a:lnSpc>
              <a:spcAft>
                <a:spcPts val="450"/>
              </a:spcAft>
              <a:buFont typeface="+mj-lt"/>
              <a:buAutoNum type="romanUcPeriod"/>
            </a:pPr>
            <a:r>
              <a:rPr lang="en-US" sz="2800" b="0" dirty="0"/>
              <a:t> Content Delivery Network (CDN) and P2P</a:t>
            </a:r>
          </a:p>
        </p:txBody>
      </p:sp>
      <p:sp>
        <p:nvSpPr>
          <p:cNvPr id="10" name="Shape 279"/>
          <p:cNvSpPr txBox="1">
            <a:spLocks noGrp="1"/>
          </p:cNvSpPr>
          <p:nvPr>
            <p:ph type="body" idx="1"/>
          </p:nvPr>
        </p:nvSpPr>
        <p:spPr>
          <a:xfrm>
            <a:off x="522890" y="421802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4400" dirty="0"/>
              <a:t>Topics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416198425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D546E-5A89-404E-A2D0-543CC8FEF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Diagram of CVSE Core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2B72CB-3356-42E9-AE3E-65616AAE1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1" t="4456" r="23645" b="22256"/>
          <a:stretch/>
        </p:blipFill>
        <p:spPr>
          <a:xfrm>
            <a:off x="331694" y="1482817"/>
            <a:ext cx="8597153" cy="531930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66B82-30A6-471E-93DE-3902EF03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218593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Interface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BEB1AA-9428-453F-BFEE-8148ED526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52588"/>
            <a:ext cx="8279506" cy="4230976"/>
          </a:xfrm>
        </p:spPr>
      </p:pic>
    </p:spTree>
    <p:extLst>
      <p:ext uri="{BB962C8B-B14F-4D97-AF65-F5344CB8AC3E}">
        <p14:creationId xmlns:p14="http://schemas.microsoft.com/office/powerpoint/2010/main" val="338641079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08727"/>
            <a:ext cx="8229600" cy="4417436"/>
          </a:xfrm>
        </p:spPr>
        <p:txBody>
          <a:bodyPr/>
          <a:lstStyle/>
          <a:p>
            <a:r>
              <a:rPr lang="en-US" dirty="0"/>
              <a:t>HLS video player</a:t>
            </a:r>
          </a:p>
          <a:p>
            <a:pPr lvl="1"/>
            <a:r>
              <a:rPr lang="en-US" dirty="0"/>
              <a:t>Allows a video to be played in segments</a:t>
            </a:r>
          </a:p>
          <a:p>
            <a:pPr lvl="1"/>
            <a:r>
              <a:rPr lang="en-US" dirty="0"/>
              <a:t>Plays video segment files directly from S3 bucket</a:t>
            </a:r>
          </a:p>
          <a:p>
            <a:endParaRPr lang="en-US" dirty="0"/>
          </a:p>
          <a:p>
            <a:r>
              <a:rPr lang="en-US" dirty="0"/>
              <a:t>Apache Tomcat</a:t>
            </a:r>
          </a:p>
          <a:p>
            <a:pPr lvl="1"/>
            <a:r>
              <a:rPr lang="en-US" dirty="0"/>
              <a:t>Web Server used to host the Java Web App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80161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 Servlets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Receive new user requests from the web interface using jQuery</a:t>
            </a:r>
          </a:p>
          <a:p>
            <a:endParaRPr lang="en-US" dirty="0"/>
          </a:p>
          <a:p>
            <a:r>
              <a:rPr lang="en-US" dirty="0"/>
              <a:t>Creates a new stream request and sends the request to the Java Streaming Engine</a:t>
            </a:r>
          </a:p>
          <a:p>
            <a:endParaRPr lang="en-US" dirty="0"/>
          </a:p>
          <a:p>
            <a:r>
              <a:rPr lang="en-US" dirty="0"/>
              <a:t>Changes the user’s video player’s source to the output directory of the Transcoding VMs </a:t>
            </a:r>
          </a:p>
        </p:txBody>
      </p:sp>
    </p:spTree>
    <p:extLst>
      <p:ext uri="{BB962C8B-B14F-4D97-AF65-F5344CB8AC3E}">
        <p14:creationId xmlns:p14="http://schemas.microsoft.com/office/powerpoint/2010/main" val="167706223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57184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135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841" y="1903644"/>
            <a:ext cx="8303173" cy="32569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Live Streaming Video Transcoding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Using Cloud Services</a:t>
            </a:r>
          </a:p>
        </p:txBody>
      </p:sp>
    </p:spTree>
    <p:extLst>
      <p:ext uri="{BB962C8B-B14F-4D97-AF65-F5344CB8AC3E}">
        <p14:creationId xmlns:p14="http://schemas.microsoft.com/office/powerpoint/2010/main" val="220167865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Architecture for On-Demand Transcoding of Live-Stream Videos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136</a:t>
            </a:fld>
            <a:endParaRPr lang="en-US"/>
          </a:p>
        </p:txBody>
      </p:sp>
      <p:pic>
        <p:nvPicPr>
          <p:cNvPr id="4" name="Picture 3" descr="architec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6013"/>
            <a:ext cx="9144000" cy="183597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62923" y="3458308"/>
            <a:ext cx="1006231" cy="99646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3766039" y="2725615"/>
            <a:ext cx="825499" cy="7326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ular Callout 7"/>
          <p:cNvSpPr/>
          <p:nvPr/>
        </p:nvSpPr>
        <p:spPr>
          <a:xfrm>
            <a:off x="4103076" y="1631462"/>
            <a:ext cx="2266461" cy="996461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Efficient transcoding time estimation model</a:t>
            </a:r>
          </a:p>
        </p:txBody>
      </p:sp>
      <p:sp>
        <p:nvSpPr>
          <p:cNvPr id="9" name="Oval 8"/>
          <p:cNvSpPr/>
          <p:nvPr/>
        </p:nvSpPr>
        <p:spPr>
          <a:xfrm>
            <a:off x="4396153" y="3341077"/>
            <a:ext cx="1416539" cy="119184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>
            <a:stCxn id="9" idx="4"/>
            <a:endCxn id="13" idx="4"/>
          </p:cNvCxnSpPr>
          <p:nvPr/>
        </p:nvCxnSpPr>
        <p:spPr>
          <a:xfrm flipH="1">
            <a:off x="4576984" y="4532923"/>
            <a:ext cx="527439" cy="7350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ular Callout 12"/>
          <p:cNvSpPr/>
          <p:nvPr/>
        </p:nvSpPr>
        <p:spPr>
          <a:xfrm>
            <a:off x="2364154" y="5431692"/>
            <a:ext cx="2461846" cy="924658"/>
          </a:xfrm>
          <a:prstGeom prst="wedgeRoundRectCallout">
            <a:avLst>
              <a:gd name="adj1" fmla="val 39885"/>
              <a:gd name="adj2" fmla="val -6770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Drop those GOPs who missed their deadline</a:t>
            </a:r>
          </a:p>
        </p:txBody>
      </p:sp>
    </p:spTree>
    <p:extLst>
      <p:ext uri="{BB962C8B-B14F-4D97-AF65-F5344CB8AC3E}">
        <p14:creationId xmlns:p14="http://schemas.microsoft.com/office/powerpoint/2010/main" val="28109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3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Transcoding Time Prediction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63" y="3174404"/>
            <a:ext cx="2783169" cy="10567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80915" y="2883049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7556833" y="2983775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73624" y="243946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548946" y="244923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871967" y="3521000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Isosceles Triangle 10"/>
          <p:cNvSpPr/>
          <p:nvPr/>
        </p:nvSpPr>
        <p:spPr>
          <a:xfrm>
            <a:off x="6550428" y="3613809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/>
          <p:cNvSpPr/>
          <p:nvPr/>
        </p:nvSpPr>
        <p:spPr>
          <a:xfrm>
            <a:off x="7087664" y="3613809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gular Pentagon 12"/>
          <p:cNvSpPr/>
          <p:nvPr/>
        </p:nvSpPr>
        <p:spPr>
          <a:xfrm>
            <a:off x="7618671" y="361844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211198" y="3613809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510983" y="3613809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184645" y="4158947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448599" y="412226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628217" y="415894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012457" y="412226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031562" y="415306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527961" y="4168942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988016" y="3521000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75065" y="4663906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73831" y="1963165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934639" y="2926386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6" name="Isosceles Triangle 25"/>
          <p:cNvSpPr/>
          <p:nvPr/>
        </p:nvSpPr>
        <p:spPr>
          <a:xfrm>
            <a:off x="8158687" y="2972818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gular Pentagon 26"/>
          <p:cNvSpPr/>
          <p:nvPr/>
        </p:nvSpPr>
        <p:spPr>
          <a:xfrm>
            <a:off x="6015388" y="3612298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1283136" y="4231148"/>
            <a:ext cx="780466" cy="1193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61410" y="5424220"/>
            <a:ext cx="2682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previous GOP size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768830" y="3966682"/>
            <a:ext cx="575150" cy="524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453535" y="4617753"/>
            <a:ext cx="305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GOP transcoding time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343980" y="2449234"/>
            <a:ext cx="196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 deviation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490206" y="2884546"/>
            <a:ext cx="292452" cy="6488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062992" y="2449234"/>
            <a:ext cx="199032" cy="8015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062992" y="1963165"/>
            <a:ext cx="177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 GOP size</a:t>
            </a:r>
          </a:p>
        </p:txBody>
      </p:sp>
    </p:spTree>
    <p:extLst>
      <p:ext uri="{BB962C8B-B14F-4D97-AF65-F5344CB8AC3E}">
        <p14:creationId xmlns:p14="http://schemas.microsoft.com/office/powerpoint/2010/main" val="422022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6" grpId="0"/>
      <p:bldP spid="37" grpId="0"/>
      <p:bldP spid="44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138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623547" y="1837139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23547" y="4800146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623547" y="3208822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1952" y="3582932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471952" y="2137105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453663" y="5142118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gular Pentagon 15"/>
          <p:cNvSpPr/>
          <p:nvPr/>
        </p:nvSpPr>
        <p:spPr>
          <a:xfrm>
            <a:off x="7120000" y="5232972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mming Junction 20"/>
          <p:cNvSpPr/>
          <p:nvPr/>
        </p:nvSpPr>
        <p:spPr>
          <a:xfrm>
            <a:off x="4034320" y="3562339"/>
            <a:ext cx="612648" cy="612648"/>
          </a:xfrm>
          <a:prstGeom prst="flowChartSummingJuncti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155953" y="223089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633934" y="368011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21" idx="6"/>
            <a:endCxn id="12" idx="1"/>
          </p:cNvCxnSpPr>
          <p:nvPr/>
        </p:nvCxnSpPr>
        <p:spPr>
          <a:xfrm flipV="1">
            <a:off x="4646968" y="2415529"/>
            <a:ext cx="1824984" cy="145313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1" idx="6"/>
            <a:endCxn id="15" idx="1"/>
          </p:cNvCxnSpPr>
          <p:nvPr/>
        </p:nvCxnSpPr>
        <p:spPr>
          <a:xfrm>
            <a:off x="4646968" y="3868663"/>
            <a:ext cx="1806695" cy="155187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6"/>
            <a:endCxn id="9" idx="1"/>
          </p:cNvCxnSpPr>
          <p:nvPr/>
        </p:nvCxnSpPr>
        <p:spPr>
          <a:xfrm flipV="1">
            <a:off x="4646968" y="3861356"/>
            <a:ext cx="1824984" cy="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052972" y="3037987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2828890" y="3138713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345681" y="259440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2821003" y="2604172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49" name="Left Brace 48"/>
          <p:cNvSpPr/>
          <p:nvPr/>
        </p:nvSpPr>
        <p:spPr>
          <a:xfrm rot="16200000">
            <a:off x="7497746" y="1876480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114611" y="3024156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15s</a:t>
            </a:r>
          </a:p>
        </p:txBody>
      </p:sp>
      <p:sp>
        <p:nvSpPr>
          <p:cNvPr id="51" name="Left Brace 50"/>
          <p:cNvSpPr/>
          <p:nvPr/>
        </p:nvSpPr>
        <p:spPr>
          <a:xfrm rot="16200000">
            <a:off x="7491066" y="3209518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234200" y="4444144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295378" y="6104138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20s</a:t>
            </a:r>
          </a:p>
        </p:txBody>
      </p:sp>
      <p:sp>
        <p:nvSpPr>
          <p:cNvPr id="55" name="Left Brace 54"/>
          <p:cNvSpPr/>
          <p:nvPr/>
        </p:nvSpPr>
        <p:spPr>
          <a:xfrm rot="16200000">
            <a:off x="7497746" y="4829449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85904" y="1511870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</a:t>
            </a:r>
            <a:r>
              <a:rPr lang="en-US" sz="2400" baseline="-25000" dirty="0" err="1"/>
              <a:t>video</a:t>
            </a:r>
            <a:r>
              <a:rPr lang="en-US" sz="2400" baseline="-25000" dirty="0"/>
              <a:t>#,GOP#</a:t>
            </a:r>
            <a:endParaRPr lang="en-US" sz="2400" dirty="0"/>
          </a:p>
        </p:txBody>
      </p:sp>
      <p:sp>
        <p:nvSpPr>
          <p:cNvPr id="58" name="Rounded Rectangle 57"/>
          <p:cNvSpPr/>
          <p:nvPr/>
        </p:nvSpPr>
        <p:spPr>
          <a:xfrm>
            <a:off x="144024" y="3675938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Isosceles Triangle 58"/>
          <p:cNvSpPr/>
          <p:nvPr/>
        </p:nvSpPr>
        <p:spPr>
          <a:xfrm>
            <a:off x="1822485" y="3768747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iamond 59"/>
          <p:cNvSpPr/>
          <p:nvPr/>
        </p:nvSpPr>
        <p:spPr>
          <a:xfrm>
            <a:off x="2359721" y="3768747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gular Pentagon 60"/>
          <p:cNvSpPr/>
          <p:nvPr/>
        </p:nvSpPr>
        <p:spPr>
          <a:xfrm>
            <a:off x="2890728" y="3773384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483255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83040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3456702" y="4313885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720656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2900274" y="431388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1284514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2303619" y="430800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1800018" y="432388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60073" y="3675938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47122" y="4818844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45888" y="2118103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82" name="Rectangle 81"/>
          <p:cNvSpPr/>
          <p:nvPr/>
        </p:nvSpPr>
        <p:spPr>
          <a:xfrm>
            <a:off x="2206696" y="3081324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84" name="Isosceles Triangle 83"/>
          <p:cNvSpPr/>
          <p:nvPr/>
        </p:nvSpPr>
        <p:spPr>
          <a:xfrm>
            <a:off x="3430744" y="3127756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gular Pentagon 84"/>
          <p:cNvSpPr/>
          <p:nvPr/>
        </p:nvSpPr>
        <p:spPr>
          <a:xfrm>
            <a:off x="1287445" y="376723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gular Pentagon 85"/>
          <p:cNvSpPr/>
          <p:nvPr/>
        </p:nvSpPr>
        <p:spPr>
          <a:xfrm>
            <a:off x="7140078" y="3680118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Diamond 87"/>
          <p:cNvSpPr/>
          <p:nvPr/>
        </p:nvSpPr>
        <p:spPr>
          <a:xfrm>
            <a:off x="6553200" y="5222715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Diamond 88"/>
          <p:cNvSpPr/>
          <p:nvPr/>
        </p:nvSpPr>
        <p:spPr>
          <a:xfrm>
            <a:off x="6633934" y="223089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457200" y="36887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</a:rPr>
              <a:t>QoS</a:t>
            </a:r>
            <a:r>
              <a:rPr lang="en-US" dirty="0">
                <a:solidFill>
                  <a:schemeClr val="bg1"/>
                </a:solidFill>
              </a:rPr>
              <a:t>-Aware Scheduling Method</a:t>
            </a:r>
          </a:p>
        </p:txBody>
      </p:sp>
    </p:spTree>
    <p:extLst>
      <p:ext uri="{BB962C8B-B14F-4D97-AF65-F5344CB8AC3E}">
        <p14:creationId xmlns:p14="http://schemas.microsoft.com/office/powerpoint/2010/main" val="240577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3403 C 0.0408 0.08287 0.08229 0.13172 0.11927 0.12431 C 0.15625 0.1169 0.18889 0.05348 0.2217 -0.00995 " pathEditMode="relative" ptsTypes="aaA">
                                      <p:cBhvr>
                                        <p:cTn id="2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75 -0.01597 C 0.19167 0.05024 0.16059 0.11644 0.12379 0.12061 C 0.08698 0.12477 0.04462 0.06713 0.00226 0.0095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C 0.05 -0.04583 0.10018 -0.0912 0.14497 -0.0787 C 0.18976 -0.06597 0.22917 0.00509 0.26893 0.07639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38" grpId="0"/>
      <p:bldP spid="39" grpId="0"/>
      <p:bldP spid="49" grpId="0" animBg="1"/>
      <p:bldP spid="50" grpId="0"/>
      <p:bldP spid="51" grpId="0" animBg="1"/>
      <p:bldP spid="53" grpId="0"/>
      <p:bldP spid="54" grpId="0"/>
      <p:bldP spid="55" grpId="0" animBg="1"/>
      <p:bldP spid="62" grpId="0" animBg="1"/>
      <p:bldP spid="62" grpId="1" animBg="1"/>
      <p:bldP spid="62" grpId="2" animBg="1"/>
      <p:bldP spid="79" grpId="0"/>
      <p:bldP spid="82" grpId="0"/>
      <p:bldP spid="84" grpId="0" animBg="1"/>
      <p:bldP spid="84" grpId="1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139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7652" y="2236181"/>
            <a:ext cx="40062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/>
              <a:t>Low and stable startup time</a:t>
            </a:r>
            <a:endParaRPr lang="en-US" sz="2400" baseline="0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25962" y="5239957"/>
            <a:ext cx="36856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400" dirty="0"/>
              <a:t>Decrease video drop rate</a:t>
            </a:r>
            <a:r>
              <a:rPr lang="en-US" sz="2400" baseline="0" dirty="0"/>
              <a:t>.</a:t>
            </a:r>
            <a:endParaRPr lang="en-US" sz="2400" dirty="0"/>
          </a:p>
          <a:p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856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Performance Evaluation</a:t>
            </a:r>
          </a:p>
        </p:txBody>
      </p:sp>
      <p:pic>
        <p:nvPicPr>
          <p:cNvPr id="2" name="Picture 1" descr="stq_st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22" y="1471777"/>
            <a:ext cx="4048748" cy="3051520"/>
          </a:xfrm>
          <a:prstGeom prst="rect">
            <a:avLst/>
          </a:prstGeom>
        </p:spPr>
      </p:pic>
      <p:pic>
        <p:nvPicPr>
          <p:cNvPr id="3" name="Picture 2" descr="stq_d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4" y="3538913"/>
            <a:ext cx="4222615" cy="31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7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14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Why to encode a video?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39882493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0050" indent="-400050"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800" b="1" dirty="0">
                <a:solidFill>
                  <a:srgbClr val="000000"/>
                </a:solidFill>
              </a:rPr>
              <a:t>Xiangbo Li</a:t>
            </a:r>
            <a:r>
              <a:rPr lang="en-US" sz="1800" dirty="0">
                <a:solidFill>
                  <a:srgbClr val="000000"/>
                </a:solidFill>
              </a:rPr>
              <a:t>, Mohsen Amini Salehi, </a:t>
            </a:r>
            <a:r>
              <a:rPr lang="en-US" sz="1800" dirty="0" err="1">
                <a:solidFill>
                  <a:srgbClr val="000000"/>
                </a:solidFill>
              </a:rPr>
              <a:t>Magdi</a:t>
            </a:r>
            <a:r>
              <a:rPr lang="en-US" sz="1800" dirty="0">
                <a:solidFill>
                  <a:srgbClr val="000000"/>
                </a:solidFill>
              </a:rPr>
              <a:t> </a:t>
            </a:r>
            <a:r>
              <a:rPr lang="en-US" sz="1800" dirty="0" err="1">
                <a:solidFill>
                  <a:srgbClr val="000000"/>
                </a:solidFill>
              </a:rPr>
              <a:t>Bayoumi</a:t>
            </a:r>
            <a:r>
              <a:rPr lang="en-US" sz="1800" dirty="0">
                <a:solidFill>
                  <a:srgbClr val="000000"/>
                </a:solidFill>
              </a:rPr>
              <a:t>, “</a:t>
            </a:r>
            <a:r>
              <a:rPr lang="en-US" sz="1800" dirty="0">
                <a:solidFill>
                  <a:srgbClr val="4F81BD"/>
                </a:solidFill>
              </a:rPr>
              <a:t>VLSC: Video Live Streaming Based on Cloud Services</a:t>
            </a:r>
            <a:r>
              <a:rPr lang="en-US" sz="1800" dirty="0">
                <a:solidFill>
                  <a:srgbClr val="000000"/>
                </a:solidFill>
              </a:rPr>
              <a:t>”, accepted to </a:t>
            </a:r>
            <a:r>
              <a:rPr lang="en-US" sz="1800" dirty="0"/>
              <a:t>the 6th </a:t>
            </a:r>
            <a:r>
              <a:rPr lang="en-US" sz="1800" b="1" dirty="0"/>
              <a:t>IEEE International Conference on Big Data and Cloud Computing Conference (</a:t>
            </a:r>
            <a:r>
              <a:rPr lang="en-US" sz="1800" b="1" i="1" dirty="0" err="1"/>
              <a:t>BDCloud</a:t>
            </a:r>
            <a:r>
              <a:rPr lang="en-US" sz="1800" b="1" i="1" dirty="0"/>
              <a:t> ’16</a:t>
            </a:r>
            <a:r>
              <a:rPr lang="en-US" sz="1800" b="1" dirty="0"/>
              <a:t>), </a:t>
            </a:r>
            <a:r>
              <a:rPr lang="en-US" sz="1800" dirty="0"/>
              <a:t>Atlanta, GA, USA, Oct. 2016</a:t>
            </a:r>
            <a:r>
              <a:rPr lang="en-US" sz="1800" dirty="0">
                <a:solidFill>
                  <a:srgbClr val="000000"/>
                </a:solidFill>
              </a:rPr>
              <a:t>.  </a:t>
            </a:r>
          </a:p>
          <a:p>
            <a:pPr>
              <a:buFont typeface="+mj-lt"/>
              <a:buAutoNum type="arabicPeriod"/>
            </a:pPr>
            <a:endParaRPr lang="en-US" sz="1800" dirty="0">
              <a:solidFill>
                <a:srgbClr val="000000"/>
              </a:solidFill>
            </a:endParaRPr>
          </a:p>
          <a:p>
            <a:pPr marL="400050" indent="-400050"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</a:rPr>
              <a:t>Mohsen Amini Salehi, </a:t>
            </a:r>
            <a:r>
              <a:rPr lang="en-US" sz="1800" b="1" dirty="0">
                <a:solidFill>
                  <a:srgbClr val="000000"/>
                </a:solidFill>
              </a:rPr>
              <a:t>Xiangbo Li</a:t>
            </a:r>
            <a:r>
              <a:rPr lang="en-US" sz="1800" dirty="0">
                <a:solidFill>
                  <a:srgbClr val="000000"/>
                </a:solidFill>
              </a:rPr>
              <a:t>, “</a:t>
            </a:r>
            <a:r>
              <a:rPr lang="en-US" sz="1800" dirty="0">
                <a:solidFill>
                  <a:srgbClr val="4F81BD"/>
                </a:solidFill>
              </a:rPr>
              <a:t>HLSAAS: High-Level Live Video Streaming As a Service</a:t>
            </a:r>
            <a:r>
              <a:rPr lang="en-US" sz="1800" dirty="0">
                <a:solidFill>
                  <a:srgbClr val="000000"/>
                </a:solidFill>
              </a:rPr>
              <a:t> ”, in </a:t>
            </a:r>
            <a:r>
              <a:rPr lang="en-US" sz="1800" b="1" i="1" dirty="0">
                <a:solidFill>
                  <a:srgbClr val="000000"/>
                </a:solidFill>
              </a:rPr>
              <a:t>Stream2015 Workshop </a:t>
            </a:r>
            <a:r>
              <a:rPr lang="en-US" sz="1800" dirty="0">
                <a:solidFill>
                  <a:srgbClr val="000000"/>
                </a:solidFill>
              </a:rPr>
              <a:t>at Washington DC, USA, March 2016. </a:t>
            </a:r>
          </a:p>
          <a:p>
            <a:pPr marL="0" indent="0">
              <a:buNone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00050" indent="-400050">
              <a:buFont typeface="Wingdings" charset="2"/>
              <a:buChar char="§"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400050" indent="-400050">
              <a:buFont typeface="Wingdings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1530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141</a:t>
            </a:fld>
            <a:endParaRPr lang="en-US"/>
          </a:p>
        </p:txBody>
      </p:sp>
      <p:pic>
        <p:nvPicPr>
          <p:cNvPr id="2050" name="Picture 2" descr="http://wwww.afghanpoem.com/bookstore/data/thumbnails/88/Robaiyat_Hatef_Esfah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8657"/>
            <a:ext cx="3599811" cy="239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91137" y="3848530"/>
            <a:ext cx="58352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mprint MT Shadow" panose="04020605060303030202" pitchFamily="82" charset="0"/>
              </a:rPr>
              <a:t>Hatef</a:t>
            </a:r>
            <a:r>
              <a:rPr lang="en-US" sz="2800" dirty="0">
                <a:latin typeface="Imprint MT Shadow" panose="04020605060303030202" pitchFamily="82" charset="0"/>
              </a:rPr>
              <a:t> </a:t>
            </a:r>
            <a:r>
              <a:rPr lang="en-US" sz="2800" dirty="0" err="1">
                <a:latin typeface="Imprint MT Shadow" panose="04020605060303030202" pitchFamily="82" charset="0"/>
              </a:rPr>
              <a:t>Esfahani</a:t>
            </a:r>
            <a:r>
              <a:rPr lang="en-US" sz="2800" dirty="0">
                <a:latin typeface="Imprint MT Shadow" panose="04020605060303030202" pitchFamily="82" charset="0"/>
              </a:rPr>
              <a:t>:</a:t>
            </a:r>
          </a:p>
          <a:p>
            <a:endParaRPr lang="en-US" sz="1200" dirty="0">
              <a:latin typeface="Imprint MT Shadow" panose="04020605060303030202" pitchFamily="82" charset="0"/>
            </a:endParaRPr>
          </a:p>
          <a:p>
            <a:r>
              <a:rPr lang="en-US" sz="2800" dirty="0">
                <a:latin typeface="Imprint MT Shadow" panose="04020605060303030202" pitchFamily="82" charset="0"/>
              </a:rPr>
              <a:t>When you pierce deep in any particle</a:t>
            </a:r>
          </a:p>
          <a:p>
            <a:r>
              <a:rPr lang="en-US" sz="2800" dirty="0">
                <a:latin typeface="Imprint MT Shadow" panose="04020605060303030202" pitchFamily="82" charset="0"/>
              </a:rPr>
              <a:t>You will see a sun shining there…</a:t>
            </a:r>
          </a:p>
        </p:txBody>
      </p:sp>
    </p:spTree>
    <p:extLst>
      <p:ext uri="{BB962C8B-B14F-4D97-AF65-F5344CB8AC3E}">
        <p14:creationId xmlns:p14="http://schemas.microsoft.com/office/powerpoint/2010/main" val="134175505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142</a:t>
            </a:fld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946060" cy="4525963"/>
          </a:xfrm>
        </p:spPr>
        <p:txBody>
          <a:bodyPr vert="horz">
            <a:normAutofit/>
          </a:bodyPr>
          <a:lstStyle/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What is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Why “</a:t>
            </a:r>
            <a:r>
              <a:rPr lang="en-US" sz="2600" b="1" i="1" dirty="0">
                <a:solidFill>
                  <a:schemeClr val="bg1">
                    <a:lumMod val="85000"/>
                  </a:schemeClr>
                </a:solidFill>
              </a:rPr>
              <a:t>on-demand</a:t>
            </a: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”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What are the challenges in on-demand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   What have already been done by others?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   What aspects does my thesis focus on?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/>
              <a:t>   What are the future directions?</a:t>
            </a:r>
          </a:p>
        </p:txBody>
      </p:sp>
    </p:spTree>
    <p:extLst>
      <p:ext uri="{BB962C8B-B14F-4D97-AF65-F5344CB8AC3E}">
        <p14:creationId xmlns:p14="http://schemas.microsoft.com/office/powerpoint/2010/main" val="341256797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143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28230" y="2214860"/>
            <a:ext cx="1763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Storage Cost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36895" y="2674687"/>
            <a:ext cx="2177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Computing Cost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573" y="1534006"/>
            <a:ext cx="5323994" cy="5323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328230" y="5987018"/>
            <a:ext cx="2418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Machine Learning</a:t>
            </a:r>
          </a:p>
        </p:txBody>
      </p:sp>
      <p:pic>
        <p:nvPicPr>
          <p:cNvPr id="17" name="Picture 16" descr="CDN_landing_map_2_0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3925"/>
            <a:ext cx="9144000" cy="4733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83925"/>
            <a:ext cx="8438287" cy="5006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58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/>
      <p:bldP spid="13" grpId="1"/>
      <p:bldP spid="11" grpId="0"/>
      <p:bldP spid="11" grpId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sz="1200" dirty="0"/>
              <a:t>Garcia, Adriana, and </a:t>
            </a:r>
            <a:r>
              <a:rPr lang="en-US" sz="1200" dirty="0" err="1"/>
              <a:t>Hari</a:t>
            </a:r>
            <a:r>
              <a:rPr lang="en-US" sz="1200" dirty="0"/>
              <a:t> </a:t>
            </a:r>
            <a:r>
              <a:rPr lang="en-US" sz="1200" dirty="0" err="1"/>
              <a:t>Kalva</a:t>
            </a:r>
            <a:r>
              <a:rPr lang="en-US" sz="1200" dirty="0"/>
              <a:t>. "Cloud transcoding for mobile video content delivery." </a:t>
            </a:r>
            <a:r>
              <a:rPr lang="en-US" sz="1200" i="1" dirty="0"/>
              <a:t>Proceedings of the IEEE International Conference on Consumer Electronics (ICCE)</a:t>
            </a:r>
            <a:r>
              <a:rPr lang="en-US" sz="1200" dirty="0"/>
              <a:t>. Vol. 379. 2011.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/>
              <a:t>F. </a:t>
            </a:r>
            <a:r>
              <a:rPr lang="en-US" sz="1200" dirty="0" err="1"/>
              <a:t>Jokhio</a:t>
            </a:r>
            <a:r>
              <a:rPr lang="en-US" sz="1200" dirty="0"/>
              <a:t>, T. </a:t>
            </a:r>
            <a:r>
              <a:rPr lang="en-US" sz="1200" dirty="0" err="1"/>
              <a:t>Deneke</a:t>
            </a:r>
            <a:r>
              <a:rPr lang="en-US" sz="1200" dirty="0"/>
              <a:t>, S. </a:t>
            </a:r>
            <a:r>
              <a:rPr lang="en-US" sz="1200" dirty="0" err="1"/>
              <a:t>Lafond</a:t>
            </a:r>
            <a:r>
              <a:rPr lang="en-US" sz="1200" dirty="0"/>
              <a:t>, and J. </a:t>
            </a:r>
            <a:r>
              <a:rPr lang="en-US" sz="1200" dirty="0" err="1"/>
              <a:t>Lilius</a:t>
            </a:r>
            <a:r>
              <a:rPr lang="en-US" sz="1200" dirty="0"/>
              <a:t>, “Analysis of video segmentation for spatial resolution reduction video transcoding,” in </a:t>
            </a:r>
            <a:r>
              <a:rPr lang="en-US" sz="1200" i="1" dirty="0"/>
              <a:t>Proceedings of IEEE International Symposium on Intelligent Signal Processing and Communications Systems (ISPACS)</a:t>
            </a:r>
            <a:r>
              <a:rPr lang="en-US" sz="1200" dirty="0"/>
              <a:t>, pp. 1–6, 2011. 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/>
              <a:t>S. Lin, X. Zhang, Q. Yu, H. Qi, and S. Ma, “Parallelizing video transcoding with load balancing on cloud computing,” in </a:t>
            </a:r>
            <a:r>
              <a:rPr lang="en-US" sz="1200" i="1" dirty="0"/>
              <a:t>Proceedings of the IEEE International Symposium on Circuits and Systems (ISCAS)</a:t>
            </a:r>
            <a:r>
              <a:rPr lang="en-US" sz="1200" dirty="0"/>
              <a:t>, pp. 2864–2867, 2013. 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 err="1"/>
              <a:t>Tewodors</a:t>
            </a:r>
            <a:r>
              <a:rPr lang="en-US" sz="1200" dirty="0"/>
              <a:t> </a:t>
            </a:r>
            <a:r>
              <a:rPr lang="en-US" sz="1200" dirty="0" err="1"/>
              <a:t>Deneke</a:t>
            </a:r>
            <a:r>
              <a:rPr lang="en-US" sz="1200" dirty="0"/>
              <a:t>, </a:t>
            </a:r>
            <a:r>
              <a:rPr lang="en-US" sz="1200" dirty="0" err="1"/>
              <a:t>Habtegebreil</a:t>
            </a:r>
            <a:r>
              <a:rPr lang="en-US" sz="1200" dirty="0"/>
              <a:t> Haile, Se ́</a:t>
            </a:r>
            <a:r>
              <a:rPr lang="en-US" sz="1200" dirty="0" err="1"/>
              <a:t>bastien</a:t>
            </a:r>
            <a:r>
              <a:rPr lang="en-US" sz="1200" dirty="0"/>
              <a:t> La- fond, and Johan </a:t>
            </a:r>
            <a:r>
              <a:rPr lang="en-US" sz="1200" dirty="0" err="1"/>
              <a:t>Lilius</a:t>
            </a:r>
            <a:r>
              <a:rPr lang="en-US" sz="1200" dirty="0"/>
              <a:t>, “Video transcoding time pre- diction for proactive load balancing,” in </a:t>
            </a:r>
            <a:r>
              <a:rPr lang="en-US" sz="1200" i="1" dirty="0"/>
              <a:t>Proceedings of IEEE International Conference on Multimedia and Expo (ICME)</a:t>
            </a:r>
            <a:r>
              <a:rPr lang="en-US" sz="1200" dirty="0"/>
              <a:t>, pp. 1–6, 2014. 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/>
              <a:t>F. </a:t>
            </a:r>
            <a:r>
              <a:rPr lang="en-US" sz="1200" dirty="0" err="1"/>
              <a:t>Jokhio</a:t>
            </a:r>
            <a:r>
              <a:rPr lang="en-US" sz="1200" dirty="0"/>
              <a:t>, A. Ashraf, S. </a:t>
            </a:r>
            <a:r>
              <a:rPr lang="en-US" sz="1200" dirty="0" err="1"/>
              <a:t>Lafond</a:t>
            </a:r>
            <a:r>
              <a:rPr lang="en-US" sz="1200" dirty="0"/>
              <a:t>, I. </a:t>
            </a:r>
            <a:r>
              <a:rPr lang="en-US" sz="1200" dirty="0" err="1"/>
              <a:t>Porres</a:t>
            </a:r>
            <a:r>
              <a:rPr lang="en-US" sz="1200" dirty="0"/>
              <a:t>, and J. </a:t>
            </a:r>
            <a:r>
              <a:rPr lang="en-US" sz="1200" dirty="0" err="1"/>
              <a:t>Lilius</a:t>
            </a:r>
            <a:r>
              <a:rPr lang="en-US" sz="1200" dirty="0"/>
              <a:t>, “Prediction- based dynamic resource allocation for video transcoding in cloud com- </a:t>
            </a:r>
            <a:r>
              <a:rPr lang="en-US" sz="1200" dirty="0" err="1"/>
              <a:t>puting</a:t>
            </a:r>
            <a:r>
              <a:rPr lang="en-US" sz="1200" dirty="0"/>
              <a:t>,” in </a:t>
            </a:r>
            <a:r>
              <a:rPr lang="en-US" sz="1200" i="1" dirty="0"/>
              <a:t>Proceedings of the 21st </a:t>
            </a:r>
            <a:r>
              <a:rPr lang="en-US" sz="1200" i="1" dirty="0" err="1"/>
              <a:t>Euromicro</a:t>
            </a:r>
            <a:r>
              <a:rPr lang="en-US" sz="1200" i="1" dirty="0"/>
              <a:t> International Conference on Parallel, Distributed and Network-Based Processing (PDP)</a:t>
            </a:r>
            <a:r>
              <a:rPr lang="en-US" sz="1200" dirty="0"/>
              <a:t>, pp. 254–261, 2013. 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/>
              <a:t>A. Ashraf, F. </a:t>
            </a:r>
            <a:r>
              <a:rPr lang="en-US" sz="1200" dirty="0" err="1"/>
              <a:t>Jokhio</a:t>
            </a:r>
            <a:r>
              <a:rPr lang="en-US" sz="1200" dirty="0"/>
              <a:t>, T. </a:t>
            </a:r>
            <a:r>
              <a:rPr lang="en-US" sz="1200" dirty="0" err="1"/>
              <a:t>Deneke</a:t>
            </a:r>
            <a:r>
              <a:rPr lang="en-US" sz="1200" dirty="0"/>
              <a:t>, S. </a:t>
            </a:r>
            <a:r>
              <a:rPr lang="en-US" sz="1200" dirty="0" err="1"/>
              <a:t>Lafond</a:t>
            </a:r>
            <a:r>
              <a:rPr lang="en-US" sz="1200" dirty="0"/>
              <a:t>, I. </a:t>
            </a:r>
            <a:r>
              <a:rPr lang="en-US" sz="1200" dirty="0" err="1"/>
              <a:t>Porres</a:t>
            </a:r>
            <a:r>
              <a:rPr lang="en-US" sz="1200" dirty="0"/>
              <a:t>, and J. </a:t>
            </a:r>
            <a:r>
              <a:rPr lang="en-US" sz="1200" dirty="0" err="1"/>
              <a:t>Lilius</a:t>
            </a:r>
            <a:r>
              <a:rPr lang="en-US" sz="1200" dirty="0"/>
              <a:t>, “Stream-based admission control and scheduling for video transcoding in cloud computing,” in </a:t>
            </a:r>
            <a:r>
              <a:rPr lang="en-US" sz="1200" i="1" dirty="0"/>
              <a:t>Proceedings of the 13th IEEE/ACM </a:t>
            </a:r>
            <a:r>
              <a:rPr lang="en-US" sz="1200" i="1" dirty="0" err="1"/>
              <a:t>Interna</a:t>
            </a:r>
            <a:r>
              <a:rPr lang="en-US" sz="1200" i="1" dirty="0"/>
              <a:t>- </a:t>
            </a:r>
            <a:r>
              <a:rPr lang="en-US" sz="1200" i="1" dirty="0" err="1"/>
              <a:t>tional</a:t>
            </a:r>
            <a:r>
              <a:rPr lang="en-US" sz="1200" i="1" dirty="0"/>
              <a:t> Symposium on Cluster, Cloud and Grid Computing (</a:t>
            </a:r>
            <a:r>
              <a:rPr lang="en-US" sz="1200" i="1" dirty="0" err="1"/>
              <a:t>CCGrid</a:t>
            </a:r>
            <a:r>
              <a:rPr lang="en-US" sz="1200" i="1" dirty="0"/>
              <a:t>)</a:t>
            </a:r>
            <a:r>
              <a:rPr lang="en-US" sz="1200" dirty="0"/>
              <a:t>, pp. 482–489, 2013 </a:t>
            </a:r>
          </a:p>
          <a:p>
            <a:pPr>
              <a:buFont typeface="+mj-lt"/>
              <a:buAutoNum type="arabicPeriod"/>
            </a:pPr>
            <a:endParaRPr lang="en-US" sz="1200" dirty="0"/>
          </a:p>
          <a:p>
            <a:pPr>
              <a:buFont typeface="+mj-lt"/>
              <a:buAutoNum type="arabicPeriod"/>
            </a:pPr>
            <a:r>
              <a:rPr lang="en-US" sz="1200" dirty="0"/>
              <a:t>F. </a:t>
            </a:r>
            <a:r>
              <a:rPr lang="en-US" sz="1200" dirty="0" err="1"/>
              <a:t>Jokhio</a:t>
            </a:r>
            <a:r>
              <a:rPr lang="en-US" sz="1200" dirty="0"/>
              <a:t>, A. Ashraf, S. </a:t>
            </a:r>
            <a:r>
              <a:rPr lang="en-US" sz="1200" dirty="0" err="1"/>
              <a:t>Lafond</a:t>
            </a:r>
            <a:r>
              <a:rPr lang="en-US" sz="1200" dirty="0"/>
              <a:t>, and J. </a:t>
            </a:r>
            <a:r>
              <a:rPr lang="en-US" sz="1200" dirty="0" err="1"/>
              <a:t>Lilius</a:t>
            </a:r>
            <a:r>
              <a:rPr lang="en-US" sz="1200" dirty="0"/>
              <a:t>, “A computation and storage trade-off strategy for cost-efficient video transcoding in the cloud,” in </a:t>
            </a:r>
            <a:r>
              <a:rPr lang="en-US" sz="1200" i="1" dirty="0"/>
              <a:t>Proceedings of the 39th IEEE Conference on Software Engineering and Advanced Applications (SEAA)</a:t>
            </a:r>
            <a:r>
              <a:rPr lang="en-US" sz="1200" dirty="0"/>
              <a:t>, pp. 365–372, 2013. </a:t>
            </a:r>
          </a:p>
          <a:p>
            <a:pPr marL="514350" indent="-514350">
              <a:buFont typeface="+mj-lt"/>
              <a:buAutoNum type="arabicPeriod"/>
            </a:pPr>
            <a:endParaRPr lang="en-US" sz="12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6093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145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8295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13414" y="2802761"/>
            <a:ext cx="2986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Thank You!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0828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198" y="269481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Appendix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7389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626"/>
            <a:ext cx="8229600" cy="1143000"/>
          </a:xfrm>
        </p:spPr>
        <p:txBody>
          <a:bodyPr/>
          <a:lstStyle/>
          <a:p>
            <a:r>
              <a:rPr lang="en-US" dirty="0"/>
              <a:t>Experiment Results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700"/>
            <a:ext cx="9144000" cy="35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403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149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50" y="440032"/>
            <a:ext cx="8653957" cy="602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46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52290" y="5624513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400" y="4053592"/>
            <a:ext cx="4069577" cy="4227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28333" y="4768068"/>
            <a:ext cx="321667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HDTV channel bandwidth: </a:t>
            </a:r>
            <a:r>
              <a:rPr lang="en-US" sz="1500" dirty="0">
                <a:solidFill>
                  <a:srgbClr val="FF0000"/>
                </a:solidFill>
              </a:rPr>
              <a:t>20Mb/s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1098667"/>
            <a:ext cx="8679677" cy="2561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3953472"/>
            <a:ext cx="4610100" cy="19448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36688" y="5176016"/>
            <a:ext cx="22268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Common 720p video: </a:t>
            </a:r>
            <a:r>
              <a:rPr lang="en-US" sz="1500" dirty="0">
                <a:solidFill>
                  <a:srgbClr val="FF0000"/>
                </a:solidFill>
              </a:rPr>
              <a:t>2GB</a:t>
            </a:r>
          </a:p>
        </p:txBody>
      </p:sp>
    </p:spTree>
    <p:extLst>
      <p:ext uri="{BB962C8B-B14F-4D97-AF65-F5344CB8AC3E}">
        <p14:creationId xmlns:p14="http://schemas.microsoft.com/office/powerpoint/2010/main" val="400124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150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037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11" y="3504381"/>
            <a:ext cx="3960108" cy="3217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973" y="3504381"/>
            <a:ext cx="3370009" cy="32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44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151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41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9574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152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822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153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0256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154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4291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155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7633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156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426"/>
            <a:ext cx="9144000" cy="32113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970" y="3421774"/>
            <a:ext cx="3951830" cy="3247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02" y="3387423"/>
            <a:ext cx="3919136" cy="333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59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>
          <a:xfrm>
            <a:off x="3747942" y="6378058"/>
            <a:ext cx="2057400" cy="265176"/>
          </a:xfrm>
        </p:spPr>
        <p:txBody>
          <a:bodyPr/>
          <a:lstStyle/>
          <a:p>
            <a:pPr algn="ctr"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 algn="ctr">
                <a:buSzPct val="25000"/>
              </a:pPr>
              <a:t>16</a:t>
            </a:fld>
            <a:endParaRPr lang="en-US" sz="825" dirty="0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32" y="1700768"/>
            <a:ext cx="5302913" cy="3574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6694" y="361639"/>
            <a:ext cx="7150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HEVC Encoder Architecture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9077" y="1928288"/>
            <a:ext cx="420852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2700" dirty="0"/>
              <a:t>Intra Prediction</a:t>
            </a:r>
          </a:p>
          <a:p>
            <a:endParaRPr lang="en-US" sz="2700" dirty="0"/>
          </a:p>
          <a:p>
            <a:pPr marL="214313" indent="-214313">
              <a:buFont typeface="Arial"/>
              <a:buChar char="•"/>
            </a:pPr>
            <a:r>
              <a:rPr lang="en-US" sz="2700" dirty="0"/>
              <a:t>Inter Prediction</a:t>
            </a:r>
          </a:p>
          <a:p>
            <a:pPr marL="214313" indent="-214313">
              <a:buFont typeface="Arial"/>
              <a:buChar char="•"/>
            </a:pPr>
            <a:endParaRPr lang="en-US" sz="2700" dirty="0"/>
          </a:p>
          <a:p>
            <a:pPr marL="214313" indent="-214313">
              <a:buFont typeface="Arial"/>
              <a:buChar char="•"/>
            </a:pPr>
            <a:r>
              <a:rPr lang="en-US" sz="2700" dirty="0"/>
              <a:t>Transform &amp; Quantization</a:t>
            </a:r>
          </a:p>
          <a:p>
            <a:endParaRPr lang="en-US" sz="2700" dirty="0"/>
          </a:p>
          <a:p>
            <a:pPr marL="214313" indent="-214313">
              <a:buFont typeface="Arial"/>
              <a:buChar char="•"/>
            </a:pPr>
            <a:r>
              <a:rPr lang="en-US" sz="2700" dirty="0"/>
              <a:t>Entropy coding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EEC1EF-8B4F-496E-B0EB-B80F29B166AD}"/>
              </a:ext>
            </a:extLst>
          </p:cNvPr>
          <p:cNvGrpSpPr/>
          <p:nvPr/>
        </p:nvGrpSpPr>
        <p:grpSpPr>
          <a:xfrm>
            <a:off x="1788374" y="5347215"/>
            <a:ext cx="5385925" cy="1538478"/>
            <a:chOff x="490164" y="2385798"/>
            <a:chExt cx="11388663" cy="3332934"/>
          </a:xfrm>
        </p:grpSpPr>
        <p:pic>
          <p:nvPicPr>
            <p:cNvPr id="7" name="Picture 6" descr="Screen Shot 2017-11-02 at 2.50.34 PM.png">
              <a:extLst>
                <a:ext uri="{FF2B5EF4-FFF2-40B4-BE49-F238E27FC236}">
                  <a16:creationId xmlns:a16="http://schemas.microsoft.com/office/drawing/2014/main" id="{939330B2-9EC2-48F2-8300-B01628879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8894" y="2474698"/>
              <a:ext cx="3073400" cy="2514600"/>
            </a:xfrm>
            <a:prstGeom prst="rect">
              <a:avLst/>
            </a:prstGeom>
          </p:spPr>
        </p:pic>
        <p:pic>
          <p:nvPicPr>
            <p:cNvPr id="8" name="Picture 7" descr="Screen Shot 2017-11-02 at 2.50.45 PM.png">
              <a:extLst>
                <a:ext uri="{FF2B5EF4-FFF2-40B4-BE49-F238E27FC236}">
                  <a16:creationId xmlns:a16="http://schemas.microsoft.com/office/drawing/2014/main" id="{A32EAD60-0E36-436A-87FE-390DCC41A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164" y="2474698"/>
              <a:ext cx="3111500" cy="2552700"/>
            </a:xfrm>
            <a:prstGeom prst="rect">
              <a:avLst/>
            </a:prstGeom>
          </p:spPr>
        </p:pic>
        <p:pic>
          <p:nvPicPr>
            <p:cNvPr id="9" name="Picture 8" descr="Screen Shot 2017-11-02 at 2.50.54 PM.png">
              <a:extLst>
                <a:ext uri="{FF2B5EF4-FFF2-40B4-BE49-F238E27FC236}">
                  <a16:creationId xmlns:a16="http://schemas.microsoft.com/office/drawing/2014/main" id="{A730EF88-E6FA-4DC3-94DB-DF026578C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927" y="2385798"/>
              <a:ext cx="3136900" cy="2603500"/>
            </a:xfrm>
            <a:prstGeom prst="rect">
              <a:avLst/>
            </a:prstGeom>
          </p:spPr>
        </p:pic>
        <p:sp>
          <p:nvSpPr>
            <p:cNvPr id="10" name="Minus 7">
              <a:extLst>
                <a:ext uri="{FF2B5EF4-FFF2-40B4-BE49-F238E27FC236}">
                  <a16:creationId xmlns:a16="http://schemas.microsoft.com/office/drawing/2014/main" id="{313D127B-6D17-4F31-9461-24CCB59E83D7}"/>
                </a:ext>
              </a:extLst>
            </p:cNvPr>
            <p:cNvSpPr/>
            <p:nvPr/>
          </p:nvSpPr>
          <p:spPr>
            <a:xfrm>
              <a:off x="3758076" y="3757332"/>
              <a:ext cx="591549" cy="278321"/>
            </a:xfrm>
            <a:prstGeom prst="mathMinus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Equal 8">
              <a:extLst>
                <a:ext uri="{FF2B5EF4-FFF2-40B4-BE49-F238E27FC236}">
                  <a16:creationId xmlns:a16="http://schemas.microsoft.com/office/drawing/2014/main" id="{AA54DA6F-ADCE-44ED-94FC-47BE2D6D0679}"/>
                </a:ext>
              </a:extLst>
            </p:cNvPr>
            <p:cNvSpPr/>
            <p:nvPr/>
          </p:nvSpPr>
          <p:spPr>
            <a:xfrm>
              <a:off x="7933717" y="3635566"/>
              <a:ext cx="530265" cy="400087"/>
            </a:xfrm>
            <a:prstGeom prst="mathEqual">
              <a:avLst/>
            </a:prstGeom>
            <a:solidFill>
              <a:srgbClr val="3F4140"/>
            </a:solidFill>
            <a:ln>
              <a:solidFill>
                <a:srgbClr val="3F414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940F39-B39F-4326-A7B4-EEAF6A0624AE}"/>
                </a:ext>
              </a:extLst>
            </p:cNvPr>
            <p:cNvSpPr txBox="1"/>
            <p:nvPr/>
          </p:nvSpPr>
          <p:spPr>
            <a:xfrm>
              <a:off x="5741506" y="5068639"/>
              <a:ext cx="1617511" cy="650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Frame 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900608-383F-4AF4-813E-FED46EE3F03F}"/>
                </a:ext>
              </a:extLst>
            </p:cNvPr>
            <p:cNvSpPr txBox="1"/>
            <p:nvPr/>
          </p:nvSpPr>
          <p:spPr>
            <a:xfrm>
              <a:off x="1422491" y="5068639"/>
              <a:ext cx="1609512" cy="650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Frame 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AE2221-4458-48BC-B9D7-857FCAF4AB7A}"/>
                </a:ext>
              </a:extLst>
            </p:cNvPr>
            <p:cNvSpPr txBox="1"/>
            <p:nvPr/>
          </p:nvSpPr>
          <p:spPr>
            <a:xfrm>
              <a:off x="9721576" y="5018979"/>
              <a:ext cx="1588362" cy="650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Residue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49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17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Why transcode video?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220171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>
          <a:xfrm>
            <a:off x="3217709" y="1234129"/>
            <a:ext cx="0" cy="405598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53998" y="1177758"/>
            <a:ext cx="170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Video Codecs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28926" y="1177758"/>
            <a:ext cx="151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Client</a:t>
            </a:r>
            <a:r>
              <a:rPr lang="zh-CN" altLang="en-US" b="1" dirty="0"/>
              <a:t> </a:t>
            </a:r>
            <a:r>
              <a:rPr lang="en-US" altLang="zh-CN" b="1" dirty="0"/>
              <a:t>Devices</a:t>
            </a:r>
            <a:endParaRPr lang="en-US" b="1" dirty="0"/>
          </a:p>
        </p:txBody>
      </p:sp>
      <p:pic>
        <p:nvPicPr>
          <p:cNvPr id="26" name="Picture 25" descr="MiniDeskT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33" y="2908515"/>
            <a:ext cx="1996511" cy="1123037"/>
          </a:xfrm>
          <a:prstGeom prst="rect">
            <a:avLst/>
          </a:prstGeom>
        </p:spPr>
      </p:pic>
      <p:pic>
        <p:nvPicPr>
          <p:cNvPr id="27" name="Picture 26" descr="MiniLapT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37" y="4442305"/>
            <a:ext cx="1109959" cy="665975"/>
          </a:xfrm>
          <a:prstGeom prst="rect">
            <a:avLst/>
          </a:prstGeom>
        </p:spPr>
      </p:pic>
      <p:pic>
        <p:nvPicPr>
          <p:cNvPr id="29" name="Picture 28" descr="MiniPadMini_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03" y="4031552"/>
            <a:ext cx="680825" cy="875347"/>
          </a:xfrm>
          <a:prstGeom prst="rect">
            <a:avLst/>
          </a:prstGeom>
        </p:spPr>
      </p:pic>
      <p:pic>
        <p:nvPicPr>
          <p:cNvPr id="30" name="Picture 29" descr="i5Gtempla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16238" y="3393298"/>
            <a:ext cx="852119" cy="550562"/>
          </a:xfrm>
          <a:prstGeom prst="rect">
            <a:avLst/>
          </a:prstGeom>
        </p:spPr>
      </p:pic>
      <p:pic>
        <p:nvPicPr>
          <p:cNvPr id="31" name="Picture 30" descr="35004016_OV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37" y="1852970"/>
            <a:ext cx="1708952" cy="9610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6282" y="2578359"/>
            <a:ext cx="884951" cy="66031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4126" y="1663696"/>
            <a:ext cx="852941" cy="8529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155" y="2908515"/>
            <a:ext cx="938361" cy="6582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8889" y="3926385"/>
            <a:ext cx="1132344" cy="51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9525" y="4497335"/>
            <a:ext cx="1109364" cy="5304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4154" y="1834921"/>
            <a:ext cx="1288136" cy="74343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1183" y="2529170"/>
            <a:ext cx="863729" cy="6650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2897" y="4110125"/>
            <a:ext cx="1663119" cy="93550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3006" y="3194242"/>
            <a:ext cx="999284" cy="999284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>
            <a:off x="5948207" y="1234129"/>
            <a:ext cx="0" cy="405598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52290" y="5642927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6443001" y="1177758"/>
            <a:ext cx="2114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Network Bandwidth</a:t>
            </a:r>
          </a:p>
        </p:txBody>
      </p:sp>
    </p:spTree>
    <p:extLst>
      <p:ext uri="{BB962C8B-B14F-4D97-AF65-F5344CB8AC3E}">
        <p14:creationId xmlns:p14="http://schemas.microsoft.com/office/powerpoint/2010/main" val="114979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504" y="283779"/>
            <a:ext cx="8481331" cy="945931"/>
          </a:xfrm>
        </p:spPr>
        <p:txBody>
          <a:bodyPr>
            <a:noAutofit/>
          </a:bodyPr>
          <a:lstStyle/>
          <a:p>
            <a:r>
              <a:rPr lang="en-US" dirty="0"/>
              <a:t>How Video Streaming Works?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3229" y="5617405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 descr="streaming_fl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2" y="2394904"/>
            <a:ext cx="8598779" cy="2204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3512" y="4765534"/>
            <a:ext cx="2061723" cy="305372"/>
          </a:xfrm>
          <a:prstGeom prst="rect">
            <a:avLst/>
          </a:prstGeom>
          <a:solidFill>
            <a:schemeClr val="lt1">
              <a:alpha val="0"/>
            </a:schemeClr>
          </a:solidFill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361807" y="4759879"/>
            <a:ext cx="1744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 codecs * 5 bit rate= 10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67678" y="4599264"/>
            <a:ext cx="0" cy="1606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51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University of Louisiana Lafayette</a:t>
            </a:r>
          </a:p>
        </p:txBody>
      </p:sp>
      <p:pic>
        <p:nvPicPr>
          <p:cNvPr id="5" name="Content Placeholder 4" descr="Louisiana_in_United_State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00200"/>
            <a:ext cx="8269200" cy="51183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Lafayette_Louisiana-Ullaf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361" y="1836775"/>
            <a:ext cx="6221672" cy="4181780"/>
          </a:xfrm>
          <a:prstGeom prst="rect">
            <a:avLst/>
          </a:prstGeom>
        </p:spPr>
      </p:pic>
      <p:pic>
        <p:nvPicPr>
          <p:cNvPr id="8" name="Picture 7" descr="Cajun_field_gameda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510" y="1600200"/>
            <a:ext cx="6589011" cy="4939467"/>
          </a:xfrm>
          <a:prstGeom prst="rect">
            <a:avLst/>
          </a:prstGeom>
        </p:spPr>
      </p:pic>
      <p:pic>
        <p:nvPicPr>
          <p:cNvPr id="7" name="Picture 6" descr="cacsnewbld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51" y="1836775"/>
            <a:ext cx="7812149" cy="455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1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365" y="3102501"/>
            <a:ext cx="6981149" cy="506111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D5257C"/>
                </a:solidFill>
              </a:rPr>
              <a:t>Video transcoding is computationally complex and time-consuming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52290" y="5624513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81138" y="2221760"/>
            <a:ext cx="1897777" cy="91975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Former Video Decoder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823850" y="2210347"/>
            <a:ext cx="1897777" cy="91975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New Video Encoder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072921" y="2572141"/>
            <a:ext cx="686120" cy="218989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ight Arrow 10"/>
          <p:cNvSpPr/>
          <p:nvPr/>
        </p:nvSpPr>
        <p:spPr>
          <a:xfrm>
            <a:off x="1310938" y="2560728"/>
            <a:ext cx="686120" cy="218989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Arrow 11"/>
          <p:cNvSpPr/>
          <p:nvPr/>
        </p:nvSpPr>
        <p:spPr>
          <a:xfrm>
            <a:off x="6933302" y="2576946"/>
            <a:ext cx="686120" cy="218989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44165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"/>
          <p:cNvSpPr txBox="1">
            <a:spLocks/>
          </p:cNvSpPr>
          <p:nvPr/>
        </p:nvSpPr>
        <p:spPr>
          <a:xfrm>
            <a:off x="7456138" y="6390644"/>
            <a:ext cx="1386752" cy="134053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68934535-3569-3943-AAC3-BE6AAE3B0EEA}" type="slidenum">
              <a:rPr lang="en-US" sz="1050"/>
              <a:pPr/>
              <a:t>20</a:t>
            </a:fld>
            <a:endParaRPr lang="en-US" sz="105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r="53266"/>
          <a:stretch/>
        </p:blipFill>
        <p:spPr>
          <a:xfrm>
            <a:off x="1245674" y="3618967"/>
            <a:ext cx="2548168" cy="23391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51" y="3618967"/>
            <a:ext cx="2714547" cy="26527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58940" y="4222296"/>
            <a:ext cx="30163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Wingdings" charset="2"/>
              <a:buChar char="§"/>
            </a:pPr>
            <a:r>
              <a:rPr lang="en-US" sz="2100" dirty="0"/>
              <a:t> It takes </a:t>
            </a:r>
            <a:r>
              <a:rPr lang="en-US" b="1" dirty="0"/>
              <a:t>days</a:t>
            </a:r>
            <a:r>
              <a:rPr lang="en-US" dirty="0"/>
              <a:t> to transcode</a:t>
            </a:r>
          </a:p>
          <a:p>
            <a:endParaRPr lang="en-US" dirty="0"/>
          </a:p>
          <a:p>
            <a:pPr marL="257175" indent="-257175">
              <a:buFont typeface="Wingdings" charset="2"/>
              <a:buChar char="§"/>
            </a:pPr>
            <a:endParaRPr lang="en-US" dirty="0"/>
          </a:p>
          <a:p>
            <a:pPr marL="214313" indent="-214313">
              <a:buFont typeface="Arial"/>
              <a:buChar char="•"/>
            </a:pPr>
            <a:endParaRPr lang="en-US" sz="1350" dirty="0"/>
          </a:p>
          <a:p>
            <a:endParaRPr lang="en-US" sz="1350" dirty="0"/>
          </a:p>
        </p:txBody>
      </p:sp>
      <p:sp>
        <p:nvSpPr>
          <p:cNvPr id="17" name="TextBox 16"/>
          <p:cNvSpPr txBox="1"/>
          <p:nvPr/>
        </p:nvSpPr>
        <p:spPr>
          <a:xfrm>
            <a:off x="4658940" y="4222296"/>
            <a:ext cx="3100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Wingdings" charset="2"/>
              <a:buChar char="§"/>
            </a:pPr>
            <a:r>
              <a:rPr lang="en-US" sz="2100" dirty="0"/>
              <a:t> </a:t>
            </a:r>
            <a:r>
              <a:rPr lang="en-US" dirty="0"/>
              <a:t>It only takes </a:t>
            </a:r>
            <a:r>
              <a:rPr lang="en-US" b="1" dirty="0"/>
              <a:t>hours/minutes</a:t>
            </a:r>
          </a:p>
          <a:p>
            <a:pPr marL="257175" indent="-257175">
              <a:buFont typeface="Wingdings" charset="2"/>
              <a:buChar char="§"/>
            </a:pPr>
            <a:endParaRPr lang="en-US" dirty="0"/>
          </a:p>
          <a:p>
            <a:pPr marL="214313" indent="-214313">
              <a:buFont typeface="Arial"/>
              <a:buChar char="•"/>
            </a:pPr>
            <a:endParaRPr lang="en-US" sz="1350" dirty="0"/>
          </a:p>
          <a:p>
            <a:endParaRPr lang="en-US" sz="135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0200EF1-48D3-458B-A639-2DA67C158810}"/>
              </a:ext>
            </a:extLst>
          </p:cNvPr>
          <p:cNvSpPr txBox="1">
            <a:spLocks/>
          </p:cNvSpPr>
          <p:nvPr/>
        </p:nvSpPr>
        <p:spPr>
          <a:xfrm>
            <a:off x="0" y="283779"/>
            <a:ext cx="9144000" cy="1054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4000" dirty="0"/>
              <a:t>What Does Video Transcoding Involve?</a:t>
            </a:r>
          </a:p>
        </p:txBody>
      </p:sp>
    </p:spTree>
    <p:extLst>
      <p:ext uri="{BB962C8B-B14F-4D97-AF65-F5344CB8AC3E}">
        <p14:creationId xmlns:p14="http://schemas.microsoft.com/office/powerpoint/2010/main" val="91665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6" grpId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21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Why to </a:t>
            </a:r>
            <a:r>
              <a:rPr lang="en-US" sz="3000" dirty="0" err="1"/>
              <a:t>transmux</a:t>
            </a:r>
            <a:r>
              <a:rPr lang="en-US" sz="3000" dirty="0"/>
              <a:t> a video?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574263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 defTabSz="685800">
              <a:buSzPct val="25000"/>
            </a:pPr>
            <a:fld id="{00000000-1234-1234-1234-123412341234}" type="slidenum">
              <a:rPr lang="en-US" sz="825" kern="0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 algn="r" defTabSz="685800">
                <a:buSzPct val="25000"/>
              </a:pPr>
              <a:t>22</a:t>
            </a:fld>
            <a:endParaRPr lang="en-US" sz="825" kern="0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30822" y="2953087"/>
            <a:ext cx="3541935" cy="2604107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871" y="4621986"/>
            <a:ext cx="1365041" cy="9221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62643" y="4161421"/>
            <a:ext cx="1800284" cy="139523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2642" y="4264140"/>
            <a:ext cx="18501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0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Encoded Video (e.g. H.264)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4444" y="3683911"/>
            <a:ext cx="30403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Container Format (e.g. .mp4, .</a:t>
            </a:r>
            <a:r>
              <a:rPr lang="en-US" sz="135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ts</a:t>
            </a:r>
            <a:r>
              <a:rPr lang="en-US" sz="135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)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65611" y="3581524"/>
            <a:ext cx="2599015" cy="1962623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5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45776" y="3153785"/>
            <a:ext cx="29306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5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Internet Packet (e.g. TCP, UDP)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272758" y="4912228"/>
            <a:ext cx="91252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47608" y="4729863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Compressed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137099" y="3715325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Supported by players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62927" y="3922091"/>
            <a:ext cx="92235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272758" y="3278325"/>
            <a:ext cx="91252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084546" y="3090723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Transmitted through Internet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251" y="961620"/>
            <a:ext cx="4098809" cy="178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" grpId="0" animBg="1"/>
      <p:bldP spid="12" grpId="0"/>
      <p:bldP spid="9" grpId="0"/>
      <p:bldP spid="21" grpId="0" animBg="1"/>
      <p:bldP spid="23" grpId="0"/>
      <p:bldP spid="26" grpId="0"/>
      <p:bldP spid="30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23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7372706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The evolution of streaming protocols…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964334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24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13" y="1071306"/>
            <a:ext cx="3986987" cy="2113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0" y="3429000"/>
            <a:ext cx="3941752" cy="222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11432" y="1579930"/>
            <a:ext cx="4438505" cy="7848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200" dirty="0"/>
              <a:t>Progressive Download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0" y="4174668"/>
            <a:ext cx="3459185" cy="6740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3200" dirty="0"/>
              <a:t>Streaming </a:t>
            </a:r>
          </a:p>
        </p:txBody>
      </p:sp>
    </p:spTree>
    <p:extLst>
      <p:ext uri="{BB962C8B-B14F-4D97-AF65-F5344CB8AC3E}">
        <p14:creationId xmlns:p14="http://schemas.microsoft.com/office/powerpoint/2010/main" val="272881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25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73" y="1872476"/>
            <a:ext cx="8401643" cy="375203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21020" y="324637"/>
            <a:ext cx="9144000" cy="112579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4400" dirty="0">
                <a:solidFill>
                  <a:schemeClr val="bg1"/>
                </a:solidFill>
              </a:rPr>
              <a:t>Adaptive Bitrate Streaming Concept</a:t>
            </a:r>
          </a:p>
        </p:txBody>
      </p:sp>
    </p:spTree>
    <p:extLst>
      <p:ext uri="{BB962C8B-B14F-4D97-AF65-F5344CB8AC3E}">
        <p14:creationId xmlns:p14="http://schemas.microsoft.com/office/powerpoint/2010/main" val="1215189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0A9F02-E65E-41AF-8167-2CDBFFA7C6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 smtClean="0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26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C3EB2-8B24-47F8-948A-925E8B293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09" y="1827576"/>
            <a:ext cx="4143207" cy="2353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477112-0E78-4434-ADFE-F8F435F0BA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4861" y="1763925"/>
            <a:ext cx="1201811" cy="1201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1F1F19-8858-4B7A-9933-DF71FC3C6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988" y="3397987"/>
            <a:ext cx="2097638" cy="448877"/>
          </a:xfrm>
          <a:prstGeom prst="rect">
            <a:avLst/>
          </a:prstGeom>
        </p:spPr>
      </p:pic>
      <p:pic>
        <p:nvPicPr>
          <p:cNvPr id="6" name="Picture 5" descr="Screen Shot 2017-11-01 at 11.12.13 PM.png">
            <a:extLst>
              <a:ext uri="{FF2B5EF4-FFF2-40B4-BE49-F238E27FC236}">
                <a16:creationId xmlns:a16="http://schemas.microsoft.com/office/drawing/2014/main" id="{C03BAD7D-4373-4298-8650-70F8555ED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5524"/>
            <a:ext cx="9144000" cy="174936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13F5381-FAEA-469B-8745-6BD8BA5952BB}"/>
              </a:ext>
            </a:extLst>
          </p:cNvPr>
          <p:cNvSpPr txBox="1">
            <a:spLocks/>
          </p:cNvSpPr>
          <p:nvPr/>
        </p:nvSpPr>
        <p:spPr>
          <a:xfrm>
            <a:off x="0" y="324637"/>
            <a:ext cx="9028386" cy="99062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</a:rPr>
              <a:t>Adaptive Bitrate Streaming Protocols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2DFE0A-8C01-49CC-8505-9983D3086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421" y="1583588"/>
            <a:ext cx="1562483" cy="1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27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How to protect video streams?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532404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28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4034121" cy="5509937"/>
          </a:xfrm>
          <a:prstGeom prst="rect">
            <a:avLst/>
          </a:prstGeom>
        </p:spPr>
      </p:pic>
      <p:pic>
        <p:nvPicPr>
          <p:cNvPr id="4" name="Picture 3" descr="Screen Shot 2017-11-01 at 11.40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21" y="3781939"/>
            <a:ext cx="5017335" cy="805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9981" y="1338777"/>
            <a:ext cx="1201811" cy="1201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341" y="1235593"/>
            <a:ext cx="1562483" cy="1562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6270" y="2897212"/>
            <a:ext cx="2097638" cy="44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311" y="640242"/>
            <a:ext cx="8248929" cy="127014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Video Streaming Work?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3229" y="5617405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 descr="streaming_fl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2" y="2234290"/>
            <a:ext cx="8598779" cy="2204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67106" y="5014902"/>
            <a:ext cx="2335749" cy="602503"/>
          </a:xfrm>
          <a:prstGeom prst="rect">
            <a:avLst/>
          </a:prstGeom>
          <a:solidFill>
            <a:schemeClr val="lt1">
              <a:alpha val="0"/>
            </a:schemeClr>
          </a:solidFill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361807" y="4599265"/>
            <a:ext cx="1744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 codecs * 5 bit rate= 10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8181" y="5141860"/>
            <a:ext cx="2335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10 * 3 protocols * 3 DRM = 90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67678" y="4438650"/>
            <a:ext cx="0" cy="1606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649422" y="4437241"/>
            <a:ext cx="819" cy="5776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431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21157-6CAE-4EA3-9E81-B408637C3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187EB-CF23-4A4E-8ADA-39430E0D0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11" r="23556" b="7311"/>
          <a:stretch/>
        </p:blipFill>
        <p:spPr>
          <a:xfrm>
            <a:off x="1046480" y="0"/>
            <a:ext cx="6827520" cy="6674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EC7F6D-1369-4B77-B07C-40CFBE70CCBC}"/>
              </a:ext>
            </a:extLst>
          </p:cNvPr>
          <p:cNvSpPr txBox="1"/>
          <p:nvPr/>
        </p:nvSpPr>
        <p:spPr>
          <a:xfrm>
            <a:off x="2336800" y="1696720"/>
            <a:ext cx="3741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http://hpcclab.org</a:t>
            </a:r>
          </a:p>
        </p:txBody>
      </p:sp>
    </p:spTree>
    <p:extLst>
      <p:ext uri="{BB962C8B-B14F-4D97-AF65-F5344CB8AC3E}">
        <p14:creationId xmlns:p14="http://schemas.microsoft.com/office/powerpoint/2010/main" val="139780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30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499" y="2697863"/>
            <a:ext cx="8742839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Why Content Delivery Network (CDN)?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519494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31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590673"/>
            <a:ext cx="4541009" cy="2397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57250"/>
            <a:ext cx="4541009" cy="2667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571" y="1236233"/>
            <a:ext cx="2292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Customers in the 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32973" y="3483718"/>
            <a:ext cx="2034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Customers in Asia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340" y="1636343"/>
            <a:ext cx="3028950" cy="151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841" y="3828190"/>
            <a:ext cx="1594578" cy="1995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898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32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2" y="859612"/>
            <a:ext cx="9148202" cy="51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93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792" y="469785"/>
            <a:ext cx="8293730" cy="551038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Video Streaming Work?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3229" y="5617405"/>
            <a:ext cx="2057400" cy="198882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 descr="streaming_fl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2" y="2234290"/>
            <a:ext cx="8598779" cy="2204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22707" y="5397633"/>
            <a:ext cx="2232965" cy="439544"/>
          </a:xfrm>
          <a:prstGeom prst="rect">
            <a:avLst/>
          </a:prstGeom>
          <a:solidFill>
            <a:schemeClr val="lt1">
              <a:alpha val="0"/>
            </a:schemeClr>
          </a:solidFill>
          <a:ln w="5715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2361807" y="4599265"/>
            <a:ext cx="1744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 codecs * 5 bit rate= 10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80742" y="5014903"/>
            <a:ext cx="2335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10 * 3 protocols * 3 DRM = 90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94891" y="5486014"/>
            <a:ext cx="22038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90 * 3 regional CDN = 270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67678" y="4438650"/>
            <a:ext cx="0" cy="1606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523682" y="4437241"/>
            <a:ext cx="819" cy="5776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90582" y="4438650"/>
            <a:ext cx="819" cy="10473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444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34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499" y="2697863"/>
            <a:ext cx="8742839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Video is just cached, not stored forever…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331168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35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What is P2P then?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798689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36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07" y="1562963"/>
            <a:ext cx="3379368" cy="88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67" y="3057123"/>
            <a:ext cx="3488739" cy="1962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140" y="2290790"/>
            <a:ext cx="4327274" cy="216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3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37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So what is in the black box?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420574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2315295" y="1835013"/>
            <a:ext cx="2958755" cy="294846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900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38</a:t>
            </a:fld>
            <a:endParaRPr lang="en-US" sz="900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487" y="2016353"/>
            <a:ext cx="457200" cy="542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4069" y="2565099"/>
            <a:ext cx="1426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Web Servers</a:t>
            </a:r>
          </a:p>
        </p:txBody>
      </p:sp>
      <p:pic>
        <p:nvPicPr>
          <p:cNvPr id="5" name="Picture 4" descr="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87" y="3458324"/>
            <a:ext cx="548640" cy="548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92382" y="4057183"/>
            <a:ext cx="11592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latin typeface="Helvetica Neue"/>
                <a:cs typeface="Helvetica Neue"/>
              </a:rPr>
              <a:t>Repository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37126" y="4149516"/>
            <a:ext cx="6300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>
                <a:latin typeface="Helvetica Neue"/>
                <a:cs typeface="Helvetica Neue"/>
              </a:rPr>
              <a:t>CDN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238315" y="2302686"/>
            <a:ext cx="158020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38315" y="2416986"/>
            <a:ext cx="163496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71770" y="1974382"/>
            <a:ext cx="1757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 1. Request a video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999" y="3464039"/>
            <a:ext cx="457200" cy="5429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69822" y="4006964"/>
            <a:ext cx="1622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Video Encoding/Transcoding/</a:t>
            </a:r>
            <a:r>
              <a:rPr lang="en-US" sz="1600" dirty="0" err="1">
                <a:latin typeface="Arial"/>
                <a:cs typeface="Arial"/>
              </a:rPr>
              <a:t>Transmuxing</a:t>
            </a:r>
            <a:r>
              <a:rPr lang="en-US" sz="1600" dirty="0">
                <a:latin typeface="Arial"/>
                <a:cs typeface="Arial"/>
              </a:rPr>
              <a:t> Servers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782" y="4493895"/>
            <a:ext cx="190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 Video Contents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007465" y="3736555"/>
            <a:ext cx="615659" cy="48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568322" y="3741401"/>
            <a:ext cx="607245" cy="79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448874" y="2781294"/>
            <a:ext cx="0" cy="6689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299117" y="3736625"/>
            <a:ext cx="1665974" cy="12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376753" y="2789421"/>
            <a:ext cx="0" cy="5871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257870" y="2789423"/>
            <a:ext cx="1" cy="6008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07694" y="2744127"/>
            <a:ext cx="1580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3. Request copy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requested video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to CDN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99116" y="2478239"/>
            <a:ext cx="2372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2. Response to Check CDN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38958" y="3006364"/>
            <a:ext cx="1741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4. Download video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36" y="3309244"/>
            <a:ext cx="1677848" cy="12583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38" y="1650164"/>
            <a:ext cx="548640" cy="358140"/>
          </a:xfrm>
          <a:prstGeom prst="rect">
            <a:avLst/>
          </a:prstGeom>
        </p:spPr>
      </p:pic>
      <p:pic>
        <p:nvPicPr>
          <p:cNvPr id="40" name="Shape 301" descr="devices-2015.jpg"/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714127" y="1650164"/>
            <a:ext cx="2231817" cy="907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5091" y="3431634"/>
            <a:ext cx="1215043" cy="57533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320119" y="1317645"/>
            <a:ext cx="117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Viewers</a:t>
            </a:r>
          </a:p>
        </p:txBody>
      </p:sp>
    </p:spTree>
    <p:extLst>
      <p:ext uri="{BB962C8B-B14F-4D97-AF65-F5344CB8AC3E}">
        <p14:creationId xmlns:p14="http://schemas.microsoft.com/office/powerpoint/2010/main" val="375403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" grpId="0"/>
      <p:bldP spid="6" grpId="0"/>
      <p:bldP spid="8" grpId="0"/>
      <p:bldP spid="13" grpId="0"/>
      <p:bldP spid="15" grpId="0"/>
      <p:bldP spid="24" grpId="0"/>
      <p:bldP spid="25" grpId="0"/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39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688" y="2534242"/>
            <a:ext cx="7734602" cy="1075679"/>
          </a:xfrm>
        </p:spPr>
        <p:txBody>
          <a:bodyPr>
            <a:normAutofit fontScale="85000" lnSpcReduction="20000"/>
          </a:bodyPr>
          <a:lstStyle/>
          <a:p>
            <a:r>
              <a:rPr lang="en-US" sz="3000" dirty="0"/>
              <a:t>Congratulations! 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You have passed video streaming 101…</a:t>
            </a:r>
          </a:p>
        </p:txBody>
      </p:sp>
    </p:spTree>
    <p:extLst>
      <p:ext uri="{BB962C8B-B14F-4D97-AF65-F5344CB8AC3E}">
        <p14:creationId xmlns:p14="http://schemas.microsoft.com/office/powerpoint/2010/main" val="4032314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ec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431973"/>
            <a:ext cx="2693970" cy="2400627"/>
          </a:xfrm>
          <a:prstGeom prst="rect">
            <a:avLst/>
          </a:prstGeom>
        </p:spPr>
      </p:pic>
      <p:pic>
        <p:nvPicPr>
          <p:cNvPr id="10" name="Picture 9" descr="b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1366">
            <a:off x="4491441" y="1832011"/>
            <a:ext cx="3062983" cy="2436773"/>
          </a:xfrm>
          <a:prstGeom prst="rect">
            <a:avLst/>
          </a:prstGeom>
        </p:spPr>
      </p:pic>
      <p:pic>
        <p:nvPicPr>
          <p:cNvPr id="9" name="Picture 8" descr="clou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2108200"/>
            <a:ext cx="2590800" cy="215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Interests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0" y="1485900"/>
            <a:ext cx="3886200" cy="3644900"/>
          </a:xfrm>
          <a:prstGeom prst="ellipse">
            <a:avLst/>
          </a:prstGeom>
          <a:noFill/>
          <a:ln w="25400">
            <a:solidFill>
              <a:schemeClr val="tx2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33800" y="1485900"/>
            <a:ext cx="3886200" cy="3644900"/>
          </a:xfrm>
          <a:prstGeom prst="ellipse">
            <a:avLst/>
          </a:prstGeom>
          <a:noFill/>
          <a:ln w="25400">
            <a:solidFill>
              <a:schemeClr val="accent5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36800" y="3187700"/>
            <a:ext cx="3886200" cy="3644900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ec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54" y="6063570"/>
            <a:ext cx="948946" cy="6965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81600" y="1069751"/>
            <a:ext cx="1206500" cy="378049"/>
          </a:xfrm>
          <a:prstGeom prst="rect">
            <a:avLst/>
          </a:prstGeom>
          <a:solidFill>
            <a:srgbClr val="00408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66700" y="1697335"/>
            <a:ext cx="154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Data Sanitization in Cloud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899" y="4579908"/>
            <a:ext cx="2559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Robust Cloud Resource Allocation for real time processing of big data </a:t>
            </a:r>
          </a:p>
        </p:txBody>
      </p:sp>
    </p:spTree>
    <p:extLst>
      <p:ext uri="{BB962C8B-B14F-4D97-AF65-F5344CB8AC3E}">
        <p14:creationId xmlns:p14="http://schemas.microsoft.com/office/powerpoint/2010/main" val="343087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40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CVSE: Cloud-based Video Streaming Engine</a:t>
            </a:r>
          </a:p>
        </p:txBody>
      </p:sp>
    </p:spTree>
    <p:extLst>
      <p:ext uri="{BB962C8B-B14F-4D97-AF65-F5344CB8AC3E}">
        <p14:creationId xmlns:p14="http://schemas.microsoft.com/office/powerpoint/2010/main" val="29212762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" name="Picture 2" descr="ap_9868902523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0" y="119254"/>
            <a:ext cx="3920161" cy="220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351" y="2326794"/>
            <a:ext cx="3805548" cy="234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227" y="4605315"/>
            <a:ext cx="4004773" cy="225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Bent-Up Arrow 9"/>
          <p:cNvSpPr/>
          <p:nvPr/>
        </p:nvSpPr>
        <p:spPr>
          <a:xfrm rot="5400000">
            <a:off x="1376559" y="2553997"/>
            <a:ext cx="1001372" cy="546967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-Up Arrow 10"/>
          <p:cNvSpPr/>
          <p:nvPr/>
        </p:nvSpPr>
        <p:spPr>
          <a:xfrm rot="5400000">
            <a:off x="4365058" y="5024073"/>
            <a:ext cx="1001372" cy="546967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nt-Up Arrow 11"/>
          <p:cNvSpPr/>
          <p:nvPr/>
        </p:nvSpPr>
        <p:spPr>
          <a:xfrm rot="16200000">
            <a:off x="5954357" y="3729168"/>
            <a:ext cx="1001372" cy="546967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-Up Arrow 12"/>
          <p:cNvSpPr/>
          <p:nvPr/>
        </p:nvSpPr>
        <p:spPr>
          <a:xfrm rot="16200000">
            <a:off x="3818090" y="1552624"/>
            <a:ext cx="1001372" cy="546967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00" y="0"/>
            <a:ext cx="3919292" cy="230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26000" y="232769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 </a:t>
            </a:r>
            <a:r>
              <a:rPr lang="en-US" altLang="zh-CN" dirty="0" err="1"/>
              <a:t>Reqest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59885" y="4630905"/>
            <a:ext cx="3232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Content Delivery Network (CDN)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1117" y="6356350"/>
            <a:ext cx="1448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Netflix Server</a:t>
            </a:r>
          </a:p>
        </p:txBody>
      </p:sp>
    </p:spTree>
    <p:extLst>
      <p:ext uri="{BB962C8B-B14F-4D97-AF65-F5344CB8AC3E}">
        <p14:creationId xmlns:p14="http://schemas.microsoft.com/office/powerpoint/2010/main" val="336995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78" y="196814"/>
            <a:ext cx="873543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 pitchFamily="34" charset="0"/>
              </a:rPr>
              <a:t>Long Tail Property of Video Streaming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084446" y="2087875"/>
            <a:ext cx="6621002" cy="3557951"/>
            <a:chOff x="1131944" y="1344791"/>
            <a:chExt cx="6621002" cy="3557951"/>
          </a:xfrm>
        </p:grpSpPr>
        <p:pic>
          <p:nvPicPr>
            <p:cNvPr id="5" name="Picture 4" descr="Long_tai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1944" y="1344791"/>
              <a:ext cx="6621002" cy="355795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210117" y="1828797"/>
              <a:ext cx="1498060" cy="10700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21711" y="2853986"/>
            <a:ext cx="1913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Trendy videos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1849396" y="3315650"/>
            <a:ext cx="1478604" cy="7348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sy-gangnam-style-white-3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679" y="2111281"/>
            <a:ext cx="1267758" cy="240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174" y="28518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Why not transcode them </a:t>
            </a:r>
            <a:r>
              <a:rPr lang="en-US" b="1" dirty="0">
                <a:solidFill>
                  <a:schemeClr val="tx1"/>
                </a:solidFill>
              </a:rPr>
              <a:t>on-demand (lazily)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03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946060" cy="4525963"/>
          </a:xfrm>
        </p:spPr>
        <p:txBody>
          <a:bodyPr vert="horz">
            <a:normAutofit/>
          </a:bodyPr>
          <a:lstStyle/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What is Video Transcoding?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Why “</a:t>
            </a:r>
            <a:r>
              <a:rPr lang="en-US" sz="2600" b="1" i="1" dirty="0">
                <a:solidFill>
                  <a:schemeClr val="bg1">
                    <a:lumMod val="85000"/>
                  </a:schemeClr>
                </a:solidFill>
              </a:rPr>
              <a:t>on-demand</a:t>
            </a: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”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/>
              <a:t>What are the challenges in on-demand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rgbClr val="D9D9D9"/>
                </a:solidFill>
              </a:rPr>
              <a:t>What have already been done by others?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rgbClr val="D9D9D9"/>
                </a:solidFill>
              </a:rPr>
              <a:t>What aspects does my thesis focus on?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rgbClr val="D9D9D9"/>
                </a:solidFill>
              </a:rPr>
              <a:t>What are the future directions?</a:t>
            </a:r>
          </a:p>
        </p:txBody>
      </p:sp>
    </p:spTree>
    <p:extLst>
      <p:ext uri="{BB962C8B-B14F-4D97-AF65-F5344CB8AC3E}">
        <p14:creationId xmlns:p14="http://schemas.microsoft.com/office/powerpoint/2010/main" val="10676006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703" y="1974238"/>
            <a:ext cx="7032181" cy="395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49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24" y="224178"/>
            <a:ext cx="8956378" cy="1143000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On-Demand Video Transcoding </a:t>
            </a:r>
            <a:r>
              <a:rPr lang="en-US" sz="3800" b="1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41" y="1485880"/>
            <a:ext cx="9067377" cy="1665907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 Improve Quality of Service (</a:t>
            </a:r>
            <a:r>
              <a:rPr lang="en-US" dirty="0" err="1"/>
              <a:t>QoS</a:t>
            </a:r>
            <a:r>
              <a:rPr lang="en-US" dirty="0"/>
              <a:t>)?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78102" y="50641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941" y="2202088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Startup delay </a:t>
            </a:r>
          </a:p>
          <a:p>
            <a:pPr lvl="1">
              <a:lnSpc>
                <a:spcPct val="50000"/>
              </a:lnSpc>
            </a:pPr>
            <a:endParaRPr lang="en-US" sz="2800" dirty="0"/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Deadline miss rate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941" y="4367988"/>
            <a:ext cx="5647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3200" dirty="0"/>
              <a:t> Minimize Cloud Resource Cost</a:t>
            </a:r>
          </a:p>
        </p:txBody>
      </p:sp>
      <p:pic>
        <p:nvPicPr>
          <p:cNvPr id="9" name="Picture 8" descr="reduced-co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01" y="4702628"/>
            <a:ext cx="3419677" cy="2106521"/>
          </a:xfrm>
          <a:prstGeom prst="rect">
            <a:avLst/>
          </a:prstGeom>
        </p:spPr>
      </p:pic>
      <p:pic>
        <p:nvPicPr>
          <p:cNvPr id="11" name="Picture 10" descr="kids-watching-movi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89" y="2055373"/>
            <a:ext cx="3938389" cy="223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07941" y="5085034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Computing cost</a:t>
            </a:r>
          </a:p>
          <a:p>
            <a:pPr lvl="1">
              <a:lnSpc>
                <a:spcPct val="50000"/>
              </a:lnSpc>
            </a:pPr>
            <a:endParaRPr lang="en-US" sz="2800" dirty="0"/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Storage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45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946060" cy="4525963"/>
          </a:xfrm>
        </p:spPr>
        <p:txBody>
          <a:bodyPr vert="horz">
            <a:normAutofit/>
          </a:bodyPr>
          <a:lstStyle/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What is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Why “</a:t>
            </a:r>
            <a:r>
              <a:rPr lang="en-US" sz="2600" b="1" i="1" dirty="0">
                <a:solidFill>
                  <a:schemeClr val="bg1">
                    <a:lumMod val="85000"/>
                  </a:schemeClr>
                </a:solidFill>
              </a:rPr>
              <a:t>on-demand</a:t>
            </a: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”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What are the challenges in on-demand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/>
              <a:t>  What have already been done by others?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rgbClr val="D9D9D9"/>
                </a:solidFill>
              </a:rPr>
              <a:t>   What aspects does my thesis focus on?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rgbClr val="D9D9D9"/>
                </a:solidFill>
              </a:rPr>
              <a:t>   What are the future directions?</a:t>
            </a:r>
          </a:p>
        </p:txBody>
      </p:sp>
    </p:spTree>
    <p:extLst>
      <p:ext uri="{BB962C8B-B14F-4D97-AF65-F5344CB8AC3E}">
        <p14:creationId xmlns:p14="http://schemas.microsoft.com/office/powerpoint/2010/main" val="5058575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326075" y="6226560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777647" y="509887"/>
            <a:ext cx="3272419" cy="44962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Video Transcoding  on the Cloud</a:t>
            </a:r>
          </a:p>
        </p:txBody>
      </p:sp>
      <p:cxnSp>
        <p:nvCxnSpPr>
          <p:cNvPr id="6" name="Straight Connector 5"/>
          <p:cNvCxnSpPr>
            <a:stCxn id="4" idx="2"/>
          </p:cNvCxnSpPr>
          <p:nvPr/>
        </p:nvCxnSpPr>
        <p:spPr>
          <a:xfrm>
            <a:off x="5413857" y="959516"/>
            <a:ext cx="0" cy="5886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77647" y="1548207"/>
            <a:ext cx="36617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777647" y="1548207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2748643" y="2085341"/>
            <a:ext cx="2076549" cy="4177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Video On Demand  (VOD)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77409" y="2098114"/>
            <a:ext cx="1965306" cy="4049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Live Streaming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420878" y="1548207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91275" y="2503088"/>
            <a:ext cx="0" cy="3418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10532" y="2838638"/>
            <a:ext cx="4149305" cy="196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010532" y="2837505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159837" y="2858311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1038988" y="3347393"/>
            <a:ext cx="1965306" cy="4345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Pre-Transcoding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797663" y="3388439"/>
            <a:ext cx="2706929" cy="4189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On-Demand Video Transcoding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021641" y="3807427"/>
            <a:ext cx="0" cy="3772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35305" y="4168985"/>
            <a:ext cx="25232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735305" y="4168985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258510" y="4168985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199309" y="4669708"/>
            <a:ext cx="1121707" cy="6422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Video Segmentation</a:t>
            </a:r>
          </a:p>
          <a:p>
            <a:pPr algn="ctr"/>
            <a:r>
              <a:rPr lang="en-US" sz="1200" dirty="0"/>
              <a:t>[1][2]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2015728" y="4184696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509937" y="4691754"/>
            <a:ext cx="1011581" cy="6202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/>
          </a:p>
          <a:p>
            <a:pPr algn="ctr"/>
            <a:r>
              <a:rPr lang="en-US" sz="1200" dirty="0"/>
              <a:t>Load Balance</a:t>
            </a:r>
          </a:p>
          <a:p>
            <a:pPr algn="ctr"/>
            <a:r>
              <a:rPr lang="en-US" sz="1200" dirty="0"/>
              <a:t>[3][4]</a:t>
            </a:r>
          </a:p>
          <a:p>
            <a:pPr algn="ctr"/>
            <a:endParaRPr lang="en-US" sz="1200" dirty="0"/>
          </a:p>
        </p:txBody>
      </p:sp>
      <p:sp>
        <p:nvSpPr>
          <p:cNvPr id="42" name="Rounded Rectangle 41"/>
          <p:cNvSpPr/>
          <p:nvPr/>
        </p:nvSpPr>
        <p:spPr>
          <a:xfrm>
            <a:off x="2748643" y="4678873"/>
            <a:ext cx="1103169" cy="6331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Resource Provisioning</a:t>
            </a:r>
          </a:p>
          <a:p>
            <a:pPr algn="ctr"/>
            <a:r>
              <a:rPr lang="en-US" sz="1200" dirty="0"/>
              <a:t>[4][6]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4389485" y="4678873"/>
            <a:ext cx="1107804" cy="6331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Storage and Computation Trade-off [7]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6159837" y="3813761"/>
            <a:ext cx="0" cy="3772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825192" y="4168985"/>
            <a:ext cx="2679400" cy="220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4833061" y="4184696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7504592" y="4191030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6159837" y="4168985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/>
          <p:cNvSpPr/>
          <p:nvPr/>
        </p:nvSpPr>
        <p:spPr>
          <a:xfrm>
            <a:off x="5598142" y="4700918"/>
            <a:ext cx="1107804" cy="6110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FF0000"/>
                </a:solidFill>
              </a:rPr>
              <a:t>QoS</a:t>
            </a:r>
            <a:r>
              <a:rPr lang="en-US" sz="1200" dirty="0">
                <a:solidFill>
                  <a:srgbClr val="FF0000"/>
                </a:solidFill>
              </a:rPr>
              <a:t> Violation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6799767" y="4678873"/>
            <a:ext cx="1242222" cy="6331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Resource Provisioning</a:t>
            </a:r>
          </a:p>
        </p:txBody>
      </p:sp>
      <p:cxnSp>
        <p:nvCxnSpPr>
          <p:cNvPr id="94" name="Straight Connector 93"/>
          <p:cNvCxnSpPr/>
          <p:nvPr/>
        </p:nvCxnSpPr>
        <p:spPr>
          <a:xfrm>
            <a:off x="7434364" y="5301142"/>
            <a:ext cx="0" cy="37726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234280" y="5656366"/>
            <a:ext cx="1988581" cy="1571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6242643" y="5656366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8222861" y="5672077"/>
            <a:ext cx="0" cy="5098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0" name="Rounded Rectangle 99"/>
          <p:cNvSpPr/>
          <p:nvPr/>
        </p:nvSpPr>
        <p:spPr>
          <a:xfrm>
            <a:off x="5497289" y="6188299"/>
            <a:ext cx="1622308" cy="3926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Homogeneous Cloud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7328176" y="6188299"/>
            <a:ext cx="1673293" cy="39265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Heterogeneous Cloud</a:t>
            </a:r>
          </a:p>
        </p:txBody>
      </p:sp>
    </p:spTree>
    <p:extLst>
      <p:ext uri="{BB962C8B-B14F-4D97-AF65-F5344CB8AC3E}">
        <p14:creationId xmlns:p14="http://schemas.microsoft.com/office/powerpoint/2010/main" val="24427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32" grpId="0" animBg="1"/>
      <p:bldP spid="33" grpId="0" animBg="1"/>
      <p:bldP spid="38" grpId="0" animBg="1"/>
      <p:bldP spid="41" grpId="0" animBg="1"/>
      <p:bldP spid="42" grpId="0" animBg="1"/>
      <p:bldP spid="53" grpId="0" animBg="1"/>
      <p:bldP spid="85" grpId="0" animBg="1"/>
      <p:bldP spid="86" grpId="0" animBg="1"/>
      <p:bldP spid="100" grpId="0" animBg="1"/>
      <p:bldP spid="10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946060" cy="4525963"/>
          </a:xfrm>
        </p:spPr>
        <p:txBody>
          <a:bodyPr vert="horz">
            <a:normAutofit/>
          </a:bodyPr>
          <a:lstStyle/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What is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Why “</a:t>
            </a:r>
            <a:r>
              <a:rPr lang="en-US" sz="2600" b="1" i="1" dirty="0">
                <a:solidFill>
                  <a:schemeClr val="bg1">
                    <a:lumMod val="85000"/>
                  </a:schemeClr>
                </a:solidFill>
              </a:rPr>
              <a:t>on-demand</a:t>
            </a: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”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What are the challenges in on-demand video transcoding?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chemeClr val="bg1">
                    <a:lumMod val="85000"/>
                  </a:schemeClr>
                </a:solidFill>
              </a:rPr>
              <a:t>   What have already been done by others?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/>
              <a:t>   What problems we are focusing on?</a:t>
            </a:r>
          </a:p>
          <a:p>
            <a:pPr marL="388620" indent="-54864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600" dirty="0">
                <a:solidFill>
                  <a:srgbClr val="D9D9D9"/>
                </a:solidFill>
              </a:rPr>
              <a:t>   What are the future directions?</a:t>
            </a:r>
          </a:p>
        </p:txBody>
      </p:sp>
    </p:spTree>
    <p:extLst>
      <p:ext uri="{BB962C8B-B14F-4D97-AF65-F5344CB8AC3E}">
        <p14:creationId xmlns:p14="http://schemas.microsoft.com/office/powerpoint/2010/main" val="2633836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2CF3D-EE8D-4575-827B-5AA13E2DD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B9E39-20C6-4BD7-8A60-FA9B61BF6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valuable team members</a:t>
            </a:r>
          </a:p>
          <a:p>
            <a:pPr lvl="1"/>
            <a:r>
              <a:rPr lang="en-US" dirty="0"/>
              <a:t>Dr. Mohsen Amini Salehi</a:t>
            </a:r>
          </a:p>
          <a:p>
            <a:pPr lvl="1"/>
            <a:r>
              <a:rPr lang="en-US" dirty="0"/>
              <a:t>Dr. </a:t>
            </a:r>
            <a:r>
              <a:rPr lang="en-US" dirty="0" err="1"/>
              <a:t>Xiangbo</a:t>
            </a:r>
            <a:r>
              <a:rPr lang="en-US" dirty="0"/>
              <a:t> Li</a:t>
            </a:r>
          </a:p>
          <a:p>
            <a:pPr lvl="1"/>
            <a:r>
              <a:rPr lang="en-US" dirty="0"/>
              <a:t>Dr. Mahmoud </a:t>
            </a:r>
            <a:r>
              <a:rPr lang="en-US" dirty="0" err="1"/>
              <a:t>Darwich</a:t>
            </a:r>
            <a:endParaRPr lang="en-US" dirty="0"/>
          </a:p>
          <a:p>
            <a:pPr lvl="1"/>
            <a:r>
              <a:rPr lang="en-US" dirty="0"/>
              <a:t>Mr. </a:t>
            </a:r>
            <a:r>
              <a:rPr lang="en-US" dirty="0" err="1"/>
              <a:t>Chavit</a:t>
            </a:r>
            <a:r>
              <a:rPr lang="en-US" dirty="0"/>
              <a:t> </a:t>
            </a:r>
            <a:r>
              <a:rPr lang="en-US" dirty="0" err="1"/>
              <a:t>Denninnart</a:t>
            </a:r>
            <a:endParaRPr lang="en-US" dirty="0"/>
          </a:p>
          <a:p>
            <a:pPr lvl="1"/>
            <a:r>
              <a:rPr lang="en-US" dirty="0"/>
              <a:t>Mr. Vaughan </a:t>
            </a:r>
            <a:r>
              <a:rPr lang="en-US" dirty="0" err="1"/>
              <a:t>Veillion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C5489-D684-43BD-A494-9769E815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751F7-D677-4CE9-B35A-C3CCA0CC8D9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7942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CVSE: Cloud-based Video Streaming </a:t>
            </a:r>
            <a:r>
              <a:rPr lang="en-US" sz="2800" dirty="0">
                <a:solidFill>
                  <a:prstClr val="black"/>
                </a:solidFill>
              </a:rPr>
              <a:t>Engine</a:t>
            </a:r>
            <a:r>
              <a:rPr lang="en-US" sz="2800" dirty="0"/>
              <a:t>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7" y="870247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03833" y="2696065"/>
            <a:ext cx="1168925" cy="103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6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CVSE: Cloud-based Video Streaming Engine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7" y="870247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03832" y="3733014"/>
            <a:ext cx="1168925" cy="103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8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CVSE: Cloud-based Video Streaming Engine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7" y="870247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06971" y="4911364"/>
            <a:ext cx="1168925" cy="103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8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CVSE: Cloud-based Video Streaming Engine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6" y="870246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378688" y="3864121"/>
            <a:ext cx="1168925" cy="103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8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CVSE: Cloud-based Video Streaming Engine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6" y="870246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91432" y="5821051"/>
            <a:ext cx="1168925" cy="103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7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CVSE: Cloud-based Video Streaming Engine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6" y="870246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575134" y="2799761"/>
            <a:ext cx="1372421" cy="12811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7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4287" y="-128948"/>
            <a:ext cx="85666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prstClr val="black"/>
                </a:solidFill>
              </a:rPr>
              <a:t>CVSE: Cloud-based Video Streaming Engine Architecture</a:t>
            </a:r>
          </a:p>
        </p:txBody>
      </p:sp>
      <p:pic>
        <p:nvPicPr>
          <p:cNvPr id="9" name="Picture 8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36" y="870246"/>
            <a:ext cx="4721919" cy="598775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36148" y="2704624"/>
            <a:ext cx="1168925" cy="10369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37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57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Is it feasible to perform on-demand transcoding on the cloud?</a:t>
            </a:r>
          </a:p>
        </p:txBody>
      </p:sp>
    </p:spTree>
    <p:extLst>
      <p:ext uri="{BB962C8B-B14F-4D97-AF65-F5344CB8AC3E}">
        <p14:creationId xmlns:p14="http://schemas.microsoft.com/office/powerpoint/2010/main" val="28295640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3" name="Picture 2" descr="cloudtranscoding_cvss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35" y="0"/>
            <a:ext cx="5426242" cy="68580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2071077" y="4630616"/>
            <a:ext cx="2139461" cy="113323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endCxn id="23" idx="4"/>
          </p:cNvCxnSpPr>
          <p:nvPr/>
        </p:nvCxnSpPr>
        <p:spPr>
          <a:xfrm flipH="1" flipV="1">
            <a:off x="686283" y="4318150"/>
            <a:ext cx="1387575" cy="7217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ular Callout 22"/>
          <p:cNvSpPr/>
          <p:nvPr/>
        </p:nvSpPr>
        <p:spPr>
          <a:xfrm>
            <a:off x="134789" y="3204307"/>
            <a:ext cx="1936288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QoS</a:t>
            </a:r>
            <a:r>
              <a:rPr lang="en-US" sz="1600" dirty="0"/>
              <a:t>-Aware Scheduling Method</a:t>
            </a:r>
          </a:p>
        </p:txBody>
      </p:sp>
      <p:sp>
        <p:nvSpPr>
          <p:cNvPr id="25" name="Oval 24"/>
          <p:cNvSpPr/>
          <p:nvPr/>
        </p:nvSpPr>
        <p:spPr>
          <a:xfrm>
            <a:off x="2071076" y="2112892"/>
            <a:ext cx="1413828" cy="123285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>
          <a:xfrm flipH="1" flipV="1">
            <a:off x="1068260" y="1673698"/>
            <a:ext cx="1002816" cy="10556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ular Callout 26"/>
          <p:cNvSpPr/>
          <p:nvPr/>
        </p:nvSpPr>
        <p:spPr>
          <a:xfrm>
            <a:off x="367956" y="531602"/>
            <a:ext cx="2095693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Video Segmentation and Transcoding Tool</a:t>
            </a:r>
          </a:p>
        </p:txBody>
      </p:sp>
      <p:sp>
        <p:nvSpPr>
          <p:cNvPr id="31" name="Oval 30"/>
          <p:cNvSpPr/>
          <p:nvPr/>
        </p:nvSpPr>
        <p:spPr>
          <a:xfrm>
            <a:off x="3761154" y="5763847"/>
            <a:ext cx="1475154" cy="8499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31" idx="6"/>
          </p:cNvCxnSpPr>
          <p:nvPr/>
        </p:nvCxnSpPr>
        <p:spPr>
          <a:xfrm flipV="1">
            <a:off x="5236308" y="5832232"/>
            <a:ext cx="2286000" cy="356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ounded Rectangular Callout 32"/>
          <p:cNvSpPr/>
          <p:nvPr/>
        </p:nvSpPr>
        <p:spPr>
          <a:xfrm>
            <a:off x="6872465" y="4790161"/>
            <a:ext cx="2124649" cy="840154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Dynamic cost-efficient provisioning policy </a:t>
            </a:r>
          </a:p>
        </p:txBody>
      </p:sp>
    </p:spTree>
    <p:extLst>
      <p:ext uri="{BB962C8B-B14F-4D97-AF65-F5344CB8AC3E}">
        <p14:creationId xmlns:p14="http://schemas.microsoft.com/office/powerpoint/2010/main" val="355661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7" grpId="0" animBg="1"/>
      <p:bldP spid="31" grpId="0" animBg="1"/>
      <p:bldP spid="3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480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How to Segment Video?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50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503920" cy="5105400"/>
          </a:xfrm>
        </p:spPr>
        <p:txBody>
          <a:bodyPr vert="horz">
            <a:noAutofit/>
          </a:bodyPr>
          <a:lstStyle/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How does video streaming work?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CVSE: Cloud-based Video Streaming Engine Architecture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Feasibility of meeting streaming QoS in the cloud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Analyzing video streaming execution using heterogeneous VMs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Achieving cost-efficient cloud-based streaming by making use of heterogeneous cloud VMs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Achieving cost-efficient streaming by efficient caching of streams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Current implementation of CVSE (Demo)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Achieving Cloud-based Live video streaming 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Interactive cloud-based video streaming </a:t>
            </a:r>
          </a:p>
          <a:p>
            <a:pPr marL="388620" indent="-571500">
              <a:lnSpc>
                <a:spcPct val="130000"/>
              </a:lnSpc>
              <a:spcAft>
                <a:spcPts val="600"/>
              </a:spcAft>
              <a:buFont typeface="+mj-lt"/>
              <a:buAutoNum type="romanUcPeriod"/>
            </a:pP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Stream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56308" y="1748933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1</a:t>
            </a:r>
          </a:p>
        </p:txBody>
      </p:sp>
      <p:sp>
        <p:nvSpPr>
          <p:cNvPr id="8" name="Rectangle 7"/>
          <p:cNvSpPr/>
          <p:nvPr/>
        </p:nvSpPr>
        <p:spPr>
          <a:xfrm>
            <a:off x="2779944" y="1748933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2</a:t>
            </a:r>
          </a:p>
        </p:txBody>
      </p:sp>
      <p:sp>
        <p:nvSpPr>
          <p:cNvPr id="9" name="Rectangle 8"/>
          <p:cNvSpPr/>
          <p:nvPr/>
        </p:nvSpPr>
        <p:spPr>
          <a:xfrm>
            <a:off x="3703580" y="1751242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3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27216" y="1751242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50852" y="1751242"/>
            <a:ext cx="923636" cy="3001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5</a:t>
            </a:r>
          </a:p>
        </p:txBody>
      </p:sp>
      <p:pic>
        <p:nvPicPr>
          <p:cNvPr id="12" name="Picture 11" descr="video-produ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09774">
            <a:off x="6472616" y="1596635"/>
            <a:ext cx="736789" cy="7367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18125" y="2550125"/>
            <a:ext cx="1304637" cy="300182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 err="1"/>
              <a:t>Seq</a:t>
            </a:r>
            <a:r>
              <a:rPr lang="en-US" dirty="0"/>
              <a:t> Header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22761" y="2547816"/>
            <a:ext cx="796637" cy="300182"/>
          </a:xfrm>
          <a:prstGeom prst="rect">
            <a:avLst/>
          </a:prstGeom>
          <a:solidFill>
            <a:srgbClr val="F7964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GOP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19398" y="2550125"/>
            <a:ext cx="773547" cy="300182"/>
          </a:xfrm>
          <a:prstGeom prst="rect">
            <a:avLst/>
          </a:prstGeom>
          <a:solidFill>
            <a:srgbClr val="F7964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GOP 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92945" y="2550125"/>
            <a:ext cx="768929" cy="300182"/>
          </a:xfrm>
          <a:prstGeom prst="rect">
            <a:avLst/>
          </a:prstGeom>
          <a:solidFill>
            <a:srgbClr val="F7964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GOP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04149" y="2432424"/>
            <a:ext cx="4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…..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318125" y="2051424"/>
            <a:ext cx="461819" cy="413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703580" y="2051424"/>
            <a:ext cx="2570421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95217" y="3372161"/>
            <a:ext cx="1425863" cy="300182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GOP Header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21079" y="3369852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28056" y="3372161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P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26375" y="3372161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P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24694" y="3372161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B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623013" y="3369852"/>
            <a:ext cx="398319" cy="300182"/>
          </a:xfrm>
          <a:prstGeom prst="rect">
            <a:avLst/>
          </a:prstGeom>
          <a:solidFill>
            <a:srgbClr val="4BACC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r>
              <a:rPr lang="en-US" dirty="0"/>
              <a:t>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98242" y="3231432"/>
            <a:ext cx="460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…..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2595217" y="2850307"/>
            <a:ext cx="1027546" cy="413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419398" y="2882634"/>
            <a:ext cx="190432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Table 28"/>
          <p:cNvGraphicFramePr>
            <a:graphicFrameLocks noGrp="1"/>
          </p:cNvGraphicFramePr>
          <p:nvPr>
            <p:extLst/>
          </p:nvPr>
        </p:nvGraphicFramePr>
        <p:xfrm>
          <a:off x="3276396" y="4265837"/>
          <a:ext cx="2439776" cy="195118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04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49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43898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898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47035" marR="47035" marT="23517" marB="23517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47035" marR="47035" marT="23517" marB="2351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30" name="Straight Connector 29"/>
          <p:cNvCxnSpPr/>
          <p:nvPr/>
        </p:nvCxnSpPr>
        <p:spPr>
          <a:xfrm>
            <a:off x="4430961" y="3672343"/>
            <a:ext cx="1285211" cy="5011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276396" y="3672343"/>
            <a:ext cx="744684" cy="5011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550852" y="4646842"/>
            <a:ext cx="688110" cy="3270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12587" y="4973911"/>
            <a:ext cx="1445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Macroblock</a:t>
            </a:r>
            <a:r>
              <a:rPr lang="en-US" sz="1400" dirty="0"/>
              <a:t> (MB)</a:t>
            </a:r>
          </a:p>
        </p:txBody>
      </p:sp>
    </p:spTree>
    <p:extLst>
      <p:ext uri="{BB962C8B-B14F-4D97-AF65-F5344CB8AC3E}">
        <p14:creationId xmlns:p14="http://schemas.microsoft.com/office/powerpoint/2010/main" val="5559360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339" y="1542027"/>
            <a:ext cx="4722576" cy="5247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70" y="1403660"/>
            <a:ext cx="3852337" cy="47643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/>
              <a:t>Split Video into GOPs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/>
              <a:t>Perform Transcoding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800" dirty="0"/>
              <a:t>Obtain Metadata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transcoding time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presentation time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frame number 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input size</a:t>
            </a:r>
          </a:p>
          <a:p>
            <a:pPr marL="800100" lvl="1" indent="-342900">
              <a:lnSpc>
                <a:spcPct val="140000"/>
              </a:lnSpc>
              <a:buFont typeface="Wingdings" charset="2"/>
              <a:buChar char="§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GOP output size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70" y="5763854"/>
            <a:ext cx="2433656" cy="105331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85030" y="373261"/>
            <a:ext cx="8956378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bg1"/>
                </a:solidFill>
              </a:rPr>
              <a:t>Video Segmentation and Transcoding Tool</a:t>
            </a:r>
          </a:p>
        </p:txBody>
      </p:sp>
    </p:spTree>
    <p:extLst>
      <p:ext uri="{BB962C8B-B14F-4D97-AF65-F5344CB8AC3E}">
        <p14:creationId xmlns:p14="http://schemas.microsoft.com/office/powerpoint/2010/main" val="131706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24" y="207173"/>
            <a:ext cx="8956378" cy="1143000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On-Demand Video Transcoding </a:t>
            </a:r>
            <a:r>
              <a:rPr lang="en-US" sz="3800" b="1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41" y="1811161"/>
            <a:ext cx="9067377" cy="1665907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/>
              <a:t> Guarantee Quality of Service (QoS)?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422984" y="6346290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78102" y="46609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941" y="249639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Startup delay </a:t>
            </a:r>
          </a:p>
          <a:p>
            <a:pPr lvl="1">
              <a:lnSpc>
                <a:spcPct val="50000"/>
              </a:lnSpc>
            </a:pPr>
            <a:endParaRPr lang="en-US" sz="2800" dirty="0"/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/>
              <a:t>Deadline miss rate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941" y="4185204"/>
            <a:ext cx="5647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 Minimize Cloud Resource Cost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341" y="489974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D9D9D9"/>
                </a:solidFill>
              </a:rPr>
              <a:t>Computing cost</a:t>
            </a:r>
          </a:p>
          <a:p>
            <a:pPr lvl="1">
              <a:lnSpc>
                <a:spcPct val="50000"/>
              </a:lnSpc>
            </a:pPr>
            <a:endParaRPr lang="en-US" sz="2800" dirty="0">
              <a:solidFill>
                <a:srgbClr val="D9D9D9"/>
              </a:solidFill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D9D9D9"/>
                </a:solidFill>
              </a:rPr>
              <a:t>Storage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6588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623547" y="1837139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VM1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623547" y="4800146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623547" y="3208822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VM2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71952" y="3582932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471952" y="2137105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453663" y="5142118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gular Pentagon 15"/>
          <p:cNvSpPr/>
          <p:nvPr/>
        </p:nvSpPr>
        <p:spPr>
          <a:xfrm>
            <a:off x="7120000" y="5232972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mming Junction 20"/>
          <p:cNvSpPr/>
          <p:nvPr/>
        </p:nvSpPr>
        <p:spPr>
          <a:xfrm>
            <a:off x="4034320" y="3562339"/>
            <a:ext cx="612648" cy="612648"/>
          </a:xfrm>
          <a:prstGeom prst="flowChartSummingJuncti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155953" y="223089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633934" y="368011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21" idx="6"/>
            <a:endCxn id="12" idx="1"/>
          </p:cNvCxnSpPr>
          <p:nvPr/>
        </p:nvCxnSpPr>
        <p:spPr>
          <a:xfrm flipV="1">
            <a:off x="4646968" y="2415529"/>
            <a:ext cx="1824984" cy="145313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1" idx="6"/>
            <a:endCxn id="15" idx="1"/>
          </p:cNvCxnSpPr>
          <p:nvPr/>
        </p:nvCxnSpPr>
        <p:spPr>
          <a:xfrm>
            <a:off x="4646968" y="3868663"/>
            <a:ext cx="1806695" cy="155187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6"/>
            <a:endCxn id="9" idx="1"/>
          </p:cNvCxnSpPr>
          <p:nvPr/>
        </p:nvCxnSpPr>
        <p:spPr>
          <a:xfrm flipV="1">
            <a:off x="4646968" y="3861356"/>
            <a:ext cx="1824984" cy="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2052972" y="3037987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2828890" y="3138713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345681" y="259440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2821003" y="2604172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49" name="Left Brace 48"/>
          <p:cNvSpPr/>
          <p:nvPr/>
        </p:nvSpPr>
        <p:spPr>
          <a:xfrm rot="16200000">
            <a:off x="7497746" y="1876480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114611" y="3024156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15s</a:t>
            </a:r>
          </a:p>
        </p:txBody>
      </p:sp>
      <p:sp>
        <p:nvSpPr>
          <p:cNvPr id="51" name="Left Brace 50"/>
          <p:cNvSpPr/>
          <p:nvPr/>
        </p:nvSpPr>
        <p:spPr>
          <a:xfrm rot="16200000">
            <a:off x="7491066" y="3209518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234200" y="4444144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295378" y="6104138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20s</a:t>
            </a:r>
          </a:p>
        </p:txBody>
      </p:sp>
      <p:sp>
        <p:nvSpPr>
          <p:cNvPr id="55" name="Left Brace 54"/>
          <p:cNvSpPr/>
          <p:nvPr/>
        </p:nvSpPr>
        <p:spPr>
          <a:xfrm rot="16200000">
            <a:off x="7497746" y="4829449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85904" y="1511870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G</a:t>
            </a:r>
            <a:r>
              <a:rPr lang="en-US" sz="2400" baseline="-25000" dirty="0" err="1"/>
              <a:t>video</a:t>
            </a:r>
            <a:r>
              <a:rPr lang="en-US" sz="2400" baseline="-25000" dirty="0"/>
              <a:t>#,GOP#</a:t>
            </a:r>
            <a:endParaRPr lang="en-US" sz="2400" dirty="0"/>
          </a:p>
        </p:txBody>
      </p:sp>
      <p:sp>
        <p:nvSpPr>
          <p:cNvPr id="58" name="Rounded Rectangle 57"/>
          <p:cNvSpPr/>
          <p:nvPr/>
        </p:nvSpPr>
        <p:spPr>
          <a:xfrm>
            <a:off x="144024" y="3675938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Isosceles Triangle 58"/>
          <p:cNvSpPr/>
          <p:nvPr/>
        </p:nvSpPr>
        <p:spPr>
          <a:xfrm>
            <a:off x="1822485" y="3768747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iamond 59"/>
          <p:cNvSpPr/>
          <p:nvPr/>
        </p:nvSpPr>
        <p:spPr>
          <a:xfrm>
            <a:off x="2359721" y="3768747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gular Pentagon 60"/>
          <p:cNvSpPr/>
          <p:nvPr/>
        </p:nvSpPr>
        <p:spPr>
          <a:xfrm>
            <a:off x="2890728" y="3773384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483255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783040" y="3768747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3456702" y="4313885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720656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2900274" y="431388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1284514" y="427719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2303619" y="430800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1800018" y="4323880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260073" y="3675938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547122" y="4818844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45888" y="2118103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82" name="Rectangle 81"/>
          <p:cNvSpPr/>
          <p:nvPr/>
        </p:nvSpPr>
        <p:spPr>
          <a:xfrm>
            <a:off x="2206696" y="3081324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84" name="Isosceles Triangle 83"/>
          <p:cNvSpPr/>
          <p:nvPr/>
        </p:nvSpPr>
        <p:spPr>
          <a:xfrm>
            <a:off x="3430744" y="3127756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gular Pentagon 84"/>
          <p:cNvSpPr/>
          <p:nvPr/>
        </p:nvSpPr>
        <p:spPr>
          <a:xfrm>
            <a:off x="1287445" y="376723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gular Pentagon 85"/>
          <p:cNvSpPr/>
          <p:nvPr/>
        </p:nvSpPr>
        <p:spPr>
          <a:xfrm>
            <a:off x="7140078" y="3680118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Diamond 87"/>
          <p:cNvSpPr/>
          <p:nvPr/>
        </p:nvSpPr>
        <p:spPr>
          <a:xfrm>
            <a:off x="6553200" y="5222715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Diamond 88"/>
          <p:cNvSpPr/>
          <p:nvPr/>
        </p:nvSpPr>
        <p:spPr>
          <a:xfrm>
            <a:off x="6633934" y="223089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457200" y="36887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-Aware Scheduling Method</a:t>
            </a:r>
          </a:p>
        </p:txBody>
      </p:sp>
    </p:spTree>
    <p:extLst>
      <p:ext uri="{BB962C8B-B14F-4D97-AF65-F5344CB8AC3E}">
        <p14:creationId xmlns:p14="http://schemas.microsoft.com/office/powerpoint/2010/main" val="8250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3403 C 0.0408 0.08287 0.08229 0.13172 0.11927 0.12431 C 0.15625 0.1169 0.18889 0.05348 0.2217 -0.00995 " pathEditMode="relative" ptsTypes="aaA">
                                      <p:cBhvr>
                                        <p:cTn id="2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75 -0.01597 C 0.19167 0.05024 0.16059 0.11644 0.12379 0.12061 C 0.08698 0.12477 0.04462 0.06713 0.00226 0.0095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4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C 0.05 -0.04583 0.10018 -0.0912 0.14497 -0.0787 C 0.18976 -0.06597 0.22917 0.00509 0.26893 0.07639 " pathEditMode="relative" rAng="0" ptsTypes="aaA">
                                      <p:cBhvr>
                                        <p:cTn id="5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38" grpId="0"/>
      <p:bldP spid="39" grpId="0"/>
      <p:bldP spid="49" grpId="0" animBg="1"/>
      <p:bldP spid="50" grpId="0"/>
      <p:bldP spid="51" grpId="0" animBg="1"/>
      <p:bldP spid="53" grpId="0"/>
      <p:bldP spid="54" grpId="0"/>
      <p:bldP spid="55" grpId="0" animBg="1"/>
      <p:bldP spid="62" grpId="0" animBg="1"/>
      <p:bldP spid="62" grpId="1" animBg="1"/>
      <p:bldP spid="79" grpId="0"/>
      <p:bldP spid="82" grpId="0"/>
      <p:bldP spid="84" grpId="0" animBg="1"/>
      <p:bldP spid="84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24" y="123089"/>
            <a:ext cx="8956378" cy="1143000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On-Demand Video Transcoding </a:t>
            </a:r>
            <a:r>
              <a:rPr lang="en-US" sz="3800" b="1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41" y="1811161"/>
            <a:ext cx="9067377" cy="1665907"/>
          </a:xfrm>
        </p:spPr>
        <p:txBody>
          <a:bodyPr/>
          <a:lstStyle/>
          <a:p>
            <a:pPr>
              <a:buFont typeface="Wingdings" charset="2"/>
              <a:buChar char="v"/>
            </a:pPr>
            <a:r>
              <a:rPr lang="en-US" dirty="0">
                <a:solidFill>
                  <a:srgbClr val="D9D9D9"/>
                </a:solidFill>
              </a:rPr>
              <a:t> Improve Quality of Service (</a:t>
            </a:r>
            <a:r>
              <a:rPr lang="en-US" dirty="0" err="1">
                <a:solidFill>
                  <a:srgbClr val="D9D9D9"/>
                </a:solidFill>
              </a:rPr>
              <a:t>QoS</a:t>
            </a:r>
            <a:r>
              <a:rPr lang="en-US" dirty="0">
                <a:solidFill>
                  <a:srgbClr val="D9D9D9"/>
                </a:solidFill>
              </a:rPr>
              <a:t>)?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78102" y="46609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7941" y="249639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D9D9D9"/>
                </a:solidFill>
              </a:rPr>
              <a:t>Startup delay </a:t>
            </a:r>
          </a:p>
          <a:p>
            <a:pPr lvl="1">
              <a:lnSpc>
                <a:spcPct val="50000"/>
              </a:lnSpc>
            </a:pPr>
            <a:endParaRPr lang="en-US" sz="2800" dirty="0">
              <a:solidFill>
                <a:srgbClr val="D9D9D9"/>
              </a:solidFill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D9D9D9"/>
                </a:solidFill>
              </a:rPr>
              <a:t>Deadline miss rate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7941" y="4185204"/>
            <a:ext cx="56477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3200" dirty="0"/>
              <a:t> Minimize Cloud Resource Cost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0341" y="4899740"/>
            <a:ext cx="4349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Computing cost</a:t>
            </a:r>
          </a:p>
          <a:p>
            <a:pPr lvl="1">
              <a:lnSpc>
                <a:spcPct val="50000"/>
              </a:lnSpc>
            </a:pPr>
            <a:endParaRPr lang="en-US" sz="2800" dirty="0">
              <a:solidFill>
                <a:srgbClr val="D9D9D9"/>
              </a:solidFill>
            </a:endParaRPr>
          </a:p>
          <a:p>
            <a:pPr marL="800100" lvl="1" indent="-342900">
              <a:buFont typeface="Wingdings" charset="2"/>
              <a:buChar char="§"/>
            </a:pPr>
            <a:r>
              <a:rPr lang="en-US" sz="2800" dirty="0">
                <a:solidFill>
                  <a:srgbClr val="000000"/>
                </a:solidFill>
              </a:rPr>
              <a:t>Storage cost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6591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" y="132398"/>
            <a:ext cx="8879840" cy="1036002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Dynamic Cost-Efficient Provisioning Policy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991" y="1252200"/>
            <a:ext cx="4976009" cy="518795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5" idx="1"/>
            <a:endCxn id="13" idx="4"/>
          </p:cNvCxnSpPr>
          <p:nvPr/>
        </p:nvCxnSpPr>
        <p:spPr>
          <a:xfrm flipH="1" flipV="1">
            <a:off x="2173960" y="3623840"/>
            <a:ext cx="2379647" cy="34933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ular Callout 12"/>
          <p:cNvSpPr/>
          <p:nvPr/>
        </p:nvSpPr>
        <p:spPr>
          <a:xfrm>
            <a:off x="1379838" y="2509997"/>
            <a:ext cx="2788153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Predict deadline miss rate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53607" y="3330464"/>
            <a:ext cx="4488793" cy="1285423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553607" y="4876924"/>
            <a:ext cx="4488793" cy="1285423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429700" y="1936193"/>
            <a:ext cx="1982524" cy="480177"/>
          </a:xfrm>
          <a:prstGeom prst="roundRect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endCxn id="22" idx="4"/>
          </p:cNvCxnSpPr>
          <p:nvPr/>
        </p:nvCxnSpPr>
        <p:spPr>
          <a:xfrm flipH="1" flipV="1">
            <a:off x="1666546" y="2110779"/>
            <a:ext cx="2846172" cy="10857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/>
          <p:cNvSpPr/>
          <p:nvPr/>
        </p:nvSpPr>
        <p:spPr>
          <a:xfrm>
            <a:off x="1043304" y="996936"/>
            <a:ext cx="2188197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User define </a:t>
            </a:r>
            <a:r>
              <a:rPr lang="en-US" sz="1600" dirty="0" err="1"/>
              <a:t>QoS</a:t>
            </a:r>
            <a:r>
              <a:rPr lang="en-US" sz="1600" dirty="0"/>
              <a:t> violation tolerance </a:t>
            </a:r>
          </a:p>
        </p:txBody>
      </p:sp>
      <p:cxnSp>
        <p:nvCxnSpPr>
          <p:cNvPr id="27" name="Straight Arrow Connector 26"/>
          <p:cNvCxnSpPr>
            <a:endCxn id="28" idx="4"/>
          </p:cNvCxnSpPr>
          <p:nvPr/>
        </p:nvCxnSpPr>
        <p:spPr>
          <a:xfrm flipH="1" flipV="1">
            <a:off x="1030546" y="5432337"/>
            <a:ext cx="3482172" cy="283308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ular Callout 27"/>
          <p:cNvSpPr/>
          <p:nvPr/>
        </p:nvSpPr>
        <p:spPr>
          <a:xfrm>
            <a:off x="236424" y="4142979"/>
            <a:ext cx="2788153" cy="11195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Allocate/</a:t>
            </a:r>
            <a:r>
              <a:rPr lang="en-US" sz="1600" dirty="0" err="1"/>
              <a:t>Deallocate</a:t>
            </a:r>
            <a:r>
              <a:rPr lang="en-US" sz="1600" dirty="0"/>
              <a:t> VMs based on predicted deadline miss rate</a:t>
            </a:r>
          </a:p>
        </p:txBody>
      </p:sp>
    </p:spTree>
    <p:extLst>
      <p:ext uri="{BB962C8B-B14F-4D97-AF65-F5344CB8AC3E}">
        <p14:creationId xmlns:p14="http://schemas.microsoft.com/office/powerpoint/2010/main" val="164631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16" grpId="0" animBg="1"/>
      <p:bldP spid="20" grpId="0" animBg="1"/>
      <p:bldP spid="22" grpId="0" animBg="1"/>
      <p:bldP spid="2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780915" y="2783506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7556833" y="2884232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73624" y="233992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548946" y="2349691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871967" y="3421457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Isosceles Triangle 8"/>
          <p:cNvSpPr/>
          <p:nvPr/>
        </p:nvSpPr>
        <p:spPr>
          <a:xfrm>
            <a:off x="6550428" y="3514266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/>
        </p:nvSpPr>
        <p:spPr>
          <a:xfrm>
            <a:off x="7087664" y="351426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gular Pentagon 10"/>
          <p:cNvSpPr/>
          <p:nvPr/>
        </p:nvSpPr>
        <p:spPr>
          <a:xfrm>
            <a:off x="7618671" y="3518903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211198" y="3514266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510983" y="3514266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184645" y="4059404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448599" y="402271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628217" y="405940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012457" y="402271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031562" y="4053524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527961" y="406939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988016" y="3421457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75065" y="4564363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73831" y="1863622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34639" y="2826843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24" name="Isosceles Triangle 23"/>
          <p:cNvSpPr/>
          <p:nvPr/>
        </p:nvSpPr>
        <p:spPr>
          <a:xfrm>
            <a:off x="8158687" y="2873275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gular Pentagon 24"/>
          <p:cNvSpPr/>
          <p:nvPr/>
        </p:nvSpPr>
        <p:spPr>
          <a:xfrm>
            <a:off x="6015388" y="3512755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03" y="3314106"/>
            <a:ext cx="2880898" cy="112877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20111" y="133902"/>
            <a:ext cx="7803908" cy="1261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>
              <a:spcBef>
                <a:spcPct val="0"/>
              </a:spcBef>
              <a:buNone/>
              <a:defRPr sz="3800" b="0" i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/>
              <a:t>Remedial Provisioning Policy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459575" y="2789025"/>
            <a:ext cx="3269146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7546819" y="2903259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580571" y="2809520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33" name="Isosceles Triangle 32"/>
          <p:cNvSpPr/>
          <p:nvPr/>
        </p:nvSpPr>
        <p:spPr>
          <a:xfrm>
            <a:off x="8148673" y="2892302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/>
          <p:cNvSpPr/>
          <p:nvPr/>
        </p:nvSpPr>
        <p:spPr>
          <a:xfrm>
            <a:off x="7000607" y="291237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gular Pentagon 34"/>
          <p:cNvSpPr/>
          <p:nvPr/>
        </p:nvSpPr>
        <p:spPr>
          <a:xfrm>
            <a:off x="6477182" y="2910973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013696" y="288993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968003" y="236619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5,0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412085" y="2354527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6,0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952504" y="236794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7,0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154157" y="3029625"/>
            <a:ext cx="491485" cy="4287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618260" y="2660293"/>
            <a:ext cx="349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number in the startup queue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45642" y="4933695"/>
            <a:ext cx="3120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QoS</a:t>
            </a:r>
            <a:r>
              <a:rPr lang="en-US" dirty="0"/>
              <a:t> violation upper </a:t>
            </a:r>
            <a:r>
              <a:rPr lang="en-US" dirty="0" err="1"/>
              <a:t>thredshold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645642" y="4311878"/>
            <a:ext cx="634954" cy="621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1618260" y="4311878"/>
            <a:ext cx="535897" cy="621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57162" y="4958030"/>
            <a:ext cx="163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Constant factor</a:t>
            </a:r>
          </a:p>
        </p:txBody>
      </p:sp>
    </p:spTree>
    <p:extLst>
      <p:ext uri="{BB962C8B-B14F-4D97-AF65-F5344CB8AC3E}">
        <p14:creationId xmlns:p14="http://schemas.microsoft.com/office/powerpoint/2010/main" val="317081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31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2" grpId="0"/>
      <p:bldP spid="43" grpId="0"/>
      <p:bldP spid="4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dirty="0"/>
              <a:t>We modeled our system based on the characteristics of VMs in </a:t>
            </a:r>
            <a:r>
              <a:rPr lang="en-US" sz="2600" b="1" dirty="0"/>
              <a:t>Amazon EC2 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Using </a:t>
            </a:r>
            <a:r>
              <a:rPr lang="en-US" sz="2600" b="1" dirty="0" err="1"/>
              <a:t>CloudSim</a:t>
            </a:r>
            <a:r>
              <a:rPr lang="en-US" sz="2600" b="1" dirty="0"/>
              <a:t> </a:t>
            </a:r>
            <a:r>
              <a:rPr lang="en-US" sz="2600" dirty="0"/>
              <a:t>to model our system and evaluate the performance of scheduling and resource provisioning policies.</a:t>
            </a:r>
          </a:p>
          <a:p>
            <a:pPr marL="0" indent="0">
              <a:buNone/>
            </a:pPr>
            <a:endParaRPr lang="en-US" sz="2600" dirty="0"/>
          </a:p>
          <a:p>
            <a:r>
              <a:rPr lang="en-US" sz="2600" dirty="0"/>
              <a:t>We uniformly selected videos from the range of [10 , 600] seconds from a set of benchmark videos which can be downloaded from https:</a:t>
            </a:r>
            <a:r>
              <a:rPr lang="en-US" sz="2600" dirty="0">
                <a:solidFill>
                  <a:srgbClr val="3366FF"/>
                </a:solidFill>
              </a:rPr>
              <a:t>//</a:t>
            </a:r>
            <a:r>
              <a:rPr lang="en-US" sz="2600" dirty="0" err="1">
                <a:solidFill>
                  <a:srgbClr val="3366FF"/>
                </a:solidFill>
              </a:rPr>
              <a:t>goo.gl</a:t>
            </a:r>
            <a:r>
              <a:rPr lang="en-US" sz="2600" dirty="0">
                <a:solidFill>
                  <a:srgbClr val="3366FF"/>
                </a:solidFill>
              </a:rPr>
              <a:t>/TE5iJ5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711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Evaluation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4" name="Picture 3" descr="fvm_stq_st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7" y="2041770"/>
            <a:ext cx="4269821" cy="3218141"/>
          </a:xfrm>
          <a:prstGeom prst="rect">
            <a:avLst/>
          </a:prstGeom>
        </p:spPr>
      </p:pic>
      <p:pic>
        <p:nvPicPr>
          <p:cNvPr id="5" name="Picture 4" descr="fvm_stq_dm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494" y="2041770"/>
            <a:ext cx="4174021" cy="3145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67" y="5617686"/>
            <a:ext cx="87570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Minimized startup delay without major impact on deadline miss rate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9403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vm_vs_dynamic_co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" y="3299097"/>
            <a:ext cx="4721944" cy="3558903"/>
          </a:xfrm>
          <a:prstGeom prst="rect">
            <a:avLst/>
          </a:prstGeom>
        </p:spPr>
      </p:pic>
      <p:pic>
        <p:nvPicPr>
          <p:cNvPr id="6" name="Picture 5" descr="fvm_vs_dynamic_dm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63" y="977839"/>
            <a:ext cx="4572900" cy="344657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1685885"/>
            <a:ext cx="4929555" cy="1477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v"/>
            </a:pPr>
            <a:r>
              <a:rPr lang="en-US" sz="2400" dirty="0"/>
              <a:t>Our</a:t>
            </a:r>
            <a:r>
              <a:rPr lang="en-US" sz="2400" baseline="0" dirty="0"/>
              <a:t> dynamic system keeps the </a:t>
            </a:r>
            <a:r>
              <a:rPr lang="en-US" sz="2400" baseline="0" dirty="0" err="1"/>
              <a:t>QoS</a:t>
            </a:r>
            <a:endParaRPr lang="en-US" sz="2400" baseline="0" dirty="0"/>
          </a:p>
          <a:p>
            <a:r>
              <a:rPr lang="en-US" sz="2400" baseline="0" dirty="0"/>
              <a:t>     violation constantly low and Stable </a:t>
            </a:r>
          </a:p>
          <a:p>
            <a:r>
              <a:rPr lang="en-US" sz="2400" dirty="0"/>
              <a:t>     </a:t>
            </a:r>
            <a:r>
              <a:rPr lang="en-US" sz="2400" baseline="0" dirty="0"/>
              <a:t>in</a:t>
            </a:r>
            <a:r>
              <a:rPr lang="en-US" sz="2400" dirty="0"/>
              <a:t> </a:t>
            </a:r>
            <a:r>
              <a:rPr lang="en-US" sz="2400" baseline="0" dirty="0"/>
              <a:t>compare with static method.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30479" y="5091327"/>
            <a:ext cx="46477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400" baseline="0" dirty="0"/>
              <a:t>Our method save the cost when </a:t>
            </a:r>
          </a:p>
          <a:p>
            <a:r>
              <a:rPr lang="en-US" sz="2400" dirty="0"/>
              <a:t>    </a:t>
            </a:r>
            <a:r>
              <a:rPr lang="en-US" sz="2400" baseline="0" dirty="0"/>
              <a:t>the system is not oversubscribed.</a:t>
            </a:r>
            <a:endParaRPr lang="en-US" sz="2400" dirty="0"/>
          </a:p>
          <a:p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5679" y="5490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Static vs. Dynamic Resource Provisioning</a:t>
            </a:r>
          </a:p>
        </p:txBody>
      </p:sp>
    </p:spTree>
    <p:extLst>
      <p:ext uri="{BB962C8B-B14F-4D97-AF65-F5344CB8AC3E}">
        <p14:creationId xmlns:p14="http://schemas.microsoft.com/office/powerpoint/2010/main" val="146488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639489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7</a:t>
            </a:fld>
            <a:endParaRPr lang="en-US" sz="82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91500" y="2697863"/>
            <a:ext cx="6508310" cy="1075679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ctr" anchorCtr="0">
            <a:noAutofit/>
          </a:bodyPr>
          <a:lstStyle/>
          <a:p>
            <a:pPr algn="l">
              <a:buSzPct val="25000"/>
            </a:pPr>
            <a:r>
              <a:rPr lang="en-US" sz="3000" dirty="0"/>
              <a:t>Let us get some motivation…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36139247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10" name="Picture 9" descr="pareto_front_nobe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449" y="397322"/>
            <a:ext cx="6149776" cy="463505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rot="1663431">
            <a:off x="2432537" y="2828368"/>
            <a:ext cx="2392135" cy="1429884"/>
          </a:xfrm>
          <a:prstGeom prst="ellipse">
            <a:avLst/>
          </a:prstGeom>
          <a:solidFill>
            <a:schemeClr val="lt1">
              <a:alpha val="0"/>
            </a:schemeClr>
          </a:solidFill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0324" y="5509478"/>
            <a:ext cx="8024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At some point, streaming service providers can pay reasonable </a:t>
            </a:r>
          </a:p>
          <a:p>
            <a:r>
              <a:rPr lang="en-US" sz="2400" dirty="0"/>
              <a:t>price to gain good </a:t>
            </a:r>
            <a:r>
              <a:rPr lang="en-US" sz="2400" dirty="0" err="1"/>
              <a:t>QoS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1223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720" y="1600199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endParaRPr lang="en-US" sz="14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/>
              <a:t>Xiangbo Li</a:t>
            </a:r>
            <a:r>
              <a:rPr lang="en-US" sz="1800" dirty="0"/>
              <a:t>, Mohsen Amini Salehi, </a:t>
            </a:r>
            <a:r>
              <a:rPr lang="en-US" sz="1800" dirty="0" err="1"/>
              <a:t>Magdy</a:t>
            </a:r>
            <a:r>
              <a:rPr lang="en-US" sz="1800" dirty="0"/>
              <a:t> </a:t>
            </a:r>
            <a:r>
              <a:rPr lang="en-US" sz="1800" dirty="0" err="1"/>
              <a:t>Bayoumi</a:t>
            </a:r>
            <a:r>
              <a:rPr lang="en-US" sz="1800" dirty="0"/>
              <a:t>, </a:t>
            </a:r>
            <a:r>
              <a:rPr lang="en-US" sz="1800" dirty="0" err="1"/>
              <a:t>Rajkumar</a:t>
            </a:r>
            <a:r>
              <a:rPr lang="en-US" sz="1800" dirty="0"/>
              <a:t> </a:t>
            </a:r>
            <a:r>
              <a:rPr lang="en-US" sz="1800" dirty="0" err="1"/>
              <a:t>Buyya</a:t>
            </a:r>
            <a:r>
              <a:rPr lang="en-US" sz="1800" dirty="0"/>
              <a:t>, “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CVSS: A Cost-Efficient and QoS-Aware Video  Streaming Using Cloud Service</a:t>
            </a:r>
            <a:r>
              <a:rPr lang="en-US" sz="1800" i="1" dirty="0"/>
              <a:t>s”</a:t>
            </a:r>
            <a:r>
              <a:rPr lang="en-US" sz="1800" dirty="0"/>
              <a:t>,  in the</a:t>
            </a:r>
            <a:r>
              <a:rPr lang="en-US" sz="1800" i="1" dirty="0"/>
              <a:t> </a:t>
            </a:r>
            <a:r>
              <a:rPr lang="en-US" sz="1800" b="1" i="1" dirty="0"/>
              <a:t>IEEE/ACM Cluster Cloud Grid Conference </a:t>
            </a:r>
            <a:r>
              <a:rPr lang="en-US" sz="1800" i="1" dirty="0"/>
              <a:t>(</a:t>
            </a:r>
            <a:r>
              <a:rPr lang="en-US" sz="1800" i="1" dirty="0" err="1"/>
              <a:t>CCGrid</a:t>
            </a:r>
            <a:r>
              <a:rPr lang="en-US" sz="1800" i="1" dirty="0"/>
              <a:t> ’16)</a:t>
            </a:r>
            <a:r>
              <a:rPr lang="en-US" sz="1800" dirty="0"/>
              <a:t>, Columbia, May 2016.</a:t>
            </a:r>
          </a:p>
          <a:p>
            <a:pPr marL="400050" indent="-400050">
              <a:buFont typeface="+mj-lt"/>
              <a:buAutoNum type="arabicPeriod"/>
            </a:pPr>
            <a:endParaRPr lang="en-US" sz="18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/>
              <a:t>Xiangbo Li</a:t>
            </a:r>
            <a:r>
              <a:rPr lang="en-US" sz="1800" dirty="0"/>
              <a:t>, Mohsen Amini Salehi, </a:t>
            </a:r>
            <a:r>
              <a:rPr lang="en-US" sz="1800" dirty="0" err="1"/>
              <a:t>Magdy</a:t>
            </a:r>
            <a:r>
              <a:rPr lang="en-US" sz="1800" dirty="0"/>
              <a:t> </a:t>
            </a:r>
            <a:r>
              <a:rPr lang="en-US" sz="1800" dirty="0" err="1"/>
              <a:t>Bayoumi</a:t>
            </a:r>
            <a:r>
              <a:rPr lang="en-US" sz="1800" dirty="0"/>
              <a:t>,  “</a:t>
            </a:r>
            <a:r>
              <a:rPr lang="en-US" sz="1800" dirty="0">
                <a:solidFill>
                  <a:srgbClr val="558ED5"/>
                </a:solidFill>
              </a:rPr>
              <a:t>High Performance On-Demand Video Transcoding Using Cloud Services</a:t>
            </a:r>
            <a:r>
              <a:rPr lang="en-US" sz="1800" dirty="0"/>
              <a:t>”, in the</a:t>
            </a:r>
            <a:r>
              <a:rPr lang="en-US" sz="1800" i="1" dirty="0"/>
              <a:t> </a:t>
            </a:r>
            <a:r>
              <a:rPr lang="en-US" sz="1800" b="1" i="1" dirty="0"/>
              <a:t>IEEE/ACM Cluster Cloud Grid Conference </a:t>
            </a:r>
            <a:r>
              <a:rPr lang="en-US" sz="1800" i="1" dirty="0"/>
              <a:t>(</a:t>
            </a:r>
            <a:r>
              <a:rPr lang="en-US" sz="1800" i="1" dirty="0" err="1"/>
              <a:t>CCGrid</a:t>
            </a:r>
            <a:r>
              <a:rPr lang="en-US" sz="1800" i="1" dirty="0"/>
              <a:t> ’16)</a:t>
            </a:r>
            <a:r>
              <a:rPr lang="en-US" sz="1800" dirty="0"/>
              <a:t>, Columbia, May 2016.</a:t>
            </a:r>
          </a:p>
          <a:p>
            <a:pPr marL="400050" indent="-400050">
              <a:buFont typeface="+mj-lt"/>
              <a:buAutoNum type="arabicPeriod"/>
            </a:pPr>
            <a:endParaRPr lang="en-US" sz="18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/>
              <a:t>Xiangbo Li</a:t>
            </a:r>
            <a:r>
              <a:rPr lang="en-US" sz="1800" dirty="0"/>
              <a:t>, Mohsen Amini Salehi, </a:t>
            </a:r>
            <a:r>
              <a:rPr lang="en-US" sz="1800" dirty="0" err="1"/>
              <a:t>Magdy</a:t>
            </a:r>
            <a:r>
              <a:rPr lang="en-US" sz="1800" dirty="0"/>
              <a:t> </a:t>
            </a:r>
            <a:r>
              <a:rPr lang="en-US" sz="1800" dirty="0" err="1"/>
              <a:t>Bayoumi</a:t>
            </a:r>
            <a:r>
              <a:rPr lang="en-US" sz="1800" dirty="0"/>
              <a:t>,  “</a:t>
            </a:r>
            <a:r>
              <a:rPr lang="en-US" sz="1800" dirty="0">
                <a:solidFill>
                  <a:srgbClr val="558ED5"/>
                </a:solidFill>
              </a:rPr>
              <a:t>High Performance On-Demand Video Transcoding Using Cloud Services</a:t>
            </a:r>
            <a:r>
              <a:rPr lang="en-US" sz="1800" dirty="0"/>
              <a:t>”, filed for </a:t>
            </a:r>
            <a:r>
              <a:rPr lang="en-US" sz="1800" b="1" i="1" dirty="0"/>
              <a:t> Patent</a:t>
            </a:r>
            <a:r>
              <a:rPr lang="en-US" sz="1800" dirty="0"/>
              <a:t>, Aug. 2016.</a:t>
            </a:r>
          </a:p>
          <a:p>
            <a:pPr marL="400050" indent="-400050">
              <a:buFont typeface="+mj-lt"/>
              <a:buAutoNum type="arabicPeriod"/>
            </a:pPr>
            <a:endParaRPr lang="en-US" sz="1800" dirty="0"/>
          </a:p>
          <a:p>
            <a:pPr marL="400050" indent="-400050">
              <a:buFont typeface="+mj-lt"/>
              <a:buAutoNum type="arabicPeriod"/>
            </a:pPr>
            <a:r>
              <a:rPr lang="en-US" sz="1800" b="1" dirty="0" err="1">
                <a:solidFill>
                  <a:srgbClr val="000000"/>
                </a:solidFill>
              </a:rPr>
              <a:t>Xiangbo</a:t>
            </a:r>
            <a:r>
              <a:rPr lang="en-US" sz="1800" b="1" dirty="0">
                <a:solidFill>
                  <a:srgbClr val="000000"/>
                </a:solidFill>
              </a:rPr>
              <a:t> Li</a:t>
            </a:r>
            <a:r>
              <a:rPr lang="en-US" sz="1800" dirty="0">
                <a:solidFill>
                  <a:srgbClr val="000000"/>
                </a:solidFill>
              </a:rPr>
              <a:t>, Mohsen Amini Salehi, </a:t>
            </a:r>
            <a:r>
              <a:rPr lang="en-US" sz="1800" dirty="0" err="1">
                <a:solidFill>
                  <a:srgbClr val="000000"/>
                </a:solidFill>
              </a:rPr>
              <a:t>Magdy</a:t>
            </a:r>
            <a:r>
              <a:rPr lang="en-US" sz="1800" dirty="0">
                <a:solidFill>
                  <a:srgbClr val="000000"/>
                </a:solidFill>
              </a:rPr>
              <a:t> </a:t>
            </a:r>
            <a:r>
              <a:rPr lang="en-US" sz="1800" dirty="0" err="1">
                <a:solidFill>
                  <a:srgbClr val="000000"/>
                </a:solidFill>
              </a:rPr>
              <a:t>Bayoumi</a:t>
            </a:r>
            <a:r>
              <a:rPr lang="en-US" sz="1800" dirty="0">
                <a:solidFill>
                  <a:srgbClr val="000000"/>
                </a:solidFill>
              </a:rPr>
              <a:t>,</a:t>
            </a:r>
            <a:r>
              <a:rPr lang="en-US" sz="1800" dirty="0">
                <a:solidFill>
                  <a:srgbClr val="558ED5"/>
                </a:solidFill>
              </a:rPr>
              <a:t> “</a:t>
            </a:r>
            <a:r>
              <a:rPr lang="en-US" sz="1800" i="1" dirty="0">
                <a:solidFill>
                  <a:srgbClr val="558ED5"/>
                </a:solidFill>
              </a:rPr>
              <a:t>Cloud-Based Video Streaming for Energy- and Compute-Limited Thin Clients</a:t>
            </a:r>
            <a:r>
              <a:rPr lang="en-US" sz="1800" dirty="0">
                <a:solidFill>
                  <a:srgbClr val="558ED5"/>
                </a:solidFill>
              </a:rPr>
              <a:t>”</a:t>
            </a:r>
            <a:r>
              <a:rPr lang="en-US" sz="1800" dirty="0">
                <a:solidFill>
                  <a:srgbClr val="000000"/>
                </a:solidFill>
              </a:rPr>
              <a:t>, in </a:t>
            </a:r>
            <a:r>
              <a:rPr lang="en-US" sz="1800" b="1" i="1" dirty="0">
                <a:solidFill>
                  <a:srgbClr val="000000"/>
                </a:solidFill>
              </a:rPr>
              <a:t>Stream2015 Workshop </a:t>
            </a:r>
            <a:r>
              <a:rPr lang="en-US" sz="1800" dirty="0">
                <a:solidFill>
                  <a:srgbClr val="000000"/>
                </a:solidFill>
              </a:rPr>
              <a:t>at Indiana University, Indianapolis, USA, Oct. 2015. 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287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72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087" y="1903644"/>
            <a:ext cx="6785629" cy="27839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Is there any benefit in using heterogeneous computational services (VMs) offered in the cloud ?</a:t>
            </a:r>
          </a:p>
        </p:txBody>
      </p:sp>
    </p:spTree>
    <p:extLst>
      <p:ext uri="{BB962C8B-B14F-4D97-AF65-F5344CB8AC3E}">
        <p14:creationId xmlns:p14="http://schemas.microsoft.com/office/powerpoint/2010/main" val="6403983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3" name="Picture 2" descr="cloudtranscoding_cvss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35" y="0"/>
            <a:ext cx="5426242" cy="685800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3334797" y="3429000"/>
            <a:ext cx="1720088" cy="123285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1020092" y="1613383"/>
            <a:ext cx="2411477" cy="22702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ular Callout 26"/>
          <p:cNvSpPr/>
          <p:nvPr/>
        </p:nvSpPr>
        <p:spPr>
          <a:xfrm>
            <a:off x="367956" y="531602"/>
            <a:ext cx="2095693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How to estimate transcoding time efficiently?!</a:t>
            </a:r>
          </a:p>
        </p:txBody>
      </p:sp>
    </p:spTree>
    <p:extLst>
      <p:ext uri="{BB962C8B-B14F-4D97-AF65-F5344CB8AC3E}">
        <p14:creationId xmlns:p14="http://schemas.microsoft.com/office/powerpoint/2010/main" val="415527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18" y="1536740"/>
            <a:ext cx="678485" cy="8077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9" y="4164369"/>
            <a:ext cx="730250" cy="876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979" y="1536740"/>
            <a:ext cx="681703" cy="8127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979" y="2528436"/>
            <a:ext cx="682102" cy="8385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18" y="3222210"/>
            <a:ext cx="742901" cy="871220"/>
          </a:xfrm>
          <a:prstGeom prst="rect">
            <a:avLst/>
          </a:prstGeom>
        </p:spPr>
      </p:pic>
      <p:pic>
        <p:nvPicPr>
          <p:cNvPr id="17" name="Picture 16" descr="4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9" y="2524452"/>
            <a:ext cx="802106" cy="609600"/>
          </a:xfrm>
          <a:prstGeom prst="rect">
            <a:avLst/>
          </a:prstGeom>
        </p:spPr>
      </p:pic>
      <p:pic>
        <p:nvPicPr>
          <p:cNvPr id="18" name="Picture 17" descr="hd-webcam-c615-icon-image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78" y="3436840"/>
            <a:ext cx="809897" cy="944880"/>
          </a:xfrm>
          <a:prstGeom prst="rect">
            <a:avLst/>
          </a:prstGeom>
        </p:spPr>
      </p:pic>
      <p:pic>
        <p:nvPicPr>
          <p:cNvPr id="20" name="Picture 19" descr="HD_720_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9" y="5217199"/>
            <a:ext cx="743507" cy="596900"/>
          </a:xfrm>
          <a:prstGeom prst="rect">
            <a:avLst/>
          </a:prstGeom>
        </p:spPr>
      </p:pic>
      <p:pic>
        <p:nvPicPr>
          <p:cNvPr id="21" name="Picture 20" descr="mp4-icon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78" y="4393332"/>
            <a:ext cx="752747" cy="752747"/>
          </a:xfrm>
          <a:prstGeom prst="rect">
            <a:avLst/>
          </a:prstGeom>
        </p:spPr>
      </p:pic>
      <p:pic>
        <p:nvPicPr>
          <p:cNvPr id="22" name="Picture 21" descr="video_icon_24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68" y="5336579"/>
            <a:ext cx="832897" cy="732949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2558279" y="815076"/>
            <a:ext cx="0" cy="54079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streaming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75" y="2947710"/>
            <a:ext cx="1304345" cy="978259"/>
          </a:xfrm>
          <a:prstGeom prst="rect">
            <a:avLst/>
          </a:prstGeom>
        </p:spPr>
      </p:pic>
      <p:pic>
        <p:nvPicPr>
          <p:cNvPr id="27" name="Picture 26" descr="YouTube-logo-full_color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79" y="1284733"/>
            <a:ext cx="2207259" cy="137346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79484" y="739914"/>
            <a:ext cx="2038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Video Streams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93115" y="717318"/>
            <a:ext cx="2771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Streaming Providers</a:t>
            </a:r>
          </a:p>
        </p:txBody>
      </p:sp>
      <p:pic>
        <p:nvPicPr>
          <p:cNvPr id="30" name="Picture 29" descr="netflix-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12" y="3209070"/>
            <a:ext cx="1313180" cy="7386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6558" y="3828862"/>
            <a:ext cx="1676400" cy="885093"/>
          </a:xfrm>
          <a:prstGeom prst="rect">
            <a:avLst/>
          </a:prstGeom>
        </p:spPr>
      </p:pic>
      <p:pic>
        <p:nvPicPr>
          <p:cNvPr id="32" name="Picture 31" descr="Vevo-logo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75" y="3921527"/>
            <a:ext cx="2214880" cy="14770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66048" y="5319073"/>
            <a:ext cx="1998980" cy="66223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117083" y="2349895"/>
            <a:ext cx="1296909" cy="616614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6025378" y="827429"/>
            <a:ext cx="0" cy="540797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712344" y="771389"/>
            <a:ext cx="1971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Client</a:t>
            </a:r>
            <a:r>
              <a:rPr lang="zh-CN" altLang="en-US" sz="2400" b="1" dirty="0">
                <a:solidFill>
                  <a:schemeClr val="bg1"/>
                </a:solidFill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</a:rPr>
              <a:t>Devices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7" name="Picture 36" descr="streaming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35" y="2877854"/>
            <a:ext cx="1304345" cy="978259"/>
          </a:xfrm>
          <a:prstGeom prst="rect">
            <a:avLst/>
          </a:prstGeom>
        </p:spPr>
      </p:pic>
      <p:pic>
        <p:nvPicPr>
          <p:cNvPr id="39" name="Picture 38" descr="MiniDesk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80" y="2895949"/>
            <a:ext cx="2662014" cy="1497383"/>
          </a:xfrm>
          <a:prstGeom prst="rect">
            <a:avLst/>
          </a:prstGeom>
        </p:spPr>
      </p:pic>
      <p:pic>
        <p:nvPicPr>
          <p:cNvPr id="40" name="Picture 39" descr="MiniLap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54" y="4926132"/>
            <a:ext cx="1479945" cy="887967"/>
          </a:xfrm>
          <a:prstGeom prst="rect">
            <a:avLst/>
          </a:prstGeom>
        </p:spPr>
      </p:pic>
      <p:pic>
        <p:nvPicPr>
          <p:cNvPr id="41" name="Picture 40" descr="MiniPadMini_Whit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27" y="4416192"/>
            <a:ext cx="907767" cy="1167129"/>
          </a:xfrm>
          <a:prstGeom prst="rect">
            <a:avLst/>
          </a:prstGeom>
        </p:spPr>
      </p:pic>
      <p:pic>
        <p:nvPicPr>
          <p:cNvPr id="42" name="Picture 41" descr="i5Gtemplate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62092" y="3925969"/>
            <a:ext cx="1136159" cy="734082"/>
          </a:xfrm>
          <a:prstGeom prst="rect">
            <a:avLst/>
          </a:prstGeom>
        </p:spPr>
      </p:pic>
      <p:pic>
        <p:nvPicPr>
          <p:cNvPr id="43" name="Picture 42" descr="35004016_OVR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92" y="1596510"/>
            <a:ext cx="2278602" cy="1281344"/>
          </a:xfrm>
          <a:prstGeom prst="rect">
            <a:avLst/>
          </a:prstGeom>
        </p:spPr>
      </p:pic>
      <p:pic>
        <p:nvPicPr>
          <p:cNvPr id="44" name="Picture 43" descr="CNN-logo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19" y="4807751"/>
            <a:ext cx="1453896" cy="676656"/>
          </a:xfrm>
          <a:prstGeom prst="rect">
            <a:avLst/>
          </a:prstGeom>
        </p:spPr>
      </p:pic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84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310" y="172287"/>
            <a:ext cx="8326263" cy="1143000"/>
          </a:xfrm>
        </p:spPr>
        <p:txBody>
          <a:bodyPr>
            <a:normAutofit/>
          </a:bodyPr>
          <a:lstStyle/>
          <a:p>
            <a:r>
              <a:rPr lang="en-US" dirty="0"/>
              <a:t>Amazon EC2 Instance - Families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00606" y="1805498"/>
            <a:ext cx="36337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800000"/>
                </a:solidFill>
              </a:rPr>
              <a:t>Compute-Optimized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1022" y="2842147"/>
            <a:ext cx="2309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General Purpose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5953" y="3577670"/>
            <a:ext cx="169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Micro Instances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50724" y="3936914"/>
            <a:ext cx="35327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Memory-Optimized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1058" y="4706871"/>
            <a:ext cx="2979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Storage-Optimized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3457" y="5421879"/>
            <a:ext cx="2930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GPU Instances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724" y="5581830"/>
            <a:ext cx="3653690" cy="109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490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47" y="2475330"/>
            <a:ext cx="8518358" cy="219292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What’s the </a:t>
            </a:r>
            <a:r>
              <a:rPr lang="en-US" b="1" dirty="0">
                <a:solidFill>
                  <a:schemeClr val="tx1"/>
                </a:solidFill>
              </a:rPr>
              <a:t>Affinity</a:t>
            </a:r>
            <a:r>
              <a:rPr lang="en-US" dirty="0">
                <a:solidFill>
                  <a:schemeClr val="tx1"/>
                </a:solidFill>
              </a:rPr>
              <a:t> of Transcoding Operations on Heterogeneous VMs?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81DB53-23B8-46AE-B8D0-1DB989BC1650}"/>
              </a:ext>
            </a:extLst>
          </p:cNvPr>
          <p:cNvSpPr txBox="1">
            <a:spLocks/>
          </p:cNvSpPr>
          <p:nvPr/>
        </p:nvSpPr>
        <p:spPr>
          <a:xfrm>
            <a:off x="499310" y="172287"/>
            <a:ext cx="83262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/>
              <a:t>Problematic 1</a:t>
            </a:r>
          </a:p>
        </p:txBody>
      </p:sp>
    </p:spTree>
    <p:extLst>
      <p:ext uri="{BB962C8B-B14F-4D97-AF65-F5344CB8AC3E}">
        <p14:creationId xmlns:p14="http://schemas.microsoft.com/office/powerpoint/2010/main" val="8060490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Analyzing the Execution Time of Different Video Transcoding Operations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34535-3569-3943-AAC3-BE6AAE3B0E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613F3F-FCB0-46E9-B33F-E10F7C29D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665" y="1512558"/>
            <a:ext cx="6606653" cy="52652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F20C0A-78F2-4159-AACE-085410C37B45}"/>
              </a:ext>
            </a:extLst>
          </p:cNvPr>
          <p:cNvSpPr txBox="1"/>
          <p:nvPr/>
        </p:nvSpPr>
        <p:spPr>
          <a:xfrm>
            <a:off x="114299" y="2140417"/>
            <a:ext cx="261686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Observations:</a:t>
            </a:r>
          </a:p>
          <a:p>
            <a:endParaRPr lang="en-US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general, transcoding time has the same pattern across on all VM types.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Codec transcoding</a:t>
            </a:r>
            <a:br>
              <a:rPr lang="en-US" sz="1600" dirty="0"/>
            </a:br>
            <a:r>
              <a:rPr lang="en-US" sz="1600" dirty="0"/>
              <a:t>takes more time than </a:t>
            </a:r>
            <a:br>
              <a:rPr lang="en-US" sz="1600" dirty="0"/>
            </a:br>
            <a:r>
              <a:rPr lang="en-US" sz="1600" dirty="0"/>
              <a:t>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Changing resolution has the least transcoding time. </a:t>
            </a:r>
          </a:p>
        </p:txBody>
      </p:sp>
    </p:spTree>
    <p:extLst>
      <p:ext uri="{BB962C8B-B14F-4D97-AF65-F5344CB8AC3E}">
        <p14:creationId xmlns:p14="http://schemas.microsoft.com/office/powerpoint/2010/main" val="291965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021" y="2790909"/>
            <a:ext cx="54266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800" dirty="0"/>
              <a:t>In general, GPU is better</a:t>
            </a:r>
          </a:p>
          <a:p>
            <a:pPr marL="342900" indent="-342900">
              <a:buFont typeface="Wingdings" charset="2"/>
              <a:buChar char="§"/>
            </a:pPr>
            <a:endParaRPr lang="en-US" sz="2800" dirty="0"/>
          </a:p>
          <a:p>
            <a:pPr marL="342900" indent="-342900">
              <a:buFont typeface="Wingdings" charset="2"/>
              <a:buChar char="§"/>
            </a:pPr>
            <a:r>
              <a:rPr lang="en-US" sz="2800" dirty="0"/>
              <a:t>The difference is minor sometime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199" y="179564"/>
            <a:ext cx="8326263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prstClr val="white"/>
                </a:solidFill>
                <a:latin typeface="Arial"/>
              </a:rPr>
              <a:t>Analyzing the Afﬁnity of Transcoding on Heterogeneous Cloud VMs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mixed_code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1"/>
          <a:stretch/>
        </p:blipFill>
        <p:spPr>
          <a:xfrm>
            <a:off x="4659780" y="1747744"/>
            <a:ext cx="4359746" cy="35574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56944" y="5478242"/>
            <a:ext cx="1954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Transcoding Codec</a:t>
            </a:r>
          </a:p>
        </p:txBody>
      </p:sp>
    </p:spTree>
    <p:extLst>
      <p:ext uri="{BB962C8B-B14F-4D97-AF65-F5344CB8AC3E}">
        <p14:creationId xmlns:p14="http://schemas.microsoft.com/office/powerpoint/2010/main" val="397878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4A9E14-7002-465F-98B2-EF6CD32D0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E4B095-9924-459C-A7D2-9566DC19A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46" y="1797505"/>
            <a:ext cx="6010275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BC2E6C-511B-4355-9860-1A99A0B54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962" y="3761621"/>
            <a:ext cx="5934075" cy="17049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C187CF3-8EB2-465E-A340-5B1917B6DB74}"/>
              </a:ext>
            </a:extLst>
          </p:cNvPr>
          <p:cNvSpPr txBox="1">
            <a:spLocks/>
          </p:cNvSpPr>
          <p:nvPr/>
        </p:nvSpPr>
        <p:spPr>
          <a:xfrm>
            <a:off x="457199" y="179564"/>
            <a:ext cx="8326263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prstClr val="white"/>
                </a:solidFill>
                <a:latin typeface="Arial"/>
              </a:rPr>
              <a:t>How GPU is Better than others VM Types?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35B9AB-2BC3-4520-B99F-16AA6BDA22AD}"/>
              </a:ext>
            </a:extLst>
          </p:cNvPr>
          <p:cNvSpPr txBox="1"/>
          <p:nvPr/>
        </p:nvSpPr>
        <p:spPr>
          <a:xfrm>
            <a:off x="721894" y="1497566"/>
            <a:ext cx="2556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Performance Ratio &lt;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7EAA57-B489-4E78-A4F1-AED3440D925C}"/>
              </a:ext>
            </a:extLst>
          </p:cNvPr>
          <p:cNvSpPr txBox="1"/>
          <p:nvPr/>
        </p:nvSpPr>
        <p:spPr>
          <a:xfrm>
            <a:off x="721894" y="3423405"/>
            <a:ext cx="273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Performance Ratio &lt; 1.2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0DE981-6B42-441A-A2A5-472C26776024}"/>
              </a:ext>
            </a:extLst>
          </p:cNvPr>
          <p:cNvSpPr/>
          <p:nvPr/>
        </p:nvSpPr>
        <p:spPr>
          <a:xfrm>
            <a:off x="4138862" y="2460454"/>
            <a:ext cx="2015289" cy="3789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5DF542-98AD-468B-8962-07BC1D01C94C}"/>
              </a:ext>
            </a:extLst>
          </p:cNvPr>
          <p:cNvSpPr/>
          <p:nvPr/>
        </p:nvSpPr>
        <p:spPr>
          <a:xfrm>
            <a:off x="4132846" y="4531894"/>
            <a:ext cx="2015289" cy="3789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61D3C6-706A-4E95-A837-8D091D3507BE}"/>
              </a:ext>
            </a:extLst>
          </p:cNvPr>
          <p:cNvSpPr txBox="1"/>
          <p:nvPr/>
        </p:nvSpPr>
        <p:spPr>
          <a:xfrm>
            <a:off x="540051" y="5722046"/>
            <a:ext cx="787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Observation: other VM types outperform GPU when the execution time is low!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48148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6394890" y="5429789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8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030" y="1111429"/>
            <a:ext cx="2005771" cy="1128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26" y="959028"/>
            <a:ext cx="3381375" cy="1352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4469" y="1024965"/>
            <a:ext cx="2398598" cy="12147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026" y="1372354"/>
            <a:ext cx="1536683" cy="505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9031" y="2233725"/>
            <a:ext cx="1743075" cy="3895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1038" y="2042250"/>
            <a:ext cx="2352676" cy="8017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54888" y="3125530"/>
            <a:ext cx="1588094" cy="6617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2079" y="3191848"/>
            <a:ext cx="2196962" cy="4333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780" y="4324263"/>
            <a:ext cx="2101021" cy="508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3991" y="4411081"/>
            <a:ext cx="2001334" cy="4219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5511" y="5255407"/>
            <a:ext cx="1636595" cy="2641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0" y="3630476"/>
            <a:ext cx="2486025" cy="16573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4900" y="4282961"/>
            <a:ext cx="1714500" cy="535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05607" y="5208331"/>
            <a:ext cx="1532043" cy="4429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7090" y="2973435"/>
            <a:ext cx="813801" cy="8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9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26626" y="6533187"/>
            <a:ext cx="2133600" cy="365125"/>
          </a:xfrm>
        </p:spPr>
        <p:txBody>
          <a:bodyPr/>
          <a:lstStyle/>
          <a:p>
            <a:fld id="{68934535-3569-3943-AAC3-BE6AAE3B0EEA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61788" y="5223690"/>
            <a:ext cx="7498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Transcoding time variation is because of the content type of GOPs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90641" y="353827"/>
            <a:ext cx="8326263" cy="72405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Content Type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E562A-3EF8-432A-87E8-3627D4AE5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7634"/>
            <a:ext cx="9144000" cy="25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4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64247" y="1767771"/>
            <a:ext cx="38586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Fast motion videos consist of </a:t>
            </a:r>
            <a:br>
              <a:rPr lang="en-US" sz="2400" dirty="0"/>
            </a:br>
            <a:r>
              <a:rPr lang="en-US" sz="2400" dirty="0"/>
              <a:t>many small tasks to process</a:t>
            </a:r>
          </a:p>
          <a:p>
            <a:endParaRPr lang="en-US" sz="2400" dirty="0"/>
          </a:p>
        </p:txBody>
      </p:sp>
      <p:pic>
        <p:nvPicPr>
          <p:cNvPr id="8" name="Picture 7" descr="fas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7" y="1760751"/>
            <a:ext cx="4680873" cy="198515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60537" y="274154"/>
            <a:ext cx="8326263" cy="8808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Types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297" y="4043819"/>
            <a:ext cx="42972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Slow motion videos consist of </a:t>
            </a:r>
            <a:br>
              <a:rPr lang="en-US" sz="2400" dirty="0"/>
            </a:br>
            <a:r>
              <a:rPr lang="en-US" sz="2400" dirty="0"/>
              <a:t>few large tasks to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These tasks can take a better </a:t>
            </a:r>
            <a:br>
              <a:rPr lang="en-US" sz="2400" dirty="0"/>
            </a:br>
            <a:r>
              <a:rPr lang="en-US" sz="2400" dirty="0"/>
              <a:t>advantage of CPU intensive </a:t>
            </a:r>
            <a:br>
              <a:rPr lang="en-US" sz="2400" dirty="0"/>
            </a:br>
            <a:r>
              <a:rPr lang="en-US" sz="2400" dirty="0"/>
              <a:t>resources </a:t>
            </a:r>
          </a:p>
          <a:p>
            <a:pPr algn="r"/>
            <a:endParaRPr lang="en-US" sz="2400" dirty="0"/>
          </a:p>
        </p:txBody>
      </p:sp>
      <p:pic>
        <p:nvPicPr>
          <p:cNvPr id="12" name="Picture 11" descr="giph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63" y="4269488"/>
            <a:ext cx="4612771" cy="19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4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9F7C9-05D3-4B36-BBAF-70D8958E4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9" y="-66675"/>
            <a:ext cx="4610100" cy="3495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C19AAD-FA3A-4815-BF29-CCEC4EB6E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146" y="3282950"/>
            <a:ext cx="4391025" cy="3438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8CDDDA-8595-47B2-B48D-365266DAED2D}"/>
              </a:ext>
            </a:extLst>
          </p:cNvPr>
          <p:cNvSpPr txBox="1"/>
          <p:nvPr/>
        </p:nvSpPr>
        <p:spPr>
          <a:xfrm>
            <a:off x="330727" y="3664426"/>
            <a:ext cx="587058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Number of frames in a GOP </a:t>
            </a:r>
            <a:br>
              <a:rPr lang="en-US" sz="2400" dirty="0"/>
            </a:br>
            <a:r>
              <a:rPr lang="en-US" sz="2400" dirty="0"/>
              <a:t>provides a fairly reliable metric</a:t>
            </a:r>
            <a:br>
              <a:rPr lang="en-US" sz="2400" dirty="0"/>
            </a:br>
            <a:r>
              <a:rPr lang="en-US" sz="2400" dirty="0"/>
              <a:t>to quickly estimate transcoding</a:t>
            </a:r>
            <a:br>
              <a:rPr lang="en-US" sz="2400" dirty="0"/>
            </a:br>
            <a:r>
              <a:rPr lang="en-US" sz="2400" dirty="0"/>
              <a:t>execution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Size of GOPs can be also used.</a:t>
            </a:r>
          </a:p>
          <a:p>
            <a:pPr algn="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677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A91976-8E4F-405A-A7C1-3F7FD72E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BD33D1-4CE2-4325-A00D-C8288E29BAAC}"/>
              </a:ext>
            </a:extLst>
          </p:cNvPr>
          <p:cNvSpPr txBox="1">
            <a:spLocks/>
          </p:cNvSpPr>
          <p:nvPr/>
        </p:nvSpPr>
        <p:spPr>
          <a:xfrm>
            <a:off x="499310" y="172287"/>
            <a:ext cx="83262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/>
              <a:t>Problematic 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312A11-4C4E-4DF3-9E7B-56523B198446}"/>
              </a:ext>
            </a:extLst>
          </p:cNvPr>
          <p:cNvSpPr txBox="1">
            <a:spLocks/>
          </p:cNvSpPr>
          <p:nvPr/>
        </p:nvSpPr>
        <p:spPr>
          <a:xfrm>
            <a:off x="355136" y="1765738"/>
            <a:ext cx="8614610" cy="47086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We conclude that clouds offer two dimensional heterogeneity for video stream processing (performance and cost)</a:t>
            </a:r>
            <a:endParaRPr lang="fa-IR" sz="3600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The challenge is how to handle the trade-off between performance and cost of heterogeneous VMs for transcoding?</a:t>
            </a:r>
          </a:p>
        </p:txBody>
      </p:sp>
    </p:spTree>
    <p:extLst>
      <p:ext uri="{BB962C8B-B14F-4D97-AF65-F5344CB8AC3E}">
        <p14:creationId xmlns:p14="http://schemas.microsoft.com/office/powerpoint/2010/main" val="231581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Proposed Approach: Suitability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8289"/>
            <a:ext cx="8229600" cy="4435365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propose a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suitability matrix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construct that shows the appropriateness of different VM types for different transcoding tasks</a:t>
            </a:r>
          </a:p>
          <a:p>
            <a:pPr algn="just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construct can be used by VM provisioning component in CVSE</a:t>
            </a:r>
          </a:p>
          <a:p>
            <a:pPr algn="just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Determination of the trade-off between performance and cost for VMs depends on the business policy of the streaming provider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51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710E1-F4A5-435A-A916-464BD880F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BE249-D197-4ACA-BE66-80B24239C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r>
              <a:rPr lang="en-US" i="1" dirty="0"/>
              <a:t>Performance Gap</a:t>
            </a:r>
            <a:r>
              <a:rPr lang="en-US" dirty="0"/>
              <a:t>: the performance difference between GPU and a VM type</a:t>
            </a:r>
          </a:p>
          <a:p>
            <a:pPr lvl="1"/>
            <a:r>
              <a:rPr lang="en-US" sz="2400" dirty="0"/>
              <a:t>Higher values show VM type </a:t>
            </a:r>
            <a:r>
              <a:rPr lang="en-US" sz="2400" i="1" dirty="0" err="1"/>
              <a:t>i</a:t>
            </a:r>
            <a:r>
              <a:rPr lang="en-US" sz="2400" dirty="0"/>
              <a:t> performs significantly worse than GPU (i.e., GPU is more suitable)</a:t>
            </a:r>
          </a:p>
          <a:p>
            <a:endParaRPr lang="en-US" sz="1200" i="1" dirty="0"/>
          </a:p>
          <a:p>
            <a:r>
              <a:rPr lang="en-US" i="1" dirty="0"/>
              <a:t>Performance gap threshold </a:t>
            </a:r>
            <a:r>
              <a:rPr lang="en-US" dirty="0"/>
              <a:t>is the threshold of choosing GPU or other VM types</a:t>
            </a:r>
          </a:p>
          <a:p>
            <a:pPr lvl="1"/>
            <a:r>
              <a:rPr lang="en-US" sz="2400" dirty="0"/>
              <a:t>Value of the threshold depends on the user performance versus cost preference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7BCB6-C986-4985-95D8-87D4454DC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847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GOP Suitability Matrix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4" name="Picture 3" descr="delta-thresho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05" y="1539933"/>
            <a:ext cx="5007740" cy="2720064"/>
          </a:xfrm>
          <a:prstGeom prst="rect">
            <a:avLst/>
          </a:prstGeom>
        </p:spPr>
      </p:pic>
      <p:pic>
        <p:nvPicPr>
          <p:cNvPr id="8" name="Picture 7" descr="mixed_codec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" r="7464"/>
          <a:stretch/>
        </p:blipFill>
        <p:spPr>
          <a:xfrm>
            <a:off x="4934922" y="1503611"/>
            <a:ext cx="3992512" cy="3037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437746-1B86-4A91-A029-F46CFC629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106" y="4903361"/>
            <a:ext cx="2794433" cy="11364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3CDB61-F202-4559-8D22-A001362079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901" y="4644892"/>
            <a:ext cx="3371850" cy="110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AD1C89-0692-4CDD-804B-C7270916DD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9024" y="5665570"/>
            <a:ext cx="3557931" cy="110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7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1167"/>
            <a:ext cx="4260246" cy="2752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163" y="1791167"/>
            <a:ext cx="4581837" cy="2924056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932068" y="2045177"/>
            <a:ext cx="542853" cy="2498939"/>
          </a:xfrm>
          <a:prstGeom prst="roundRect">
            <a:avLst/>
          </a:prstGeom>
          <a:solidFill>
            <a:schemeClr val="accent5">
              <a:alpha val="30000"/>
            </a:schemeClr>
          </a:solidFill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546176" y="2045177"/>
            <a:ext cx="542853" cy="2498939"/>
          </a:xfrm>
          <a:prstGeom prst="roundRect">
            <a:avLst/>
          </a:prstGeom>
          <a:solidFill>
            <a:schemeClr val="accent6">
              <a:alpha val="37000"/>
            </a:schemeClr>
          </a:solidFill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47363" y="33216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Suitability Matrix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543602" y="2045177"/>
            <a:ext cx="542853" cy="2498939"/>
          </a:xfrm>
          <a:prstGeom prst="roundRect">
            <a:avLst/>
          </a:prstGeom>
          <a:solidFill>
            <a:schemeClr val="accent5">
              <a:alpha val="30000"/>
            </a:schemeClr>
          </a:solidFill>
          <a:ln w="38100" cmpd="sng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8318696" y="2045177"/>
            <a:ext cx="542853" cy="2498939"/>
          </a:xfrm>
          <a:prstGeom prst="roundRect">
            <a:avLst/>
          </a:prstGeom>
          <a:solidFill>
            <a:schemeClr val="accent6">
              <a:alpha val="37000"/>
            </a:schemeClr>
          </a:solidFill>
          <a:ln w="38100" cmpd="sng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094" y="4805130"/>
            <a:ext cx="792417" cy="2585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590" y="4860561"/>
            <a:ext cx="828216" cy="20314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71788" y="5455696"/>
            <a:ext cx="5023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The suitability of low cost m4.large increase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071972" y="4962134"/>
            <a:ext cx="310161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005503" y="5005557"/>
            <a:ext cx="1059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Save cost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71788" y="5891806"/>
            <a:ext cx="6115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The suitability of high performance g2.xlarge decrease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201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2" grpId="0"/>
      <p:bldP spid="25" grpId="0"/>
      <p:bldP spid="2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8290"/>
            <a:ext cx="8229600" cy="39221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1800" dirty="0"/>
          </a:p>
          <a:p>
            <a:pPr algn="just">
              <a:buFont typeface="+mj-lt"/>
              <a:buAutoNum type="arabicPeriod"/>
            </a:pPr>
            <a:endParaRPr lang="en-US" sz="1800" b="1" dirty="0"/>
          </a:p>
          <a:p>
            <a:pPr algn="just"/>
            <a:r>
              <a:rPr lang="en-US" sz="1800" b="1" dirty="0" err="1"/>
              <a:t>Xiangbo</a:t>
            </a:r>
            <a:r>
              <a:rPr lang="en-US" sz="1800" b="1" dirty="0"/>
              <a:t> Li</a:t>
            </a:r>
            <a:r>
              <a:rPr lang="en-US" sz="1800" dirty="0"/>
              <a:t>, </a:t>
            </a:r>
            <a:r>
              <a:rPr lang="en-US" sz="1800" dirty="0" err="1"/>
              <a:t>Yamini</a:t>
            </a:r>
            <a:r>
              <a:rPr lang="en-US" sz="1800" dirty="0"/>
              <a:t> Joshi, Mahmoud K. </a:t>
            </a:r>
            <a:r>
              <a:rPr lang="en-US" sz="1800" dirty="0" err="1"/>
              <a:t>Darwich</a:t>
            </a:r>
            <a:r>
              <a:rPr lang="en-US" sz="1800" dirty="0"/>
              <a:t>, Brad </a:t>
            </a:r>
            <a:r>
              <a:rPr lang="en-US" sz="1800" dirty="0" err="1"/>
              <a:t>Landreneau</a:t>
            </a:r>
            <a:r>
              <a:rPr lang="en-US" sz="1800" dirty="0"/>
              <a:t>, Mohsen Amini Salehi, and Magdy </a:t>
            </a:r>
            <a:r>
              <a:rPr lang="en-US" sz="1800" dirty="0" err="1"/>
              <a:t>Bayoumi</a:t>
            </a:r>
            <a:r>
              <a:rPr lang="en-US" sz="1800" dirty="0"/>
              <a:t>, “</a:t>
            </a:r>
            <a:r>
              <a:rPr lang="en-US" sz="1800" dirty="0">
                <a:solidFill>
                  <a:schemeClr val="accent1"/>
                </a:solidFill>
              </a:rPr>
              <a:t>Performance Analysis and Modeling of Video Transcoding Using Heterogeneous Cloud Services</a:t>
            </a:r>
            <a:r>
              <a:rPr lang="en-US" sz="1800" dirty="0"/>
              <a:t>”, </a:t>
            </a:r>
            <a:r>
              <a:rPr lang="en-US" sz="1800" dirty="0" err="1"/>
              <a:t>submited</a:t>
            </a:r>
            <a:r>
              <a:rPr lang="en-US" sz="1800" dirty="0"/>
              <a:t> to </a:t>
            </a:r>
            <a:r>
              <a:rPr lang="en-US" sz="1800" b="1" i="1" dirty="0"/>
              <a:t>IEEE Transaction on Parallel and Distributed Computing (TPDS)</a:t>
            </a:r>
            <a:r>
              <a:rPr lang="en-US" sz="1800" b="1" dirty="0"/>
              <a:t>,</a:t>
            </a:r>
            <a:r>
              <a:rPr lang="en-US" sz="1800" dirty="0"/>
              <a:t> Oct. 2016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 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152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fld id="{00000000-1234-1234-1234-123412341234}" type="slidenum">
              <a:rPr kumimoji="0" lang="en-U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t>89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5087" y="1903644"/>
            <a:ext cx="6785629" cy="27839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Cost-Efficient On-Demand Video Transcoding Using Heterogeneous Cloud Services</a:t>
            </a:r>
          </a:p>
        </p:txBody>
      </p:sp>
    </p:spTree>
    <p:extLst>
      <p:ext uri="{BB962C8B-B14F-4D97-AF65-F5344CB8AC3E}">
        <p14:creationId xmlns:p14="http://schemas.microsoft.com/office/powerpoint/2010/main" val="2379821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6394890" y="5624513"/>
            <a:ext cx="2057400" cy="198882"/>
          </a:xfrm>
          <a:prstGeom prst="rect">
            <a:avLst/>
          </a:prstGeom>
          <a:noFill/>
          <a:ln>
            <a:noFill/>
          </a:ln>
        </p:spPr>
        <p:txBody>
          <a:bodyPr vert="horz" wrap="square" lIns="68569" tIns="34275" rIns="68569" bIns="34275" rtlCol="0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825">
                <a:solidFill>
                  <a:srgbClr val="3F4140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9</a:t>
            </a:fld>
            <a:endParaRPr lang="en-US" sz="825">
              <a:solidFill>
                <a:srgbClr val="3F41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537" y="1728524"/>
            <a:ext cx="3608428" cy="2706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90" y="1778530"/>
            <a:ext cx="3608428" cy="27063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10537" y="4666959"/>
            <a:ext cx="4154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Streaming subscribers </a:t>
            </a:r>
            <a:r>
              <a:rPr lang="en-US" b="1" dirty="0">
                <a:solidFill>
                  <a:srgbClr val="D5257C"/>
                </a:solidFill>
              </a:rPr>
              <a:t>&gt;</a:t>
            </a:r>
            <a:r>
              <a:rPr lang="en-US" dirty="0">
                <a:solidFill>
                  <a:srgbClr val="D5257C"/>
                </a:solidFill>
              </a:rPr>
              <a:t> </a:t>
            </a:r>
            <a:r>
              <a:rPr lang="en-US" dirty="0"/>
              <a:t>Cable subscribers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3837" y="4666959"/>
            <a:ext cx="410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accounts for </a:t>
            </a:r>
            <a:r>
              <a:rPr lang="en-US" dirty="0">
                <a:solidFill>
                  <a:schemeClr val="accent3"/>
                </a:solidFill>
              </a:rPr>
              <a:t>70-80%</a:t>
            </a:r>
            <a:r>
              <a:rPr lang="en-US" dirty="0"/>
              <a:t> Internet traffic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113E22-76C2-4BAD-93B2-51B76AB6198B}"/>
              </a:ext>
            </a:extLst>
          </p:cNvPr>
          <p:cNvSpPr txBox="1">
            <a:spLocks/>
          </p:cNvSpPr>
          <p:nvPr/>
        </p:nvSpPr>
        <p:spPr>
          <a:xfrm>
            <a:off x="377169" y="338862"/>
            <a:ext cx="8430499" cy="743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>
              <a:spcBef>
                <a:spcPct val="0"/>
              </a:spcBef>
              <a:buNone/>
              <a:defRPr sz="4400" b="0" i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4000" dirty="0"/>
              <a:t>Current Status of the Video Streaming World</a:t>
            </a:r>
          </a:p>
        </p:txBody>
      </p:sp>
    </p:spTree>
    <p:extLst>
      <p:ext uri="{BB962C8B-B14F-4D97-AF65-F5344CB8AC3E}">
        <p14:creationId xmlns:p14="http://schemas.microsoft.com/office/powerpoint/2010/main" val="340044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rchitecture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781" y="133140"/>
            <a:ext cx="5303200" cy="67248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071077" y="4650154"/>
            <a:ext cx="2139461" cy="113323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65077" y="4313614"/>
            <a:ext cx="957385" cy="16119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638243" y="5840108"/>
            <a:ext cx="1475154" cy="84992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54274" y="4297619"/>
            <a:ext cx="1519583" cy="742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ed Rectangular Callout 9"/>
          <p:cNvSpPr/>
          <p:nvPr/>
        </p:nvSpPr>
        <p:spPr>
          <a:xfrm>
            <a:off x="0" y="3204307"/>
            <a:ext cx="1936288" cy="967155"/>
          </a:xfrm>
          <a:prstGeom prst="wedgeRoundRectCallout">
            <a:avLst>
              <a:gd name="adj1" fmla="val -21518"/>
              <a:gd name="adj2" fmla="val 6516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Utility Function Based Batch Scheduling Method</a:t>
            </a:r>
          </a:p>
        </p:txBody>
      </p:sp>
      <p:cxnSp>
        <p:nvCxnSpPr>
          <p:cNvPr id="19" name="Straight Arrow Connector 18"/>
          <p:cNvCxnSpPr>
            <a:stCxn id="6" idx="7"/>
          </p:cNvCxnSpPr>
          <p:nvPr/>
        </p:nvCxnSpPr>
        <p:spPr>
          <a:xfrm flipV="1">
            <a:off x="5682256" y="3424614"/>
            <a:ext cx="1825503" cy="11250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6"/>
          </p:cNvCxnSpPr>
          <p:nvPr/>
        </p:nvCxnSpPr>
        <p:spPr>
          <a:xfrm flipV="1">
            <a:off x="5113397" y="5908493"/>
            <a:ext cx="2286000" cy="356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/>
          <p:cNvSpPr/>
          <p:nvPr/>
        </p:nvSpPr>
        <p:spPr>
          <a:xfrm>
            <a:off x="7010981" y="2387716"/>
            <a:ext cx="1856153" cy="888999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Heterogeneous Transcoding VMs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7010981" y="4943231"/>
            <a:ext cx="1856153" cy="840154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Adaptive </a:t>
            </a:r>
          </a:p>
          <a:p>
            <a:pPr algn="ctr"/>
            <a:r>
              <a:rPr lang="en-US" sz="1600" dirty="0"/>
              <a:t>Elastic Resource Provisioning Policy</a:t>
            </a:r>
          </a:p>
        </p:txBody>
      </p:sp>
    </p:spTree>
    <p:extLst>
      <p:ext uri="{BB962C8B-B14F-4D97-AF65-F5344CB8AC3E}">
        <p14:creationId xmlns:p14="http://schemas.microsoft.com/office/powerpoint/2010/main" val="47414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22" grpId="0" animBg="1"/>
      <p:bldP spid="2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91</a:t>
            </a:fld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130978" y="3394572"/>
            <a:ext cx="21136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140248" y="2111146"/>
            <a:ext cx="0" cy="128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0248" y="2875412"/>
            <a:ext cx="1019734" cy="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150712" y="2875412"/>
            <a:ext cx="0" cy="519160"/>
          </a:xfrm>
          <a:prstGeom prst="line">
            <a:avLst/>
          </a:prstGeom>
          <a:ln>
            <a:solidFill>
              <a:srgbClr val="C05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934196" y="3394572"/>
            <a:ext cx="211363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943466" y="2111146"/>
            <a:ext cx="0" cy="128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6032094" y="2674762"/>
            <a:ext cx="1924921" cy="567410"/>
          </a:xfrm>
          <a:custGeom>
            <a:avLst/>
            <a:gdLst>
              <a:gd name="connsiteX0" fmla="*/ 0 w 2591813"/>
              <a:gd name="connsiteY0" fmla="*/ 0 h 763990"/>
              <a:gd name="connsiteX1" fmla="*/ 519137 w 2591813"/>
              <a:gd name="connsiteY1" fmla="*/ 611866 h 763990"/>
              <a:gd name="connsiteX2" fmla="*/ 2363929 w 2591813"/>
              <a:gd name="connsiteY2" fmla="*/ 750927 h 763990"/>
              <a:gd name="connsiteX3" fmla="*/ 2586416 w 2591813"/>
              <a:gd name="connsiteY3" fmla="*/ 760197 h 76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813" h="763990">
                <a:moveTo>
                  <a:pt x="0" y="0"/>
                </a:moveTo>
                <a:cubicBezTo>
                  <a:pt x="62574" y="243356"/>
                  <a:pt x="125149" y="486712"/>
                  <a:pt x="519137" y="611866"/>
                </a:cubicBezTo>
                <a:cubicBezTo>
                  <a:pt x="913125" y="737021"/>
                  <a:pt x="2363929" y="750927"/>
                  <a:pt x="2363929" y="750927"/>
                </a:cubicBezTo>
                <a:cubicBezTo>
                  <a:pt x="2708476" y="775649"/>
                  <a:pt x="2549335" y="757107"/>
                  <a:pt x="2586416" y="760197"/>
                </a:cubicBezTo>
              </a:path>
            </a:pathLst>
          </a:cu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371348" y="4062063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42818" y="352436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GOP #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5406" y="270520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09985" y="352436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GOP #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60813" y="270520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Priority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3773015" y="2606563"/>
            <a:ext cx="834328" cy="2688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155484" y="4070586"/>
            <a:ext cx="1619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Utility Function</a:t>
            </a: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7238201" y="4640861"/>
          <a:ext cx="161925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Equation" r:id="rId3" imgW="723600" imgH="228600" progId="Equation.3">
                  <p:embed/>
                </p:oleObj>
              </mc:Choice>
              <mc:Fallback>
                <p:oleObj name="Equation" r:id="rId3" imgW="723600" imgH="228600" progId="Equation.3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8201" y="4640861"/>
                        <a:ext cx="1619250" cy="517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/>
          <p:nvPr/>
        </p:nvSpPr>
        <p:spPr>
          <a:xfrm>
            <a:off x="4064001" y="5191731"/>
            <a:ext cx="4976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        where alpha is constant factor, </a:t>
            </a:r>
            <a:r>
              <a:rPr lang="en-US" dirty="0" err="1"/>
              <a:t>i</a:t>
            </a:r>
            <a:r>
              <a:rPr lang="en-US" dirty="0"/>
              <a:t> the order </a:t>
            </a:r>
          </a:p>
          <a:p>
            <a:pPr lvl="1"/>
            <a:r>
              <a:rPr lang="en-US" dirty="0"/>
              <a:t>        number of the GOP in that video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99287" y="4776832"/>
            <a:ext cx="208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GOP utility function: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525585" y="326433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Why Remove Startup Queue?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114139" y="3032318"/>
            <a:ext cx="1957820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>
            <a:off x="4890057" y="3133044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406848" y="258873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4882170" y="259850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4,1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2205191" y="3670269"/>
            <a:ext cx="386676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/>
          <p:cNvSpPr/>
          <p:nvPr/>
        </p:nvSpPr>
        <p:spPr>
          <a:xfrm>
            <a:off x="3883652" y="3763078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iamond 39"/>
          <p:cNvSpPr/>
          <p:nvPr/>
        </p:nvSpPr>
        <p:spPr>
          <a:xfrm>
            <a:off x="4420888" y="3763078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gular Pentagon 40"/>
          <p:cNvSpPr/>
          <p:nvPr/>
        </p:nvSpPr>
        <p:spPr>
          <a:xfrm>
            <a:off x="4951895" y="3767715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544422" y="376307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844207" y="3763078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517869" y="4308216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781823" y="427152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961441" y="430821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3345681" y="427152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4364786" y="430233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3,4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3861185" y="4318211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4,4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2321240" y="3670269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608289" y="4813175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07055" y="2112434"/>
            <a:ext cx="155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Startup Queue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267863" y="3075655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54" name="Isosceles Triangle 53"/>
          <p:cNvSpPr/>
          <p:nvPr/>
        </p:nvSpPr>
        <p:spPr>
          <a:xfrm>
            <a:off x="5491911" y="3122087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gular Pentagon 54"/>
          <p:cNvSpPr/>
          <p:nvPr/>
        </p:nvSpPr>
        <p:spPr>
          <a:xfrm>
            <a:off x="3348612" y="3761567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4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2" grpId="0"/>
      <p:bldP spid="33" grpId="0"/>
      <p:bldP spid="21" grpId="0" animBg="1"/>
      <p:bldP spid="22" grpId="0" animBg="1"/>
      <p:bldP spid="35" grpId="0"/>
      <p:bldP spid="36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328223" y="3265411"/>
            <a:ext cx="5353538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Isosceles Triangle 5"/>
          <p:cNvSpPr/>
          <p:nvPr/>
        </p:nvSpPr>
        <p:spPr>
          <a:xfrm>
            <a:off x="4493454" y="3358220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/>
          <p:cNvSpPr/>
          <p:nvPr/>
        </p:nvSpPr>
        <p:spPr>
          <a:xfrm>
            <a:off x="5607146" y="335822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gular Pentagon 7"/>
          <p:cNvSpPr/>
          <p:nvPr/>
        </p:nvSpPr>
        <p:spPr>
          <a:xfrm>
            <a:off x="5069838" y="3358220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154224" y="335822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/>
          <p:cNvSpPr/>
          <p:nvPr/>
        </p:nvSpPr>
        <p:spPr>
          <a:xfrm>
            <a:off x="3971777" y="333965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454009" y="335822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20605" y="3358220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gular Pentagon 13"/>
          <p:cNvSpPr/>
          <p:nvPr/>
        </p:nvSpPr>
        <p:spPr>
          <a:xfrm>
            <a:off x="2359853" y="3358220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iamond 14"/>
          <p:cNvSpPr/>
          <p:nvPr/>
        </p:nvSpPr>
        <p:spPr>
          <a:xfrm>
            <a:off x="1832315" y="3358220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062391" y="2778849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387577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1,9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41402" y="2778849"/>
            <a:ext cx="602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1,10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512314" y="277884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935560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2,6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832315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2,7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987636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3,2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316602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3,3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493454" y="2778849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4401623" y="4546156"/>
            <a:ext cx="2292642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12839" y="4636035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5632545" y="4636035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gular Pentagon 28"/>
          <p:cNvSpPr/>
          <p:nvPr/>
        </p:nvSpPr>
        <p:spPr>
          <a:xfrm>
            <a:off x="5099271" y="4656547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>
            <a:off x="4548021" y="4636035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371732" y="3265411"/>
            <a:ext cx="460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…..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21007" y="4064480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582651" y="407424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018132" y="4074248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3,2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493454" y="4084016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189392" y="5124655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626684" y="5111848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099271" y="5111848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0.8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548021" y="5117709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1.0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818532" y="4619426"/>
            <a:ext cx="155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Priority Queue</a:t>
            </a:r>
          </a:p>
        </p:txBody>
      </p:sp>
      <p:cxnSp>
        <p:nvCxnSpPr>
          <p:cNvPr id="50" name="Elbow Connector 49"/>
          <p:cNvCxnSpPr/>
          <p:nvPr/>
        </p:nvCxnSpPr>
        <p:spPr>
          <a:xfrm>
            <a:off x="2637300" y="4064480"/>
            <a:ext cx="1514231" cy="851933"/>
          </a:xfrm>
          <a:prstGeom prst="bentConnector3">
            <a:avLst>
              <a:gd name="adj1" fmla="val -968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818532" y="3348449"/>
            <a:ext cx="139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Batch Queue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525585" y="141424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Utility Function Based </a:t>
            </a:r>
          </a:p>
          <a:p>
            <a:r>
              <a:rPr lang="en-US" dirty="0">
                <a:solidFill>
                  <a:schemeClr val="bg1"/>
                </a:solidFill>
              </a:rPr>
              <a:t>Batch Scheduling Method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1904" y="2279147"/>
            <a:ext cx="1250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G</a:t>
            </a:r>
            <a:r>
              <a:rPr lang="en-US" sz="2000" baseline="-25000" dirty="0" err="1"/>
              <a:t>video</a:t>
            </a:r>
            <a:r>
              <a:rPr lang="en-US" sz="2000" baseline="-25000" dirty="0"/>
              <a:t>#,GOP#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8287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  <p:bldP spid="27" grpId="0" animBg="1"/>
      <p:bldP spid="28" grpId="0" animBg="1"/>
      <p:bldP spid="29" grpId="0" animBg="1"/>
      <p:bldP spid="30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6940625" y="251693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GPU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940625" y="3214700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Memory</a:t>
            </a:r>
          </a:p>
          <a:p>
            <a:pPr algn="ctr"/>
            <a:r>
              <a:rPr lang="en-US" sz="1600" dirty="0"/>
              <a:t>Optimized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940625" y="1623376"/>
            <a:ext cx="1164492" cy="10746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CPU</a:t>
            </a:r>
          </a:p>
          <a:p>
            <a:pPr algn="ctr"/>
            <a:r>
              <a:rPr lang="en-US" sz="1600" dirty="0"/>
              <a:t>Optimized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89030" y="1997486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789030" y="551659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770741" y="3556672"/>
            <a:ext cx="1151595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gular Pentagon 15"/>
          <p:cNvSpPr/>
          <p:nvPr/>
        </p:nvSpPr>
        <p:spPr>
          <a:xfrm>
            <a:off x="6437078" y="3647526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mming Junction 20"/>
          <p:cNvSpPr/>
          <p:nvPr/>
        </p:nvSpPr>
        <p:spPr>
          <a:xfrm>
            <a:off x="3351398" y="1976893"/>
            <a:ext cx="612648" cy="612648"/>
          </a:xfrm>
          <a:prstGeom prst="flowChartSummingJuncti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473031" y="645444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951012" y="2094672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/>
          <p:cNvSpPr/>
          <p:nvPr/>
        </p:nvSpPr>
        <p:spPr>
          <a:xfrm>
            <a:off x="6437078" y="211380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Diamond 24"/>
          <p:cNvSpPr/>
          <p:nvPr/>
        </p:nvSpPr>
        <p:spPr>
          <a:xfrm>
            <a:off x="5898256" y="3647526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5978112" y="645444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Elbow Connector 27"/>
          <p:cNvCxnSpPr>
            <a:stCxn id="21" idx="6"/>
            <a:endCxn id="12" idx="1"/>
          </p:cNvCxnSpPr>
          <p:nvPr/>
        </p:nvCxnSpPr>
        <p:spPr>
          <a:xfrm flipV="1">
            <a:off x="3964046" y="830083"/>
            <a:ext cx="1824984" cy="145313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>
            <a:stCxn id="21" idx="6"/>
            <a:endCxn id="15" idx="1"/>
          </p:cNvCxnSpPr>
          <p:nvPr/>
        </p:nvCxnSpPr>
        <p:spPr>
          <a:xfrm>
            <a:off x="3964046" y="2283217"/>
            <a:ext cx="1806695" cy="155187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6"/>
            <a:endCxn id="9" idx="1"/>
          </p:cNvCxnSpPr>
          <p:nvPr/>
        </p:nvCxnSpPr>
        <p:spPr>
          <a:xfrm flipV="1">
            <a:off x="3964046" y="2275910"/>
            <a:ext cx="1824984" cy="73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30681" y="4591493"/>
            <a:ext cx="798167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MM: Minimum completion time, Minimum completion time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MSD: Minimum completion time, Shortest Deadline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MMU: Minimum completion time, Minimum utility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43659" y="5894684"/>
            <a:ext cx="3365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MMUT, MSDUT, MMUUT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89117" y="2063003"/>
            <a:ext cx="2292642" cy="55684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800333" y="2152882"/>
            <a:ext cx="377090" cy="37709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2220039" y="2152882"/>
            <a:ext cx="429846" cy="395654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gular Pentagon 33"/>
          <p:cNvSpPr/>
          <p:nvPr/>
        </p:nvSpPr>
        <p:spPr>
          <a:xfrm>
            <a:off x="1686765" y="2173394"/>
            <a:ext cx="413043" cy="356578"/>
          </a:xfrm>
          <a:prstGeom prst="pen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1135515" y="2152882"/>
            <a:ext cx="439615" cy="356578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708501" y="1581327"/>
            <a:ext cx="52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1,8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170145" y="159109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2,5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605626" y="1591095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3,2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1080948" y="1600863"/>
            <a:ext cx="52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</a:t>
            </a:r>
            <a:r>
              <a:rPr lang="en-US" baseline="-25000" dirty="0"/>
              <a:t>4,0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2776886" y="2641502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0.3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214178" y="2628695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0.5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686765" y="2628695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0.8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35515" y="2634556"/>
            <a:ext cx="476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1.0</a:t>
            </a:r>
          </a:p>
        </p:txBody>
      </p:sp>
      <p:cxnSp>
        <p:nvCxnSpPr>
          <p:cNvPr id="17" name="Straight Arrow Connector 16"/>
          <p:cNvCxnSpPr>
            <a:stCxn id="31" idx="4"/>
          </p:cNvCxnSpPr>
          <p:nvPr/>
        </p:nvCxnSpPr>
        <p:spPr>
          <a:xfrm>
            <a:off x="2988878" y="2529972"/>
            <a:ext cx="292881" cy="8794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Left Brace 43"/>
          <p:cNvSpPr/>
          <p:nvPr/>
        </p:nvSpPr>
        <p:spPr>
          <a:xfrm>
            <a:off x="3351398" y="2846407"/>
            <a:ext cx="173975" cy="110268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525373" y="2864819"/>
            <a:ext cx="1035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GPU: 10s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525373" y="322479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CPU: 20s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525373" y="357976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Memory: 25s</a:t>
            </a:r>
          </a:p>
        </p:txBody>
      </p:sp>
      <p:sp>
        <p:nvSpPr>
          <p:cNvPr id="49" name="Left Brace 48"/>
          <p:cNvSpPr/>
          <p:nvPr/>
        </p:nvSpPr>
        <p:spPr>
          <a:xfrm rot="16200000">
            <a:off x="6814824" y="291034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431689" y="1438710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15s</a:t>
            </a:r>
          </a:p>
        </p:txBody>
      </p:sp>
      <p:sp>
        <p:nvSpPr>
          <p:cNvPr id="51" name="Left Brace 50"/>
          <p:cNvSpPr/>
          <p:nvPr/>
        </p:nvSpPr>
        <p:spPr>
          <a:xfrm rot="16200000">
            <a:off x="6808144" y="1624072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6551278" y="2858698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612456" y="4406827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20s</a:t>
            </a:r>
          </a:p>
        </p:txBody>
      </p:sp>
      <p:sp>
        <p:nvSpPr>
          <p:cNvPr id="55" name="Left Brace 54"/>
          <p:cNvSpPr/>
          <p:nvPr/>
        </p:nvSpPr>
        <p:spPr>
          <a:xfrm rot="16200000">
            <a:off x="6814824" y="3144892"/>
            <a:ext cx="271179" cy="23094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40923" y="157257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89132" y="182327"/>
            <a:ext cx="50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30s</a:t>
            </a:r>
          </a:p>
        </p:txBody>
      </p:sp>
    </p:spTree>
    <p:extLst>
      <p:ext uri="{BB962C8B-B14F-4D97-AF65-F5344CB8AC3E}">
        <p14:creationId xmlns:p14="http://schemas.microsoft.com/office/powerpoint/2010/main" val="6034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9.62963E-6 C -0.00243 -0.06852 -0.00486 -0.13681 0.03525 -0.17385 C 0.07535 -0.21088 0.20139 -0.21713 0.24045 -0.22223 " pathEditMode="relative" ptsTypes="aaA"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59259E-6 C 0.04583 -0.04838 0.09166 -0.09676 0.14097 -0.09977 C 0.19028 -0.10278 0.26996 -0.03194 0.29583 -0.01852 " pathEditMode="relative" rAng="0" ptsTypes="aaA">
                                      <p:cBhvr>
                                        <p:cTn id="7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7.40741E-7 C 0.03819 0.11343 0.07638 0.22686 0.13559 0.26227 C 0.19479 0.29769 0.27517 0.25487 0.35573 0.21227 " pathEditMode="relative" ptsTypes="aaA">
                                      <p:cBhvr>
                                        <p:cTn id="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8.88889E-6 C 0.03837 -0.10416 0.07673 -0.2081 0.13559 -0.24629 C 0.19444 -0.28448 0.31649 -0.23217 0.3526 -0.22939 " pathEditMode="relative" ptsTypes="a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 animBg="1"/>
      <p:bldP spid="33" grpId="0" animBg="1"/>
      <p:bldP spid="34" grpId="0" animBg="1"/>
      <p:bldP spid="35" grpId="0" animBg="1"/>
      <p:bldP spid="44" grpId="0" animBg="1"/>
      <p:bldP spid="44" grpId="1" animBg="1"/>
      <p:bldP spid="46" grpId="0"/>
      <p:bldP spid="46" grpId="1"/>
      <p:bldP spid="47" grpId="0"/>
      <p:bldP spid="47" grpId="1"/>
      <p:bldP spid="48" grpId="0"/>
      <p:bldP spid="48" grpId="1"/>
      <p:bldP spid="49" grpId="0" animBg="1"/>
      <p:bldP spid="49" grpId="1" animBg="1"/>
      <p:bldP spid="50" grpId="0"/>
      <p:bldP spid="50" grpId="1"/>
      <p:bldP spid="51" grpId="0" animBg="1"/>
      <p:bldP spid="51" grpId="1" animBg="1"/>
      <p:bldP spid="53" grpId="0"/>
      <p:bldP spid="53" grpId="1"/>
      <p:bldP spid="54" grpId="0"/>
      <p:bldP spid="54" grpId="1"/>
      <p:bldP spid="55" grpId="0" animBg="1"/>
      <p:bldP spid="55" grpId="1" animBg="1"/>
      <p:bldP spid="56" grpId="0"/>
      <p:bldP spid="5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BE249-D197-4ACA-BE66-80B24239C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Goal of the VM </a:t>
            </a:r>
            <a:r>
              <a:rPr lang="en-US" dirty="0" err="1"/>
              <a:t>Provisioner</a:t>
            </a:r>
            <a:r>
              <a:rPr lang="en-US" dirty="0"/>
              <a:t> is to maintain a robust QoS while minimizing the cost</a:t>
            </a:r>
          </a:p>
          <a:p>
            <a:endParaRPr lang="en-US" dirty="0"/>
          </a:p>
          <a:p>
            <a:r>
              <a:rPr lang="en-US" dirty="0"/>
              <a:t>VM provisioning policy makes VM allocation and deallocation decisions</a:t>
            </a:r>
          </a:p>
          <a:p>
            <a:endParaRPr lang="en-US" dirty="0"/>
          </a:p>
          <a:p>
            <a:r>
              <a:rPr lang="en-US" dirty="0"/>
              <a:t>Our strategy to achieve robustness is to assure keeping QoS in a predefined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7BCB6-C986-4985-95D8-87D4454DC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880782-4573-49FF-AA77-B49AB598A721}"/>
              </a:ext>
            </a:extLst>
          </p:cNvPr>
          <p:cNvSpPr txBox="1">
            <a:spLocks/>
          </p:cNvSpPr>
          <p:nvPr/>
        </p:nvSpPr>
        <p:spPr>
          <a:xfrm>
            <a:off x="122252" y="209743"/>
            <a:ext cx="88994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600"/>
              <a:t>Adaptive Elastic Heterogeneous VM Provisioning Policy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8467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6C44F-8FCC-4AF4-A6AE-C34E9AA29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Homogeneous versus Heterogeneous VM Provisioning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183E7-418E-4728-9AAA-7F1AC2231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Homogeneous elastic VM provisioning needs to deal with two main questions: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/>
              <a:t>When to provision VMs?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i="1" dirty="0"/>
              <a:t>How many VMs to provision?</a:t>
            </a:r>
          </a:p>
          <a:p>
            <a:r>
              <a:rPr lang="en-US" dirty="0"/>
              <a:t>Heterogeneous VM provisioning introduces a third question:</a:t>
            </a:r>
          </a:p>
          <a:p>
            <a:pPr marL="914400" lvl="1" indent="-514350">
              <a:buFont typeface="+mj-lt"/>
              <a:buAutoNum type="arabicPeriod" startAt="3"/>
            </a:pPr>
            <a:r>
              <a:rPr lang="en-US" i="1" dirty="0"/>
              <a:t> </a:t>
            </a:r>
            <a:r>
              <a:rPr lang="en-US" i="1" dirty="0">
                <a:solidFill>
                  <a:srgbClr val="FF0000"/>
                </a:solidFill>
              </a:rPr>
              <a:t>What type of VM(s)</a:t>
            </a:r>
            <a:r>
              <a:rPr lang="en-US" i="1" dirty="0"/>
              <a:t> to provision?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7C60B-2F6B-407A-9A9C-5786CD81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6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52" y="209743"/>
            <a:ext cx="8899496" cy="1143000"/>
          </a:xfrm>
        </p:spPr>
        <p:txBody>
          <a:bodyPr>
            <a:noAutofit/>
          </a:bodyPr>
          <a:lstStyle/>
          <a:p>
            <a:r>
              <a:rPr lang="en-US" sz="3600" dirty="0"/>
              <a:t>Elastic Heterogeneous VM Allocation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676" y="1358470"/>
            <a:ext cx="8229600" cy="4525963"/>
          </a:xfrm>
        </p:spPr>
        <p:txBody>
          <a:bodyPr/>
          <a:lstStyle/>
          <a:p>
            <a:r>
              <a:rPr lang="en-US" dirty="0"/>
              <a:t>When to allocate? </a:t>
            </a:r>
          </a:p>
          <a:p>
            <a:r>
              <a:rPr lang="en-US" dirty="0"/>
              <a:t>What type of VM?</a:t>
            </a:r>
          </a:p>
          <a:p>
            <a:pPr lvl="1"/>
            <a:r>
              <a:rPr lang="en-US" sz="2400" dirty="0"/>
              <a:t>Consider past and future</a:t>
            </a:r>
            <a:br>
              <a:rPr lang="en-US" sz="2400" dirty="0"/>
            </a:br>
            <a:r>
              <a:rPr lang="en-US" sz="2400" dirty="0"/>
              <a:t>of each type</a:t>
            </a:r>
          </a:p>
          <a:p>
            <a:pPr lvl="1"/>
            <a:r>
              <a:rPr lang="en-US" sz="2000" dirty="0"/>
              <a:t>Weight is the linear </a:t>
            </a:r>
            <a:br>
              <a:rPr lang="en-US" sz="2000" dirty="0"/>
            </a:br>
            <a:r>
              <a:rPr lang="en-US" sz="2000" dirty="0"/>
              <a:t>combination of the two factors</a:t>
            </a:r>
            <a:endParaRPr lang="en-US" sz="2400" dirty="0"/>
          </a:p>
          <a:p>
            <a:r>
              <a:rPr lang="en-US" dirty="0"/>
              <a:t>How many VMs?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96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0554" y="5551126"/>
            <a:ext cx="384907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372554" y="4710972"/>
            <a:ext cx="671" cy="161192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0400" y="5025486"/>
            <a:ext cx="1222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Last Period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84785" y="4710972"/>
            <a:ext cx="0" cy="1611923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1087" y="5849322"/>
            <a:ext cx="17280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Deadline miss rate</a:t>
            </a:r>
          </a:p>
          <a:p>
            <a:r>
              <a:rPr lang="en-US" sz="1600" dirty="0"/>
              <a:t>GPU: 20%</a:t>
            </a:r>
          </a:p>
          <a:p>
            <a:r>
              <a:rPr lang="en-US" sz="1600" dirty="0"/>
              <a:t>CPU:  50%</a:t>
            </a:r>
          </a:p>
          <a:p>
            <a:r>
              <a:rPr lang="en-US" sz="1600" dirty="0"/>
              <a:t>Memory:30%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1708" y="5014768"/>
            <a:ext cx="80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Future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19789" y="5849322"/>
            <a:ext cx="2329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Portion in the bath queue</a:t>
            </a:r>
          </a:p>
          <a:p>
            <a:r>
              <a:rPr lang="en-US" sz="1600" dirty="0"/>
              <a:t>GPU: 60%</a:t>
            </a:r>
          </a:p>
          <a:p>
            <a:r>
              <a:rPr lang="en-US" sz="1600" dirty="0"/>
              <a:t>CPU:  20%</a:t>
            </a:r>
          </a:p>
          <a:p>
            <a:r>
              <a:rPr lang="en-US" sz="1600" dirty="0"/>
              <a:t>Memory:20%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630" y="1600200"/>
            <a:ext cx="4226856" cy="379763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34122" y="2037390"/>
            <a:ext cx="2169427" cy="224907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589194" y="3539231"/>
            <a:ext cx="3432554" cy="641388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713485" y="4401186"/>
            <a:ext cx="1223334" cy="224907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21" idx="1"/>
          </p:cNvCxnSpPr>
          <p:nvPr/>
        </p:nvCxnSpPr>
        <p:spPr>
          <a:xfrm flipH="1">
            <a:off x="4338853" y="3859925"/>
            <a:ext cx="1250341" cy="766168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1891740" y="5501579"/>
            <a:ext cx="1144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Current Time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086522" y="2979212"/>
            <a:ext cx="2169427" cy="320878"/>
          </a:xfrm>
          <a:prstGeom prst="round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llout: Line with Border and Accent Bar 14">
            <a:extLst>
              <a:ext uri="{FF2B5EF4-FFF2-40B4-BE49-F238E27FC236}">
                <a16:creationId xmlns:a16="http://schemas.microsoft.com/office/drawing/2014/main" id="{B59466C3-DA49-4B8E-9E17-264BDC8AE6EA}"/>
              </a:ext>
            </a:extLst>
          </p:cNvPr>
          <p:cNvSpPr/>
          <p:nvPr/>
        </p:nvSpPr>
        <p:spPr>
          <a:xfrm>
            <a:off x="6705600" y="5394818"/>
            <a:ext cx="2329985" cy="1431885"/>
          </a:xfrm>
          <a:prstGeom prst="accentBorderCallout1">
            <a:avLst>
              <a:gd name="adj1" fmla="val 18750"/>
              <a:gd name="adj2" fmla="val -8333"/>
              <a:gd name="adj3" fmla="val -53804"/>
              <a:gd name="adj4" fmla="val -25069"/>
            </a:avLst>
          </a:prstGeom>
          <a:solidFill>
            <a:schemeClr val="bg1"/>
          </a:solidFill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far is the weight from </a:t>
            </a:r>
            <a:r>
              <a:rPr lang="en-US" i="1" dirty="0"/>
              <a:t>w</a:t>
            </a:r>
            <a:r>
              <a:rPr lang="en-US" i="1" baseline="-25000" dirty="0"/>
              <a:t>th</a:t>
            </a:r>
          </a:p>
          <a:p>
            <a:endParaRPr lang="en-US" sz="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Arrival rate of task type</a:t>
            </a:r>
          </a:p>
        </p:txBody>
      </p:sp>
    </p:spTree>
    <p:extLst>
      <p:ext uri="{BB962C8B-B14F-4D97-AF65-F5344CB8AC3E}">
        <p14:creationId xmlns:p14="http://schemas.microsoft.com/office/powerpoint/2010/main" val="355690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9" grpId="0" animBg="1"/>
      <p:bldP spid="21" grpId="0" animBg="1"/>
      <p:bldP spid="22" grpId="0" animBg="1"/>
      <p:bldP spid="17" grpId="0"/>
      <p:bldP spid="19" grpId="0" animBg="1"/>
      <p:bldP spid="1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BE249-D197-4ACA-BE66-80B24239C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Should the one with minimum utilization should be deallocated?</a:t>
            </a:r>
          </a:p>
          <a:p>
            <a:pPr lvl="1"/>
            <a:r>
              <a:rPr lang="en-US" dirty="0"/>
              <a:t>When the system tends to homogeneous configuration, VMs tend to have identical and high utilization (scheduler does not discriminate)</a:t>
            </a:r>
          </a:p>
          <a:p>
            <a:r>
              <a:rPr lang="en-US" dirty="0"/>
              <a:t>We need to know the degree of heterogeneity in the VM cluster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7BCB6-C986-4985-95D8-87D4454DC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880782-4573-49FF-AA77-B49AB598A721}"/>
              </a:ext>
            </a:extLst>
          </p:cNvPr>
          <p:cNvSpPr txBox="1">
            <a:spLocks/>
          </p:cNvSpPr>
          <p:nvPr/>
        </p:nvSpPr>
        <p:spPr>
          <a:xfrm>
            <a:off x="122252" y="209743"/>
            <a:ext cx="88994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3600" dirty="0"/>
              <a:t>Which VM to Deallocate in a Heterogeneous VM Cluster?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0C6ABC-DF72-437E-85DA-1B9A276CB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52" y="5260181"/>
            <a:ext cx="2590800" cy="981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CFEC7D-B893-4251-A9D3-BC055763F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876" y="5397418"/>
            <a:ext cx="1828800" cy="504825"/>
          </a:xfrm>
          <a:prstGeom prst="rect">
            <a:avLst/>
          </a:prstGeom>
        </p:spPr>
      </p:pic>
      <p:sp>
        <p:nvSpPr>
          <p:cNvPr id="6" name="Callout: Bent Line with No Border 5">
            <a:extLst>
              <a:ext uri="{FF2B5EF4-FFF2-40B4-BE49-F238E27FC236}">
                <a16:creationId xmlns:a16="http://schemas.microsoft.com/office/drawing/2014/main" id="{AEF59660-500D-4A7C-BEB3-A82D47B645B1}"/>
              </a:ext>
            </a:extLst>
          </p:cNvPr>
          <p:cNvSpPr/>
          <p:nvPr/>
        </p:nvSpPr>
        <p:spPr>
          <a:xfrm>
            <a:off x="688428" y="5991977"/>
            <a:ext cx="945931" cy="728745"/>
          </a:xfrm>
          <a:prstGeom prst="callout2">
            <a:avLst>
              <a:gd name="adj1" fmla="val 44711"/>
              <a:gd name="adj2" fmla="val 100556"/>
              <a:gd name="adj3" fmla="val 49037"/>
              <a:gd name="adj4" fmla="val 105555"/>
              <a:gd name="adj5" fmla="val -73551"/>
              <a:gd name="adj6" fmla="val 183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VM types</a:t>
            </a:r>
          </a:p>
        </p:txBody>
      </p:sp>
      <p:sp>
        <p:nvSpPr>
          <p:cNvPr id="10" name="Callout: Bent Line with No Border 9">
            <a:extLst>
              <a:ext uri="{FF2B5EF4-FFF2-40B4-BE49-F238E27FC236}">
                <a16:creationId xmlns:a16="http://schemas.microsoft.com/office/drawing/2014/main" id="{CBE9A2AB-83B6-4722-9582-B7F742A2AE32}"/>
              </a:ext>
            </a:extLst>
          </p:cNvPr>
          <p:cNvSpPr/>
          <p:nvPr/>
        </p:nvSpPr>
        <p:spPr>
          <a:xfrm>
            <a:off x="3195145" y="6265444"/>
            <a:ext cx="1713186" cy="546935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6216"/>
              <a:gd name="adj6" fmla="val -183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Ratio of type </a:t>
            </a:r>
            <a:r>
              <a:rPr lang="en-US" dirty="0" err="1"/>
              <a:t>i</a:t>
            </a:r>
            <a:r>
              <a:rPr lang="en-US" dirty="0"/>
              <a:t> to all types</a:t>
            </a:r>
          </a:p>
        </p:txBody>
      </p:sp>
    </p:spTree>
    <p:extLst>
      <p:ext uri="{BB962C8B-B14F-4D97-AF65-F5344CB8AC3E}">
        <p14:creationId xmlns:p14="http://schemas.microsoft.com/office/powerpoint/2010/main" val="6932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613"/>
            <a:ext cx="8229600" cy="5081861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When?</a:t>
            </a:r>
          </a:p>
          <a:p>
            <a:pPr lvl="1"/>
            <a:r>
              <a:rPr lang="en-US" dirty="0"/>
              <a:t>Which one?</a:t>
            </a:r>
          </a:p>
          <a:p>
            <a:pPr marL="1371600" lvl="2" indent="-457200">
              <a:buFont typeface="+mj-ea"/>
              <a:buAutoNum type="circleNumDbPlain"/>
            </a:pPr>
            <a:r>
              <a:rPr lang="en-US" dirty="0"/>
              <a:t>Find the minimum utilization VMs </a:t>
            </a:r>
          </a:p>
          <a:p>
            <a:pPr marL="914400" lvl="2" indent="0">
              <a:buNone/>
            </a:pPr>
            <a:r>
              <a:rPr lang="en-US" dirty="0"/>
              <a:t>                     </a:t>
            </a:r>
          </a:p>
          <a:p>
            <a:pPr marL="1371600" lvl="2" indent="-457200">
              <a:buFont typeface="+mj-ea"/>
              <a:buAutoNum type="circleNumDbPlain" startAt="2"/>
            </a:pPr>
            <a:r>
              <a:rPr lang="en-US" dirty="0"/>
              <a:t>Find the lowest cost ones (least powerful ones)</a:t>
            </a:r>
          </a:p>
          <a:p>
            <a:pPr marL="914400" lvl="2" indent="0">
              <a:buNone/>
            </a:pPr>
            <a:endParaRPr lang="en-US" dirty="0"/>
          </a:p>
          <a:p>
            <a:pPr marL="1371600" lvl="2" indent="-457200">
              <a:buFont typeface="+mj-ea"/>
              <a:buAutoNum type="circleNumDbPlain" startAt="3"/>
            </a:pPr>
            <a:r>
              <a:rPr lang="en-US" dirty="0"/>
              <a:t>Find the minimum remaining time VM</a:t>
            </a:r>
          </a:p>
          <a:p>
            <a:pPr marL="1371600" lvl="2" indent="-457200">
              <a:buFont typeface="+mj-ea"/>
              <a:buAutoNum type="circleNumDbPlain" startAt="3"/>
            </a:pPr>
            <a:endParaRPr lang="en-US" dirty="0"/>
          </a:p>
          <a:p>
            <a:pPr marL="1371600" lvl="2" indent="-457200">
              <a:buFont typeface="+mj-ea"/>
              <a:buAutoNum type="circleNumDbPlain" startAt="3"/>
            </a:pPr>
            <a:r>
              <a:rPr lang="en-US" dirty="0"/>
              <a:t>If T2’s minimum utilization &lt; 0.2</a:t>
            </a:r>
          </a:p>
          <a:p>
            <a:pPr marL="914400" lvl="2" indent="0">
              <a:buNone/>
            </a:pPr>
            <a:r>
              <a:rPr lang="en-US" dirty="0"/>
              <a:t>                               </a:t>
            </a:r>
            <a:r>
              <a:rPr lang="en-US" dirty="0" err="1"/>
              <a:t>Deallocate</a:t>
            </a:r>
            <a:endParaRPr lang="en-US" dirty="0"/>
          </a:p>
          <a:p>
            <a:pPr marL="914400" lvl="2" indent="0">
              <a:buNone/>
            </a:pPr>
            <a:r>
              <a:rPr lang="en-US" dirty="0"/>
              <a:t>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929417" y="3111016"/>
            <a:ext cx="2159982" cy="4171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T2, T2, C4, R3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365122" y="3988706"/>
            <a:ext cx="1473979" cy="4171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T2, T2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865718" y="4864906"/>
            <a:ext cx="648922" cy="41718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24" y="1712546"/>
            <a:ext cx="5610188" cy="4570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14F8A7-D061-4961-81C0-CFE5FEBBD744}"/>
              </a:ext>
            </a:extLst>
          </p:cNvPr>
          <p:cNvSpPr txBox="1"/>
          <p:nvPr/>
        </p:nvSpPr>
        <p:spPr>
          <a:xfrm>
            <a:off x="580030" y="421227"/>
            <a:ext cx="40831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Deallocation Policy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45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060"/>
            <a:ext cx="8229600" cy="1143000"/>
          </a:xfrm>
        </p:spPr>
        <p:txBody>
          <a:bodyPr/>
          <a:lstStyle/>
          <a:p>
            <a:r>
              <a:rPr lang="en-US" altLang="zh-CN" dirty="0"/>
              <a:t>Early GOP Completion Time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34535-3569-3943-AAC3-BE6AAE3B0EEA}" type="slidenum">
              <a:rPr lang="en-US" smtClean="0"/>
              <a:pPr/>
              <a:t>99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085" y="1884447"/>
            <a:ext cx="4338298" cy="35640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60" y="293660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/>
              <a:t>The impact of utility based scheduling on minimizing completion/buffer time of GOPs, especially those in the beginning of the stream</a:t>
            </a:r>
          </a:p>
        </p:txBody>
      </p:sp>
    </p:spTree>
    <p:extLst>
      <p:ext uri="{BB962C8B-B14F-4D97-AF65-F5344CB8AC3E}">
        <p14:creationId xmlns:p14="http://schemas.microsoft.com/office/powerpoint/2010/main" val="11671412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rightcove 2017">
  <a:themeElements>
    <a:clrScheme name="Custom 5">
      <a:dk1>
        <a:srgbClr val="8F8F90"/>
      </a:dk1>
      <a:lt1>
        <a:srgbClr val="FFFFFF"/>
      </a:lt1>
      <a:dk2>
        <a:srgbClr val="3F4140"/>
      </a:dk2>
      <a:lt2>
        <a:srgbClr val="EFEFF0"/>
      </a:lt2>
      <a:accent1>
        <a:srgbClr val="95C039"/>
      </a:accent1>
      <a:accent2>
        <a:srgbClr val="EF6C2A"/>
      </a:accent2>
      <a:accent3>
        <a:srgbClr val="D5257C"/>
      </a:accent3>
      <a:accent4>
        <a:srgbClr val="1BB9D5"/>
      </a:accent4>
      <a:accent5>
        <a:srgbClr val="0051AD"/>
      </a:accent5>
      <a:accent6>
        <a:srgbClr val="FDC534"/>
      </a:accent6>
      <a:hlink>
        <a:srgbClr val="1BB9D5"/>
      </a:hlink>
      <a:folHlink>
        <a:srgbClr val="337D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14541</TotalTime>
  <Words>4473</Words>
  <Application>Microsoft Office PowerPoint</Application>
  <PresentationFormat>On-screen Show (4:3)</PresentationFormat>
  <Paragraphs>976</Paragraphs>
  <Slides>156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156</vt:i4>
      </vt:variant>
    </vt:vector>
  </HeadingPairs>
  <TitlesOfParts>
    <vt:vector size="174" baseType="lpstr">
      <vt:lpstr>宋体</vt:lpstr>
      <vt:lpstr>Arial</vt:lpstr>
      <vt:lpstr>Calibri</vt:lpstr>
      <vt:lpstr>Calibri Light</vt:lpstr>
      <vt:lpstr>Cambria Math</vt:lpstr>
      <vt:lpstr>Courier New</vt:lpstr>
      <vt:lpstr>Helvetica Neue</vt:lpstr>
      <vt:lpstr>Imprint MT Shadow</vt:lpstr>
      <vt:lpstr>Mangal</vt:lpstr>
      <vt:lpstr>Times New Roman</vt:lpstr>
      <vt:lpstr>Wingdings</vt:lpstr>
      <vt:lpstr>1_Office Theme</vt:lpstr>
      <vt:lpstr>Custom Design</vt:lpstr>
      <vt:lpstr>2_Office Theme</vt:lpstr>
      <vt:lpstr>3_Office Theme</vt:lpstr>
      <vt:lpstr>4_Office Theme</vt:lpstr>
      <vt:lpstr>Brightcove 2017</vt:lpstr>
      <vt:lpstr>Equation</vt:lpstr>
      <vt:lpstr>Tutorial: Interactive Video Streaming Using Cloud Services </vt:lpstr>
      <vt:lpstr>University of Louisiana Lafayette</vt:lpstr>
      <vt:lpstr>PowerPoint Presentation</vt:lpstr>
      <vt:lpstr>Research Interests</vt:lpstr>
      <vt:lpstr>Acknowledgement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Video Streaming Works?</vt:lpstr>
      <vt:lpstr>Video transcoding is computationally complex and time-consuming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Video Streaming Work?</vt:lpstr>
      <vt:lpstr>PowerPoint Presentation</vt:lpstr>
      <vt:lpstr>PowerPoint Presentation</vt:lpstr>
      <vt:lpstr>PowerPoint Presentation</vt:lpstr>
      <vt:lpstr>How Does Video Streaming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Long Tail Property of Video Streaming</vt:lpstr>
      <vt:lpstr>Why not transcode them on-demand (lazily)?</vt:lpstr>
      <vt:lpstr>Questions</vt:lpstr>
      <vt:lpstr>PowerPoint Presentation</vt:lpstr>
      <vt:lpstr>On-Demand Video Transcoding Challenges</vt:lpstr>
      <vt:lpstr>Questions</vt:lpstr>
      <vt:lpstr>PowerPoint Presentation</vt:lpstr>
      <vt:lpstr>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Segment Video?</vt:lpstr>
      <vt:lpstr>Video Stream Architecture</vt:lpstr>
      <vt:lpstr>PowerPoint Presentation</vt:lpstr>
      <vt:lpstr>On-Demand Video Transcoding Challenges</vt:lpstr>
      <vt:lpstr>PowerPoint Presentation</vt:lpstr>
      <vt:lpstr>On-Demand Video Transcoding Challenges</vt:lpstr>
      <vt:lpstr>Dynamic Cost-Efficient Provisioning Policy </vt:lpstr>
      <vt:lpstr>PowerPoint Presentation</vt:lpstr>
      <vt:lpstr>Experiment Setup</vt:lpstr>
      <vt:lpstr>Performance Evaluation</vt:lpstr>
      <vt:lpstr>PowerPoint Presentation</vt:lpstr>
      <vt:lpstr>PowerPoint Presentation</vt:lpstr>
      <vt:lpstr>Publications</vt:lpstr>
      <vt:lpstr>PowerPoint Presentation</vt:lpstr>
      <vt:lpstr>PowerPoint Presentation</vt:lpstr>
      <vt:lpstr>PowerPoint Presentation</vt:lpstr>
      <vt:lpstr>Amazon EC2 Instance - Families</vt:lpstr>
      <vt:lpstr>What’s the Affinity of Transcoding Operations on Heterogeneous VMs?</vt:lpstr>
      <vt:lpstr>Analyzing the Execution Time of Different Video Transcoding Operations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Approach: Suitability Matrix</vt:lpstr>
      <vt:lpstr>Proposed Approach</vt:lpstr>
      <vt:lpstr>GOP Suitability Matrix</vt:lpstr>
      <vt:lpstr>PowerPoint Presentation</vt:lpstr>
      <vt:lpstr>Publications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Homogeneous versus Heterogeneous VM Provisioning</vt:lpstr>
      <vt:lpstr>Elastic Heterogeneous VM Allocation Policy</vt:lpstr>
      <vt:lpstr>PowerPoint Presentation</vt:lpstr>
      <vt:lpstr>PowerPoint Presentation</vt:lpstr>
      <vt:lpstr>Early GOP Completion Time</vt:lpstr>
      <vt:lpstr>PowerPoint Presentation</vt:lpstr>
      <vt:lpstr>Static GPU vs. Dynamic Heterogeneous</vt:lpstr>
      <vt:lpstr>Publications</vt:lpstr>
      <vt:lpstr>PowerPoint Presentation</vt:lpstr>
      <vt:lpstr>PowerPoint Presentation</vt:lpstr>
      <vt:lpstr>Recap on Definitions</vt:lpstr>
      <vt:lpstr>Problem Definition</vt:lpstr>
      <vt:lpstr>Intuitive Solution</vt:lpstr>
      <vt:lpstr>Summary of Contributions in this Part</vt:lpstr>
      <vt:lpstr>Definition of Hot Video Stream </vt:lpstr>
      <vt:lpstr>Quantifying Hotness of GOP</vt:lpstr>
      <vt:lpstr>Quantifying Hotness of a Video Stream</vt:lpstr>
      <vt:lpstr>Access Pattern to Video Streams in a Repository </vt:lpstr>
      <vt:lpstr>PowerPoint Presentation</vt:lpstr>
      <vt:lpstr>Cost of Pre-transcoding of a Video Stream</vt:lpstr>
      <vt:lpstr>Cost of Re-transcoding of a Video Stream</vt:lpstr>
      <vt:lpstr>GOP-based Threshold algorithm (GBTh)</vt:lpstr>
      <vt:lpstr>Video-based hotness algorithm (VBH)</vt:lpstr>
      <vt:lpstr>Video Stream Access Pattern –  non Long Tail</vt:lpstr>
      <vt:lpstr>GOP-based hotness algorithm (GBH)</vt:lpstr>
      <vt:lpstr>Methods Used For Comparison</vt:lpstr>
      <vt:lpstr>Experimental results: Impact of changing percentage of FAVs in repository</vt:lpstr>
      <vt:lpstr>Experimental results: Impact of changing percentage of video streams with non long tail access in repository</vt:lpstr>
      <vt:lpstr>Publications</vt:lpstr>
      <vt:lpstr>PowerPoint Presentation</vt:lpstr>
      <vt:lpstr>CVSE Stack</vt:lpstr>
      <vt:lpstr>Video Processing Layer: FFmpeg</vt:lpstr>
      <vt:lpstr>Example of FFmpeg Command line</vt:lpstr>
      <vt:lpstr>Video Processing Engine</vt:lpstr>
      <vt:lpstr>Cloud Based Video Streaming Engine (CVSE) Core</vt:lpstr>
      <vt:lpstr>Class Diagram of CVSE Core</vt:lpstr>
      <vt:lpstr>Web Interface</vt:lpstr>
      <vt:lpstr>Components</vt:lpstr>
      <vt:lpstr>Java Servlets </vt:lpstr>
      <vt:lpstr>Demo</vt:lpstr>
      <vt:lpstr>PowerPoint Presentation</vt:lpstr>
      <vt:lpstr>Architecture for On-Demand Transcoding of Live-Stream Videos</vt:lpstr>
      <vt:lpstr>Transcoding Time Prediction Model</vt:lpstr>
      <vt:lpstr>PowerPoint Presentation</vt:lpstr>
      <vt:lpstr>PowerPoint Presentation</vt:lpstr>
      <vt:lpstr>Publications</vt:lpstr>
      <vt:lpstr>PowerPoint Presentation</vt:lpstr>
      <vt:lpstr>Questions</vt:lpstr>
      <vt:lpstr>Future Directions</vt:lpstr>
      <vt:lpstr>Reference</vt:lpstr>
      <vt:lpstr>PowerPoint Presentation</vt:lpstr>
      <vt:lpstr>PowerPoint Presentation</vt:lpstr>
      <vt:lpstr>Appendix</vt:lpstr>
      <vt:lpstr>Experiment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4n6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RESeED</dc:title>
  <dc:creator>4n6 4n6</dc:creator>
  <cp:lastModifiedBy>AminiSalehi Mohsen</cp:lastModifiedBy>
  <cp:revision>646</cp:revision>
  <dcterms:created xsi:type="dcterms:W3CDTF">2014-07-23T09:35:07Z</dcterms:created>
  <dcterms:modified xsi:type="dcterms:W3CDTF">2017-12-05T07:29:46Z</dcterms:modified>
</cp:coreProperties>
</file>