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69" r:id="rId3"/>
    <p:sldId id="270" r:id="rId4"/>
    <p:sldId id="271" r:id="rId5"/>
    <p:sldId id="259" r:id="rId6"/>
    <p:sldId id="267" r:id="rId7"/>
    <p:sldId id="272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3F1EC-1088-44BC-8CF1-23528C291EDF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C165-EC9C-4C1E-8285-3291E0F66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C165-EC9C-4C1E-8285-3291E0F66E6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5152-31D1-4047-B5BE-5FB07C0276C4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4F1F-D076-4DC7-ABCA-00BE956B0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5152-31D1-4047-B5BE-5FB07C0276C4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4F1F-D076-4DC7-ABCA-00BE956B0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5152-31D1-4047-B5BE-5FB07C0276C4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4F1F-D076-4DC7-ABCA-00BE956B0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5152-31D1-4047-B5BE-5FB07C0276C4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4F1F-D076-4DC7-ABCA-00BE956B0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5152-31D1-4047-B5BE-5FB07C0276C4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4F1F-D076-4DC7-ABCA-00BE956B0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5152-31D1-4047-B5BE-5FB07C0276C4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4F1F-D076-4DC7-ABCA-00BE956B0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5152-31D1-4047-B5BE-5FB07C0276C4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4F1F-D076-4DC7-ABCA-00BE956B0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5152-31D1-4047-B5BE-5FB07C0276C4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4F1F-D076-4DC7-ABCA-00BE956B0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5152-31D1-4047-B5BE-5FB07C0276C4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4F1F-D076-4DC7-ABCA-00BE956B0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5152-31D1-4047-B5BE-5FB07C0276C4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4F1F-D076-4DC7-ABCA-00BE956B0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5152-31D1-4047-B5BE-5FB07C0276C4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4F1F-D076-4DC7-ABCA-00BE956B0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B5152-31D1-4047-B5BE-5FB07C0276C4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4F1F-D076-4DC7-ABCA-00BE956B0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858180" cy="1643074"/>
          </a:xfrm>
        </p:spPr>
        <p:txBody>
          <a:bodyPr>
            <a:noAutofit/>
          </a:bodyPr>
          <a:lstStyle/>
          <a:p>
            <a:r>
              <a:rPr lang="en-US" b="1" dirty="0" smtClean="0"/>
              <a:t>Community Clouds for Natural Disaster Management in Smart Cities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Mohsen</a:t>
            </a:r>
            <a:r>
              <a:rPr lang="en-US" dirty="0" smtClean="0"/>
              <a:t> Amini </a:t>
            </a:r>
            <a:r>
              <a:rPr lang="en-US" dirty="0" err="1" smtClean="0"/>
              <a:t>Salehi</a:t>
            </a:r>
            <a:endParaRPr lang="en-US" dirty="0" smtClean="0"/>
          </a:p>
          <a:p>
            <a:r>
              <a:rPr lang="en-US" dirty="0" smtClean="0"/>
              <a:t>Assistant Professor at CACS</a:t>
            </a:r>
            <a:br>
              <a:rPr lang="en-US" dirty="0" smtClean="0"/>
            </a:br>
            <a:r>
              <a:rPr lang="en-US" dirty="0" smtClean="0"/>
              <a:t>University of Louisiana Lafayette</a:t>
            </a:r>
          </a:p>
        </p:txBody>
      </p:sp>
      <p:pic>
        <p:nvPicPr>
          <p:cNvPr id="4" name="Picture 3" descr="519mcl5yav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451947"/>
            <a:ext cx="2095501" cy="1397000"/>
          </a:xfrm>
          <a:prstGeom prst="rect">
            <a:avLst/>
          </a:prstGeom>
        </p:spPr>
      </p:pic>
      <p:pic>
        <p:nvPicPr>
          <p:cNvPr id="5" name="Picture 4" descr="cacs-Logo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4300" y="5451728"/>
            <a:ext cx="1406271" cy="1406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Natural Disaster Management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51F7-D677-4CE9-B35A-C3CCA0CC8D9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0052" y="1500174"/>
            <a:ext cx="8229600" cy="50742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Disaster management </a:t>
            </a:r>
            <a:br>
              <a:rPr lang="en-US" sz="2800" dirty="0" smtClean="0"/>
            </a:br>
            <a:r>
              <a:rPr lang="en-US" sz="2800" dirty="0" smtClean="0"/>
              <a:t>applications</a:t>
            </a:r>
          </a:p>
          <a:p>
            <a:pPr lvl="1"/>
            <a:r>
              <a:rPr lang="en-US" sz="2400" i="1" dirty="0" smtClean="0"/>
              <a:t>Evacuation traffic</a:t>
            </a:r>
            <a:br>
              <a:rPr lang="en-US" sz="2400" i="1" dirty="0" smtClean="0"/>
            </a:br>
            <a:r>
              <a:rPr lang="en-US" sz="2400" i="1" dirty="0" smtClean="0"/>
              <a:t>modeling</a:t>
            </a:r>
          </a:p>
          <a:p>
            <a:pPr lvl="1"/>
            <a:r>
              <a:rPr lang="en-US" sz="2400" i="1" dirty="0" smtClean="0"/>
              <a:t>Fuel demand </a:t>
            </a:r>
            <a:br>
              <a:rPr lang="en-US" sz="2400" i="1" dirty="0" smtClean="0"/>
            </a:br>
            <a:r>
              <a:rPr lang="en-US" sz="2400" i="1" dirty="0" smtClean="0"/>
              <a:t>prediction</a:t>
            </a:r>
          </a:p>
          <a:p>
            <a:pPr lvl="1"/>
            <a:r>
              <a:rPr lang="en-US" sz="2400" i="1" dirty="0" smtClean="0"/>
              <a:t>Process Big data</a:t>
            </a:r>
          </a:p>
          <a:p>
            <a:pPr lvl="1"/>
            <a:r>
              <a:rPr lang="en-US" sz="2400" i="1" dirty="0" smtClean="0"/>
              <a:t>Are real-time!</a:t>
            </a:r>
          </a:p>
          <a:p>
            <a:pPr lvl="1"/>
            <a:endParaRPr lang="en-US" sz="2400" dirty="0" smtClean="0"/>
          </a:p>
          <a:p>
            <a:r>
              <a:rPr lang="en-US" sz="2300" dirty="0" smtClean="0"/>
              <a:t>Organizations utilize</a:t>
            </a:r>
            <a:br>
              <a:rPr lang="en-US" sz="2300" dirty="0" smtClean="0"/>
            </a:br>
            <a:r>
              <a:rPr lang="en-US" sz="2300" dirty="0" smtClean="0"/>
              <a:t>private Clouds to process such applications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7" name="Content Placeholder 4" descr="Australian-fi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6920" y="1928802"/>
            <a:ext cx="5599491" cy="3740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Public Clouds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407" y="1672919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Local (organizational) </a:t>
            </a:r>
            <a:br>
              <a:rPr lang="en-US" sz="3600" dirty="0" smtClean="0"/>
            </a:br>
            <a:r>
              <a:rPr lang="en-US" sz="3600" dirty="0" smtClean="0"/>
              <a:t>resources might not </a:t>
            </a:r>
            <a:br>
              <a:rPr lang="en-US" sz="3600" dirty="0" smtClean="0"/>
            </a:br>
            <a:r>
              <a:rPr lang="en-US" sz="3600" dirty="0" smtClean="0"/>
              <a:t>be sufficient </a:t>
            </a:r>
          </a:p>
          <a:p>
            <a:endParaRPr lang="en-US" sz="1800" dirty="0" smtClean="0"/>
          </a:p>
          <a:p>
            <a:r>
              <a:rPr lang="en-US" sz="3600" dirty="0" smtClean="0"/>
              <a:t>Public Clouds cannot help!</a:t>
            </a:r>
          </a:p>
          <a:p>
            <a:pPr lvl="1"/>
            <a:r>
              <a:rPr lang="en-US" sz="2900" i="1" dirty="0" smtClean="0"/>
              <a:t>Insufficient band-width</a:t>
            </a:r>
          </a:p>
          <a:p>
            <a:pPr lvl="1"/>
            <a:r>
              <a:rPr lang="en-US" sz="2900" i="1" dirty="0" smtClean="0"/>
              <a:t>Clouds are not trustworthy</a:t>
            </a:r>
          </a:p>
          <a:p>
            <a:endParaRPr lang="en-US" sz="2300" dirty="0" smtClean="0"/>
          </a:p>
          <a:p>
            <a:r>
              <a:rPr lang="en-US" sz="3600" i="1" dirty="0" smtClean="0"/>
              <a:t>How to acquire </a:t>
            </a:r>
            <a:br>
              <a:rPr lang="en-US" sz="3600" i="1" dirty="0" smtClean="0"/>
            </a:br>
            <a:r>
              <a:rPr lang="en-US" sz="3600" i="1" dirty="0" smtClean="0"/>
              <a:t>resources for Big data</a:t>
            </a:r>
            <a:br>
              <a:rPr lang="en-US" sz="3600" i="1" dirty="0" smtClean="0"/>
            </a:br>
            <a:r>
              <a:rPr lang="en-US" sz="3600" i="1" dirty="0" smtClean="0"/>
              <a:t>applications at a disaster </a:t>
            </a:r>
            <a:br>
              <a:rPr lang="en-US" sz="3600" i="1" dirty="0" smtClean="0"/>
            </a:br>
            <a:r>
              <a:rPr lang="en-US" sz="3600" i="1" dirty="0" smtClean="0"/>
              <a:t>time?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51F7-D677-4CE9-B35A-C3CCA0CC8D9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085240" y="3944824"/>
            <a:ext cx="821060" cy="838200"/>
          </a:xfrm>
          <a:prstGeom prst="rect">
            <a:avLst/>
          </a:prstGeom>
          <a:noFill/>
        </p:spPr>
      </p:pic>
      <p:sp>
        <p:nvSpPr>
          <p:cNvPr id="18" name="Cloud Callout 17"/>
          <p:cNvSpPr/>
          <p:nvPr/>
        </p:nvSpPr>
        <p:spPr>
          <a:xfrm>
            <a:off x="5043466" y="1614409"/>
            <a:ext cx="2743200" cy="1447800"/>
          </a:xfrm>
          <a:prstGeom prst="cloudCallout">
            <a:avLst>
              <a:gd name="adj1" fmla="val -15600"/>
              <a:gd name="adj2" fmla="val -446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400" b="1" dirty="0">
              <a:solidFill>
                <a:schemeClr val="tx1"/>
              </a:solidFill>
            </a:endParaRPr>
          </a:p>
        </p:txBody>
      </p:sp>
      <p:sp>
        <p:nvSpPr>
          <p:cNvPr id="19" name="Cloud Callout 18"/>
          <p:cNvSpPr/>
          <p:nvPr/>
        </p:nvSpPr>
        <p:spPr>
          <a:xfrm>
            <a:off x="4524123" y="4549117"/>
            <a:ext cx="3276600" cy="1600200"/>
          </a:xfrm>
          <a:prstGeom prst="cloudCallout">
            <a:avLst>
              <a:gd name="adj1" fmla="val -15600"/>
              <a:gd name="adj2" fmla="val -446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400" b="1" dirty="0">
              <a:solidFill>
                <a:schemeClr val="tx1"/>
              </a:solidFill>
            </a:endParaRPr>
          </a:p>
        </p:txBody>
      </p:sp>
      <p:sp>
        <p:nvSpPr>
          <p:cNvPr id="20" name="Freeform 1149"/>
          <p:cNvSpPr>
            <a:spLocks/>
          </p:cNvSpPr>
          <p:nvPr/>
        </p:nvSpPr>
        <p:spPr bwMode="auto">
          <a:xfrm>
            <a:off x="2212976" y="4014803"/>
            <a:ext cx="15875" cy="17463"/>
          </a:xfrm>
          <a:custGeom>
            <a:avLst/>
            <a:gdLst/>
            <a:ahLst/>
            <a:cxnLst>
              <a:cxn ang="0">
                <a:pos x="10" y="5"/>
              </a:cxn>
              <a:cxn ang="0">
                <a:pos x="10" y="11"/>
              </a:cxn>
              <a:cxn ang="0">
                <a:pos x="0" y="6"/>
              </a:cxn>
              <a:cxn ang="0">
                <a:pos x="0" y="0"/>
              </a:cxn>
              <a:cxn ang="0">
                <a:pos x="10" y="5"/>
              </a:cxn>
            </a:cxnLst>
            <a:rect l="0" t="0" r="r" b="b"/>
            <a:pathLst>
              <a:path w="10" h="11">
                <a:moveTo>
                  <a:pt x="10" y="5"/>
                </a:moveTo>
                <a:lnTo>
                  <a:pt x="10" y="11"/>
                </a:lnTo>
                <a:lnTo>
                  <a:pt x="0" y="6"/>
                </a:lnTo>
                <a:lnTo>
                  <a:pt x="0" y="0"/>
                </a:lnTo>
                <a:lnTo>
                  <a:pt x="10" y="5"/>
                </a:lnTo>
                <a:close/>
              </a:path>
            </a:pathLst>
          </a:custGeom>
          <a:solidFill>
            <a:srgbClr val="E1B12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21" name="Right Arrow 20"/>
          <p:cNvSpPr/>
          <p:nvPr/>
        </p:nvSpPr>
        <p:spPr>
          <a:xfrm rot="10800000">
            <a:off x="6505322" y="4307634"/>
            <a:ext cx="1473587" cy="133918"/>
          </a:xfrm>
          <a:prstGeom prst="rightArrow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22" name="TextBox 21"/>
          <p:cNvSpPr txBox="1"/>
          <p:nvPr/>
        </p:nvSpPr>
        <p:spPr>
          <a:xfrm>
            <a:off x="5824830" y="3795287"/>
            <a:ext cx="275184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dirty="0" smtClean="0"/>
              <a:t>Disaster Management Application</a:t>
            </a:r>
            <a:endParaRPr lang="fa-IR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V="1">
            <a:off x="5564345" y="3585102"/>
            <a:ext cx="1258301" cy="14059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61471" y="6149317"/>
            <a:ext cx="211079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b="1" dirty="0" smtClean="0"/>
              <a:t>Private Cloud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653066" y="1919209"/>
            <a:ext cx="609600" cy="533400"/>
          </a:xfrm>
          <a:prstGeom prst="roundRect">
            <a:avLst/>
          </a:prstGeom>
          <a:solidFill>
            <a:srgbClr val="FFC000">
              <a:alpha val="2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VM</a:t>
            </a:r>
            <a:endParaRPr lang="fa-IR" dirty="0"/>
          </a:p>
        </p:txBody>
      </p:sp>
      <p:sp>
        <p:nvSpPr>
          <p:cNvPr id="35" name="Can 34"/>
          <p:cNvSpPr/>
          <p:nvPr/>
        </p:nvSpPr>
        <p:spPr>
          <a:xfrm>
            <a:off x="6643666" y="2147809"/>
            <a:ext cx="381000" cy="457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Can 35"/>
          <p:cNvSpPr/>
          <p:nvPr/>
        </p:nvSpPr>
        <p:spPr>
          <a:xfrm>
            <a:off x="6872266" y="1919209"/>
            <a:ext cx="381000" cy="457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Rounded Rectangle 36"/>
          <p:cNvSpPr/>
          <p:nvPr/>
        </p:nvSpPr>
        <p:spPr>
          <a:xfrm>
            <a:off x="5805466" y="2224009"/>
            <a:ext cx="609600" cy="533400"/>
          </a:xfrm>
          <a:prstGeom prst="roundRect">
            <a:avLst/>
          </a:prstGeom>
          <a:solidFill>
            <a:srgbClr val="FFC000">
              <a:alpha val="2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VM</a:t>
            </a:r>
            <a:endParaRPr lang="fa-IR" dirty="0"/>
          </a:p>
        </p:txBody>
      </p:sp>
      <p:sp>
        <p:nvSpPr>
          <p:cNvPr id="39" name="Can 38"/>
          <p:cNvSpPr/>
          <p:nvPr/>
        </p:nvSpPr>
        <p:spPr>
          <a:xfrm>
            <a:off x="6962523" y="4930117"/>
            <a:ext cx="381000" cy="457200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57523" y="5311117"/>
            <a:ext cx="609600" cy="533400"/>
          </a:xfrm>
          <a:prstGeom prst="roundRect">
            <a:avLst/>
          </a:prstGeom>
          <a:solidFill>
            <a:srgbClr val="FFC000">
              <a:alpha val="2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VM</a:t>
            </a:r>
            <a:endParaRPr lang="fa-IR" dirty="0"/>
          </a:p>
        </p:txBody>
      </p:sp>
      <p:sp>
        <p:nvSpPr>
          <p:cNvPr id="41" name="Rounded Rectangle 40"/>
          <p:cNvSpPr/>
          <p:nvPr/>
        </p:nvSpPr>
        <p:spPr>
          <a:xfrm>
            <a:off x="5438523" y="5110878"/>
            <a:ext cx="609600" cy="533400"/>
          </a:xfrm>
          <a:prstGeom prst="roundRect">
            <a:avLst/>
          </a:prstGeom>
          <a:solidFill>
            <a:srgbClr val="FFC000">
              <a:alpha val="2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VM</a:t>
            </a:r>
            <a:endParaRPr lang="fa-IR" dirty="0"/>
          </a:p>
        </p:txBody>
      </p:sp>
      <p:sp>
        <p:nvSpPr>
          <p:cNvPr id="42" name="Rounded Rectangle 41"/>
          <p:cNvSpPr/>
          <p:nvPr/>
        </p:nvSpPr>
        <p:spPr>
          <a:xfrm>
            <a:off x="6200523" y="5006317"/>
            <a:ext cx="609600" cy="533400"/>
          </a:xfrm>
          <a:prstGeom prst="roundRect">
            <a:avLst/>
          </a:prstGeom>
          <a:solidFill>
            <a:srgbClr val="FFC000">
              <a:alpha val="2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VM</a:t>
            </a:r>
            <a:endParaRPr lang="fa-IR" dirty="0"/>
          </a:p>
        </p:txBody>
      </p:sp>
      <p:sp>
        <p:nvSpPr>
          <p:cNvPr id="43" name="Rounded Rectangle 42"/>
          <p:cNvSpPr/>
          <p:nvPr/>
        </p:nvSpPr>
        <p:spPr>
          <a:xfrm>
            <a:off x="6048123" y="5311117"/>
            <a:ext cx="609600" cy="533400"/>
          </a:xfrm>
          <a:prstGeom prst="roundRect">
            <a:avLst/>
          </a:prstGeom>
          <a:solidFill>
            <a:srgbClr val="FFC000">
              <a:alpha val="2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VM</a:t>
            </a:r>
            <a:endParaRPr lang="fa-IR" dirty="0"/>
          </a:p>
        </p:txBody>
      </p:sp>
      <p:sp>
        <p:nvSpPr>
          <p:cNvPr id="56" name="TextBox 55"/>
          <p:cNvSpPr txBox="1"/>
          <p:nvPr/>
        </p:nvSpPr>
        <p:spPr>
          <a:xfrm>
            <a:off x="6670127" y="2892932"/>
            <a:ext cx="134679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/>
              <a:t>Public Cloud</a:t>
            </a:r>
            <a:endParaRPr lang="fa-IR" sz="1600" b="1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5045140" y="4260791"/>
            <a:ext cx="83516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/>
              <a:t>Gateway</a:t>
            </a:r>
            <a:endParaRPr lang="fa-IR" sz="1400" b="1" dirty="0"/>
          </a:p>
        </p:txBody>
      </p:sp>
      <p:sp>
        <p:nvSpPr>
          <p:cNvPr id="61" name="Oval 60"/>
          <p:cNvSpPr/>
          <p:nvPr/>
        </p:nvSpPr>
        <p:spPr>
          <a:xfrm>
            <a:off x="5895723" y="4220027"/>
            <a:ext cx="609600" cy="48717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63" name="Shape 62"/>
          <p:cNvCxnSpPr>
            <a:stCxn id="61" idx="4"/>
            <a:endCxn id="42" idx="0"/>
          </p:cNvCxnSpPr>
          <p:nvPr/>
        </p:nvCxnSpPr>
        <p:spPr>
          <a:xfrm rot="16200000" flipH="1">
            <a:off x="6203364" y="4704357"/>
            <a:ext cx="299119" cy="304800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61" idx="4"/>
            <a:endCxn id="41" idx="0"/>
          </p:cNvCxnSpPr>
          <p:nvPr/>
        </p:nvCxnSpPr>
        <p:spPr>
          <a:xfrm rot="5400000">
            <a:off x="5770083" y="4680438"/>
            <a:ext cx="403680" cy="457200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69" descr="free-image-download-blank-not_allowed-sig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3591" y="1614409"/>
            <a:ext cx="2049932" cy="2049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2F1A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2F1A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2F1A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2F1A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High-Bandwidth Community Network</a:t>
            </a:r>
            <a:endParaRPr lang="en-US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8325" y="1428736"/>
            <a:ext cx="6045095" cy="5359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allelogram 13"/>
          <p:cNvSpPr/>
          <p:nvPr/>
        </p:nvSpPr>
        <p:spPr>
          <a:xfrm>
            <a:off x="2828892" y="3711772"/>
            <a:ext cx="5943600" cy="2743200"/>
          </a:xfrm>
          <a:prstGeom prst="parallelogram">
            <a:avLst>
              <a:gd name="adj" fmla="val 48361"/>
            </a:avLst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Parallelogram 21"/>
          <p:cNvSpPr/>
          <p:nvPr/>
        </p:nvSpPr>
        <p:spPr>
          <a:xfrm>
            <a:off x="4048092" y="4245173"/>
            <a:ext cx="4267200" cy="1828800"/>
          </a:xfrm>
          <a:prstGeom prst="parallelogram">
            <a:avLst>
              <a:gd name="adj" fmla="val 48361"/>
            </a:avLst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arallelogram 32"/>
          <p:cNvSpPr/>
          <p:nvPr/>
        </p:nvSpPr>
        <p:spPr>
          <a:xfrm>
            <a:off x="5876892" y="1501972"/>
            <a:ext cx="2971800" cy="1219200"/>
          </a:xfrm>
          <a:prstGeom prst="parallelogram">
            <a:avLst>
              <a:gd name="adj" fmla="val 48361"/>
            </a:avLst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arallelogram 31"/>
          <p:cNvSpPr/>
          <p:nvPr/>
        </p:nvSpPr>
        <p:spPr>
          <a:xfrm>
            <a:off x="9492" y="1654372"/>
            <a:ext cx="2971800" cy="1219200"/>
          </a:xfrm>
          <a:prstGeom prst="parallelogram">
            <a:avLst>
              <a:gd name="adj" fmla="val 48361"/>
            </a:avLst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67092" y="3330772"/>
            <a:ext cx="914400" cy="990600"/>
          </a:xfrm>
          <a:prstGeom prst="ellipse">
            <a:avLst/>
          </a:prstGeom>
          <a:ln w="38100"/>
          <a:scene3d>
            <a:camera prst="isometricOffAxis1Top">
              <a:rot lat="18077999" lon="18390000" rev="3456000"/>
            </a:camera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cxnSp>
        <p:nvCxnSpPr>
          <p:cNvPr id="8" name="Straight Connector 7"/>
          <p:cNvCxnSpPr/>
          <p:nvPr/>
        </p:nvCxnSpPr>
        <p:spPr>
          <a:xfrm rot="10800000" flipV="1">
            <a:off x="4488388" y="2721171"/>
            <a:ext cx="1540904" cy="99060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2670376" y="2609081"/>
            <a:ext cx="832784" cy="138850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24442" y="5007173"/>
            <a:ext cx="2381250" cy="228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3606" y="4410531"/>
            <a:ext cx="2381250" cy="228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3487" y="5616773"/>
            <a:ext cx="2381250" cy="228600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5724492" y="2187772"/>
            <a:ext cx="914400" cy="990600"/>
          </a:xfrm>
          <a:prstGeom prst="ellipse">
            <a:avLst/>
          </a:prstGeom>
          <a:ln w="38100"/>
          <a:scene3d>
            <a:camera prst="isometricOffAxis1Top">
              <a:rot lat="18077999" lon="18390000" rev="3456000"/>
            </a:camera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30" name="Oval 29"/>
          <p:cNvSpPr/>
          <p:nvPr/>
        </p:nvSpPr>
        <p:spPr>
          <a:xfrm>
            <a:off x="1609692" y="2340172"/>
            <a:ext cx="914400" cy="990600"/>
          </a:xfrm>
          <a:prstGeom prst="ellipse">
            <a:avLst/>
          </a:prstGeom>
          <a:ln w="38100"/>
          <a:scene3d>
            <a:camera prst="isometricOffAxis1Top">
              <a:rot lat="18077999" lon="18390000" rev="3456000"/>
            </a:camera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 dirty="0" smtClean="0"/>
          </a:p>
        </p:txBody>
      </p:sp>
      <p:cxnSp>
        <p:nvCxnSpPr>
          <p:cNvPr id="83" name="Shape 82"/>
          <p:cNvCxnSpPr>
            <a:stCxn id="28" idx="3"/>
            <a:endCxn id="12" idx="2"/>
          </p:cNvCxnSpPr>
          <p:nvPr/>
        </p:nvCxnSpPr>
        <p:spPr>
          <a:xfrm rot="16200000" flipH="1">
            <a:off x="5467317" y="4188022"/>
            <a:ext cx="609601" cy="1485900"/>
          </a:xfrm>
          <a:prstGeom prst="bentConnector3">
            <a:avLst>
              <a:gd name="adj1" fmla="val 12474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28" idx="3"/>
            <a:endCxn id="11" idx="2"/>
          </p:cNvCxnSpPr>
          <p:nvPr/>
        </p:nvCxnSpPr>
        <p:spPr>
          <a:xfrm rot="16200000" flipH="1">
            <a:off x="5930220" y="3725119"/>
            <a:ext cx="12959" cy="1815064"/>
          </a:xfrm>
          <a:prstGeom prst="bentConnector3">
            <a:avLst>
              <a:gd name="adj1" fmla="val 186402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28" idx="3"/>
            <a:endCxn id="13" idx="2"/>
          </p:cNvCxnSpPr>
          <p:nvPr/>
        </p:nvCxnSpPr>
        <p:spPr>
          <a:xfrm rot="16200000" flipH="1">
            <a:off x="5052039" y="4603299"/>
            <a:ext cx="1219201" cy="1264945"/>
          </a:xfrm>
          <a:prstGeom prst="bentConnector3">
            <a:avLst>
              <a:gd name="adj1" fmla="val 11024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429092" y="3940372"/>
            <a:ext cx="533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ube 27"/>
          <p:cNvSpPr/>
          <p:nvPr/>
        </p:nvSpPr>
        <p:spPr>
          <a:xfrm>
            <a:off x="4733892" y="3940373"/>
            <a:ext cx="762000" cy="685799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50" b="1" dirty="0" smtClean="0"/>
              <a:t>Middleware</a:t>
            </a:r>
            <a:endParaRPr lang="en-US" sz="105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1799415" y="2718062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CCG2</a:t>
            </a:r>
            <a:endParaRPr lang="en-US" sz="14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3819492" y="3692727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CCG1</a:t>
            </a:r>
            <a:endParaRPr lang="en-US" sz="14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5876892" y="255270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CCG3</a:t>
            </a:r>
            <a:endParaRPr lang="en-US" sz="14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4352892" y="6073972"/>
            <a:ext cx="1223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Datacenter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42910" y="2071678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Cloud B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556884" y="6422760"/>
            <a:ext cx="99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Cloud A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7072330" y="1857364"/>
            <a:ext cx="978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Cloud C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 rot="1810132">
            <a:off x="2523618" y="3242962"/>
            <a:ext cx="96051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/>
              <a:t>Mutual </a:t>
            </a:r>
            <a:r>
              <a:rPr lang="en-US" sz="1300" dirty="0" smtClean="0"/>
              <a:t>ties</a:t>
            </a:r>
            <a:endParaRPr lang="en-US" sz="1300" dirty="0"/>
          </a:p>
        </p:txBody>
      </p:sp>
      <p:sp>
        <p:nvSpPr>
          <p:cNvPr id="40" name="TextBox 39"/>
          <p:cNvSpPr txBox="1"/>
          <p:nvPr/>
        </p:nvSpPr>
        <p:spPr>
          <a:xfrm>
            <a:off x="2715791" y="3758693"/>
            <a:ext cx="49885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/>
              <a:t>User</a:t>
            </a:r>
            <a:endParaRPr lang="en-US" sz="1300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714612" y="3929066"/>
            <a:ext cx="928694" cy="57150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/>
          <p:nvPr/>
        </p:nvCxnSpPr>
        <p:spPr>
          <a:xfrm>
            <a:off x="2524092" y="2786059"/>
            <a:ext cx="1600200" cy="857255"/>
          </a:xfrm>
          <a:prstGeom prst="curvedConnector2">
            <a:avLst/>
          </a:prstGeom>
          <a:ln w="2222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Community Cloud Architecture</a:t>
            </a:r>
            <a:endParaRPr lang="en-US" dirty="0"/>
          </a:p>
        </p:txBody>
      </p:sp>
      <p:pic>
        <p:nvPicPr>
          <p:cNvPr id="39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000232" y="4305312"/>
            <a:ext cx="821060" cy="838200"/>
          </a:xfrm>
          <a:prstGeom prst="rect">
            <a:avLst/>
          </a:prstGeom>
          <a:noFill/>
        </p:spPr>
      </p:pic>
      <p:cxnSp>
        <p:nvCxnSpPr>
          <p:cNvPr id="48" name="Straight Arrow Connector 47"/>
          <p:cNvCxnSpPr>
            <a:endCxn id="39" idx="3"/>
          </p:cNvCxnSpPr>
          <p:nvPr/>
        </p:nvCxnSpPr>
        <p:spPr>
          <a:xfrm rot="10800000" flipV="1">
            <a:off x="2821292" y="4000504"/>
            <a:ext cx="964890" cy="72390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428992" y="3571876"/>
            <a:ext cx="3571900" cy="14287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>Resource Allocator</a:t>
            </a:r>
            <a:endParaRPr lang="en-US" dirty="0">
              <a:solidFill>
                <a:schemeClr val="tx1"/>
              </a:solidFill>
              <a:latin typeface="Verdana" pitchFamily="34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>(Community Cloud Provisioning)</a:t>
            </a:r>
          </a:p>
          <a:p>
            <a:pPr algn="ctr"/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72848" y="1928802"/>
            <a:ext cx="1357322" cy="14287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  <a:latin typeface="Verdana" pitchFamily="34" charset="0"/>
              </a:rPr>
              <a:t>Monitoring &amp; fault tolerance</a:t>
            </a:r>
            <a:endParaRPr lang="en-US" sz="15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85918" y="3571876"/>
            <a:ext cx="1557006" cy="14287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Verdana" pitchFamily="34" charset="0"/>
              </a:rPr>
              <a:t>Communicator</a:t>
            </a:r>
            <a:endParaRPr lang="en-US" sz="16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763120" y="5214950"/>
            <a:ext cx="1737310" cy="11430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>Emulator</a:t>
            </a:r>
            <a:endParaRPr lang="en-US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82152" y="1928802"/>
            <a:ext cx="4399972" cy="14338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14678" y="2000240"/>
            <a:ext cx="4286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Verdana" pitchFamily="34" charset="0"/>
              </a:rPr>
              <a:t>Application-level Scheduler</a:t>
            </a:r>
            <a:endParaRPr lang="en-US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3334756" y="2500306"/>
            <a:ext cx="968502" cy="766362"/>
          </a:xfrm>
          <a:prstGeom prst="roundRect">
            <a:avLst/>
          </a:prstGeom>
          <a:solidFill>
            <a:schemeClr val="accent1"/>
          </a:solidFill>
          <a:ln>
            <a:prstDash val="sysDash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Map</a:t>
            </a:r>
            <a:b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Reduce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366518" y="2500306"/>
            <a:ext cx="968502" cy="766362"/>
          </a:xfrm>
          <a:prstGeom prst="roundRect">
            <a:avLst/>
          </a:prstGeom>
          <a:solidFill>
            <a:schemeClr val="accent1"/>
          </a:solidFill>
          <a:ln>
            <a:prstDash val="sysDash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Stream</a:t>
            </a:r>
            <a:b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Processing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406458" y="2500306"/>
            <a:ext cx="968502" cy="766362"/>
          </a:xfrm>
          <a:prstGeom prst="roundRect">
            <a:avLst/>
          </a:prstGeom>
          <a:solidFill>
            <a:schemeClr val="accent1"/>
          </a:solidFill>
          <a:ln>
            <a:prstDash val="sysDash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Workflow</a:t>
            </a:r>
            <a:endParaRPr lang="en-US" sz="1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438220" y="2500306"/>
            <a:ext cx="968502" cy="766362"/>
          </a:xfrm>
          <a:prstGeom prst="roundRect">
            <a:avLst/>
          </a:prstGeom>
          <a:solidFill>
            <a:schemeClr val="accent1"/>
          </a:solidFill>
          <a:ln>
            <a:prstDash val="sysDash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Bag of Tasks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57356" y="571480"/>
            <a:ext cx="1649054" cy="11430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ysDash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  <a:latin typeface="Verdana" pitchFamily="34" charset="0"/>
              </a:rPr>
              <a:t>Public</a:t>
            </a:r>
            <a:br>
              <a:rPr lang="en-US" sz="15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1500" dirty="0" smtClean="0">
                <a:solidFill>
                  <a:schemeClr val="tx1"/>
                </a:solidFill>
                <a:latin typeface="Verdana" pitchFamily="34" charset="0"/>
              </a:rPr>
              <a:t>Safety</a:t>
            </a:r>
            <a:endParaRPr lang="en-US" sz="15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637326" y="571480"/>
            <a:ext cx="1649054" cy="11430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  <a:latin typeface="Verdana" pitchFamily="34" charset="0"/>
              </a:rPr>
              <a:t>Evacuation</a:t>
            </a:r>
            <a:endParaRPr lang="en-US" sz="15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429256" y="571480"/>
            <a:ext cx="1649054" cy="11430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ysDash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Verdana" pitchFamily="34" charset="0"/>
              </a:rPr>
              <a:t>Traffic Control</a:t>
            </a:r>
            <a:endParaRPr lang="en-US" sz="16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15206" y="571480"/>
            <a:ext cx="1649054" cy="114300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prstDash val="sysDash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  <a:latin typeface="Verdana" pitchFamily="34" charset="0"/>
              </a:rPr>
              <a:t>Healthcare</a:t>
            </a:r>
            <a:endParaRPr lang="en-US" sz="15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643834" y="1928802"/>
            <a:ext cx="1214446" cy="14287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Verdana" pitchFamily="34" charset="0"/>
              </a:rPr>
              <a:t>Privacy Manager</a:t>
            </a:r>
            <a:endParaRPr lang="en-US" sz="16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14480" y="428604"/>
            <a:ext cx="7215238" cy="135732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98021" y="782405"/>
            <a:ext cx="1245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</a:t>
            </a:r>
          </a:p>
          <a:p>
            <a:pPr algn="ctr"/>
            <a:r>
              <a:rPr lang="en-US" dirty="0" smtClean="0"/>
              <a:t>Layer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714480" y="1857364"/>
            <a:ext cx="7215238" cy="157163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-32" y="2143116"/>
            <a:ext cx="1805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Application-level </a:t>
            </a:r>
            <a:br>
              <a:rPr lang="en-US" dirty="0" smtClean="0"/>
            </a:br>
            <a:r>
              <a:rPr lang="en-US" dirty="0" smtClean="0"/>
              <a:t>Middleware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714480" y="3519894"/>
            <a:ext cx="7215238" cy="157163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7072330" y="3571876"/>
            <a:ext cx="1714512" cy="14287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Verdana" pitchFamily="34" charset="0"/>
              </a:rPr>
              <a:t>Persistence</a:t>
            </a:r>
            <a:endParaRPr lang="en-US" sz="16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-113724" y="3929066"/>
            <a:ext cx="19239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Community Cloud </a:t>
            </a:r>
          </a:p>
          <a:p>
            <a:pPr algn="ctr"/>
            <a:r>
              <a:rPr lang="en-US" dirty="0" smtClean="0"/>
              <a:t>Middleware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28596" y="5286388"/>
            <a:ext cx="11863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Aggregate </a:t>
            </a:r>
            <a:br>
              <a:rPr lang="en-US" dirty="0" smtClean="0"/>
            </a:br>
            <a:r>
              <a:rPr lang="en-US" dirty="0" smtClean="0"/>
              <a:t>Manager</a:t>
            </a:r>
            <a:br>
              <a:rPr lang="en-US" dirty="0" smtClean="0"/>
            </a:b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714480" y="5143512"/>
            <a:ext cx="7215238" cy="1285884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7134040" y="5214950"/>
            <a:ext cx="1761440" cy="11521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>Eucalyptus</a:t>
            </a:r>
            <a:endParaRPr lang="en-US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325292" y="5214950"/>
            <a:ext cx="1761440" cy="11521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Verdana" pitchFamily="34" charset="0"/>
              </a:rPr>
              <a:t>Openstack</a:t>
            </a:r>
            <a:endParaRPr lang="en-US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524940" y="5214950"/>
            <a:ext cx="1761440" cy="11521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Verdana" pitchFamily="34" charset="0"/>
              </a:rPr>
              <a:t>OpenNebula</a:t>
            </a:r>
            <a:endParaRPr lang="en-US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/>
              <a:t>Thank you.</a:t>
            </a:r>
          </a:p>
          <a:p>
            <a:pPr algn="ctr">
              <a:buNone/>
            </a:pPr>
            <a:r>
              <a:rPr lang="en-US" sz="5400" b="1" dirty="0" smtClean="0"/>
              <a:t>Any Question?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251520" y="3284984"/>
            <a:ext cx="5472608" cy="2304256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131840" y="260648"/>
            <a:ext cx="5472608" cy="1800200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172200" y="533400"/>
            <a:ext cx="1676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Datacenter Middleware</a:t>
            </a:r>
          </a:p>
          <a:p>
            <a:pPr algn="ctr"/>
            <a:endParaRPr lang="en-US" sz="1600" dirty="0" smtClean="0"/>
          </a:p>
        </p:txBody>
      </p:sp>
      <p:sp>
        <p:nvSpPr>
          <p:cNvPr id="6" name="Oval 5"/>
          <p:cNvSpPr/>
          <p:nvPr/>
        </p:nvSpPr>
        <p:spPr>
          <a:xfrm>
            <a:off x="3429000" y="762000"/>
            <a:ext cx="1676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Cloud Community Gateway1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6248400" y="4267200"/>
            <a:ext cx="1676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Application Launcher interface</a:t>
            </a:r>
            <a:endParaRPr lang="en-US" sz="1400" dirty="0"/>
          </a:p>
        </p:txBody>
      </p:sp>
      <p:sp>
        <p:nvSpPr>
          <p:cNvPr id="12" name="Oval 11"/>
          <p:cNvSpPr/>
          <p:nvPr/>
        </p:nvSpPr>
        <p:spPr>
          <a:xfrm>
            <a:off x="3810000" y="4114800"/>
            <a:ext cx="1676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Cloud Community Gateway2</a:t>
            </a:r>
            <a:endParaRPr lang="en-US" sz="1600" dirty="0"/>
          </a:p>
        </p:txBody>
      </p:sp>
      <p:cxnSp>
        <p:nvCxnSpPr>
          <p:cNvPr id="14" name="Curved Connector 13"/>
          <p:cNvCxnSpPr>
            <a:stCxn id="6" idx="4"/>
            <a:endCxn id="12" idx="0"/>
          </p:cNvCxnSpPr>
          <p:nvPr/>
        </p:nvCxnSpPr>
        <p:spPr>
          <a:xfrm rot="16200000" flipH="1">
            <a:off x="3238500" y="2705100"/>
            <a:ext cx="2438400" cy="381000"/>
          </a:xfrm>
          <a:prstGeom prst="curvedConnector3">
            <a:avLst>
              <a:gd name="adj1" fmla="val 50000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7" idx="2"/>
            <a:endCxn id="12" idx="6"/>
          </p:cNvCxnSpPr>
          <p:nvPr/>
        </p:nvCxnSpPr>
        <p:spPr>
          <a:xfrm rot="10800000">
            <a:off x="5486400" y="4572000"/>
            <a:ext cx="762000" cy="152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295400" y="3429000"/>
            <a:ext cx="1676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Datacenter Middleware</a:t>
            </a:r>
          </a:p>
          <a:p>
            <a:pPr algn="ctr"/>
            <a:endParaRPr lang="en-US" sz="1600" dirty="0" smtClean="0"/>
          </a:p>
        </p:txBody>
      </p:sp>
      <p:cxnSp>
        <p:nvCxnSpPr>
          <p:cNvPr id="29" name="Curved Connector 28"/>
          <p:cNvCxnSpPr>
            <a:stCxn id="21" idx="6"/>
            <a:endCxn id="12" idx="2"/>
          </p:cNvCxnSpPr>
          <p:nvPr/>
        </p:nvCxnSpPr>
        <p:spPr>
          <a:xfrm>
            <a:off x="2971800" y="3886200"/>
            <a:ext cx="838200" cy="685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5334000"/>
            <a:ext cx="742950" cy="990600"/>
          </a:xfrm>
          <a:prstGeom prst="rect">
            <a:avLst/>
          </a:prstGeom>
        </p:spPr>
      </p:pic>
      <p:cxnSp>
        <p:nvCxnSpPr>
          <p:cNvPr id="33" name="Shape 32"/>
          <p:cNvCxnSpPr>
            <a:stCxn id="31" idx="1"/>
            <a:endCxn id="7" idx="4"/>
          </p:cNvCxnSpPr>
          <p:nvPr/>
        </p:nvCxnSpPr>
        <p:spPr>
          <a:xfrm rot="10800000">
            <a:off x="7086600" y="5181600"/>
            <a:ext cx="533400" cy="6477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5" idx="4"/>
            <a:endCxn id="7" idx="0"/>
          </p:cNvCxnSpPr>
          <p:nvPr/>
        </p:nvCxnSpPr>
        <p:spPr>
          <a:xfrm rot="16200000" flipH="1">
            <a:off x="5638800" y="2819400"/>
            <a:ext cx="2819400" cy="76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5" idx="2"/>
            <a:endCxn id="6" idx="6"/>
          </p:cNvCxnSpPr>
          <p:nvPr/>
        </p:nvCxnSpPr>
        <p:spPr>
          <a:xfrm rot="10800000" flipV="1">
            <a:off x="5105400" y="990600"/>
            <a:ext cx="1066800" cy="228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86000" y="4338935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 smtClean="0"/>
              <a:t>Delegate</a:t>
            </a:r>
          </a:p>
          <a:p>
            <a:pPr marL="342900" indent="-342900"/>
            <a:r>
              <a:rPr lang="en-US" sz="1200" dirty="0" smtClean="0"/>
              <a:t>Provisioning Rights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4819060" y="457200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 smtClean="0"/>
              <a:t>Delegate</a:t>
            </a:r>
          </a:p>
          <a:p>
            <a:pPr marL="342900" indent="-342900"/>
            <a:r>
              <a:rPr lang="en-US" sz="1200" dirty="0" smtClean="0"/>
              <a:t>Provisioning Rights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6267515" y="5329535"/>
            <a:ext cx="9348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en-US" sz="1200" dirty="0" smtClean="0"/>
              <a:t>2. User app.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5436096" y="3934797"/>
            <a:ext cx="1139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en-US" sz="1200" dirty="0" smtClean="0"/>
              <a:t>3. Community </a:t>
            </a:r>
            <a:br>
              <a:rPr lang="en-US" sz="1200" dirty="0" smtClean="0"/>
            </a:br>
            <a:r>
              <a:rPr lang="en-US" sz="1200" dirty="0" smtClean="0"/>
              <a:t>Resource </a:t>
            </a:r>
          </a:p>
          <a:p>
            <a:pPr marL="342900" indent="-342900" algn="ctr"/>
            <a:r>
              <a:rPr lang="en-US" sz="1200" dirty="0" smtClean="0"/>
              <a:t>Request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2979336" y="2492896"/>
            <a:ext cx="1512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en-US" sz="1200" dirty="0" smtClean="0"/>
              <a:t>4. Allocate Resources</a:t>
            </a:r>
          </a:p>
          <a:p>
            <a:pPr marL="342900" indent="-342900" algn="ctr"/>
            <a:r>
              <a:rPr lang="en-US" sz="1200" dirty="0" smtClean="0"/>
              <a:t>Based on mutual</a:t>
            </a:r>
          </a:p>
          <a:p>
            <a:pPr marL="342900" indent="-342900" algn="ctr" rtl="1"/>
            <a:r>
              <a:rPr lang="en-US" sz="1200" dirty="0" smtClean="0"/>
              <a:t>agreements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4496677" y="1645661"/>
            <a:ext cx="470835" cy="2474970"/>
          </a:xfrm>
          <a:custGeom>
            <a:avLst/>
            <a:gdLst>
              <a:gd name="connsiteX0" fmla="*/ 0 w 470835"/>
              <a:gd name="connsiteY0" fmla="*/ 0 h 2474970"/>
              <a:gd name="connsiteX1" fmla="*/ 414680 w 470835"/>
              <a:gd name="connsiteY1" fmla="*/ 1425375 h 2474970"/>
              <a:gd name="connsiteX2" fmla="*/ 336927 w 470835"/>
              <a:gd name="connsiteY2" fmla="*/ 2474970 h 247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835" h="2474970">
                <a:moveTo>
                  <a:pt x="0" y="0"/>
                </a:moveTo>
                <a:cubicBezTo>
                  <a:pt x="179263" y="506440"/>
                  <a:pt x="358526" y="1012880"/>
                  <a:pt x="414680" y="1425375"/>
                </a:cubicBezTo>
                <a:cubicBezTo>
                  <a:pt x="470835" y="1837870"/>
                  <a:pt x="356365" y="2300037"/>
                  <a:pt x="336927" y="2474970"/>
                </a:cubicBezTo>
              </a:path>
            </a:pathLst>
          </a:custGeom>
          <a:ln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800600" y="2510135"/>
            <a:ext cx="1014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en-US" sz="1200" dirty="0" smtClean="0"/>
              <a:t>5. Allocation </a:t>
            </a:r>
          </a:p>
          <a:p>
            <a:pPr marL="342900" indent="-342900" algn="ctr"/>
            <a:r>
              <a:rPr lang="en-US" sz="1200" dirty="0" smtClean="0"/>
              <a:t>Details</a:t>
            </a:r>
            <a:endParaRPr lang="en-US" sz="1200" dirty="0"/>
          </a:p>
        </p:txBody>
      </p:sp>
      <p:sp>
        <p:nvSpPr>
          <p:cNvPr id="58" name="Freeform 57"/>
          <p:cNvSpPr/>
          <p:nvPr/>
        </p:nvSpPr>
        <p:spPr>
          <a:xfrm>
            <a:off x="5390829" y="4781487"/>
            <a:ext cx="907111" cy="291554"/>
          </a:xfrm>
          <a:custGeom>
            <a:avLst/>
            <a:gdLst>
              <a:gd name="connsiteX0" fmla="*/ 0 w 907111"/>
              <a:gd name="connsiteY0" fmla="*/ 0 h 291554"/>
              <a:gd name="connsiteX1" fmla="*/ 479473 w 907111"/>
              <a:gd name="connsiteY1" fmla="*/ 272117 h 291554"/>
              <a:gd name="connsiteX2" fmla="*/ 907111 w 907111"/>
              <a:gd name="connsiteY2" fmla="*/ 116622 h 29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7111" h="291554">
                <a:moveTo>
                  <a:pt x="0" y="0"/>
                </a:moveTo>
                <a:cubicBezTo>
                  <a:pt x="164144" y="126340"/>
                  <a:pt x="328288" y="252680"/>
                  <a:pt x="479473" y="272117"/>
                </a:cubicBezTo>
                <a:cubicBezTo>
                  <a:pt x="630658" y="291554"/>
                  <a:pt x="768884" y="204088"/>
                  <a:pt x="907111" y="116622"/>
                </a:cubicBezTo>
              </a:path>
            </a:pathLst>
          </a:custGeom>
          <a:ln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081480" y="5024735"/>
            <a:ext cx="1014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en-US" sz="1200" dirty="0" smtClean="0"/>
              <a:t>6. Allocation </a:t>
            </a:r>
          </a:p>
          <a:p>
            <a:pPr marL="342900" indent="-342900" algn="ctr"/>
            <a:r>
              <a:rPr lang="en-US" sz="1200" dirty="0" smtClean="0"/>
              <a:t>Details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5839266" y="2967335"/>
            <a:ext cx="1298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en-US" sz="1200" dirty="0" smtClean="0"/>
              <a:t>7. VM</a:t>
            </a:r>
            <a:br>
              <a:rPr lang="en-US" sz="1200" dirty="0" smtClean="0"/>
            </a:br>
            <a:r>
              <a:rPr lang="en-US" sz="1200" dirty="0" smtClean="0"/>
              <a:t>Deployment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3" grpId="0"/>
      <p:bldP spid="44" grpId="0"/>
      <p:bldP spid="45" grpId="0"/>
      <p:bldP spid="46" grpId="0"/>
      <p:bldP spid="52" grpId="0"/>
      <p:bldP spid="56" grpId="0" animBg="1"/>
      <p:bldP spid="57" grpId="0"/>
      <p:bldP spid="58" grpId="0" animBg="1"/>
      <p:bldP spid="59" grpId="0"/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3342</TotalTime>
  <Words>160</Words>
  <Application>Microsoft Office PowerPoint</Application>
  <PresentationFormat>On-screen Show (4:3)</PresentationFormat>
  <Paragraphs>93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Community Clouds for Natural Disaster Management in Smart Cities</vt:lpstr>
      <vt:lpstr>Natural Disaster Management</vt:lpstr>
      <vt:lpstr>Can Public Clouds Help?</vt:lpstr>
      <vt:lpstr>High-Bandwidth Community Network</vt:lpstr>
      <vt:lpstr>Community Cloud Architecture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Mohsen Amini</dc:creator>
  <cp:lastModifiedBy>Mohsen Amini</cp:lastModifiedBy>
  <cp:revision>301</cp:revision>
  <dcterms:created xsi:type="dcterms:W3CDTF">2012-08-15T12:24:10Z</dcterms:created>
  <dcterms:modified xsi:type="dcterms:W3CDTF">2015-04-13T14:50:16Z</dcterms:modified>
</cp:coreProperties>
</file>