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7" r:id="rId2"/>
    <p:sldMasterId id="2147483665" r:id="rId3"/>
    <p:sldMasterId id="2147483673" r:id="rId4"/>
  </p:sldMasterIdLst>
  <p:notesMasterIdLst>
    <p:notesMasterId r:id="rId94"/>
  </p:notesMasterIdLst>
  <p:sldIdLst>
    <p:sldId id="497" r:id="rId5"/>
    <p:sldId id="498" r:id="rId6"/>
    <p:sldId id="363" r:id="rId7"/>
    <p:sldId id="403" r:id="rId8"/>
    <p:sldId id="404" r:id="rId9"/>
    <p:sldId id="406" r:id="rId10"/>
    <p:sldId id="407" r:id="rId11"/>
    <p:sldId id="408" r:id="rId12"/>
    <p:sldId id="409" r:id="rId13"/>
    <p:sldId id="410" r:id="rId14"/>
    <p:sldId id="411" r:id="rId15"/>
    <p:sldId id="412" r:id="rId16"/>
    <p:sldId id="413" r:id="rId17"/>
    <p:sldId id="414" r:id="rId18"/>
    <p:sldId id="415" r:id="rId19"/>
    <p:sldId id="416" r:id="rId20"/>
    <p:sldId id="417" r:id="rId21"/>
    <p:sldId id="418" r:id="rId22"/>
    <p:sldId id="420" r:id="rId23"/>
    <p:sldId id="491" r:id="rId24"/>
    <p:sldId id="492" r:id="rId25"/>
    <p:sldId id="493" r:id="rId26"/>
    <p:sldId id="494" r:id="rId27"/>
    <p:sldId id="495" r:id="rId28"/>
    <p:sldId id="496" r:id="rId29"/>
    <p:sldId id="421" r:id="rId30"/>
    <p:sldId id="422" r:id="rId31"/>
    <p:sldId id="423" r:id="rId32"/>
    <p:sldId id="424" r:id="rId33"/>
    <p:sldId id="425" r:id="rId34"/>
    <p:sldId id="426" r:id="rId35"/>
    <p:sldId id="427" r:id="rId36"/>
    <p:sldId id="428" r:id="rId37"/>
    <p:sldId id="429" r:id="rId38"/>
    <p:sldId id="430" r:id="rId39"/>
    <p:sldId id="431" r:id="rId40"/>
    <p:sldId id="432" r:id="rId41"/>
    <p:sldId id="433" r:id="rId42"/>
    <p:sldId id="434" r:id="rId43"/>
    <p:sldId id="435" r:id="rId44"/>
    <p:sldId id="436" r:id="rId45"/>
    <p:sldId id="481" r:id="rId46"/>
    <p:sldId id="437" r:id="rId47"/>
    <p:sldId id="438" r:id="rId48"/>
    <p:sldId id="439" r:id="rId49"/>
    <p:sldId id="440" r:id="rId50"/>
    <p:sldId id="441" r:id="rId51"/>
    <p:sldId id="442" r:id="rId52"/>
    <p:sldId id="443" r:id="rId53"/>
    <p:sldId id="447" r:id="rId54"/>
    <p:sldId id="448" r:id="rId55"/>
    <p:sldId id="449" r:id="rId56"/>
    <p:sldId id="450" r:id="rId57"/>
    <p:sldId id="451" r:id="rId58"/>
    <p:sldId id="452" r:id="rId59"/>
    <p:sldId id="453" r:id="rId60"/>
    <p:sldId id="454" r:id="rId61"/>
    <p:sldId id="455" r:id="rId62"/>
    <p:sldId id="456" r:id="rId63"/>
    <p:sldId id="457" r:id="rId64"/>
    <p:sldId id="458" r:id="rId65"/>
    <p:sldId id="459" r:id="rId66"/>
    <p:sldId id="460" r:id="rId67"/>
    <p:sldId id="461" r:id="rId68"/>
    <p:sldId id="462" r:id="rId69"/>
    <p:sldId id="463" r:id="rId70"/>
    <p:sldId id="464" r:id="rId71"/>
    <p:sldId id="482" r:id="rId72"/>
    <p:sldId id="484" r:id="rId73"/>
    <p:sldId id="485" r:id="rId74"/>
    <p:sldId id="488" r:id="rId75"/>
    <p:sldId id="499" r:id="rId76"/>
    <p:sldId id="486" r:id="rId77"/>
    <p:sldId id="483" r:id="rId78"/>
    <p:sldId id="465" r:id="rId79"/>
    <p:sldId id="466" r:id="rId80"/>
    <p:sldId id="468" r:id="rId81"/>
    <p:sldId id="469" r:id="rId82"/>
    <p:sldId id="470" r:id="rId83"/>
    <p:sldId id="471" r:id="rId84"/>
    <p:sldId id="472" r:id="rId85"/>
    <p:sldId id="473" r:id="rId86"/>
    <p:sldId id="474" r:id="rId87"/>
    <p:sldId id="475" r:id="rId88"/>
    <p:sldId id="476" r:id="rId89"/>
    <p:sldId id="477" r:id="rId90"/>
    <p:sldId id="478" r:id="rId91"/>
    <p:sldId id="479" r:id="rId92"/>
    <p:sldId id="480" r:id="rId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formation Technology" initials="IT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81" autoAdjust="0"/>
    <p:restoredTop sz="91066" autoAdjust="0"/>
  </p:normalViewPr>
  <p:slideViewPr>
    <p:cSldViewPr snapToGrid="0" snapToObjects="1">
      <p:cViewPr varScale="1">
        <p:scale>
          <a:sx n="55" d="100"/>
          <a:sy n="55" d="100"/>
        </p:scale>
        <p:origin x="168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7A0B8-09EA-6D49-9D36-F8B9F7BF2104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B1F4E-4845-EB47-BD3C-717CFF736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7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200+</a:t>
            </a:r>
            <a:r>
              <a:rPr lang="en-US" baseline="0" dirty="0"/>
              <a:t> devices,  millions subscribers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10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3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97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26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93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</a:t>
            </a:r>
            <a:r>
              <a:rPr lang="en-US" baseline="0" dirty="0"/>
              <a:t> run all transcoding operations on Amazon EC2 to get the real transcoding data, and then we use these data to simulate on </a:t>
            </a:r>
            <a:r>
              <a:rPr lang="en-US" baseline="0" dirty="0" err="1"/>
              <a:t>CloudSim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  <a:p>
            <a:r>
              <a:rPr lang="en-US" dirty="0"/>
              <a:t>Our</a:t>
            </a:r>
            <a:r>
              <a:rPr lang="en-US" baseline="0" dirty="0"/>
              <a:t> dynamic system keeps the </a:t>
            </a:r>
            <a:r>
              <a:rPr lang="en-US" baseline="0" dirty="0" err="1"/>
              <a:t>QoS</a:t>
            </a:r>
            <a:r>
              <a:rPr lang="en-US" baseline="0" dirty="0"/>
              <a:t> violation constantly low and stable in compare with static method</a:t>
            </a:r>
          </a:p>
          <a:p>
            <a:r>
              <a:rPr lang="en-US" baseline="0" dirty="0"/>
              <a:t>Our method save cost when the system is not oversubscribed.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97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correlation between cost and </a:t>
            </a:r>
            <a:r>
              <a:rPr lang="en-US" baseline="0" dirty="0" err="1"/>
              <a:t>QoS</a:t>
            </a:r>
            <a:r>
              <a:rPr lang="en-US" baseline="0" dirty="0"/>
              <a:t> is not linear, that means at some point with our system, streaming service provider can pay low price to get good </a:t>
            </a:r>
            <a:r>
              <a:rPr lang="en-US" baseline="0" dirty="0" err="1"/>
              <a:t>QoS</a:t>
            </a:r>
            <a:r>
              <a:rPr lang="en-US" baseline="0" dirty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51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The incurred cost has significantly reduced (up to ~80% when the system is not oversubscribed) regardless of the mapping heuristic applied. </a:t>
            </a:r>
          </a:p>
          <a:p>
            <a:pPr lvl="1"/>
            <a:r>
              <a:rPr lang="en-US" dirty="0"/>
              <a:t>Startup delay has in general increased (mainly in a) but it is more stable in compare with figure a in static. This is because the EM adapt itself to the workload intensity to satisfy </a:t>
            </a:r>
            <a:r>
              <a:rPr lang="en-US" dirty="0" err="1"/>
              <a:t>QoS</a:t>
            </a:r>
            <a:r>
              <a:rPr lang="en-US" dirty="0"/>
              <a:t> demands. However, in (d) even the startup delay is in a lower range. </a:t>
            </a:r>
          </a:p>
          <a:p>
            <a:pPr lvl="1"/>
            <a:r>
              <a:rPr lang="en-US" dirty="0"/>
              <a:t>Similarly, </a:t>
            </a:r>
            <a:r>
              <a:rPr lang="en-US" dirty="0" err="1"/>
              <a:t>dmr</a:t>
            </a:r>
            <a:r>
              <a:rPr lang="en-US" dirty="0"/>
              <a:t> has become more stable and low when we utility based mapping heuristics are used.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Why MSDUT and MMUUT perform better DMR than MSD and MMU?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The reason is not virtual queue base on old experiment. The reason is not heuristic nature because of static experiment 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5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</a:t>
            </a:r>
            <a:r>
              <a:rPr lang="en-US" baseline="0" dirty="0"/>
              <a:t> run all transcoding operations on Amazon EC2 to get the real transcoding data, and then we use these data to simulate on </a:t>
            </a:r>
            <a:r>
              <a:rPr lang="en-US" baseline="0" dirty="0" err="1"/>
              <a:t>CloudSim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  <a:p>
            <a:r>
              <a:rPr lang="en-US" dirty="0"/>
              <a:t>Our</a:t>
            </a:r>
            <a:r>
              <a:rPr lang="en-US" baseline="0" dirty="0"/>
              <a:t> dynamic system keeps the </a:t>
            </a:r>
            <a:r>
              <a:rPr lang="en-US" baseline="0" dirty="0" err="1"/>
              <a:t>QoS</a:t>
            </a:r>
            <a:r>
              <a:rPr lang="en-US" baseline="0" dirty="0"/>
              <a:t> violation constantly low and stable in compare with static method</a:t>
            </a:r>
          </a:p>
          <a:p>
            <a:r>
              <a:rPr lang="en-US" baseline="0" dirty="0"/>
              <a:t>Our method save cost when the system is not oversubscribed.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96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the pape</a:t>
            </a:r>
            <a:r>
              <a:rPr lang="en-US" baseline="0" dirty="0"/>
              <a:t>r that says videos have long tail view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EE55032-FE30-4E85-8BB6-E39CD58A137D}" type="slidenum">
              <a:rPr lang="en-US" sz="140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71</a:t>
            </a:fld>
            <a:endParaRPr lang="en-US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4568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-1" y="5369442"/>
            <a:ext cx="1658679" cy="146454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8111" y="5178048"/>
            <a:ext cx="2298174" cy="1464548"/>
          </a:xfrm>
          <a:prstGeom prst="rect">
            <a:avLst/>
          </a:prstGeom>
        </p:spPr>
      </p:pic>
      <p:pic>
        <p:nvPicPr>
          <p:cNvPr id="15362" name="Picture 2" descr="https://pbs.twimg.com/profile_images/631520953759969280/j1ru4suY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920130"/>
            <a:ext cx="1913860" cy="1913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582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1F7-52CE-6346-A8CE-85CDF32AA2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34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53AF-F432-4B42-B85D-BABE9880B4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59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2E05-C643-0849-A218-287E5A42D8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18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13118-D62A-0A4E-BF4E-9DC768A356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21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292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-1" y="5369442"/>
            <a:ext cx="1658679" cy="146454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8111" y="5178048"/>
            <a:ext cx="2298174" cy="1464548"/>
          </a:xfrm>
          <a:prstGeom prst="rect">
            <a:avLst/>
          </a:prstGeom>
        </p:spPr>
      </p:pic>
      <p:pic>
        <p:nvPicPr>
          <p:cNvPr id="15362" name="Picture 2" descr="https://pbs.twimg.com/profile_images/631520953759969280/j1ru4suY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920130"/>
            <a:ext cx="1913860" cy="1913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3968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033F-C29E-D746-82BD-5E382C97A3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112" y="6356350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15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1F7-52CE-6346-A8CE-85CDF32AA2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34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53AF-F432-4B42-B85D-BABE9880B4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59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2E05-C643-0849-A218-287E5A42D8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18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033F-C29E-D746-82BD-5E382C97A3A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12/26/2016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112" y="6356350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23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13118-D62A-0A4E-BF4E-9DC768A356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21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292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-1" y="5369442"/>
            <a:ext cx="1658679" cy="146454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8111" y="5178048"/>
            <a:ext cx="2298174" cy="1464548"/>
          </a:xfrm>
          <a:prstGeom prst="rect">
            <a:avLst/>
          </a:prstGeom>
        </p:spPr>
      </p:pic>
      <p:pic>
        <p:nvPicPr>
          <p:cNvPr id="15362" name="Picture 2" descr="https://pbs.twimg.com/profile_images/631520953759969280/j1ru4suY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920130"/>
            <a:ext cx="1913860" cy="1913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3968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033F-C29E-D746-82BD-5E382C97A3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112" y="6356350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15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1F7-52CE-6346-A8CE-85CDF32AA2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34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53AF-F432-4B42-B85D-BABE9880B4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59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2E05-C643-0849-A218-287E5A42D8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18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13118-D62A-0A4E-BF4E-9DC768A356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21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29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1F7-52CE-6346-A8CE-85CDF32AA2F1}" type="datetime1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4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53AF-F432-4B42-B85D-BABE9880B473}" type="datetime1">
              <a:rPr lang="en-US" smtClean="0"/>
              <a:pPr/>
              <a:t>12/26/2016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9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2E05-C643-0849-A218-287E5A42D803}" type="datetime1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14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13118-D62A-0A4E-BF4E-9DC768A356DC}" type="datetime1">
              <a:rPr lang="en-US" smtClean="0"/>
              <a:pPr/>
              <a:t>12/26/2016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2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38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-1" y="5369442"/>
            <a:ext cx="1658679" cy="146454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8111" y="5178048"/>
            <a:ext cx="2298174" cy="1464548"/>
          </a:xfrm>
          <a:prstGeom prst="rect">
            <a:avLst/>
          </a:prstGeom>
        </p:spPr>
      </p:pic>
      <p:pic>
        <p:nvPicPr>
          <p:cNvPr id="15362" name="Picture 2" descr="https://pbs.twimg.com/profile_images/631520953759969280/j1ru4suY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920130"/>
            <a:ext cx="1913860" cy="1913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3968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033F-C29E-D746-82BD-5E382C97A3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112" y="6356350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1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74E592-A08E-3E4B-A689-D73D8553105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12/26/2016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280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80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SzPct val="125000"/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Courier New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74E592-A08E-3E4B-A689-D73D855310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280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6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SzPct val="125000"/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Courier New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74E592-A08E-3E4B-A689-D73D855310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280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6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SzPct val="125000"/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Courier New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74E592-A08E-3E4B-A689-D73D855310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280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6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SzPct val="125000"/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Courier New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jpe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jpe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5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Ph.D</a:t>
            </a:r>
            <a:r>
              <a:rPr lang="en-US" dirty="0"/>
              <a:t> (Aug </a:t>
            </a:r>
            <a:r>
              <a:rPr lang="en-US" i="1" dirty="0"/>
              <a:t>’</a:t>
            </a:r>
            <a:r>
              <a:rPr lang="en-US" dirty="0"/>
              <a:t>12)</a:t>
            </a:r>
          </a:p>
          <a:p>
            <a:pPr lvl="1"/>
            <a:r>
              <a:rPr lang="en-US" i="1" dirty="0"/>
              <a:t>Melbourne University</a:t>
            </a:r>
          </a:p>
          <a:p>
            <a:pPr lvl="2"/>
            <a:r>
              <a:rPr lang="en-US" dirty="0"/>
              <a:t>Resource allocation in interconnected virtualized distributed systems </a:t>
            </a:r>
          </a:p>
          <a:p>
            <a:r>
              <a:rPr lang="en-US" dirty="0"/>
              <a:t>Academic Appointments</a:t>
            </a:r>
          </a:p>
          <a:p>
            <a:pPr lvl="1"/>
            <a:r>
              <a:rPr lang="en-US" i="1" dirty="0"/>
              <a:t>Assistant Professor at UL (Aug ’14 – present)</a:t>
            </a:r>
          </a:p>
          <a:p>
            <a:pPr lvl="1"/>
            <a:r>
              <a:rPr lang="en-US" i="1" dirty="0"/>
              <a:t>University of Miami (Aug ’13 – Aug ’14)</a:t>
            </a:r>
          </a:p>
          <a:p>
            <a:pPr lvl="1"/>
            <a:r>
              <a:rPr lang="en-US" i="1" dirty="0"/>
              <a:t>Colorado State University (Aug ’12 – Aug ’13)</a:t>
            </a:r>
          </a:p>
          <a:p>
            <a:r>
              <a:rPr lang="en-US" dirty="0"/>
              <a:t>Industry work experiences</a:t>
            </a:r>
          </a:p>
          <a:p>
            <a:pPr lvl="1"/>
            <a:r>
              <a:rPr lang="en-US" i="1" dirty="0"/>
              <a:t>Intern at Infosys research</a:t>
            </a:r>
          </a:p>
          <a:p>
            <a:pPr lvl="1"/>
            <a:r>
              <a:rPr lang="en-US" i="1" dirty="0"/>
              <a:t>Cloud consultant at </a:t>
            </a:r>
            <a:r>
              <a:rPr lang="en-US" i="1" dirty="0" err="1"/>
              <a:t>Nexright</a:t>
            </a:r>
            <a:r>
              <a:rPr lang="en-US" i="1" dirty="0"/>
              <a:t> ltd.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82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174" y="28518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Why not transcode them </a:t>
            </a:r>
            <a:r>
              <a:rPr lang="en-US" b="1" dirty="0">
                <a:solidFill>
                  <a:schemeClr val="tx1"/>
                </a:solidFill>
              </a:rPr>
              <a:t>on-demand (lazily)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03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946060" cy="4525963"/>
          </a:xfrm>
        </p:spPr>
        <p:txBody>
          <a:bodyPr vert="horz">
            <a:normAutofit/>
          </a:bodyPr>
          <a:lstStyle/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What is Video Transcoding?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Why “</a:t>
            </a:r>
            <a:r>
              <a:rPr lang="en-US" sz="2600" b="1" i="1" dirty="0">
                <a:solidFill>
                  <a:schemeClr val="bg1">
                    <a:lumMod val="85000"/>
                  </a:schemeClr>
                </a:solidFill>
              </a:rPr>
              <a:t>on-demand</a:t>
            </a: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”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/>
              <a:t>What are the challenges in on-demand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rgbClr val="D9D9D9"/>
                </a:solidFill>
              </a:rPr>
              <a:t>What have already been done by others?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rgbClr val="D9D9D9"/>
                </a:solidFill>
              </a:rPr>
              <a:t>What aspects does my thesis focus on?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rgbClr val="D9D9D9"/>
                </a:solidFill>
              </a:rPr>
              <a:t>What are the future directions?</a:t>
            </a:r>
          </a:p>
        </p:txBody>
      </p:sp>
    </p:spTree>
    <p:extLst>
      <p:ext uri="{BB962C8B-B14F-4D97-AF65-F5344CB8AC3E}">
        <p14:creationId xmlns:p14="http://schemas.microsoft.com/office/powerpoint/2010/main" val="1067600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703" y="1974238"/>
            <a:ext cx="7032181" cy="39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49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53266"/>
          <a:stretch/>
        </p:blipFill>
        <p:spPr>
          <a:xfrm>
            <a:off x="4671796" y="1417638"/>
            <a:ext cx="4015004" cy="462717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Video Transcoding is Time-Consuming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3388677"/>
            <a:ext cx="396775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800" dirty="0"/>
              <a:t> It takes </a:t>
            </a:r>
            <a:r>
              <a:rPr lang="en-US" sz="2400" b="1" dirty="0"/>
              <a:t>days</a:t>
            </a:r>
            <a:r>
              <a:rPr lang="en-US" sz="2400" dirty="0"/>
              <a:t> to transcode</a:t>
            </a:r>
          </a:p>
          <a:p>
            <a:endParaRPr lang="en-US" sz="2400" dirty="0"/>
          </a:p>
          <a:p>
            <a:pPr marL="342900" indent="-342900">
              <a:buFont typeface="Wingdings" charset="2"/>
              <a:buChar char="§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952" y="1434683"/>
            <a:ext cx="4489535" cy="52476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3388677"/>
            <a:ext cx="40959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800" dirty="0"/>
              <a:t> </a:t>
            </a:r>
            <a:r>
              <a:rPr lang="en-US" sz="2400" dirty="0"/>
              <a:t>It only takes </a:t>
            </a:r>
            <a:r>
              <a:rPr lang="en-US" sz="2400" b="1" dirty="0"/>
              <a:t>hours/minutes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91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387" y="199333"/>
            <a:ext cx="861907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Virtual Machines are Heterogeneous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00606" y="1805498"/>
            <a:ext cx="36337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800000"/>
                </a:solidFill>
              </a:rPr>
              <a:t>Compute-Optimized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1022" y="2842147"/>
            <a:ext cx="2309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</a:rPr>
              <a:t>General Purpose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05953" y="3577670"/>
            <a:ext cx="169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Micro Instances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0724" y="3936914"/>
            <a:ext cx="35327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Memory-Optimized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1058" y="4706871"/>
            <a:ext cx="2979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Storage-Optimized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3457" y="5421879"/>
            <a:ext cx="2930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GPU Instances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724" y="5581830"/>
            <a:ext cx="3653690" cy="109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70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24" y="224178"/>
            <a:ext cx="8956378" cy="1143000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On-Demand Video Transcoding </a:t>
            </a:r>
            <a:r>
              <a:rPr lang="en-US" sz="3800" b="1" dirty="0">
                <a:solidFill>
                  <a:srgbClr val="FF0000"/>
                </a:solidFill>
              </a:rPr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41" y="1485880"/>
            <a:ext cx="9067377" cy="1665907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/>
              <a:t> Improve Quality of Service (</a:t>
            </a:r>
            <a:r>
              <a:rPr lang="en-US" dirty="0" err="1"/>
              <a:t>QoS</a:t>
            </a:r>
            <a:r>
              <a:rPr lang="en-US" dirty="0"/>
              <a:t>)?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78102" y="50641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7941" y="2202088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Startup delay </a:t>
            </a:r>
          </a:p>
          <a:p>
            <a:pPr lvl="1">
              <a:lnSpc>
                <a:spcPct val="50000"/>
              </a:lnSpc>
            </a:pPr>
            <a:endParaRPr lang="en-US" sz="2800" dirty="0"/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Deadline miss rate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941" y="4367988"/>
            <a:ext cx="5647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3200" dirty="0"/>
              <a:t> Minimize Cloud Resource Cost</a:t>
            </a:r>
          </a:p>
        </p:txBody>
      </p:sp>
      <p:pic>
        <p:nvPicPr>
          <p:cNvPr id="9" name="Picture 8" descr="reduced-co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01" y="4702628"/>
            <a:ext cx="3419677" cy="2106521"/>
          </a:xfrm>
          <a:prstGeom prst="rect">
            <a:avLst/>
          </a:prstGeom>
        </p:spPr>
      </p:pic>
      <p:pic>
        <p:nvPicPr>
          <p:cNvPr id="11" name="Picture 10" descr="kids-watching-movi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89" y="2055373"/>
            <a:ext cx="3938389" cy="2231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07941" y="5085034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Computing cost</a:t>
            </a:r>
          </a:p>
          <a:p>
            <a:pPr lvl="1">
              <a:lnSpc>
                <a:spcPct val="50000"/>
              </a:lnSpc>
            </a:pPr>
            <a:endParaRPr lang="en-US" sz="2800" dirty="0"/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Storage cost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45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946060" cy="4525963"/>
          </a:xfrm>
        </p:spPr>
        <p:txBody>
          <a:bodyPr vert="horz">
            <a:normAutofit/>
          </a:bodyPr>
          <a:lstStyle/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What is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Why “</a:t>
            </a:r>
            <a:r>
              <a:rPr lang="en-US" sz="2600" b="1" i="1" dirty="0">
                <a:solidFill>
                  <a:schemeClr val="bg1">
                    <a:lumMod val="85000"/>
                  </a:schemeClr>
                </a:solidFill>
              </a:rPr>
              <a:t>on-demand</a:t>
            </a: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”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What are the challenges in on-demand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/>
              <a:t>  What have already been done by others?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rgbClr val="D9D9D9"/>
                </a:solidFill>
              </a:rPr>
              <a:t>   What aspects does my thesis focus on?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rgbClr val="D9D9D9"/>
                </a:solidFill>
              </a:rPr>
              <a:t>   What are the future directions?</a:t>
            </a:r>
          </a:p>
        </p:txBody>
      </p:sp>
    </p:spTree>
    <p:extLst>
      <p:ext uri="{BB962C8B-B14F-4D97-AF65-F5344CB8AC3E}">
        <p14:creationId xmlns:p14="http://schemas.microsoft.com/office/powerpoint/2010/main" val="505857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326075" y="6226560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777647" y="509887"/>
            <a:ext cx="3272419" cy="44962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Video Transcoding  on the Cloud</a:t>
            </a:r>
          </a:p>
        </p:txBody>
      </p:sp>
      <p:cxnSp>
        <p:nvCxnSpPr>
          <p:cNvPr id="6" name="Straight Connector 5"/>
          <p:cNvCxnSpPr>
            <a:stCxn id="4" idx="2"/>
          </p:cNvCxnSpPr>
          <p:nvPr/>
        </p:nvCxnSpPr>
        <p:spPr>
          <a:xfrm>
            <a:off x="5413857" y="959516"/>
            <a:ext cx="0" cy="5886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77647" y="1548207"/>
            <a:ext cx="36617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777647" y="1548207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2748643" y="2085341"/>
            <a:ext cx="2076549" cy="4177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Video On Demand  (VOD)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77409" y="2098114"/>
            <a:ext cx="1965306" cy="4049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Live Streaming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420878" y="1548207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791275" y="2503088"/>
            <a:ext cx="0" cy="3418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10532" y="2838638"/>
            <a:ext cx="4149305" cy="196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010532" y="2837505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159837" y="2858311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1038988" y="3347393"/>
            <a:ext cx="1965306" cy="4345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Pre-Transcoding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797663" y="3388439"/>
            <a:ext cx="2706929" cy="4189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On-Demand Video Transcoding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021641" y="3807427"/>
            <a:ext cx="0" cy="3772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35305" y="4168985"/>
            <a:ext cx="25232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35305" y="4168985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258510" y="4168985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199309" y="4669708"/>
            <a:ext cx="1121707" cy="6422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Video Segmentation</a:t>
            </a:r>
          </a:p>
          <a:p>
            <a:pPr algn="ctr"/>
            <a:r>
              <a:rPr lang="en-US" sz="1200" dirty="0"/>
              <a:t>[1][2]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015728" y="4184696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509937" y="4691754"/>
            <a:ext cx="1011581" cy="6202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  <a:p>
            <a:pPr algn="ctr"/>
            <a:r>
              <a:rPr lang="en-US" sz="1200" dirty="0"/>
              <a:t>Load Balance</a:t>
            </a:r>
          </a:p>
          <a:p>
            <a:pPr algn="ctr"/>
            <a:r>
              <a:rPr lang="en-US" sz="1200" dirty="0"/>
              <a:t>[3][4]</a:t>
            </a:r>
          </a:p>
          <a:p>
            <a:pPr algn="ctr"/>
            <a:endParaRPr lang="en-US" sz="1200" dirty="0"/>
          </a:p>
        </p:txBody>
      </p:sp>
      <p:sp>
        <p:nvSpPr>
          <p:cNvPr id="42" name="Rounded Rectangle 41"/>
          <p:cNvSpPr/>
          <p:nvPr/>
        </p:nvSpPr>
        <p:spPr>
          <a:xfrm>
            <a:off x="2748643" y="4678873"/>
            <a:ext cx="1103169" cy="6331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Resource Provisioning</a:t>
            </a:r>
          </a:p>
          <a:p>
            <a:pPr algn="ctr"/>
            <a:r>
              <a:rPr lang="en-US" sz="1200" dirty="0"/>
              <a:t>[4][6]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4389485" y="4678873"/>
            <a:ext cx="1107804" cy="6331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Storage and Computation Trade-off [7]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6159837" y="3813761"/>
            <a:ext cx="0" cy="3772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825192" y="4168985"/>
            <a:ext cx="2679400" cy="22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4833061" y="4184696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7504592" y="4191030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6159837" y="4168985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/>
          <p:cNvSpPr/>
          <p:nvPr/>
        </p:nvSpPr>
        <p:spPr>
          <a:xfrm>
            <a:off x="5598142" y="4700918"/>
            <a:ext cx="1107804" cy="6110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FF0000"/>
                </a:solidFill>
              </a:rPr>
              <a:t>QoS</a:t>
            </a:r>
            <a:r>
              <a:rPr lang="en-US" sz="1200" dirty="0">
                <a:solidFill>
                  <a:srgbClr val="FF0000"/>
                </a:solidFill>
              </a:rPr>
              <a:t> Violation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6799767" y="4678873"/>
            <a:ext cx="1242222" cy="6331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Resource Provisioning</a:t>
            </a:r>
          </a:p>
        </p:txBody>
      </p:sp>
      <p:cxnSp>
        <p:nvCxnSpPr>
          <p:cNvPr id="94" name="Straight Connector 93"/>
          <p:cNvCxnSpPr/>
          <p:nvPr/>
        </p:nvCxnSpPr>
        <p:spPr>
          <a:xfrm>
            <a:off x="7434364" y="5301142"/>
            <a:ext cx="0" cy="37726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234280" y="5656366"/>
            <a:ext cx="1988581" cy="1571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6242643" y="5656366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8222861" y="5672077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0" name="Rounded Rectangle 99"/>
          <p:cNvSpPr/>
          <p:nvPr/>
        </p:nvSpPr>
        <p:spPr>
          <a:xfrm>
            <a:off x="5497289" y="6188299"/>
            <a:ext cx="1622308" cy="3926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Homogeneous Cloud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7328176" y="6188299"/>
            <a:ext cx="1673293" cy="3926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Heterogeneous Cloud</a:t>
            </a:r>
          </a:p>
        </p:txBody>
      </p:sp>
    </p:spTree>
    <p:extLst>
      <p:ext uri="{BB962C8B-B14F-4D97-AF65-F5344CB8AC3E}">
        <p14:creationId xmlns:p14="http://schemas.microsoft.com/office/powerpoint/2010/main" val="24427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32" grpId="0" animBg="1"/>
      <p:bldP spid="33" grpId="0" animBg="1"/>
      <p:bldP spid="38" grpId="0" animBg="1"/>
      <p:bldP spid="41" grpId="0" animBg="1"/>
      <p:bldP spid="42" grpId="0" animBg="1"/>
      <p:bldP spid="53" grpId="0" animBg="1"/>
      <p:bldP spid="85" grpId="0" animBg="1"/>
      <p:bldP spid="86" grpId="0" animBg="1"/>
      <p:bldP spid="100" grpId="0" animBg="1"/>
      <p:bldP spid="10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946060" cy="4525963"/>
          </a:xfrm>
        </p:spPr>
        <p:txBody>
          <a:bodyPr vert="horz">
            <a:normAutofit/>
          </a:bodyPr>
          <a:lstStyle/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What is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Why “</a:t>
            </a:r>
            <a:r>
              <a:rPr lang="en-US" sz="2600" b="1" i="1" dirty="0">
                <a:solidFill>
                  <a:schemeClr val="bg1">
                    <a:lumMod val="85000"/>
                  </a:schemeClr>
                </a:solidFill>
              </a:rPr>
              <a:t>on-demand</a:t>
            </a: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”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What are the challenges in on-demand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   What have already been done by others?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/>
              <a:t>   What problems we are focusing on?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rgbClr val="D9D9D9"/>
                </a:solidFill>
              </a:rPr>
              <a:t>   What are the future directions?</a:t>
            </a:r>
          </a:p>
        </p:txBody>
      </p:sp>
    </p:spTree>
    <p:extLst>
      <p:ext uri="{BB962C8B-B14F-4D97-AF65-F5344CB8AC3E}">
        <p14:creationId xmlns:p14="http://schemas.microsoft.com/office/powerpoint/2010/main" val="2633836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CVSS: Cloud-based Video Streaming Service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7" y="870247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03833" y="2696065"/>
            <a:ext cx="1168925" cy="103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6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University of Louisiana Lafayette</a:t>
            </a:r>
          </a:p>
        </p:txBody>
      </p:sp>
      <p:pic>
        <p:nvPicPr>
          <p:cNvPr id="5" name="Content Placeholder 4" descr="Louisiana_in_United_State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00200"/>
            <a:ext cx="8269200" cy="51183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Lafayette_Louisiana-Ullaf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361" y="1836775"/>
            <a:ext cx="6221672" cy="4181780"/>
          </a:xfrm>
          <a:prstGeom prst="rect">
            <a:avLst/>
          </a:prstGeom>
        </p:spPr>
      </p:pic>
      <p:pic>
        <p:nvPicPr>
          <p:cNvPr id="8" name="Picture 7" descr="Cajun_field_gameda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510" y="1600200"/>
            <a:ext cx="6589011" cy="4939467"/>
          </a:xfrm>
          <a:prstGeom prst="rect">
            <a:avLst/>
          </a:prstGeom>
        </p:spPr>
      </p:pic>
      <p:pic>
        <p:nvPicPr>
          <p:cNvPr id="7" name="Picture 6" descr="cacsnewbld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51" y="1836775"/>
            <a:ext cx="7812149" cy="4557087"/>
          </a:xfrm>
          <a:prstGeom prst="rect">
            <a:avLst/>
          </a:prstGeom>
        </p:spPr>
      </p:pic>
      <p:pic>
        <p:nvPicPr>
          <p:cNvPr id="2054" name="Picture 6" descr="http://hpcclab.org/wp-content/uploads/2016/04/logo-300x19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681" y="2519363"/>
            <a:ext cx="4642087" cy="295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RG_DSC097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31" y="1793079"/>
            <a:ext cx="4194367" cy="280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0885" y="3563164"/>
            <a:ext cx="4393115" cy="329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3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</a:rPr>
              <a:t>CVSS: Cloud-based Video Streaming Service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7" y="870247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03832" y="3733014"/>
            <a:ext cx="1168925" cy="103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8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</a:rPr>
              <a:t>CVSS: Cloud-based Video Streaming Service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7" y="870247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06971" y="4911364"/>
            <a:ext cx="1168925" cy="103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8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</a:rPr>
              <a:t>CVSS: Cloud-based Video Streaming Service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6" y="870246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78688" y="3864121"/>
            <a:ext cx="1168925" cy="103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8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</a:rPr>
              <a:t>CVSS: Cloud-based Video Streaming Service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6" y="870246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91432" y="5821051"/>
            <a:ext cx="1168925" cy="103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7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</a:rPr>
              <a:t>CVSS: Cloud-based Video Streaming Service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6" y="870246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575134" y="2799761"/>
            <a:ext cx="1372421" cy="12811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7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</a:rPr>
              <a:t>CVSS: Cloud-based Video Streaming Service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6" y="870246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36148" y="2704624"/>
            <a:ext cx="1168925" cy="103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7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347" y="3067307"/>
            <a:ext cx="8724114" cy="1143000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chemeClr val="accent6"/>
                </a:solidFill>
              </a:rPr>
              <a:t>QoS</a:t>
            </a:r>
            <a:r>
              <a:rPr lang="en-US" sz="3600" dirty="0">
                <a:solidFill>
                  <a:schemeClr val="accent6"/>
                </a:solidFill>
              </a:rPr>
              <a:t>-Aware On-Demand Video Transcoding Using Homogeneous Cloud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1785" y="4210307"/>
            <a:ext cx="26680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 </a:t>
            </a:r>
          </a:p>
          <a:p>
            <a:pPr marL="400050" indent="-400050">
              <a:lnSpc>
                <a:spcPct val="130000"/>
              </a:lnSpc>
              <a:buFont typeface="Wingdings" charset="2"/>
              <a:buChar char="§"/>
            </a:pPr>
            <a:endParaRPr lang="en-US" sz="14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05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Picture 2" descr="cloudtranscoding_cvss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35" y="0"/>
            <a:ext cx="5426242" cy="68580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2071077" y="4630616"/>
            <a:ext cx="2139461" cy="113323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endCxn id="23" idx="4"/>
          </p:cNvCxnSpPr>
          <p:nvPr/>
        </p:nvCxnSpPr>
        <p:spPr>
          <a:xfrm flipH="1" flipV="1">
            <a:off x="686283" y="4318150"/>
            <a:ext cx="1387575" cy="7217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ular Callout 22"/>
          <p:cNvSpPr/>
          <p:nvPr/>
        </p:nvSpPr>
        <p:spPr>
          <a:xfrm>
            <a:off x="134789" y="3204307"/>
            <a:ext cx="1936288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QoS</a:t>
            </a:r>
            <a:r>
              <a:rPr lang="en-US" sz="1600" dirty="0"/>
              <a:t>-Aware Scheduling Method</a:t>
            </a:r>
          </a:p>
        </p:txBody>
      </p:sp>
      <p:sp>
        <p:nvSpPr>
          <p:cNvPr id="25" name="Oval 24"/>
          <p:cNvSpPr/>
          <p:nvPr/>
        </p:nvSpPr>
        <p:spPr>
          <a:xfrm>
            <a:off x="2071076" y="2112892"/>
            <a:ext cx="1413828" cy="123285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25" idx="2"/>
          </p:cNvCxnSpPr>
          <p:nvPr/>
        </p:nvCxnSpPr>
        <p:spPr>
          <a:xfrm flipH="1" flipV="1">
            <a:off x="1068260" y="1673698"/>
            <a:ext cx="1002816" cy="10556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ular Callout 26"/>
          <p:cNvSpPr/>
          <p:nvPr/>
        </p:nvSpPr>
        <p:spPr>
          <a:xfrm>
            <a:off x="367956" y="531602"/>
            <a:ext cx="2095693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Video Segmentation and Transcoding Tool</a:t>
            </a:r>
          </a:p>
        </p:txBody>
      </p:sp>
      <p:sp>
        <p:nvSpPr>
          <p:cNvPr id="31" name="Oval 30"/>
          <p:cNvSpPr/>
          <p:nvPr/>
        </p:nvSpPr>
        <p:spPr>
          <a:xfrm>
            <a:off x="3761154" y="5763847"/>
            <a:ext cx="1475154" cy="8499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1" idx="6"/>
          </p:cNvCxnSpPr>
          <p:nvPr/>
        </p:nvCxnSpPr>
        <p:spPr>
          <a:xfrm flipV="1">
            <a:off x="5236308" y="5832232"/>
            <a:ext cx="2286000" cy="3565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ular Callout 32"/>
          <p:cNvSpPr/>
          <p:nvPr/>
        </p:nvSpPr>
        <p:spPr>
          <a:xfrm>
            <a:off x="6872465" y="4790161"/>
            <a:ext cx="2124649" cy="840154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Dynamic cost-efficient provisioning policy </a:t>
            </a:r>
          </a:p>
        </p:txBody>
      </p:sp>
    </p:spTree>
    <p:extLst>
      <p:ext uri="{BB962C8B-B14F-4D97-AF65-F5344CB8AC3E}">
        <p14:creationId xmlns:p14="http://schemas.microsoft.com/office/powerpoint/2010/main" val="355661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7" grpId="0" animBg="1"/>
      <p:bldP spid="31" grpId="0" animBg="1"/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480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How to Segment Video?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50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Stream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56308" y="1748933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1</a:t>
            </a:r>
          </a:p>
        </p:txBody>
      </p:sp>
      <p:sp>
        <p:nvSpPr>
          <p:cNvPr id="8" name="Rectangle 7"/>
          <p:cNvSpPr/>
          <p:nvPr/>
        </p:nvSpPr>
        <p:spPr>
          <a:xfrm>
            <a:off x="2779944" y="1748933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2</a:t>
            </a:r>
          </a:p>
        </p:txBody>
      </p:sp>
      <p:sp>
        <p:nvSpPr>
          <p:cNvPr id="9" name="Rectangle 8"/>
          <p:cNvSpPr/>
          <p:nvPr/>
        </p:nvSpPr>
        <p:spPr>
          <a:xfrm>
            <a:off x="3703580" y="1751242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3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27216" y="1751242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50852" y="1751242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5</a:t>
            </a:r>
          </a:p>
        </p:txBody>
      </p:sp>
      <p:pic>
        <p:nvPicPr>
          <p:cNvPr id="12" name="Picture 11" descr="video-produ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9774">
            <a:off x="6472616" y="1596635"/>
            <a:ext cx="736789" cy="7367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18125" y="2550125"/>
            <a:ext cx="1304637" cy="300182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Header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22761" y="2547816"/>
            <a:ext cx="796637" cy="300182"/>
          </a:xfrm>
          <a:prstGeom prst="rect">
            <a:avLst/>
          </a:prstGeom>
          <a:solidFill>
            <a:srgbClr val="F7964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GOP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19398" y="2550125"/>
            <a:ext cx="773547" cy="300182"/>
          </a:xfrm>
          <a:prstGeom prst="rect">
            <a:avLst/>
          </a:prstGeom>
          <a:solidFill>
            <a:srgbClr val="F7964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GOP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92945" y="2550125"/>
            <a:ext cx="768929" cy="300182"/>
          </a:xfrm>
          <a:prstGeom prst="rect">
            <a:avLst/>
          </a:prstGeom>
          <a:solidFill>
            <a:srgbClr val="F7964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GOP 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04149" y="2432424"/>
            <a:ext cx="4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…..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318125" y="2051424"/>
            <a:ext cx="461819" cy="4133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03580" y="2051424"/>
            <a:ext cx="2570421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595217" y="3372161"/>
            <a:ext cx="1425863" cy="300182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GOP Header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21079" y="3369852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28056" y="3372161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P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26375" y="3372161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P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24694" y="3372161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23013" y="3369852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98242" y="3231432"/>
            <a:ext cx="4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…..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2595217" y="2850307"/>
            <a:ext cx="1027546" cy="4133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419398" y="2882634"/>
            <a:ext cx="190432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8"/>
          <p:cNvGraphicFramePr>
            <a:graphicFrameLocks noGrp="1"/>
          </p:cNvGraphicFramePr>
          <p:nvPr>
            <p:extLst/>
          </p:nvPr>
        </p:nvGraphicFramePr>
        <p:xfrm>
          <a:off x="3276396" y="4265837"/>
          <a:ext cx="2439776" cy="195118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04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3898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30" name="Straight Connector 29"/>
          <p:cNvCxnSpPr/>
          <p:nvPr/>
        </p:nvCxnSpPr>
        <p:spPr>
          <a:xfrm>
            <a:off x="4430961" y="3672343"/>
            <a:ext cx="1285211" cy="5011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276396" y="3672343"/>
            <a:ext cx="744684" cy="5011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550852" y="4646842"/>
            <a:ext cx="688110" cy="3270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912587" y="4973911"/>
            <a:ext cx="1445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Macroblock</a:t>
            </a:r>
            <a:r>
              <a:rPr lang="en-US" sz="1400" dirty="0"/>
              <a:t> (MB)</a:t>
            </a:r>
          </a:p>
        </p:txBody>
      </p:sp>
    </p:spTree>
    <p:extLst>
      <p:ext uri="{BB962C8B-B14F-4D97-AF65-F5344CB8AC3E}">
        <p14:creationId xmlns:p14="http://schemas.microsoft.com/office/powerpoint/2010/main" val="555936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963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High Performance On-Demand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Video Transcoding Using Cloud Services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93373"/>
            <a:ext cx="6400800" cy="17526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Dr. Mohsen Amini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High Performance Cloud Computing Lab (HPCC)</a:t>
            </a:r>
          </a:p>
          <a:p>
            <a:r>
              <a:rPr lang="en-US" sz="2400" dirty="0">
                <a:solidFill>
                  <a:schemeClr val="tx1"/>
                </a:solidFill>
              </a:rPr>
              <a:t>School of Computing and Informatics</a:t>
            </a:r>
          </a:p>
          <a:p>
            <a:r>
              <a:rPr lang="en-US" sz="2400" dirty="0">
                <a:solidFill>
                  <a:schemeClr val="tx1"/>
                </a:solidFill>
              </a:rPr>
              <a:t>University of Louisiana Lafayette</a:t>
            </a:r>
          </a:p>
          <a:p>
            <a:r>
              <a:rPr lang="en-US" sz="2000" dirty="0"/>
              <a:t>Dec. 2016</a:t>
            </a:r>
          </a:p>
        </p:txBody>
      </p:sp>
    </p:spTree>
    <p:extLst>
      <p:ext uri="{BB962C8B-B14F-4D97-AF65-F5344CB8AC3E}">
        <p14:creationId xmlns:p14="http://schemas.microsoft.com/office/powerpoint/2010/main" val="2383574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912" y="1229201"/>
            <a:ext cx="4722576" cy="5247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70" y="1229201"/>
            <a:ext cx="3852337" cy="476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800" dirty="0"/>
              <a:t>Split Video into GOPs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800" dirty="0"/>
              <a:t>Perform Transcoding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800" dirty="0"/>
              <a:t>Obtain Metadata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transcoding time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presentation time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frame number 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input size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output size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70" y="5763854"/>
            <a:ext cx="2433656" cy="105331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5030" y="373261"/>
            <a:ext cx="895637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bg1"/>
                </a:solidFill>
              </a:rPr>
              <a:t>Video Segmentation and Transcoding Tool</a:t>
            </a:r>
          </a:p>
        </p:txBody>
      </p:sp>
    </p:spTree>
    <p:extLst>
      <p:ext uri="{BB962C8B-B14F-4D97-AF65-F5344CB8AC3E}">
        <p14:creationId xmlns:p14="http://schemas.microsoft.com/office/powerpoint/2010/main" val="131706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24" y="417378"/>
            <a:ext cx="8956378" cy="1143000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On-Demand Video Transcoding </a:t>
            </a:r>
            <a:r>
              <a:rPr lang="en-US" sz="3800" b="1" dirty="0">
                <a:solidFill>
                  <a:srgbClr val="FF0000"/>
                </a:solidFill>
              </a:rPr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41" y="1811161"/>
            <a:ext cx="9067377" cy="1665907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/>
              <a:t> Guarantee Quality of Service (QoS)?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78102" y="46609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7941" y="2496390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Startup delay </a:t>
            </a:r>
          </a:p>
          <a:p>
            <a:pPr lvl="1">
              <a:lnSpc>
                <a:spcPct val="50000"/>
              </a:lnSpc>
            </a:pPr>
            <a:endParaRPr lang="en-US" sz="2800" dirty="0"/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Deadline miss rate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941" y="4185204"/>
            <a:ext cx="5647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 Minimize Cloud Resource Cost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0341" y="4899740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D9D9D9"/>
                </a:solidFill>
              </a:rPr>
              <a:t>Computing cost</a:t>
            </a:r>
          </a:p>
          <a:p>
            <a:pPr lvl="1">
              <a:lnSpc>
                <a:spcPct val="50000"/>
              </a:lnSpc>
            </a:pPr>
            <a:endParaRPr lang="en-US" sz="2800" dirty="0">
              <a:solidFill>
                <a:srgbClr val="D9D9D9"/>
              </a:solidFill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D9D9D9"/>
                </a:solidFill>
              </a:rPr>
              <a:t>Storage cost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658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7623547" y="1837139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23547" y="4800146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623547" y="3208822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1952" y="3582932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471952" y="2137105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453663" y="5142118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gular Pentagon 15"/>
          <p:cNvSpPr/>
          <p:nvPr/>
        </p:nvSpPr>
        <p:spPr>
          <a:xfrm>
            <a:off x="7120000" y="5232972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mming Junction 20"/>
          <p:cNvSpPr/>
          <p:nvPr/>
        </p:nvSpPr>
        <p:spPr>
          <a:xfrm>
            <a:off x="4034320" y="3562339"/>
            <a:ext cx="612648" cy="612648"/>
          </a:xfrm>
          <a:prstGeom prst="flowChartSummingJuncti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155953" y="223089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633934" y="368011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/>
          <p:cNvCxnSpPr>
            <a:stCxn id="21" idx="6"/>
            <a:endCxn id="12" idx="1"/>
          </p:cNvCxnSpPr>
          <p:nvPr/>
        </p:nvCxnSpPr>
        <p:spPr>
          <a:xfrm flipV="1">
            <a:off x="4646968" y="2415529"/>
            <a:ext cx="1824984" cy="145313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1" idx="6"/>
            <a:endCxn id="15" idx="1"/>
          </p:cNvCxnSpPr>
          <p:nvPr/>
        </p:nvCxnSpPr>
        <p:spPr>
          <a:xfrm>
            <a:off x="4646968" y="3868663"/>
            <a:ext cx="1806695" cy="155187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6"/>
            <a:endCxn id="9" idx="1"/>
          </p:cNvCxnSpPr>
          <p:nvPr/>
        </p:nvCxnSpPr>
        <p:spPr>
          <a:xfrm flipV="1">
            <a:off x="4646968" y="3861356"/>
            <a:ext cx="1824984" cy="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2052972" y="3037987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2828890" y="3138713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345681" y="259440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2821003" y="2604172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4,1</a:t>
            </a:r>
            <a:endParaRPr lang="en-US" dirty="0"/>
          </a:p>
        </p:txBody>
      </p:sp>
      <p:sp>
        <p:nvSpPr>
          <p:cNvPr id="49" name="Left Brace 48"/>
          <p:cNvSpPr/>
          <p:nvPr/>
        </p:nvSpPr>
        <p:spPr>
          <a:xfrm rot="16200000">
            <a:off x="7497746" y="1876480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114611" y="3024156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15s</a:t>
            </a:r>
          </a:p>
        </p:txBody>
      </p:sp>
      <p:sp>
        <p:nvSpPr>
          <p:cNvPr id="51" name="Left Brace 50"/>
          <p:cNvSpPr/>
          <p:nvPr/>
        </p:nvSpPr>
        <p:spPr>
          <a:xfrm rot="16200000">
            <a:off x="7491066" y="3209518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234200" y="4444144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295378" y="6104138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20s</a:t>
            </a:r>
          </a:p>
        </p:txBody>
      </p:sp>
      <p:sp>
        <p:nvSpPr>
          <p:cNvPr id="55" name="Left Brace 54"/>
          <p:cNvSpPr/>
          <p:nvPr/>
        </p:nvSpPr>
        <p:spPr>
          <a:xfrm rot="16200000">
            <a:off x="7497746" y="4829449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85904" y="1511870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</a:t>
            </a:r>
            <a:r>
              <a:rPr lang="en-US" sz="2400" baseline="-25000" dirty="0" err="1"/>
              <a:t>video</a:t>
            </a:r>
            <a:r>
              <a:rPr lang="en-US" sz="2400" baseline="-25000" dirty="0"/>
              <a:t>#,GOP#</a:t>
            </a:r>
            <a:endParaRPr lang="en-US" sz="2400" dirty="0"/>
          </a:p>
        </p:txBody>
      </p:sp>
      <p:sp>
        <p:nvSpPr>
          <p:cNvPr id="58" name="Rounded Rectangle 57"/>
          <p:cNvSpPr/>
          <p:nvPr/>
        </p:nvSpPr>
        <p:spPr>
          <a:xfrm>
            <a:off x="144024" y="3675938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Isosceles Triangle 58"/>
          <p:cNvSpPr/>
          <p:nvPr/>
        </p:nvSpPr>
        <p:spPr>
          <a:xfrm>
            <a:off x="1822485" y="3768747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iamond 59"/>
          <p:cNvSpPr/>
          <p:nvPr/>
        </p:nvSpPr>
        <p:spPr>
          <a:xfrm>
            <a:off x="2359721" y="3768747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gular Pentagon 60"/>
          <p:cNvSpPr/>
          <p:nvPr/>
        </p:nvSpPr>
        <p:spPr>
          <a:xfrm>
            <a:off x="2890728" y="3773384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483255" y="3768747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83040" y="3768747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3456702" y="4313885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720656" y="427719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2900274" y="431388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1284514" y="427719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2303619" y="430800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3,4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1800018" y="4323880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4,4</a:t>
            </a: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60073" y="3675938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47122" y="4818844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045888" y="2118103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82" name="Rectangle 81"/>
          <p:cNvSpPr/>
          <p:nvPr/>
        </p:nvSpPr>
        <p:spPr>
          <a:xfrm>
            <a:off x="2206696" y="3081324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84" name="Isosceles Triangle 83"/>
          <p:cNvSpPr/>
          <p:nvPr/>
        </p:nvSpPr>
        <p:spPr>
          <a:xfrm>
            <a:off x="3430744" y="3127756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gular Pentagon 84"/>
          <p:cNvSpPr/>
          <p:nvPr/>
        </p:nvSpPr>
        <p:spPr>
          <a:xfrm>
            <a:off x="1287445" y="3767236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gular Pentagon 85"/>
          <p:cNvSpPr/>
          <p:nvPr/>
        </p:nvSpPr>
        <p:spPr>
          <a:xfrm>
            <a:off x="7140078" y="3680118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Diamond 87"/>
          <p:cNvSpPr/>
          <p:nvPr/>
        </p:nvSpPr>
        <p:spPr>
          <a:xfrm>
            <a:off x="6553200" y="5222715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Diamond 88"/>
          <p:cNvSpPr/>
          <p:nvPr/>
        </p:nvSpPr>
        <p:spPr>
          <a:xfrm>
            <a:off x="6633934" y="2230890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457200" y="36887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</a:rPr>
              <a:t>QoS</a:t>
            </a:r>
            <a:r>
              <a:rPr lang="en-US" dirty="0">
                <a:solidFill>
                  <a:schemeClr val="bg1"/>
                </a:solidFill>
              </a:rPr>
              <a:t>-Aware Scheduling Method</a:t>
            </a:r>
          </a:p>
        </p:txBody>
      </p:sp>
    </p:spTree>
    <p:extLst>
      <p:ext uri="{BB962C8B-B14F-4D97-AF65-F5344CB8AC3E}">
        <p14:creationId xmlns:p14="http://schemas.microsoft.com/office/powerpoint/2010/main" val="8250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3403 C 0.0408 0.08287 0.08229 0.13172 0.11927 0.12431 C 0.15625 0.1169 0.18889 0.05348 0.2217 -0.00995 " pathEditMode="relative" ptsTypes="aaA">
                                      <p:cBhvr>
                                        <p:cTn id="2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75 -0.01597 C 0.19167 0.05024 0.16059 0.11644 0.12379 0.12061 C 0.08698 0.12477 0.04462 0.06713 0.00226 0.0095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C 0.05 -0.04583 0.10018 -0.0912 0.14497 -0.0787 C 0.18976 -0.06597 0.22917 0.00509 0.26893 0.07639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38" grpId="0"/>
      <p:bldP spid="39" grpId="0"/>
      <p:bldP spid="49" grpId="0" animBg="1"/>
      <p:bldP spid="50" grpId="0"/>
      <p:bldP spid="51" grpId="0" animBg="1"/>
      <p:bldP spid="53" grpId="0"/>
      <p:bldP spid="54" grpId="0"/>
      <p:bldP spid="55" grpId="0" animBg="1"/>
      <p:bldP spid="62" grpId="0" animBg="1"/>
      <p:bldP spid="62" grpId="1" animBg="1"/>
      <p:bldP spid="79" grpId="0"/>
      <p:bldP spid="82" grpId="0"/>
      <p:bldP spid="84" grpId="0" animBg="1"/>
      <p:bldP spid="8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49" y="290056"/>
            <a:ext cx="8956378" cy="1143000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On-Demand Video Transcoding </a:t>
            </a:r>
            <a:r>
              <a:rPr lang="en-US" sz="3800" b="1" dirty="0">
                <a:solidFill>
                  <a:srgbClr val="FF0000"/>
                </a:solidFill>
              </a:rPr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41" y="1811161"/>
            <a:ext cx="9067377" cy="1665907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>
                <a:solidFill>
                  <a:srgbClr val="D9D9D9"/>
                </a:solidFill>
              </a:rPr>
              <a:t> Improve Quality of Service (</a:t>
            </a:r>
            <a:r>
              <a:rPr lang="en-US" dirty="0" err="1">
                <a:solidFill>
                  <a:srgbClr val="D9D9D9"/>
                </a:solidFill>
              </a:rPr>
              <a:t>QoS</a:t>
            </a:r>
            <a:r>
              <a:rPr lang="en-US" dirty="0">
                <a:solidFill>
                  <a:srgbClr val="D9D9D9"/>
                </a:solidFill>
              </a:rPr>
              <a:t>)?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78102" y="46609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7941" y="2496390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D9D9D9"/>
                </a:solidFill>
              </a:rPr>
              <a:t>Startup delay </a:t>
            </a:r>
          </a:p>
          <a:p>
            <a:pPr lvl="1">
              <a:lnSpc>
                <a:spcPct val="50000"/>
              </a:lnSpc>
            </a:pPr>
            <a:endParaRPr lang="en-US" sz="2800" dirty="0">
              <a:solidFill>
                <a:srgbClr val="D9D9D9"/>
              </a:solidFill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D9D9D9"/>
                </a:solidFill>
              </a:rPr>
              <a:t>Deadline miss rate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941" y="4185204"/>
            <a:ext cx="5647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3200" dirty="0"/>
              <a:t> Minimize Cloud Resource Cost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0341" y="4899740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Computing cost</a:t>
            </a:r>
          </a:p>
          <a:p>
            <a:pPr lvl="1">
              <a:lnSpc>
                <a:spcPct val="50000"/>
              </a:lnSpc>
            </a:pPr>
            <a:endParaRPr lang="en-US" sz="2800" dirty="0">
              <a:solidFill>
                <a:srgbClr val="D9D9D9"/>
              </a:solidFill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Storage cost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659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" y="132398"/>
            <a:ext cx="8879840" cy="1036002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Dynamic Cost-Efficient Provisioning Policy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991" y="1252200"/>
            <a:ext cx="4976009" cy="518795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5" idx="1"/>
            <a:endCxn id="13" idx="4"/>
          </p:cNvCxnSpPr>
          <p:nvPr/>
        </p:nvCxnSpPr>
        <p:spPr>
          <a:xfrm flipH="1" flipV="1">
            <a:off x="2173960" y="3623840"/>
            <a:ext cx="2379647" cy="34933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ular Callout 12"/>
          <p:cNvSpPr/>
          <p:nvPr/>
        </p:nvSpPr>
        <p:spPr>
          <a:xfrm>
            <a:off x="1379838" y="2509997"/>
            <a:ext cx="2788153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Predict deadline miss rate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53607" y="3330464"/>
            <a:ext cx="4488793" cy="1285423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53607" y="4876924"/>
            <a:ext cx="4488793" cy="1285423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429700" y="1936193"/>
            <a:ext cx="1982524" cy="480177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endCxn id="22" idx="4"/>
          </p:cNvCxnSpPr>
          <p:nvPr/>
        </p:nvCxnSpPr>
        <p:spPr>
          <a:xfrm flipH="1" flipV="1">
            <a:off x="1666546" y="2110779"/>
            <a:ext cx="2846172" cy="10857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ular Callout 21"/>
          <p:cNvSpPr/>
          <p:nvPr/>
        </p:nvSpPr>
        <p:spPr>
          <a:xfrm>
            <a:off x="1043304" y="996936"/>
            <a:ext cx="2188197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User define </a:t>
            </a:r>
            <a:r>
              <a:rPr lang="en-US" sz="1600" dirty="0" err="1"/>
              <a:t>QoS</a:t>
            </a:r>
            <a:r>
              <a:rPr lang="en-US" sz="1600" dirty="0"/>
              <a:t> violation tolerance </a:t>
            </a:r>
          </a:p>
        </p:txBody>
      </p:sp>
      <p:cxnSp>
        <p:nvCxnSpPr>
          <p:cNvPr id="27" name="Straight Arrow Connector 26"/>
          <p:cNvCxnSpPr>
            <a:endCxn id="28" idx="4"/>
          </p:cNvCxnSpPr>
          <p:nvPr/>
        </p:nvCxnSpPr>
        <p:spPr>
          <a:xfrm flipH="1" flipV="1">
            <a:off x="1030546" y="5432337"/>
            <a:ext cx="3482172" cy="283308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ular Callout 27"/>
          <p:cNvSpPr/>
          <p:nvPr/>
        </p:nvSpPr>
        <p:spPr>
          <a:xfrm>
            <a:off x="236424" y="4142979"/>
            <a:ext cx="2788153" cy="11195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Allocate/</a:t>
            </a:r>
            <a:r>
              <a:rPr lang="en-US" sz="1600" dirty="0" err="1"/>
              <a:t>Deallocate</a:t>
            </a:r>
            <a:r>
              <a:rPr lang="en-US" sz="1600" dirty="0"/>
              <a:t> VMs based on predicted deadline miss rate</a:t>
            </a:r>
          </a:p>
        </p:txBody>
      </p:sp>
    </p:spTree>
    <p:extLst>
      <p:ext uri="{BB962C8B-B14F-4D97-AF65-F5344CB8AC3E}">
        <p14:creationId xmlns:p14="http://schemas.microsoft.com/office/powerpoint/2010/main" val="164631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16" grpId="0" animBg="1"/>
      <p:bldP spid="20" grpId="0" animBg="1"/>
      <p:bldP spid="22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780915" y="2783506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/>
        </p:nvSpPr>
        <p:spPr>
          <a:xfrm>
            <a:off x="7556833" y="2884232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73624" y="2339923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548946" y="2349691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4,1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871967" y="3421457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>
            <a:off x="6550428" y="3514266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/>
          <p:cNvSpPr/>
          <p:nvPr/>
        </p:nvSpPr>
        <p:spPr>
          <a:xfrm>
            <a:off x="7087664" y="351426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gular Pentagon 10"/>
          <p:cNvSpPr/>
          <p:nvPr/>
        </p:nvSpPr>
        <p:spPr>
          <a:xfrm>
            <a:off x="7618671" y="3518903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211198" y="3514266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510983" y="3514266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184645" y="4059404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448599" y="402271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628217" y="405940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012457" y="402271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031562" y="405352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3,4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527961" y="406939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4,4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988016" y="3421457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75065" y="4564363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73831" y="1863622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934639" y="2826843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24" name="Isosceles Triangle 23"/>
          <p:cNvSpPr/>
          <p:nvPr/>
        </p:nvSpPr>
        <p:spPr>
          <a:xfrm>
            <a:off x="8158687" y="2873275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gular Pentagon 24"/>
          <p:cNvSpPr/>
          <p:nvPr/>
        </p:nvSpPr>
        <p:spPr>
          <a:xfrm>
            <a:off x="6015388" y="3512755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03" y="3314106"/>
            <a:ext cx="2880898" cy="1128773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5459575" y="2789025"/>
            <a:ext cx="3269146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7546819" y="2903259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580571" y="2809520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33" name="Isosceles Triangle 32"/>
          <p:cNvSpPr/>
          <p:nvPr/>
        </p:nvSpPr>
        <p:spPr>
          <a:xfrm>
            <a:off x="8148673" y="2892302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/>
          <p:cNvSpPr/>
          <p:nvPr/>
        </p:nvSpPr>
        <p:spPr>
          <a:xfrm>
            <a:off x="7000607" y="291237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gular Pentagon 34"/>
          <p:cNvSpPr/>
          <p:nvPr/>
        </p:nvSpPr>
        <p:spPr>
          <a:xfrm>
            <a:off x="6477182" y="2910973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013696" y="288993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968003" y="2366193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5,0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412085" y="235452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6,0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952504" y="236794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7,0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2154157" y="3029625"/>
            <a:ext cx="491485" cy="4287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618260" y="2660293"/>
            <a:ext cx="3490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number in the startup queue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45642" y="4933695"/>
            <a:ext cx="2763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QoS violation upper bound </a:t>
            </a:r>
            <a:br>
              <a:rPr lang="en-US" dirty="0"/>
            </a:br>
            <a:r>
              <a:rPr lang="en-US" dirty="0"/>
              <a:t>threshold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645642" y="4311878"/>
            <a:ext cx="634954" cy="621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1618260" y="4311878"/>
            <a:ext cx="535897" cy="621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57162" y="4958030"/>
            <a:ext cx="163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Constant factor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34149" y="394231"/>
            <a:ext cx="8956378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800" dirty="0"/>
              <a:t>Remedial Provisioning Policy</a:t>
            </a:r>
            <a:endParaRPr lang="en-US" sz="3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1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2" grpId="0"/>
      <p:bldP spid="43" grpId="0"/>
      <p:bldP spid="4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dirty="0"/>
              <a:t>We modeled our system based on the characteristics of VMs in </a:t>
            </a:r>
            <a:r>
              <a:rPr lang="en-US" sz="2600" b="1" dirty="0"/>
              <a:t>Amazon EC2 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Using </a:t>
            </a:r>
            <a:r>
              <a:rPr lang="en-US" sz="2600" b="1" dirty="0" err="1"/>
              <a:t>CloudSim</a:t>
            </a:r>
            <a:r>
              <a:rPr lang="en-US" sz="2600" b="1" dirty="0"/>
              <a:t> </a:t>
            </a:r>
            <a:r>
              <a:rPr lang="en-US" sz="2600" dirty="0"/>
              <a:t>to model our system and evaluate the performance of scheduling and resource provisioning policies.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We uniformly selected videos from the range of [10 , 600] seconds from a set of benchmark videos which can be downloaded from https:</a:t>
            </a:r>
            <a:r>
              <a:rPr lang="en-US" sz="2600" dirty="0">
                <a:solidFill>
                  <a:srgbClr val="3366FF"/>
                </a:solidFill>
              </a:rPr>
              <a:t>//</a:t>
            </a:r>
            <a:r>
              <a:rPr lang="en-US" sz="2600" dirty="0" err="1">
                <a:solidFill>
                  <a:srgbClr val="3366FF"/>
                </a:solidFill>
              </a:rPr>
              <a:t>goo.gl</a:t>
            </a:r>
            <a:r>
              <a:rPr lang="en-US" sz="2600" dirty="0">
                <a:solidFill>
                  <a:srgbClr val="3366FF"/>
                </a:solidFill>
              </a:rPr>
              <a:t>/TE5iJ5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71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Evaluation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4" name="Picture 3" descr="fvm_stq_s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67" y="2041770"/>
            <a:ext cx="4269821" cy="3218141"/>
          </a:xfrm>
          <a:prstGeom prst="rect">
            <a:avLst/>
          </a:prstGeom>
        </p:spPr>
      </p:pic>
      <p:pic>
        <p:nvPicPr>
          <p:cNvPr id="5" name="Picture 4" descr="fvm_stq_dm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94" y="2041770"/>
            <a:ext cx="4174021" cy="3145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67" y="5617686"/>
            <a:ext cx="87570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Minimized startup delay without major impact on deadline miss rate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94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vm_vs_dynamic_co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" y="3299097"/>
            <a:ext cx="4721944" cy="3558903"/>
          </a:xfrm>
          <a:prstGeom prst="rect">
            <a:avLst/>
          </a:prstGeom>
        </p:spPr>
      </p:pic>
      <p:pic>
        <p:nvPicPr>
          <p:cNvPr id="6" name="Picture 5" descr="fvm_vs_dynamic_dm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" r="6737"/>
          <a:stretch/>
        </p:blipFill>
        <p:spPr>
          <a:xfrm>
            <a:off x="4852259" y="1197901"/>
            <a:ext cx="4264842" cy="322650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1685885"/>
            <a:ext cx="510428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300" dirty="0"/>
              <a:t>Our</a:t>
            </a:r>
            <a:r>
              <a:rPr lang="en-US" sz="2300" baseline="0" dirty="0"/>
              <a:t> dynamic provisioning keeps the</a:t>
            </a:r>
            <a:br>
              <a:rPr lang="en-US" sz="2300" baseline="0" dirty="0"/>
            </a:br>
            <a:r>
              <a:rPr lang="en-US" sz="2300" baseline="0" dirty="0"/>
              <a:t>QoS violation constantly low and </a:t>
            </a:r>
            <a:br>
              <a:rPr lang="en-US" sz="2300" baseline="0" dirty="0"/>
            </a:br>
            <a:r>
              <a:rPr lang="en-US" sz="2300" baseline="0" dirty="0"/>
              <a:t>Stable in</a:t>
            </a:r>
            <a:r>
              <a:rPr lang="en-US" sz="2300" dirty="0"/>
              <a:t> </a:t>
            </a:r>
            <a:r>
              <a:rPr lang="en-US" sz="2300" baseline="0" dirty="0"/>
              <a:t>compare with static method.</a:t>
            </a:r>
          </a:p>
          <a:p>
            <a:endParaRPr lang="en-US" sz="2300" dirty="0"/>
          </a:p>
        </p:txBody>
      </p:sp>
      <p:sp>
        <p:nvSpPr>
          <p:cNvPr id="11" name="TextBox 10"/>
          <p:cNvSpPr txBox="1"/>
          <p:nvPr/>
        </p:nvSpPr>
        <p:spPr>
          <a:xfrm>
            <a:off x="4330479" y="5091327"/>
            <a:ext cx="46477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2400" baseline="0" dirty="0"/>
              <a:t>Our method saves the cost when </a:t>
            </a:r>
          </a:p>
          <a:p>
            <a:r>
              <a:rPr lang="en-US" sz="2400" dirty="0"/>
              <a:t>    </a:t>
            </a:r>
            <a:r>
              <a:rPr lang="en-US" sz="2400" baseline="0" dirty="0"/>
              <a:t>the system is not oversubscribed.</a:t>
            </a:r>
            <a:endParaRPr lang="en-US" sz="2400" dirty="0"/>
          </a:p>
          <a:p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5679" y="5490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Static vs. Dynamic Resource Provisioning</a:t>
            </a:r>
          </a:p>
        </p:txBody>
      </p:sp>
    </p:spTree>
    <p:extLst>
      <p:ext uri="{BB962C8B-B14F-4D97-AF65-F5344CB8AC3E}">
        <p14:creationId xmlns:p14="http://schemas.microsoft.com/office/powerpoint/2010/main" val="146488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0" name="Picture 9" descr="pareto_front_nobe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49" y="397322"/>
            <a:ext cx="6149776" cy="463505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 rot="1663431">
            <a:off x="2432537" y="2828368"/>
            <a:ext cx="2392135" cy="1429884"/>
          </a:xfrm>
          <a:prstGeom prst="ellipse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70324" y="5509478"/>
            <a:ext cx="8024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 some point, streaming service providers can pay reasonable </a:t>
            </a:r>
          </a:p>
          <a:p>
            <a:r>
              <a:rPr lang="en-US" sz="2400" dirty="0"/>
              <a:t>price to gain good </a:t>
            </a:r>
            <a:r>
              <a:rPr lang="en-US" sz="2400" dirty="0" err="1"/>
              <a:t>QoS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1223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368301" cy="4525963"/>
          </a:xfrm>
        </p:spPr>
        <p:txBody>
          <a:bodyPr vert="horz">
            <a:normAutofit/>
          </a:bodyPr>
          <a:lstStyle/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/>
              <a:t>What is Video Transcoding?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/>
              <a:t>Why “</a:t>
            </a:r>
            <a:r>
              <a:rPr lang="en-US" sz="2600" b="1" i="1" dirty="0"/>
              <a:t>on-demand</a:t>
            </a:r>
            <a:r>
              <a:rPr lang="en-US" sz="2600" dirty="0"/>
              <a:t>” video transcoding?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/>
              <a:t>What are the challenges in on-demand video transcoding?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/>
              <a:t>What have already been done by others?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/>
              <a:t>What are the future research directions?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720" y="1600199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endParaRPr lang="en-US" sz="1400" dirty="0"/>
          </a:p>
          <a:p>
            <a:pPr marL="400050" indent="-400050">
              <a:buFont typeface="+mj-lt"/>
              <a:buAutoNum type="arabicPeriod"/>
            </a:pPr>
            <a:r>
              <a:rPr lang="en-US" sz="1800" b="1" dirty="0"/>
              <a:t>Xiangbo Li</a:t>
            </a:r>
            <a:r>
              <a:rPr lang="en-US" sz="1800" dirty="0"/>
              <a:t>, Mohsen Amini Salehi, </a:t>
            </a:r>
            <a:r>
              <a:rPr lang="en-US" sz="1800" dirty="0" err="1"/>
              <a:t>Magdy</a:t>
            </a:r>
            <a:r>
              <a:rPr lang="en-US" sz="1800" dirty="0"/>
              <a:t> </a:t>
            </a:r>
            <a:r>
              <a:rPr lang="en-US" sz="1800" dirty="0" err="1"/>
              <a:t>Bayoumi</a:t>
            </a:r>
            <a:r>
              <a:rPr lang="en-US" sz="1800" dirty="0"/>
              <a:t>, </a:t>
            </a:r>
            <a:r>
              <a:rPr lang="en-US" sz="1800" dirty="0" err="1"/>
              <a:t>Rajkumar</a:t>
            </a:r>
            <a:r>
              <a:rPr lang="en-US" sz="1800" dirty="0"/>
              <a:t> </a:t>
            </a:r>
            <a:r>
              <a:rPr lang="en-US" sz="1800" dirty="0" err="1"/>
              <a:t>Buyya</a:t>
            </a:r>
            <a:r>
              <a:rPr lang="en-US" sz="1800" dirty="0"/>
              <a:t>, “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CVSS: A Cost-Efficient and QoS-Aware Video  Streaming Using Cloud Service</a:t>
            </a:r>
            <a:r>
              <a:rPr lang="en-US" sz="1800" i="1" dirty="0"/>
              <a:t>s”</a:t>
            </a:r>
            <a:r>
              <a:rPr lang="en-US" sz="1800" dirty="0"/>
              <a:t>,  in the</a:t>
            </a:r>
            <a:r>
              <a:rPr lang="en-US" sz="1800" i="1" dirty="0"/>
              <a:t> </a:t>
            </a:r>
            <a:r>
              <a:rPr lang="en-US" sz="1800" b="1" i="1" dirty="0"/>
              <a:t>IEEE/ACM Cluster Cloud Grid Conference </a:t>
            </a:r>
            <a:r>
              <a:rPr lang="en-US" sz="1800" i="1" dirty="0"/>
              <a:t>(</a:t>
            </a:r>
            <a:r>
              <a:rPr lang="en-US" sz="1800" i="1" dirty="0" err="1"/>
              <a:t>CCGrid</a:t>
            </a:r>
            <a:r>
              <a:rPr lang="en-US" sz="1800" i="1" dirty="0"/>
              <a:t> ’16)</a:t>
            </a:r>
            <a:r>
              <a:rPr lang="en-US" sz="1800" dirty="0"/>
              <a:t>, Columbia, May 2016.</a:t>
            </a:r>
          </a:p>
          <a:p>
            <a:pPr marL="400050" indent="-400050">
              <a:buFont typeface="+mj-lt"/>
              <a:buAutoNum type="arabicPeriod"/>
            </a:pPr>
            <a:endParaRPr lang="en-US" sz="1800" dirty="0"/>
          </a:p>
          <a:p>
            <a:pPr marL="400050" indent="-400050">
              <a:buFont typeface="+mj-lt"/>
              <a:buAutoNum type="arabicPeriod"/>
            </a:pPr>
            <a:r>
              <a:rPr lang="en-US" sz="1800" b="1" dirty="0"/>
              <a:t>Xiangbo Li</a:t>
            </a:r>
            <a:r>
              <a:rPr lang="en-US" sz="1800" dirty="0"/>
              <a:t>, Mohsen Amini Salehi, </a:t>
            </a:r>
            <a:r>
              <a:rPr lang="en-US" sz="1800" dirty="0" err="1"/>
              <a:t>Magdy</a:t>
            </a:r>
            <a:r>
              <a:rPr lang="en-US" sz="1800" dirty="0"/>
              <a:t> </a:t>
            </a:r>
            <a:r>
              <a:rPr lang="en-US" sz="1800" dirty="0" err="1"/>
              <a:t>Bayoumi</a:t>
            </a:r>
            <a:r>
              <a:rPr lang="en-US" sz="1800" dirty="0"/>
              <a:t>,  “</a:t>
            </a:r>
            <a:r>
              <a:rPr lang="en-US" sz="1800" dirty="0">
                <a:solidFill>
                  <a:srgbClr val="558ED5"/>
                </a:solidFill>
              </a:rPr>
              <a:t>High Performance On-Demand Video Transcoding Using Cloud Services</a:t>
            </a:r>
            <a:r>
              <a:rPr lang="en-US" sz="1800" dirty="0"/>
              <a:t>”, in the</a:t>
            </a:r>
            <a:r>
              <a:rPr lang="en-US" sz="1800" i="1" dirty="0"/>
              <a:t> </a:t>
            </a:r>
            <a:r>
              <a:rPr lang="en-US" sz="1800" b="1" i="1" dirty="0"/>
              <a:t>IEEE/ACM Cluster Cloud Grid Conference </a:t>
            </a:r>
            <a:r>
              <a:rPr lang="en-US" sz="1800" i="1" dirty="0"/>
              <a:t>(</a:t>
            </a:r>
            <a:r>
              <a:rPr lang="en-US" sz="1800" i="1" dirty="0" err="1"/>
              <a:t>CCGrid</a:t>
            </a:r>
            <a:r>
              <a:rPr lang="en-US" sz="1800" i="1" dirty="0"/>
              <a:t> ’16)</a:t>
            </a:r>
            <a:r>
              <a:rPr lang="en-US" sz="1800" dirty="0"/>
              <a:t>, Columbia, May 2016.</a:t>
            </a:r>
          </a:p>
          <a:p>
            <a:pPr marL="400050" indent="-400050">
              <a:buFont typeface="+mj-lt"/>
              <a:buAutoNum type="arabicPeriod"/>
            </a:pPr>
            <a:endParaRPr lang="en-US" sz="1800" dirty="0"/>
          </a:p>
          <a:p>
            <a:pPr marL="400050" indent="-400050">
              <a:buFont typeface="+mj-lt"/>
              <a:buAutoNum type="arabicPeriod"/>
            </a:pPr>
            <a:r>
              <a:rPr lang="en-US" sz="1800" b="1" dirty="0"/>
              <a:t>Xiangbo Li</a:t>
            </a:r>
            <a:r>
              <a:rPr lang="en-US" sz="1800" dirty="0"/>
              <a:t>, Mohsen Amini Salehi, </a:t>
            </a:r>
            <a:r>
              <a:rPr lang="en-US" sz="1800" dirty="0" err="1"/>
              <a:t>Magdy</a:t>
            </a:r>
            <a:r>
              <a:rPr lang="en-US" sz="1800" dirty="0"/>
              <a:t> </a:t>
            </a:r>
            <a:r>
              <a:rPr lang="en-US" sz="1800" dirty="0" err="1"/>
              <a:t>Bayoumi</a:t>
            </a:r>
            <a:r>
              <a:rPr lang="en-US" sz="1800" dirty="0"/>
              <a:t>,  “</a:t>
            </a:r>
            <a:r>
              <a:rPr lang="en-US" sz="1800" dirty="0">
                <a:solidFill>
                  <a:srgbClr val="558ED5"/>
                </a:solidFill>
              </a:rPr>
              <a:t>High Performance On-Demand Video Transcoding Using Cloud Services</a:t>
            </a:r>
            <a:r>
              <a:rPr lang="en-US" sz="1800" dirty="0"/>
              <a:t>”, filed for </a:t>
            </a:r>
            <a:r>
              <a:rPr lang="en-US" sz="1800" b="1" i="1" dirty="0"/>
              <a:t> Patent</a:t>
            </a:r>
            <a:r>
              <a:rPr lang="en-US" sz="1800" dirty="0"/>
              <a:t>, Aug. 2016.</a:t>
            </a:r>
          </a:p>
          <a:p>
            <a:pPr marL="400050" indent="-400050">
              <a:buFont typeface="+mj-lt"/>
              <a:buAutoNum type="arabicPeriod"/>
            </a:pPr>
            <a:endParaRPr lang="en-US" sz="1800" dirty="0"/>
          </a:p>
          <a:p>
            <a:pPr marL="400050" indent="-400050">
              <a:buFont typeface="+mj-lt"/>
              <a:buAutoNum type="arabicPeriod"/>
            </a:pPr>
            <a:r>
              <a:rPr lang="en-US" sz="1800" b="1" dirty="0" err="1">
                <a:solidFill>
                  <a:srgbClr val="000000"/>
                </a:solidFill>
              </a:rPr>
              <a:t>Xiangbo</a:t>
            </a:r>
            <a:r>
              <a:rPr lang="en-US" sz="1800" b="1" dirty="0">
                <a:solidFill>
                  <a:srgbClr val="000000"/>
                </a:solidFill>
              </a:rPr>
              <a:t> Li</a:t>
            </a:r>
            <a:r>
              <a:rPr lang="en-US" sz="1800" dirty="0">
                <a:solidFill>
                  <a:srgbClr val="000000"/>
                </a:solidFill>
              </a:rPr>
              <a:t>, Mohsen Amini Salehi, </a:t>
            </a:r>
            <a:r>
              <a:rPr lang="en-US" sz="1800" dirty="0" err="1">
                <a:solidFill>
                  <a:srgbClr val="000000"/>
                </a:solidFill>
              </a:rPr>
              <a:t>Magdy</a:t>
            </a:r>
            <a:r>
              <a:rPr lang="en-US" sz="1800" dirty="0">
                <a:solidFill>
                  <a:srgbClr val="000000"/>
                </a:solidFill>
              </a:rPr>
              <a:t> </a:t>
            </a:r>
            <a:r>
              <a:rPr lang="en-US" sz="1800" dirty="0" err="1">
                <a:solidFill>
                  <a:srgbClr val="000000"/>
                </a:solidFill>
              </a:rPr>
              <a:t>Bayoumi</a:t>
            </a:r>
            <a:r>
              <a:rPr lang="en-US" sz="1800" dirty="0">
                <a:solidFill>
                  <a:srgbClr val="000000"/>
                </a:solidFill>
              </a:rPr>
              <a:t>,</a:t>
            </a:r>
            <a:r>
              <a:rPr lang="en-US" sz="1800" dirty="0">
                <a:solidFill>
                  <a:srgbClr val="558ED5"/>
                </a:solidFill>
              </a:rPr>
              <a:t> “</a:t>
            </a:r>
            <a:r>
              <a:rPr lang="en-US" sz="1800" i="1" dirty="0">
                <a:solidFill>
                  <a:srgbClr val="558ED5"/>
                </a:solidFill>
              </a:rPr>
              <a:t>Cloud-Based Video Streaming for Energy- and Compute-Limited Thin Clients</a:t>
            </a:r>
            <a:r>
              <a:rPr lang="en-US" sz="1800" dirty="0">
                <a:solidFill>
                  <a:srgbClr val="558ED5"/>
                </a:solidFill>
              </a:rPr>
              <a:t>”</a:t>
            </a:r>
            <a:r>
              <a:rPr lang="en-US" sz="1800" dirty="0">
                <a:solidFill>
                  <a:srgbClr val="000000"/>
                </a:solidFill>
              </a:rPr>
              <a:t>, in </a:t>
            </a:r>
            <a:r>
              <a:rPr lang="en-US" sz="1800" b="1" i="1" dirty="0">
                <a:solidFill>
                  <a:srgbClr val="000000"/>
                </a:solidFill>
              </a:rPr>
              <a:t>Stream2015 Workshop </a:t>
            </a:r>
            <a:r>
              <a:rPr lang="en-US" sz="1800" dirty="0">
                <a:solidFill>
                  <a:srgbClr val="000000"/>
                </a:solidFill>
              </a:rPr>
              <a:t>at Indiana University, Indianapolis, USA, Oct. 2015. 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83249" y="5895330"/>
            <a:ext cx="610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All experiment results are available in Appendix</a:t>
            </a:r>
          </a:p>
        </p:txBody>
      </p:sp>
    </p:spTree>
    <p:extLst>
      <p:ext uri="{BB962C8B-B14F-4D97-AF65-F5344CB8AC3E}">
        <p14:creationId xmlns:p14="http://schemas.microsoft.com/office/powerpoint/2010/main" val="12377287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2426" y="3067307"/>
            <a:ext cx="9535775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79646"/>
                </a:solidFill>
              </a:rPr>
              <a:t>Performance Analysis and Modeling of </a:t>
            </a:r>
            <a:br>
              <a:rPr lang="en-US" sz="3600" dirty="0">
                <a:solidFill>
                  <a:srgbClr val="F79646"/>
                </a:solidFill>
              </a:rPr>
            </a:br>
            <a:r>
              <a:rPr lang="en-US" sz="3600" dirty="0">
                <a:solidFill>
                  <a:srgbClr val="F79646"/>
                </a:solidFill>
              </a:rPr>
              <a:t>Video Transcoding Using Heterogeneous Cloud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1785" y="4210307"/>
            <a:ext cx="26680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 </a:t>
            </a:r>
          </a:p>
          <a:p>
            <a:pPr marL="400050" indent="-400050">
              <a:lnSpc>
                <a:spcPct val="130000"/>
              </a:lnSpc>
              <a:buFont typeface="Wingdings" charset="2"/>
              <a:buChar char="§"/>
            </a:pPr>
            <a:endParaRPr lang="en-US" sz="1400" dirty="0">
              <a:solidFill>
                <a:srgbClr val="4F81BD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8592" y="14497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7659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3" name="Picture 2" descr="cloudtranscoding_cvss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35" y="0"/>
            <a:ext cx="5426242" cy="6858000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3334797" y="3429000"/>
            <a:ext cx="1720088" cy="123285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1020092" y="1613383"/>
            <a:ext cx="2411477" cy="22702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ular Callout 26"/>
          <p:cNvSpPr/>
          <p:nvPr/>
        </p:nvSpPr>
        <p:spPr>
          <a:xfrm>
            <a:off x="367956" y="531602"/>
            <a:ext cx="2095693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How to estimate transcoding time efficiently?!</a:t>
            </a:r>
          </a:p>
        </p:txBody>
      </p:sp>
    </p:spTree>
    <p:extLst>
      <p:ext uri="{BB962C8B-B14F-4D97-AF65-F5344CB8AC3E}">
        <p14:creationId xmlns:p14="http://schemas.microsoft.com/office/powerpoint/2010/main" val="415527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18" y="1536740"/>
            <a:ext cx="678485" cy="807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9" y="4164369"/>
            <a:ext cx="730250" cy="876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979" y="1536740"/>
            <a:ext cx="681703" cy="8127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979" y="2528436"/>
            <a:ext cx="682102" cy="8385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18" y="3222210"/>
            <a:ext cx="742901" cy="871220"/>
          </a:xfrm>
          <a:prstGeom prst="rect">
            <a:avLst/>
          </a:prstGeom>
        </p:spPr>
      </p:pic>
      <p:pic>
        <p:nvPicPr>
          <p:cNvPr id="17" name="Picture 16" descr="4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9" y="2524452"/>
            <a:ext cx="802106" cy="609600"/>
          </a:xfrm>
          <a:prstGeom prst="rect">
            <a:avLst/>
          </a:prstGeom>
        </p:spPr>
      </p:pic>
      <p:pic>
        <p:nvPicPr>
          <p:cNvPr id="18" name="Picture 17" descr="hd-webcam-c615-icon-image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78" y="3436840"/>
            <a:ext cx="809897" cy="944880"/>
          </a:xfrm>
          <a:prstGeom prst="rect">
            <a:avLst/>
          </a:prstGeom>
        </p:spPr>
      </p:pic>
      <p:pic>
        <p:nvPicPr>
          <p:cNvPr id="20" name="Picture 19" descr="HD_720_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9" y="5217199"/>
            <a:ext cx="743507" cy="596900"/>
          </a:xfrm>
          <a:prstGeom prst="rect">
            <a:avLst/>
          </a:prstGeom>
        </p:spPr>
      </p:pic>
      <p:pic>
        <p:nvPicPr>
          <p:cNvPr id="21" name="Picture 20" descr="mp4-ico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78" y="4393332"/>
            <a:ext cx="752747" cy="752747"/>
          </a:xfrm>
          <a:prstGeom prst="rect">
            <a:avLst/>
          </a:prstGeom>
        </p:spPr>
      </p:pic>
      <p:pic>
        <p:nvPicPr>
          <p:cNvPr id="22" name="Picture 21" descr="video_icon_24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68" y="5336579"/>
            <a:ext cx="832897" cy="732949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2558279" y="815076"/>
            <a:ext cx="0" cy="540797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streaming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75" y="2947710"/>
            <a:ext cx="1304345" cy="978259"/>
          </a:xfrm>
          <a:prstGeom prst="rect">
            <a:avLst/>
          </a:prstGeom>
        </p:spPr>
      </p:pic>
      <p:pic>
        <p:nvPicPr>
          <p:cNvPr id="27" name="Picture 26" descr="YouTube-logo-full_colo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79" y="1284733"/>
            <a:ext cx="2207259" cy="137346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9484" y="739914"/>
            <a:ext cx="2038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Video Streams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93115" y="717318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Streaming Providers</a:t>
            </a:r>
          </a:p>
        </p:txBody>
      </p:sp>
      <p:pic>
        <p:nvPicPr>
          <p:cNvPr id="30" name="Picture 29" descr="netflix-log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12" y="3209070"/>
            <a:ext cx="1313180" cy="7386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6558" y="3828862"/>
            <a:ext cx="1676400" cy="885093"/>
          </a:xfrm>
          <a:prstGeom prst="rect">
            <a:avLst/>
          </a:prstGeom>
        </p:spPr>
      </p:pic>
      <p:pic>
        <p:nvPicPr>
          <p:cNvPr id="32" name="Picture 31" descr="Vevo-logo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75" y="3921527"/>
            <a:ext cx="2214880" cy="14770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66048" y="5319073"/>
            <a:ext cx="1998980" cy="6622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7083" y="2349895"/>
            <a:ext cx="1296909" cy="616614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>
            <a:off x="6025378" y="827429"/>
            <a:ext cx="0" cy="540797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712344" y="771389"/>
            <a:ext cx="1971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Client</a:t>
            </a:r>
            <a:r>
              <a:rPr lang="zh-CN" altLang="en-US" sz="2400" b="1" dirty="0">
                <a:solidFill>
                  <a:schemeClr val="bg1"/>
                </a:solidFill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</a:rPr>
              <a:t>Devices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7" name="Picture 36" descr="streaming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35" y="2877854"/>
            <a:ext cx="1304345" cy="978259"/>
          </a:xfrm>
          <a:prstGeom prst="rect">
            <a:avLst/>
          </a:prstGeom>
        </p:spPr>
      </p:pic>
      <p:pic>
        <p:nvPicPr>
          <p:cNvPr id="39" name="Picture 38" descr="MiniDesk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80" y="2895949"/>
            <a:ext cx="2662014" cy="1497383"/>
          </a:xfrm>
          <a:prstGeom prst="rect">
            <a:avLst/>
          </a:prstGeom>
        </p:spPr>
      </p:pic>
      <p:pic>
        <p:nvPicPr>
          <p:cNvPr id="40" name="Picture 39" descr="MiniLap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54" y="4926132"/>
            <a:ext cx="1479945" cy="887967"/>
          </a:xfrm>
          <a:prstGeom prst="rect">
            <a:avLst/>
          </a:prstGeom>
        </p:spPr>
      </p:pic>
      <p:pic>
        <p:nvPicPr>
          <p:cNvPr id="41" name="Picture 40" descr="MiniPadMini_Whit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27" y="4416192"/>
            <a:ext cx="907767" cy="1167129"/>
          </a:xfrm>
          <a:prstGeom prst="rect">
            <a:avLst/>
          </a:prstGeom>
        </p:spPr>
      </p:pic>
      <p:pic>
        <p:nvPicPr>
          <p:cNvPr id="42" name="Picture 41" descr="i5Gtemplate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62092" y="3925969"/>
            <a:ext cx="1136159" cy="734082"/>
          </a:xfrm>
          <a:prstGeom prst="rect">
            <a:avLst/>
          </a:prstGeom>
        </p:spPr>
      </p:pic>
      <p:pic>
        <p:nvPicPr>
          <p:cNvPr id="43" name="Picture 42" descr="35004016_OVR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92" y="1596510"/>
            <a:ext cx="2278602" cy="1281344"/>
          </a:xfrm>
          <a:prstGeom prst="rect">
            <a:avLst/>
          </a:prstGeom>
        </p:spPr>
      </p:pic>
      <p:pic>
        <p:nvPicPr>
          <p:cNvPr id="44" name="Picture 43" descr="CNN-logo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19" y="4807751"/>
            <a:ext cx="1453896" cy="676656"/>
          </a:xfrm>
          <a:prstGeom prst="rect">
            <a:avLst/>
          </a:prstGeom>
        </p:spPr>
      </p:pic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84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25361"/>
            <a:ext cx="8326263" cy="1143000"/>
          </a:xfrm>
        </p:spPr>
        <p:txBody>
          <a:bodyPr>
            <a:normAutofit/>
          </a:bodyPr>
          <a:lstStyle/>
          <a:p>
            <a:r>
              <a:rPr lang="en-US" dirty="0"/>
              <a:t>Amazon EC2 Instance - Families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00606" y="1805498"/>
            <a:ext cx="36337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800000"/>
                </a:solidFill>
              </a:rPr>
              <a:t>Compute-Optimized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1022" y="2842147"/>
            <a:ext cx="2309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</a:rPr>
              <a:t>General Purpose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05953" y="3577670"/>
            <a:ext cx="169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Micro Instances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0724" y="3936914"/>
            <a:ext cx="35327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Memory-Optimized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1058" y="4706871"/>
            <a:ext cx="2979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Storage-Optimized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3457" y="5421879"/>
            <a:ext cx="2930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GPU Instances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724" y="5581830"/>
            <a:ext cx="3653690" cy="109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490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79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What’s the </a:t>
            </a:r>
            <a:r>
              <a:rPr lang="en-US" b="1" dirty="0">
                <a:solidFill>
                  <a:schemeClr val="tx1"/>
                </a:solidFill>
              </a:rPr>
              <a:t>Affinity</a:t>
            </a:r>
            <a:r>
              <a:rPr lang="en-US" dirty="0">
                <a:solidFill>
                  <a:schemeClr val="tx1"/>
                </a:solidFill>
              </a:rPr>
              <a:t> of Transcoding Performance on Heterogeneous VMs?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490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28351" y="5362439"/>
            <a:ext cx="485261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400" dirty="0"/>
              <a:t>Transcoding time follows a pattern</a:t>
            </a:r>
          </a:p>
          <a:p>
            <a:pPr marL="285750" indent="-285750">
              <a:buFont typeface="Wingdings" charset="2"/>
              <a:buChar char="§"/>
            </a:pPr>
            <a:endParaRPr lang="en-US" sz="2400" dirty="0"/>
          </a:p>
          <a:p>
            <a:pPr marL="285750" indent="-285750">
              <a:buFont typeface="Wingdings" charset="2"/>
              <a:buChar char="§"/>
            </a:pPr>
            <a:r>
              <a:rPr lang="en-US" sz="2400" dirty="0"/>
              <a:t>This pattern applies to all VM types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0537" y="169322"/>
            <a:ext cx="832626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Transcoding Types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8122" r="6910"/>
          <a:stretch/>
        </p:blipFill>
        <p:spPr>
          <a:xfrm>
            <a:off x="4465349" y="1539436"/>
            <a:ext cx="4366136" cy="32478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8122" r="6963"/>
          <a:stretch/>
        </p:blipFill>
        <p:spPr>
          <a:xfrm>
            <a:off x="0" y="1527857"/>
            <a:ext cx="4363656" cy="32478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5168" y="4806352"/>
            <a:ext cx="2204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CPU-Optimized Instance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0182" y="4771625"/>
            <a:ext cx="1301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GPU Instance</a:t>
            </a:r>
          </a:p>
        </p:txBody>
      </p:sp>
    </p:spTree>
    <p:extLst>
      <p:ext uri="{BB962C8B-B14F-4D97-AF65-F5344CB8AC3E}">
        <p14:creationId xmlns:p14="http://schemas.microsoft.com/office/powerpoint/2010/main" val="172648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769889"/>
            <a:ext cx="472437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400" dirty="0"/>
              <a:t>In general, GPU is better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/>
          </a:p>
          <a:p>
            <a:pPr marL="342900" indent="-342900">
              <a:buFont typeface="Wingdings" charset="2"/>
              <a:buChar char="§"/>
            </a:pPr>
            <a:r>
              <a:rPr lang="en-US" sz="2400" dirty="0"/>
              <a:t>The difference is minor sometime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179564"/>
            <a:ext cx="8326263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VM Instance Types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1750" y="4398196"/>
            <a:ext cx="11412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Why?</a:t>
            </a:r>
          </a:p>
        </p:txBody>
      </p:sp>
      <p:pic>
        <p:nvPicPr>
          <p:cNvPr id="13" name="Picture 12" descr="mixed_cod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733" y="1747744"/>
            <a:ext cx="4719959" cy="35574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56944" y="5478242"/>
            <a:ext cx="195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Transcoding Codec</a:t>
            </a:r>
          </a:p>
        </p:txBody>
      </p:sp>
    </p:spTree>
    <p:extLst>
      <p:ext uri="{BB962C8B-B14F-4D97-AF65-F5344CB8AC3E}">
        <p14:creationId xmlns:p14="http://schemas.microsoft.com/office/powerpoint/2010/main" val="397878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44450" y="2249389"/>
            <a:ext cx="4199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time difference for fast motion video</a:t>
            </a:r>
          </a:p>
          <a:p>
            <a:endParaRPr lang="en-US" dirty="0"/>
          </a:p>
        </p:txBody>
      </p:sp>
      <p:pic>
        <p:nvPicPr>
          <p:cNvPr id="8" name="Picture 7" descr="fas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7" y="1760751"/>
            <a:ext cx="4680873" cy="198515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60537" y="179564"/>
            <a:ext cx="832626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Video Types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2258" y="5247396"/>
            <a:ext cx="4255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time difference on slow motion video </a:t>
            </a:r>
          </a:p>
          <a:p>
            <a:endParaRPr lang="en-US" dirty="0"/>
          </a:p>
        </p:txBody>
      </p:sp>
      <p:pic>
        <p:nvPicPr>
          <p:cNvPr id="12" name="Picture 11" descr="giph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63" y="4269488"/>
            <a:ext cx="4612771" cy="19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4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3" name="Picture 2" descr="time_vs_frame_n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03" y="301336"/>
            <a:ext cx="7342606" cy="3210791"/>
          </a:xfrm>
          <a:prstGeom prst="rect">
            <a:avLst/>
          </a:prstGeom>
        </p:spPr>
      </p:pic>
      <p:pic>
        <p:nvPicPr>
          <p:cNvPr id="4" name="Picture 3" descr="time_vs_gop_siz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03" y="3826903"/>
            <a:ext cx="7571800" cy="286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7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18" y="1536740"/>
            <a:ext cx="678485" cy="807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9" y="4164369"/>
            <a:ext cx="730250" cy="876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979" y="1536740"/>
            <a:ext cx="681703" cy="8127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979" y="2528436"/>
            <a:ext cx="682102" cy="8385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18" y="3222210"/>
            <a:ext cx="742901" cy="871220"/>
          </a:xfrm>
          <a:prstGeom prst="rect">
            <a:avLst/>
          </a:prstGeom>
        </p:spPr>
      </p:pic>
      <p:pic>
        <p:nvPicPr>
          <p:cNvPr id="17" name="Picture 16" descr="4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9" y="2524452"/>
            <a:ext cx="802106" cy="609600"/>
          </a:xfrm>
          <a:prstGeom prst="rect">
            <a:avLst/>
          </a:prstGeom>
        </p:spPr>
      </p:pic>
      <p:pic>
        <p:nvPicPr>
          <p:cNvPr id="18" name="Picture 17" descr="hd-webcam-c615-icon-image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78" y="3436840"/>
            <a:ext cx="809897" cy="944880"/>
          </a:xfrm>
          <a:prstGeom prst="rect">
            <a:avLst/>
          </a:prstGeom>
        </p:spPr>
      </p:pic>
      <p:pic>
        <p:nvPicPr>
          <p:cNvPr id="20" name="Picture 19" descr="HD_720_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9" y="5217199"/>
            <a:ext cx="743507" cy="596900"/>
          </a:xfrm>
          <a:prstGeom prst="rect">
            <a:avLst/>
          </a:prstGeom>
        </p:spPr>
      </p:pic>
      <p:pic>
        <p:nvPicPr>
          <p:cNvPr id="21" name="Picture 20" descr="mp4-ico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78" y="4393332"/>
            <a:ext cx="752747" cy="752747"/>
          </a:xfrm>
          <a:prstGeom prst="rect">
            <a:avLst/>
          </a:prstGeom>
        </p:spPr>
      </p:pic>
      <p:pic>
        <p:nvPicPr>
          <p:cNvPr id="22" name="Picture 21" descr="video_icon_24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68" y="5336579"/>
            <a:ext cx="832897" cy="732949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2558279" y="815076"/>
            <a:ext cx="0" cy="540797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streaming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75" y="2947710"/>
            <a:ext cx="1304345" cy="978259"/>
          </a:xfrm>
          <a:prstGeom prst="rect">
            <a:avLst/>
          </a:prstGeom>
        </p:spPr>
      </p:pic>
      <p:pic>
        <p:nvPicPr>
          <p:cNvPr id="27" name="Picture 26" descr="YouTube-logo-full_colo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79" y="1284733"/>
            <a:ext cx="2207259" cy="137346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9484" y="739914"/>
            <a:ext cx="2038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Video Streams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93115" y="717318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Streaming Providers</a:t>
            </a:r>
          </a:p>
        </p:txBody>
      </p:sp>
      <p:pic>
        <p:nvPicPr>
          <p:cNvPr id="30" name="Picture 29" descr="netflix-log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12" y="3209070"/>
            <a:ext cx="1313180" cy="7386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6558" y="3828862"/>
            <a:ext cx="1676400" cy="885093"/>
          </a:xfrm>
          <a:prstGeom prst="rect">
            <a:avLst/>
          </a:prstGeom>
        </p:spPr>
      </p:pic>
      <p:pic>
        <p:nvPicPr>
          <p:cNvPr id="32" name="Picture 31" descr="Vevo-logo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75" y="3921527"/>
            <a:ext cx="2214880" cy="14770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66048" y="5319073"/>
            <a:ext cx="1998980" cy="6622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7083" y="2349895"/>
            <a:ext cx="1296909" cy="616614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>
            <a:off x="6025378" y="827429"/>
            <a:ext cx="0" cy="540797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712344" y="771389"/>
            <a:ext cx="1971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Client</a:t>
            </a:r>
            <a:r>
              <a:rPr lang="zh-CN" altLang="en-US" sz="2400" b="1" dirty="0">
                <a:solidFill>
                  <a:schemeClr val="bg1"/>
                </a:solidFill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</a:rPr>
              <a:t>Devices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7" name="Picture 36" descr="streaming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35" y="2877854"/>
            <a:ext cx="1304345" cy="978259"/>
          </a:xfrm>
          <a:prstGeom prst="rect">
            <a:avLst/>
          </a:prstGeom>
        </p:spPr>
      </p:pic>
      <p:pic>
        <p:nvPicPr>
          <p:cNvPr id="39" name="Picture 38" descr="MiniDesk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80" y="2895949"/>
            <a:ext cx="2662014" cy="1497383"/>
          </a:xfrm>
          <a:prstGeom prst="rect">
            <a:avLst/>
          </a:prstGeom>
        </p:spPr>
      </p:pic>
      <p:pic>
        <p:nvPicPr>
          <p:cNvPr id="40" name="Picture 39" descr="MiniLap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54" y="4926132"/>
            <a:ext cx="1479945" cy="887967"/>
          </a:xfrm>
          <a:prstGeom prst="rect">
            <a:avLst/>
          </a:prstGeom>
        </p:spPr>
      </p:pic>
      <p:pic>
        <p:nvPicPr>
          <p:cNvPr id="41" name="Picture 40" descr="MiniPadMini_Whit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27" y="4416192"/>
            <a:ext cx="907767" cy="1167129"/>
          </a:xfrm>
          <a:prstGeom prst="rect">
            <a:avLst/>
          </a:prstGeom>
        </p:spPr>
      </p:pic>
      <p:pic>
        <p:nvPicPr>
          <p:cNvPr id="42" name="Picture 41" descr="i5Gtemplate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62092" y="3925969"/>
            <a:ext cx="1136159" cy="734082"/>
          </a:xfrm>
          <a:prstGeom prst="rect">
            <a:avLst/>
          </a:prstGeom>
        </p:spPr>
      </p:pic>
      <p:pic>
        <p:nvPicPr>
          <p:cNvPr id="43" name="Picture 42" descr="35004016_OVR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92" y="1596510"/>
            <a:ext cx="2278602" cy="1281344"/>
          </a:xfrm>
          <a:prstGeom prst="rect">
            <a:avLst/>
          </a:prstGeom>
        </p:spPr>
      </p:pic>
      <p:pic>
        <p:nvPicPr>
          <p:cNvPr id="44" name="Picture 43" descr="CNN-logo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19" y="4807751"/>
            <a:ext cx="1453896" cy="676656"/>
          </a:xfrm>
          <a:prstGeom prst="rect">
            <a:avLst/>
          </a:prstGeom>
        </p:spPr>
      </p:pic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9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4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347" y="3067307"/>
            <a:ext cx="8724114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79646"/>
                </a:solidFill>
              </a:rPr>
              <a:t>Cost-Efficient On-Demand Video Transcoding Using Heterogeneous Cloud Services</a:t>
            </a:r>
            <a:br>
              <a:rPr lang="en-US" sz="3600" dirty="0">
                <a:solidFill>
                  <a:srgbClr val="F79646"/>
                </a:solidFill>
              </a:rPr>
            </a:br>
            <a:endParaRPr lang="en-US" sz="3600" dirty="0">
              <a:solidFill>
                <a:srgbClr val="F79646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1785" y="4210307"/>
            <a:ext cx="26680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 </a:t>
            </a:r>
          </a:p>
          <a:p>
            <a:pPr marL="400050" indent="-400050">
              <a:lnSpc>
                <a:spcPct val="130000"/>
              </a:lnSpc>
              <a:buFont typeface="Wingdings" charset="2"/>
              <a:buChar char="§"/>
            </a:pPr>
            <a:endParaRPr lang="en-US" sz="14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386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81" y="133140"/>
            <a:ext cx="5303200" cy="67248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071077" y="4650154"/>
            <a:ext cx="2139461" cy="113323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65077" y="4313614"/>
            <a:ext cx="957385" cy="16119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38243" y="5840108"/>
            <a:ext cx="1475154" cy="8499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54274" y="4297619"/>
            <a:ext cx="1519583" cy="742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ular Callout 9"/>
          <p:cNvSpPr/>
          <p:nvPr/>
        </p:nvSpPr>
        <p:spPr>
          <a:xfrm>
            <a:off x="0" y="3204307"/>
            <a:ext cx="1936288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Utility Function Based Batch Scheduling Method</a:t>
            </a:r>
          </a:p>
        </p:txBody>
      </p:sp>
      <p:cxnSp>
        <p:nvCxnSpPr>
          <p:cNvPr id="19" name="Straight Arrow Connector 18"/>
          <p:cNvCxnSpPr>
            <a:stCxn id="6" idx="7"/>
          </p:cNvCxnSpPr>
          <p:nvPr/>
        </p:nvCxnSpPr>
        <p:spPr>
          <a:xfrm flipV="1">
            <a:off x="5682256" y="3424614"/>
            <a:ext cx="1825503" cy="11250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6"/>
          </p:cNvCxnSpPr>
          <p:nvPr/>
        </p:nvCxnSpPr>
        <p:spPr>
          <a:xfrm flipV="1">
            <a:off x="5113397" y="5908493"/>
            <a:ext cx="2286000" cy="3565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ular Callout 21"/>
          <p:cNvSpPr/>
          <p:nvPr/>
        </p:nvSpPr>
        <p:spPr>
          <a:xfrm>
            <a:off x="7010981" y="2387716"/>
            <a:ext cx="1856153" cy="888999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Heterogeneous Transcoding VMs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7010981" y="4943231"/>
            <a:ext cx="1856153" cy="840154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Adaptive </a:t>
            </a:r>
          </a:p>
          <a:p>
            <a:pPr algn="ctr"/>
            <a:r>
              <a:rPr lang="en-US" sz="1600" dirty="0"/>
              <a:t>Elastic Resource Provisioning Policy</a:t>
            </a:r>
          </a:p>
        </p:txBody>
      </p:sp>
    </p:spTree>
    <p:extLst>
      <p:ext uri="{BB962C8B-B14F-4D97-AF65-F5344CB8AC3E}">
        <p14:creationId xmlns:p14="http://schemas.microsoft.com/office/powerpoint/2010/main" val="47414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22" grpId="0" animBg="1"/>
      <p:bldP spid="2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52</a:t>
            </a:fld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130978" y="3394572"/>
            <a:ext cx="21136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1140248" y="2111146"/>
            <a:ext cx="0" cy="128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0248" y="2875412"/>
            <a:ext cx="1019734" cy="0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50712" y="2875412"/>
            <a:ext cx="0" cy="519160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934196" y="3394572"/>
            <a:ext cx="21136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943466" y="2111146"/>
            <a:ext cx="0" cy="128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6032094" y="2674762"/>
            <a:ext cx="1924921" cy="567410"/>
          </a:xfrm>
          <a:custGeom>
            <a:avLst/>
            <a:gdLst>
              <a:gd name="connsiteX0" fmla="*/ 0 w 2591813"/>
              <a:gd name="connsiteY0" fmla="*/ 0 h 763990"/>
              <a:gd name="connsiteX1" fmla="*/ 519137 w 2591813"/>
              <a:gd name="connsiteY1" fmla="*/ 611866 h 763990"/>
              <a:gd name="connsiteX2" fmla="*/ 2363929 w 2591813"/>
              <a:gd name="connsiteY2" fmla="*/ 750927 h 763990"/>
              <a:gd name="connsiteX3" fmla="*/ 2586416 w 2591813"/>
              <a:gd name="connsiteY3" fmla="*/ 760197 h 76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813" h="763990">
                <a:moveTo>
                  <a:pt x="0" y="0"/>
                </a:moveTo>
                <a:cubicBezTo>
                  <a:pt x="62574" y="243356"/>
                  <a:pt x="125149" y="486712"/>
                  <a:pt x="519137" y="611866"/>
                </a:cubicBezTo>
                <a:cubicBezTo>
                  <a:pt x="913125" y="737021"/>
                  <a:pt x="2363929" y="750927"/>
                  <a:pt x="2363929" y="750927"/>
                </a:cubicBezTo>
                <a:cubicBezTo>
                  <a:pt x="2708476" y="775649"/>
                  <a:pt x="2549335" y="757107"/>
                  <a:pt x="2586416" y="760197"/>
                </a:cubicBezTo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371348" y="4062063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42818" y="352436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GOP #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5406" y="270520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09985" y="352436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GOP #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60813" y="270520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Priority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3773015" y="2606563"/>
            <a:ext cx="834328" cy="2688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155484" y="4070586"/>
            <a:ext cx="161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Utility Function</a:t>
            </a: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/>
          </p:nvPr>
        </p:nvGraphicFramePr>
        <p:xfrm>
          <a:off x="7238201" y="4640861"/>
          <a:ext cx="161925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3" imgW="723600" imgH="228600" progId="Equation.3">
                  <p:embed/>
                </p:oleObj>
              </mc:Choice>
              <mc:Fallback>
                <p:oleObj name="Equation" r:id="rId3" imgW="723600" imgH="228600" progId="Equation.3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8201" y="4640861"/>
                        <a:ext cx="1619250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/>
          <p:nvPr/>
        </p:nvSpPr>
        <p:spPr>
          <a:xfrm>
            <a:off x="4064001" y="5191731"/>
            <a:ext cx="4976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        where alpha is constant factor, </a:t>
            </a:r>
            <a:r>
              <a:rPr lang="en-US" dirty="0" err="1"/>
              <a:t>i</a:t>
            </a:r>
            <a:r>
              <a:rPr lang="en-US" dirty="0"/>
              <a:t> the order </a:t>
            </a:r>
          </a:p>
          <a:p>
            <a:pPr lvl="1"/>
            <a:r>
              <a:rPr lang="en-US" dirty="0"/>
              <a:t>        number of the GOP in that video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99287" y="4776832"/>
            <a:ext cx="208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GOP utility function: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25585" y="326433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Why Remove Startup Queue?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114139" y="3032318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>
            <a:off x="4890057" y="3133044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406848" y="258873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4882170" y="2598503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4,1</a:t>
            </a: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2205191" y="3670269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/>
          <p:cNvSpPr/>
          <p:nvPr/>
        </p:nvSpPr>
        <p:spPr>
          <a:xfrm>
            <a:off x="3883652" y="3763078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/>
          <p:cNvSpPr/>
          <p:nvPr/>
        </p:nvSpPr>
        <p:spPr>
          <a:xfrm>
            <a:off x="4420888" y="3763078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gular Pentagon 40"/>
          <p:cNvSpPr/>
          <p:nvPr/>
        </p:nvSpPr>
        <p:spPr>
          <a:xfrm>
            <a:off x="4951895" y="3767715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544422" y="376307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844207" y="376307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517869" y="4308216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781823" y="427152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961441" y="430821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3345681" y="427152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4364786" y="430233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3,4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3861185" y="4318211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4,4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2321240" y="3670269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608289" y="4813175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107055" y="2112434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267863" y="3075655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54" name="Isosceles Triangle 53"/>
          <p:cNvSpPr/>
          <p:nvPr/>
        </p:nvSpPr>
        <p:spPr>
          <a:xfrm>
            <a:off x="5491911" y="3122087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gular Pentagon 54"/>
          <p:cNvSpPr/>
          <p:nvPr/>
        </p:nvSpPr>
        <p:spPr>
          <a:xfrm>
            <a:off x="3348612" y="3761567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4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32" grpId="0"/>
      <p:bldP spid="33" grpId="0"/>
      <p:bldP spid="21" grpId="0" animBg="1"/>
      <p:bldP spid="22" grpId="0" animBg="1"/>
      <p:bldP spid="35" grpId="0"/>
      <p:bldP spid="36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328223" y="3265411"/>
            <a:ext cx="535353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/>
          <p:cNvSpPr/>
          <p:nvPr/>
        </p:nvSpPr>
        <p:spPr>
          <a:xfrm>
            <a:off x="4493454" y="3358220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/>
          <p:cNvSpPr/>
          <p:nvPr/>
        </p:nvSpPr>
        <p:spPr>
          <a:xfrm>
            <a:off x="5607146" y="3358220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gular Pentagon 7"/>
          <p:cNvSpPr/>
          <p:nvPr/>
        </p:nvSpPr>
        <p:spPr>
          <a:xfrm>
            <a:off x="5069838" y="3358220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154224" y="335822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/>
          <p:cNvSpPr/>
          <p:nvPr/>
        </p:nvSpPr>
        <p:spPr>
          <a:xfrm>
            <a:off x="3971777" y="333965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454009" y="335822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920605" y="335822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gular Pentagon 13"/>
          <p:cNvSpPr/>
          <p:nvPr/>
        </p:nvSpPr>
        <p:spPr>
          <a:xfrm>
            <a:off x="2359853" y="3358220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iamond 14"/>
          <p:cNvSpPr/>
          <p:nvPr/>
        </p:nvSpPr>
        <p:spPr>
          <a:xfrm>
            <a:off x="1832315" y="3358220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62391" y="2778849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387577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41402" y="2778849"/>
            <a:ext cx="6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1,10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512314" y="277884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935560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832315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2,7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987636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3,2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316602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3,3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493454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4401623" y="4546156"/>
            <a:ext cx="2292642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12839" y="4636035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5632545" y="4636035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gular Pentagon 28"/>
          <p:cNvSpPr/>
          <p:nvPr/>
        </p:nvSpPr>
        <p:spPr>
          <a:xfrm>
            <a:off x="5099271" y="4656547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4548021" y="4636035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371732" y="3265411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21007" y="4064480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582651" y="407424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018132" y="407424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3,2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493454" y="408401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189392" y="5124655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626684" y="5111848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099271" y="5111848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0.8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548021" y="5117709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18532" y="4619426"/>
            <a:ext cx="155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Priority Queue</a:t>
            </a:r>
          </a:p>
        </p:txBody>
      </p:sp>
      <p:cxnSp>
        <p:nvCxnSpPr>
          <p:cNvPr id="50" name="Elbow Connector 49"/>
          <p:cNvCxnSpPr/>
          <p:nvPr/>
        </p:nvCxnSpPr>
        <p:spPr>
          <a:xfrm>
            <a:off x="2637300" y="4064480"/>
            <a:ext cx="1514231" cy="851933"/>
          </a:xfrm>
          <a:prstGeom prst="bentConnector3">
            <a:avLst>
              <a:gd name="adj1" fmla="val -968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818532" y="3348449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525585" y="141424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Utility Function Based </a:t>
            </a:r>
          </a:p>
          <a:p>
            <a:r>
              <a:rPr lang="en-US" dirty="0">
                <a:solidFill>
                  <a:schemeClr val="bg1"/>
                </a:solidFill>
              </a:rPr>
              <a:t>Batch Scheduling Method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1904" y="2279147"/>
            <a:ext cx="1250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G</a:t>
            </a:r>
            <a:r>
              <a:rPr lang="en-US" sz="2000" baseline="-25000" dirty="0" err="1"/>
              <a:t>video</a:t>
            </a:r>
            <a:r>
              <a:rPr lang="en-US" sz="2000" baseline="-25000" dirty="0"/>
              <a:t>#,GOP#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287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animBg="1"/>
      <p:bldP spid="27" grpId="0" animBg="1"/>
      <p:bldP spid="28" grpId="0" animBg="1"/>
      <p:bldP spid="29" grpId="0" animBg="1"/>
      <p:bldP spid="30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940625" y="251693"/>
            <a:ext cx="1164492" cy="107461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GPU</a:t>
            </a:r>
            <a:endParaRPr lang="en-US" sz="1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6940625" y="3214700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Memory</a:t>
            </a:r>
          </a:p>
          <a:p>
            <a:pPr algn="ctr"/>
            <a:r>
              <a:rPr lang="en-US" sz="1600" b="1" dirty="0"/>
              <a:t>Optimized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940625" y="1623376"/>
            <a:ext cx="1164492" cy="107461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CPU</a:t>
            </a:r>
          </a:p>
          <a:p>
            <a:pPr algn="ctr"/>
            <a:r>
              <a:rPr lang="en-US" sz="1600" b="1" dirty="0"/>
              <a:t>Optimized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789030" y="1997486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789030" y="551659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770741" y="3556672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gular Pentagon 15"/>
          <p:cNvSpPr/>
          <p:nvPr/>
        </p:nvSpPr>
        <p:spPr>
          <a:xfrm>
            <a:off x="6437078" y="3647526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mming Junction 20"/>
          <p:cNvSpPr/>
          <p:nvPr/>
        </p:nvSpPr>
        <p:spPr>
          <a:xfrm>
            <a:off x="3351398" y="1976893"/>
            <a:ext cx="612648" cy="612648"/>
          </a:xfrm>
          <a:prstGeom prst="flowChartSummingJuncti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473031" y="645444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951012" y="2094672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/>
          <p:cNvSpPr/>
          <p:nvPr/>
        </p:nvSpPr>
        <p:spPr>
          <a:xfrm>
            <a:off x="6437078" y="211380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Diamond 24"/>
          <p:cNvSpPr/>
          <p:nvPr/>
        </p:nvSpPr>
        <p:spPr>
          <a:xfrm>
            <a:off x="5898256" y="364752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5978112" y="645444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/>
          <p:cNvCxnSpPr>
            <a:stCxn id="21" idx="6"/>
            <a:endCxn id="12" idx="1"/>
          </p:cNvCxnSpPr>
          <p:nvPr/>
        </p:nvCxnSpPr>
        <p:spPr>
          <a:xfrm flipV="1">
            <a:off x="3964046" y="830083"/>
            <a:ext cx="1824984" cy="145313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1" idx="6"/>
            <a:endCxn id="15" idx="1"/>
          </p:cNvCxnSpPr>
          <p:nvPr/>
        </p:nvCxnSpPr>
        <p:spPr>
          <a:xfrm>
            <a:off x="3964046" y="2283217"/>
            <a:ext cx="1806695" cy="155187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6"/>
            <a:endCxn id="9" idx="1"/>
          </p:cNvCxnSpPr>
          <p:nvPr/>
        </p:nvCxnSpPr>
        <p:spPr>
          <a:xfrm flipV="1">
            <a:off x="3964046" y="2275910"/>
            <a:ext cx="1824984" cy="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30681" y="4591493"/>
            <a:ext cx="798167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MM: Minimum completion time, Minimum completion time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MSD: Minimum completion time, Shortest Deadline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MMU: Minimum completion time, Minimum utility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43659" y="5894684"/>
            <a:ext cx="3365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MMUT, MSDUT, MMUUT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89117" y="2063003"/>
            <a:ext cx="2292642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800333" y="2152882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2220039" y="2152882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gular Pentagon 33"/>
          <p:cNvSpPr/>
          <p:nvPr/>
        </p:nvSpPr>
        <p:spPr>
          <a:xfrm>
            <a:off x="1686765" y="2173394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1135515" y="2152882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708501" y="1581327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170145" y="159109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605626" y="159109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3,2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080948" y="1600863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776886" y="2641502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0.3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214178" y="2628695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686765" y="2628695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0.8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35515" y="2634556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1.0</a:t>
            </a:r>
          </a:p>
        </p:txBody>
      </p:sp>
      <p:cxnSp>
        <p:nvCxnSpPr>
          <p:cNvPr id="17" name="Straight Arrow Connector 16"/>
          <p:cNvCxnSpPr>
            <a:stCxn id="31" idx="4"/>
          </p:cNvCxnSpPr>
          <p:nvPr/>
        </p:nvCxnSpPr>
        <p:spPr>
          <a:xfrm>
            <a:off x="2988878" y="2529972"/>
            <a:ext cx="292881" cy="8794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Left Brace 43"/>
          <p:cNvSpPr/>
          <p:nvPr/>
        </p:nvSpPr>
        <p:spPr>
          <a:xfrm>
            <a:off x="3351398" y="2846407"/>
            <a:ext cx="173975" cy="110268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525373" y="2864819"/>
            <a:ext cx="1035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GPU: 10s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25373" y="322479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CPU: 20s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525373" y="357976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Memory: 25s</a:t>
            </a:r>
          </a:p>
        </p:txBody>
      </p:sp>
      <p:sp>
        <p:nvSpPr>
          <p:cNvPr id="49" name="Left Brace 48"/>
          <p:cNvSpPr/>
          <p:nvPr/>
        </p:nvSpPr>
        <p:spPr>
          <a:xfrm rot="16200000">
            <a:off x="6814824" y="291034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431689" y="1438710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15s</a:t>
            </a:r>
          </a:p>
        </p:txBody>
      </p:sp>
      <p:sp>
        <p:nvSpPr>
          <p:cNvPr id="51" name="Left Brace 50"/>
          <p:cNvSpPr/>
          <p:nvPr/>
        </p:nvSpPr>
        <p:spPr>
          <a:xfrm rot="16200000">
            <a:off x="6808144" y="1624072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6551278" y="2858698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612456" y="4406827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20s</a:t>
            </a:r>
          </a:p>
        </p:txBody>
      </p:sp>
      <p:sp>
        <p:nvSpPr>
          <p:cNvPr id="55" name="Left Brace 54"/>
          <p:cNvSpPr/>
          <p:nvPr/>
        </p:nvSpPr>
        <p:spPr>
          <a:xfrm rot="16200000">
            <a:off x="6814824" y="3144892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40923" y="157257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89132" y="182327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30s</a:t>
            </a:r>
          </a:p>
        </p:txBody>
      </p:sp>
    </p:spTree>
    <p:extLst>
      <p:ext uri="{BB962C8B-B14F-4D97-AF65-F5344CB8AC3E}">
        <p14:creationId xmlns:p14="http://schemas.microsoft.com/office/powerpoint/2010/main" val="6034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9.62963E-6 C -0.00243 -0.06852 -0.00486 -0.13681 0.03525 -0.17385 C 0.07535 -0.21088 0.20139 -0.21713 0.24045 -0.22223 " pathEditMode="relative" ptsTypes="aaA"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C 0.04583 -0.04838 0.09166 -0.09676 0.14097 -0.09977 C 0.19028 -0.10278 0.26996 -0.03194 0.29583 -0.01852 " pathEditMode="relative" rAng="0" ptsTypes="aaA">
                                      <p:cBhvr>
                                        <p:cTn id="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C 0.03819 0.11343 0.07638 0.22686 0.13559 0.26227 C 0.19479 0.29769 0.27517 0.25487 0.35573 0.21227 " pathEditMode="relative" ptsTypes="aaA">
                                      <p:cBhvr>
                                        <p:cTn id="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8.88889E-6 C 0.03837 -0.10416 0.07673 -0.2081 0.13559 -0.24629 C 0.19444 -0.28448 0.31649 -0.23217 0.3526 -0.22939 " pathEditMode="relative" ptsTypes="a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 animBg="1"/>
      <p:bldP spid="33" grpId="0" animBg="1"/>
      <p:bldP spid="34" grpId="0" animBg="1"/>
      <p:bldP spid="35" grpId="0" animBg="1"/>
      <p:bldP spid="44" grpId="0" animBg="1"/>
      <p:bldP spid="44" grpId="1" animBg="1"/>
      <p:bldP spid="46" grpId="0"/>
      <p:bldP spid="46" grpId="1"/>
      <p:bldP spid="47" grpId="0"/>
      <p:bldP spid="47" grpId="1"/>
      <p:bldP spid="48" grpId="0"/>
      <p:bldP spid="48" grpId="1"/>
      <p:bldP spid="49" grpId="0" animBg="1"/>
      <p:bldP spid="49" grpId="1" animBg="1"/>
      <p:bldP spid="50" grpId="0"/>
      <p:bldP spid="50" grpId="1"/>
      <p:bldP spid="51" grpId="0" animBg="1"/>
      <p:bldP spid="51" grpId="1" animBg="1"/>
      <p:bldP spid="53" grpId="0"/>
      <p:bldP spid="53" grpId="1"/>
      <p:bldP spid="54" grpId="0"/>
      <p:bldP spid="54" grpId="1"/>
      <p:bldP spid="55" grpId="0" animBg="1"/>
      <p:bldP spid="55" grpId="1" animBg="1"/>
      <p:bldP spid="56" grpId="0"/>
      <p:bldP spid="5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52" y="209743"/>
            <a:ext cx="8899496" cy="1143000"/>
          </a:xfrm>
        </p:spPr>
        <p:txBody>
          <a:bodyPr>
            <a:noAutofit/>
          </a:bodyPr>
          <a:lstStyle/>
          <a:p>
            <a:r>
              <a:rPr lang="en-US" sz="3600" dirty="0"/>
              <a:t>Adaptive Elastic Resource Provisioning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Allocation Policy</a:t>
            </a:r>
          </a:p>
          <a:p>
            <a:pPr lvl="1"/>
            <a:r>
              <a:rPr lang="en-US" dirty="0"/>
              <a:t>When? </a:t>
            </a:r>
          </a:p>
          <a:p>
            <a:pPr lvl="1"/>
            <a:r>
              <a:rPr lang="en-US" dirty="0"/>
              <a:t>What type of VM?</a:t>
            </a:r>
          </a:p>
          <a:p>
            <a:pPr lvl="1"/>
            <a:r>
              <a:rPr lang="en-US" dirty="0"/>
              <a:t>How many?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55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40554" y="5151733"/>
            <a:ext cx="384907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372554" y="4311579"/>
            <a:ext cx="671" cy="161192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0400" y="4626093"/>
            <a:ext cx="1222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Last Period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84785" y="4311579"/>
            <a:ext cx="0" cy="161192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5168" y="5449929"/>
            <a:ext cx="17280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Deadline miss rate</a:t>
            </a:r>
          </a:p>
          <a:p>
            <a:r>
              <a:rPr lang="en-US" sz="1600" dirty="0"/>
              <a:t>GPU: 20%</a:t>
            </a:r>
          </a:p>
          <a:p>
            <a:r>
              <a:rPr lang="en-US" sz="1600" dirty="0"/>
              <a:t>CPU:  50%</a:t>
            </a:r>
          </a:p>
          <a:p>
            <a:r>
              <a:rPr lang="en-US" sz="1600" dirty="0"/>
              <a:t>Memory:30%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1708" y="4615375"/>
            <a:ext cx="80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72645" y="5449929"/>
            <a:ext cx="23299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Portion in the bath queue</a:t>
            </a:r>
          </a:p>
          <a:p>
            <a:r>
              <a:rPr lang="en-US" sz="1600" dirty="0"/>
              <a:t>GPU: 60%</a:t>
            </a:r>
          </a:p>
          <a:p>
            <a:r>
              <a:rPr lang="en-US" sz="1600" dirty="0"/>
              <a:t>CPU:  20%</a:t>
            </a:r>
          </a:p>
          <a:p>
            <a:r>
              <a:rPr lang="en-US" sz="1600" dirty="0"/>
              <a:t>Memory:20%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630" y="1600200"/>
            <a:ext cx="4226856" cy="379763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34122" y="2037390"/>
            <a:ext cx="2169427" cy="224907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589194" y="3539231"/>
            <a:ext cx="3432554" cy="641388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713485" y="4401186"/>
            <a:ext cx="1223334" cy="224907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21" idx="1"/>
          </p:cNvCxnSpPr>
          <p:nvPr/>
        </p:nvCxnSpPr>
        <p:spPr>
          <a:xfrm flipH="1">
            <a:off x="4338853" y="3859925"/>
            <a:ext cx="1250341" cy="766168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07354" y="4019623"/>
            <a:ext cx="1144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Current Time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086522" y="2979212"/>
            <a:ext cx="2169427" cy="320878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0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9" grpId="0" animBg="1"/>
      <p:bldP spid="21" grpId="0" animBg="1"/>
      <p:bldP spid="22" grpId="0" animBg="1"/>
      <p:bldP spid="17" grpId="0"/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0473"/>
            <a:ext cx="8229600" cy="6361002"/>
          </a:xfrm>
        </p:spPr>
        <p:txBody>
          <a:bodyPr>
            <a:normAutofit/>
          </a:bodyPr>
          <a:lstStyle/>
          <a:p>
            <a:r>
              <a:rPr lang="en-US" dirty="0" err="1"/>
              <a:t>Deallocation</a:t>
            </a:r>
            <a:r>
              <a:rPr lang="en-US" dirty="0"/>
              <a:t> Policy</a:t>
            </a:r>
          </a:p>
          <a:p>
            <a:pPr lvl="1"/>
            <a:r>
              <a:rPr lang="en-US" dirty="0"/>
              <a:t>When?</a:t>
            </a:r>
          </a:p>
          <a:p>
            <a:pPr lvl="1"/>
            <a:r>
              <a:rPr lang="en-US" dirty="0"/>
              <a:t>Which one?</a:t>
            </a:r>
          </a:p>
          <a:p>
            <a:pPr marL="1371600" lvl="2" indent="-457200">
              <a:buFont typeface="+mj-ea"/>
              <a:buAutoNum type="circleNumDbPlain"/>
            </a:pPr>
            <a:r>
              <a:rPr lang="en-US" dirty="0"/>
              <a:t>Find the minimum utilization VMs </a:t>
            </a:r>
          </a:p>
          <a:p>
            <a:pPr marL="914400" lvl="2" indent="0">
              <a:buNone/>
            </a:pPr>
            <a:r>
              <a:rPr lang="en-US" dirty="0"/>
              <a:t>                     </a:t>
            </a:r>
          </a:p>
          <a:p>
            <a:pPr marL="1371600" lvl="2" indent="-457200">
              <a:buFont typeface="+mj-ea"/>
              <a:buAutoNum type="circleNumDbPlain" startAt="2"/>
            </a:pPr>
            <a:r>
              <a:rPr lang="en-US" dirty="0"/>
              <a:t>Find the lowest cost ones (least powerful ones)</a:t>
            </a:r>
          </a:p>
          <a:p>
            <a:pPr marL="914400" lvl="2" indent="0">
              <a:buNone/>
            </a:pPr>
            <a:endParaRPr lang="en-US" dirty="0"/>
          </a:p>
          <a:p>
            <a:pPr marL="1371600" lvl="2" indent="-457200">
              <a:buFont typeface="+mj-ea"/>
              <a:buAutoNum type="circleNumDbPlain" startAt="3"/>
            </a:pPr>
            <a:r>
              <a:rPr lang="en-US" dirty="0"/>
              <a:t>Find the minimum remaining time VM</a:t>
            </a:r>
          </a:p>
          <a:p>
            <a:pPr marL="1371600" lvl="2" indent="-457200">
              <a:buFont typeface="+mj-ea"/>
              <a:buAutoNum type="circleNumDbPlain" startAt="3"/>
            </a:pPr>
            <a:endParaRPr lang="en-US" dirty="0"/>
          </a:p>
          <a:p>
            <a:pPr marL="1371600" lvl="2" indent="-457200">
              <a:buFont typeface="+mj-ea"/>
              <a:buAutoNum type="circleNumDbPlain" startAt="3"/>
            </a:pPr>
            <a:r>
              <a:rPr lang="en-US" dirty="0"/>
              <a:t>If T2’s minimum utilization &lt; 0.2</a:t>
            </a:r>
          </a:p>
          <a:p>
            <a:pPr marL="914400" lvl="2" indent="0">
              <a:buNone/>
            </a:pPr>
            <a:r>
              <a:rPr lang="en-US" dirty="0"/>
              <a:t>                               </a:t>
            </a:r>
            <a:r>
              <a:rPr lang="en-US" dirty="0" err="1"/>
              <a:t>Deallocate</a:t>
            </a:r>
            <a:endParaRPr lang="en-US" dirty="0"/>
          </a:p>
          <a:p>
            <a:pPr marL="914400" lvl="2" indent="0">
              <a:buNone/>
            </a:pPr>
            <a:r>
              <a:rPr lang="en-US" dirty="0"/>
              <a:t>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929417" y="2469888"/>
            <a:ext cx="2159982" cy="4171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T2, T2, C4, R3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365122" y="3347578"/>
            <a:ext cx="1473979" cy="4171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T2, T2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65718" y="4223778"/>
            <a:ext cx="648922" cy="4171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941" y="1192383"/>
            <a:ext cx="5610188" cy="457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5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018" y="265300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Performance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Evaluation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346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060"/>
            <a:ext cx="8229600" cy="1143000"/>
          </a:xfrm>
        </p:spPr>
        <p:txBody>
          <a:bodyPr/>
          <a:lstStyle/>
          <a:p>
            <a:r>
              <a:rPr lang="en-US" altLang="zh-CN" dirty="0"/>
              <a:t>Early GOP Completion Time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502" y="1490910"/>
            <a:ext cx="4338298" cy="35640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18177" y="5465173"/>
            <a:ext cx="73123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400" dirty="0"/>
              <a:t>The impact of utility based scheduling on minimizing completion/buffer time of GOPs, especially those in the beginning of the stream</a:t>
            </a:r>
          </a:p>
        </p:txBody>
      </p:sp>
    </p:spTree>
    <p:extLst>
      <p:ext uri="{BB962C8B-B14F-4D97-AF65-F5344CB8AC3E}">
        <p14:creationId xmlns:p14="http://schemas.microsoft.com/office/powerpoint/2010/main" val="11671412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2455" y="274638"/>
            <a:ext cx="8809181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Scheduling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with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Dynamic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Provisioning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traditional_scheduling_dynamic_s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0987"/>
            <a:ext cx="3141026" cy="2367375"/>
          </a:xfrm>
          <a:prstGeom prst="rect">
            <a:avLst/>
          </a:prstGeom>
        </p:spPr>
      </p:pic>
      <p:pic>
        <p:nvPicPr>
          <p:cNvPr id="6" name="Picture 5" descr="traditional_scheduling_dynamic_dmr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45" y="1419413"/>
            <a:ext cx="3141026" cy="2367375"/>
          </a:xfrm>
          <a:prstGeom prst="rect">
            <a:avLst/>
          </a:prstGeom>
        </p:spPr>
      </p:pic>
      <p:pic>
        <p:nvPicPr>
          <p:cNvPr id="7" name="Picture 6" descr="traditional_scheduling_dynamic_cost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38" y="1419413"/>
            <a:ext cx="3048662" cy="2297761"/>
          </a:xfrm>
          <a:prstGeom prst="rect">
            <a:avLst/>
          </a:prstGeom>
        </p:spPr>
      </p:pic>
      <p:pic>
        <p:nvPicPr>
          <p:cNvPr id="8" name="Picture 7" descr="proposed_scheduling_dynamic_st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58" y="4108173"/>
            <a:ext cx="3179584" cy="2396435"/>
          </a:xfrm>
          <a:prstGeom prst="rect">
            <a:avLst/>
          </a:prstGeom>
        </p:spPr>
      </p:pic>
      <p:pic>
        <p:nvPicPr>
          <p:cNvPr id="9" name="Picture 8" descr="proposed_scheduling_dynamic_dmr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45" y="4108173"/>
            <a:ext cx="3179583" cy="2396435"/>
          </a:xfrm>
          <a:prstGeom prst="rect">
            <a:avLst/>
          </a:prstGeom>
        </p:spPr>
      </p:pic>
      <p:pic>
        <p:nvPicPr>
          <p:cNvPr id="10" name="Picture 9" descr="proposed_scheduling_dynamic_cost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38" y="4108172"/>
            <a:ext cx="3048661" cy="229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5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228600"/>
            <a:ext cx="874395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704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Static GPU vs. Dynamic Heterogeneous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012687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31800" y="4437538"/>
            <a:ext cx="74045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Low and stable Startup time </a:t>
            </a:r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Low and stable deadline miss rate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Save up to 85% cost when system is not oversubscribed</a:t>
            </a:r>
          </a:p>
        </p:txBody>
      </p:sp>
      <p:pic>
        <p:nvPicPr>
          <p:cNvPr id="4" name="Picture 3" descr="heterogeneous_vs_static_homogeneous_s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48" y="1511641"/>
            <a:ext cx="3409682" cy="2569859"/>
          </a:xfrm>
          <a:prstGeom prst="rect">
            <a:avLst/>
          </a:prstGeom>
        </p:spPr>
      </p:pic>
      <p:pic>
        <p:nvPicPr>
          <p:cNvPr id="5" name="Picture 4" descr="heterogeneous_vs_static_homogeneous_dmr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33" y="1482219"/>
            <a:ext cx="3448719" cy="2599281"/>
          </a:xfrm>
          <a:prstGeom prst="rect">
            <a:avLst/>
          </a:prstGeom>
        </p:spPr>
      </p:pic>
      <p:pic>
        <p:nvPicPr>
          <p:cNvPr id="8" name="Picture 7" descr="heterogeneous_vs_static_homogeneous_cost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57" y="1511641"/>
            <a:ext cx="3287007" cy="247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0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71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1800" dirty="0"/>
          </a:p>
          <a:p>
            <a:pPr algn="just">
              <a:buFont typeface="+mj-lt"/>
              <a:buAutoNum type="arabicPeriod"/>
            </a:pPr>
            <a:endParaRPr lang="en-US" sz="1800" b="1" dirty="0"/>
          </a:p>
          <a:p>
            <a:pPr algn="just">
              <a:buFont typeface="+mj-lt"/>
              <a:buAutoNum type="arabicPeriod"/>
            </a:pPr>
            <a:r>
              <a:rPr lang="en-US" sz="1800" b="1" dirty="0" err="1"/>
              <a:t>Xiangbo</a:t>
            </a:r>
            <a:r>
              <a:rPr lang="en-US" sz="1800" b="1" dirty="0"/>
              <a:t> Li</a:t>
            </a:r>
            <a:r>
              <a:rPr lang="en-US" sz="1800" dirty="0"/>
              <a:t>, Mohsen Amini Salehi, </a:t>
            </a:r>
            <a:r>
              <a:rPr lang="en-US" sz="1800" dirty="0" err="1"/>
              <a:t>Magdy</a:t>
            </a:r>
            <a:r>
              <a:rPr lang="en-US" sz="1800" dirty="0"/>
              <a:t> </a:t>
            </a:r>
            <a:r>
              <a:rPr lang="en-US" sz="1800" dirty="0" err="1"/>
              <a:t>Bayoumi</a:t>
            </a:r>
            <a:r>
              <a:rPr lang="en-US" sz="1800" dirty="0"/>
              <a:t>, </a:t>
            </a:r>
            <a:r>
              <a:rPr lang="en-US" sz="1800" dirty="0" err="1"/>
              <a:t>Nian</a:t>
            </a:r>
            <a:r>
              <a:rPr lang="en-US" sz="1800" dirty="0"/>
              <a:t>-Feng </a:t>
            </a:r>
            <a:r>
              <a:rPr lang="en-US" sz="1800" dirty="0" err="1"/>
              <a:t>Tzeng</a:t>
            </a:r>
            <a:r>
              <a:rPr lang="en-US" sz="1800" dirty="0"/>
              <a:t> and </a:t>
            </a:r>
            <a:r>
              <a:rPr lang="en-US" sz="1800" dirty="0" err="1"/>
              <a:t>Rajkumar</a:t>
            </a:r>
            <a:r>
              <a:rPr lang="en-US" sz="1800" dirty="0"/>
              <a:t> </a:t>
            </a:r>
            <a:r>
              <a:rPr lang="en-US" sz="1800" dirty="0" err="1"/>
              <a:t>Buyya</a:t>
            </a:r>
            <a:r>
              <a:rPr lang="en-US" sz="1800" dirty="0"/>
              <a:t>, “</a:t>
            </a:r>
            <a:r>
              <a:rPr lang="en-US" sz="1800" dirty="0">
                <a:solidFill>
                  <a:schemeClr val="accent1"/>
                </a:solidFill>
              </a:rPr>
              <a:t>Cost-Efficient and Robust On-Demand Video Transcoding Using Heterogeneous Cloud Services</a:t>
            </a:r>
            <a:r>
              <a:rPr lang="en-US" sz="1800" dirty="0"/>
              <a:t>”, submitted to </a:t>
            </a:r>
            <a:r>
              <a:rPr lang="en-US" sz="1800" b="1" i="1" dirty="0"/>
              <a:t>IEEE Transaction on Parallel and Distributed Systems (TPDS)</a:t>
            </a:r>
            <a:r>
              <a:rPr lang="en-US" sz="1800" dirty="0"/>
              <a:t>,  Aug. 2016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 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85554" y="3897907"/>
            <a:ext cx="610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All experiment results are available in Appendix</a:t>
            </a:r>
          </a:p>
        </p:txBody>
      </p:sp>
    </p:spTree>
    <p:extLst>
      <p:ext uri="{BB962C8B-B14F-4D97-AF65-F5344CB8AC3E}">
        <p14:creationId xmlns:p14="http://schemas.microsoft.com/office/powerpoint/2010/main" val="13667050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347" y="3067307"/>
            <a:ext cx="8724114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79646"/>
                </a:solidFill>
              </a:rPr>
              <a:t>Live Streaming Video Transcoding </a:t>
            </a:r>
            <a:br>
              <a:rPr lang="en-US" sz="3600" dirty="0">
                <a:solidFill>
                  <a:srgbClr val="F79646"/>
                </a:solidFill>
              </a:rPr>
            </a:br>
            <a:r>
              <a:rPr lang="en-US" sz="3600" dirty="0">
                <a:solidFill>
                  <a:srgbClr val="F79646"/>
                </a:solidFill>
              </a:rPr>
              <a:t>Using Cloud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1785" y="4210307"/>
            <a:ext cx="26680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 </a:t>
            </a:r>
          </a:p>
          <a:p>
            <a:pPr marL="400050" indent="-400050">
              <a:lnSpc>
                <a:spcPct val="130000"/>
              </a:lnSpc>
              <a:buFont typeface="Wingdings" charset="2"/>
              <a:buChar char="§"/>
            </a:pPr>
            <a:endParaRPr lang="en-US" sz="14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475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Architecture for On-Demand Transcoding of Live-Stream Videos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4" name="Picture 3" descr="architec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6013"/>
            <a:ext cx="9144000" cy="183597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62923" y="3458308"/>
            <a:ext cx="1006231" cy="99646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3766039" y="2725615"/>
            <a:ext cx="825499" cy="7326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ular Callout 7"/>
          <p:cNvSpPr/>
          <p:nvPr/>
        </p:nvSpPr>
        <p:spPr>
          <a:xfrm>
            <a:off x="4103076" y="1631462"/>
            <a:ext cx="2266461" cy="996461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Efficient transcoding time estimation model</a:t>
            </a:r>
          </a:p>
        </p:txBody>
      </p:sp>
      <p:sp>
        <p:nvSpPr>
          <p:cNvPr id="9" name="Oval 8"/>
          <p:cNvSpPr/>
          <p:nvPr/>
        </p:nvSpPr>
        <p:spPr>
          <a:xfrm>
            <a:off x="4396153" y="3341077"/>
            <a:ext cx="1416539" cy="119184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9" idx="4"/>
            <a:endCxn id="13" idx="4"/>
          </p:cNvCxnSpPr>
          <p:nvPr/>
        </p:nvCxnSpPr>
        <p:spPr>
          <a:xfrm flipH="1">
            <a:off x="4576984" y="4532923"/>
            <a:ext cx="527439" cy="7350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ular Callout 12"/>
          <p:cNvSpPr/>
          <p:nvPr/>
        </p:nvSpPr>
        <p:spPr>
          <a:xfrm>
            <a:off x="2364154" y="5431692"/>
            <a:ext cx="2461846" cy="924658"/>
          </a:xfrm>
          <a:prstGeom prst="wedgeRoundRectCallout">
            <a:avLst>
              <a:gd name="adj1" fmla="val 39885"/>
              <a:gd name="adj2" fmla="val -6770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Drop those GOPs who missed their deadline</a:t>
            </a:r>
          </a:p>
        </p:txBody>
      </p:sp>
    </p:spTree>
    <p:extLst>
      <p:ext uri="{BB962C8B-B14F-4D97-AF65-F5344CB8AC3E}">
        <p14:creationId xmlns:p14="http://schemas.microsoft.com/office/powerpoint/2010/main" val="179353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Transcoding Time Prediction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63" y="3174404"/>
            <a:ext cx="2783169" cy="10567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80915" y="2883049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7556833" y="2983775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73624" y="243946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548946" y="244923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71967" y="3521000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/>
          <p:cNvSpPr/>
          <p:nvPr/>
        </p:nvSpPr>
        <p:spPr>
          <a:xfrm>
            <a:off x="6550428" y="3613809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/>
          <p:cNvSpPr/>
          <p:nvPr/>
        </p:nvSpPr>
        <p:spPr>
          <a:xfrm>
            <a:off x="7087664" y="3613809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gular Pentagon 12"/>
          <p:cNvSpPr/>
          <p:nvPr/>
        </p:nvSpPr>
        <p:spPr>
          <a:xfrm>
            <a:off x="7618671" y="3618446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211198" y="3613809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510983" y="3613809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184645" y="4158947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448599" y="4122260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8217" y="415894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012457" y="4122260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031562" y="415306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3,4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527961" y="4168942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4,4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988016" y="3521000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75065" y="4663906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73831" y="1963165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34639" y="2926386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26" name="Isosceles Triangle 25"/>
          <p:cNvSpPr/>
          <p:nvPr/>
        </p:nvSpPr>
        <p:spPr>
          <a:xfrm>
            <a:off x="8158687" y="2972818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gular Pentagon 26"/>
          <p:cNvSpPr/>
          <p:nvPr/>
        </p:nvSpPr>
        <p:spPr>
          <a:xfrm>
            <a:off x="6015388" y="3612298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1283136" y="4231148"/>
            <a:ext cx="780466" cy="1193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61410" y="5424220"/>
            <a:ext cx="2682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previous GOP size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768830" y="3966682"/>
            <a:ext cx="575150" cy="524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453535" y="4617753"/>
            <a:ext cx="30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GOP transcoding time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343980" y="2449234"/>
            <a:ext cx="196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deviation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490206" y="2884546"/>
            <a:ext cx="292452" cy="6488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062992" y="2449234"/>
            <a:ext cx="199032" cy="801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062992" y="1963165"/>
            <a:ext cx="177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GOP size</a:t>
            </a:r>
          </a:p>
        </p:txBody>
      </p:sp>
    </p:spTree>
    <p:extLst>
      <p:ext uri="{BB962C8B-B14F-4D97-AF65-F5344CB8AC3E}">
        <p14:creationId xmlns:p14="http://schemas.microsoft.com/office/powerpoint/2010/main" val="115506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/>
      <p:bldP spid="37" grpId="0"/>
      <p:bldP spid="4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7623547" y="1837139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23547" y="4800146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623547" y="3208822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1952" y="3582932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471952" y="2137105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453663" y="5142118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gular Pentagon 15"/>
          <p:cNvSpPr/>
          <p:nvPr/>
        </p:nvSpPr>
        <p:spPr>
          <a:xfrm>
            <a:off x="7120000" y="5232972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mming Junction 20"/>
          <p:cNvSpPr/>
          <p:nvPr/>
        </p:nvSpPr>
        <p:spPr>
          <a:xfrm>
            <a:off x="4034320" y="3562339"/>
            <a:ext cx="612648" cy="612648"/>
          </a:xfrm>
          <a:prstGeom prst="flowChartSummingJuncti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155953" y="223089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633934" y="368011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/>
          <p:cNvCxnSpPr>
            <a:stCxn id="21" idx="6"/>
            <a:endCxn id="12" idx="1"/>
          </p:cNvCxnSpPr>
          <p:nvPr/>
        </p:nvCxnSpPr>
        <p:spPr>
          <a:xfrm flipV="1">
            <a:off x="4646968" y="2415529"/>
            <a:ext cx="1824984" cy="145313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1" idx="6"/>
            <a:endCxn id="15" idx="1"/>
          </p:cNvCxnSpPr>
          <p:nvPr/>
        </p:nvCxnSpPr>
        <p:spPr>
          <a:xfrm>
            <a:off x="4646968" y="3868663"/>
            <a:ext cx="1806695" cy="155187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6"/>
            <a:endCxn id="9" idx="1"/>
          </p:cNvCxnSpPr>
          <p:nvPr/>
        </p:nvCxnSpPr>
        <p:spPr>
          <a:xfrm flipV="1">
            <a:off x="4646968" y="3861356"/>
            <a:ext cx="1824984" cy="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2052972" y="3037987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2828890" y="3138713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345681" y="259440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2821003" y="2604172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4,1</a:t>
            </a:r>
            <a:endParaRPr lang="en-US" dirty="0"/>
          </a:p>
        </p:txBody>
      </p:sp>
      <p:sp>
        <p:nvSpPr>
          <p:cNvPr id="49" name="Left Brace 48"/>
          <p:cNvSpPr/>
          <p:nvPr/>
        </p:nvSpPr>
        <p:spPr>
          <a:xfrm rot="16200000">
            <a:off x="7497746" y="1876480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114611" y="3024156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15s</a:t>
            </a:r>
          </a:p>
        </p:txBody>
      </p:sp>
      <p:sp>
        <p:nvSpPr>
          <p:cNvPr id="51" name="Left Brace 50"/>
          <p:cNvSpPr/>
          <p:nvPr/>
        </p:nvSpPr>
        <p:spPr>
          <a:xfrm rot="16200000">
            <a:off x="7491066" y="3209518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234200" y="4444144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295378" y="6104138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20s</a:t>
            </a:r>
          </a:p>
        </p:txBody>
      </p:sp>
      <p:sp>
        <p:nvSpPr>
          <p:cNvPr id="55" name="Left Brace 54"/>
          <p:cNvSpPr/>
          <p:nvPr/>
        </p:nvSpPr>
        <p:spPr>
          <a:xfrm rot="16200000">
            <a:off x="7497746" y="4829449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85904" y="1511870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</a:t>
            </a:r>
            <a:r>
              <a:rPr lang="en-US" sz="2400" baseline="-25000" dirty="0" err="1"/>
              <a:t>video</a:t>
            </a:r>
            <a:r>
              <a:rPr lang="en-US" sz="2400" baseline="-25000" dirty="0"/>
              <a:t>#,GOP#</a:t>
            </a:r>
            <a:endParaRPr lang="en-US" sz="2400" dirty="0"/>
          </a:p>
        </p:txBody>
      </p:sp>
      <p:sp>
        <p:nvSpPr>
          <p:cNvPr id="58" name="Rounded Rectangle 57"/>
          <p:cNvSpPr/>
          <p:nvPr/>
        </p:nvSpPr>
        <p:spPr>
          <a:xfrm>
            <a:off x="144024" y="3675938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Isosceles Triangle 58"/>
          <p:cNvSpPr/>
          <p:nvPr/>
        </p:nvSpPr>
        <p:spPr>
          <a:xfrm>
            <a:off x="1822485" y="3768747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iamond 59"/>
          <p:cNvSpPr/>
          <p:nvPr/>
        </p:nvSpPr>
        <p:spPr>
          <a:xfrm>
            <a:off x="2359721" y="3768747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gular Pentagon 60"/>
          <p:cNvSpPr/>
          <p:nvPr/>
        </p:nvSpPr>
        <p:spPr>
          <a:xfrm>
            <a:off x="2890728" y="3773384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483255" y="3768747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83040" y="3768747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3456702" y="4313885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720656" y="427719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2900274" y="431388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1284514" y="427719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2303619" y="430800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3,4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1800018" y="4323880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4,4</a:t>
            </a: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60073" y="3675938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47122" y="4818844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045888" y="2118103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82" name="Rectangle 81"/>
          <p:cNvSpPr/>
          <p:nvPr/>
        </p:nvSpPr>
        <p:spPr>
          <a:xfrm>
            <a:off x="2206696" y="3081324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84" name="Isosceles Triangle 83"/>
          <p:cNvSpPr/>
          <p:nvPr/>
        </p:nvSpPr>
        <p:spPr>
          <a:xfrm>
            <a:off x="3430744" y="3127756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gular Pentagon 84"/>
          <p:cNvSpPr/>
          <p:nvPr/>
        </p:nvSpPr>
        <p:spPr>
          <a:xfrm>
            <a:off x="1287445" y="3767236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gular Pentagon 85"/>
          <p:cNvSpPr/>
          <p:nvPr/>
        </p:nvSpPr>
        <p:spPr>
          <a:xfrm>
            <a:off x="7140078" y="3680118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Diamond 87"/>
          <p:cNvSpPr/>
          <p:nvPr/>
        </p:nvSpPr>
        <p:spPr>
          <a:xfrm>
            <a:off x="6553200" y="5222715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Diamond 88"/>
          <p:cNvSpPr/>
          <p:nvPr/>
        </p:nvSpPr>
        <p:spPr>
          <a:xfrm>
            <a:off x="6633934" y="2230890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457200" y="36887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</a:rPr>
              <a:t>QoS</a:t>
            </a:r>
            <a:r>
              <a:rPr lang="en-US" dirty="0">
                <a:solidFill>
                  <a:schemeClr val="bg1"/>
                </a:solidFill>
              </a:rPr>
              <a:t>-Aware Scheduling Method</a:t>
            </a:r>
          </a:p>
        </p:txBody>
      </p:sp>
    </p:spTree>
    <p:extLst>
      <p:ext uri="{BB962C8B-B14F-4D97-AF65-F5344CB8AC3E}">
        <p14:creationId xmlns:p14="http://schemas.microsoft.com/office/powerpoint/2010/main" val="287856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3403 C 0.0408 0.08287 0.08229 0.13172 0.11927 0.12431 C 0.15625 0.1169 0.18889 0.05348 0.2217 -0.00995 " pathEditMode="relative" ptsTypes="aaA">
                                      <p:cBhvr>
                                        <p:cTn id="2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75 -0.01597 C 0.19167 0.05024 0.16059 0.11644 0.12379 0.12061 C 0.08698 0.12477 0.04462 0.06713 0.00226 0.0095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C 0.05 -0.04583 0.10018 -0.0912 0.14497 -0.0787 C 0.18976 -0.06597 0.22917 0.00509 0.26893 0.07639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38" grpId="0"/>
      <p:bldP spid="39" grpId="0"/>
      <p:bldP spid="49" grpId="0" animBg="1"/>
      <p:bldP spid="50" grpId="0"/>
      <p:bldP spid="51" grpId="0" animBg="1"/>
      <p:bldP spid="53" grpId="0"/>
      <p:bldP spid="54" grpId="0"/>
      <p:bldP spid="55" grpId="0" animBg="1"/>
      <p:bldP spid="62" grpId="0" animBg="1"/>
      <p:bldP spid="62" grpId="1" animBg="1"/>
      <p:bldP spid="62" grpId="2" animBg="1"/>
      <p:bldP spid="79" grpId="0"/>
      <p:bldP spid="82" grpId="0"/>
      <p:bldP spid="84" grpId="0" animBg="1"/>
      <p:bldP spid="84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7652" y="2236181"/>
            <a:ext cx="40062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/>
              <a:t>Low and stable startup time</a:t>
            </a:r>
            <a:endParaRPr lang="en-US" sz="2400" baseline="0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25962" y="5239957"/>
            <a:ext cx="36856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2400" dirty="0"/>
              <a:t>Decrease video drop rate</a:t>
            </a:r>
            <a:r>
              <a:rPr lang="en-US" sz="2400" baseline="0" dirty="0"/>
              <a:t>.</a:t>
            </a:r>
            <a:endParaRPr lang="en-US" sz="2400" dirty="0"/>
          </a:p>
          <a:p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8563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Performance Evaluation</a:t>
            </a:r>
          </a:p>
        </p:txBody>
      </p:sp>
      <p:pic>
        <p:nvPicPr>
          <p:cNvPr id="2" name="Picture 1" descr="stq_s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22" y="1471777"/>
            <a:ext cx="4048748" cy="3051520"/>
          </a:xfrm>
          <a:prstGeom prst="rect">
            <a:avLst/>
          </a:prstGeom>
        </p:spPr>
      </p:pic>
      <p:pic>
        <p:nvPicPr>
          <p:cNvPr id="3" name="Picture 2" descr="stq_d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4" y="3538913"/>
            <a:ext cx="4222615" cy="318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2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0050" indent="-400050"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sz="1800" b="1" dirty="0">
                <a:solidFill>
                  <a:srgbClr val="000000"/>
                </a:solidFill>
              </a:rPr>
              <a:t>Xiangbo Li</a:t>
            </a:r>
            <a:r>
              <a:rPr lang="en-US" sz="1800" dirty="0">
                <a:solidFill>
                  <a:srgbClr val="000000"/>
                </a:solidFill>
              </a:rPr>
              <a:t>, Mohsen Amini Salehi, </a:t>
            </a:r>
            <a:r>
              <a:rPr lang="en-US" sz="1800" dirty="0" err="1">
                <a:solidFill>
                  <a:srgbClr val="000000"/>
                </a:solidFill>
              </a:rPr>
              <a:t>Magdi</a:t>
            </a:r>
            <a:r>
              <a:rPr lang="en-US" sz="1800" dirty="0">
                <a:solidFill>
                  <a:srgbClr val="000000"/>
                </a:solidFill>
              </a:rPr>
              <a:t> </a:t>
            </a:r>
            <a:r>
              <a:rPr lang="en-US" sz="1800" dirty="0" err="1">
                <a:solidFill>
                  <a:srgbClr val="000000"/>
                </a:solidFill>
              </a:rPr>
              <a:t>Bayoumi</a:t>
            </a:r>
            <a:r>
              <a:rPr lang="en-US" sz="1800" dirty="0">
                <a:solidFill>
                  <a:srgbClr val="000000"/>
                </a:solidFill>
              </a:rPr>
              <a:t>, “</a:t>
            </a:r>
            <a:r>
              <a:rPr lang="en-US" sz="1800" dirty="0">
                <a:solidFill>
                  <a:srgbClr val="4F81BD"/>
                </a:solidFill>
              </a:rPr>
              <a:t>VLSC: Video Live Streaming Based on Cloud Services</a:t>
            </a:r>
            <a:r>
              <a:rPr lang="en-US" sz="1800" dirty="0">
                <a:solidFill>
                  <a:srgbClr val="000000"/>
                </a:solidFill>
              </a:rPr>
              <a:t>”, accepted to </a:t>
            </a:r>
            <a:r>
              <a:rPr lang="en-US" sz="1800" dirty="0"/>
              <a:t>the 6th </a:t>
            </a:r>
            <a:r>
              <a:rPr lang="en-US" sz="1800" b="1" dirty="0"/>
              <a:t>IEEE International Conference on Big Data and Cloud Computing Conference (</a:t>
            </a:r>
            <a:r>
              <a:rPr lang="en-US" sz="1800" b="1" i="1" dirty="0" err="1"/>
              <a:t>BDCloud</a:t>
            </a:r>
            <a:r>
              <a:rPr lang="en-US" sz="1800" b="1" i="1" dirty="0"/>
              <a:t> ’16</a:t>
            </a:r>
            <a:r>
              <a:rPr lang="en-US" sz="1800" b="1" dirty="0"/>
              <a:t>), </a:t>
            </a:r>
            <a:r>
              <a:rPr lang="en-US" sz="1800" dirty="0"/>
              <a:t>Atlanta, GA, USA, Oct. 2016</a:t>
            </a:r>
            <a:r>
              <a:rPr lang="en-US" sz="1800" dirty="0">
                <a:solidFill>
                  <a:srgbClr val="000000"/>
                </a:solidFill>
              </a:rPr>
              <a:t>.  </a:t>
            </a:r>
          </a:p>
          <a:p>
            <a:pPr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</a:rPr>
              <a:t>Mohsen Amini Salehi, </a:t>
            </a:r>
            <a:r>
              <a:rPr lang="en-US" sz="1800" b="1" dirty="0">
                <a:solidFill>
                  <a:srgbClr val="000000"/>
                </a:solidFill>
              </a:rPr>
              <a:t>Xiangbo Li</a:t>
            </a:r>
            <a:r>
              <a:rPr lang="en-US" sz="1800" dirty="0">
                <a:solidFill>
                  <a:srgbClr val="000000"/>
                </a:solidFill>
              </a:rPr>
              <a:t>, “</a:t>
            </a:r>
            <a:r>
              <a:rPr lang="en-US" sz="1800" dirty="0">
                <a:solidFill>
                  <a:srgbClr val="4F81BD"/>
                </a:solidFill>
              </a:rPr>
              <a:t>HLSAAS: High-Level Live Video Streaming As a Service</a:t>
            </a:r>
            <a:r>
              <a:rPr lang="en-US" sz="1800" dirty="0">
                <a:solidFill>
                  <a:srgbClr val="000000"/>
                </a:solidFill>
              </a:rPr>
              <a:t> ”, in </a:t>
            </a:r>
            <a:r>
              <a:rPr lang="en-US" sz="1800" b="1" i="1" dirty="0">
                <a:solidFill>
                  <a:srgbClr val="000000"/>
                </a:solidFill>
              </a:rPr>
              <a:t>Stream2015 Workshop </a:t>
            </a:r>
            <a:r>
              <a:rPr lang="en-US" sz="1800" dirty="0">
                <a:solidFill>
                  <a:srgbClr val="000000"/>
                </a:solidFill>
              </a:rPr>
              <a:t>at Washington DC, USA, March 2016. </a:t>
            </a:r>
          </a:p>
          <a:p>
            <a:pPr marL="0" indent="0">
              <a:buNone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400050" indent="-400050">
              <a:buFont typeface="Wingdings" charset="2"/>
              <a:buChar char="§"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400050" indent="-400050">
              <a:buFont typeface="Wingdings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6669" y="5265708"/>
            <a:ext cx="603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All experiment results are </a:t>
            </a:r>
            <a:r>
              <a:rPr lang="en-US" sz="2400" dirty="0" err="1"/>
              <a:t>availabe</a:t>
            </a:r>
            <a:r>
              <a:rPr lang="en-US" sz="2400" dirty="0"/>
              <a:t> in Appendix</a:t>
            </a:r>
          </a:p>
        </p:txBody>
      </p:sp>
    </p:spTree>
    <p:extLst>
      <p:ext uri="{BB962C8B-B14F-4D97-AF65-F5344CB8AC3E}">
        <p14:creationId xmlns:p14="http://schemas.microsoft.com/office/powerpoint/2010/main" val="35383956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81" y="133140"/>
            <a:ext cx="5303200" cy="67248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27612" y="2075961"/>
            <a:ext cx="957385" cy="16119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784997" y="1253478"/>
            <a:ext cx="1948793" cy="12048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ular Callout 21"/>
          <p:cNvSpPr/>
          <p:nvPr/>
        </p:nvSpPr>
        <p:spPr>
          <a:xfrm>
            <a:off x="7134271" y="343159"/>
            <a:ext cx="1856153" cy="888999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How to cache videos becoming Trendy?</a:t>
            </a:r>
          </a:p>
        </p:txBody>
      </p:sp>
    </p:spTree>
    <p:extLst>
      <p:ext uri="{BB962C8B-B14F-4D97-AF65-F5344CB8AC3E}">
        <p14:creationId xmlns:p14="http://schemas.microsoft.com/office/powerpoint/2010/main" val="208307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457200" y="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 Definition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5" name="TextShape 2"/>
          <p:cNvSpPr txBox="1"/>
          <p:nvPr/>
        </p:nvSpPr>
        <p:spPr>
          <a:xfrm>
            <a:off x="457200" y="1873577"/>
            <a:ext cx="8229240" cy="404645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686160" indent="-457200">
              <a:lnSpc>
                <a:spcPct val="100000"/>
              </a:lnSpc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We should pre-transcode a video stream when it is “hot”.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But….</a:t>
            </a:r>
          </a:p>
          <a:p>
            <a:pPr marL="686160" indent="-457200">
              <a:lnSpc>
                <a:spcPct val="100000"/>
              </a:lnSpc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510" lvl="1" indent="-514350">
              <a:buClr>
                <a:srgbClr val="000000"/>
              </a:buClr>
              <a:buSzPct val="125000"/>
              <a:buFont typeface="+mj-lt"/>
              <a:buAutoNum type="arabicPeriod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How can we define a video as </a:t>
            </a:r>
            <a:r>
              <a:rPr lang="en-US" sz="28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1657710" lvl="2" indent="-514350">
              <a:buClr>
                <a:srgbClr val="00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How can we 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quantify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the hotness?</a:t>
            </a:r>
          </a:p>
          <a:p>
            <a:pPr marL="1143360" lvl="2">
              <a:buClr>
                <a:srgbClr val="000000"/>
              </a:buClr>
              <a:buSzPct val="125000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510" lvl="1" indent="-514350">
              <a:buClr>
                <a:srgbClr val="000000"/>
              </a:buClr>
              <a:buSzPct val="125000"/>
              <a:buFont typeface="+mj-lt"/>
              <a:buAutoNum type="arabicPeriod"/>
            </a:pPr>
            <a:r>
              <a:rPr lang="en-US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How should we manage caching of videos that </a:t>
            </a:r>
            <a:r>
              <a:rPr lang="en-US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2800" b="1" i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  <a:r>
              <a:rPr lang="en-US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  <a:r>
              <a:rPr lang="en-US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46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 descr="ap_9868902523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119254"/>
            <a:ext cx="3920161" cy="220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351" y="2326794"/>
            <a:ext cx="3805548" cy="2343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227" y="4605315"/>
            <a:ext cx="4004773" cy="225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Bent-Up Arrow 9"/>
          <p:cNvSpPr/>
          <p:nvPr/>
        </p:nvSpPr>
        <p:spPr>
          <a:xfrm rot="5400000">
            <a:off x="1376559" y="2553997"/>
            <a:ext cx="1001372" cy="546967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-Up Arrow 10"/>
          <p:cNvSpPr/>
          <p:nvPr/>
        </p:nvSpPr>
        <p:spPr>
          <a:xfrm rot="5400000">
            <a:off x="4365058" y="5024073"/>
            <a:ext cx="1001372" cy="546967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ent-Up Arrow 11"/>
          <p:cNvSpPr/>
          <p:nvPr/>
        </p:nvSpPr>
        <p:spPr>
          <a:xfrm rot="16200000">
            <a:off x="5954357" y="3729168"/>
            <a:ext cx="1001372" cy="546967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ent-Up Arrow 12"/>
          <p:cNvSpPr/>
          <p:nvPr/>
        </p:nvSpPr>
        <p:spPr>
          <a:xfrm rot="16200000">
            <a:off x="3818090" y="1552624"/>
            <a:ext cx="1001372" cy="546967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00" y="0"/>
            <a:ext cx="3919292" cy="230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26000" y="232769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 </a:t>
            </a:r>
            <a:r>
              <a:rPr lang="en-US" altLang="zh-CN" dirty="0" err="1"/>
              <a:t>Reqest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59885" y="4630905"/>
            <a:ext cx="3232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Content Delivery Network (CDN)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1117" y="6356350"/>
            <a:ext cx="144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Netflix Server</a:t>
            </a:r>
          </a:p>
        </p:txBody>
      </p:sp>
    </p:spTree>
    <p:extLst>
      <p:ext uri="{BB962C8B-B14F-4D97-AF65-F5344CB8AC3E}">
        <p14:creationId xmlns:p14="http://schemas.microsoft.com/office/powerpoint/2010/main" val="336995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457200" y="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Contribution of This Part</a:t>
            </a:r>
            <a:endParaRPr lang="en-U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We propose a metho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 to quantify </a:t>
            </a:r>
            <a:r>
              <a:rPr lang="en-US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hotness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of a video stream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We propose “</a:t>
            </a:r>
            <a:r>
              <a:rPr lang="en-US" sz="28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partial pre-transcoding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” for videos</a:t>
            </a:r>
          </a:p>
          <a:p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3015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Estimation of Number of Views for a GOP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22475" y="4854809"/>
            <a:ext cx="8594203" cy="1673311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GOP access pattern follows a long tail distribution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Earlier GOPs in a video stream are watched more often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632" y="1698949"/>
            <a:ext cx="4942072" cy="25648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2832" y="4166568"/>
            <a:ext cx="248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GOPs of one video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684077" y="2845598"/>
            <a:ext cx="1957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Number of views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10228" y="3628152"/>
            <a:ext cx="2379396" cy="34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9331" y="2781330"/>
            <a:ext cx="16514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first 20% of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video stream</a:t>
            </a:r>
          </a:p>
        </p:txBody>
      </p:sp>
    </p:spTree>
    <p:extLst>
      <p:ext uri="{BB962C8B-B14F-4D97-AF65-F5344CB8AC3E}">
        <p14:creationId xmlns:p14="http://schemas.microsoft.com/office/powerpoint/2010/main" val="64162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275" y="2493318"/>
            <a:ext cx="2819400" cy="1362075"/>
          </a:xfrm>
          <a:prstGeom prst="rect">
            <a:avLst/>
          </a:prstGeom>
        </p:spPr>
      </p:pic>
      <p:sp>
        <p:nvSpPr>
          <p:cNvPr id="106" name="TextShape 1"/>
          <p:cNvSpPr txBox="1"/>
          <p:nvPr/>
        </p:nvSpPr>
        <p:spPr>
          <a:xfrm>
            <a:off x="457200" y="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Quantifying Hotness of a Video Stream</a:t>
            </a:r>
            <a:endParaRPr lang="en-U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" name="TextShape 2"/>
          <p:cNvSpPr txBox="1"/>
          <p:nvPr/>
        </p:nvSpPr>
        <p:spPr>
          <a:xfrm>
            <a:off x="121534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We need to know the cost benefit of storing each GOP</a:t>
            </a:r>
          </a:p>
          <a:p>
            <a:pPr marL="914400" lvl="1" indent="-4572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For GOP j of video stream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, we have: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Hotness function: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Hotness value:</a:t>
            </a:r>
          </a:p>
          <a:p>
            <a:endParaRPr lang="en-US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670" y="3696185"/>
            <a:ext cx="2432310" cy="1346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411" y="5728445"/>
            <a:ext cx="25717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8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Partial pre-transcoding </a:t>
            </a:r>
          </a:p>
        </p:txBody>
      </p:sp>
      <p:sp>
        <p:nvSpPr>
          <p:cNvPr id="14" name="TextShape 2"/>
          <p:cNvSpPr txBox="1"/>
          <p:nvPr/>
        </p:nvSpPr>
        <p:spPr>
          <a:xfrm>
            <a:off x="297688" y="1850965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Value of Hotness is between 0 and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Based on the value of hotness, we pre-transcode portion of a video</a:t>
            </a:r>
            <a:endParaRPr lang="en-US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" y="3961861"/>
            <a:ext cx="9144000" cy="217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961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2050" name="Picture 2" descr="http://wwww.afghanpoem.com/bookstore/data/thumbnails/88/Robaiyat_Hatef_Esfah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8657"/>
            <a:ext cx="3599811" cy="239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91137" y="3848530"/>
            <a:ext cx="58352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Imprint MT Shadow" panose="04020605060303030202" pitchFamily="82" charset="0"/>
              </a:rPr>
              <a:t>Hatef</a:t>
            </a:r>
            <a:r>
              <a:rPr lang="en-US" sz="2800" dirty="0">
                <a:latin typeface="Imprint MT Shadow" panose="04020605060303030202" pitchFamily="82" charset="0"/>
              </a:rPr>
              <a:t> </a:t>
            </a:r>
            <a:r>
              <a:rPr lang="en-US" sz="2800" dirty="0" err="1">
                <a:latin typeface="Imprint MT Shadow" panose="04020605060303030202" pitchFamily="82" charset="0"/>
              </a:rPr>
              <a:t>Esphahani</a:t>
            </a:r>
            <a:r>
              <a:rPr lang="en-US" sz="2800" dirty="0">
                <a:latin typeface="Imprint MT Shadow" panose="04020605060303030202" pitchFamily="82" charset="0"/>
              </a:rPr>
              <a:t>:</a:t>
            </a:r>
          </a:p>
          <a:p>
            <a:endParaRPr lang="en-US" sz="1200" dirty="0">
              <a:latin typeface="Imprint MT Shadow" panose="04020605060303030202" pitchFamily="82" charset="0"/>
            </a:endParaRPr>
          </a:p>
          <a:p>
            <a:r>
              <a:rPr lang="en-US" sz="2800" dirty="0">
                <a:latin typeface="Imprint MT Shadow" panose="04020605060303030202" pitchFamily="82" charset="0"/>
              </a:rPr>
              <a:t>When you pierce deep in any particle</a:t>
            </a:r>
          </a:p>
          <a:p>
            <a:r>
              <a:rPr lang="en-US" sz="2800" dirty="0">
                <a:latin typeface="Imprint MT Shadow" panose="04020605060303030202" pitchFamily="82" charset="0"/>
              </a:rPr>
              <a:t>You will see a sun shining there…</a:t>
            </a:r>
          </a:p>
        </p:txBody>
      </p:sp>
    </p:spTree>
    <p:extLst>
      <p:ext uri="{BB962C8B-B14F-4D97-AF65-F5344CB8AC3E}">
        <p14:creationId xmlns:p14="http://schemas.microsoft.com/office/powerpoint/2010/main" val="13417550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946060" cy="4525963"/>
          </a:xfrm>
        </p:spPr>
        <p:txBody>
          <a:bodyPr vert="horz">
            <a:normAutofit/>
          </a:bodyPr>
          <a:lstStyle/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What is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Why “</a:t>
            </a:r>
            <a:r>
              <a:rPr lang="en-US" sz="2600" b="1" i="1" dirty="0">
                <a:solidFill>
                  <a:schemeClr val="bg1">
                    <a:lumMod val="85000"/>
                  </a:schemeClr>
                </a:solidFill>
              </a:rPr>
              <a:t>on-demand</a:t>
            </a: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”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What are the challenges in on-demand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   What have already been done by others?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   What aspects does my thesis focus on?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/>
              <a:t>   What are the future directions?</a:t>
            </a:r>
          </a:p>
        </p:txBody>
      </p:sp>
    </p:spTree>
    <p:extLst>
      <p:ext uri="{BB962C8B-B14F-4D97-AF65-F5344CB8AC3E}">
        <p14:creationId xmlns:p14="http://schemas.microsoft.com/office/powerpoint/2010/main" val="34125679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17" name="Picture 16" descr="CDN_landing_map_2_0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268" y="1757957"/>
            <a:ext cx="9144000" cy="4733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56" y="1530280"/>
            <a:ext cx="8438287" cy="5006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358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US" sz="1200" dirty="0"/>
              <a:t>Garcia, Adriana, and </a:t>
            </a:r>
            <a:r>
              <a:rPr lang="en-US" sz="1200" dirty="0" err="1"/>
              <a:t>Hari</a:t>
            </a:r>
            <a:r>
              <a:rPr lang="en-US" sz="1200" dirty="0"/>
              <a:t> </a:t>
            </a:r>
            <a:r>
              <a:rPr lang="en-US" sz="1200" dirty="0" err="1"/>
              <a:t>Kalva</a:t>
            </a:r>
            <a:r>
              <a:rPr lang="en-US" sz="1200" dirty="0"/>
              <a:t>. "Cloud transcoding for mobile video content delivery." </a:t>
            </a:r>
            <a:r>
              <a:rPr lang="en-US" sz="1200" i="1" dirty="0"/>
              <a:t>Proceedings of the IEEE International Conference on Consumer Electronics (ICCE)</a:t>
            </a:r>
            <a:r>
              <a:rPr lang="en-US" sz="1200" dirty="0"/>
              <a:t>. Vol. 379. 2011.</a:t>
            </a:r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r>
              <a:rPr lang="en-US" sz="1200" dirty="0"/>
              <a:t>F. </a:t>
            </a:r>
            <a:r>
              <a:rPr lang="en-US" sz="1200" dirty="0" err="1"/>
              <a:t>Jokhio</a:t>
            </a:r>
            <a:r>
              <a:rPr lang="en-US" sz="1200" dirty="0"/>
              <a:t>, T. </a:t>
            </a:r>
            <a:r>
              <a:rPr lang="en-US" sz="1200" dirty="0" err="1"/>
              <a:t>Deneke</a:t>
            </a:r>
            <a:r>
              <a:rPr lang="en-US" sz="1200" dirty="0"/>
              <a:t>, S. </a:t>
            </a:r>
            <a:r>
              <a:rPr lang="en-US" sz="1200" dirty="0" err="1"/>
              <a:t>Lafond</a:t>
            </a:r>
            <a:r>
              <a:rPr lang="en-US" sz="1200" dirty="0"/>
              <a:t>, and J. </a:t>
            </a:r>
            <a:r>
              <a:rPr lang="en-US" sz="1200" dirty="0" err="1"/>
              <a:t>Lilius</a:t>
            </a:r>
            <a:r>
              <a:rPr lang="en-US" sz="1200" dirty="0"/>
              <a:t>, “Analysis of video segmentation for spatial resolution reduction video transcoding,” in </a:t>
            </a:r>
            <a:r>
              <a:rPr lang="en-US" sz="1200" i="1" dirty="0"/>
              <a:t>Proceedings of IEEE International Symposium on Intelligent Signal Processing and Communications Systems (ISPACS)</a:t>
            </a:r>
            <a:r>
              <a:rPr lang="en-US" sz="1200" dirty="0"/>
              <a:t>, pp. 1–6, 2011. </a:t>
            </a:r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r>
              <a:rPr lang="en-US" sz="1200" dirty="0"/>
              <a:t>S. Lin, X. Zhang, Q. Yu, H. Qi, and S. Ma, “Parallelizing video transcoding with load balancing on cloud computing,” in </a:t>
            </a:r>
            <a:r>
              <a:rPr lang="en-US" sz="1200" i="1" dirty="0"/>
              <a:t>Proceedings of the IEEE International Symposium on Circuits and Systems (ISCAS)</a:t>
            </a:r>
            <a:r>
              <a:rPr lang="en-US" sz="1200" dirty="0"/>
              <a:t>, pp. 2864–2867, 2013. </a:t>
            </a:r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r>
              <a:rPr lang="en-US" sz="1200" dirty="0" err="1"/>
              <a:t>Tewodors</a:t>
            </a:r>
            <a:r>
              <a:rPr lang="en-US" sz="1200" dirty="0"/>
              <a:t> </a:t>
            </a:r>
            <a:r>
              <a:rPr lang="en-US" sz="1200" dirty="0" err="1"/>
              <a:t>Deneke</a:t>
            </a:r>
            <a:r>
              <a:rPr lang="en-US" sz="1200" dirty="0"/>
              <a:t>, </a:t>
            </a:r>
            <a:r>
              <a:rPr lang="en-US" sz="1200" dirty="0" err="1"/>
              <a:t>Habtegebreil</a:t>
            </a:r>
            <a:r>
              <a:rPr lang="en-US" sz="1200" dirty="0"/>
              <a:t> Haile, Se ́</a:t>
            </a:r>
            <a:r>
              <a:rPr lang="en-US" sz="1200" dirty="0" err="1"/>
              <a:t>bastien</a:t>
            </a:r>
            <a:r>
              <a:rPr lang="en-US" sz="1200" dirty="0"/>
              <a:t> La- fond, and Johan </a:t>
            </a:r>
            <a:r>
              <a:rPr lang="en-US" sz="1200" dirty="0" err="1"/>
              <a:t>Lilius</a:t>
            </a:r>
            <a:r>
              <a:rPr lang="en-US" sz="1200" dirty="0"/>
              <a:t>, “Video transcoding time pre- diction for proactive load balancing,” in </a:t>
            </a:r>
            <a:r>
              <a:rPr lang="en-US" sz="1200" i="1" dirty="0"/>
              <a:t>Proceedings of IEEE International Conference on Multimedia and Expo (ICME)</a:t>
            </a:r>
            <a:r>
              <a:rPr lang="en-US" sz="1200" dirty="0"/>
              <a:t>, pp. 1–6, 2014. </a:t>
            </a:r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r>
              <a:rPr lang="en-US" sz="1200" dirty="0"/>
              <a:t>F. </a:t>
            </a:r>
            <a:r>
              <a:rPr lang="en-US" sz="1200" dirty="0" err="1"/>
              <a:t>Jokhio</a:t>
            </a:r>
            <a:r>
              <a:rPr lang="en-US" sz="1200" dirty="0"/>
              <a:t>, A. Ashraf, S. </a:t>
            </a:r>
            <a:r>
              <a:rPr lang="en-US" sz="1200" dirty="0" err="1"/>
              <a:t>Lafond</a:t>
            </a:r>
            <a:r>
              <a:rPr lang="en-US" sz="1200" dirty="0"/>
              <a:t>, I. </a:t>
            </a:r>
            <a:r>
              <a:rPr lang="en-US" sz="1200" dirty="0" err="1"/>
              <a:t>Porres</a:t>
            </a:r>
            <a:r>
              <a:rPr lang="en-US" sz="1200" dirty="0"/>
              <a:t>, and J. </a:t>
            </a:r>
            <a:r>
              <a:rPr lang="en-US" sz="1200" dirty="0" err="1"/>
              <a:t>Lilius</a:t>
            </a:r>
            <a:r>
              <a:rPr lang="en-US" sz="1200" dirty="0"/>
              <a:t>, “Prediction- based dynamic resource allocation for video transcoding in cloud com- </a:t>
            </a:r>
            <a:r>
              <a:rPr lang="en-US" sz="1200" dirty="0" err="1"/>
              <a:t>puting</a:t>
            </a:r>
            <a:r>
              <a:rPr lang="en-US" sz="1200" dirty="0"/>
              <a:t>,” in </a:t>
            </a:r>
            <a:r>
              <a:rPr lang="en-US" sz="1200" i="1" dirty="0"/>
              <a:t>Proceedings of the 21st </a:t>
            </a:r>
            <a:r>
              <a:rPr lang="en-US" sz="1200" i="1" dirty="0" err="1"/>
              <a:t>Euromicro</a:t>
            </a:r>
            <a:r>
              <a:rPr lang="en-US" sz="1200" i="1" dirty="0"/>
              <a:t> International Conference on Parallel, Distributed and Network-Based Processing (PDP)</a:t>
            </a:r>
            <a:r>
              <a:rPr lang="en-US" sz="1200" dirty="0"/>
              <a:t>, pp. 254–261, 2013. </a:t>
            </a:r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r>
              <a:rPr lang="en-US" sz="1200" dirty="0"/>
              <a:t>A. Ashraf, F. </a:t>
            </a:r>
            <a:r>
              <a:rPr lang="en-US" sz="1200" dirty="0" err="1"/>
              <a:t>Jokhio</a:t>
            </a:r>
            <a:r>
              <a:rPr lang="en-US" sz="1200" dirty="0"/>
              <a:t>, T. </a:t>
            </a:r>
            <a:r>
              <a:rPr lang="en-US" sz="1200" dirty="0" err="1"/>
              <a:t>Deneke</a:t>
            </a:r>
            <a:r>
              <a:rPr lang="en-US" sz="1200" dirty="0"/>
              <a:t>, S. </a:t>
            </a:r>
            <a:r>
              <a:rPr lang="en-US" sz="1200" dirty="0" err="1"/>
              <a:t>Lafond</a:t>
            </a:r>
            <a:r>
              <a:rPr lang="en-US" sz="1200" dirty="0"/>
              <a:t>, I. </a:t>
            </a:r>
            <a:r>
              <a:rPr lang="en-US" sz="1200" dirty="0" err="1"/>
              <a:t>Porres</a:t>
            </a:r>
            <a:r>
              <a:rPr lang="en-US" sz="1200" dirty="0"/>
              <a:t>, and J. </a:t>
            </a:r>
            <a:r>
              <a:rPr lang="en-US" sz="1200" dirty="0" err="1"/>
              <a:t>Lilius</a:t>
            </a:r>
            <a:r>
              <a:rPr lang="en-US" sz="1200" dirty="0"/>
              <a:t>, “Stream-based admission control and scheduling for video transcoding in cloud computing,” in </a:t>
            </a:r>
            <a:r>
              <a:rPr lang="en-US" sz="1200" i="1" dirty="0"/>
              <a:t>Proceedings of the 13th IEEE/ACM </a:t>
            </a:r>
            <a:r>
              <a:rPr lang="en-US" sz="1200" i="1" dirty="0" err="1"/>
              <a:t>Interna</a:t>
            </a:r>
            <a:r>
              <a:rPr lang="en-US" sz="1200" i="1" dirty="0"/>
              <a:t>- </a:t>
            </a:r>
            <a:r>
              <a:rPr lang="en-US" sz="1200" i="1" dirty="0" err="1"/>
              <a:t>tional</a:t>
            </a:r>
            <a:r>
              <a:rPr lang="en-US" sz="1200" i="1" dirty="0"/>
              <a:t> Symposium on Cluster, Cloud and Grid Computing (</a:t>
            </a:r>
            <a:r>
              <a:rPr lang="en-US" sz="1200" i="1" dirty="0" err="1"/>
              <a:t>CCGrid</a:t>
            </a:r>
            <a:r>
              <a:rPr lang="en-US" sz="1200" i="1" dirty="0"/>
              <a:t>)</a:t>
            </a:r>
            <a:r>
              <a:rPr lang="en-US" sz="1200" dirty="0"/>
              <a:t>, pp. 482–489, 2013 </a:t>
            </a:r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r>
              <a:rPr lang="en-US" sz="1200" dirty="0"/>
              <a:t>F. </a:t>
            </a:r>
            <a:r>
              <a:rPr lang="en-US" sz="1200" dirty="0" err="1"/>
              <a:t>Jokhio</a:t>
            </a:r>
            <a:r>
              <a:rPr lang="en-US" sz="1200" dirty="0"/>
              <a:t>, A. Ashraf, S. </a:t>
            </a:r>
            <a:r>
              <a:rPr lang="en-US" sz="1200" dirty="0" err="1"/>
              <a:t>Lafond</a:t>
            </a:r>
            <a:r>
              <a:rPr lang="en-US" sz="1200" dirty="0"/>
              <a:t>, and J. </a:t>
            </a:r>
            <a:r>
              <a:rPr lang="en-US" sz="1200" dirty="0" err="1"/>
              <a:t>Lilius</a:t>
            </a:r>
            <a:r>
              <a:rPr lang="en-US" sz="1200" dirty="0"/>
              <a:t>, “A computation and storage trade-off strategy for cost-efficient video transcoding in the cloud,” in </a:t>
            </a:r>
            <a:r>
              <a:rPr lang="en-US" sz="1200" i="1" dirty="0"/>
              <a:t>Proceedings of the 39th IEEE Conference on Software Engineering and Advanced Applications (SEAA)</a:t>
            </a:r>
            <a:r>
              <a:rPr lang="en-US" sz="1200" dirty="0"/>
              <a:t>, pp. 365–372, 2013. </a:t>
            </a:r>
          </a:p>
          <a:p>
            <a:pPr marL="514350" indent="-514350">
              <a:buFont typeface="+mj-lt"/>
              <a:buAutoNum type="arabicPeriod"/>
            </a:pPr>
            <a:endParaRPr lang="en-US" sz="12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609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198" y="26948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Appendix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738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626"/>
            <a:ext cx="8229600" cy="1143000"/>
          </a:xfrm>
        </p:spPr>
        <p:txBody>
          <a:bodyPr/>
          <a:lstStyle/>
          <a:p>
            <a:r>
              <a:rPr lang="en-US" dirty="0"/>
              <a:t>Experiment Results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700"/>
            <a:ext cx="9144000" cy="35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4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Solution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/>
              <a:t>4 formats supported </a:t>
            </a:r>
          </a:p>
          <a:p>
            <a:pPr lvl="1"/>
            <a:r>
              <a:rPr lang="en-US" sz="2400" dirty="0"/>
              <a:t>Different codec (e.g., Mpeg, HD, etc.)</a:t>
            </a:r>
          </a:p>
          <a:p>
            <a:pPr lvl="1"/>
            <a:r>
              <a:rPr lang="en-US" sz="2400" dirty="0"/>
              <a:t>Multiple bit rate per format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94240" y="3074584"/>
            <a:ext cx="458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40-50 versions of the original video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0018" y="6125517"/>
            <a:ext cx="3743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Several petabytes of storage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240" y="3672176"/>
            <a:ext cx="4561500" cy="2336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111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50" y="440032"/>
            <a:ext cx="8653957" cy="602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468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03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11" y="3504381"/>
            <a:ext cx="3960108" cy="3217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973" y="3504381"/>
            <a:ext cx="3370009" cy="32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4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0"/>
            <a:ext cx="8841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957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82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025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429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2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763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426"/>
            <a:ext cx="9144000" cy="3211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970" y="3421774"/>
            <a:ext cx="3951830" cy="3247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02" y="3387423"/>
            <a:ext cx="3919136" cy="333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599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342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13414" y="2802761"/>
            <a:ext cx="2986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Thank You!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59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78" y="196814"/>
            <a:ext cx="873543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 pitchFamily="34" charset="0"/>
              </a:rPr>
              <a:t>Long Tail Property of Video Streaming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084446" y="2087875"/>
            <a:ext cx="6621002" cy="3557951"/>
            <a:chOff x="1131944" y="1344791"/>
            <a:chExt cx="6621002" cy="3557951"/>
          </a:xfrm>
        </p:grpSpPr>
        <p:pic>
          <p:nvPicPr>
            <p:cNvPr id="5" name="Picture 4" descr="Long_tail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1944" y="1344791"/>
              <a:ext cx="6621002" cy="355795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10117" y="1828797"/>
              <a:ext cx="1498060" cy="1070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421711" y="2853986"/>
            <a:ext cx="1913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Trendy videos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1849396" y="3315650"/>
            <a:ext cx="1478604" cy="7348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sy-gangnam-style-white-3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679" y="2111281"/>
            <a:ext cx="1267758" cy="2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12835</TotalTime>
  <Words>2394</Words>
  <Application>Microsoft Office PowerPoint</Application>
  <PresentationFormat>On-screen Show (4:3)</PresentationFormat>
  <Paragraphs>603</Paragraphs>
  <Slides>89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101" baseType="lpstr">
      <vt:lpstr>宋体</vt:lpstr>
      <vt:lpstr>Arial</vt:lpstr>
      <vt:lpstr>Calibri</vt:lpstr>
      <vt:lpstr>Courier New</vt:lpstr>
      <vt:lpstr>Imprint MT Shadow</vt:lpstr>
      <vt:lpstr>Times New Roman</vt:lpstr>
      <vt:lpstr>Wingdings</vt:lpstr>
      <vt:lpstr>1_Office Theme</vt:lpstr>
      <vt:lpstr>2_Office Theme</vt:lpstr>
      <vt:lpstr>3_Office Theme</vt:lpstr>
      <vt:lpstr>4_Office Theme</vt:lpstr>
      <vt:lpstr>Equation</vt:lpstr>
      <vt:lpstr>Introduction</vt:lpstr>
      <vt:lpstr>University of Louisiana Lafayette</vt:lpstr>
      <vt:lpstr>High Performance On-Demand  Video Transcoding Using Cloud Services </vt:lpstr>
      <vt:lpstr>Agenda</vt:lpstr>
      <vt:lpstr>PowerPoint Presentation</vt:lpstr>
      <vt:lpstr>PowerPoint Presentation</vt:lpstr>
      <vt:lpstr>PowerPoint Presentation</vt:lpstr>
      <vt:lpstr>Netflix Solution </vt:lpstr>
      <vt:lpstr>Long Tail Property of Video Streaming</vt:lpstr>
      <vt:lpstr>Why not transcode them on-demand (lazily)?</vt:lpstr>
      <vt:lpstr>Questions</vt:lpstr>
      <vt:lpstr>PowerPoint Presentation</vt:lpstr>
      <vt:lpstr>PowerPoint Presentation</vt:lpstr>
      <vt:lpstr>Virtual Machines are Heterogeneous</vt:lpstr>
      <vt:lpstr>On-Demand Video Transcoding Challenges</vt:lpstr>
      <vt:lpstr>Questions</vt:lpstr>
      <vt:lpstr>PowerPoint Presentation</vt:lpstr>
      <vt:lpstr>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QoS-Aware On-Demand Video Transcoding Using Homogeneous Cloud Services</vt:lpstr>
      <vt:lpstr>PowerPoint Presentation</vt:lpstr>
      <vt:lpstr>How to Segment Video?</vt:lpstr>
      <vt:lpstr>Video Stream Architecture</vt:lpstr>
      <vt:lpstr>PowerPoint Presentation</vt:lpstr>
      <vt:lpstr>On-Demand Video Transcoding Challenges</vt:lpstr>
      <vt:lpstr>PowerPoint Presentation</vt:lpstr>
      <vt:lpstr>On-Demand Video Transcoding Challenges</vt:lpstr>
      <vt:lpstr>Dynamic Cost-Efficient Provisioning Policy </vt:lpstr>
      <vt:lpstr>PowerPoint Presentation</vt:lpstr>
      <vt:lpstr>Experiment Setup</vt:lpstr>
      <vt:lpstr>Performance Evaluation</vt:lpstr>
      <vt:lpstr>PowerPoint Presentation</vt:lpstr>
      <vt:lpstr>PowerPoint Presentation</vt:lpstr>
      <vt:lpstr>Publications</vt:lpstr>
      <vt:lpstr>Performance Analysis and Modeling of  Video Transcoding Using Heterogeneous Cloud Services</vt:lpstr>
      <vt:lpstr>PowerPoint Presentation</vt:lpstr>
      <vt:lpstr>PowerPoint Presentation</vt:lpstr>
      <vt:lpstr>Amazon EC2 Instance - Families</vt:lpstr>
      <vt:lpstr>What’s the Affinity of Transcoding Performance on Heterogeneous VMs?</vt:lpstr>
      <vt:lpstr>PowerPoint Presentation</vt:lpstr>
      <vt:lpstr>PowerPoint Presentation</vt:lpstr>
      <vt:lpstr>PowerPoint Presentation</vt:lpstr>
      <vt:lpstr>PowerPoint Presentation</vt:lpstr>
      <vt:lpstr>Cost-Efficient On-Demand Video Transcoding Using Heterogeneous Cloud Services </vt:lpstr>
      <vt:lpstr>PowerPoint Presentation</vt:lpstr>
      <vt:lpstr>PowerPoint Presentation</vt:lpstr>
      <vt:lpstr>PowerPoint Presentation</vt:lpstr>
      <vt:lpstr>PowerPoint Presentation</vt:lpstr>
      <vt:lpstr>Adaptive Elastic Resource Provisioning Policy</vt:lpstr>
      <vt:lpstr>PowerPoint Presentation</vt:lpstr>
      <vt:lpstr>Performance Evaluation</vt:lpstr>
      <vt:lpstr>Early GOP Completion Time</vt:lpstr>
      <vt:lpstr>PowerPoint Presentation</vt:lpstr>
      <vt:lpstr>Static GPU vs. Dynamic Heterogeneous</vt:lpstr>
      <vt:lpstr>Publications</vt:lpstr>
      <vt:lpstr>Live Streaming Video Transcoding  Using Cloud Services</vt:lpstr>
      <vt:lpstr>Architecture for On-Demand Transcoding of Live-Stream Videos</vt:lpstr>
      <vt:lpstr>Transcoding Time Prediction Model</vt:lpstr>
      <vt:lpstr>PowerPoint Presentation</vt:lpstr>
      <vt:lpstr>PowerPoint Presentation</vt:lpstr>
      <vt:lpstr>Publications</vt:lpstr>
      <vt:lpstr>PowerPoint Presentation</vt:lpstr>
      <vt:lpstr>PowerPoint Presentation</vt:lpstr>
      <vt:lpstr>PowerPoint Presentation</vt:lpstr>
      <vt:lpstr>Estimation of Number of Views for a GOP </vt:lpstr>
      <vt:lpstr>PowerPoint Presentation</vt:lpstr>
      <vt:lpstr>Partial pre-transcoding </vt:lpstr>
      <vt:lpstr>PowerPoint Presentation</vt:lpstr>
      <vt:lpstr>Questions</vt:lpstr>
      <vt:lpstr>Future Directions</vt:lpstr>
      <vt:lpstr>Reference</vt:lpstr>
      <vt:lpstr>Appendix</vt:lpstr>
      <vt:lpstr>Experiment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4n6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RESeED</dc:title>
  <dc:creator>4n6 4n6</dc:creator>
  <cp:lastModifiedBy>AminiSalehi Mohsen</cp:lastModifiedBy>
  <cp:revision>558</cp:revision>
  <dcterms:created xsi:type="dcterms:W3CDTF">2014-07-23T09:35:07Z</dcterms:created>
  <dcterms:modified xsi:type="dcterms:W3CDTF">2016-12-27T01:51:54Z</dcterms:modified>
</cp:coreProperties>
</file>