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4"/>
  </p:notesMasterIdLst>
  <p:sldIdLst>
    <p:sldId id="363" r:id="rId2"/>
    <p:sldId id="389" r:id="rId3"/>
    <p:sldId id="392" r:id="rId4"/>
    <p:sldId id="390" r:id="rId5"/>
    <p:sldId id="391" r:id="rId6"/>
    <p:sldId id="364" r:id="rId7"/>
    <p:sldId id="365" r:id="rId8"/>
    <p:sldId id="366" r:id="rId9"/>
    <p:sldId id="367" r:id="rId10"/>
    <p:sldId id="368" r:id="rId11"/>
    <p:sldId id="369" r:id="rId12"/>
    <p:sldId id="370" r:id="rId13"/>
    <p:sldId id="371" r:id="rId14"/>
    <p:sldId id="372" r:id="rId15"/>
    <p:sldId id="373" r:id="rId16"/>
    <p:sldId id="374" r:id="rId17"/>
    <p:sldId id="375" r:id="rId18"/>
    <p:sldId id="376" r:id="rId19"/>
    <p:sldId id="377" r:id="rId20"/>
    <p:sldId id="378" r:id="rId21"/>
    <p:sldId id="379" r:id="rId22"/>
    <p:sldId id="380" r:id="rId23"/>
    <p:sldId id="381" r:id="rId24"/>
    <p:sldId id="382" r:id="rId25"/>
    <p:sldId id="383" r:id="rId26"/>
    <p:sldId id="384" r:id="rId27"/>
    <p:sldId id="385" r:id="rId28"/>
    <p:sldId id="386" r:id="rId29"/>
    <p:sldId id="387" r:id="rId30"/>
    <p:sldId id="388" r:id="rId31"/>
    <p:sldId id="396" r:id="rId32"/>
    <p:sldId id="332" r:id="rId33"/>
    <p:sldId id="393" r:id="rId34"/>
    <p:sldId id="394" r:id="rId35"/>
    <p:sldId id="395" r:id="rId36"/>
    <p:sldId id="403" r:id="rId37"/>
    <p:sldId id="402" r:id="rId38"/>
    <p:sldId id="404" r:id="rId39"/>
    <p:sldId id="405" r:id="rId40"/>
    <p:sldId id="318" r:id="rId41"/>
    <p:sldId id="397" r:id="rId42"/>
    <p:sldId id="398" r:id="rId43"/>
    <p:sldId id="399" r:id="rId44"/>
    <p:sldId id="400" r:id="rId45"/>
    <p:sldId id="401" r:id="rId46"/>
    <p:sldId id="356" r:id="rId47"/>
    <p:sldId id="352" r:id="rId48"/>
    <p:sldId id="348" r:id="rId49"/>
    <p:sldId id="355" r:id="rId50"/>
    <p:sldId id="320" r:id="rId51"/>
    <p:sldId id="327" r:id="rId52"/>
    <p:sldId id="406"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408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1066" autoAdjust="0"/>
  </p:normalViewPr>
  <p:slideViewPr>
    <p:cSldViewPr snapToGrid="0" snapToObjects="1">
      <p:cViewPr>
        <p:scale>
          <a:sx n="60" d="100"/>
          <a:sy n="60" d="100"/>
        </p:scale>
        <p:origin x="-900" y="-13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B7A0B8-09EA-6D49-9D36-F8B9F7BF2104}" type="datetimeFigureOut">
              <a:rPr lang="en-US" smtClean="0"/>
              <a:pPr/>
              <a:t>7/5/2015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8B1F4E-4845-EB47-BD3C-717CFF736C52}" type="slidenum">
              <a:rPr lang="en-US" smtClean="0"/>
              <a:pPr/>
              <a:t>‹#›</a:t>
            </a:fld>
            <a:endParaRPr lang="en-US"/>
          </a:p>
        </p:txBody>
      </p:sp>
    </p:spTree>
    <p:extLst>
      <p:ext uri="{BB962C8B-B14F-4D97-AF65-F5344CB8AC3E}">
        <p14:creationId xmlns:p14="http://schemas.microsoft.com/office/powerpoint/2010/main" xmlns="" val="222587471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75DC0B-153D-C74F-9621-4DADC2FC350D}" type="datetime1">
              <a:rPr lang="en-US" smtClean="0">
                <a:solidFill>
                  <a:prstClr val="black">
                    <a:tint val="75000"/>
                  </a:prstClr>
                </a:solidFill>
                <a:latin typeface="Calibri"/>
              </a:rPr>
              <a:pPr/>
              <a:t>7/5/2015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solidFill>
              <a:latin typeface="Calibri"/>
            </a:endParaRPr>
          </a:p>
        </p:txBody>
      </p:sp>
      <p:sp>
        <p:nvSpPr>
          <p:cNvPr id="6" name="Slide Number Placeholder 5"/>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 val="3685823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3C6330-4952-284F-91DA-22A116F19B01}" type="datetime1">
              <a:rPr lang="en-US" smtClean="0">
                <a:solidFill>
                  <a:prstClr val="black">
                    <a:tint val="75000"/>
                  </a:prstClr>
                </a:solidFill>
                <a:latin typeface="Calibri"/>
              </a:rPr>
              <a:pPr/>
              <a:t>7/5/2015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solidFill>
              <a:latin typeface="Calibri"/>
            </a:endParaRPr>
          </a:p>
        </p:txBody>
      </p:sp>
      <p:sp>
        <p:nvSpPr>
          <p:cNvPr id="6" name="Slide Number Placeholder 5"/>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 val="2140265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6BCAF0-6DB8-8A43-A2EC-DDA8E16AE18E}" type="datetime1">
              <a:rPr lang="en-US" smtClean="0">
                <a:solidFill>
                  <a:prstClr val="black">
                    <a:tint val="75000"/>
                  </a:prstClr>
                </a:solidFill>
                <a:latin typeface="Calibri"/>
              </a:rPr>
              <a:pPr/>
              <a:t>7/5/2015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solidFill>
              <a:latin typeface="Calibri"/>
            </a:endParaRPr>
          </a:p>
        </p:txBody>
      </p:sp>
      <p:sp>
        <p:nvSpPr>
          <p:cNvPr id="6" name="Slide Number Placeholder 5"/>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 val="39831393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00033F-C29E-D746-82BD-5E382C97A3A0}" type="datetime1">
              <a:rPr lang="en-US" smtClean="0">
                <a:solidFill>
                  <a:prstClr val="black">
                    <a:tint val="75000"/>
                  </a:prstClr>
                </a:solidFill>
                <a:latin typeface="Calibri"/>
              </a:rPr>
              <a:pPr/>
              <a:t>7/5/2015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solidFill>
              <a:latin typeface="Calibri"/>
            </a:endParaRPr>
          </a:p>
        </p:txBody>
      </p:sp>
      <p:sp>
        <p:nvSpPr>
          <p:cNvPr id="6" name="Slide Number Placeholder 5"/>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 val="358272302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FD3D74-C1A2-1145-9574-32B13180F938}" type="datetime1">
              <a:rPr lang="en-US" smtClean="0">
                <a:solidFill>
                  <a:prstClr val="black">
                    <a:tint val="75000"/>
                  </a:prstClr>
                </a:solidFill>
                <a:latin typeface="Calibri"/>
              </a:rPr>
              <a:pPr/>
              <a:t>7/5/2015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solidFill>
              <a:latin typeface="Calibri"/>
            </a:endParaRPr>
          </a:p>
        </p:txBody>
      </p:sp>
      <p:sp>
        <p:nvSpPr>
          <p:cNvPr id="6" name="Slide Number Placeholder 5"/>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 val="2412926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3DE1C7-6BD9-0846-951E-B588EFF29BF2}" type="datetime1">
              <a:rPr lang="en-US" smtClean="0">
                <a:solidFill>
                  <a:prstClr val="black">
                    <a:tint val="75000"/>
                  </a:prstClr>
                </a:solidFill>
                <a:latin typeface="Calibri"/>
              </a:rPr>
              <a:pPr/>
              <a:t>7/5/2015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solidFill>
              <a:latin typeface="Calibri"/>
            </a:endParaRPr>
          </a:p>
        </p:txBody>
      </p:sp>
      <p:sp>
        <p:nvSpPr>
          <p:cNvPr id="7" name="Slide Number Placeholder 6"/>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 val="1681222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6A4A92-33BB-2843-949F-CB2B3B20D013}" type="datetime1">
              <a:rPr lang="en-US" smtClean="0">
                <a:solidFill>
                  <a:prstClr val="black">
                    <a:tint val="75000"/>
                  </a:prstClr>
                </a:solidFill>
                <a:latin typeface="Calibri"/>
              </a:rPr>
              <a:pPr/>
              <a:t>7/5/2015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solidFill>
              <a:latin typeface="Calibri"/>
            </a:endParaRPr>
          </a:p>
        </p:txBody>
      </p:sp>
      <p:sp>
        <p:nvSpPr>
          <p:cNvPr id="9" name="Slide Number Placeholder 8"/>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 val="2192723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73115E-C05F-904A-BDF2-3A46F5592038}" type="datetime1">
              <a:rPr lang="en-US" smtClean="0">
                <a:solidFill>
                  <a:prstClr val="black">
                    <a:tint val="75000"/>
                  </a:prstClr>
                </a:solidFill>
                <a:latin typeface="Calibri"/>
              </a:rPr>
              <a:pPr/>
              <a:t>7/5/2015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solidFill>
              <a:latin typeface="Calibri"/>
            </a:endParaRPr>
          </a:p>
        </p:txBody>
      </p:sp>
      <p:sp>
        <p:nvSpPr>
          <p:cNvPr id="5" name="Slide Number Placeholder 4"/>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 val="615171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3DFB52-F44D-7D47-BEA0-211D9D535902}" type="datetime1">
              <a:rPr lang="en-US" smtClean="0">
                <a:solidFill>
                  <a:prstClr val="black">
                    <a:tint val="75000"/>
                  </a:prstClr>
                </a:solidFill>
                <a:latin typeface="Calibri"/>
              </a:rPr>
              <a:pPr/>
              <a:t>7/5/2015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solidFill>
              <a:latin typeface="Calibri"/>
            </a:endParaRPr>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 val="174219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B68564-62DD-3545-AFD5-25DDD0D699C9}" type="datetime1">
              <a:rPr lang="en-US" smtClean="0">
                <a:solidFill>
                  <a:prstClr val="black">
                    <a:tint val="75000"/>
                  </a:prstClr>
                </a:solidFill>
                <a:latin typeface="Calibri"/>
              </a:rPr>
              <a:pPr/>
              <a:t>7/5/2015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solidFill>
              <a:latin typeface="Calibri"/>
            </a:endParaRPr>
          </a:p>
        </p:txBody>
      </p:sp>
      <p:sp>
        <p:nvSpPr>
          <p:cNvPr id="7" name="Slide Number Placeholder 6"/>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 val="402513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E09A74-799C-FB4A-A75D-30C06104B2BB}" type="datetime1">
              <a:rPr lang="en-US" smtClean="0">
                <a:solidFill>
                  <a:prstClr val="black">
                    <a:tint val="75000"/>
                  </a:prstClr>
                </a:solidFill>
                <a:latin typeface="Calibri"/>
              </a:rPr>
              <a:pPr/>
              <a:t>7/5/2015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solidFill>
              <a:latin typeface="Calibri"/>
            </a:endParaRPr>
          </a:p>
        </p:txBody>
      </p:sp>
      <p:sp>
        <p:nvSpPr>
          <p:cNvPr id="7" name="Slide Number Placeholder 6"/>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 val="2840259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1447800"/>
          </a:xfrm>
          <a:prstGeom prst="rect">
            <a:avLst/>
          </a:prstGeom>
          <a:solidFill>
            <a:srgbClr val="00408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defTabSz="914400"/>
            <a:endParaRPr lang="en-US">
              <a:solidFill>
                <a:prstClr val="black"/>
              </a:solidFill>
              <a:latin typeface="Calibri"/>
            </a:endParaRPr>
          </a:p>
        </p:txBody>
      </p:sp>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FA74E592-A08E-3E4B-A689-D73D85531057}" type="datetime1">
              <a:rPr lang="en-US" smtClean="0">
                <a:solidFill>
                  <a:prstClr val="black">
                    <a:tint val="75000"/>
                  </a:prstClr>
                </a:solidFill>
                <a:latin typeface="Calibri"/>
              </a:rPr>
              <a:pPr defTabSz="914400"/>
              <a:t>7/5/2015</a:t>
            </a:fld>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92800" y="630932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7D2751F7-D677-4CE9-B35A-C3CCA0CC8D94}" type="slidenum">
              <a:rPr lang="en-US" smtClean="0">
                <a:solidFill>
                  <a:prstClr val="black">
                    <a:tint val="75000"/>
                  </a:prstClr>
                </a:solidFill>
                <a:latin typeface="Calibri"/>
              </a:rPr>
              <a:pPr defTabSz="914400"/>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3633808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ftr="0" dt="0"/>
  <p:txStyles>
    <p:titleStyle>
      <a:lvl1pPr algn="ctr" defTabSz="914400" rtl="0" eaLnBrk="1" latinLnBrk="0" hangingPunct="1">
        <a:spcBef>
          <a:spcPct val="0"/>
        </a:spcBef>
        <a:buNone/>
        <a:defRPr sz="4400" b="0" i="0" kern="1200">
          <a:solidFill>
            <a:schemeClr val="bg1"/>
          </a:solidFill>
          <a:latin typeface="Arial"/>
          <a:ea typeface="+mj-ea"/>
          <a:cs typeface="+mj-cs"/>
        </a:defRPr>
      </a:lvl1pPr>
    </p:titleStyle>
    <p:bodyStyle>
      <a:lvl1pPr marL="342900" indent="-342900" algn="l" defTabSz="914400" rtl="0" eaLnBrk="1" latinLnBrk="0" hangingPunct="1">
        <a:spcBef>
          <a:spcPct val="20000"/>
        </a:spcBef>
        <a:buClrTx/>
        <a:buSzPct val="125000"/>
        <a:buFont typeface="Arial" pitchFamily="34" charset="0"/>
        <a:buChar char="•"/>
        <a:defRPr sz="3400" kern="1200">
          <a:solidFill>
            <a:schemeClr val="tx1"/>
          </a:solidFill>
          <a:latin typeface="+mn-lt"/>
          <a:ea typeface="+mn-ea"/>
          <a:cs typeface="+mn-cs"/>
        </a:defRPr>
      </a:lvl1pPr>
      <a:lvl2pPr marL="742950" indent="-285750" algn="l" defTabSz="914400" rtl="0" eaLnBrk="1" latinLnBrk="0" hangingPunct="1">
        <a:spcBef>
          <a:spcPct val="20000"/>
        </a:spcBef>
        <a:buClr>
          <a:srgbClr val="008000"/>
        </a:buClr>
        <a:buFont typeface="Wingdings"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08000"/>
        </a:buClr>
        <a:buFont typeface="Courier New"/>
        <a:buChar char="o"/>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008000"/>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008000"/>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2" Type="http://schemas.openxmlformats.org/officeDocument/2006/relationships/hyperlink" Target="http://www.emc.com/leadership/digital-universe/index.htm"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image" Target="../media/image30.jpeg"/></Relationships>
</file>

<file path=ppt/slides/_rels/slide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10.png"/></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10.png"/></Relationships>
</file>

<file path=ppt/slides/_rels/slide4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solidFill>
                  <a:schemeClr val="tx1"/>
                </a:solidFill>
              </a:rPr>
              <a:t>Stochastic Robust Scheduling in Heterogeneous Computing Systems</a:t>
            </a:r>
            <a:endParaRPr lang="en-US" dirty="0"/>
          </a:p>
        </p:txBody>
      </p:sp>
      <p:sp>
        <p:nvSpPr>
          <p:cNvPr id="3" name="Subtitle 2"/>
          <p:cNvSpPr>
            <a:spLocks noGrp="1"/>
          </p:cNvSpPr>
          <p:nvPr>
            <p:ph type="subTitle" idx="1"/>
          </p:nvPr>
        </p:nvSpPr>
        <p:spPr>
          <a:xfrm>
            <a:off x="1320800" y="3886200"/>
            <a:ext cx="6540500" cy="1993900"/>
          </a:xfrm>
        </p:spPr>
        <p:txBody>
          <a:bodyPr>
            <a:normAutofit fontScale="70000" lnSpcReduction="20000"/>
          </a:bodyPr>
          <a:lstStyle/>
          <a:p>
            <a:r>
              <a:rPr lang="en-US" sz="3600" b="1" dirty="0" err="1">
                <a:solidFill>
                  <a:schemeClr val="tx1"/>
                </a:solidFill>
              </a:rPr>
              <a:t>Mohsen</a:t>
            </a:r>
            <a:r>
              <a:rPr lang="en-US" sz="3600" b="1" dirty="0">
                <a:solidFill>
                  <a:schemeClr val="tx1"/>
                </a:solidFill>
              </a:rPr>
              <a:t> </a:t>
            </a:r>
            <a:r>
              <a:rPr lang="en-US" sz="3600" b="1" dirty="0" smtClean="0">
                <a:solidFill>
                  <a:schemeClr val="tx1"/>
                </a:solidFill>
              </a:rPr>
              <a:t>Amini </a:t>
            </a:r>
            <a:r>
              <a:rPr lang="en-US" sz="3600" b="1" dirty="0" err="1" smtClean="0">
                <a:solidFill>
                  <a:schemeClr val="tx1"/>
                </a:solidFill>
              </a:rPr>
              <a:t>Salehi</a:t>
            </a:r>
            <a:endParaRPr lang="en-US" sz="3600" b="1" dirty="0">
              <a:solidFill>
                <a:schemeClr val="tx1"/>
              </a:solidFill>
            </a:endParaRPr>
          </a:p>
          <a:p>
            <a:r>
              <a:rPr lang="en-US" sz="3600" dirty="0" smtClean="0">
                <a:solidFill>
                  <a:schemeClr val="tx1"/>
                </a:solidFill>
              </a:rPr>
              <a:t>Assistant Professor</a:t>
            </a:r>
            <a:endParaRPr lang="en-US" sz="3600" dirty="0">
              <a:solidFill>
                <a:schemeClr val="tx1"/>
              </a:solidFill>
            </a:endParaRPr>
          </a:p>
          <a:p>
            <a:r>
              <a:rPr lang="en-US" sz="3600" dirty="0" smtClean="0">
                <a:solidFill>
                  <a:schemeClr val="tx1"/>
                </a:solidFill>
              </a:rPr>
              <a:t>Computer Science Department</a:t>
            </a:r>
          </a:p>
          <a:p>
            <a:r>
              <a:rPr lang="en-US" sz="3600" dirty="0" smtClean="0">
                <a:solidFill>
                  <a:schemeClr val="tx1"/>
                </a:solidFill>
              </a:rPr>
              <a:t>University of Louisiana Lafayette</a:t>
            </a:r>
          </a:p>
          <a:p>
            <a:r>
              <a:rPr lang="en-US" sz="3600" dirty="0" smtClean="0">
                <a:solidFill>
                  <a:schemeClr val="tx1"/>
                </a:solidFill>
              </a:rPr>
              <a:t>Summer ’15</a:t>
            </a:r>
            <a:endParaRPr lang="en-US" sz="2800" dirty="0" smtClean="0"/>
          </a:p>
          <a:p>
            <a:endParaRPr lang="en-US" dirty="0"/>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1</a:t>
            </a:fld>
            <a:endParaRPr lang="en-US">
              <a:solidFill>
                <a:prstClr val="black">
                  <a:tint val="75000"/>
                </a:prstClr>
              </a:solidFill>
              <a:latin typeface="Calibri"/>
            </a:endParaRPr>
          </a:p>
        </p:txBody>
      </p:sp>
      <p:pic>
        <p:nvPicPr>
          <p:cNvPr id="7" name="Picture 6" descr="519mcl5yavL.jpg"/>
          <p:cNvPicPr>
            <a:picLocks noChangeAspect="1"/>
          </p:cNvPicPr>
          <p:nvPr/>
        </p:nvPicPr>
        <p:blipFill>
          <a:blip r:embed="rId2"/>
          <a:stretch>
            <a:fillRect/>
          </a:stretch>
        </p:blipFill>
        <p:spPr>
          <a:xfrm>
            <a:off x="-1" y="5451947"/>
            <a:ext cx="2095501" cy="1397000"/>
          </a:xfrm>
          <a:prstGeom prst="rect">
            <a:avLst/>
          </a:prstGeom>
        </p:spPr>
      </p:pic>
      <p:pic>
        <p:nvPicPr>
          <p:cNvPr id="8" name="Picture 7" descr="cacs-LogoR.png"/>
          <p:cNvPicPr>
            <a:picLocks noChangeAspect="1"/>
          </p:cNvPicPr>
          <p:nvPr/>
        </p:nvPicPr>
        <p:blipFill>
          <a:blip r:embed="rId3"/>
          <a:stretch>
            <a:fillRect/>
          </a:stretch>
        </p:blipFill>
        <p:spPr>
          <a:xfrm>
            <a:off x="7734300" y="5451728"/>
            <a:ext cx="1406271" cy="1406271"/>
          </a:xfrm>
          <a:prstGeom prst="rect">
            <a:avLst/>
          </a:prstGeom>
        </p:spPr>
      </p:pic>
    </p:spTree>
    <p:extLst>
      <p:ext uri="{BB962C8B-B14F-4D97-AF65-F5344CB8AC3E}">
        <p14:creationId xmlns="" xmlns:p14="http://schemas.microsoft.com/office/powerpoint/2010/main" val="23835740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 A Satellite Example</a:t>
            </a:r>
            <a:endParaRPr lang="en-US" dirty="0"/>
          </a:p>
        </p:txBody>
      </p:sp>
      <p:sp>
        <p:nvSpPr>
          <p:cNvPr id="3" name="Content Placeholder 2"/>
          <p:cNvSpPr>
            <a:spLocks noGrp="1"/>
          </p:cNvSpPr>
          <p:nvPr>
            <p:ph idx="1"/>
          </p:nvPr>
        </p:nvSpPr>
        <p:spPr>
          <a:xfrm>
            <a:off x="31880" y="1600200"/>
            <a:ext cx="8229600" cy="4853763"/>
          </a:xfrm>
        </p:spPr>
        <p:txBody>
          <a:bodyPr>
            <a:normAutofit fontScale="92500" lnSpcReduction="10000"/>
          </a:bodyPr>
          <a:lstStyle/>
          <a:p>
            <a:r>
              <a:rPr lang="en-US" sz="2800" dirty="0" smtClean="0"/>
              <a:t>A mapping satellite </a:t>
            </a:r>
            <a:br>
              <a:rPr lang="en-US" sz="2800" dirty="0" smtClean="0"/>
            </a:br>
            <a:r>
              <a:rPr lang="en-US" sz="2800" dirty="0" smtClean="0"/>
              <a:t>(e.g. </a:t>
            </a:r>
            <a:r>
              <a:rPr lang="en-US" sz="2800" dirty="0" err="1" smtClean="0"/>
              <a:t>DigitalGlobe</a:t>
            </a:r>
            <a:r>
              <a:rPr lang="en-US" sz="2800" dirty="0" smtClean="0"/>
              <a:t> inc.)</a:t>
            </a:r>
            <a:br>
              <a:rPr lang="en-US" sz="2800" dirty="0" smtClean="0"/>
            </a:br>
            <a:endParaRPr lang="en-US" sz="2800" dirty="0" smtClean="0"/>
          </a:p>
          <a:p>
            <a:r>
              <a:rPr lang="en-US" sz="2800" dirty="0" smtClean="0"/>
              <a:t>Different operations are </a:t>
            </a:r>
            <a:br>
              <a:rPr lang="en-US" sz="2800" dirty="0" smtClean="0"/>
            </a:br>
            <a:r>
              <a:rPr lang="en-US" sz="2800" dirty="0" smtClean="0"/>
              <a:t>performed on pictures</a:t>
            </a:r>
          </a:p>
          <a:p>
            <a:pPr lvl="1"/>
            <a:r>
              <a:rPr lang="en-US" sz="2200" i="1" dirty="0" smtClean="0"/>
              <a:t>Compressing</a:t>
            </a:r>
          </a:p>
          <a:p>
            <a:pPr lvl="1"/>
            <a:r>
              <a:rPr lang="en-US" sz="2200" i="1" dirty="0" smtClean="0"/>
              <a:t>Enhancing</a:t>
            </a:r>
          </a:p>
          <a:p>
            <a:pPr lvl="1"/>
            <a:r>
              <a:rPr lang="en-US" sz="2200" i="1" dirty="0" smtClean="0"/>
              <a:t>Rotating</a:t>
            </a:r>
          </a:p>
          <a:p>
            <a:pPr lvl="1"/>
            <a:endParaRPr lang="en-US" sz="2200" i="1" dirty="0" smtClean="0"/>
          </a:p>
          <a:p>
            <a:r>
              <a:rPr lang="en-US" sz="2800" dirty="0" smtClean="0"/>
              <a:t>Execution time of each</a:t>
            </a:r>
            <a:br>
              <a:rPr lang="en-US" sz="2800" dirty="0" smtClean="0"/>
            </a:br>
            <a:r>
              <a:rPr lang="en-US" sz="2800" dirty="0" smtClean="0"/>
              <a:t>task is different based</a:t>
            </a:r>
            <a:br>
              <a:rPr lang="en-US" sz="2800" dirty="0" smtClean="0"/>
            </a:br>
            <a:r>
              <a:rPr lang="en-US" sz="2800" dirty="0" smtClean="0"/>
              <a:t>on the operation</a:t>
            </a:r>
            <a:br>
              <a:rPr lang="en-US" sz="2800" dirty="0" smtClean="0"/>
            </a:br>
            <a:r>
              <a:rPr lang="en-US" sz="2800" dirty="0" smtClean="0"/>
              <a:t>type and picture quality</a:t>
            </a:r>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10</a:t>
            </a:fld>
            <a:endParaRPr lang="en-US">
              <a:solidFill>
                <a:prstClr val="black">
                  <a:tint val="75000"/>
                </a:prstClr>
              </a:solidFill>
              <a:latin typeface="Calibri"/>
            </a:endParaRPr>
          </a:p>
        </p:txBody>
      </p:sp>
      <p:pic>
        <p:nvPicPr>
          <p:cNvPr id="5" name="Content Placeholder 6" descr="img-research04-l.jpg"/>
          <p:cNvPicPr>
            <a:picLocks noChangeAspect="1"/>
          </p:cNvPicPr>
          <p:nvPr/>
        </p:nvPicPr>
        <p:blipFill>
          <a:blip r:embed="rId2"/>
          <a:stretch>
            <a:fillRect/>
          </a:stretch>
        </p:blipFill>
        <p:spPr>
          <a:xfrm>
            <a:off x="3890355" y="1487511"/>
            <a:ext cx="5186934" cy="5186934"/>
          </a:xfrm>
          <a:prstGeom prst="rect">
            <a:avLst/>
          </a:prstGeom>
        </p:spPr>
      </p:pic>
      <p:sp>
        <p:nvSpPr>
          <p:cNvPr id="6" name="Rectangle 5"/>
          <p:cNvSpPr/>
          <p:nvPr/>
        </p:nvSpPr>
        <p:spPr>
          <a:xfrm>
            <a:off x="6613465" y="5433237"/>
            <a:ext cx="935665" cy="138223"/>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786633" y="5426142"/>
            <a:ext cx="935665" cy="138223"/>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 Satellite Example</a:t>
            </a:r>
            <a:endParaRPr lang="en-US" dirty="0"/>
          </a:p>
        </p:txBody>
      </p:sp>
      <p:pic>
        <p:nvPicPr>
          <p:cNvPr id="5" name="Content Placeholder 4" descr="radar-icon-trnsp.png"/>
          <p:cNvPicPr>
            <a:picLocks noGrp="1" noChangeAspect="1"/>
          </p:cNvPicPr>
          <p:nvPr>
            <p:ph idx="1"/>
          </p:nvPr>
        </p:nvPicPr>
        <p:blipFill>
          <a:blip r:embed="rId2"/>
          <a:stretch>
            <a:fillRect/>
          </a:stretch>
        </p:blipFill>
        <p:spPr>
          <a:xfrm>
            <a:off x="918978" y="2909703"/>
            <a:ext cx="984250" cy="1041400"/>
          </a:xfrm>
        </p:spPr>
      </p:pic>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11</a:t>
            </a:fld>
            <a:endParaRPr lang="en-US">
              <a:solidFill>
                <a:prstClr val="black">
                  <a:tint val="75000"/>
                </a:prstClr>
              </a:solidFill>
              <a:latin typeface="Calibri"/>
            </a:endParaRPr>
          </a:p>
        </p:txBody>
      </p:sp>
      <p:pic>
        <p:nvPicPr>
          <p:cNvPr id="6" name="Content Placeholder 4" descr="radar-icon-trnsp.png"/>
          <p:cNvPicPr>
            <a:picLocks noChangeAspect="1"/>
          </p:cNvPicPr>
          <p:nvPr/>
        </p:nvPicPr>
        <p:blipFill>
          <a:blip r:embed="rId2"/>
          <a:stretch>
            <a:fillRect/>
          </a:stretch>
        </p:blipFill>
        <p:spPr>
          <a:xfrm>
            <a:off x="918978" y="1847717"/>
            <a:ext cx="984250" cy="1041400"/>
          </a:xfrm>
          <a:prstGeom prst="rect">
            <a:avLst/>
          </a:prstGeom>
        </p:spPr>
      </p:pic>
      <p:pic>
        <p:nvPicPr>
          <p:cNvPr id="7" name="Content Placeholder 4" descr="radar-icon-trnsp.png"/>
          <p:cNvPicPr>
            <a:picLocks noChangeAspect="1"/>
          </p:cNvPicPr>
          <p:nvPr/>
        </p:nvPicPr>
        <p:blipFill>
          <a:blip r:embed="rId2"/>
          <a:stretch>
            <a:fillRect/>
          </a:stretch>
        </p:blipFill>
        <p:spPr>
          <a:xfrm>
            <a:off x="908345" y="4014221"/>
            <a:ext cx="984250" cy="1041400"/>
          </a:xfrm>
          <a:prstGeom prst="rect">
            <a:avLst/>
          </a:prstGeom>
        </p:spPr>
      </p:pic>
      <p:pic>
        <p:nvPicPr>
          <p:cNvPr id="8" name="Content Placeholder 4" descr="radar-icon-trnsp.png"/>
          <p:cNvPicPr>
            <a:picLocks noChangeAspect="1"/>
          </p:cNvPicPr>
          <p:nvPr/>
        </p:nvPicPr>
        <p:blipFill>
          <a:blip r:embed="rId2"/>
          <a:stretch>
            <a:fillRect/>
          </a:stretch>
        </p:blipFill>
        <p:spPr>
          <a:xfrm>
            <a:off x="908345" y="5118738"/>
            <a:ext cx="984250" cy="1041400"/>
          </a:xfrm>
          <a:prstGeom prst="rect">
            <a:avLst/>
          </a:prstGeom>
        </p:spPr>
      </p:pic>
      <p:sp>
        <p:nvSpPr>
          <p:cNvPr id="9" name="Rounded Rectangle 8"/>
          <p:cNvSpPr/>
          <p:nvPr/>
        </p:nvSpPr>
        <p:spPr>
          <a:xfrm>
            <a:off x="525557" y="1741387"/>
            <a:ext cx="1685999" cy="46594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3136601" y="2602660"/>
            <a:ext cx="1003065" cy="24529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425481" y="2647533"/>
            <a:ext cx="404038" cy="4465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a:off x="3393586" y="3197474"/>
            <a:ext cx="467828" cy="481404"/>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4" name="Rounded Rectangle 13"/>
          <p:cNvSpPr/>
          <p:nvPr/>
        </p:nvSpPr>
        <p:spPr>
          <a:xfrm>
            <a:off x="3393586" y="3801561"/>
            <a:ext cx="467828" cy="4572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Diamond 14"/>
          <p:cNvSpPr/>
          <p:nvPr/>
        </p:nvSpPr>
        <p:spPr>
          <a:xfrm>
            <a:off x="3382951" y="4353843"/>
            <a:ext cx="489098" cy="514250"/>
          </a:xfrm>
          <a:prstGeom prst="diamond">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accent6">
                  <a:lumMod val="75000"/>
                </a:schemeClr>
              </a:solidFill>
            </a:endParaRPr>
          </a:p>
        </p:txBody>
      </p:sp>
      <p:sp>
        <p:nvSpPr>
          <p:cNvPr id="16" name="Right Arrow 15"/>
          <p:cNvSpPr/>
          <p:nvPr/>
        </p:nvSpPr>
        <p:spPr>
          <a:xfrm>
            <a:off x="2264721" y="3710777"/>
            <a:ext cx="797458" cy="4890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5394335" y="2638097"/>
            <a:ext cx="1003065" cy="23185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5500665" y="3847631"/>
            <a:ext cx="735446" cy="4572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Diamond 20"/>
          <p:cNvSpPr/>
          <p:nvPr/>
        </p:nvSpPr>
        <p:spPr>
          <a:xfrm>
            <a:off x="5585729" y="4399913"/>
            <a:ext cx="639751" cy="514250"/>
          </a:xfrm>
          <a:prstGeom prst="diamond">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chemeClr val="accent6">
                  <a:lumMod val="75000"/>
                </a:schemeClr>
              </a:solidFill>
            </a:endParaRPr>
          </a:p>
        </p:txBody>
      </p:sp>
      <p:sp>
        <p:nvSpPr>
          <p:cNvPr id="22" name="Parallelogram 21"/>
          <p:cNvSpPr/>
          <p:nvPr/>
        </p:nvSpPr>
        <p:spPr>
          <a:xfrm>
            <a:off x="5608784" y="3338621"/>
            <a:ext cx="520999" cy="329624"/>
          </a:xfrm>
          <a:prstGeom prst="parallelogram">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3" name="Hexagon 22"/>
          <p:cNvSpPr/>
          <p:nvPr/>
        </p:nvSpPr>
        <p:spPr>
          <a:xfrm>
            <a:off x="5704479" y="2717707"/>
            <a:ext cx="393405" cy="383992"/>
          </a:xfrm>
          <a:prstGeom prst="hexag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cxnSp>
        <p:nvCxnSpPr>
          <p:cNvPr id="25" name="Straight Connector 24"/>
          <p:cNvCxnSpPr/>
          <p:nvPr/>
        </p:nvCxnSpPr>
        <p:spPr>
          <a:xfrm rot="5400000">
            <a:off x="4866314" y="3859615"/>
            <a:ext cx="3168502" cy="1588"/>
          </a:xfrm>
          <a:prstGeom prst="line">
            <a:avLst/>
          </a:prstGeom>
          <a:ln w="476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2615656" y="3841887"/>
            <a:ext cx="3168502" cy="1588"/>
          </a:xfrm>
          <a:prstGeom prst="line">
            <a:avLst/>
          </a:prstGeom>
          <a:ln w="476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190068" y="2434856"/>
            <a:ext cx="2249070" cy="21265"/>
          </a:xfrm>
          <a:prstGeom prst="straightConnector1">
            <a:avLst/>
          </a:prstGeom>
          <a:ln w="22225">
            <a:headEnd type="arrow"/>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486940" y="2137929"/>
            <a:ext cx="1733103" cy="369332"/>
          </a:xfrm>
          <a:prstGeom prst="rect">
            <a:avLst/>
          </a:prstGeom>
          <a:noFill/>
        </p:spPr>
        <p:txBody>
          <a:bodyPr wrap="none" rtlCol="0">
            <a:spAutoFit/>
          </a:bodyPr>
          <a:lstStyle/>
          <a:p>
            <a:r>
              <a:rPr lang="en-US" dirty="0" smtClean="0"/>
              <a:t>Every </a:t>
            </a:r>
            <a:r>
              <a:rPr lang="en-US" i="1" dirty="0" smtClean="0"/>
              <a:t>t</a:t>
            </a:r>
            <a:r>
              <a:rPr lang="en-US" dirty="0" smtClean="0"/>
              <a:t> time unit</a:t>
            </a:r>
            <a:endParaRPr lang="en-US" dirty="0"/>
          </a:p>
        </p:txBody>
      </p:sp>
      <p:sp>
        <p:nvSpPr>
          <p:cNvPr id="30" name="Rounded Rectangle 29"/>
          <p:cNvSpPr/>
          <p:nvPr/>
        </p:nvSpPr>
        <p:spPr>
          <a:xfrm>
            <a:off x="6876996" y="1734292"/>
            <a:ext cx="1685999" cy="46594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2" descr="Mac PC"/>
          <p:cNvPicPr>
            <a:picLocks noChangeAspect="1" noChangeArrowheads="1"/>
          </p:cNvPicPr>
          <p:nvPr/>
        </p:nvPicPr>
        <p:blipFill>
          <a:blip r:embed="rId3" cstate="print"/>
          <a:srcRect/>
          <a:stretch>
            <a:fillRect/>
          </a:stretch>
        </p:blipFill>
        <p:spPr bwMode="auto">
          <a:xfrm>
            <a:off x="7052055" y="2820175"/>
            <a:ext cx="1308100" cy="1079500"/>
          </a:xfrm>
          <a:prstGeom prst="rect">
            <a:avLst/>
          </a:prstGeom>
          <a:noFill/>
          <a:ln w="9525">
            <a:noFill/>
            <a:miter lim="800000"/>
            <a:headEnd/>
            <a:tailEnd/>
          </a:ln>
        </p:spPr>
      </p:pic>
      <p:pic>
        <p:nvPicPr>
          <p:cNvPr id="32" name="Picture 7" descr="july06-fl-laptop-sony"/>
          <p:cNvPicPr>
            <a:picLocks noChangeAspect="1" noChangeArrowheads="1"/>
          </p:cNvPicPr>
          <p:nvPr/>
        </p:nvPicPr>
        <p:blipFill>
          <a:blip r:embed="rId4" cstate="print"/>
          <a:srcRect/>
          <a:stretch>
            <a:fillRect/>
          </a:stretch>
        </p:blipFill>
        <p:spPr bwMode="auto">
          <a:xfrm>
            <a:off x="7195328" y="1881754"/>
            <a:ext cx="946150" cy="795337"/>
          </a:xfrm>
          <a:prstGeom prst="rect">
            <a:avLst/>
          </a:prstGeom>
          <a:noFill/>
          <a:ln w="9525">
            <a:noFill/>
            <a:miter lim="800000"/>
            <a:headEnd/>
            <a:tailEnd/>
          </a:ln>
        </p:spPr>
      </p:pic>
      <p:pic>
        <p:nvPicPr>
          <p:cNvPr id="33" name="Picture 5" descr="windows-home-server-from-hp"/>
          <p:cNvPicPr>
            <a:picLocks noChangeAspect="1" noChangeArrowheads="1"/>
          </p:cNvPicPr>
          <p:nvPr/>
        </p:nvPicPr>
        <p:blipFill>
          <a:blip r:embed="rId5" cstate="print"/>
          <a:srcRect/>
          <a:stretch>
            <a:fillRect/>
          </a:stretch>
        </p:blipFill>
        <p:spPr bwMode="auto">
          <a:xfrm>
            <a:off x="7275348" y="4073682"/>
            <a:ext cx="722312" cy="1031875"/>
          </a:xfrm>
          <a:prstGeom prst="rect">
            <a:avLst/>
          </a:prstGeom>
          <a:noFill/>
          <a:ln w="9525">
            <a:noFill/>
            <a:miter lim="800000"/>
            <a:headEnd/>
            <a:tailEnd/>
          </a:ln>
        </p:spPr>
      </p:pic>
      <p:pic>
        <p:nvPicPr>
          <p:cNvPr id="34" name="Picture 6" descr="Dell_Dimension_XPS"/>
          <p:cNvPicPr>
            <a:picLocks noChangeAspect="1" noChangeArrowheads="1"/>
          </p:cNvPicPr>
          <p:nvPr/>
        </p:nvPicPr>
        <p:blipFill>
          <a:blip r:embed="rId6" cstate="print"/>
          <a:srcRect/>
          <a:stretch>
            <a:fillRect/>
          </a:stretch>
        </p:blipFill>
        <p:spPr bwMode="auto">
          <a:xfrm>
            <a:off x="6994030" y="5252717"/>
            <a:ext cx="1370012" cy="928687"/>
          </a:xfrm>
          <a:prstGeom prst="rect">
            <a:avLst/>
          </a:prstGeom>
          <a:noFill/>
          <a:ln w="9525">
            <a:noFill/>
            <a:miter lim="800000"/>
            <a:headEnd/>
            <a:tailEnd/>
          </a:ln>
        </p:spPr>
      </p:pic>
      <p:sp>
        <p:nvSpPr>
          <p:cNvPr id="35" name="Right Arrow 34"/>
          <p:cNvSpPr/>
          <p:nvPr/>
        </p:nvSpPr>
        <p:spPr>
          <a:xfrm>
            <a:off x="6518368" y="3693049"/>
            <a:ext cx="332695" cy="4890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010796" y="4990979"/>
            <a:ext cx="1179105" cy="646331"/>
          </a:xfrm>
          <a:prstGeom prst="rect">
            <a:avLst/>
          </a:prstGeom>
          <a:noFill/>
        </p:spPr>
        <p:txBody>
          <a:bodyPr wrap="none" rtlCol="0">
            <a:spAutoFit/>
          </a:bodyPr>
          <a:lstStyle/>
          <a:p>
            <a:pPr algn="ctr"/>
            <a:r>
              <a:rPr lang="en-US" dirty="0" smtClean="0"/>
              <a:t>Picture set</a:t>
            </a:r>
            <a:br>
              <a:rPr lang="en-US" dirty="0" smtClean="0"/>
            </a:br>
            <a:r>
              <a:rPr lang="en-US" i="1" dirty="0" smtClean="0"/>
              <a:t>i+1</a:t>
            </a:r>
            <a:endParaRPr lang="en-US" i="1" dirty="0"/>
          </a:p>
        </p:txBody>
      </p:sp>
      <p:sp>
        <p:nvSpPr>
          <p:cNvPr id="37" name="TextBox 36"/>
          <p:cNvSpPr txBox="1"/>
          <p:nvPr/>
        </p:nvSpPr>
        <p:spPr>
          <a:xfrm>
            <a:off x="5279163" y="4909453"/>
            <a:ext cx="1179105" cy="646331"/>
          </a:xfrm>
          <a:prstGeom prst="rect">
            <a:avLst/>
          </a:prstGeom>
          <a:noFill/>
        </p:spPr>
        <p:txBody>
          <a:bodyPr wrap="none" rtlCol="0">
            <a:spAutoFit/>
          </a:bodyPr>
          <a:lstStyle/>
          <a:p>
            <a:pPr algn="ctr"/>
            <a:r>
              <a:rPr lang="en-US" dirty="0" smtClean="0"/>
              <a:t>Picture set</a:t>
            </a:r>
            <a:br>
              <a:rPr lang="en-US" dirty="0" smtClean="0"/>
            </a:br>
            <a:r>
              <a:rPr lang="en-US" i="1" dirty="0" err="1" smtClean="0"/>
              <a:t>i</a:t>
            </a:r>
            <a:endParaRPr lang="en-US" i="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a:t>
            </a:r>
            <a:endParaRPr lang="en-US" dirty="0"/>
          </a:p>
        </p:txBody>
      </p:sp>
      <p:sp>
        <p:nvSpPr>
          <p:cNvPr id="3" name="Content Placeholder 2"/>
          <p:cNvSpPr>
            <a:spLocks noGrp="1"/>
          </p:cNvSpPr>
          <p:nvPr>
            <p:ph idx="1"/>
          </p:nvPr>
        </p:nvSpPr>
        <p:spPr>
          <a:xfrm>
            <a:off x="457200" y="1653365"/>
            <a:ext cx="8229600" cy="4525963"/>
          </a:xfrm>
        </p:spPr>
        <p:txBody>
          <a:bodyPr/>
          <a:lstStyle/>
          <a:p>
            <a:r>
              <a:rPr lang="en-US" dirty="0" smtClean="0"/>
              <a:t>Definition and motivation</a:t>
            </a:r>
          </a:p>
          <a:p>
            <a:endParaRPr lang="en-US" dirty="0" smtClean="0"/>
          </a:p>
          <a:p>
            <a:r>
              <a:rPr lang="en-US" dirty="0" smtClean="0"/>
              <a:t>System model and problem definition</a:t>
            </a:r>
          </a:p>
          <a:p>
            <a:endParaRPr lang="en-US" dirty="0" smtClean="0"/>
          </a:p>
          <a:p>
            <a:r>
              <a:rPr lang="en-US" dirty="0" smtClean="0"/>
              <a:t>Theoretical (Bayesian model)</a:t>
            </a:r>
          </a:p>
          <a:p>
            <a:endParaRPr lang="en-US" dirty="0" smtClean="0"/>
          </a:p>
          <a:p>
            <a:r>
              <a:rPr lang="en-US" dirty="0" smtClean="0"/>
              <a:t>Heuristics and results</a:t>
            </a:r>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12</a:t>
            </a:fld>
            <a:endParaRPr lang="en-US">
              <a:solidFill>
                <a:prstClr val="black">
                  <a:tint val="75000"/>
                </a:prstClr>
              </a:solidFill>
              <a:latin typeface="Calibri"/>
            </a:endParaRPr>
          </a:p>
        </p:txBody>
      </p:sp>
      <p:sp>
        <p:nvSpPr>
          <p:cNvPr id="5" name="Rounded Rectangle 4"/>
          <p:cNvSpPr/>
          <p:nvPr/>
        </p:nvSpPr>
        <p:spPr>
          <a:xfrm>
            <a:off x="191386" y="2743200"/>
            <a:ext cx="7942521" cy="893135"/>
          </a:xfrm>
          <a:prstGeom prst="roundRect">
            <a:avLst/>
          </a:prstGeom>
          <a:solidFill>
            <a:schemeClr val="accent6">
              <a:lumMod val="40000"/>
              <a:lumOff val="60000"/>
              <a:alpha val="2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System Model</a:t>
            </a:r>
            <a:endParaRPr lang="en-US" dirty="0"/>
          </a:p>
        </p:txBody>
      </p:sp>
      <p:sp>
        <p:nvSpPr>
          <p:cNvPr id="3" name="Content Placeholder 2"/>
          <p:cNvSpPr>
            <a:spLocks noGrp="1"/>
          </p:cNvSpPr>
          <p:nvPr>
            <p:ph idx="1"/>
          </p:nvPr>
        </p:nvSpPr>
        <p:spPr/>
        <p:txBody>
          <a:bodyPr>
            <a:normAutofit/>
          </a:bodyPr>
          <a:lstStyle/>
          <a:p>
            <a:r>
              <a:rPr lang="en-US" sz="3200" dirty="0" smtClean="0">
                <a:solidFill>
                  <a:srgbClr val="000000"/>
                </a:solidFill>
              </a:rPr>
              <a:t>There is </a:t>
            </a:r>
            <a:r>
              <a:rPr lang="en-US" sz="3200" b="1" dirty="0" smtClean="0">
                <a:solidFill>
                  <a:srgbClr val="000000"/>
                </a:solidFill>
              </a:rPr>
              <a:t>uncertainty</a:t>
            </a:r>
            <a:r>
              <a:rPr lang="en-US" sz="3200" dirty="0" smtClean="0">
                <a:solidFill>
                  <a:srgbClr val="000000"/>
                </a:solidFill>
              </a:rPr>
              <a:t> (</a:t>
            </a:r>
            <a:r>
              <a:rPr lang="en-US" sz="3200" dirty="0" err="1" smtClean="0">
                <a:solidFill>
                  <a:srgbClr val="000000"/>
                </a:solidFill>
              </a:rPr>
              <a:t>stochasticity</a:t>
            </a:r>
            <a:r>
              <a:rPr lang="en-US" sz="3200" dirty="0" smtClean="0">
                <a:solidFill>
                  <a:srgbClr val="000000"/>
                </a:solidFill>
              </a:rPr>
              <a:t>) in execution time of each task on each machine </a:t>
            </a:r>
          </a:p>
          <a:p>
            <a:endParaRPr lang="en-US" sz="500" dirty="0" smtClean="0">
              <a:solidFill>
                <a:srgbClr val="000000"/>
              </a:solidFill>
            </a:endParaRPr>
          </a:p>
          <a:p>
            <a:r>
              <a:rPr lang="en-US" sz="3200" dirty="0" smtClean="0">
                <a:solidFill>
                  <a:srgbClr val="000000"/>
                </a:solidFill>
              </a:rPr>
              <a:t>Different ways to model uncertainty</a:t>
            </a:r>
          </a:p>
          <a:p>
            <a:endParaRPr lang="en-US" sz="500" dirty="0" smtClean="0">
              <a:solidFill>
                <a:srgbClr val="000000"/>
              </a:solidFill>
            </a:endParaRPr>
          </a:p>
          <a:p>
            <a:r>
              <a:rPr lang="en-US" sz="3200" dirty="0" smtClean="0">
                <a:solidFill>
                  <a:srgbClr val="000000"/>
                </a:solidFill>
              </a:rPr>
              <a:t>A </a:t>
            </a:r>
            <a:r>
              <a:rPr lang="en-US" sz="3200" b="1" dirty="0" smtClean="0">
                <a:solidFill>
                  <a:srgbClr val="000000"/>
                </a:solidFill>
              </a:rPr>
              <a:t>P</a:t>
            </a:r>
            <a:r>
              <a:rPr lang="en-US" sz="3200" dirty="0" smtClean="0">
                <a:solidFill>
                  <a:srgbClr val="000000"/>
                </a:solidFill>
              </a:rPr>
              <a:t>robability </a:t>
            </a:r>
            <a:r>
              <a:rPr lang="en-US" sz="3200" b="1" dirty="0" smtClean="0">
                <a:solidFill>
                  <a:srgbClr val="000000"/>
                </a:solidFill>
              </a:rPr>
              <a:t>M</a:t>
            </a:r>
            <a:r>
              <a:rPr lang="en-US" sz="3200" dirty="0" smtClean="0">
                <a:solidFill>
                  <a:srgbClr val="000000"/>
                </a:solidFill>
              </a:rPr>
              <a:t>ass </a:t>
            </a:r>
            <a:r>
              <a:rPr lang="en-US" sz="3200" b="1" dirty="0" smtClean="0">
                <a:solidFill>
                  <a:srgbClr val="000000"/>
                </a:solidFill>
              </a:rPr>
              <a:t>F</a:t>
            </a:r>
            <a:r>
              <a:rPr lang="en-US" sz="3200" dirty="0" smtClean="0">
                <a:solidFill>
                  <a:srgbClr val="000000"/>
                </a:solidFill>
              </a:rPr>
              <a:t>unction (PMF) models execution time of each task on each machine</a:t>
            </a:r>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13</a:t>
            </a:fld>
            <a:endParaRPr lang="en-US" dirty="0">
              <a:solidFill>
                <a:prstClr val="black">
                  <a:tint val="75000"/>
                </a:prstClr>
              </a:solidFill>
              <a:latin typeface="Calibri"/>
            </a:endParaRPr>
          </a:p>
        </p:txBody>
      </p:sp>
      <p:grpSp>
        <p:nvGrpSpPr>
          <p:cNvPr id="5" name="Group 4"/>
          <p:cNvGrpSpPr/>
          <p:nvPr/>
        </p:nvGrpSpPr>
        <p:grpSpPr>
          <a:xfrm>
            <a:off x="2566465" y="4606963"/>
            <a:ext cx="3345987" cy="2269840"/>
            <a:chOff x="333523" y="2207342"/>
            <a:chExt cx="2434128" cy="1632685"/>
          </a:xfrm>
        </p:grpSpPr>
        <p:cxnSp>
          <p:nvCxnSpPr>
            <p:cNvPr id="6" name="Straight Arrow Connector 5"/>
            <p:cNvCxnSpPr/>
            <p:nvPr/>
          </p:nvCxnSpPr>
          <p:spPr bwMode="auto">
            <a:xfrm>
              <a:off x="685800" y="3624242"/>
              <a:ext cx="1591569" cy="795"/>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cxnSp>
          <p:nvCxnSpPr>
            <p:cNvPr id="7" name="Straight Arrow Connector 6"/>
            <p:cNvCxnSpPr/>
            <p:nvPr/>
          </p:nvCxnSpPr>
          <p:spPr bwMode="auto">
            <a:xfrm rot="16200000" flipV="1">
              <a:off x="-28009" y="2912022"/>
              <a:ext cx="1417695" cy="8337"/>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cxnSp>
          <p:nvCxnSpPr>
            <p:cNvPr id="8" name="Straight Connector 7"/>
            <p:cNvCxnSpPr/>
            <p:nvPr/>
          </p:nvCxnSpPr>
          <p:spPr bwMode="auto">
            <a:xfrm rot="5400000" flipH="1" flipV="1">
              <a:off x="754951" y="3394341"/>
              <a:ext cx="468122" cy="1588"/>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rot="5400000" flipH="1" flipV="1">
              <a:off x="840205" y="3172680"/>
              <a:ext cx="908802" cy="1588"/>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0" name="TextBox 9"/>
            <p:cNvSpPr txBox="1"/>
            <p:nvPr/>
          </p:nvSpPr>
          <p:spPr>
            <a:xfrm>
              <a:off x="890932" y="3596507"/>
              <a:ext cx="210140" cy="243520"/>
            </a:xfrm>
            <a:prstGeom prst="rect">
              <a:avLst/>
            </a:prstGeom>
            <a:noFill/>
          </p:spPr>
          <p:txBody>
            <a:bodyPr wrap="none" rtlCol="0">
              <a:spAutoFit/>
            </a:bodyPr>
            <a:lstStyle/>
            <a:p>
              <a:r>
                <a:rPr lang="en-US" sz="1600" b="1" dirty="0"/>
                <a:t>2</a:t>
              </a:r>
            </a:p>
          </p:txBody>
        </p:sp>
        <p:sp>
          <p:nvSpPr>
            <p:cNvPr id="11" name="TextBox 10"/>
            <p:cNvSpPr txBox="1"/>
            <p:nvPr/>
          </p:nvSpPr>
          <p:spPr>
            <a:xfrm>
              <a:off x="1178024" y="3596507"/>
              <a:ext cx="210140" cy="243520"/>
            </a:xfrm>
            <a:prstGeom prst="rect">
              <a:avLst/>
            </a:prstGeom>
            <a:noFill/>
          </p:spPr>
          <p:txBody>
            <a:bodyPr wrap="none" rtlCol="0">
              <a:spAutoFit/>
            </a:bodyPr>
            <a:lstStyle/>
            <a:p>
              <a:r>
                <a:rPr lang="en-US" sz="1600" b="1" dirty="0" smtClean="0"/>
                <a:t>3</a:t>
              </a:r>
              <a:endParaRPr lang="en-US" sz="1600" b="1" dirty="0"/>
            </a:p>
          </p:txBody>
        </p:sp>
        <p:sp>
          <p:nvSpPr>
            <p:cNvPr id="12" name="TextBox 11"/>
            <p:cNvSpPr txBox="1"/>
            <p:nvPr/>
          </p:nvSpPr>
          <p:spPr>
            <a:xfrm>
              <a:off x="1500532" y="3596507"/>
              <a:ext cx="210140" cy="243520"/>
            </a:xfrm>
            <a:prstGeom prst="rect">
              <a:avLst/>
            </a:prstGeom>
            <a:noFill/>
          </p:spPr>
          <p:txBody>
            <a:bodyPr wrap="none" rtlCol="0">
              <a:spAutoFit/>
            </a:bodyPr>
            <a:lstStyle/>
            <a:p>
              <a:r>
                <a:rPr lang="en-US" sz="1600" b="1" dirty="0" smtClean="0"/>
                <a:t>4</a:t>
              </a:r>
              <a:endParaRPr lang="en-US" sz="1600" b="1" dirty="0"/>
            </a:p>
          </p:txBody>
        </p:sp>
        <p:sp>
          <p:nvSpPr>
            <p:cNvPr id="13" name="TextBox 12"/>
            <p:cNvSpPr txBox="1"/>
            <p:nvPr/>
          </p:nvSpPr>
          <p:spPr>
            <a:xfrm>
              <a:off x="818254" y="2947672"/>
              <a:ext cx="302265" cy="221383"/>
            </a:xfrm>
            <a:prstGeom prst="rect">
              <a:avLst/>
            </a:prstGeom>
            <a:noFill/>
          </p:spPr>
          <p:txBody>
            <a:bodyPr wrap="none" rtlCol="0">
              <a:spAutoFit/>
            </a:bodyPr>
            <a:lstStyle/>
            <a:p>
              <a:r>
                <a:rPr lang="en-US" sz="1400" b="1" dirty="0" smtClean="0"/>
                <a:t>0.2</a:t>
              </a:r>
              <a:endParaRPr lang="en-US" sz="1400" b="1" dirty="0"/>
            </a:p>
          </p:txBody>
        </p:sp>
        <p:sp>
          <p:nvSpPr>
            <p:cNvPr id="14" name="TextBox 13"/>
            <p:cNvSpPr txBox="1"/>
            <p:nvPr/>
          </p:nvSpPr>
          <p:spPr>
            <a:xfrm>
              <a:off x="1104891" y="2477514"/>
              <a:ext cx="302265" cy="221383"/>
            </a:xfrm>
            <a:prstGeom prst="rect">
              <a:avLst/>
            </a:prstGeom>
            <a:noFill/>
          </p:spPr>
          <p:txBody>
            <a:bodyPr wrap="none" rtlCol="0">
              <a:spAutoFit/>
            </a:bodyPr>
            <a:lstStyle/>
            <a:p>
              <a:r>
                <a:rPr lang="en-US" sz="1400" b="1" dirty="0" smtClean="0"/>
                <a:t>0.4</a:t>
              </a:r>
              <a:endParaRPr lang="en-US" sz="1400" b="1" dirty="0"/>
            </a:p>
          </p:txBody>
        </p:sp>
        <p:cxnSp>
          <p:nvCxnSpPr>
            <p:cNvPr id="15" name="Straight Connector 14"/>
            <p:cNvCxnSpPr/>
            <p:nvPr/>
          </p:nvCxnSpPr>
          <p:spPr bwMode="auto">
            <a:xfrm rot="5400000" flipH="1" flipV="1">
              <a:off x="1794279" y="3522802"/>
              <a:ext cx="219854" cy="1588"/>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6" name="TextBox 15"/>
            <p:cNvSpPr txBox="1"/>
            <p:nvPr/>
          </p:nvSpPr>
          <p:spPr>
            <a:xfrm>
              <a:off x="1799012" y="3596507"/>
              <a:ext cx="210140" cy="243520"/>
            </a:xfrm>
            <a:prstGeom prst="rect">
              <a:avLst/>
            </a:prstGeom>
            <a:noFill/>
          </p:spPr>
          <p:txBody>
            <a:bodyPr wrap="none" rtlCol="0">
              <a:spAutoFit/>
            </a:bodyPr>
            <a:lstStyle/>
            <a:p>
              <a:r>
                <a:rPr lang="en-US" sz="1600" b="1" dirty="0" smtClean="0"/>
                <a:t>5</a:t>
              </a:r>
              <a:endParaRPr lang="en-US" sz="1600" b="1" dirty="0"/>
            </a:p>
          </p:txBody>
        </p:sp>
        <p:sp>
          <p:nvSpPr>
            <p:cNvPr id="17" name="TextBox 16"/>
            <p:cNvSpPr txBox="1"/>
            <p:nvPr/>
          </p:nvSpPr>
          <p:spPr>
            <a:xfrm>
              <a:off x="1676400" y="3163314"/>
              <a:ext cx="380398" cy="221383"/>
            </a:xfrm>
            <a:prstGeom prst="rect">
              <a:avLst/>
            </a:prstGeom>
            <a:noFill/>
          </p:spPr>
          <p:txBody>
            <a:bodyPr wrap="none" rtlCol="0">
              <a:spAutoFit/>
            </a:bodyPr>
            <a:lstStyle/>
            <a:p>
              <a:r>
                <a:rPr lang="en-US" sz="1400" b="1" dirty="0" smtClean="0"/>
                <a:t>0.</a:t>
              </a:r>
              <a:r>
                <a:rPr lang="ar-IQ" sz="1400" b="1" dirty="0" smtClean="0"/>
                <a:t>05</a:t>
              </a:r>
              <a:endParaRPr lang="en-US" sz="1400" b="1" dirty="0"/>
            </a:p>
          </p:txBody>
        </p:sp>
        <p:sp>
          <p:nvSpPr>
            <p:cNvPr id="18" name="TextBox 17"/>
            <p:cNvSpPr txBox="1"/>
            <p:nvPr/>
          </p:nvSpPr>
          <p:spPr>
            <a:xfrm>
              <a:off x="579812" y="3596507"/>
              <a:ext cx="210140" cy="243520"/>
            </a:xfrm>
            <a:prstGeom prst="rect">
              <a:avLst/>
            </a:prstGeom>
            <a:noFill/>
          </p:spPr>
          <p:txBody>
            <a:bodyPr wrap="none" rtlCol="0">
              <a:spAutoFit/>
            </a:bodyPr>
            <a:lstStyle/>
            <a:p>
              <a:r>
                <a:rPr lang="en-US" sz="1600" b="1" dirty="0" smtClean="0"/>
                <a:t>1</a:t>
              </a:r>
              <a:endParaRPr lang="en-US" sz="1600" b="1" dirty="0"/>
            </a:p>
          </p:txBody>
        </p:sp>
        <p:sp>
          <p:nvSpPr>
            <p:cNvPr id="19" name="TextBox 18"/>
            <p:cNvSpPr txBox="1"/>
            <p:nvPr/>
          </p:nvSpPr>
          <p:spPr>
            <a:xfrm rot="16200000">
              <a:off x="55043" y="2933736"/>
              <a:ext cx="803249" cy="246290"/>
            </a:xfrm>
            <a:prstGeom prst="rect">
              <a:avLst/>
            </a:prstGeom>
            <a:noFill/>
          </p:spPr>
          <p:txBody>
            <a:bodyPr wrap="none" rtlCol="0">
              <a:spAutoFit/>
            </a:bodyPr>
            <a:lstStyle/>
            <a:p>
              <a:r>
                <a:rPr lang="en-US" sz="1600" b="1" dirty="0" smtClean="0"/>
                <a:t>probability</a:t>
              </a:r>
              <a:endParaRPr lang="en-US" sz="1600" b="1" dirty="0"/>
            </a:p>
          </p:txBody>
        </p:sp>
        <p:sp>
          <p:nvSpPr>
            <p:cNvPr id="20" name="TextBox 19"/>
            <p:cNvSpPr txBox="1"/>
            <p:nvPr/>
          </p:nvSpPr>
          <p:spPr>
            <a:xfrm>
              <a:off x="2349937" y="3529543"/>
              <a:ext cx="417714" cy="243520"/>
            </a:xfrm>
            <a:prstGeom prst="rect">
              <a:avLst/>
            </a:prstGeom>
            <a:noFill/>
          </p:spPr>
          <p:txBody>
            <a:bodyPr wrap="none" rtlCol="0">
              <a:spAutoFit/>
            </a:bodyPr>
            <a:lstStyle/>
            <a:p>
              <a:r>
                <a:rPr lang="en-US" sz="1600" b="1" dirty="0" smtClean="0"/>
                <a:t>time</a:t>
              </a:r>
              <a:endParaRPr lang="en-US" sz="1600" b="1" dirty="0"/>
            </a:p>
          </p:txBody>
        </p:sp>
        <p:sp>
          <p:nvSpPr>
            <p:cNvPr id="21" name="TextBox 20"/>
            <p:cNvSpPr txBox="1"/>
            <p:nvPr/>
          </p:nvSpPr>
          <p:spPr>
            <a:xfrm>
              <a:off x="393142" y="2207342"/>
              <a:ext cx="219470" cy="265659"/>
            </a:xfrm>
            <a:prstGeom prst="rect">
              <a:avLst/>
            </a:prstGeom>
            <a:noFill/>
          </p:spPr>
          <p:txBody>
            <a:bodyPr wrap="none" rtlCol="0">
              <a:spAutoFit/>
            </a:bodyPr>
            <a:lstStyle/>
            <a:p>
              <a:r>
                <a:rPr lang="en-US" b="1" dirty="0" smtClean="0"/>
                <a:t>1</a:t>
              </a:r>
              <a:endParaRPr lang="en-US" b="1" dirty="0"/>
            </a:p>
          </p:txBody>
        </p:sp>
        <p:sp>
          <p:nvSpPr>
            <p:cNvPr id="22" name="TextBox 21"/>
            <p:cNvSpPr txBox="1"/>
            <p:nvPr/>
          </p:nvSpPr>
          <p:spPr>
            <a:xfrm>
              <a:off x="519082" y="3477038"/>
              <a:ext cx="210140" cy="243520"/>
            </a:xfrm>
            <a:prstGeom prst="rect">
              <a:avLst/>
            </a:prstGeom>
            <a:noFill/>
          </p:spPr>
          <p:txBody>
            <a:bodyPr wrap="none" rtlCol="0">
              <a:spAutoFit/>
            </a:bodyPr>
            <a:lstStyle/>
            <a:p>
              <a:r>
                <a:rPr lang="en-US" sz="1600" b="1" dirty="0" smtClean="0"/>
                <a:t>0</a:t>
              </a:r>
              <a:endParaRPr lang="en-US" sz="1600" b="1" dirty="0"/>
            </a:p>
          </p:txBody>
        </p:sp>
        <p:cxnSp>
          <p:nvCxnSpPr>
            <p:cNvPr id="23" name="Straight Connector 22"/>
            <p:cNvCxnSpPr/>
            <p:nvPr/>
          </p:nvCxnSpPr>
          <p:spPr bwMode="auto">
            <a:xfrm rot="5400000" flipH="1" flipV="1">
              <a:off x="1273953" y="3301495"/>
              <a:ext cx="640498" cy="1588"/>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24" name="TextBox 23"/>
            <p:cNvSpPr txBox="1"/>
            <p:nvPr/>
          </p:nvSpPr>
          <p:spPr>
            <a:xfrm>
              <a:off x="1422650" y="2752082"/>
              <a:ext cx="302265" cy="221383"/>
            </a:xfrm>
            <a:prstGeom prst="rect">
              <a:avLst/>
            </a:prstGeom>
            <a:noFill/>
          </p:spPr>
          <p:txBody>
            <a:bodyPr wrap="none" rtlCol="0">
              <a:spAutoFit/>
            </a:bodyPr>
            <a:lstStyle/>
            <a:p>
              <a:r>
                <a:rPr lang="en-US" sz="1400" b="1" dirty="0" smtClean="0"/>
                <a:t>0.3</a:t>
              </a:r>
              <a:endParaRPr lang="en-US" sz="1400" b="1" dirty="0"/>
            </a:p>
          </p:txBody>
        </p:sp>
        <p:cxnSp>
          <p:nvCxnSpPr>
            <p:cNvPr id="25" name="Straight Connector 24"/>
            <p:cNvCxnSpPr/>
            <p:nvPr/>
          </p:nvCxnSpPr>
          <p:spPr bwMode="auto">
            <a:xfrm rot="5400000" flipH="1" flipV="1">
              <a:off x="2048797" y="3516888"/>
              <a:ext cx="219854" cy="1588"/>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26" name="TextBox 25"/>
            <p:cNvSpPr txBox="1"/>
            <p:nvPr/>
          </p:nvSpPr>
          <p:spPr>
            <a:xfrm>
              <a:off x="2053530" y="3596507"/>
              <a:ext cx="210140" cy="243520"/>
            </a:xfrm>
            <a:prstGeom prst="rect">
              <a:avLst/>
            </a:prstGeom>
            <a:noFill/>
          </p:spPr>
          <p:txBody>
            <a:bodyPr wrap="none" rtlCol="0">
              <a:spAutoFit/>
            </a:bodyPr>
            <a:lstStyle/>
            <a:p>
              <a:r>
                <a:rPr lang="en-US" sz="1600" b="1" dirty="0" smtClean="0"/>
                <a:t>6</a:t>
              </a:r>
              <a:endParaRPr lang="en-US" sz="1600" b="1" dirty="0"/>
            </a:p>
          </p:txBody>
        </p:sp>
        <p:sp>
          <p:nvSpPr>
            <p:cNvPr id="27" name="TextBox 26"/>
            <p:cNvSpPr txBox="1"/>
            <p:nvPr/>
          </p:nvSpPr>
          <p:spPr>
            <a:xfrm>
              <a:off x="1981201" y="3056882"/>
              <a:ext cx="368736" cy="221383"/>
            </a:xfrm>
            <a:prstGeom prst="rect">
              <a:avLst/>
            </a:prstGeom>
            <a:noFill/>
          </p:spPr>
          <p:txBody>
            <a:bodyPr wrap="none" rtlCol="0">
              <a:spAutoFit/>
            </a:bodyPr>
            <a:lstStyle/>
            <a:p>
              <a:r>
                <a:rPr lang="en-US" sz="1400" b="1" dirty="0" smtClean="0"/>
                <a:t>0.05</a:t>
              </a:r>
              <a:endParaRPr lang="en-US" sz="1400" b="1" dirty="0"/>
            </a:p>
          </p:txBody>
        </p:sp>
      </p:grpSp>
      <p:sp>
        <p:nvSpPr>
          <p:cNvPr id="28" name="Rectangle 27"/>
          <p:cNvSpPr/>
          <p:nvPr/>
        </p:nvSpPr>
        <p:spPr>
          <a:xfrm>
            <a:off x="5491695" y="5071992"/>
            <a:ext cx="2487604" cy="95410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Execution time </a:t>
            </a:r>
            <a:br>
              <a:rPr 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PMF</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blinds(horizontal)">
                                      <p:cBhvr>
                                        <p:cTn id="2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Model (cont.)</a:t>
            </a:r>
            <a:endParaRPr lang="en-US" dirty="0"/>
          </a:p>
        </p:txBody>
      </p:sp>
      <p:sp>
        <p:nvSpPr>
          <p:cNvPr id="3" name="Content Placeholder 2"/>
          <p:cNvSpPr>
            <a:spLocks noGrp="1"/>
          </p:cNvSpPr>
          <p:nvPr>
            <p:ph idx="1"/>
          </p:nvPr>
        </p:nvSpPr>
        <p:spPr>
          <a:xfrm>
            <a:off x="66927" y="1697520"/>
            <a:ext cx="5663552" cy="4525963"/>
          </a:xfrm>
        </p:spPr>
        <p:txBody>
          <a:bodyPr>
            <a:normAutofit fontScale="92500" lnSpcReduction="20000"/>
          </a:bodyPr>
          <a:lstStyle/>
          <a:p>
            <a:r>
              <a:rPr lang="en-US" sz="3200" dirty="0" smtClean="0">
                <a:solidFill>
                  <a:srgbClr val="000000"/>
                </a:solidFill>
              </a:rPr>
              <a:t>Each task has a hard deadline</a:t>
            </a:r>
          </a:p>
          <a:p>
            <a:pPr lvl="1"/>
            <a:r>
              <a:rPr lang="en-US" sz="2600" i="1" dirty="0" smtClean="0">
                <a:solidFill>
                  <a:srgbClr val="000000"/>
                </a:solidFill>
              </a:rPr>
              <a:t>If a task cannot meet its deadline it is </a:t>
            </a:r>
            <a:r>
              <a:rPr lang="en-US" sz="2600" i="1" u="sng" dirty="0" smtClean="0">
                <a:solidFill>
                  <a:srgbClr val="000000"/>
                </a:solidFill>
              </a:rPr>
              <a:t>dropped</a:t>
            </a:r>
          </a:p>
          <a:p>
            <a:pPr>
              <a:buNone/>
            </a:pPr>
            <a:r>
              <a:rPr lang="en-US" sz="3200" i="1" dirty="0" smtClean="0">
                <a:solidFill>
                  <a:srgbClr val="000000"/>
                </a:solidFill>
              </a:rPr>
              <a:t> </a:t>
            </a:r>
          </a:p>
          <a:p>
            <a:r>
              <a:rPr lang="en-US" sz="3200" dirty="0" smtClean="0">
                <a:solidFill>
                  <a:srgbClr val="000000"/>
                </a:solidFill>
              </a:rPr>
              <a:t>We consider 2 scenarios for dropping:</a:t>
            </a:r>
          </a:p>
          <a:p>
            <a:pPr lvl="1"/>
            <a:r>
              <a:rPr lang="en-US" sz="2600" i="1" dirty="0" smtClean="0">
                <a:solidFill>
                  <a:srgbClr val="000000"/>
                </a:solidFill>
              </a:rPr>
              <a:t>Executing tasks cannot be dropped</a:t>
            </a:r>
          </a:p>
          <a:p>
            <a:pPr lvl="1"/>
            <a:endParaRPr lang="en-US" sz="2600" i="1" dirty="0" smtClean="0">
              <a:solidFill>
                <a:srgbClr val="000000"/>
              </a:solidFill>
            </a:endParaRPr>
          </a:p>
          <a:p>
            <a:pPr lvl="1"/>
            <a:endParaRPr lang="en-US" sz="2600" i="1" dirty="0" smtClean="0">
              <a:solidFill>
                <a:srgbClr val="000000"/>
              </a:solidFill>
            </a:endParaRPr>
          </a:p>
          <a:p>
            <a:pPr lvl="1"/>
            <a:r>
              <a:rPr lang="en-US" sz="2600" i="1" dirty="0" smtClean="0">
                <a:solidFill>
                  <a:srgbClr val="000000"/>
                </a:solidFill>
              </a:rPr>
              <a:t>Executing task can be dropped if it misses deadline</a:t>
            </a:r>
            <a:endParaRPr lang="en-US" sz="2600" i="1" dirty="0" smtClean="0"/>
          </a:p>
          <a:p>
            <a:endParaRPr lang="en-US" dirty="0"/>
          </a:p>
        </p:txBody>
      </p:sp>
      <p:sp>
        <p:nvSpPr>
          <p:cNvPr id="4" name="Slide Number Placeholder 3"/>
          <p:cNvSpPr>
            <a:spLocks noGrp="1"/>
          </p:cNvSpPr>
          <p:nvPr>
            <p:ph type="sldNum" sz="quarter" idx="12"/>
          </p:nvPr>
        </p:nvSpPr>
        <p:spPr>
          <a:xfrm>
            <a:off x="6220645" y="5650074"/>
            <a:ext cx="2133600" cy="365125"/>
          </a:xfrm>
        </p:spPr>
        <p:txBody>
          <a:bodyPr/>
          <a:lstStyle/>
          <a:p>
            <a:fld id="{7D2751F7-D677-4CE9-B35A-C3CCA0CC8D94}" type="slidenum">
              <a:rPr lang="en-US" smtClean="0">
                <a:solidFill>
                  <a:prstClr val="black">
                    <a:tint val="75000"/>
                  </a:prstClr>
                </a:solidFill>
                <a:latin typeface="Calibri"/>
              </a:rPr>
              <a:pPr/>
              <a:t>14</a:t>
            </a:fld>
            <a:endParaRPr lang="en-US" dirty="0">
              <a:solidFill>
                <a:prstClr val="black">
                  <a:tint val="75000"/>
                </a:prstClr>
              </a:solidFill>
              <a:latin typeface="Calibri"/>
            </a:endParaRPr>
          </a:p>
        </p:txBody>
      </p:sp>
      <p:sp>
        <p:nvSpPr>
          <p:cNvPr id="5" name="Rectangle 4"/>
          <p:cNvSpPr/>
          <p:nvPr/>
        </p:nvSpPr>
        <p:spPr>
          <a:xfrm>
            <a:off x="5321900" y="4032256"/>
            <a:ext cx="2227554" cy="387660"/>
          </a:xfrm>
          <a:prstGeom prst="rect">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647174" y="3989176"/>
            <a:ext cx="497183" cy="51688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 name="TextBox 6"/>
          <p:cNvSpPr txBox="1"/>
          <p:nvPr/>
        </p:nvSpPr>
        <p:spPr>
          <a:xfrm>
            <a:off x="5293196" y="4001850"/>
            <a:ext cx="918377" cy="462060"/>
          </a:xfrm>
          <a:prstGeom prst="rect">
            <a:avLst/>
          </a:prstGeom>
          <a:solidFill>
            <a:schemeClr val="bg1"/>
          </a:solidFill>
        </p:spPr>
        <p:txBody>
          <a:bodyPr wrap="square" rtlCol="0">
            <a:spAutoFit/>
          </a:bodyPr>
          <a:lstStyle/>
          <a:p>
            <a:endParaRPr lang="en-US" dirty="0" smtClean="0"/>
          </a:p>
          <a:p>
            <a:endParaRPr lang="en-US" dirty="0"/>
          </a:p>
        </p:txBody>
      </p:sp>
      <p:sp>
        <p:nvSpPr>
          <p:cNvPr id="8" name="Flowchart: Extract 7"/>
          <p:cNvSpPr/>
          <p:nvPr/>
        </p:nvSpPr>
        <p:spPr>
          <a:xfrm>
            <a:off x="7087027" y="4070263"/>
            <a:ext cx="351719" cy="296444"/>
          </a:xfrm>
          <a:prstGeom prst="flowChartExtra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644126" y="4108263"/>
            <a:ext cx="332179" cy="2432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gular Pentagon 9"/>
          <p:cNvSpPr/>
          <p:nvPr/>
        </p:nvSpPr>
        <p:spPr>
          <a:xfrm>
            <a:off x="6285890" y="4108263"/>
            <a:ext cx="254019" cy="243239"/>
          </a:xfrm>
          <a:prstGeom prst="pentag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e 12"/>
          <p:cNvSpPr/>
          <p:nvPr/>
        </p:nvSpPr>
        <p:spPr>
          <a:xfrm>
            <a:off x="7725337" y="4062654"/>
            <a:ext cx="306129" cy="355647"/>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p:cNvSpPr txBox="1"/>
          <p:nvPr/>
        </p:nvSpPr>
        <p:spPr>
          <a:xfrm>
            <a:off x="7276135" y="3624599"/>
            <a:ext cx="1019831" cy="338554"/>
          </a:xfrm>
          <a:prstGeom prst="rect">
            <a:avLst/>
          </a:prstGeom>
          <a:noFill/>
        </p:spPr>
        <p:txBody>
          <a:bodyPr wrap="none" rtlCol="0">
            <a:spAutoFit/>
          </a:bodyPr>
          <a:lstStyle/>
          <a:p>
            <a:r>
              <a:rPr lang="en-US" sz="1600" dirty="0" smtClean="0"/>
              <a:t>Machine J</a:t>
            </a:r>
            <a:endParaRPr lang="en-US" sz="1600" dirty="0"/>
          </a:p>
        </p:txBody>
      </p:sp>
      <p:sp>
        <p:nvSpPr>
          <p:cNvPr id="18" name="Rectangle 17"/>
          <p:cNvSpPr/>
          <p:nvPr/>
        </p:nvSpPr>
        <p:spPr>
          <a:xfrm>
            <a:off x="5358324" y="5244991"/>
            <a:ext cx="2227554" cy="387660"/>
          </a:xfrm>
          <a:prstGeom prst="rect">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683598" y="5201911"/>
            <a:ext cx="497183" cy="51688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0" name="TextBox 19"/>
          <p:cNvSpPr txBox="1"/>
          <p:nvPr/>
        </p:nvSpPr>
        <p:spPr>
          <a:xfrm>
            <a:off x="5329620" y="5214585"/>
            <a:ext cx="918377" cy="462060"/>
          </a:xfrm>
          <a:prstGeom prst="rect">
            <a:avLst/>
          </a:prstGeom>
          <a:solidFill>
            <a:schemeClr val="bg1"/>
          </a:solidFill>
        </p:spPr>
        <p:txBody>
          <a:bodyPr wrap="square" rtlCol="0">
            <a:spAutoFit/>
          </a:bodyPr>
          <a:lstStyle/>
          <a:p>
            <a:endParaRPr lang="en-US" dirty="0" smtClean="0"/>
          </a:p>
          <a:p>
            <a:endParaRPr lang="en-US" dirty="0"/>
          </a:p>
        </p:txBody>
      </p:sp>
      <p:sp>
        <p:nvSpPr>
          <p:cNvPr id="21" name="Flowchart: Extract 20"/>
          <p:cNvSpPr/>
          <p:nvPr/>
        </p:nvSpPr>
        <p:spPr>
          <a:xfrm>
            <a:off x="7123451" y="5282998"/>
            <a:ext cx="351719" cy="296444"/>
          </a:xfrm>
          <a:prstGeom prst="flowChartExtra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680550" y="5320998"/>
            <a:ext cx="332179" cy="2432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gular Pentagon 22"/>
          <p:cNvSpPr/>
          <p:nvPr/>
        </p:nvSpPr>
        <p:spPr>
          <a:xfrm>
            <a:off x="6322314" y="5320998"/>
            <a:ext cx="254019" cy="243239"/>
          </a:xfrm>
          <a:prstGeom prst="pentag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ie 23"/>
          <p:cNvSpPr/>
          <p:nvPr/>
        </p:nvSpPr>
        <p:spPr>
          <a:xfrm>
            <a:off x="7761761" y="5275389"/>
            <a:ext cx="306129" cy="355647"/>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p:cNvSpPr txBox="1"/>
          <p:nvPr/>
        </p:nvSpPr>
        <p:spPr>
          <a:xfrm>
            <a:off x="7900490" y="5676645"/>
            <a:ext cx="1019831" cy="338554"/>
          </a:xfrm>
          <a:prstGeom prst="rect">
            <a:avLst/>
          </a:prstGeom>
          <a:noFill/>
        </p:spPr>
        <p:txBody>
          <a:bodyPr wrap="none" rtlCol="0">
            <a:spAutoFit/>
          </a:bodyPr>
          <a:lstStyle/>
          <a:p>
            <a:r>
              <a:rPr lang="en-US" sz="1600" dirty="0" smtClean="0"/>
              <a:t>Machine J</a:t>
            </a:r>
            <a:endParaRPr lang="en-US" sz="1600" dirty="0"/>
          </a:p>
        </p:txBody>
      </p:sp>
      <p:sp>
        <p:nvSpPr>
          <p:cNvPr id="26" name="Rectangle 25"/>
          <p:cNvSpPr/>
          <p:nvPr/>
        </p:nvSpPr>
        <p:spPr>
          <a:xfrm>
            <a:off x="5773315" y="3470327"/>
            <a:ext cx="2700272" cy="127587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773315" y="4844116"/>
            <a:ext cx="3147006" cy="137936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0" nodeType="clickEffect">
                                  <p:stCondLst>
                                    <p:cond delay="0"/>
                                  </p:stCondLst>
                                  <p:childTnLst>
                                    <p:animEffect transition="out" filter="box(in)">
                                      <p:cBhvr>
                                        <p:cTn id="11" dur="500"/>
                                        <p:tgtEl>
                                          <p:spTgt spid="26"/>
                                        </p:tgtEl>
                                      </p:cBhvr>
                                    </p:animEffect>
                                    <p:set>
                                      <p:cBhvr>
                                        <p:cTn id="12" dur="1" fill="hold">
                                          <p:stCondLst>
                                            <p:cond delay="499"/>
                                          </p:stCondLst>
                                        </p:cTn>
                                        <p:tgtEl>
                                          <p:spTgt spid="2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grpId="0" nodeType="clickEffect">
                                  <p:stCondLst>
                                    <p:cond delay="0"/>
                                  </p:stCondLst>
                                  <p:childTnLst>
                                    <p:animEffect transition="out" filter="box(in)">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linds(horizontal)">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xit" presetSubtype="16" fill="hold" grpId="0" nodeType="clickEffect">
                                  <p:stCondLst>
                                    <p:cond delay="0"/>
                                  </p:stCondLst>
                                  <p:childTnLst>
                                    <p:animEffect transition="out" filter="box(in)">
                                      <p:cBhvr>
                                        <p:cTn id="26" dur="500"/>
                                        <p:tgtEl>
                                          <p:spTgt spid="27"/>
                                        </p:tgtEl>
                                      </p:cBhvr>
                                    </p:animEffect>
                                    <p:set>
                                      <p:cBhvr>
                                        <p:cTn id="27" dur="1" fill="hold">
                                          <p:stCondLst>
                                            <p:cond delay="499"/>
                                          </p:stCondLst>
                                        </p:cTn>
                                        <p:tgtEl>
                                          <p:spTgt spid="2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 presetClass="exit" presetSubtype="16" fill="hold" grpId="0" nodeType="clickEffect">
                                  <p:stCondLst>
                                    <p:cond delay="0"/>
                                  </p:stCondLst>
                                  <p:childTnLst>
                                    <p:animEffect transition="out" filter="box(in)">
                                      <p:cBhvr>
                                        <p:cTn id="31" dur="500"/>
                                        <p:tgtEl>
                                          <p:spTgt spid="22"/>
                                        </p:tgtEl>
                                      </p:cBhvr>
                                    </p:animEffect>
                                    <p:set>
                                      <p:cBhvr>
                                        <p:cTn id="32" dur="1" fill="hold">
                                          <p:stCondLst>
                                            <p:cond delay="499"/>
                                          </p:stCondLst>
                                        </p:cTn>
                                        <p:tgtEl>
                                          <p:spTgt spid="2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4" presetClass="exit" presetSubtype="16" fill="hold" grpId="0" nodeType="clickEffect">
                                  <p:stCondLst>
                                    <p:cond delay="0"/>
                                  </p:stCondLst>
                                  <p:childTnLst>
                                    <p:animEffect transition="out" filter="box(in)">
                                      <p:cBhvr>
                                        <p:cTn id="36" dur="500"/>
                                        <p:tgtEl>
                                          <p:spTgt spid="24"/>
                                        </p:tgtEl>
                                      </p:cBhvr>
                                    </p:animEffect>
                                    <p:set>
                                      <p:cBhvr>
                                        <p:cTn id="37"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2" grpId="0" animBg="1"/>
      <p:bldP spid="24"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Our Goal: Scheduling Robustness</a:t>
            </a:r>
            <a:endParaRPr lang="en-US" dirty="0"/>
          </a:p>
        </p:txBody>
      </p:sp>
      <p:sp>
        <p:nvSpPr>
          <p:cNvPr id="3" name="Content Placeholder 2"/>
          <p:cNvSpPr>
            <a:spLocks noGrp="1"/>
          </p:cNvSpPr>
          <p:nvPr>
            <p:ph idx="1"/>
          </p:nvPr>
        </p:nvSpPr>
        <p:spPr/>
        <p:txBody>
          <a:bodyPr>
            <a:normAutofit fontScale="92500"/>
          </a:bodyPr>
          <a:lstStyle/>
          <a:p>
            <a:r>
              <a:rPr lang="en-US" b="1" dirty="0" smtClean="0"/>
              <a:t>Goal</a:t>
            </a:r>
            <a:r>
              <a:rPr lang="en-US" dirty="0" smtClean="0"/>
              <a:t> is to cope with uncertainty in a heterogeneous system </a:t>
            </a:r>
            <a:r>
              <a:rPr lang="en-US" sz="3000" dirty="0" smtClean="0"/>
              <a:t>(to have a robust system)</a:t>
            </a:r>
            <a:endParaRPr lang="en-US" dirty="0" smtClean="0"/>
          </a:p>
          <a:p>
            <a:endParaRPr lang="en-US" dirty="0" smtClean="0"/>
          </a:p>
          <a:p>
            <a:r>
              <a:rPr lang="en-US" i="1" dirty="0" smtClean="0"/>
              <a:t>Robustness</a:t>
            </a:r>
            <a:r>
              <a:rPr lang="en-US" dirty="0" smtClean="0"/>
              <a:t> is the degree a system can perform correctly in presence of uncertainty</a:t>
            </a:r>
          </a:p>
          <a:p>
            <a:endParaRPr lang="fa-IR" dirty="0" smtClean="0"/>
          </a:p>
          <a:p>
            <a:r>
              <a:rPr lang="en-US" dirty="0" smtClean="0"/>
              <a:t>We define robustness as the “</a:t>
            </a:r>
            <a:r>
              <a:rPr lang="en-US" i="1" dirty="0" smtClean="0"/>
              <a:t>percentage of tasks that can meet their deadlines</a:t>
            </a:r>
            <a:r>
              <a:rPr lang="en-US" dirty="0" smtClean="0"/>
              <a:t>”</a:t>
            </a:r>
            <a:endParaRPr lang="en-US" dirty="0"/>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15</a:t>
            </a:fld>
            <a:endParaRPr lang="en-US">
              <a:solidFill>
                <a:prstClr val="black">
                  <a:tint val="75000"/>
                </a:prstClr>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Problem Definition</a:t>
            </a:r>
            <a:endParaRPr lang="en-US" dirty="0"/>
          </a:p>
        </p:txBody>
      </p:sp>
      <p:sp>
        <p:nvSpPr>
          <p:cNvPr id="3" name="Content Placeholder 2"/>
          <p:cNvSpPr>
            <a:spLocks noGrp="1"/>
          </p:cNvSpPr>
          <p:nvPr>
            <p:ph idx="1"/>
          </p:nvPr>
        </p:nvSpPr>
        <p:spPr/>
        <p:txBody>
          <a:bodyPr>
            <a:normAutofit/>
          </a:bodyPr>
          <a:lstStyle/>
          <a:p>
            <a:endParaRPr lang="en-US" sz="3100" b="1" i="1" dirty="0" smtClean="0">
              <a:solidFill>
                <a:srgbClr val="000000"/>
              </a:solidFill>
            </a:endParaRPr>
          </a:p>
          <a:p>
            <a:r>
              <a:rPr lang="en-US" sz="3100" b="1" i="1" dirty="0" smtClean="0">
                <a:solidFill>
                  <a:srgbClr val="000000"/>
                </a:solidFill>
              </a:rPr>
              <a:t>How to maximize the number of tasks that are completed by their deadlines?</a:t>
            </a:r>
          </a:p>
          <a:p>
            <a:endParaRPr lang="en-US" sz="3100" b="1" i="1" dirty="0" smtClean="0">
              <a:solidFill>
                <a:srgbClr val="000000"/>
              </a:solidFill>
            </a:endParaRPr>
          </a:p>
          <a:p>
            <a:r>
              <a:rPr lang="en-US" sz="3100" b="1" i="1" dirty="0" smtClean="0">
                <a:solidFill>
                  <a:srgbClr val="000000"/>
                </a:solidFill>
              </a:rPr>
              <a:t>How to measure robustness</a:t>
            </a:r>
            <a:r>
              <a:rPr lang="fa-IR" sz="3100" b="1" i="1" dirty="0" smtClean="0">
                <a:solidFill>
                  <a:srgbClr val="000000"/>
                </a:solidFill>
              </a:rPr>
              <a:t> </a:t>
            </a:r>
            <a:r>
              <a:rPr lang="en-US" sz="3100" b="1" i="1" dirty="0" smtClean="0">
                <a:solidFill>
                  <a:srgbClr val="000000"/>
                </a:solidFill>
              </a:rPr>
              <a:t>in a distributed system?</a:t>
            </a:r>
          </a:p>
          <a:p>
            <a:endParaRPr lang="en-US" sz="3100" b="1" i="1" dirty="0" smtClean="0">
              <a:solidFill>
                <a:srgbClr val="000000"/>
              </a:solidFill>
            </a:endParaRPr>
          </a:p>
          <a:p>
            <a:endParaRPr lang="en-US" sz="800" b="1" i="1" dirty="0" smtClean="0">
              <a:solidFill>
                <a:srgbClr val="000000"/>
              </a:solidFill>
            </a:endParaRPr>
          </a:p>
          <a:p>
            <a:endParaRPr lang="en-US" sz="3600" b="1" i="1" dirty="0" smtClean="0">
              <a:solidFill>
                <a:srgbClr val="000000"/>
              </a:solidFill>
            </a:endParaRPr>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16</a:t>
            </a:fld>
            <a:endParaRPr lang="en-US">
              <a:solidFill>
                <a:prstClr val="black">
                  <a:tint val="75000"/>
                </a:prstClr>
              </a:solidFill>
              <a:latin typeface="Calibri"/>
            </a:endParaRPr>
          </a:p>
        </p:txBody>
      </p:sp>
      <p:sp>
        <p:nvSpPr>
          <p:cNvPr id="7" name="Rectangle 6"/>
          <p:cNvSpPr/>
          <p:nvPr/>
        </p:nvSpPr>
        <p:spPr>
          <a:xfrm>
            <a:off x="4349676" y="6241746"/>
            <a:ext cx="3051249" cy="6379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Possible Scheduling Scenarios</a:t>
            </a:r>
            <a:endParaRPr lang="en-US" dirty="0"/>
          </a:p>
        </p:txBody>
      </p:sp>
      <p:sp>
        <p:nvSpPr>
          <p:cNvPr id="3" name="Content Placeholder 2"/>
          <p:cNvSpPr>
            <a:spLocks noGrp="1"/>
          </p:cNvSpPr>
          <p:nvPr>
            <p:ph idx="1"/>
          </p:nvPr>
        </p:nvSpPr>
        <p:spPr/>
        <p:txBody>
          <a:bodyPr>
            <a:normAutofit/>
          </a:bodyPr>
          <a:lstStyle/>
          <a:p>
            <a:r>
              <a:rPr lang="en-US" sz="3200" i="1" dirty="0" smtClean="0">
                <a:solidFill>
                  <a:srgbClr val="000000"/>
                </a:solidFill>
                <a:ea typeface="ヒラギノ角ゴ Pro W3"/>
              </a:rPr>
              <a:t>Immediate mode</a:t>
            </a:r>
            <a:r>
              <a:rPr lang="en-US" sz="3200" dirty="0" smtClean="0">
                <a:solidFill>
                  <a:srgbClr val="000000"/>
                </a:solidFill>
                <a:ea typeface="ヒラギノ角ゴ Pro W3"/>
              </a:rPr>
              <a:t>: tasks are assigned upon arrival</a:t>
            </a:r>
          </a:p>
          <a:p>
            <a:endParaRPr lang="en-US" sz="3200" dirty="0" smtClean="0"/>
          </a:p>
          <a:p>
            <a:endParaRPr lang="en-US" sz="2400" dirty="0" smtClean="0"/>
          </a:p>
          <a:p>
            <a:endParaRPr lang="en-US" sz="500" i="1" dirty="0" smtClean="0">
              <a:solidFill>
                <a:srgbClr val="000000"/>
              </a:solidFill>
              <a:ea typeface="ヒラギノ角ゴ Pro W3"/>
            </a:endParaRPr>
          </a:p>
          <a:p>
            <a:r>
              <a:rPr lang="en-US" sz="3200" i="1" dirty="0" smtClean="0">
                <a:solidFill>
                  <a:srgbClr val="000000"/>
                </a:solidFill>
                <a:ea typeface="ヒラギノ角ゴ Pro W3"/>
              </a:rPr>
              <a:t>Batch mode</a:t>
            </a:r>
            <a:r>
              <a:rPr lang="en-US" sz="3200" dirty="0" smtClean="0">
                <a:solidFill>
                  <a:srgbClr val="000000"/>
                </a:solidFill>
                <a:ea typeface="ヒラギノ角ゴ Pro W3"/>
              </a:rPr>
              <a:t>: tasks are collected to form a batch for allocation</a:t>
            </a:r>
          </a:p>
          <a:p>
            <a:endParaRPr lang="en-US" sz="3200" dirty="0" smtClean="0"/>
          </a:p>
          <a:p>
            <a:endParaRPr lang="en-US" sz="3200" dirty="0"/>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17</a:t>
            </a:fld>
            <a:endParaRPr lang="en-US">
              <a:solidFill>
                <a:prstClr val="black">
                  <a:tint val="75000"/>
                </a:prstClr>
              </a:solidFill>
              <a:latin typeface="Calibri"/>
            </a:endParaRPr>
          </a:p>
        </p:txBody>
      </p:sp>
      <p:pic>
        <p:nvPicPr>
          <p:cNvPr id="5" name="Picture 2"/>
          <p:cNvPicPr/>
          <p:nvPr/>
        </p:nvPicPr>
        <p:blipFill>
          <a:blip r:embed="rId2"/>
          <a:stretch>
            <a:fillRect/>
          </a:stretch>
        </p:blipFill>
        <p:spPr>
          <a:xfrm>
            <a:off x="4444574" y="2209262"/>
            <a:ext cx="3686176" cy="1771431"/>
          </a:xfrm>
          <a:prstGeom prst="rect">
            <a:avLst/>
          </a:prstGeom>
        </p:spPr>
      </p:pic>
      <p:pic>
        <p:nvPicPr>
          <p:cNvPr id="6" name="Picture 3"/>
          <p:cNvPicPr/>
          <p:nvPr/>
        </p:nvPicPr>
        <p:blipFill>
          <a:blip r:embed="rId3"/>
          <a:stretch>
            <a:fillRect/>
          </a:stretch>
        </p:blipFill>
        <p:spPr>
          <a:xfrm>
            <a:off x="3741279" y="4688953"/>
            <a:ext cx="4379040" cy="1789596"/>
          </a:xfrm>
          <a:prstGeom prst="rect">
            <a:avLst/>
          </a:prstGeom>
        </p:spPr>
      </p:pic>
      <p:sp>
        <p:nvSpPr>
          <p:cNvPr id="7" name="Rectangle 6"/>
          <p:cNvSpPr/>
          <p:nvPr/>
        </p:nvSpPr>
        <p:spPr>
          <a:xfrm>
            <a:off x="3710747" y="6461715"/>
            <a:ext cx="4629150" cy="4571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a:t>
            </a:r>
            <a:endParaRPr lang="en-US" dirty="0"/>
          </a:p>
        </p:txBody>
      </p:sp>
      <p:sp>
        <p:nvSpPr>
          <p:cNvPr id="3" name="Content Placeholder 2"/>
          <p:cNvSpPr>
            <a:spLocks noGrp="1"/>
          </p:cNvSpPr>
          <p:nvPr>
            <p:ph idx="1"/>
          </p:nvPr>
        </p:nvSpPr>
        <p:spPr>
          <a:xfrm>
            <a:off x="457200" y="1653365"/>
            <a:ext cx="8229600" cy="4525963"/>
          </a:xfrm>
        </p:spPr>
        <p:txBody>
          <a:bodyPr/>
          <a:lstStyle/>
          <a:p>
            <a:r>
              <a:rPr lang="en-US" dirty="0" smtClean="0"/>
              <a:t>Definition and motivation</a:t>
            </a:r>
          </a:p>
          <a:p>
            <a:endParaRPr lang="en-US" dirty="0" smtClean="0"/>
          </a:p>
          <a:p>
            <a:r>
              <a:rPr lang="en-US" dirty="0" smtClean="0"/>
              <a:t>System model and problem definition</a:t>
            </a:r>
          </a:p>
          <a:p>
            <a:endParaRPr lang="en-US" dirty="0" smtClean="0"/>
          </a:p>
          <a:p>
            <a:r>
              <a:rPr lang="en-US" dirty="0" smtClean="0"/>
              <a:t>Theoretical (Bayesian) model</a:t>
            </a:r>
          </a:p>
          <a:p>
            <a:endParaRPr lang="en-US" dirty="0" smtClean="0"/>
          </a:p>
          <a:p>
            <a:r>
              <a:rPr lang="en-US" dirty="0" smtClean="0"/>
              <a:t>Heuristics and results</a:t>
            </a:r>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18</a:t>
            </a:fld>
            <a:endParaRPr lang="en-US">
              <a:solidFill>
                <a:prstClr val="black">
                  <a:tint val="75000"/>
                </a:prstClr>
              </a:solidFill>
              <a:latin typeface="Calibri"/>
            </a:endParaRPr>
          </a:p>
        </p:txBody>
      </p:sp>
      <p:sp>
        <p:nvSpPr>
          <p:cNvPr id="5" name="Rounded Rectangle 4"/>
          <p:cNvSpPr/>
          <p:nvPr/>
        </p:nvSpPr>
        <p:spPr>
          <a:xfrm>
            <a:off x="191386" y="4019106"/>
            <a:ext cx="7942521" cy="893135"/>
          </a:xfrm>
          <a:prstGeom prst="roundRect">
            <a:avLst/>
          </a:prstGeom>
          <a:solidFill>
            <a:schemeClr val="accent6">
              <a:lumMod val="40000"/>
              <a:lumOff val="60000"/>
              <a:alpha val="2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 from Statistics</a:t>
            </a:r>
            <a:endParaRPr lang="en-US" dirty="0"/>
          </a:p>
        </p:txBody>
      </p:sp>
      <p:sp>
        <p:nvSpPr>
          <p:cNvPr id="3" name="Content Placeholder 2"/>
          <p:cNvSpPr>
            <a:spLocks noGrp="1"/>
          </p:cNvSpPr>
          <p:nvPr>
            <p:ph idx="1"/>
          </p:nvPr>
        </p:nvSpPr>
        <p:spPr/>
        <p:txBody>
          <a:bodyPr/>
          <a:lstStyle/>
          <a:p>
            <a:r>
              <a:rPr lang="en-US" dirty="0" smtClean="0"/>
              <a:t>If we know the distribution of random variables </a:t>
            </a:r>
            <a:r>
              <a:rPr lang="en-US" i="1" dirty="0" smtClean="0"/>
              <a:t>X</a:t>
            </a:r>
            <a:r>
              <a:rPr lang="en-US" dirty="0" smtClean="0"/>
              <a:t> and </a:t>
            </a:r>
            <a:r>
              <a:rPr lang="en-US" i="1" dirty="0" smtClean="0"/>
              <a:t>Y</a:t>
            </a:r>
            <a:r>
              <a:rPr lang="en-US" dirty="0" smtClean="0"/>
              <a:t> then:</a:t>
            </a:r>
          </a:p>
          <a:p>
            <a:pPr lvl="1"/>
            <a:r>
              <a:rPr lang="en-US" i="1" dirty="0" smtClean="0"/>
              <a:t>What is the distribution of Z where Z=X+Y ?</a:t>
            </a:r>
          </a:p>
          <a:p>
            <a:pPr lvl="1"/>
            <a:r>
              <a:rPr lang="en-US" i="1" dirty="0" smtClean="0"/>
              <a:t>Z</a:t>
            </a:r>
            <a:r>
              <a:rPr lang="en-US" dirty="0" smtClean="0"/>
              <a:t> is the </a:t>
            </a:r>
            <a:r>
              <a:rPr lang="en-US" i="1" u="sng" dirty="0" smtClean="0"/>
              <a:t>convolution</a:t>
            </a:r>
            <a:r>
              <a:rPr lang="en-US" dirty="0" smtClean="0"/>
              <a:t> of </a:t>
            </a:r>
            <a:r>
              <a:rPr lang="en-US" i="1" dirty="0" smtClean="0"/>
              <a:t>X</a:t>
            </a:r>
            <a:r>
              <a:rPr lang="en-US" dirty="0" smtClean="0"/>
              <a:t> and </a:t>
            </a:r>
            <a:r>
              <a:rPr lang="en-US" i="1" dirty="0" smtClean="0"/>
              <a:t>Y</a:t>
            </a:r>
            <a:r>
              <a:rPr lang="en-US" dirty="0" smtClean="0"/>
              <a:t> and is shown as </a:t>
            </a:r>
            <a:r>
              <a:rPr lang="en-US" i="1" dirty="0" smtClean="0"/>
              <a:t>X</a:t>
            </a:r>
            <a:r>
              <a:rPr lang="en-US" i="1" baseline="-10000" dirty="0" smtClean="0"/>
              <a:t>*</a:t>
            </a:r>
            <a:r>
              <a:rPr lang="en-US" i="1" dirty="0" smtClean="0"/>
              <a:t>Y</a:t>
            </a:r>
          </a:p>
          <a:p>
            <a:pPr lvl="1"/>
            <a:r>
              <a:rPr lang="en-US" dirty="0" smtClean="0"/>
              <a:t>PMF of </a:t>
            </a:r>
            <a:r>
              <a:rPr lang="en-US" i="1" dirty="0" smtClean="0"/>
              <a:t>Z</a:t>
            </a:r>
            <a:r>
              <a:rPr lang="en-US" dirty="0" smtClean="0"/>
              <a:t> is:  </a:t>
            </a:r>
          </a:p>
          <a:p>
            <a:endParaRPr lang="en-US" sz="800" i="1" u="sng" dirty="0" smtClean="0"/>
          </a:p>
          <a:p>
            <a:r>
              <a:rPr lang="en-US" i="1" u="sng" dirty="0" smtClean="0"/>
              <a:t>Example:</a:t>
            </a:r>
            <a:r>
              <a:rPr lang="en-US" dirty="0" smtClean="0"/>
              <a:t> </a:t>
            </a:r>
            <a:r>
              <a:rPr lang="en-US" i="1" dirty="0" smtClean="0"/>
              <a:t>Z</a:t>
            </a:r>
            <a:r>
              <a:rPr lang="en-US" dirty="0" smtClean="0"/>
              <a:t> is the distribution of sum of rolling a dice for 2 times (</a:t>
            </a:r>
            <a:r>
              <a:rPr lang="en-US" i="1" dirty="0" smtClean="0"/>
              <a:t>X</a:t>
            </a:r>
            <a:r>
              <a:rPr lang="en-US" dirty="0" smtClean="0"/>
              <a:t> and </a:t>
            </a:r>
            <a:r>
              <a:rPr lang="en-US" i="1" dirty="0" smtClean="0"/>
              <a:t>Y</a:t>
            </a:r>
            <a:r>
              <a:rPr lang="en-US" dirty="0" smtClean="0"/>
              <a:t>)</a:t>
            </a:r>
            <a:endParaRPr lang="en-US" dirty="0"/>
          </a:p>
        </p:txBody>
      </p:sp>
      <p:grpSp>
        <p:nvGrpSpPr>
          <p:cNvPr id="4" name="Group 67"/>
          <p:cNvGrpSpPr/>
          <p:nvPr/>
        </p:nvGrpSpPr>
        <p:grpSpPr>
          <a:xfrm>
            <a:off x="4793460" y="5519295"/>
            <a:ext cx="3985813" cy="1426226"/>
            <a:chOff x="4786032" y="5451651"/>
            <a:chExt cx="3985813" cy="1426226"/>
          </a:xfrm>
        </p:grpSpPr>
        <p:sp>
          <p:nvSpPr>
            <p:cNvPr id="21" name="TextBox 20"/>
            <p:cNvSpPr txBox="1"/>
            <p:nvPr/>
          </p:nvSpPr>
          <p:spPr>
            <a:xfrm>
              <a:off x="6188364" y="6355823"/>
              <a:ext cx="263214" cy="276999"/>
            </a:xfrm>
            <a:prstGeom prst="rect">
              <a:avLst/>
            </a:prstGeom>
            <a:noFill/>
          </p:spPr>
          <p:txBody>
            <a:bodyPr wrap="none" rtlCol="0">
              <a:spAutoFit/>
            </a:bodyPr>
            <a:lstStyle/>
            <a:p>
              <a:r>
                <a:rPr lang="en-US" sz="1200" b="1" dirty="0" smtClean="0"/>
                <a:t>5</a:t>
              </a:r>
              <a:endParaRPr lang="en-US" sz="1600" b="1" dirty="0"/>
            </a:p>
          </p:txBody>
        </p:sp>
        <p:sp>
          <p:nvSpPr>
            <p:cNvPr id="62" name="TextBox 61"/>
            <p:cNvSpPr txBox="1"/>
            <p:nvPr/>
          </p:nvSpPr>
          <p:spPr>
            <a:xfrm>
              <a:off x="7240873" y="6354156"/>
              <a:ext cx="263214" cy="276999"/>
            </a:xfrm>
            <a:prstGeom prst="rect">
              <a:avLst/>
            </a:prstGeom>
            <a:noFill/>
          </p:spPr>
          <p:txBody>
            <a:bodyPr wrap="none" rtlCol="0">
              <a:spAutoFit/>
            </a:bodyPr>
            <a:lstStyle/>
            <a:p>
              <a:r>
                <a:rPr lang="en-US" sz="1200" b="1" dirty="0" smtClean="0"/>
                <a:t>8</a:t>
              </a:r>
              <a:endParaRPr lang="en-US" sz="1600" b="1" dirty="0"/>
            </a:p>
          </p:txBody>
        </p:sp>
        <p:cxnSp>
          <p:nvCxnSpPr>
            <p:cNvPr id="9" name="Straight Arrow Connector 8"/>
            <p:cNvCxnSpPr/>
            <p:nvPr/>
          </p:nvCxnSpPr>
          <p:spPr bwMode="auto">
            <a:xfrm>
              <a:off x="5236499" y="6347275"/>
              <a:ext cx="3535346" cy="854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0" name="Straight Arrow Connector 9"/>
            <p:cNvCxnSpPr/>
            <p:nvPr/>
          </p:nvCxnSpPr>
          <p:spPr bwMode="auto">
            <a:xfrm rot="5400000" flipH="1" flipV="1">
              <a:off x="4788481" y="5898735"/>
              <a:ext cx="896039" cy="1872"/>
            </a:xfrm>
            <a:prstGeom prst="straightConnector1">
              <a:avLst/>
            </a:prstGeom>
            <a:solidFill>
              <a:schemeClr val="accent1"/>
            </a:solidFill>
            <a:ln w="22225" cap="flat" cmpd="sng" algn="ctr">
              <a:solidFill>
                <a:schemeClr val="tx1"/>
              </a:solidFill>
              <a:prstDash val="solid"/>
              <a:round/>
              <a:headEnd type="none" w="med" len="med"/>
              <a:tailEnd type="arrow"/>
            </a:ln>
            <a:effectLst/>
          </p:spPr>
        </p:cxnSp>
        <p:cxnSp>
          <p:nvCxnSpPr>
            <p:cNvPr id="11" name="Straight Connector 10"/>
            <p:cNvCxnSpPr/>
            <p:nvPr/>
          </p:nvCxnSpPr>
          <p:spPr bwMode="auto">
            <a:xfrm flipV="1">
              <a:off x="5687863" y="6090836"/>
              <a:ext cx="0" cy="258616"/>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rot="5400000" flipH="1" flipV="1">
              <a:off x="5267119" y="6230994"/>
              <a:ext cx="241116" cy="1"/>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flipV="1">
              <a:off x="8091362" y="6069570"/>
              <a:ext cx="1874" cy="281048"/>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14" name="TextBox 13"/>
            <p:cNvSpPr txBox="1"/>
            <p:nvPr/>
          </p:nvSpPr>
          <p:spPr>
            <a:xfrm>
              <a:off x="5253496" y="6336755"/>
              <a:ext cx="263214" cy="276999"/>
            </a:xfrm>
            <a:prstGeom prst="rect">
              <a:avLst/>
            </a:prstGeom>
            <a:noFill/>
          </p:spPr>
          <p:txBody>
            <a:bodyPr wrap="none" rtlCol="0">
              <a:spAutoFit/>
            </a:bodyPr>
            <a:lstStyle/>
            <a:p>
              <a:r>
                <a:rPr lang="en-US" sz="1200" b="1" dirty="0" smtClean="0"/>
                <a:t>2</a:t>
              </a:r>
              <a:endParaRPr lang="en-US" sz="1600" b="1" dirty="0"/>
            </a:p>
          </p:txBody>
        </p:sp>
        <p:sp>
          <p:nvSpPr>
            <p:cNvPr id="15" name="TextBox 14"/>
            <p:cNvSpPr txBox="1"/>
            <p:nvPr/>
          </p:nvSpPr>
          <p:spPr>
            <a:xfrm>
              <a:off x="5529005" y="6336755"/>
              <a:ext cx="263214" cy="276999"/>
            </a:xfrm>
            <a:prstGeom prst="rect">
              <a:avLst/>
            </a:prstGeom>
            <a:noFill/>
          </p:spPr>
          <p:txBody>
            <a:bodyPr wrap="none" rtlCol="0">
              <a:spAutoFit/>
            </a:bodyPr>
            <a:lstStyle/>
            <a:p>
              <a:r>
                <a:rPr lang="en-US" sz="1200" b="1" dirty="0" smtClean="0"/>
                <a:t>3</a:t>
              </a:r>
              <a:endParaRPr lang="en-US" sz="1600" b="1" dirty="0"/>
            </a:p>
          </p:txBody>
        </p:sp>
        <p:sp>
          <p:nvSpPr>
            <p:cNvPr id="16" name="TextBox 15"/>
            <p:cNvSpPr txBox="1"/>
            <p:nvPr/>
          </p:nvSpPr>
          <p:spPr>
            <a:xfrm>
              <a:off x="5832072" y="6328287"/>
              <a:ext cx="263214" cy="276999"/>
            </a:xfrm>
            <a:prstGeom prst="rect">
              <a:avLst/>
            </a:prstGeom>
            <a:noFill/>
          </p:spPr>
          <p:txBody>
            <a:bodyPr wrap="none" rtlCol="0">
              <a:spAutoFit/>
            </a:bodyPr>
            <a:lstStyle/>
            <a:p>
              <a:r>
                <a:rPr lang="en-US" sz="1200" b="1" dirty="0" smtClean="0"/>
                <a:t>4</a:t>
              </a:r>
              <a:endParaRPr lang="en-US" sz="1600" b="1" dirty="0"/>
            </a:p>
          </p:txBody>
        </p:sp>
        <p:cxnSp>
          <p:nvCxnSpPr>
            <p:cNvPr id="20" name="Straight Connector 19"/>
            <p:cNvCxnSpPr/>
            <p:nvPr/>
          </p:nvCxnSpPr>
          <p:spPr bwMode="auto">
            <a:xfrm flipV="1">
              <a:off x="7400245" y="5784928"/>
              <a:ext cx="0" cy="579862"/>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24" name="TextBox 23"/>
            <p:cNvSpPr txBox="1"/>
            <p:nvPr/>
          </p:nvSpPr>
          <p:spPr>
            <a:xfrm>
              <a:off x="6499653" y="6539323"/>
              <a:ext cx="543739" cy="338554"/>
            </a:xfrm>
            <a:prstGeom prst="rect">
              <a:avLst/>
            </a:prstGeom>
            <a:noFill/>
          </p:spPr>
          <p:txBody>
            <a:bodyPr wrap="none" rtlCol="0">
              <a:spAutoFit/>
            </a:bodyPr>
            <a:lstStyle/>
            <a:p>
              <a:r>
                <a:rPr lang="en-US" sz="1600" b="1" dirty="0" smtClean="0"/>
                <a:t>sum</a:t>
              </a:r>
              <a:endParaRPr lang="en-US" sz="1600" b="1" dirty="0"/>
            </a:p>
          </p:txBody>
        </p:sp>
        <p:sp>
          <p:nvSpPr>
            <p:cNvPr id="25" name="TextBox 24"/>
            <p:cNvSpPr txBox="1"/>
            <p:nvPr/>
          </p:nvSpPr>
          <p:spPr>
            <a:xfrm>
              <a:off x="4967035" y="5466208"/>
              <a:ext cx="247707" cy="127518"/>
            </a:xfrm>
            <a:prstGeom prst="rect">
              <a:avLst/>
            </a:prstGeom>
            <a:noFill/>
          </p:spPr>
          <p:txBody>
            <a:bodyPr wrap="none" rtlCol="0">
              <a:spAutoFit/>
            </a:bodyPr>
            <a:lstStyle/>
            <a:p>
              <a:r>
                <a:rPr lang="en-US" sz="1600" b="1" dirty="0" smtClean="0"/>
                <a:t>1</a:t>
              </a:r>
              <a:endParaRPr lang="en-US" sz="1600" b="1" dirty="0"/>
            </a:p>
          </p:txBody>
        </p:sp>
        <p:sp>
          <p:nvSpPr>
            <p:cNvPr id="26" name="TextBox 25"/>
            <p:cNvSpPr txBox="1"/>
            <p:nvPr/>
          </p:nvSpPr>
          <p:spPr>
            <a:xfrm>
              <a:off x="4970100" y="6244365"/>
              <a:ext cx="247707" cy="127518"/>
            </a:xfrm>
            <a:prstGeom prst="rect">
              <a:avLst/>
            </a:prstGeom>
            <a:noFill/>
          </p:spPr>
          <p:txBody>
            <a:bodyPr wrap="none" rtlCol="0">
              <a:spAutoFit/>
            </a:bodyPr>
            <a:lstStyle/>
            <a:p>
              <a:r>
                <a:rPr lang="en-US" sz="1600" b="1" dirty="0" smtClean="0"/>
                <a:t>0</a:t>
              </a:r>
              <a:endParaRPr lang="en-US" sz="1600" b="1" dirty="0"/>
            </a:p>
          </p:txBody>
        </p:sp>
        <p:sp>
          <p:nvSpPr>
            <p:cNvPr id="27" name="TextBox 26"/>
            <p:cNvSpPr txBox="1"/>
            <p:nvPr/>
          </p:nvSpPr>
          <p:spPr>
            <a:xfrm rot="16200000">
              <a:off x="4807673" y="5773921"/>
              <a:ext cx="295274" cy="338555"/>
            </a:xfrm>
            <a:prstGeom prst="rect">
              <a:avLst/>
            </a:prstGeom>
            <a:noFill/>
          </p:spPr>
          <p:txBody>
            <a:bodyPr wrap="none" rtlCol="0">
              <a:spAutoFit/>
            </a:bodyPr>
            <a:lstStyle/>
            <a:p>
              <a:r>
                <a:rPr lang="en-US" sz="1600" b="1" dirty="0" smtClean="0"/>
                <a:t>p</a:t>
              </a:r>
              <a:endParaRPr lang="en-US" sz="1600" b="1" dirty="0"/>
            </a:p>
          </p:txBody>
        </p:sp>
        <p:cxnSp>
          <p:nvCxnSpPr>
            <p:cNvPr id="28" name="Straight Connector 27"/>
            <p:cNvCxnSpPr/>
            <p:nvPr/>
          </p:nvCxnSpPr>
          <p:spPr bwMode="auto">
            <a:xfrm flipV="1">
              <a:off x="7038738" y="5583093"/>
              <a:ext cx="0" cy="781697"/>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29" name="TextBox 28"/>
            <p:cNvSpPr txBox="1"/>
            <p:nvPr/>
          </p:nvSpPr>
          <p:spPr>
            <a:xfrm>
              <a:off x="6523153" y="6335945"/>
              <a:ext cx="263214" cy="276999"/>
            </a:xfrm>
            <a:prstGeom prst="rect">
              <a:avLst/>
            </a:prstGeom>
            <a:noFill/>
          </p:spPr>
          <p:txBody>
            <a:bodyPr wrap="none" rtlCol="0">
              <a:spAutoFit/>
            </a:bodyPr>
            <a:lstStyle/>
            <a:p>
              <a:r>
                <a:rPr lang="en-US" sz="1200" b="1" dirty="0" smtClean="0"/>
                <a:t>6</a:t>
              </a:r>
              <a:endParaRPr lang="en-US" sz="1600" b="1" dirty="0"/>
            </a:p>
          </p:txBody>
        </p:sp>
        <p:cxnSp>
          <p:nvCxnSpPr>
            <p:cNvPr id="45" name="Straight Connector 44"/>
            <p:cNvCxnSpPr/>
            <p:nvPr/>
          </p:nvCxnSpPr>
          <p:spPr bwMode="auto">
            <a:xfrm flipV="1">
              <a:off x="5982705" y="5873285"/>
              <a:ext cx="0" cy="498598"/>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46" name="Straight Connector 45"/>
            <p:cNvCxnSpPr/>
            <p:nvPr/>
          </p:nvCxnSpPr>
          <p:spPr bwMode="auto">
            <a:xfrm rot="5400000" flipH="1" flipV="1">
              <a:off x="8279152" y="6240692"/>
              <a:ext cx="241116" cy="1"/>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47" name="Straight Connector 46"/>
            <p:cNvCxnSpPr/>
            <p:nvPr/>
          </p:nvCxnSpPr>
          <p:spPr bwMode="auto">
            <a:xfrm rot="5400000" flipH="1" flipV="1">
              <a:off x="7524744" y="6122369"/>
              <a:ext cx="475891" cy="1872"/>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48" name="Straight Connector 47"/>
            <p:cNvCxnSpPr/>
            <p:nvPr/>
          </p:nvCxnSpPr>
          <p:spPr bwMode="auto">
            <a:xfrm flipV="1">
              <a:off x="6332795" y="5795561"/>
              <a:ext cx="0" cy="576323"/>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49" name="Straight Connector 48"/>
            <p:cNvCxnSpPr/>
            <p:nvPr/>
          </p:nvCxnSpPr>
          <p:spPr bwMode="auto">
            <a:xfrm flipV="1">
              <a:off x="6687864" y="5593726"/>
              <a:ext cx="0" cy="762097"/>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60" name="Straight Connector 59"/>
            <p:cNvCxnSpPr/>
            <p:nvPr/>
          </p:nvCxnSpPr>
          <p:spPr bwMode="auto">
            <a:xfrm flipV="1">
              <a:off x="8658439" y="6244365"/>
              <a:ext cx="2" cy="131057"/>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61" name="TextBox 60"/>
            <p:cNvSpPr txBox="1"/>
            <p:nvPr/>
          </p:nvSpPr>
          <p:spPr>
            <a:xfrm>
              <a:off x="6909479" y="6339483"/>
              <a:ext cx="263214" cy="276999"/>
            </a:xfrm>
            <a:prstGeom prst="rect">
              <a:avLst/>
            </a:prstGeom>
            <a:noFill/>
          </p:spPr>
          <p:txBody>
            <a:bodyPr wrap="none" rtlCol="0">
              <a:spAutoFit/>
            </a:bodyPr>
            <a:lstStyle/>
            <a:p>
              <a:r>
                <a:rPr lang="en-US" sz="1200" b="1" dirty="0" smtClean="0"/>
                <a:t>7</a:t>
              </a:r>
              <a:endParaRPr lang="en-US" sz="1600" b="1" dirty="0"/>
            </a:p>
          </p:txBody>
        </p:sp>
        <p:sp>
          <p:nvSpPr>
            <p:cNvPr id="63" name="TextBox 62"/>
            <p:cNvSpPr txBox="1"/>
            <p:nvPr/>
          </p:nvSpPr>
          <p:spPr>
            <a:xfrm>
              <a:off x="7606689" y="6345190"/>
              <a:ext cx="263214" cy="276999"/>
            </a:xfrm>
            <a:prstGeom prst="rect">
              <a:avLst/>
            </a:prstGeom>
            <a:noFill/>
          </p:spPr>
          <p:txBody>
            <a:bodyPr wrap="none" rtlCol="0">
              <a:spAutoFit/>
            </a:bodyPr>
            <a:lstStyle/>
            <a:p>
              <a:r>
                <a:rPr lang="en-US" sz="1200" b="1" dirty="0" smtClean="0"/>
                <a:t>9</a:t>
              </a:r>
              <a:endParaRPr lang="en-US" sz="1600" b="1" dirty="0"/>
            </a:p>
          </p:txBody>
        </p:sp>
        <p:sp>
          <p:nvSpPr>
            <p:cNvPr id="64" name="TextBox 63"/>
            <p:cNvSpPr txBox="1"/>
            <p:nvPr/>
          </p:nvSpPr>
          <p:spPr>
            <a:xfrm>
              <a:off x="7907951" y="6359361"/>
              <a:ext cx="341760" cy="276999"/>
            </a:xfrm>
            <a:prstGeom prst="rect">
              <a:avLst/>
            </a:prstGeom>
            <a:noFill/>
          </p:spPr>
          <p:txBody>
            <a:bodyPr wrap="none" rtlCol="0">
              <a:spAutoFit/>
            </a:bodyPr>
            <a:lstStyle/>
            <a:p>
              <a:r>
                <a:rPr lang="en-US" sz="1200" b="1" dirty="0" smtClean="0"/>
                <a:t>10</a:t>
              </a:r>
              <a:endParaRPr lang="en-US" sz="1600" b="1" dirty="0"/>
            </a:p>
          </p:txBody>
        </p:sp>
        <p:sp>
          <p:nvSpPr>
            <p:cNvPr id="65" name="TextBox 64"/>
            <p:cNvSpPr txBox="1"/>
            <p:nvPr/>
          </p:nvSpPr>
          <p:spPr>
            <a:xfrm>
              <a:off x="8166681" y="6352266"/>
              <a:ext cx="341760" cy="276999"/>
            </a:xfrm>
            <a:prstGeom prst="rect">
              <a:avLst/>
            </a:prstGeom>
            <a:noFill/>
          </p:spPr>
          <p:txBody>
            <a:bodyPr wrap="none" rtlCol="0">
              <a:spAutoFit/>
            </a:bodyPr>
            <a:lstStyle/>
            <a:p>
              <a:r>
                <a:rPr lang="en-US" sz="1200" b="1" dirty="0" smtClean="0"/>
                <a:t>11</a:t>
              </a:r>
              <a:endParaRPr lang="en-US" sz="1600" b="1" dirty="0"/>
            </a:p>
          </p:txBody>
        </p:sp>
        <p:sp>
          <p:nvSpPr>
            <p:cNvPr id="66" name="TextBox 65"/>
            <p:cNvSpPr txBox="1"/>
            <p:nvPr/>
          </p:nvSpPr>
          <p:spPr>
            <a:xfrm>
              <a:off x="8404145" y="6355804"/>
              <a:ext cx="341760" cy="276999"/>
            </a:xfrm>
            <a:prstGeom prst="rect">
              <a:avLst/>
            </a:prstGeom>
            <a:noFill/>
          </p:spPr>
          <p:txBody>
            <a:bodyPr wrap="none" rtlCol="0">
              <a:spAutoFit/>
            </a:bodyPr>
            <a:lstStyle/>
            <a:p>
              <a:r>
                <a:rPr lang="en-US" sz="1200" b="1" dirty="0" smtClean="0"/>
                <a:t>12</a:t>
              </a:r>
              <a:endParaRPr lang="en-US" sz="1600" b="1" dirty="0"/>
            </a:p>
          </p:txBody>
        </p:sp>
      </p:grpSp>
      <p:graphicFrame>
        <p:nvGraphicFramePr>
          <p:cNvPr id="33" name="Object 32"/>
          <p:cNvGraphicFramePr>
            <a:graphicFrameLocks noChangeAspect="1"/>
          </p:cNvGraphicFramePr>
          <p:nvPr/>
        </p:nvGraphicFramePr>
        <p:xfrm>
          <a:off x="4514850" y="3321050"/>
          <a:ext cx="114300" cy="215900"/>
        </p:xfrm>
        <a:graphic>
          <a:graphicData uri="http://schemas.openxmlformats.org/presentationml/2006/ole">
            <p:oleObj spid="_x0000_s97282" name="Equation" r:id="rId3" imgW="114120" imgH="215640" progId="Equation.3">
              <p:embed/>
            </p:oleObj>
          </a:graphicData>
        </a:graphic>
      </p:graphicFrame>
      <p:pic>
        <p:nvPicPr>
          <p:cNvPr id="97283" name="Picture 3"/>
          <p:cNvPicPr>
            <a:picLocks noChangeAspect="1" noChangeArrowheads="1"/>
          </p:cNvPicPr>
          <p:nvPr/>
        </p:nvPicPr>
        <p:blipFill>
          <a:blip r:embed="rId4"/>
          <a:srcRect/>
          <a:stretch>
            <a:fillRect/>
          </a:stretch>
        </p:blipFill>
        <p:spPr bwMode="auto">
          <a:xfrm>
            <a:off x="3243757" y="3687807"/>
            <a:ext cx="3467542" cy="80640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7283"/>
                                        </p:tgtEl>
                                        <p:attrNameLst>
                                          <p:attrName>style.visibility</p:attrName>
                                        </p:attrNameLst>
                                      </p:cBhvr>
                                      <p:to>
                                        <p:strVal val="visible"/>
                                      </p:to>
                                    </p:set>
                                    <p:animEffect transition="in" filter="blinds(horizontal)">
                                      <p:cBhvr>
                                        <p:cTn id="22" dur="500"/>
                                        <p:tgtEl>
                                          <p:spTgt spid="9728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err="1" smtClean="0"/>
              <a:t>Ph.D</a:t>
            </a:r>
            <a:r>
              <a:rPr lang="en-US" dirty="0" smtClean="0"/>
              <a:t> (Aug </a:t>
            </a:r>
            <a:r>
              <a:rPr lang="en-US" i="1" dirty="0" smtClean="0"/>
              <a:t>’</a:t>
            </a:r>
            <a:r>
              <a:rPr lang="en-US" dirty="0" smtClean="0"/>
              <a:t>12)</a:t>
            </a:r>
          </a:p>
          <a:p>
            <a:pPr lvl="1"/>
            <a:r>
              <a:rPr lang="en-US" i="1" dirty="0" smtClean="0"/>
              <a:t>Melbourne University</a:t>
            </a:r>
          </a:p>
          <a:p>
            <a:pPr lvl="2"/>
            <a:r>
              <a:rPr lang="en-US" dirty="0" smtClean="0"/>
              <a:t>Resource allocation in interconnected virtualized distributed systems </a:t>
            </a:r>
          </a:p>
          <a:p>
            <a:r>
              <a:rPr lang="en-US" dirty="0" smtClean="0"/>
              <a:t>Academic Appointments</a:t>
            </a:r>
          </a:p>
          <a:p>
            <a:pPr lvl="1"/>
            <a:r>
              <a:rPr lang="en-US" i="1" dirty="0" smtClean="0"/>
              <a:t>Assistant Professor at UL (Aug ’14 – present)</a:t>
            </a:r>
          </a:p>
          <a:p>
            <a:pPr lvl="1"/>
            <a:r>
              <a:rPr lang="en-US" i="1" dirty="0" smtClean="0"/>
              <a:t>University of Miami (Aug ’13 – Aug ’14)</a:t>
            </a:r>
          </a:p>
          <a:p>
            <a:pPr lvl="1"/>
            <a:r>
              <a:rPr lang="en-US" i="1" dirty="0" smtClean="0"/>
              <a:t>Colorado State University (Aug ’12 – Aug ’13)</a:t>
            </a:r>
          </a:p>
          <a:p>
            <a:pPr lvl="1"/>
            <a:r>
              <a:rPr lang="en-US" i="1" dirty="0" smtClean="0"/>
              <a:t>Lecturer and faculty member, Azad Uni. (Sep ’06 – Aug ’08)</a:t>
            </a:r>
          </a:p>
          <a:p>
            <a:r>
              <a:rPr lang="en-US" dirty="0" smtClean="0"/>
              <a:t>Industry work experiences</a:t>
            </a:r>
          </a:p>
          <a:p>
            <a:pPr lvl="1"/>
            <a:r>
              <a:rPr lang="en-US" i="1" dirty="0" smtClean="0"/>
              <a:t>Intern at Infosys research</a:t>
            </a:r>
          </a:p>
          <a:p>
            <a:pPr lvl="1"/>
            <a:r>
              <a:rPr lang="en-US" i="1" dirty="0" smtClean="0"/>
              <a:t>Cloud consultant at </a:t>
            </a:r>
            <a:r>
              <a:rPr lang="en-US" i="1" dirty="0" err="1" smtClean="0"/>
              <a:t>Nexright</a:t>
            </a:r>
            <a:r>
              <a:rPr lang="en-US" i="1" dirty="0" smtClean="0"/>
              <a:t> ltd.</a:t>
            </a:r>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2</a:t>
            </a:fld>
            <a:endParaRPr lang="en-US">
              <a:solidFill>
                <a:prstClr val="black">
                  <a:tint val="75000"/>
                </a:prstClr>
              </a:solidFill>
              <a:latin typeface="Calibri"/>
            </a:endParaRPr>
          </a:p>
        </p:txBody>
      </p:sp>
    </p:spTree>
    <p:extLst>
      <p:ext uri="{BB962C8B-B14F-4D97-AF65-F5344CB8AC3E}">
        <p14:creationId xmlns="" xmlns:p14="http://schemas.microsoft.com/office/powerpoint/2010/main" val="2483827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Task Completion Time based on Convolution</a:t>
            </a:r>
            <a:endParaRPr lang="en-US" dirty="0"/>
          </a:p>
        </p:txBody>
      </p:sp>
      <p:sp>
        <p:nvSpPr>
          <p:cNvPr id="3" name="Content Placeholder 2"/>
          <p:cNvSpPr>
            <a:spLocks noGrp="1"/>
          </p:cNvSpPr>
          <p:nvPr>
            <p:ph idx="1"/>
          </p:nvPr>
        </p:nvSpPr>
        <p:spPr>
          <a:xfrm>
            <a:off x="457200" y="2025520"/>
            <a:ext cx="8229600" cy="4525963"/>
          </a:xfrm>
        </p:spPr>
        <p:txBody>
          <a:bodyPr>
            <a:normAutofit fontScale="77500" lnSpcReduction="20000"/>
          </a:bodyPr>
          <a:lstStyle/>
          <a:p>
            <a:endParaRPr lang="en-US" sz="3600" u="sng" dirty="0" smtClean="0">
              <a:solidFill>
                <a:srgbClr val="000000"/>
              </a:solidFill>
            </a:endParaRPr>
          </a:p>
          <a:p>
            <a:endParaRPr lang="en-US" sz="3600" u="sng" dirty="0" smtClean="0">
              <a:solidFill>
                <a:srgbClr val="000000"/>
              </a:solidFill>
            </a:endParaRPr>
          </a:p>
          <a:p>
            <a:endParaRPr lang="en-US" sz="1200" u="sng" dirty="0" smtClean="0">
              <a:solidFill>
                <a:srgbClr val="000000"/>
              </a:solidFill>
            </a:endParaRPr>
          </a:p>
          <a:p>
            <a:r>
              <a:rPr lang="en-US" sz="3600" u="sng" dirty="0" smtClean="0">
                <a:solidFill>
                  <a:srgbClr val="000000"/>
                </a:solidFill>
              </a:rPr>
              <a:t>Completion time PMF</a:t>
            </a:r>
            <a:r>
              <a:rPr lang="en-US" sz="3600" dirty="0" smtClean="0">
                <a:solidFill>
                  <a:srgbClr val="000000"/>
                </a:solidFill>
              </a:rPr>
              <a:t> of task </a:t>
            </a:r>
            <a:r>
              <a:rPr lang="en-US" sz="3600" i="1" dirty="0" err="1" smtClean="0">
                <a:solidFill>
                  <a:srgbClr val="000000"/>
                </a:solidFill>
              </a:rPr>
              <a:t>i</a:t>
            </a:r>
            <a:r>
              <a:rPr lang="en-US" sz="3600" i="1" dirty="0" smtClean="0">
                <a:solidFill>
                  <a:srgbClr val="000000"/>
                </a:solidFill>
              </a:rPr>
              <a:t> </a:t>
            </a:r>
            <a:r>
              <a:rPr lang="en-US" sz="3600" dirty="0" smtClean="0">
                <a:solidFill>
                  <a:srgbClr val="000000"/>
                </a:solidFill>
              </a:rPr>
              <a:t>is calculated by convolving:</a:t>
            </a:r>
          </a:p>
          <a:p>
            <a:pPr lvl="1"/>
            <a:r>
              <a:rPr lang="en-US" i="1" dirty="0" smtClean="0">
                <a:solidFill>
                  <a:srgbClr val="000000"/>
                </a:solidFill>
                <a:ea typeface="ヒラギノ角ゴ Pro W3"/>
              </a:rPr>
              <a:t>Completion time PMF of currently executing task</a:t>
            </a:r>
          </a:p>
          <a:p>
            <a:pPr lvl="1"/>
            <a:r>
              <a:rPr lang="en-US" i="1" dirty="0" smtClean="0">
                <a:solidFill>
                  <a:srgbClr val="000000"/>
                </a:solidFill>
                <a:ea typeface="ヒラギノ角ゴ Pro W3"/>
              </a:rPr>
              <a:t>Execution time PMF for tasks ahead of task </a:t>
            </a:r>
            <a:r>
              <a:rPr lang="en-US" i="1" dirty="0" err="1" smtClean="0">
                <a:solidFill>
                  <a:srgbClr val="000000"/>
                </a:solidFill>
                <a:ea typeface="ヒラギノ角ゴ Pro W3"/>
              </a:rPr>
              <a:t>i</a:t>
            </a:r>
            <a:endParaRPr lang="en-US" i="1" dirty="0" smtClean="0">
              <a:solidFill>
                <a:srgbClr val="000000"/>
              </a:solidFill>
              <a:ea typeface="ヒラギノ角ゴ Pro W3"/>
            </a:endParaRPr>
          </a:p>
          <a:p>
            <a:endParaRPr lang="en-US" sz="2100" dirty="0" smtClean="0">
              <a:solidFill>
                <a:srgbClr val="000000"/>
              </a:solidFill>
              <a:ea typeface="ヒラギノ角ゴ Pro W3"/>
            </a:endParaRPr>
          </a:p>
          <a:p>
            <a:r>
              <a:rPr lang="en-US" dirty="0" smtClean="0">
                <a:solidFill>
                  <a:srgbClr val="000000"/>
                </a:solidFill>
                <a:ea typeface="ヒラギノ角ゴ Pro W3"/>
              </a:rPr>
              <a:t>Completion time PMF for a currently executing task:</a:t>
            </a:r>
          </a:p>
          <a:p>
            <a:pPr lvl="1"/>
            <a:r>
              <a:rPr lang="en-US" i="1" dirty="0" smtClean="0">
                <a:solidFill>
                  <a:srgbClr val="000000"/>
                </a:solidFill>
                <a:ea typeface="ヒラギノ角ゴ Pro W3"/>
              </a:rPr>
              <a:t>Impulses in the execution time PMF that have passed are removed</a:t>
            </a:r>
            <a:endParaRPr lang="en-US" i="1" dirty="0" smtClean="0"/>
          </a:p>
          <a:p>
            <a:pPr lvl="1"/>
            <a:r>
              <a:rPr lang="en-US" i="1" dirty="0" smtClean="0">
                <a:solidFill>
                  <a:srgbClr val="000000"/>
                </a:solidFill>
                <a:ea typeface="ヒラギノ角ゴ Pro W3"/>
              </a:rPr>
              <a:t>The remaining distribution is renormalized to 1</a:t>
            </a:r>
            <a:endParaRPr lang="en-US" i="1" dirty="0" smtClean="0"/>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20</a:t>
            </a:fld>
            <a:endParaRPr lang="en-US">
              <a:solidFill>
                <a:prstClr val="black">
                  <a:tint val="75000"/>
                </a:prstClr>
              </a:solidFill>
              <a:latin typeface="Calibri"/>
            </a:endParaRPr>
          </a:p>
        </p:txBody>
      </p:sp>
      <p:sp>
        <p:nvSpPr>
          <p:cNvPr id="5" name="Rectangle 4"/>
          <p:cNvSpPr/>
          <p:nvPr/>
        </p:nvSpPr>
        <p:spPr>
          <a:xfrm>
            <a:off x="1828768" y="1818170"/>
            <a:ext cx="3636335" cy="542260"/>
          </a:xfrm>
          <a:prstGeom prst="rect">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624625" y="1757910"/>
            <a:ext cx="811619" cy="72301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 name="TextBox 6"/>
          <p:cNvSpPr txBox="1"/>
          <p:nvPr/>
        </p:nvSpPr>
        <p:spPr>
          <a:xfrm>
            <a:off x="1573619" y="1775638"/>
            <a:ext cx="1499190" cy="646331"/>
          </a:xfrm>
          <a:prstGeom prst="rect">
            <a:avLst/>
          </a:prstGeom>
          <a:solidFill>
            <a:schemeClr val="bg1"/>
          </a:solidFill>
        </p:spPr>
        <p:txBody>
          <a:bodyPr wrap="square" rtlCol="0">
            <a:spAutoFit/>
          </a:bodyPr>
          <a:lstStyle/>
          <a:p>
            <a:endParaRPr lang="en-US" dirty="0" smtClean="0"/>
          </a:p>
          <a:p>
            <a:endParaRPr lang="en-US" dirty="0"/>
          </a:p>
        </p:txBody>
      </p:sp>
      <p:sp>
        <p:nvSpPr>
          <p:cNvPr id="8" name="Flowchart: Extract 7"/>
          <p:cNvSpPr/>
          <p:nvPr/>
        </p:nvSpPr>
        <p:spPr>
          <a:xfrm>
            <a:off x="4710223" y="1871335"/>
            <a:ext cx="574158" cy="414667"/>
          </a:xfrm>
          <a:prstGeom prst="flowChartExtra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87215" y="1924489"/>
            <a:ext cx="542261" cy="3402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gular Pentagon 9"/>
          <p:cNvSpPr/>
          <p:nvPr/>
        </p:nvSpPr>
        <p:spPr>
          <a:xfrm>
            <a:off x="3402419" y="1924489"/>
            <a:ext cx="414669" cy="340244"/>
          </a:xfrm>
          <a:prstGeom prst="pentag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328530" y="1648048"/>
            <a:ext cx="350875" cy="3402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a:off x="2222200" y="2115871"/>
            <a:ext cx="563526"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14" name="Pie 13"/>
          <p:cNvSpPr/>
          <p:nvPr/>
        </p:nvSpPr>
        <p:spPr>
          <a:xfrm>
            <a:off x="5752221" y="1860691"/>
            <a:ext cx="499736" cy="497480"/>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p:cNvSpPr txBox="1"/>
          <p:nvPr/>
        </p:nvSpPr>
        <p:spPr>
          <a:xfrm>
            <a:off x="6518369" y="1915432"/>
            <a:ext cx="1233030" cy="400110"/>
          </a:xfrm>
          <a:prstGeom prst="rect">
            <a:avLst/>
          </a:prstGeom>
          <a:noFill/>
        </p:spPr>
        <p:txBody>
          <a:bodyPr wrap="none" rtlCol="0">
            <a:spAutoFit/>
          </a:bodyPr>
          <a:lstStyle/>
          <a:p>
            <a:r>
              <a:rPr lang="en-US" sz="2000" dirty="0" smtClean="0"/>
              <a:t>Machine J</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linds(horizontal)">
                                      <p:cBhvr>
                                        <p:cTn id="23" dur="500"/>
                                        <p:tgtEl>
                                          <p:spTgt spid="11"/>
                                        </p:tgtEl>
                                      </p:cBhvr>
                                    </p:animEffect>
                                  </p:childTnLst>
                                </p:cTn>
                              </p:par>
                              <p:par>
                                <p:cTn id="24" presetID="3" presetClass="entr" presetSubtype="1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linds(horizont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blinds(horizontal)">
                                      <p:cBhvr>
                                        <p:cTn id="31" dur="500"/>
                                        <p:tgtEl>
                                          <p:spTgt spid="3">
                                            <p:txEl>
                                              <p:pRg st="3" end="3"/>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linds(horizontal)">
                                      <p:cBhvr>
                                        <p:cTn id="34" dur="500"/>
                                        <p:tgtEl>
                                          <p:spTgt spid="3">
                                            <p:txEl>
                                              <p:pRg st="4" end="4"/>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linds(horizont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par>
                                <p:cTn id="43" presetID="3" presetClass="entr" presetSubtype="10" fill="hold"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blinds(horizontal)">
                                      <p:cBhvr>
                                        <p:cTn id="45" dur="500"/>
                                        <p:tgtEl>
                                          <p:spTgt spid="3">
                                            <p:txEl>
                                              <p:pRg st="8" end="8"/>
                                            </p:txEl>
                                          </p:spTgt>
                                        </p:tgtEl>
                                      </p:cBhvr>
                                    </p:animEffect>
                                  </p:childTnLst>
                                </p:cTn>
                              </p:par>
                              <p:par>
                                <p:cTn id="46" presetID="3" presetClass="entr" presetSubtype="10" fill="hold" nodeType="with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blinds(horizontal)">
                                      <p:cBhvr>
                                        <p:cTn id="4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5F415061-7DF1-4141-87AC-C6FE8DFD8628}" type="slidenum">
              <a:rPr lang="ko-KR" altLang="en-US" smtClean="0">
                <a:solidFill>
                  <a:srgbClr val="000000"/>
                </a:solidFill>
              </a:rPr>
              <a:pPr>
                <a:defRPr/>
              </a:pPr>
              <a:t>21</a:t>
            </a:fld>
            <a:endParaRPr lang="en-US" altLang="ko-KR" dirty="0">
              <a:solidFill>
                <a:srgbClr val="000000"/>
              </a:solidFill>
            </a:endParaRPr>
          </a:p>
        </p:txBody>
      </p:sp>
      <p:grpSp>
        <p:nvGrpSpPr>
          <p:cNvPr id="2" name="Group 89"/>
          <p:cNvGrpSpPr/>
          <p:nvPr/>
        </p:nvGrpSpPr>
        <p:grpSpPr>
          <a:xfrm>
            <a:off x="148780" y="1913883"/>
            <a:ext cx="2726706" cy="2978009"/>
            <a:chOff x="366321" y="1913883"/>
            <a:chExt cx="1983616" cy="2142068"/>
          </a:xfrm>
        </p:grpSpPr>
        <p:cxnSp>
          <p:nvCxnSpPr>
            <p:cNvPr id="15" name="Straight Arrow Connector 14"/>
            <p:cNvCxnSpPr/>
            <p:nvPr/>
          </p:nvCxnSpPr>
          <p:spPr bwMode="auto">
            <a:xfrm>
              <a:off x="685800" y="3624242"/>
              <a:ext cx="1591569" cy="795"/>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cxnSp>
          <p:nvCxnSpPr>
            <p:cNvPr id="16" name="Straight Arrow Connector 15"/>
            <p:cNvCxnSpPr/>
            <p:nvPr/>
          </p:nvCxnSpPr>
          <p:spPr bwMode="auto">
            <a:xfrm rot="5400000" flipH="1" flipV="1">
              <a:off x="-169776" y="2768666"/>
              <a:ext cx="1711154" cy="1588"/>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cxnSp>
          <p:nvCxnSpPr>
            <p:cNvPr id="28" name="Straight Connector 27"/>
            <p:cNvCxnSpPr/>
            <p:nvPr/>
          </p:nvCxnSpPr>
          <p:spPr bwMode="auto">
            <a:xfrm rot="5400000" flipH="1" flipV="1">
              <a:off x="754951" y="3394341"/>
              <a:ext cx="468122" cy="1588"/>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40" name="Straight Connector 39"/>
            <p:cNvCxnSpPr/>
            <p:nvPr/>
          </p:nvCxnSpPr>
          <p:spPr bwMode="auto">
            <a:xfrm rot="5400000" flipH="1" flipV="1">
              <a:off x="840205" y="3172680"/>
              <a:ext cx="908802" cy="1588"/>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42" name="TextBox 41"/>
            <p:cNvSpPr txBox="1"/>
            <p:nvPr/>
          </p:nvSpPr>
          <p:spPr>
            <a:xfrm>
              <a:off x="890932" y="3596507"/>
              <a:ext cx="210140" cy="243520"/>
            </a:xfrm>
            <a:prstGeom prst="rect">
              <a:avLst/>
            </a:prstGeom>
            <a:noFill/>
          </p:spPr>
          <p:txBody>
            <a:bodyPr wrap="none" rtlCol="0">
              <a:spAutoFit/>
            </a:bodyPr>
            <a:lstStyle/>
            <a:p>
              <a:r>
                <a:rPr lang="en-US" sz="1600" b="1" dirty="0"/>
                <a:t>2</a:t>
              </a:r>
            </a:p>
          </p:txBody>
        </p:sp>
        <p:sp>
          <p:nvSpPr>
            <p:cNvPr id="43" name="TextBox 42"/>
            <p:cNvSpPr txBox="1"/>
            <p:nvPr/>
          </p:nvSpPr>
          <p:spPr>
            <a:xfrm>
              <a:off x="1178024" y="3596507"/>
              <a:ext cx="210140" cy="243520"/>
            </a:xfrm>
            <a:prstGeom prst="rect">
              <a:avLst/>
            </a:prstGeom>
            <a:noFill/>
          </p:spPr>
          <p:txBody>
            <a:bodyPr wrap="none" rtlCol="0">
              <a:spAutoFit/>
            </a:bodyPr>
            <a:lstStyle/>
            <a:p>
              <a:r>
                <a:rPr lang="en-US" sz="1600" b="1" dirty="0" smtClean="0"/>
                <a:t>3</a:t>
              </a:r>
              <a:endParaRPr lang="en-US" sz="1600" b="1" dirty="0"/>
            </a:p>
          </p:txBody>
        </p:sp>
        <p:sp>
          <p:nvSpPr>
            <p:cNvPr id="44" name="TextBox 43"/>
            <p:cNvSpPr txBox="1"/>
            <p:nvPr/>
          </p:nvSpPr>
          <p:spPr>
            <a:xfrm>
              <a:off x="1500532" y="3596507"/>
              <a:ext cx="210140" cy="243520"/>
            </a:xfrm>
            <a:prstGeom prst="rect">
              <a:avLst/>
            </a:prstGeom>
            <a:noFill/>
          </p:spPr>
          <p:txBody>
            <a:bodyPr wrap="none" rtlCol="0">
              <a:spAutoFit/>
            </a:bodyPr>
            <a:lstStyle/>
            <a:p>
              <a:r>
                <a:rPr lang="en-US" sz="1600" b="1" dirty="0" smtClean="0"/>
                <a:t>4</a:t>
              </a:r>
              <a:endParaRPr lang="en-US" sz="1600" b="1" dirty="0"/>
            </a:p>
          </p:txBody>
        </p:sp>
        <p:sp>
          <p:nvSpPr>
            <p:cNvPr id="50" name="TextBox 49"/>
            <p:cNvSpPr txBox="1"/>
            <p:nvPr/>
          </p:nvSpPr>
          <p:spPr>
            <a:xfrm>
              <a:off x="818254" y="2947672"/>
              <a:ext cx="302265" cy="221383"/>
            </a:xfrm>
            <a:prstGeom prst="rect">
              <a:avLst/>
            </a:prstGeom>
            <a:noFill/>
          </p:spPr>
          <p:txBody>
            <a:bodyPr wrap="none" rtlCol="0">
              <a:spAutoFit/>
            </a:bodyPr>
            <a:lstStyle/>
            <a:p>
              <a:r>
                <a:rPr lang="en-US" sz="1400" b="1" dirty="0" smtClean="0"/>
                <a:t>0.2</a:t>
              </a:r>
              <a:endParaRPr lang="en-US" sz="1400" b="1" dirty="0"/>
            </a:p>
          </p:txBody>
        </p:sp>
        <p:sp>
          <p:nvSpPr>
            <p:cNvPr id="51" name="TextBox 50"/>
            <p:cNvSpPr txBox="1"/>
            <p:nvPr/>
          </p:nvSpPr>
          <p:spPr>
            <a:xfrm>
              <a:off x="1104891" y="2477514"/>
              <a:ext cx="302265" cy="221383"/>
            </a:xfrm>
            <a:prstGeom prst="rect">
              <a:avLst/>
            </a:prstGeom>
            <a:noFill/>
          </p:spPr>
          <p:txBody>
            <a:bodyPr wrap="none" rtlCol="0">
              <a:spAutoFit/>
            </a:bodyPr>
            <a:lstStyle/>
            <a:p>
              <a:r>
                <a:rPr lang="en-US" sz="1400" b="1" dirty="0" smtClean="0"/>
                <a:t>0.4</a:t>
              </a:r>
              <a:endParaRPr lang="en-US" sz="1400" b="1" dirty="0"/>
            </a:p>
          </p:txBody>
        </p:sp>
        <p:cxnSp>
          <p:nvCxnSpPr>
            <p:cNvPr id="177" name="Straight Connector 176"/>
            <p:cNvCxnSpPr/>
            <p:nvPr/>
          </p:nvCxnSpPr>
          <p:spPr bwMode="auto">
            <a:xfrm rot="5400000" flipH="1" flipV="1">
              <a:off x="1794279" y="3522802"/>
              <a:ext cx="219854" cy="1588"/>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78" name="TextBox 177"/>
            <p:cNvSpPr txBox="1"/>
            <p:nvPr/>
          </p:nvSpPr>
          <p:spPr>
            <a:xfrm>
              <a:off x="1799012" y="3596507"/>
              <a:ext cx="210140" cy="243520"/>
            </a:xfrm>
            <a:prstGeom prst="rect">
              <a:avLst/>
            </a:prstGeom>
            <a:noFill/>
          </p:spPr>
          <p:txBody>
            <a:bodyPr wrap="none" rtlCol="0">
              <a:spAutoFit/>
            </a:bodyPr>
            <a:lstStyle/>
            <a:p>
              <a:r>
                <a:rPr lang="en-US" sz="1600" b="1" dirty="0" smtClean="0"/>
                <a:t>5</a:t>
              </a:r>
              <a:endParaRPr lang="en-US" sz="1600" b="1" dirty="0"/>
            </a:p>
          </p:txBody>
        </p:sp>
        <p:sp>
          <p:nvSpPr>
            <p:cNvPr id="180" name="TextBox 179"/>
            <p:cNvSpPr txBox="1"/>
            <p:nvPr/>
          </p:nvSpPr>
          <p:spPr>
            <a:xfrm>
              <a:off x="1676400" y="3163314"/>
              <a:ext cx="380398" cy="221383"/>
            </a:xfrm>
            <a:prstGeom prst="rect">
              <a:avLst/>
            </a:prstGeom>
            <a:noFill/>
          </p:spPr>
          <p:txBody>
            <a:bodyPr wrap="none" rtlCol="0">
              <a:spAutoFit/>
            </a:bodyPr>
            <a:lstStyle/>
            <a:p>
              <a:r>
                <a:rPr lang="en-US" sz="1400" b="1" dirty="0" smtClean="0"/>
                <a:t>0.</a:t>
              </a:r>
              <a:r>
                <a:rPr lang="ar-IQ" sz="1400" b="1" dirty="0" smtClean="0"/>
                <a:t>05</a:t>
              </a:r>
              <a:endParaRPr lang="en-US" sz="1400" b="1" dirty="0"/>
            </a:p>
          </p:txBody>
        </p:sp>
        <p:sp>
          <p:nvSpPr>
            <p:cNvPr id="212" name="TextBox 211"/>
            <p:cNvSpPr txBox="1"/>
            <p:nvPr/>
          </p:nvSpPr>
          <p:spPr>
            <a:xfrm>
              <a:off x="579812" y="3596507"/>
              <a:ext cx="210140" cy="243520"/>
            </a:xfrm>
            <a:prstGeom prst="rect">
              <a:avLst/>
            </a:prstGeom>
            <a:noFill/>
          </p:spPr>
          <p:txBody>
            <a:bodyPr wrap="none" rtlCol="0">
              <a:spAutoFit/>
            </a:bodyPr>
            <a:lstStyle/>
            <a:p>
              <a:r>
                <a:rPr lang="en-US" sz="1600" b="1" dirty="0" smtClean="0"/>
                <a:t>1</a:t>
              </a:r>
              <a:endParaRPr lang="en-US" sz="1600" b="1" dirty="0"/>
            </a:p>
          </p:txBody>
        </p:sp>
        <p:sp>
          <p:nvSpPr>
            <p:cNvPr id="213" name="TextBox 212"/>
            <p:cNvSpPr txBox="1"/>
            <p:nvPr/>
          </p:nvSpPr>
          <p:spPr>
            <a:xfrm rot="16200000">
              <a:off x="87841" y="2690990"/>
              <a:ext cx="803249" cy="246290"/>
            </a:xfrm>
            <a:prstGeom prst="rect">
              <a:avLst/>
            </a:prstGeom>
            <a:noFill/>
          </p:spPr>
          <p:txBody>
            <a:bodyPr wrap="none" rtlCol="0">
              <a:spAutoFit/>
            </a:bodyPr>
            <a:lstStyle/>
            <a:p>
              <a:r>
                <a:rPr lang="en-US" sz="1600" b="1" dirty="0" smtClean="0"/>
                <a:t>probability</a:t>
              </a:r>
              <a:endParaRPr lang="en-US" sz="1600" b="1" dirty="0"/>
            </a:p>
          </p:txBody>
        </p:sp>
        <p:sp>
          <p:nvSpPr>
            <p:cNvPr id="214" name="TextBox 213"/>
            <p:cNvSpPr txBox="1"/>
            <p:nvPr/>
          </p:nvSpPr>
          <p:spPr>
            <a:xfrm>
              <a:off x="1267713" y="3812431"/>
              <a:ext cx="417714" cy="243520"/>
            </a:xfrm>
            <a:prstGeom prst="rect">
              <a:avLst/>
            </a:prstGeom>
            <a:noFill/>
          </p:spPr>
          <p:txBody>
            <a:bodyPr wrap="none" rtlCol="0">
              <a:spAutoFit/>
            </a:bodyPr>
            <a:lstStyle/>
            <a:p>
              <a:r>
                <a:rPr lang="en-US" sz="1600" b="1" dirty="0" smtClean="0"/>
                <a:t>time</a:t>
              </a:r>
              <a:endParaRPr lang="en-US" sz="1600" b="1" dirty="0"/>
            </a:p>
          </p:txBody>
        </p:sp>
        <p:sp>
          <p:nvSpPr>
            <p:cNvPr id="215" name="TextBox 214"/>
            <p:cNvSpPr txBox="1"/>
            <p:nvPr/>
          </p:nvSpPr>
          <p:spPr>
            <a:xfrm>
              <a:off x="457200" y="1941684"/>
              <a:ext cx="219470" cy="265659"/>
            </a:xfrm>
            <a:prstGeom prst="rect">
              <a:avLst/>
            </a:prstGeom>
            <a:noFill/>
          </p:spPr>
          <p:txBody>
            <a:bodyPr wrap="none" rtlCol="0">
              <a:spAutoFit/>
            </a:bodyPr>
            <a:lstStyle/>
            <a:p>
              <a:r>
                <a:rPr lang="en-US" b="1" dirty="0" smtClean="0"/>
                <a:t>1</a:t>
              </a:r>
              <a:endParaRPr lang="en-US" b="1" dirty="0"/>
            </a:p>
          </p:txBody>
        </p:sp>
        <p:sp>
          <p:nvSpPr>
            <p:cNvPr id="254" name="TextBox 253"/>
            <p:cNvSpPr txBox="1"/>
            <p:nvPr/>
          </p:nvSpPr>
          <p:spPr>
            <a:xfrm>
              <a:off x="519082" y="3477038"/>
              <a:ext cx="210140" cy="243520"/>
            </a:xfrm>
            <a:prstGeom prst="rect">
              <a:avLst/>
            </a:prstGeom>
            <a:noFill/>
          </p:spPr>
          <p:txBody>
            <a:bodyPr wrap="none" rtlCol="0">
              <a:spAutoFit/>
            </a:bodyPr>
            <a:lstStyle/>
            <a:p>
              <a:r>
                <a:rPr lang="en-US" sz="1600" b="1" dirty="0" smtClean="0"/>
                <a:t>0</a:t>
              </a:r>
              <a:endParaRPr lang="en-US" sz="1600" b="1" dirty="0"/>
            </a:p>
          </p:txBody>
        </p:sp>
        <p:cxnSp>
          <p:nvCxnSpPr>
            <p:cNvPr id="305" name="Straight Connector 304"/>
            <p:cNvCxnSpPr/>
            <p:nvPr/>
          </p:nvCxnSpPr>
          <p:spPr bwMode="auto">
            <a:xfrm rot="5400000" flipH="1" flipV="1">
              <a:off x="1273953" y="3301495"/>
              <a:ext cx="640498" cy="1588"/>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306" name="TextBox 305"/>
            <p:cNvSpPr txBox="1"/>
            <p:nvPr/>
          </p:nvSpPr>
          <p:spPr>
            <a:xfrm>
              <a:off x="1422650" y="2752082"/>
              <a:ext cx="302265" cy="221383"/>
            </a:xfrm>
            <a:prstGeom prst="rect">
              <a:avLst/>
            </a:prstGeom>
            <a:noFill/>
          </p:spPr>
          <p:txBody>
            <a:bodyPr wrap="none" rtlCol="0">
              <a:spAutoFit/>
            </a:bodyPr>
            <a:lstStyle/>
            <a:p>
              <a:r>
                <a:rPr lang="en-US" sz="1400" b="1" dirty="0" smtClean="0"/>
                <a:t>0.3</a:t>
              </a:r>
              <a:endParaRPr lang="en-US" sz="1400" b="1" dirty="0"/>
            </a:p>
          </p:txBody>
        </p:sp>
        <p:cxnSp>
          <p:nvCxnSpPr>
            <p:cNvPr id="60" name="Straight Connector 59"/>
            <p:cNvCxnSpPr/>
            <p:nvPr/>
          </p:nvCxnSpPr>
          <p:spPr bwMode="auto">
            <a:xfrm rot="5400000" flipH="1" flipV="1">
              <a:off x="2048797" y="3516888"/>
              <a:ext cx="219854" cy="1588"/>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61" name="TextBox 60"/>
            <p:cNvSpPr txBox="1"/>
            <p:nvPr/>
          </p:nvSpPr>
          <p:spPr>
            <a:xfrm>
              <a:off x="2053530" y="3596507"/>
              <a:ext cx="210140" cy="243520"/>
            </a:xfrm>
            <a:prstGeom prst="rect">
              <a:avLst/>
            </a:prstGeom>
            <a:noFill/>
          </p:spPr>
          <p:txBody>
            <a:bodyPr wrap="none" rtlCol="0">
              <a:spAutoFit/>
            </a:bodyPr>
            <a:lstStyle/>
            <a:p>
              <a:r>
                <a:rPr lang="en-US" sz="1600" b="1" dirty="0" smtClean="0"/>
                <a:t>6</a:t>
              </a:r>
              <a:endParaRPr lang="en-US" sz="1600" b="1" dirty="0"/>
            </a:p>
          </p:txBody>
        </p:sp>
        <p:sp>
          <p:nvSpPr>
            <p:cNvPr id="62" name="TextBox 61"/>
            <p:cNvSpPr txBox="1"/>
            <p:nvPr/>
          </p:nvSpPr>
          <p:spPr>
            <a:xfrm>
              <a:off x="1981201" y="3056882"/>
              <a:ext cx="368736" cy="221383"/>
            </a:xfrm>
            <a:prstGeom prst="rect">
              <a:avLst/>
            </a:prstGeom>
            <a:noFill/>
          </p:spPr>
          <p:txBody>
            <a:bodyPr wrap="none" rtlCol="0">
              <a:spAutoFit/>
            </a:bodyPr>
            <a:lstStyle/>
            <a:p>
              <a:r>
                <a:rPr lang="en-US" sz="1400" b="1" dirty="0" smtClean="0"/>
                <a:t>0.05</a:t>
              </a:r>
              <a:endParaRPr lang="en-US" sz="1400" b="1" dirty="0"/>
            </a:p>
          </p:txBody>
        </p:sp>
      </p:grpSp>
      <p:grpSp>
        <p:nvGrpSpPr>
          <p:cNvPr id="3" name="Group 90"/>
          <p:cNvGrpSpPr/>
          <p:nvPr/>
        </p:nvGrpSpPr>
        <p:grpSpPr>
          <a:xfrm>
            <a:off x="3083279" y="1979273"/>
            <a:ext cx="2702274" cy="2943958"/>
            <a:chOff x="3215757" y="1990083"/>
            <a:chExt cx="1965843" cy="2117575"/>
          </a:xfrm>
        </p:grpSpPr>
        <p:cxnSp>
          <p:nvCxnSpPr>
            <p:cNvPr id="218" name="Straight Arrow Connector 217"/>
            <p:cNvCxnSpPr/>
            <p:nvPr/>
          </p:nvCxnSpPr>
          <p:spPr bwMode="auto">
            <a:xfrm>
              <a:off x="3514298" y="3700442"/>
              <a:ext cx="1667302" cy="928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19" name="Straight Arrow Connector 218"/>
            <p:cNvCxnSpPr/>
            <p:nvPr/>
          </p:nvCxnSpPr>
          <p:spPr bwMode="auto">
            <a:xfrm rot="5400000" flipH="1" flipV="1">
              <a:off x="2658722" y="2844866"/>
              <a:ext cx="1711154" cy="1588"/>
            </a:xfrm>
            <a:prstGeom prst="straightConnector1">
              <a:avLst/>
            </a:prstGeom>
            <a:solidFill>
              <a:schemeClr val="accent1"/>
            </a:solidFill>
            <a:ln w="22225" cap="flat" cmpd="sng" algn="ctr">
              <a:solidFill>
                <a:schemeClr val="tx1"/>
              </a:solidFill>
              <a:prstDash val="solid"/>
              <a:round/>
              <a:headEnd type="none" w="med" len="med"/>
              <a:tailEnd type="arrow"/>
            </a:ln>
            <a:effectLst/>
          </p:spPr>
        </p:cxnSp>
        <p:cxnSp>
          <p:nvCxnSpPr>
            <p:cNvPr id="220" name="Straight Connector 219"/>
            <p:cNvCxnSpPr/>
            <p:nvPr/>
          </p:nvCxnSpPr>
          <p:spPr bwMode="auto">
            <a:xfrm rot="5400000" flipH="1" flipV="1">
              <a:off x="4109962" y="3383559"/>
              <a:ext cx="640498" cy="1588"/>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221" name="Straight Connector 220"/>
            <p:cNvCxnSpPr/>
            <p:nvPr/>
          </p:nvCxnSpPr>
          <p:spPr bwMode="auto">
            <a:xfrm rot="5400000" flipH="1" flipV="1">
              <a:off x="3592730" y="3478385"/>
              <a:ext cx="460456" cy="1"/>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222" name="Straight Connector 221"/>
            <p:cNvCxnSpPr/>
            <p:nvPr/>
          </p:nvCxnSpPr>
          <p:spPr bwMode="auto">
            <a:xfrm rot="5400000" flipH="1" flipV="1">
              <a:off x="3668703" y="3248880"/>
              <a:ext cx="908802" cy="1588"/>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223" name="TextBox 222"/>
            <p:cNvSpPr txBox="1"/>
            <p:nvPr/>
          </p:nvSpPr>
          <p:spPr>
            <a:xfrm>
              <a:off x="3727167" y="3680355"/>
              <a:ext cx="210141" cy="243520"/>
            </a:xfrm>
            <a:prstGeom prst="rect">
              <a:avLst/>
            </a:prstGeom>
            <a:noFill/>
          </p:spPr>
          <p:txBody>
            <a:bodyPr wrap="none" rtlCol="0">
              <a:spAutoFit/>
            </a:bodyPr>
            <a:lstStyle/>
            <a:p>
              <a:r>
                <a:rPr lang="en-US" sz="1600" b="1" dirty="0" smtClean="0"/>
                <a:t>5</a:t>
              </a:r>
              <a:endParaRPr lang="en-US" sz="1600" b="1" dirty="0"/>
            </a:p>
          </p:txBody>
        </p:sp>
        <p:sp>
          <p:nvSpPr>
            <p:cNvPr id="224" name="TextBox 223"/>
            <p:cNvSpPr txBox="1"/>
            <p:nvPr/>
          </p:nvSpPr>
          <p:spPr>
            <a:xfrm>
              <a:off x="4051098" y="3680355"/>
              <a:ext cx="210141" cy="243520"/>
            </a:xfrm>
            <a:prstGeom prst="rect">
              <a:avLst/>
            </a:prstGeom>
            <a:noFill/>
          </p:spPr>
          <p:txBody>
            <a:bodyPr wrap="none" rtlCol="0">
              <a:spAutoFit/>
            </a:bodyPr>
            <a:lstStyle/>
            <a:p>
              <a:r>
                <a:rPr lang="en-US" sz="1600" b="1" dirty="0" smtClean="0"/>
                <a:t>6</a:t>
              </a:r>
              <a:endParaRPr lang="en-US" sz="1600" b="1" dirty="0"/>
            </a:p>
          </p:txBody>
        </p:sp>
        <p:sp>
          <p:nvSpPr>
            <p:cNvPr id="225" name="TextBox 224"/>
            <p:cNvSpPr txBox="1"/>
            <p:nvPr/>
          </p:nvSpPr>
          <p:spPr>
            <a:xfrm>
              <a:off x="4336767" y="3680355"/>
              <a:ext cx="210141" cy="243520"/>
            </a:xfrm>
            <a:prstGeom prst="rect">
              <a:avLst/>
            </a:prstGeom>
            <a:noFill/>
          </p:spPr>
          <p:txBody>
            <a:bodyPr wrap="none" rtlCol="0">
              <a:spAutoFit/>
            </a:bodyPr>
            <a:lstStyle/>
            <a:p>
              <a:r>
                <a:rPr lang="en-US" sz="1600" b="1" dirty="0" smtClean="0"/>
                <a:t>7</a:t>
              </a:r>
              <a:endParaRPr lang="en-US" sz="1600" b="1" dirty="0"/>
            </a:p>
          </p:txBody>
        </p:sp>
        <p:sp>
          <p:nvSpPr>
            <p:cNvPr id="226" name="TextBox 225"/>
            <p:cNvSpPr txBox="1"/>
            <p:nvPr/>
          </p:nvSpPr>
          <p:spPr>
            <a:xfrm>
              <a:off x="4255796" y="2821188"/>
              <a:ext cx="302265" cy="221383"/>
            </a:xfrm>
            <a:prstGeom prst="rect">
              <a:avLst/>
            </a:prstGeom>
            <a:noFill/>
          </p:spPr>
          <p:txBody>
            <a:bodyPr wrap="none" rtlCol="0">
              <a:spAutoFit/>
            </a:bodyPr>
            <a:lstStyle/>
            <a:p>
              <a:r>
                <a:rPr lang="en-US" sz="1400" b="1" dirty="0" smtClean="0"/>
                <a:t>0.3</a:t>
              </a:r>
              <a:endParaRPr lang="en-US" sz="1400" b="1" dirty="0"/>
            </a:p>
          </p:txBody>
        </p:sp>
        <p:sp>
          <p:nvSpPr>
            <p:cNvPr id="227" name="TextBox 226"/>
            <p:cNvSpPr txBox="1"/>
            <p:nvPr/>
          </p:nvSpPr>
          <p:spPr>
            <a:xfrm>
              <a:off x="3933390" y="2553714"/>
              <a:ext cx="302265" cy="221383"/>
            </a:xfrm>
            <a:prstGeom prst="rect">
              <a:avLst/>
            </a:prstGeom>
            <a:noFill/>
          </p:spPr>
          <p:txBody>
            <a:bodyPr wrap="none" rtlCol="0">
              <a:spAutoFit/>
            </a:bodyPr>
            <a:lstStyle/>
            <a:p>
              <a:r>
                <a:rPr lang="en-US" sz="1400" b="1" dirty="0" smtClean="0"/>
                <a:t>0.4</a:t>
              </a:r>
              <a:endParaRPr lang="en-US" sz="1400" b="1" dirty="0"/>
            </a:p>
          </p:txBody>
        </p:sp>
        <p:sp>
          <p:nvSpPr>
            <p:cNvPr id="228" name="TextBox 227"/>
            <p:cNvSpPr txBox="1"/>
            <p:nvPr/>
          </p:nvSpPr>
          <p:spPr>
            <a:xfrm>
              <a:off x="3671914" y="3061322"/>
              <a:ext cx="302265" cy="221383"/>
            </a:xfrm>
            <a:prstGeom prst="rect">
              <a:avLst/>
            </a:prstGeom>
            <a:noFill/>
          </p:spPr>
          <p:txBody>
            <a:bodyPr wrap="none" rtlCol="0">
              <a:spAutoFit/>
            </a:bodyPr>
            <a:lstStyle/>
            <a:p>
              <a:r>
                <a:rPr lang="en-US" sz="1400" b="1" dirty="0" smtClean="0"/>
                <a:t>0.2</a:t>
              </a:r>
              <a:endParaRPr lang="en-US" sz="1400" b="1" dirty="0"/>
            </a:p>
          </p:txBody>
        </p:sp>
        <p:cxnSp>
          <p:nvCxnSpPr>
            <p:cNvPr id="229" name="Straight Connector 228"/>
            <p:cNvCxnSpPr/>
            <p:nvPr/>
          </p:nvCxnSpPr>
          <p:spPr bwMode="auto">
            <a:xfrm rot="5400000" flipH="1" flipV="1">
              <a:off x="4639597" y="3599002"/>
              <a:ext cx="219854" cy="1588"/>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230" name="TextBox 229"/>
            <p:cNvSpPr txBox="1"/>
            <p:nvPr/>
          </p:nvSpPr>
          <p:spPr>
            <a:xfrm>
              <a:off x="4652067" y="3680355"/>
              <a:ext cx="210141" cy="243520"/>
            </a:xfrm>
            <a:prstGeom prst="rect">
              <a:avLst/>
            </a:prstGeom>
            <a:noFill/>
          </p:spPr>
          <p:txBody>
            <a:bodyPr wrap="none" rtlCol="0">
              <a:spAutoFit/>
            </a:bodyPr>
            <a:lstStyle/>
            <a:p>
              <a:r>
                <a:rPr lang="en-US" sz="1600" b="1" dirty="0" smtClean="0"/>
                <a:t>8</a:t>
              </a:r>
              <a:endParaRPr lang="en-US" sz="1600" b="1" dirty="0"/>
            </a:p>
          </p:txBody>
        </p:sp>
        <p:sp>
          <p:nvSpPr>
            <p:cNvPr id="231" name="TextBox 230"/>
            <p:cNvSpPr txBox="1"/>
            <p:nvPr/>
          </p:nvSpPr>
          <p:spPr>
            <a:xfrm>
              <a:off x="4495801" y="3239513"/>
              <a:ext cx="368736" cy="221383"/>
            </a:xfrm>
            <a:prstGeom prst="rect">
              <a:avLst/>
            </a:prstGeom>
            <a:noFill/>
          </p:spPr>
          <p:txBody>
            <a:bodyPr wrap="none" rtlCol="0">
              <a:spAutoFit/>
            </a:bodyPr>
            <a:lstStyle/>
            <a:p>
              <a:r>
                <a:rPr lang="en-US" sz="1400" b="1" dirty="0" smtClean="0"/>
                <a:t>0.05</a:t>
              </a:r>
              <a:endParaRPr lang="en-US" sz="1400" b="1" dirty="0"/>
            </a:p>
          </p:txBody>
        </p:sp>
        <p:sp>
          <p:nvSpPr>
            <p:cNvPr id="232" name="TextBox 231"/>
            <p:cNvSpPr txBox="1"/>
            <p:nvPr/>
          </p:nvSpPr>
          <p:spPr>
            <a:xfrm>
              <a:off x="3416047" y="3680355"/>
              <a:ext cx="210141" cy="243520"/>
            </a:xfrm>
            <a:prstGeom prst="rect">
              <a:avLst/>
            </a:prstGeom>
            <a:noFill/>
          </p:spPr>
          <p:txBody>
            <a:bodyPr wrap="none" rtlCol="0">
              <a:spAutoFit/>
            </a:bodyPr>
            <a:lstStyle/>
            <a:p>
              <a:r>
                <a:rPr lang="en-US" sz="1600" b="1" dirty="0" smtClean="0"/>
                <a:t>4</a:t>
              </a:r>
              <a:endParaRPr lang="en-US" sz="1600" b="1" dirty="0"/>
            </a:p>
          </p:txBody>
        </p:sp>
        <p:sp>
          <p:nvSpPr>
            <p:cNvPr id="234" name="TextBox 233"/>
            <p:cNvSpPr txBox="1"/>
            <p:nvPr/>
          </p:nvSpPr>
          <p:spPr>
            <a:xfrm>
              <a:off x="4080743" y="3864138"/>
              <a:ext cx="417715" cy="243520"/>
            </a:xfrm>
            <a:prstGeom prst="rect">
              <a:avLst/>
            </a:prstGeom>
            <a:noFill/>
          </p:spPr>
          <p:txBody>
            <a:bodyPr wrap="none" rtlCol="0">
              <a:spAutoFit/>
            </a:bodyPr>
            <a:lstStyle/>
            <a:p>
              <a:r>
                <a:rPr lang="en-US" sz="1600" b="1" dirty="0" smtClean="0"/>
                <a:t>time</a:t>
              </a:r>
              <a:endParaRPr lang="en-US" sz="1600" b="1" dirty="0"/>
            </a:p>
          </p:txBody>
        </p:sp>
        <p:sp>
          <p:nvSpPr>
            <p:cNvPr id="235" name="TextBox 234"/>
            <p:cNvSpPr txBox="1"/>
            <p:nvPr/>
          </p:nvSpPr>
          <p:spPr>
            <a:xfrm>
              <a:off x="3285700" y="2017883"/>
              <a:ext cx="210141" cy="243520"/>
            </a:xfrm>
            <a:prstGeom prst="rect">
              <a:avLst/>
            </a:prstGeom>
            <a:noFill/>
          </p:spPr>
          <p:txBody>
            <a:bodyPr wrap="none" rtlCol="0">
              <a:spAutoFit/>
            </a:bodyPr>
            <a:lstStyle/>
            <a:p>
              <a:r>
                <a:rPr lang="en-US" sz="1600" b="1" dirty="0" smtClean="0"/>
                <a:t>1</a:t>
              </a:r>
              <a:endParaRPr lang="en-US" sz="1600" b="1" dirty="0"/>
            </a:p>
          </p:txBody>
        </p:sp>
        <p:sp>
          <p:nvSpPr>
            <p:cNvPr id="255" name="TextBox 254"/>
            <p:cNvSpPr txBox="1"/>
            <p:nvPr/>
          </p:nvSpPr>
          <p:spPr>
            <a:xfrm>
              <a:off x="3351443" y="3551690"/>
              <a:ext cx="210141" cy="243520"/>
            </a:xfrm>
            <a:prstGeom prst="rect">
              <a:avLst/>
            </a:prstGeom>
            <a:noFill/>
          </p:spPr>
          <p:txBody>
            <a:bodyPr wrap="none" rtlCol="0">
              <a:spAutoFit/>
            </a:bodyPr>
            <a:lstStyle/>
            <a:p>
              <a:r>
                <a:rPr lang="en-US" sz="1600" b="1" dirty="0" smtClean="0"/>
                <a:t>0</a:t>
              </a:r>
              <a:endParaRPr lang="en-US" sz="1600" b="1" dirty="0"/>
            </a:p>
          </p:txBody>
        </p:sp>
        <p:sp>
          <p:nvSpPr>
            <p:cNvPr id="257" name="TextBox 256"/>
            <p:cNvSpPr txBox="1"/>
            <p:nvPr/>
          </p:nvSpPr>
          <p:spPr>
            <a:xfrm rot="16200000">
              <a:off x="2937277" y="2690989"/>
              <a:ext cx="803249" cy="246290"/>
            </a:xfrm>
            <a:prstGeom prst="rect">
              <a:avLst/>
            </a:prstGeom>
            <a:noFill/>
          </p:spPr>
          <p:txBody>
            <a:bodyPr wrap="none" rtlCol="0">
              <a:spAutoFit/>
            </a:bodyPr>
            <a:lstStyle/>
            <a:p>
              <a:r>
                <a:rPr lang="en-US" sz="1600" b="1" dirty="0" smtClean="0"/>
                <a:t>probability</a:t>
              </a:r>
              <a:endParaRPr lang="en-US" sz="1600" b="1" dirty="0"/>
            </a:p>
          </p:txBody>
        </p:sp>
        <p:cxnSp>
          <p:nvCxnSpPr>
            <p:cNvPr id="64" name="Straight Connector 63"/>
            <p:cNvCxnSpPr/>
            <p:nvPr/>
          </p:nvCxnSpPr>
          <p:spPr bwMode="auto">
            <a:xfrm rot="5400000" flipH="1" flipV="1">
              <a:off x="4918479" y="3606046"/>
              <a:ext cx="219854" cy="1588"/>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65" name="TextBox 64"/>
            <p:cNvSpPr txBox="1"/>
            <p:nvPr/>
          </p:nvSpPr>
          <p:spPr>
            <a:xfrm>
              <a:off x="4939581" y="3678807"/>
              <a:ext cx="210141" cy="243520"/>
            </a:xfrm>
            <a:prstGeom prst="rect">
              <a:avLst/>
            </a:prstGeom>
            <a:noFill/>
          </p:spPr>
          <p:txBody>
            <a:bodyPr wrap="none" rtlCol="0">
              <a:spAutoFit/>
            </a:bodyPr>
            <a:lstStyle/>
            <a:p>
              <a:r>
                <a:rPr lang="en-US" sz="1600" b="1" dirty="0" smtClean="0"/>
                <a:t>9</a:t>
              </a:r>
              <a:endParaRPr lang="en-US" sz="1600" b="1" dirty="0"/>
            </a:p>
          </p:txBody>
        </p:sp>
        <p:sp>
          <p:nvSpPr>
            <p:cNvPr id="66" name="TextBox 65"/>
            <p:cNvSpPr txBox="1"/>
            <p:nvPr/>
          </p:nvSpPr>
          <p:spPr>
            <a:xfrm>
              <a:off x="4800602" y="3176271"/>
              <a:ext cx="368736" cy="221383"/>
            </a:xfrm>
            <a:prstGeom prst="rect">
              <a:avLst/>
            </a:prstGeom>
            <a:noFill/>
          </p:spPr>
          <p:txBody>
            <a:bodyPr wrap="none" rtlCol="0">
              <a:spAutoFit/>
            </a:bodyPr>
            <a:lstStyle/>
            <a:p>
              <a:r>
                <a:rPr lang="en-US" sz="1400" b="1" dirty="0" smtClean="0"/>
                <a:t>0.05</a:t>
              </a:r>
              <a:endParaRPr lang="en-US" sz="1400" b="1" dirty="0"/>
            </a:p>
          </p:txBody>
        </p:sp>
      </p:grpSp>
      <p:grpSp>
        <p:nvGrpSpPr>
          <p:cNvPr id="5" name="Group 91"/>
          <p:cNvGrpSpPr/>
          <p:nvPr/>
        </p:nvGrpSpPr>
        <p:grpSpPr>
          <a:xfrm>
            <a:off x="6094758" y="2038703"/>
            <a:ext cx="2774015" cy="2943959"/>
            <a:chOff x="6568556" y="2142483"/>
            <a:chExt cx="2018032" cy="2117576"/>
          </a:xfrm>
        </p:grpSpPr>
        <p:cxnSp>
          <p:nvCxnSpPr>
            <p:cNvPr id="283" name="Straight Arrow Connector 282"/>
            <p:cNvCxnSpPr/>
            <p:nvPr/>
          </p:nvCxnSpPr>
          <p:spPr bwMode="auto">
            <a:xfrm flipV="1">
              <a:off x="6867098" y="3842914"/>
              <a:ext cx="1667302" cy="992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84" name="Straight Arrow Connector 283"/>
            <p:cNvCxnSpPr/>
            <p:nvPr/>
          </p:nvCxnSpPr>
          <p:spPr bwMode="auto">
            <a:xfrm rot="5400000" flipH="1" flipV="1">
              <a:off x="6011522" y="2997266"/>
              <a:ext cx="1711154" cy="1588"/>
            </a:xfrm>
            <a:prstGeom prst="straightConnector1">
              <a:avLst/>
            </a:prstGeom>
            <a:solidFill>
              <a:schemeClr val="accent1"/>
            </a:solidFill>
            <a:ln w="22225" cap="flat" cmpd="sng" algn="ctr">
              <a:solidFill>
                <a:schemeClr val="tx1"/>
              </a:solidFill>
              <a:prstDash val="solid"/>
              <a:round/>
              <a:headEnd type="none" w="med" len="med"/>
              <a:tailEnd type="arrow"/>
            </a:ln>
            <a:effectLst/>
          </p:spPr>
        </p:cxnSp>
        <p:cxnSp>
          <p:nvCxnSpPr>
            <p:cNvPr id="286" name="Straight Connector 285"/>
            <p:cNvCxnSpPr/>
            <p:nvPr/>
          </p:nvCxnSpPr>
          <p:spPr bwMode="auto">
            <a:xfrm rot="5400000" flipH="1" flipV="1">
              <a:off x="7127848" y="3207365"/>
              <a:ext cx="1307300" cy="1588"/>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288" name="TextBox 287"/>
            <p:cNvSpPr txBox="1"/>
            <p:nvPr/>
          </p:nvSpPr>
          <p:spPr>
            <a:xfrm>
              <a:off x="7079964" y="3832755"/>
              <a:ext cx="210140" cy="243520"/>
            </a:xfrm>
            <a:prstGeom prst="rect">
              <a:avLst/>
            </a:prstGeom>
            <a:noFill/>
          </p:spPr>
          <p:txBody>
            <a:bodyPr wrap="none" rtlCol="0">
              <a:spAutoFit/>
            </a:bodyPr>
            <a:lstStyle/>
            <a:p>
              <a:r>
                <a:rPr lang="en-US" sz="1600" b="1" dirty="0" smtClean="0"/>
                <a:t>5</a:t>
              </a:r>
              <a:endParaRPr lang="en-US" sz="1600" b="1" dirty="0"/>
            </a:p>
          </p:txBody>
        </p:sp>
        <p:sp>
          <p:nvSpPr>
            <p:cNvPr id="289" name="TextBox 288"/>
            <p:cNvSpPr txBox="1"/>
            <p:nvPr/>
          </p:nvSpPr>
          <p:spPr>
            <a:xfrm>
              <a:off x="7403895" y="3832755"/>
              <a:ext cx="210140" cy="243520"/>
            </a:xfrm>
            <a:prstGeom prst="rect">
              <a:avLst/>
            </a:prstGeom>
            <a:noFill/>
          </p:spPr>
          <p:txBody>
            <a:bodyPr wrap="none" rtlCol="0">
              <a:spAutoFit/>
            </a:bodyPr>
            <a:lstStyle/>
            <a:p>
              <a:r>
                <a:rPr lang="en-US" sz="1600" b="1" dirty="0" smtClean="0"/>
                <a:t>6</a:t>
              </a:r>
              <a:endParaRPr lang="en-US" sz="1600" b="1" dirty="0"/>
            </a:p>
          </p:txBody>
        </p:sp>
        <p:sp>
          <p:nvSpPr>
            <p:cNvPr id="290" name="TextBox 289"/>
            <p:cNvSpPr txBox="1"/>
            <p:nvPr/>
          </p:nvSpPr>
          <p:spPr>
            <a:xfrm>
              <a:off x="7689564" y="3832755"/>
              <a:ext cx="210140" cy="243520"/>
            </a:xfrm>
            <a:prstGeom prst="rect">
              <a:avLst/>
            </a:prstGeom>
            <a:noFill/>
          </p:spPr>
          <p:txBody>
            <a:bodyPr wrap="none" rtlCol="0">
              <a:spAutoFit/>
            </a:bodyPr>
            <a:lstStyle/>
            <a:p>
              <a:r>
                <a:rPr lang="en-US" sz="1600" b="1" dirty="0" smtClean="0"/>
                <a:t>7</a:t>
              </a:r>
              <a:endParaRPr lang="en-US" sz="1600" b="1" dirty="0"/>
            </a:p>
          </p:txBody>
        </p:sp>
        <p:cxnSp>
          <p:nvCxnSpPr>
            <p:cNvPr id="294" name="Straight Connector 293"/>
            <p:cNvCxnSpPr/>
            <p:nvPr/>
          </p:nvCxnSpPr>
          <p:spPr bwMode="auto">
            <a:xfrm rot="5400000" flipH="1" flipV="1">
              <a:off x="7858443" y="3622898"/>
              <a:ext cx="452535" cy="1588"/>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295" name="TextBox 294"/>
            <p:cNvSpPr txBox="1"/>
            <p:nvPr/>
          </p:nvSpPr>
          <p:spPr>
            <a:xfrm>
              <a:off x="8001003" y="3819797"/>
              <a:ext cx="210140" cy="243520"/>
            </a:xfrm>
            <a:prstGeom prst="rect">
              <a:avLst/>
            </a:prstGeom>
            <a:noFill/>
          </p:spPr>
          <p:txBody>
            <a:bodyPr wrap="none" rtlCol="0">
              <a:spAutoFit/>
            </a:bodyPr>
            <a:lstStyle/>
            <a:p>
              <a:r>
                <a:rPr lang="en-US" sz="1600" b="1" dirty="0" smtClean="0"/>
                <a:t>8</a:t>
              </a:r>
              <a:endParaRPr lang="en-US" sz="1600" b="1" dirty="0"/>
            </a:p>
          </p:txBody>
        </p:sp>
        <p:sp>
          <p:nvSpPr>
            <p:cNvPr id="296" name="TextBox 295"/>
            <p:cNvSpPr txBox="1"/>
            <p:nvPr/>
          </p:nvSpPr>
          <p:spPr>
            <a:xfrm>
              <a:off x="7848600" y="3158998"/>
              <a:ext cx="435207" cy="221383"/>
            </a:xfrm>
            <a:prstGeom prst="rect">
              <a:avLst/>
            </a:prstGeom>
            <a:noFill/>
          </p:spPr>
          <p:txBody>
            <a:bodyPr wrap="none" rtlCol="0">
              <a:spAutoFit/>
            </a:bodyPr>
            <a:lstStyle/>
            <a:p>
              <a:r>
                <a:rPr lang="en-US" sz="1400" b="1" dirty="0" smtClean="0"/>
                <a:t>0.125</a:t>
              </a:r>
              <a:endParaRPr lang="en-US" sz="1400" b="1" dirty="0"/>
            </a:p>
          </p:txBody>
        </p:sp>
        <p:sp>
          <p:nvSpPr>
            <p:cNvPr id="297" name="TextBox 296"/>
            <p:cNvSpPr txBox="1"/>
            <p:nvPr/>
          </p:nvSpPr>
          <p:spPr>
            <a:xfrm>
              <a:off x="6768844" y="3832755"/>
              <a:ext cx="210140" cy="243520"/>
            </a:xfrm>
            <a:prstGeom prst="rect">
              <a:avLst/>
            </a:prstGeom>
            <a:noFill/>
          </p:spPr>
          <p:txBody>
            <a:bodyPr wrap="none" rtlCol="0">
              <a:spAutoFit/>
            </a:bodyPr>
            <a:lstStyle/>
            <a:p>
              <a:r>
                <a:rPr lang="en-US" sz="1600" b="1" dirty="0" smtClean="0"/>
                <a:t>4</a:t>
              </a:r>
              <a:endParaRPr lang="en-US" sz="1600" b="1" dirty="0"/>
            </a:p>
          </p:txBody>
        </p:sp>
        <p:sp>
          <p:nvSpPr>
            <p:cNvPr id="298" name="TextBox 297"/>
            <p:cNvSpPr txBox="1"/>
            <p:nvPr/>
          </p:nvSpPr>
          <p:spPr>
            <a:xfrm>
              <a:off x="7449010" y="4016539"/>
              <a:ext cx="417714" cy="243520"/>
            </a:xfrm>
            <a:prstGeom prst="rect">
              <a:avLst/>
            </a:prstGeom>
            <a:noFill/>
          </p:spPr>
          <p:txBody>
            <a:bodyPr wrap="none" rtlCol="0">
              <a:spAutoFit/>
            </a:bodyPr>
            <a:lstStyle/>
            <a:p>
              <a:r>
                <a:rPr lang="en-US" sz="1600" b="1" dirty="0" smtClean="0"/>
                <a:t>time</a:t>
              </a:r>
              <a:endParaRPr lang="en-US" sz="1600" b="1" dirty="0"/>
            </a:p>
          </p:txBody>
        </p:sp>
        <p:sp>
          <p:nvSpPr>
            <p:cNvPr id="299" name="TextBox 298"/>
            <p:cNvSpPr txBox="1"/>
            <p:nvPr/>
          </p:nvSpPr>
          <p:spPr>
            <a:xfrm>
              <a:off x="6638497" y="2170284"/>
              <a:ext cx="210140" cy="243520"/>
            </a:xfrm>
            <a:prstGeom prst="rect">
              <a:avLst/>
            </a:prstGeom>
            <a:noFill/>
          </p:spPr>
          <p:txBody>
            <a:bodyPr wrap="none" rtlCol="0">
              <a:spAutoFit/>
            </a:bodyPr>
            <a:lstStyle/>
            <a:p>
              <a:r>
                <a:rPr lang="en-US" sz="1600" b="1" dirty="0" smtClean="0"/>
                <a:t>1</a:t>
              </a:r>
              <a:endParaRPr lang="en-US" sz="1600" b="1" dirty="0"/>
            </a:p>
          </p:txBody>
        </p:sp>
        <p:sp>
          <p:nvSpPr>
            <p:cNvPr id="300" name="TextBox 299"/>
            <p:cNvSpPr txBox="1"/>
            <p:nvPr/>
          </p:nvSpPr>
          <p:spPr>
            <a:xfrm>
              <a:off x="6642359" y="3627608"/>
              <a:ext cx="210140" cy="243520"/>
            </a:xfrm>
            <a:prstGeom prst="rect">
              <a:avLst/>
            </a:prstGeom>
            <a:noFill/>
          </p:spPr>
          <p:txBody>
            <a:bodyPr wrap="none" rtlCol="0">
              <a:spAutoFit/>
            </a:bodyPr>
            <a:lstStyle/>
            <a:p>
              <a:r>
                <a:rPr lang="en-US" sz="1600" b="1" dirty="0" smtClean="0"/>
                <a:t>0</a:t>
              </a:r>
              <a:endParaRPr lang="en-US" sz="1600" b="1" dirty="0"/>
            </a:p>
          </p:txBody>
        </p:sp>
        <p:sp>
          <p:nvSpPr>
            <p:cNvPr id="301" name="TextBox 300"/>
            <p:cNvSpPr txBox="1"/>
            <p:nvPr/>
          </p:nvSpPr>
          <p:spPr>
            <a:xfrm rot="16200000">
              <a:off x="6290076" y="2843389"/>
              <a:ext cx="803249" cy="246290"/>
            </a:xfrm>
            <a:prstGeom prst="rect">
              <a:avLst/>
            </a:prstGeom>
            <a:noFill/>
          </p:spPr>
          <p:txBody>
            <a:bodyPr wrap="none" rtlCol="0">
              <a:spAutoFit/>
            </a:bodyPr>
            <a:lstStyle/>
            <a:p>
              <a:r>
                <a:rPr lang="en-US" sz="1600" b="1" dirty="0" smtClean="0"/>
                <a:t>probability</a:t>
              </a:r>
              <a:endParaRPr lang="en-US" sz="1600" b="1" dirty="0"/>
            </a:p>
          </p:txBody>
        </p:sp>
        <p:cxnSp>
          <p:nvCxnSpPr>
            <p:cNvPr id="302" name="Straight Connector 301"/>
            <p:cNvCxnSpPr/>
            <p:nvPr/>
          </p:nvCxnSpPr>
          <p:spPr bwMode="auto">
            <a:xfrm rot="5400000" flipH="1" flipV="1">
              <a:off x="6809964" y="3025157"/>
              <a:ext cx="1643001" cy="7908"/>
            </a:xfrm>
            <a:prstGeom prst="line">
              <a:avLst/>
            </a:prstGeom>
            <a:solidFill>
              <a:schemeClr val="accent1"/>
            </a:solidFill>
            <a:ln w="22225" cap="flat" cmpd="sng" algn="ctr">
              <a:solidFill>
                <a:schemeClr val="tx1"/>
              </a:solidFill>
              <a:prstDash val="dash"/>
              <a:round/>
              <a:headEnd type="none" w="med" len="med"/>
              <a:tailEnd type="none" w="med" len="med"/>
            </a:ln>
            <a:effectLst/>
          </p:spPr>
        </p:cxnSp>
        <p:sp>
          <p:nvSpPr>
            <p:cNvPr id="303" name="TextBox 302"/>
            <p:cNvSpPr txBox="1"/>
            <p:nvPr/>
          </p:nvSpPr>
          <p:spPr>
            <a:xfrm rot="16200000">
              <a:off x="7069241" y="2538591"/>
              <a:ext cx="895399" cy="246290"/>
            </a:xfrm>
            <a:prstGeom prst="rect">
              <a:avLst/>
            </a:prstGeom>
            <a:noFill/>
          </p:spPr>
          <p:txBody>
            <a:bodyPr wrap="none" rtlCol="0">
              <a:spAutoFit/>
            </a:bodyPr>
            <a:lstStyle/>
            <a:p>
              <a:r>
                <a:rPr lang="en-US" sz="1600" b="1" dirty="0" smtClean="0"/>
                <a:t>current time</a:t>
              </a:r>
              <a:endParaRPr lang="en-US" sz="1600" b="1" dirty="0"/>
            </a:p>
          </p:txBody>
        </p:sp>
        <p:sp>
          <p:nvSpPr>
            <p:cNvPr id="316" name="TextBox 315"/>
            <p:cNvSpPr txBox="1"/>
            <p:nvPr/>
          </p:nvSpPr>
          <p:spPr>
            <a:xfrm>
              <a:off x="7594849" y="2306293"/>
              <a:ext cx="368736" cy="221383"/>
            </a:xfrm>
            <a:prstGeom prst="rect">
              <a:avLst/>
            </a:prstGeom>
            <a:noFill/>
          </p:spPr>
          <p:txBody>
            <a:bodyPr wrap="none" rtlCol="0">
              <a:spAutoFit/>
            </a:bodyPr>
            <a:lstStyle/>
            <a:p>
              <a:r>
                <a:rPr lang="en-US" sz="1400" b="1" dirty="0" smtClean="0"/>
                <a:t>0.75</a:t>
              </a:r>
              <a:endParaRPr lang="en-US" sz="1400" b="1" dirty="0"/>
            </a:p>
          </p:txBody>
        </p:sp>
        <p:cxnSp>
          <p:nvCxnSpPr>
            <p:cNvPr id="70" name="Straight Connector 69"/>
            <p:cNvCxnSpPr/>
            <p:nvPr/>
          </p:nvCxnSpPr>
          <p:spPr bwMode="auto">
            <a:xfrm rot="5400000" flipH="1" flipV="1">
              <a:off x="8154938" y="3624483"/>
              <a:ext cx="452535" cy="1588"/>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71" name="TextBox 70"/>
            <p:cNvSpPr txBox="1"/>
            <p:nvPr/>
          </p:nvSpPr>
          <p:spPr>
            <a:xfrm>
              <a:off x="8292377" y="3819797"/>
              <a:ext cx="210140" cy="243520"/>
            </a:xfrm>
            <a:prstGeom prst="rect">
              <a:avLst/>
            </a:prstGeom>
            <a:noFill/>
          </p:spPr>
          <p:txBody>
            <a:bodyPr wrap="none" rtlCol="0">
              <a:spAutoFit/>
            </a:bodyPr>
            <a:lstStyle/>
            <a:p>
              <a:r>
                <a:rPr lang="en-US" sz="1600" b="1" dirty="0" smtClean="0"/>
                <a:t>9</a:t>
              </a:r>
              <a:endParaRPr lang="en-US" sz="1600" b="1" dirty="0"/>
            </a:p>
          </p:txBody>
        </p:sp>
        <p:sp>
          <p:nvSpPr>
            <p:cNvPr id="72" name="TextBox 71"/>
            <p:cNvSpPr txBox="1"/>
            <p:nvPr/>
          </p:nvSpPr>
          <p:spPr>
            <a:xfrm>
              <a:off x="8151381" y="3030966"/>
              <a:ext cx="435207" cy="221383"/>
            </a:xfrm>
            <a:prstGeom prst="rect">
              <a:avLst/>
            </a:prstGeom>
            <a:noFill/>
          </p:spPr>
          <p:txBody>
            <a:bodyPr wrap="none" rtlCol="0">
              <a:spAutoFit/>
            </a:bodyPr>
            <a:lstStyle/>
            <a:p>
              <a:r>
                <a:rPr lang="en-US" sz="1400" b="1" dirty="0" smtClean="0"/>
                <a:t>0.125</a:t>
              </a:r>
              <a:endParaRPr lang="en-US" sz="1400" b="1" dirty="0"/>
            </a:p>
          </p:txBody>
        </p:sp>
      </p:grpSp>
      <p:sp>
        <p:nvSpPr>
          <p:cNvPr id="93" name="CustomShape 1"/>
          <p:cNvSpPr/>
          <p:nvPr/>
        </p:nvSpPr>
        <p:spPr>
          <a:xfrm>
            <a:off x="304920" y="303300"/>
            <a:ext cx="8839080" cy="731160"/>
          </a:xfrm>
          <a:prstGeom prst="rect">
            <a:avLst/>
          </a:prstGeom>
        </p:spPr>
        <p:txBody>
          <a:bodyPr lIns="90000" tIns="45000" rIns="90000" bIns="45000" anchor="ctr"/>
          <a:lstStyle/>
          <a:p>
            <a:pPr>
              <a:lnSpc>
                <a:spcPct val="100000"/>
              </a:lnSpc>
            </a:pPr>
            <a:r>
              <a:rPr lang="en-US" sz="4400" dirty="0">
                <a:solidFill>
                  <a:schemeClr val="bg1"/>
                </a:solidFill>
                <a:latin typeface="Arial"/>
                <a:ea typeface="+mj-ea"/>
                <a:cs typeface="+mj-cs"/>
              </a:rPr>
              <a:t>Stochastic Task Completion </a:t>
            </a:r>
            <a:r>
              <a:rPr lang="en-US" sz="4400" dirty="0" smtClean="0">
                <a:solidFill>
                  <a:schemeClr val="bg1"/>
                </a:solidFill>
                <a:latin typeface="Arial"/>
                <a:ea typeface="+mj-ea"/>
                <a:cs typeface="+mj-cs"/>
              </a:rPr>
              <a:t>Time</a:t>
            </a:r>
            <a:endParaRPr lang="en-US" sz="4400" dirty="0">
              <a:solidFill>
                <a:schemeClr val="bg1"/>
              </a:solidFill>
              <a:latin typeface="Arial"/>
              <a:ea typeface="+mj-ea"/>
              <a:cs typeface="+mj-cs"/>
            </a:endParaRPr>
          </a:p>
        </p:txBody>
      </p:sp>
      <p:sp>
        <p:nvSpPr>
          <p:cNvPr id="73" name="Rectangle 72"/>
          <p:cNvSpPr/>
          <p:nvPr/>
        </p:nvSpPr>
        <p:spPr>
          <a:xfrm>
            <a:off x="377435" y="4982662"/>
            <a:ext cx="2487604" cy="95410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Execution time </a:t>
            </a:r>
            <a:br>
              <a:rPr 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PMF</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4" name="Rectangle 73"/>
          <p:cNvSpPr/>
          <p:nvPr/>
        </p:nvSpPr>
        <p:spPr>
          <a:xfrm>
            <a:off x="3174098" y="4923231"/>
            <a:ext cx="2684516" cy="95410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Completion time</a:t>
            </a:r>
            <a:br>
              <a:rPr 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PMF</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5" name="Rectangle 74"/>
          <p:cNvSpPr/>
          <p:nvPr/>
        </p:nvSpPr>
        <p:spPr>
          <a:xfrm>
            <a:off x="5986292" y="4884237"/>
            <a:ext cx="3128613" cy="181588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Completion time</a:t>
            </a:r>
            <a:br>
              <a:rPr 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PMF of </a:t>
            </a:r>
            <a:br>
              <a:rPr 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currently executing </a:t>
            </a:r>
            <a:br>
              <a:rPr 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task</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6" name="TextBox 75"/>
          <p:cNvSpPr txBox="1"/>
          <p:nvPr/>
        </p:nvSpPr>
        <p:spPr>
          <a:xfrm>
            <a:off x="3613792" y="5858529"/>
            <a:ext cx="1920975" cy="646331"/>
          </a:xfrm>
          <a:prstGeom prst="rect">
            <a:avLst/>
          </a:prstGeom>
          <a:noFill/>
        </p:spPr>
        <p:txBody>
          <a:bodyPr wrap="none" rtlCol="0">
            <a:spAutoFit/>
          </a:bodyPr>
          <a:lstStyle/>
          <a:p>
            <a:r>
              <a:rPr lang="en-US" dirty="0" smtClean="0"/>
              <a:t>Assume  we know </a:t>
            </a:r>
            <a:br>
              <a:rPr lang="en-US" dirty="0" smtClean="0"/>
            </a:br>
            <a:r>
              <a:rPr lang="en-US" dirty="0" smtClean="0"/>
              <a:t>start time is 3</a:t>
            </a:r>
            <a:endParaRPr lang="en-US" dirty="0"/>
          </a:p>
        </p:txBody>
      </p:sp>
    </p:spTree>
    <p:extLst>
      <p:ext uri="{BB962C8B-B14F-4D97-AF65-F5344CB8AC3E}">
        <p14:creationId xmlns:mc="http://schemas.openxmlformats.org/markup-compatibility/2006" xmlns:mv="urn:schemas-microsoft-com:mac:vml" xmlns="" xmlns:p14="http://schemas.microsoft.com/office/powerpoint/2010/main" val="5686747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blinds(horizontal)">
                                      <p:cBhvr>
                                        <p:cTn id="7" dur="50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blinds(horizontal)">
                                      <p:cBhvr>
                                        <p:cTn id="15" dur="500"/>
                                        <p:tgtEl>
                                          <p:spTgt spid="7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6"/>
                                        </p:tgtEl>
                                        <p:attrNameLst>
                                          <p:attrName>style.visibility</p:attrName>
                                        </p:attrNameLst>
                                      </p:cBhvr>
                                      <p:to>
                                        <p:strVal val="visible"/>
                                      </p:to>
                                    </p:set>
                                    <p:animEffect transition="in" filter="blinds(horizontal)">
                                      <p:cBhvr>
                                        <p:cTn id="18" dur="500"/>
                                        <p:tgtEl>
                                          <p:spTgt spid="76"/>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blinds(horizontal)">
                                      <p:cBhvr>
                                        <p:cTn id="2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4" grpId="0"/>
      <p:bldP spid="75" grpId="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Stochastic Task Completion Time in presence of Task Dropping</a:t>
            </a:r>
            <a:endParaRPr lang="en-US" dirty="0"/>
          </a:p>
        </p:txBody>
      </p:sp>
      <p:sp>
        <p:nvSpPr>
          <p:cNvPr id="3" name="Content Placeholder 2"/>
          <p:cNvSpPr>
            <a:spLocks noGrp="1"/>
          </p:cNvSpPr>
          <p:nvPr>
            <p:ph idx="1"/>
          </p:nvPr>
        </p:nvSpPr>
        <p:spPr/>
        <p:txBody>
          <a:bodyPr>
            <a:normAutofit/>
          </a:bodyPr>
          <a:lstStyle/>
          <a:p>
            <a:r>
              <a:rPr lang="en-US" dirty="0" smtClean="0"/>
              <a:t>Calculating completion time </a:t>
            </a:r>
            <a:r>
              <a:rPr lang="en-US" dirty="0" err="1" smtClean="0"/>
              <a:t>pmf</a:t>
            </a:r>
            <a:r>
              <a:rPr lang="en-US" dirty="0" smtClean="0"/>
              <a:t> of task </a:t>
            </a:r>
            <a:r>
              <a:rPr lang="en-US" i="1" dirty="0" smtClean="0"/>
              <a:t>r</a:t>
            </a:r>
            <a:r>
              <a:rPr lang="en-US" i="1" baseline="-25000" dirty="0" smtClean="0"/>
              <a:t>i</a:t>
            </a:r>
          </a:p>
          <a:p>
            <a:pPr lvl="1"/>
            <a:r>
              <a:rPr lang="en-US" i="1" dirty="0" smtClean="0"/>
              <a:t>Impulses in the completion time </a:t>
            </a:r>
            <a:r>
              <a:rPr lang="en-US" i="1" dirty="0" err="1" smtClean="0"/>
              <a:t>pmf</a:t>
            </a:r>
            <a:r>
              <a:rPr lang="en-US" i="1" dirty="0" smtClean="0"/>
              <a:t> of task r</a:t>
            </a:r>
            <a:r>
              <a:rPr lang="en-US" i="1" baseline="-25000" dirty="0" smtClean="0"/>
              <a:t>i-1 </a:t>
            </a:r>
            <a:r>
              <a:rPr lang="en-US" i="1" dirty="0" smtClean="0"/>
              <a:t>that are bigger than deadline of task r</a:t>
            </a:r>
            <a:r>
              <a:rPr lang="en-US" i="1" baseline="-25000" dirty="0" smtClean="0"/>
              <a:t>i </a:t>
            </a:r>
            <a:r>
              <a:rPr lang="en-US" i="1" dirty="0" smtClean="0"/>
              <a:t>are not considered in the convolution</a:t>
            </a:r>
          </a:p>
          <a:p>
            <a:pPr lvl="1"/>
            <a:endParaRPr lang="en-US" dirty="0" smtClean="0"/>
          </a:p>
          <a:p>
            <a:pPr lvl="1"/>
            <a:endParaRPr lang="en-US" dirty="0" smtClean="0"/>
          </a:p>
          <a:p>
            <a:pPr lvl="2"/>
            <a:endParaRPr lang="en-US" dirty="0" smtClean="0"/>
          </a:p>
          <a:p>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22</a:t>
            </a:fld>
            <a:endParaRPr lang="en-US" dirty="0">
              <a:solidFill>
                <a:prstClr val="black">
                  <a:tint val="75000"/>
                </a:prstClr>
              </a:solidFill>
              <a:latin typeface="Calibri"/>
            </a:endParaRPr>
          </a:p>
        </p:txBody>
      </p:sp>
      <p:grpSp>
        <p:nvGrpSpPr>
          <p:cNvPr id="5" name="Group 4"/>
          <p:cNvGrpSpPr/>
          <p:nvPr/>
        </p:nvGrpSpPr>
        <p:grpSpPr>
          <a:xfrm>
            <a:off x="199816" y="4110353"/>
            <a:ext cx="1937132" cy="1983962"/>
            <a:chOff x="178048" y="1726350"/>
            <a:chExt cx="2099321" cy="2294334"/>
          </a:xfrm>
        </p:grpSpPr>
        <p:cxnSp>
          <p:nvCxnSpPr>
            <p:cNvPr id="6" name="Straight Arrow Connector 5"/>
            <p:cNvCxnSpPr/>
            <p:nvPr/>
          </p:nvCxnSpPr>
          <p:spPr bwMode="auto">
            <a:xfrm>
              <a:off x="685800" y="3507279"/>
              <a:ext cx="1591569" cy="795"/>
            </a:xfrm>
            <a:prstGeom prst="straightConnector1">
              <a:avLst/>
            </a:prstGeom>
            <a:solidFill>
              <a:schemeClr val="accent1"/>
            </a:solidFill>
            <a:ln w="22225" cap="flat" cmpd="sng" algn="ctr">
              <a:solidFill>
                <a:schemeClr val="tx1"/>
              </a:solidFill>
              <a:prstDash val="solid"/>
              <a:round/>
              <a:headEnd type="none" w="med" len="med"/>
              <a:tailEnd type="arrow"/>
            </a:ln>
            <a:effectLst/>
          </p:spPr>
        </p:cxnSp>
        <p:cxnSp>
          <p:nvCxnSpPr>
            <p:cNvPr id="7" name="Straight Arrow Connector 6"/>
            <p:cNvCxnSpPr/>
            <p:nvPr/>
          </p:nvCxnSpPr>
          <p:spPr bwMode="auto">
            <a:xfrm rot="5400000" flipH="1" flipV="1">
              <a:off x="-169776" y="2651703"/>
              <a:ext cx="1711154" cy="1588"/>
            </a:xfrm>
            <a:prstGeom prst="straightConnector1">
              <a:avLst/>
            </a:prstGeom>
            <a:solidFill>
              <a:schemeClr val="accent1"/>
            </a:solidFill>
            <a:ln w="22225" cap="flat" cmpd="sng" algn="ctr">
              <a:solidFill>
                <a:schemeClr val="tx1"/>
              </a:solidFill>
              <a:prstDash val="solid"/>
              <a:round/>
              <a:headEnd type="none" w="med" len="med"/>
              <a:tailEnd type="arrow"/>
            </a:ln>
            <a:effectLst/>
          </p:spPr>
        </p:cxnSp>
        <p:cxnSp>
          <p:nvCxnSpPr>
            <p:cNvPr id="8" name="Straight Connector 7"/>
            <p:cNvCxnSpPr/>
            <p:nvPr/>
          </p:nvCxnSpPr>
          <p:spPr bwMode="auto">
            <a:xfrm rot="5400000" flipH="1" flipV="1">
              <a:off x="754951" y="3277378"/>
              <a:ext cx="468122" cy="1588"/>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rot="5400000" flipH="1" flipV="1">
              <a:off x="840205" y="3055717"/>
              <a:ext cx="908802" cy="1588"/>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10" name="TextBox 9"/>
            <p:cNvSpPr txBox="1"/>
            <p:nvPr/>
          </p:nvSpPr>
          <p:spPr>
            <a:xfrm>
              <a:off x="1159737" y="3448952"/>
              <a:ext cx="301686" cy="369332"/>
            </a:xfrm>
            <a:prstGeom prst="rect">
              <a:avLst/>
            </a:prstGeom>
            <a:noFill/>
          </p:spPr>
          <p:txBody>
            <a:bodyPr wrap="none" rtlCol="0">
              <a:spAutoFit/>
            </a:bodyPr>
            <a:lstStyle/>
            <a:p>
              <a:r>
                <a:rPr lang="en-US" dirty="0"/>
                <a:t>2</a:t>
              </a:r>
            </a:p>
          </p:txBody>
        </p:sp>
        <p:sp>
          <p:nvSpPr>
            <p:cNvPr id="11" name="TextBox 10"/>
            <p:cNvSpPr txBox="1"/>
            <p:nvPr/>
          </p:nvSpPr>
          <p:spPr>
            <a:xfrm>
              <a:off x="1458481" y="3448952"/>
              <a:ext cx="301686" cy="369332"/>
            </a:xfrm>
            <a:prstGeom prst="rect">
              <a:avLst/>
            </a:prstGeom>
            <a:noFill/>
          </p:spPr>
          <p:txBody>
            <a:bodyPr wrap="none" rtlCol="0">
              <a:spAutoFit/>
            </a:bodyPr>
            <a:lstStyle/>
            <a:p>
              <a:r>
                <a:rPr lang="en-US" dirty="0" smtClean="0"/>
                <a:t>3</a:t>
              </a:r>
              <a:endParaRPr lang="en-US" dirty="0"/>
            </a:p>
          </p:txBody>
        </p:sp>
        <p:sp>
          <p:nvSpPr>
            <p:cNvPr id="12" name="TextBox 11"/>
            <p:cNvSpPr txBox="1"/>
            <p:nvPr/>
          </p:nvSpPr>
          <p:spPr>
            <a:xfrm>
              <a:off x="749114" y="2683153"/>
              <a:ext cx="444352" cy="338554"/>
            </a:xfrm>
            <a:prstGeom prst="rect">
              <a:avLst/>
            </a:prstGeom>
            <a:noFill/>
          </p:spPr>
          <p:txBody>
            <a:bodyPr wrap="none" rtlCol="0">
              <a:spAutoFit/>
            </a:bodyPr>
            <a:lstStyle/>
            <a:p>
              <a:r>
                <a:rPr lang="en-US" sz="1600" dirty="0" smtClean="0"/>
                <a:t>0.2</a:t>
              </a:r>
              <a:endParaRPr lang="en-US" sz="1600" dirty="0"/>
            </a:p>
          </p:txBody>
        </p:sp>
        <p:sp>
          <p:nvSpPr>
            <p:cNvPr id="13" name="TextBox 12"/>
            <p:cNvSpPr txBox="1"/>
            <p:nvPr/>
          </p:nvSpPr>
          <p:spPr>
            <a:xfrm>
              <a:off x="1104891" y="2188402"/>
              <a:ext cx="444352" cy="338554"/>
            </a:xfrm>
            <a:prstGeom prst="rect">
              <a:avLst/>
            </a:prstGeom>
            <a:noFill/>
          </p:spPr>
          <p:txBody>
            <a:bodyPr wrap="none" rtlCol="0">
              <a:spAutoFit/>
            </a:bodyPr>
            <a:lstStyle/>
            <a:p>
              <a:r>
                <a:rPr lang="en-US" sz="1600" dirty="0" smtClean="0"/>
                <a:t>0.5</a:t>
              </a:r>
              <a:endParaRPr lang="en-US" sz="1600" dirty="0"/>
            </a:p>
          </p:txBody>
        </p:sp>
        <p:sp>
          <p:nvSpPr>
            <p:cNvPr id="14" name="TextBox 13"/>
            <p:cNvSpPr txBox="1"/>
            <p:nvPr/>
          </p:nvSpPr>
          <p:spPr>
            <a:xfrm>
              <a:off x="860269" y="3448952"/>
              <a:ext cx="301686" cy="369332"/>
            </a:xfrm>
            <a:prstGeom prst="rect">
              <a:avLst/>
            </a:prstGeom>
            <a:noFill/>
          </p:spPr>
          <p:txBody>
            <a:bodyPr wrap="none" rtlCol="0">
              <a:spAutoFit/>
            </a:bodyPr>
            <a:lstStyle/>
            <a:p>
              <a:r>
                <a:rPr lang="en-US" dirty="0" smtClean="0"/>
                <a:t>1</a:t>
              </a:r>
              <a:endParaRPr lang="en-US" dirty="0"/>
            </a:p>
          </p:txBody>
        </p:sp>
        <p:sp>
          <p:nvSpPr>
            <p:cNvPr id="15" name="TextBox 14"/>
            <p:cNvSpPr txBox="1"/>
            <p:nvPr/>
          </p:nvSpPr>
          <p:spPr>
            <a:xfrm rot="16200000">
              <a:off x="-236713" y="2573990"/>
              <a:ext cx="1198854" cy="369332"/>
            </a:xfrm>
            <a:prstGeom prst="rect">
              <a:avLst/>
            </a:prstGeom>
            <a:noFill/>
          </p:spPr>
          <p:txBody>
            <a:bodyPr wrap="none" rtlCol="0">
              <a:spAutoFit/>
            </a:bodyPr>
            <a:lstStyle/>
            <a:p>
              <a:r>
                <a:rPr lang="en-US" dirty="0" smtClean="0"/>
                <a:t>probability</a:t>
              </a:r>
              <a:endParaRPr lang="en-US" dirty="0"/>
            </a:p>
          </p:txBody>
        </p:sp>
        <p:sp>
          <p:nvSpPr>
            <p:cNvPr id="16" name="TextBox 15"/>
            <p:cNvSpPr txBox="1"/>
            <p:nvPr/>
          </p:nvSpPr>
          <p:spPr>
            <a:xfrm>
              <a:off x="1115616" y="3651352"/>
              <a:ext cx="614271" cy="369332"/>
            </a:xfrm>
            <a:prstGeom prst="rect">
              <a:avLst/>
            </a:prstGeom>
            <a:noFill/>
          </p:spPr>
          <p:txBody>
            <a:bodyPr wrap="none" rtlCol="0">
              <a:spAutoFit/>
            </a:bodyPr>
            <a:lstStyle/>
            <a:p>
              <a:r>
                <a:rPr lang="en-US" dirty="0" smtClean="0"/>
                <a:t>time</a:t>
              </a:r>
              <a:endParaRPr lang="en-US" dirty="0"/>
            </a:p>
          </p:txBody>
        </p:sp>
        <p:sp>
          <p:nvSpPr>
            <p:cNvPr id="17" name="TextBox 16"/>
            <p:cNvSpPr txBox="1"/>
            <p:nvPr/>
          </p:nvSpPr>
          <p:spPr>
            <a:xfrm>
              <a:off x="399586" y="1726350"/>
              <a:ext cx="301686" cy="369332"/>
            </a:xfrm>
            <a:prstGeom prst="rect">
              <a:avLst/>
            </a:prstGeom>
            <a:noFill/>
          </p:spPr>
          <p:txBody>
            <a:bodyPr wrap="none" rtlCol="0">
              <a:spAutoFit/>
            </a:bodyPr>
            <a:lstStyle/>
            <a:p>
              <a:r>
                <a:rPr lang="en-US" dirty="0" smtClean="0"/>
                <a:t>1</a:t>
              </a:r>
              <a:endParaRPr lang="en-US" dirty="0"/>
            </a:p>
          </p:txBody>
        </p:sp>
        <p:sp>
          <p:nvSpPr>
            <p:cNvPr id="18" name="TextBox 17"/>
            <p:cNvSpPr txBox="1"/>
            <p:nvPr/>
          </p:nvSpPr>
          <p:spPr>
            <a:xfrm>
              <a:off x="376540" y="3283594"/>
              <a:ext cx="301686" cy="369333"/>
            </a:xfrm>
            <a:prstGeom prst="rect">
              <a:avLst/>
            </a:prstGeom>
            <a:noFill/>
          </p:spPr>
          <p:txBody>
            <a:bodyPr wrap="none" rtlCol="0">
              <a:spAutoFit/>
            </a:bodyPr>
            <a:lstStyle/>
            <a:p>
              <a:r>
                <a:rPr lang="en-US" dirty="0" smtClean="0"/>
                <a:t>0</a:t>
              </a:r>
              <a:endParaRPr lang="en-US" dirty="0"/>
            </a:p>
          </p:txBody>
        </p:sp>
        <p:cxnSp>
          <p:nvCxnSpPr>
            <p:cNvPr id="19" name="Straight Connector 18"/>
            <p:cNvCxnSpPr/>
            <p:nvPr/>
          </p:nvCxnSpPr>
          <p:spPr bwMode="auto">
            <a:xfrm rot="5400000" flipH="1" flipV="1">
              <a:off x="1273953" y="3184532"/>
              <a:ext cx="640498" cy="1588"/>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20" name="TextBox 19"/>
            <p:cNvSpPr txBox="1"/>
            <p:nvPr/>
          </p:nvSpPr>
          <p:spPr>
            <a:xfrm>
              <a:off x="1422650" y="2524452"/>
              <a:ext cx="444352" cy="338554"/>
            </a:xfrm>
            <a:prstGeom prst="rect">
              <a:avLst/>
            </a:prstGeom>
            <a:noFill/>
          </p:spPr>
          <p:txBody>
            <a:bodyPr wrap="none" rtlCol="0">
              <a:spAutoFit/>
            </a:bodyPr>
            <a:lstStyle/>
            <a:p>
              <a:r>
                <a:rPr lang="en-US" sz="1600" dirty="0" smtClean="0"/>
                <a:t>0.3</a:t>
              </a:r>
              <a:endParaRPr lang="en-US" sz="1600" dirty="0"/>
            </a:p>
          </p:txBody>
        </p:sp>
      </p:grpSp>
      <p:grpSp>
        <p:nvGrpSpPr>
          <p:cNvPr id="21" name="Group 86"/>
          <p:cNvGrpSpPr/>
          <p:nvPr/>
        </p:nvGrpSpPr>
        <p:grpSpPr>
          <a:xfrm>
            <a:off x="2178140" y="4092469"/>
            <a:ext cx="2221615" cy="1973680"/>
            <a:chOff x="2178140" y="4092469"/>
            <a:chExt cx="2221615" cy="1973680"/>
          </a:xfrm>
        </p:grpSpPr>
        <p:cxnSp>
          <p:nvCxnSpPr>
            <p:cNvPr id="22" name="Straight Arrow Connector 21"/>
            <p:cNvCxnSpPr/>
            <p:nvPr/>
          </p:nvCxnSpPr>
          <p:spPr bwMode="auto">
            <a:xfrm>
              <a:off x="2610966" y="5653745"/>
              <a:ext cx="1538490" cy="8025"/>
            </a:xfrm>
            <a:prstGeom prst="straightConnector1">
              <a:avLst/>
            </a:prstGeom>
            <a:solidFill>
              <a:schemeClr val="accent1"/>
            </a:solidFill>
            <a:ln w="22225" cap="flat" cmpd="sng" algn="ctr">
              <a:solidFill>
                <a:schemeClr val="tx1"/>
              </a:solidFill>
              <a:prstDash val="solid"/>
              <a:round/>
              <a:headEnd type="none" w="med" len="med"/>
              <a:tailEnd type="arrow"/>
            </a:ln>
            <a:effectLst/>
          </p:spPr>
        </p:cxnSp>
        <p:cxnSp>
          <p:nvCxnSpPr>
            <p:cNvPr id="23" name="Straight Arrow Connector 22"/>
            <p:cNvCxnSpPr/>
            <p:nvPr/>
          </p:nvCxnSpPr>
          <p:spPr bwMode="auto">
            <a:xfrm rot="5400000" flipH="1" flipV="1">
              <a:off x="1871130" y="4913863"/>
              <a:ext cx="1479673" cy="1465"/>
            </a:xfrm>
            <a:prstGeom prst="straightConnector1">
              <a:avLst/>
            </a:prstGeom>
            <a:solidFill>
              <a:schemeClr val="accent1"/>
            </a:solidFill>
            <a:ln w="22225" cap="flat" cmpd="sng" algn="ctr">
              <a:solidFill>
                <a:schemeClr val="tx1"/>
              </a:solidFill>
              <a:prstDash val="solid"/>
              <a:round/>
              <a:headEnd type="none" w="med" len="med"/>
              <a:tailEnd type="arrow"/>
            </a:ln>
            <a:effectLst/>
          </p:spPr>
        </p:cxnSp>
        <p:cxnSp>
          <p:nvCxnSpPr>
            <p:cNvPr id="24" name="Straight Connector 23"/>
            <p:cNvCxnSpPr/>
            <p:nvPr/>
          </p:nvCxnSpPr>
          <p:spPr bwMode="auto">
            <a:xfrm rot="5400000" flipH="1" flipV="1">
              <a:off x="3179191" y="5379683"/>
              <a:ext cx="553853" cy="1465"/>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rot="5400000" flipH="1" flipV="1">
              <a:off x="2696696" y="5461727"/>
              <a:ext cx="398167" cy="1"/>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26" name="Straight Connector 25"/>
            <p:cNvCxnSpPr/>
            <p:nvPr/>
          </p:nvCxnSpPr>
          <p:spPr bwMode="auto">
            <a:xfrm rot="5400000" flipH="1" flipV="1">
              <a:off x="2779806" y="5263223"/>
              <a:ext cx="785861" cy="1465"/>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27" name="TextBox 26"/>
            <p:cNvSpPr txBox="1"/>
            <p:nvPr/>
          </p:nvSpPr>
          <p:spPr>
            <a:xfrm>
              <a:off x="2757424" y="5603308"/>
              <a:ext cx="278378" cy="319370"/>
            </a:xfrm>
            <a:prstGeom prst="rect">
              <a:avLst/>
            </a:prstGeom>
            <a:noFill/>
          </p:spPr>
          <p:txBody>
            <a:bodyPr wrap="none" rtlCol="0">
              <a:spAutoFit/>
            </a:bodyPr>
            <a:lstStyle/>
            <a:p>
              <a:r>
                <a:rPr lang="en-US" dirty="0" smtClean="0"/>
                <a:t>5</a:t>
              </a:r>
              <a:endParaRPr lang="en-US" dirty="0"/>
            </a:p>
          </p:txBody>
        </p:sp>
        <p:sp>
          <p:nvSpPr>
            <p:cNvPr id="28" name="TextBox 27"/>
            <p:cNvSpPr txBox="1"/>
            <p:nvPr/>
          </p:nvSpPr>
          <p:spPr>
            <a:xfrm>
              <a:off x="3056328" y="5603308"/>
              <a:ext cx="278378" cy="319370"/>
            </a:xfrm>
            <a:prstGeom prst="rect">
              <a:avLst/>
            </a:prstGeom>
            <a:noFill/>
          </p:spPr>
          <p:txBody>
            <a:bodyPr wrap="none" rtlCol="0">
              <a:spAutoFit/>
            </a:bodyPr>
            <a:lstStyle/>
            <a:p>
              <a:r>
                <a:rPr lang="en-US" dirty="0" smtClean="0"/>
                <a:t>6</a:t>
              </a:r>
              <a:endParaRPr lang="en-US" dirty="0"/>
            </a:p>
          </p:txBody>
        </p:sp>
        <p:sp>
          <p:nvSpPr>
            <p:cNvPr id="29" name="TextBox 28"/>
            <p:cNvSpPr txBox="1"/>
            <p:nvPr/>
          </p:nvSpPr>
          <p:spPr>
            <a:xfrm>
              <a:off x="3319927" y="5603308"/>
              <a:ext cx="278378" cy="319370"/>
            </a:xfrm>
            <a:prstGeom prst="rect">
              <a:avLst/>
            </a:prstGeom>
            <a:noFill/>
          </p:spPr>
          <p:txBody>
            <a:bodyPr wrap="none" rtlCol="0">
              <a:spAutoFit/>
            </a:bodyPr>
            <a:lstStyle/>
            <a:p>
              <a:r>
                <a:rPr lang="en-US" dirty="0" smtClean="0"/>
                <a:t>7</a:t>
              </a:r>
              <a:endParaRPr lang="en-US" dirty="0"/>
            </a:p>
          </p:txBody>
        </p:sp>
        <p:sp>
          <p:nvSpPr>
            <p:cNvPr id="30" name="TextBox 29"/>
            <p:cNvSpPr txBox="1"/>
            <p:nvPr/>
          </p:nvSpPr>
          <p:spPr>
            <a:xfrm>
              <a:off x="3255930" y="4841709"/>
              <a:ext cx="410022" cy="292755"/>
            </a:xfrm>
            <a:prstGeom prst="rect">
              <a:avLst/>
            </a:prstGeom>
            <a:noFill/>
          </p:spPr>
          <p:txBody>
            <a:bodyPr wrap="none" rtlCol="0">
              <a:spAutoFit/>
            </a:bodyPr>
            <a:lstStyle/>
            <a:p>
              <a:r>
                <a:rPr lang="en-US" sz="1600" dirty="0" smtClean="0"/>
                <a:t>0.3</a:t>
              </a:r>
              <a:endParaRPr lang="en-US" sz="1600" dirty="0"/>
            </a:p>
          </p:txBody>
        </p:sp>
        <p:sp>
          <p:nvSpPr>
            <p:cNvPr id="31" name="TextBox 30"/>
            <p:cNvSpPr txBox="1"/>
            <p:nvPr/>
          </p:nvSpPr>
          <p:spPr>
            <a:xfrm>
              <a:off x="2958433" y="4602661"/>
              <a:ext cx="410022" cy="292755"/>
            </a:xfrm>
            <a:prstGeom prst="rect">
              <a:avLst/>
            </a:prstGeom>
            <a:noFill/>
          </p:spPr>
          <p:txBody>
            <a:bodyPr wrap="none" rtlCol="0">
              <a:spAutoFit/>
            </a:bodyPr>
            <a:lstStyle/>
            <a:p>
              <a:r>
                <a:rPr lang="en-US" sz="1600" dirty="0" smtClean="0"/>
                <a:t>0.4</a:t>
              </a:r>
              <a:endParaRPr lang="en-US" sz="1600" dirty="0"/>
            </a:p>
          </p:txBody>
        </p:sp>
        <p:sp>
          <p:nvSpPr>
            <p:cNvPr id="32" name="TextBox 31"/>
            <p:cNvSpPr txBox="1"/>
            <p:nvPr/>
          </p:nvSpPr>
          <p:spPr>
            <a:xfrm>
              <a:off x="2720715" y="4960840"/>
              <a:ext cx="410022" cy="292755"/>
            </a:xfrm>
            <a:prstGeom prst="rect">
              <a:avLst/>
            </a:prstGeom>
            <a:noFill/>
          </p:spPr>
          <p:txBody>
            <a:bodyPr wrap="none" rtlCol="0">
              <a:spAutoFit/>
            </a:bodyPr>
            <a:lstStyle/>
            <a:p>
              <a:r>
                <a:rPr lang="en-US" sz="1600" dirty="0" smtClean="0"/>
                <a:t>0.2</a:t>
              </a:r>
              <a:endParaRPr lang="en-US" sz="1600" dirty="0"/>
            </a:p>
          </p:txBody>
        </p:sp>
        <p:cxnSp>
          <p:nvCxnSpPr>
            <p:cNvPr id="33" name="Straight Connector 32"/>
            <p:cNvCxnSpPr/>
            <p:nvPr/>
          </p:nvCxnSpPr>
          <p:spPr bwMode="auto">
            <a:xfrm rot="5400000" flipH="1" flipV="1">
              <a:off x="3655705" y="5565981"/>
              <a:ext cx="190113" cy="1465"/>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34" name="TextBox 33"/>
            <p:cNvSpPr txBox="1"/>
            <p:nvPr/>
          </p:nvSpPr>
          <p:spPr>
            <a:xfrm>
              <a:off x="3610868" y="5603308"/>
              <a:ext cx="278378" cy="319370"/>
            </a:xfrm>
            <a:prstGeom prst="rect">
              <a:avLst/>
            </a:prstGeom>
            <a:noFill/>
          </p:spPr>
          <p:txBody>
            <a:bodyPr wrap="none" rtlCol="0">
              <a:spAutoFit/>
            </a:bodyPr>
            <a:lstStyle/>
            <a:p>
              <a:r>
                <a:rPr lang="en-US" dirty="0" smtClean="0"/>
                <a:t>8</a:t>
              </a:r>
              <a:endParaRPr lang="en-US" dirty="0"/>
            </a:p>
          </p:txBody>
        </p:sp>
        <p:sp>
          <p:nvSpPr>
            <p:cNvPr id="35" name="TextBox 34"/>
            <p:cNvSpPr txBox="1"/>
            <p:nvPr/>
          </p:nvSpPr>
          <p:spPr>
            <a:xfrm>
              <a:off x="3516637" y="5159474"/>
              <a:ext cx="506168" cy="292755"/>
            </a:xfrm>
            <a:prstGeom prst="rect">
              <a:avLst/>
            </a:prstGeom>
            <a:noFill/>
          </p:spPr>
          <p:txBody>
            <a:bodyPr wrap="none" rtlCol="0">
              <a:spAutoFit/>
            </a:bodyPr>
            <a:lstStyle/>
            <a:p>
              <a:r>
                <a:rPr lang="en-US" sz="1600" dirty="0" smtClean="0"/>
                <a:t>0.05</a:t>
              </a:r>
              <a:endParaRPr lang="en-US" sz="1600" dirty="0"/>
            </a:p>
          </p:txBody>
        </p:sp>
        <p:sp>
          <p:nvSpPr>
            <p:cNvPr id="36" name="TextBox 35"/>
            <p:cNvSpPr txBox="1"/>
            <p:nvPr/>
          </p:nvSpPr>
          <p:spPr>
            <a:xfrm>
              <a:off x="2470340" y="5603308"/>
              <a:ext cx="278378" cy="319370"/>
            </a:xfrm>
            <a:prstGeom prst="rect">
              <a:avLst/>
            </a:prstGeom>
            <a:noFill/>
          </p:spPr>
          <p:txBody>
            <a:bodyPr wrap="none" rtlCol="0">
              <a:spAutoFit/>
            </a:bodyPr>
            <a:lstStyle/>
            <a:p>
              <a:r>
                <a:rPr lang="en-US" dirty="0" smtClean="0"/>
                <a:t>4</a:t>
              </a:r>
              <a:endParaRPr lang="en-US" dirty="0"/>
            </a:p>
          </p:txBody>
        </p:sp>
        <p:sp>
          <p:nvSpPr>
            <p:cNvPr id="37" name="TextBox 36"/>
            <p:cNvSpPr txBox="1"/>
            <p:nvPr/>
          </p:nvSpPr>
          <p:spPr>
            <a:xfrm>
              <a:off x="3198100" y="5746779"/>
              <a:ext cx="566814" cy="319370"/>
            </a:xfrm>
            <a:prstGeom prst="rect">
              <a:avLst/>
            </a:prstGeom>
            <a:noFill/>
          </p:spPr>
          <p:txBody>
            <a:bodyPr wrap="none" rtlCol="0">
              <a:spAutoFit/>
            </a:bodyPr>
            <a:lstStyle/>
            <a:p>
              <a:r>
                <a:rPr lang="en-US" dirty="0" smtClean="0"/>
                <a:t>time</a:t>
              </a:r>
              <a:endParaRPr lang="en-US" dirty="0"/>
            </a:p>
          </p:txBody>
        </p:sp>
        <p:sp>
          <p:nvSpPr>
            <p:cNvPr id="38" name="TextBox 37"/>
            <p:cNvSpPr txBox="1"/>
            <p:nvPr/>
          </p:nvSpPr>
          <p:spPr>
            <a:xfrm>
              <a:off x="2325594" y="4092469"/>
              <a:ext cx="278378" cy="319369"/>
            </a:xfrm>
            <a:prstGeom prst="rect">
              <a:avLst/>
            </a:prstGeom>
            <a:noFill/>
          </p:spPr>
          <p:txBody>
            <a:bodyPr wrap="none" rtlCol="0">
              <a:spAutoFit/>
            </a:bodyPr>
            <a:lstStyle/>
            <a:p>
              <a:r>
                <a:rPr lang="en-US" dirty="0" smtClean="0"/>
                <a:t>1</a:t>
              </a:r>
              <a:endParaRPr lang="en-US" dirty="0"/>
            </a:p>
          </p:txBody>
        </p:sp>
        <p:sp>
          <p:nvSpPr>
            <p:cNvPr id="39" name="TextBox 38"/>
            <p:cNvSpPr txBox="1"/>
            <p:nvPr/>
          </p:nvSpPr>
          <p:spPr>
            <a:xfrm>
              <a:off x="2350425" y="5458981"/>
              <a:ext cx="278378" cy="319370"/>
            </a:xfrm>
            <a:prstGeom prst="rect">
              <a:avLst/>
            </a:prstGeom>
            <a:noFill/>
          </p:spPr>
          <p:txBody>
            <a:bodyPr wrap="none" rtlCol="0">
              <a:spAutoFit/>
            </a:bodyPr>
            <a:lstStyle/>
            <a:p>
              <a:r>
                <a:rPr lang="en-US" dirty="0" smtClean="0"/>
                <a:t>0</a:t>
              </a:r>
              <a:endParaRPr lang="en-US" dirty="0"/>
            </a:p>
          </p:txBody>
        </p:sp>
        <p:sp>
          <p:nvSpPr>
            <p:cNvPr id="40" name="TextBox 39"/>
            <p:cNvSpPr txBox="1"/>
            <p:nvPr/>
          </p:nvSpPr>
          <p:spPr>
            <a:xfrm rot="16200000">
              <a:off x="1830201" y="4833027"/>
              <a:ext cx="1036675" cy="340798"/>
            </a:xfrm>
            <a:prstGeom prst="rect">
              <a:avLst/>
            </a:prstGeom>
            <a:noFill/>
          </p:spPr>
          <p:txBody>
            <a:bodyPr wrap="none" rtlCol="0">
              <a:spAutoFit/>
            </a:bodyPr>
            <a:lstStyle/>
            <a:p>
              <a:r>
                <a:rPr lang="en-US" dirty="0" smtClean="0"/>
                <a:t>probability</a:t>
              </a:r>
              <a:endParaRPr lang="en-US" dirty="0"/>
            </a:p>
          </p:txBody>
        </p:sp>
        <p:cxnSp>
          <p:nvCxnSpPr>
            <p:cNvPr id="41" name="Straight Connector 40"/>
            <p:cNvCxnSpPr/>
            <p:nvPr/>
          </p:nvCxnSpPr>
          <p:spPr bwMode="auto">
            <a:xfrm rot="5400000" flipH="1" flipV="1">
              <a:off x="3913041" y="5572072"/>
              <a:ext cx="190113" cy="1465"/>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42" name="TextBox 41"/>
            <p:cNvSpPr txBox="1"/>
            <p:nvPr/>
          </p:nvSpPr>
          <p:spPr>
            <a:xfrm>
              <a:off x="3876168" y="5601970"/>
              <a:ext cx="278378" cy="319370"/>
            </a:xfrm>
            <a:prstGeom prst="rect">
              <a:avLst/>
            </a:prstGeom>
            <a:noFill/>
          </p:spPr>
          <p:txBody>
            <a:bodyPr wrap="none" rtlCol="0">
              <a:spAutoFit/>
            </a:bodyPr>
            <a:lstStyle/>
            <a:p>
              <a:r>
                <a:rPr lang="en-US" dirty="0" smtClean="0"/>
                <a:t>9</a:t>
              </a:r>
              <a:endParaRPr lang="en-US" dirty="0"/>
            </a:p>
          </p:txBody>
        </p:sp>
        <p:sp>
          <p:nvSpPr>
            <p:cNvPr id="43" name="TextBox 42"/>
            <p:cNvSpPr txBox="1"/>
            <p:nvPr/>
          </p:nvSpPr>
          <p:spPr>
            <a:xfrm>
              <a:off x="3893587" y="5055373"/>
              <a:ext cx="506168" cy="292755"/>
            </a:xfrm>
            <a:prstGeom prst="rect">
              <a:avLst/>
            </a:prstGeom>
            <a:noFill/>
          </p:spPr>
          <p:txBody>
            <a:bodyPr wrap="none" rtlCol="0">
              <a:spAutoFit/>
            </a:bodyPr>
            <a:lstStyle/>
            <a:p>
              <a:r>
                <a:rPr lang="en-US" sz="1600" dirty="0" smtClean="0"/>
                <a:t>0.05</a:t>
              </a:r>
              <a:endParaRPr lang="en-US" sz="1600" dirty="0"/>
            </a:p>
          </p:txBody>
        </p:sp>
      </p:grpSp>
      <p:sp>
        <p:nvSpPr>
          <p:cNvPr id="44" name="TextBox 43"/>
          <p:cNvSpPr txBox="1"/>
          <p:nvPr/>
        </p:nvSpPr>
        <p:spPr>
          <a:xfrm>
            <a:off x="3228874" y="4218030"/>
            <a:ext cx="1165301" cy="523220"/>
          </a:xfrm>
          <a:prstGeom prst="rect">
            <a:avLst/>
          </a:prstGeom>
          <a:noFill/>
        </p:spPr>
        <p:txBody>
          <a:bodyPr wrap="square" rtlCol="0">
            <a:spAutoFit/>
          </a:bodyPr>
          <a:lstStyle/>
          <a:p>
            <a:pPr algn="ctr"/>
            <a:r>
              <a:rPr lang="en-US" sz="1400" dirty="0" smtClean="0"/>
              <a:t>Excluded convolution</a:t>
            </a:r>
          </a:p>
        </p:txBody>
      </p:sp>
      <p:grpSp>
        <p:nvGrpSpPr>
          <p:cNvPr id="45" name="Group 45"/>
          <p:cNvGrpSpPr/>
          <p:nvPr/>
        </p:nvGrpSpPr>
        <p:grpSpPr>
          <a:xfrm>
            <a:off x="6611109" y="4147811"/>
            <a:ext cx="1998343" cy="2041885"/>
            <a:chOff x="5755696" y="3984269"/>
            <a:chExt cx="2165655" cy="2361319"/>
          </a:xfrm>
        </p:grpSpPr>
        <p:cxnSp>
          <p:nvCxnSpPr>
            <p:cNvPr id="47" name="Straight Connector 46"/>
            <p:cNvCxnSpPr/>
            <p:nvPr/>
          </p:nvCxnSpPr>
          <p:spPr bwMode="auto">
            <a:xfrm flipV="1">
              <a:off x="6566156" y="5623869"/>
              <a:ext cx="0" cy="186318"/>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48" name="Straight Arrow Connector 47"/>
            <p:cNvCxnSpPr/>
            <p:nvPr/>
          </p:nvCxnSpPr>
          <p:spPr bwMode="auto">
            <a:xfrm>
              <a:off x="6254049" y="5802010"/>
              <a:ext cx="1667302" cy="9281"/>
            </a:xfrm>
            <a:prstGeom prst="straightConnector1">
              <a:avLst/>
            </a:prstGeom>
            <a:solidFill>
              <a:schemeClr val="accent1"/>
            </a:solidFill>
            <a:ln w="22225" cap="flat" cmpd="sng" algn="ctr">
              <a:solidFill>
                <a:schemeClr val="tx1"/>
              </a:solidFill>
              <a:prstDash val="solid"/>
              <a:round/>
              <a:headEnd type="none" w="med" len="med"/>
              <a:tailEnd type="arrow"/>
            </a:ln>
            <a:effectLst/>
          </p:spPr>
        </p:cxnSp>
        <p:cxnSp>
          <p:nvCxnSpPr>
            <p:cNvPr id="49" name="Straight Arrow Connector 48"/>
            <p:cNvCxnSpPr/>
            <p:nvPr/>
          </p:nvCxnSpPr>
          <p:spPr bwMode="auto">
            <a:xfrm rot="5400000" flipH="1" flipV="1">
              <a:off x="5398473" y="4946434"/>
              <a:ext cx="1711154" cy="1588"/>
            </a:xfrm>
            <a:prstGeom prst="straightConnector1">
              <a:avLst/>
            </a:prstGeom>
            <a:solidFill>
              <a:schemeClr val="accent1"/>
            </a:solidFill>
            <a:ln w="22225" cap="flat" cmpd="sng" algn="ctr">
              <a:solidFill>
                <a:schemeClr val="tx1"/>
              </a:solidFill>
              <a:prstDash val="solid"/>
              <a:round/>
              <a:headEnd type="none" w="med" len="med"/>
              <a:tailEnd type="arrow"/>
            </a:ln>
            <a:effectLst/>
          </p:spPr>
        </p:cxnSp>
        <p:cxnSp>
          <p:nvCxnSpPr>
            <p:cNvPr id="50" name="Straight Connector 49"/>
            <p:cNvCxnSpPr/>
            <p:nvPr/>
          </p:nvCxnSpPr>
          <p:spPr bwMode="auto">
            <a:xfrm flipH="1" flipV="1">
              <a:off x="6861833" y="4862432"/>
              <a:ext cx="1" cy="936104"/>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51" name="Straight Connector 50"/>
            <p:cNvCxnSpPr/>
            <p:nvPr/>
          </p:nvCxnSpPr>
          <p:spPr bwMode="auto">
            <a:xfrm flipV="1">
              <a:off x="7164288" y="5078456"/>
              <a:ext cx="0" cy="727187"/>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52" name="TextBox 51"/>
            <p:cNvSpPr txBox="1"/>
            <p:nvPr/>
          </p:nvSpPr>
          <p:spPr>
            <a:xfrm>
              <a:off x="6714549" y="5755334"/>
              <a:ext cx="312906" cy="369332"/>
            </a:xfrm>
            <a:prstGeom prst="rect">
              <a:avLst/>
            </a:prstGeom>
            <a:noFill/>
          </p:spPr>
          <p:txBody>
            <a:bodyPr wrap="none" rtlCol="0">
              <a:spAutoFit/>
            </a:bodyPr>
            <a:lstStyle/>
            <a:p>
              <a:r>
                <a:rPr lang="ar-IQ" dirty="0" smtClean="0"/>
                <a:t>7</a:t>
              </a:r>
              <a:endParaRPr lang="en-US" dirty="0"/>
            </a:p>
          </p:txBody>
        </p:sp>
        <p:sp>
          <p:nvSpPr>
            <p:cNvPr id="53" name="TextBox 52"/>
            <p:cNvSpPr txBox="1"/>
            <p:nvPr/>
          </p:nvSpPr>
          <p:spPr>
            <a:xfrm>
              <a:off x="7038480" y="5743683"/>
              <a:ext cx="301686" cy="369332"/>
            </a:xfrm>
            <a:prstGeom prst="rect">
              <a:avLst/>
            </a:prstGeom>
            <a:noFill/>
          </p:spPr>
          <p:txBody>
            <a:bodyPr wrap="none" rtlCol="0">
              <a:spAutoFit/>
            </a:bodyPr>
            <a:lstStyle/>
            <a:p>
              <a:r>
                <a:rPr lang="en-US" dirty="0" smtClean="0"/>
                <a:t>8</a:t>
              </a:r>
              <a:endParaRPr lang="en-US" dirty="0"/>
            </a:p>
          </p:txBody>
        </p:sp>
        <p:sp>
          <p:nvSpPr>
            <p:cNvPr id="54" name="TextBox 53"/>
            <p:cNvSpPr txBox="1"/>
            <p:nvPr/>
          </p:nvSpPr>
          <p:spPr>
            <a:xfrm>
              <a:off x="7359105" y="5743683"/>
              <a:ext cx="301686" cy="369332"/>
            </a:xfrm>
            <a:prstGeom prst="rect">
              <a:avLst/>
            </a:prstGeom>
            <a:noFill/>
          </p:spPr>
          <p:txBody>
            <a:bodyPr wrap="none" rtlCol="0">
              <a:spAutoFit/>
            </a:bodyPr>
            <a:lstStyle/>
            <a:p>
              <a:r>
                <a:rPr lang="en-US" dirty="0" smtClean="0"/>
                <a:t>9</a:t>
              </a:r>
              <a:endParaRPr lang="en-US" dirty="0"/>
            </a:p>
          </p:txBody>
        </p:sp>
        <p:sp>
          <p:nvSpPr>
            <p:cNvPr id="55" name="TextBox 54"/>
            <p:cNvSpPr txBox="1"/>
            <p:nvPr/>
          </p:nvSpPr>
          <p:spPr>
            <a:xfrm>
              <a:off x="6928734" y="4798634"/>
              <a:ext cx="548548" cy="338554"/>
            </a:xfrm>
            <a:prstGeom prst="rect">
              <a:avLst/>
            </a:prstGeom>
            <a:noFill/>
          </p:spPr>
          <p:txBody>
            <a:bodyPr wrap="none" rtlCol="0">
              <a:spAutoFit/>
            </a:bodyPr>
            <a:lstStyle/>
            <a:p>
              <a:r>
                <a:rPr lang="en-US" sz="1600" dirty="0" smtClean="0"/>
                <a:t>0.31</a:t>
              </a:r>
              <a:endParaRPr lang="en-US" sz="1600" dirty="0"/>
            </a:p>
          </p:txBody>
        </p:sp>
        <p:sp>
          <p:nvSpPr>
            <p:cNvPr id="56" name="TextBox 55"/>
            <p:cNvSpPr txBox="1"/>
            <p:nvPr/>
          </p:nvSpPr>
          <p:spPr>
            <a:xfrm>
              <a:off x="6588224" y="4561344"/>
              <a:ext cx="548548" cy="338554"/>
            </a:xfrm>
            <a:prstGeom prst="rect">
              <a:avLst/>
            </a:prstGeom>
            <a:noFill/>
          </p:spPr>
          <p:txBody>
            <a:bodyPr wrap="none" rtlCol="0">
              <a:spAutoFit/>
            </a:bodyPr>
            <a:lstStyle/>
            <a:p>
              <a:r>
                <a:rPr lang="en-US" sz="1600" dirty="0" smtClean="0"/>
                <a:t>0.48</a:t>
              </a:r>
              <a:endParaRPr lang="en-US" sz="1600" dirty="0"/>
            </a:p>
          </p:txBody>
        </p:sp>
        <p:sp>
          <p:nvSpPr>
            <p:cNvPr id="57" name="TextBox 56"/>
            <p:cNvSpPr txBox="1"/>
            <p:nvPr/>
          </p:nvSpPr>
          <p:spPr>
            <a:xfrm>
              <a:off x="6300192" y="5328028"/>
              <a:ext cx="548548" cy="338554"/>
            </a:xfrm>
            <a:prstGeom prst="rect">
              <a:avLst/>
            </a:prstGeom>
            <a:noFill/>
          </p:spPr>
          <p:txBody>
            <a:bodyPr wrap="none" rtlCol="0">
              <a:spAutoFit/>
            </a:bodyPr>
            <a:lstStyle/>
            <a:p>
              <a:r>
                <a:rPr lang="en-US" sz="1600" dirty="0" smtClean="0"/>
                <a:t>0.04</a:t>
              </a:r>
            </a:p>
          </p:txBody>
        </p:sp>
        <p:sp>
          <p:nvSpPr>
            <p:cNvPr id="58" name="TextBox 57"/>
            <p:cNvSpPr txBox="1"/>
            <p:nvPr/>
          </p:nvSpPr>
          <p:spPr>
            <a:xfrm>
              <a:off x="6446304" y="5755334"/>
              <a:ext cx="301686" cy="369332"/>
            </a:xfrm>
            <a:prstGeom prst="rect">
              <a:avLst/>
            </a:prstGeom>
            <a:noFill/>
          </p:spPr>
          <p:txBody>
            <a:bodyPr wrap="none" rtlCol="0">
              <a:spAutoFit/>
            </a:bodyPr>
            <a:lstStyle/>
            <a:p>
              <a:r>
                <a:rPr lang="en-US" dirty="0" smtClean="0"/>
                <a:t>6</a:t>
              </a:r>
              <a:endParaRPr lang="en-US" dirty="0"/>
            </a:p>
          </p:txBody>
        </p:sp>
        <p:sp>
          <p:nvSpPr>
            <p:cNvPr id="59" name="TextBox 58"/>
            <p:cNvSpPr txBox="1"/>
            <p:nvPr/>
          </p:nvSpPr>
          <p:spPr>
            <a:xfrm>
              <a:off x="7235551" y="5142254"/>
              <a:ext cx="548548" cy="338554"/>
            </a:xfrm>
            <a:prstGeom prst="rect">
              <a:avLst/>
            </a:prstGeom>
            <a:noFill/>
          </p:spPr>
          <p:txBody>
            <a:bodyPr wrap="none" rtlCol="0">
              <a:spAutoFit/>
            </a:bodyPr>
            <a:lstStyle/>
            <a:p>
              <a:r>
                <a:rPr lang="en-US" sz="1600" dirty="0" smtClean="0"/>
                <a:t>0.17</a:t>
              </a:r>
              <a:endParaRPr lang="en-US" sz="1600" dirty="0"/>
            </a:p>
          </p:txBody>
        </p:sp>
        <p:sp>
          <p:nvSpPr>
            <p:cNvPr id="60" name="TextBox 59"/>
            <p:cNvSpPr txBox="1"/>
            <p:nvPr/>
          </p:nvSpPr>
          <p:spPr>
            <a:xfrm>
              <a:off x="6784214" y="5976256"/>
              <a:ext cx="614271" cy="369332"/>
            </a:xfrm>
            <a:prstGeom prst="rect">
              <a:avLst/>
            </a:prstGeom>
            <a:noFill/>
          </p:spPr>
          <p:txBody>
            <a:bodyPr wrap="none" rtlCol="0">
              <a:spAutoFit/>
            </a:bodyPr>
            <a:lstStyle/>
            <a:p>
              <a:r>
                <a:rPr lang="en-US" dirty="0" smtClean="0"/>
                <a:t>time</a:t>
              </a:r>
              <a:endParaRPr lang="en-US" dirty="0"/>
            </a:p>
          </p:txBody>
        </p:sp>
        <p:sp>
          <p:nvSpPr>
            <p:cNvPr id="61" name="TextBox 60"/>
            <p:cNvSpPr txBox="1"/>
            <p:nvPr/>
          </p:nvSpPr>
          <p:spPr>
            <a:xfrm>
              <a:off x="5943008" y="3984269"/>
              <a:ext cx="301685" cy="369333"/>
            </a:xfrm>
            <a:prstGeom prst="rect">
              <a:avLst/>
            </a:prstGeom>
            <a:noFill/>
          </p:spPr>
          <p:txBody>
            <a:bodyPr wrap="none" rtlCol="0">
              <a:spAutoFit/>
            </a:bodyPr>
            <a:lstStyle/>
            <a:p>
              <a:r>
                <a:rPr lang="en-US" dirty="0" smtClean="0"/>
                <a:t>1</a:t>
              </a:r>
              <a:endParaRPr lang="en-US" dirty="0"/>
            </a:p>
          </p:txBody>
        </p:sp>
        <p:sp>
          <p:nvSpPr>
            <p:cNvPr id="62" name="TextBox 61"/>
            <p:cNvSpPr txBox="1"/>
            <p:nvPr/>
          </p:nvSpPr>
          <p:spPr>
            <a:xfrm>
              <a:off x="5983217" y="5576777"/>
              <a:ext cx="301686" cy="369332"/>
            </a:xfrm>
            <a:prstGeom prst="rect">
              <a:avLst/>
            </a:prstGeom>
            <a:noFill/>
          </p:spPr>
          <p:txBody>
            <a:bodyPr wrap="none" rtlCol="0">
              <a:spAutoFit/>
            </a:bodyPr>
            <a:lstStyle/>
            <a:p>
              <a:r>
                <a:rPr lang="en-US" dirty="0" smtClean="0"/>
                <a:t>0</a:t>
              </a:r>
              <a:endParaRPr lang="en-US" dirty="0"/>
            </a:p>
          </p:txBody>
        </p:sp>
        <p:sp>
          <p:nvSpPr>
            <p:cNvPr id="63" name="TextBox 62"/>
            <p:cNvSpPr txBox="1"/>
            <p:nvPr/>
          </p:nvSpPr>
          <p:spPr>
            <a:xfrm rot="16200000">
              <a:off x="5340935" y="4878596"/>
              <a:ext cx="1198854" cy="369331"/>
            </a:xfrm>
            <a:prstGeom prst="rect">
              <a:avLst/>
            </a:prstGeom>
            <a:noFill/>
          </p:spPr>
          <p:txBody>
            <a:bodyPr wrap="none" rtlCol="0">
              <a:spAutoFit/>
            </a:bodyPr>
            <a:lstStyle/>
            <a:p>
              <a:r>
                <a:rPr lang="en-US" dirty="0" smtClean="0"/>
                <a:t>probability</a:t>
              </a:r>
              <a:endParaRPr lang="en-US" dirty="0"/>
            </a:p>
          </p:txBody>
        </p:sp>
        <p:cxnSp>
          <p:nvCxnSpPr>
            <p:cNvPr id="64" name="Straight Connector 63"/>
            <p:cNvCxnSpPr/>
            <p:nvPr/>
          </p:nvCxnSpPr>
          <p:spPr bwMode="auto">
            <a:xfrm flipV="1">
              <a:off x="7494231" y="5467945"/>
              <a:ext cx="0" cy="330591"/>
            </a:xfrm>
            <a:prstGeom prst="line">
              <a:avLst/>
            </a:prstGeom>
            <a:solidFill>
              <a:schemeClr val="accent1"/>
            </a:solidFill>
            <a:ln w="22225" cap="flat" cmpd="sng" algn="ctr">
              <a:solidFill>
                <a:schemeClr val="tx1"/>
              </a:solidFill>
              <a:prstDash val="solid"/>
              <a:round/>
              <a:headEnd type="none" w="med" len="med"/>
              <a:tailEnd type="none" w="med" len="med"/>
            </a:ln>
            <a:effectLst/>
          </p:spPr>
        </p:cxnSp>
      </p:grpSp>
      <p:grpSp>
        <p:nvGrpSpPr>
          <p:cNvPr id="46" name="Group 64"/>
          <p:cNvGrpSpPr/>
          <p:nvPr/>
        </p:nvGrpSpPr>
        <p:grpSpPr>
          <a:xfrm>
            <a:off x="4459529" y="4189612"/>
            <a:ext cx="2016318" cy="1936551"/>
            <a:chOff x="5739663" y="1738646"/>
            <a:chExt cx="2185136" cy="2239506"/>
          </a:xfrm>
        </p:grpSpPr>
        <p:cxnSp>
          <p:nvCxnSpPr>
            <p:cNvPr id="66" name="Straight Arrow Connector 65"/>
            <p:cNvCxnSpPr/>
            <p:nvPr/>
          </p:nvCxnSpPr>
          <p:spPr bwMode="auto">
            <a:xfrm>
              <a:off x="6257497" y="3507279"/>
              <a:ext cx="1667302" cy="9281"/>
            </a:xfrm>
            <a:prstGeom prst="straightConnector1">
              <a:avLst/>
            </a:prstGeom>
            <a:solidFill>
              <a:schemeClr val="accent1"/>
            </a:solidFill>
            <a:ln w="22225" cap="flat" cmpd="sng" algn="ctr">
              <a:solidFill>
                <a:schemeClr val="tx1"/>
              </a:solidFill>
              <a:prstDash val="solid"/>
              <a:round/>
              <a:headEnd type="none" w="med" len="med"/>
              <a:tailEnd type="arrow"/>
            </a:ln>
            <a:effectLst/>
          </p:spPr>
        </p:cxnSp>
        <p:cxnSp>
          <p:nvCxnSpPr>
            <p:cNvPr id="67" name="Straight Arrow Connector 66"/>
            <p:cNvCxnSpPr/>
            <p:nvPr/>
          </p:nvCxnSpPr>
          <p:spPr bwMode="auto">
            <a:xfrm rot="5400000" flipH="1" flipV="1">
              <a:off x="5401921" y="2651703"/>
              <a:ext cx="1711154" cy="1588"/>
            </a:xfrm>
            <a:prstGeom prst="straightConnector1">
              <a:avLst/>
            </a:prstGeom>
            <a:solidFill>
              <a:schemeClr val="accent1"/>
            </a:solidFill>
            <a:ln w="22225" cap="flat" cmpd="sng" algn="ctr">
              <a:solidFill>
                <a:schemeClr val="tx1"/>
              </a:solidFill>
              <a:prstDash val="solid"/>
              <a:round/>
              <a:headEnd type="none" w="med" len="med"/>
              <a:tailEnd type="arrow"/>
            </a:ln>
            <a:effectLst/>
          </p:spPr>
        </p:cxnSp>
        <p:cxnSp>
          <p:nvCxnSpPr>
            <p:cNvPr id="68" name="Straight Connector 67"/>
            <p:cNvCxnSpPr/>
            <p:nvPr/>
          </p:nvCxnSpPr>
          <p:spPr bwMode="auto">
            <a:xfrm flipV="1">
              <a:off x="7172616" y="2896730"/>
              <a:ext cx="1588" cy="61471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69" name="Straight Connector 68"/>
            <p:cNvCxnSpPr/>
            <p:nvPr/>
          </p:nvCxnSpPr>
          <p:spPr bwMode="auto">
            <a:xfrm flipH="1" flipV="1">
              <a:off x="6863649" y="3140225"/>
              <a:ext cx="1860" cy="370689"/>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70" name="TextBox 69"/>
            <p:cNvSpPr txBox="1"/>
            <p:nvPr/>
          </p:nvSpPr>
          <p:spPr>
            <a:xfrm>
              <a:off x="7056171" y="3448952"/>
              <a:ext cx="301686" cy="369332"/>
            </a:xfrm>
            <a:prstGeom prst="rect">
              <a:avLst/>
            </a:prstGeom>
            <a:noFill/>
          </p:spPr>
          <p:txBody>
            <a:bodyPr wrap="none" rtlCol="0">
              <a:spAutoFit/>
            </a:bodyPr>
            <a:lstStyle/>
            <a:p>
              <a:r>
                <a:rPr lang="en-US" dirty="0" smtClean="0"/>
                <a:t>8</a:t>
              </a:r>
              <a:endParaRPr lang="en-US" dirty="0"/>
            </a:p>
          </p:txBody>
        </p:sp>
        <p:sp>
          <p:nvSpPr>
            <p:cNvPr id="71" name="TextBox 70"/>
            <p:cNvSpPr txBox="1"/>
            <p:nvPr/>
          </p:nvSpPr>
          <p:spPr>
            <a:xfrm>
              <a:off x="7341840" y="3448952"/>
              <a:ext cx="301686" cy="369332"/>
            </a:xfrm>
            <a:prstGeom prst="rect">
              <a:avLst/>
            </a:prstGeom>
            <a:noFill/>
          </p:spPr>
          <p:txBody>
            <a:bodyPr wrap="none" rtlCol="0">
              <a:spAutoFit/>
            </a:bodyPr>
            <a:lstStyle/>
            <a:p>
              <a:r>
                <a:rPr lang="en-US" dirty="0" smtClean="0"/>
                <a:t>9</a:t>
              </a:r>
              <a:endParaRPr lang="en-US" dirty="0"/>
            </a:p>
          </p:txBody>
        </p:sp>
        <p:sp>
          <p:nvSpPr>
            <p:cNvPr id="72" name="TextBox 71"/>
            <p:cNvSpPr txBox="1"/>
            <p:nvPr/>
          </p:nvSpPr>
          <p:spPr>
            <a:xfrm>
              <a:off x="6932182" y="2624707"/>
              <a:ext cx="548548" cy="338554"/>
            </a:xfrm>
            <a:prstGeom prst="rect">
              <a:avLst/>
            </a:prstGeom>
            <a:noFill/>
          </p:spPr>
          <p:txBody>
            <a:bodyPr wrap="none" rtlCol="0">
              <a:spAutoFit/>
            </a:bodyPr>
            <a:lstStyle/>
            <a:p>
              <a:r>
                <a:rPr lang="en-US" sz="1600" dirty="0" smtClean="0"/>
                <a:t>0.26</a:t>
              </a:r>
              <a:endParaRPr lang="en-US" sz="1600" dirty="0"/>
            </a:p>
          </p:txBody>
        </p:sp>
        <p:sp>
          <p:nvSpPr>
            <p:cNvPr id="73" name="TextBox 72"/>
            <p:cNvSpPr txBox="1"/>
            <p:nvPr/>
          </p:nvSpPr>
          <p:spPr>
            <a:xfrm>
              <a:off x="6618767" y="2851364"/>
              <a:ext cx="548548" cy="338554"/>
            </a:xfrm>
            <a:prstGeom prst="rect">
              <a:avLst/>
            </a:prstGeom>
            <a:noFill/>
          </p:spPr>
          <p:txBody>
            <a:bodyPr wrap="none" rtlCol="0">
              <a:spAutoFit/>
            </a:bodyPr>
            <a:lstStyle/>
            <a:p>
              <a:r>
                <a:rPr lang="en-US" sz="1600" dirty="0" smtClean="0"/>
                <a:t>0.18</a:t>
              </a:r>
              <a:endParaRPr lang="en-US" sz="1600" dirty="0"/>
            </a:p>
          </p:txBody>
        </p:sp>
        <p:sp>
          <p:nvSpPr>
            <p:cNvPr id="74" name="TextBox 73"/>
            <p:cNvSpPr txBox="1"/>
            <p:nvPr/>
          </p:nvSpPr>
          <p:spPr>
            <a:xfrm>
              <a:off x="6300192" y="3056755"/>
              <a:ext cx="548548" cy="338554"/>
            </a:xfrm>
            <a:prstGeom prst="rect">
              <a:avLst/>
            </a:prstGeom>
            <a:noFill/>
          </p:spPr>
          <p:txBody>
            <a:bodyPr wrap="none" rtlCol="0">
              <a:spAutoFit/>
            </a:bodyPr>
            <a:lstStyle/>
            <a:p>
              <a:r>
                <a:rPr lang="en-US" sz="1600" dirty="0" smtClean="0"/>
                <a:t>0.04</a:t>
              </a:r>
            </a:p>
          </p:txBody>
        </p:sp>
        <p:cxnSp>
          <p:nvCxnSpPr>
            <p:cNvPr id="75" name="Straight Connector 74"/>
            <p:cNvCxnSpPr/>
            <p:nvPr/>
          </p:nvCxnSpPr>
          <p:spPr bwMode="auto">
            <a:xfrm rot="5400000" flipH="1" flipV="1">
              <a:off x="7367475" y="3408394"/>
              <a:ext cx="216337" cy="1588"/>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76" name="TextBox 75"/>
            <p:cNvSpPr txBox="1"/>
            <p:nvPr/>
          </p:nvSpPr>
          <p:spPr>
            <a:xfrm>
              <a:off x="7238999" y="2918216"/>
              <a:ext cx="548548" cy="338554"/>
            </a:xfrm>
            <a:prstGeom prst="rect">
              <a:avLst/>
            </a:prstGeom>
            <a:noFill/>
          </p:spPr>
          <p:txBody>
            <a:bodyPr wrap="none" rtlCol="0">
              <a:spAutoFit/>
            </a:bodyPr>
            <a:lstStyle/>
            <a:p>
              <a:r>
                <a:rPr lang="en-US" sz="1600" dirty="0" smtClean="0"/>
                <a:t>0.12</a:t>
              </a:r>
              <a:endParaRPr lang="en-US" sz="1600" dirty="0"/>
            </a:p>
          </p:txBody>
        </p:sp>
        <p:sp>
          <p:nvSpPr>
            <p:cNvPr id="77" name="TextBox 76"/>
            <p:cNvSpPr txBox="1"/>
            <p:nvPr/>
          </p:nvSpPr>
          <p:spPr>
            <a:xfrm>
              <a:off x="6804248" y="3608820"/>
              <a:ext cx="614271" cy="369332"/>
            </a:xfrm>
            <a:prstGeom prst="rect">
              <a:avLst/>
            </a:prstGeom>
            <a:noFill/>
          </p:spPr>
          <p:txBody>
            <a:bodyPr wrap="none" rtlCol="0">
              <a:spAutoFit/>
            </a:bodyPr>
            <a:lstStyle/>
            <a:p>
              <a:r>
                <a:rPr lang="en-US" dirty="0" smtClean="0"/>
                <a:t>time</a:t>
              </a:r>
              <a:endParaRPr lang="en-US" dirty="0"/>
            </a:p>
          </p:txBody>
        </p:sp>
        <p:sp>
          <p:nvSpPr>
            <p:cNvPr id="78" name="TextBox 77"/>
            <p:cNvSpPr txBox="1"/>
            <p:nvPr/>
          </p:nvSpPr>
          <p:spPr>
            <a:xfrm>
              <a:off x="5971273" y="1738646"/>
              <a:ext cx="301685" cy="369332"/>
            </a:xfrm>
            <a:prstGeom prst="rect">
              <a:avLst/>
            </a:prstGeom>
            <a:noFill/>
          </p:spPr>
          <p:txBody>
            <a:bodyPr wrap="none" rtlCol="0">
              <a:spAutoFit/>
            </a:bodyPr>
            <a:lstStyle/>
            <a:p>
              <a:r>
                <a:rPr lang="en-US" dirty="0" smtClean="0"/>
                <a:t>1</a:t>
              </a:r>
              <a:endParaRPr lang="en-US" dirty="0"/>
            </a:p>
          </p:txBody>
        </p:sp>
        <p:sp>
          <p:nvSpPr>
            <p:cNvPr id="79" name="TextBox 78"/>
            <p:cNvSpPr txBox="1"/>
            <p:nvPr/>
          </p:nvSpPr>
          <p:spPr>
            <a:xfrm>
              <a:off x="6032758" y="3282046"/>
              <a:ext cx="301686" cy="369332"/>
            </a:xfrm>
            <a:prstGeom prst="rect">
              <a:avLst/>
            </a:prstGeom>
            <a:noFill/>
          </p:spPr>
          <p:txBody>
            <a:bodyPr wrap="none" rtlCol="0">
              <a:spAutoFit/>
            </a:bodyPr>
            <a:lstStyle/>
            <a:p>
              <a:r>
                <a:rPr lang="en-US" dirty="0" smtClean="0"/>
                <a:t>0</a:t>
              </a:r>
              <a:endParaRPr lang="en-US" dirty="0"/>
            </a:p>
          </p:txBody>
        </p:sp>
        <p:sp>
          <p:nvSpPr>
            <p:cNvPr id="80" name="TextBox 79"/>
            <p:cNvSpPr txBox="1"/>
            <p:nvPr/>
          </p:nvSpPr>
          <p:spPr>
            <a:xfrm rot="16200000">
              <a:off x="5324902" y="2616416"/>
              <a:ext cx="1198854" cy="369332"/>
            </a:xfrm>
            <a:prstGeom prst="rect">
              <a:avLst/>
            </a:prstGeom>
            <a:noFill/>
          </p:spPr>
          <p:txBody>
            <a:bodyPr wrap="none" rtlCol="0">
              <a:spAutoFit/>
            </a:bodyPr>
            <a:lstStyle/>
            <a:p>
              <a:r>
                <a:rPr lang="en-US" dirty="0" smtClean="0"/>
                <a:t>probability</a:t>
              </a:r>
              <a:endParaRPr lang="en-US" dirty="0"/>
            </a:p>
          </p:txBody>
        </p:sp>
        <p:sp>
          <p:nvSpPr>
            <p:cNvPr id="81" name="TextBox 80"/>
            <p:cNvSpPr txBox="1"/>
            <p:nvPr/>
          </p:nvSpPr>
          <p:spPr>
            <a:xfrm>
              <a:off x="6743892" y="3445574"/>
              <a:ext cx="301686" cy="369332"/>
            </a:xfrm>
            <a:prstGeom prst="rect">
              <a:avLst/>
            </a:prstGeom>
            <a:noFill/>
          </p:spPr>
          <p:txBody>
            <a:bodyPr wrap="none" rtlCol="0">
              <a:spAutoFit/>
            </a:bodyPr>
            <a:lstStyle/>
            <a:p>
              <a:r>
                <a:rPr lang="en-US" dirty="0" smtClean="0"/>
                <a:t>7</a:t>
              </a:r>
              <a:endParaRPr lang="en-US" dirty="0"/>
            </a:p>
          </p:txBody>
        </p:sp>
        <p:sp>
          <p:nvSpPr>
            <p:cNvPr id="82" name="TextBox 81"/>
            <p:cNvSpPr txBox="1"/>
            <p:nvPr/>
          </p:nvSpPr>
          <p:spPr>
            <a:xfrm>
              <a:off x="6432556" y="3445574"/>
              <a:ext cx="301686" cy="369332"/>
            </a:xfrm>
            <a:prstGeom prst="rect">
              <a:avLst/>
            </a:prstGeom>
            <a:noFill/>
          </p:spPr>
          <p:txBody>
            <a:bodyPr wrap="none" rtlCol="0">
              <a:spAutoFit/>
            </a:bodyPr>
            <a:lstStyle/>
            <a:p>
              <a:r>
                <a:rPr lang="en-US" dirty="0" smtClean="0"/>
                <a:t>6</a:t>
              </a:r>
              <a:endParaRPr lang="en-US" dirty="0"/>
            </a:p>
          </p:txBody>
        </p:sp>
        <p:cxnSp>
          <p:nvCxnSpPr>
            <p:cNvPr id="83" name="Straight Connector 82"/>
            <p:cNvCxnSpPr/>
            <p:nvPr/>
          </p:nvCxnSpPr>
          <p:spPr bwMode="auto">
            <a:xfrm flipV="1">
              <a:off x="6564920" y="3319613"/>
              <a:ext cx="0" cy="186318"/>
            </a:xfrm>
            <a:prstGeom prst="line">
              <a:avLst/>
            </a:prstGeom>
            <a:solidFill>
              <a:schemeClr val="accent1"/>
            </a:solidFill>
            <a:ln w="22225" cap="flat" cmpd="sng" algn="ctr">
              <a:solidFill>
                <a:schemeClr val="tx1"/>
              </a:solidFill>
              <a:prstDash val="solid"/>
              <a:round/>
              <a:headEnd type="none" w="med" len="med"/>
              <a:tailEnd type="none" w="med" len="med"/>
            </a:ln>
            <a:effectLst/>
          </p:spPr>
        </p:cxnSp>
      </p:grpSp>
      <p:sp>
        <p:nvSpPr>
          <p:cNvPr id="84" name="TextBox 83"/>
          <p:cNvSpPr txBox="1"/>
          <p:nvPr/>
        </p:nvSpPr>
        <p:spPr>
          <a:xfrm>
            <a:off x="2725525" y="6132162"/>
            <a:ext cx="1329595" cy="646331"/>
          </a:xfrm>
          <a:prstGeom prst="rect">
            <a:avLst/>
          </a:prstGeom>
          <a:noFill/>
        </p:spPr>
        <p:txBody>
          <a:bodyPr wrap="none" rtlCol="0">
            <a:spAutoFit/>
          </a:bodyPr>
          <a:lstStyle/>
          <a:p>
            <a:pPr algn="ctr"/>
            <a:r>
              <a:rPr lang="en-US" dirty="0" smtClean="0"/>
              <a:t>Completion </a:t>
            </a:r>
            <a:br>
              <a:rPr lang="en-US" dirty="0" smtClean="0"/>
            </a:br>
            <a:r>
              <a:rPr lang="en-US" dirty="0" smtClean="0"/>
              <a:t>r</a:t>
            </a:r>
            <a:r>
              <a:rPr lang="en-US" baseline="-25000" dirty="0" smtClean="0"/>
              <a:t>i-1</a:t>
            </a:r>
            <a:endParaRPr lang="en-US" baseline="-25000" dirty="0"/>
          </a:p>
        </p:txBody>
      </p:sp>
      <p:sp>
        <p:nvSpPr>
          <p:cNvPr id="85" name="TextBox 84"/>
          <p:cNvSpPr txBox="1"/>
          <p:nvPr/>
        </p:nvSpPr>
        <p:spPr>
          <a:xfrm>
            <a:off x="421701" y="6135700"/>
            <a:ext cx="1577017" cy="646331"/>
          </a:xfrm>
          <a:prstGeom prst="rect">
            <a:avLst/>
          </a:prstGeom>
          <a:noFill/>
        </p:spPr>
        <p:txBody>
          <a:bodyPr wrap="square" rtlCol="0">
            <a:spAutoFit/>
          </a:bodyPr>
          <a:lstStyle/>
          <a:p>
            <a:pPr algn="ctr"/>
            <a:r>
              <a:rPr lang="en-US" dirty="0" smtClean="0"/>
              <a:t>Execution r</a:t>
            </a:r>
            <a:r>
              <a:rPr lang="en-US" baseline="-25000" dirty="0" smtClean="0"/>
              <a:t>i</a:t>
            </a:r>
            <a:br>
              <a:rPr lang="en-US" baseline="-25000" dirty="0" smtClean="0"/>
            </a:br>
            <a:r>
              <a:rPr lang="en-US" dirty="0" smtClean="0"/>
              <a:t>Deadline </a:t>
            </a:r>
            <a:r>
              <a:rPr lang="fa-IR" dirty="0" smtClean="0"/>
              <a:t>7</a:t>
            </a:r>
            <a:endParaRPr lang="en-US" dirty="0"/>
          </a:p>
        </p:txBody>
      </p:sp>
      <p:sp>
        <p:nvSpPr>
          <p:cNvPr id="86" name="Rounded Rectangle 85"/>
          <p:cNvSpPr/>
          <p:nvPr/>
        </p:nvSpPr>
        <p:spPr>
          <a:xfrm>
            <a:off x="3299600" y="4785681"/>
            <a:ext cx="1130863" cy="811110"/>
          </a:xfrm>
          <a:prstGeom prst="roundRect">
            <a:avLst/>
          </a:prstGeom>
          <a:solidFill>
            <a:schemeClr val="accent2">
              <a:lumMod val="40000"/>
              <a:lumOff val="60000"/>
              <a:alpha val="30000"/>
            </a:schemeClr>
          </a:solidFill>
          <a:ln>
            <a:solidFill>
              <a:schemeClr val="accent2">
                <a:lumMod val="20000"/>
                <a:lumOff val="80000"/>
              </a:schemeClr>
            </a:solidFill>
          </a:ln>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8" name="TextBox 87"/>
          <p:cNvSpPr txBox="1"/>
          <p:nvPr/>
        </p:nvSpPr>
        <p:spPr>
          <a:xfrm>
            <a:off x="4919736" y="6171091"/>
            <a:ext cx="1462644" cy="369332"/>
          </a:xfrm>
          <a:prstGeom prst="rect">
            <a:avLst/>
          </a:prstGeom>
          <a:noFill/>
        </p:spPr>
        <p:txBody>
          <a:bodyPr wrap="none" rtlCol="0">
            <a:spAutoFit/>
          </a:bodyPr>
          <a:lstStyle/>
          <a:p>
            <a:r>
              <a:rPr lang="en-US" dirty="0" smtClean="0"/>
              <a:t>Completion r</a:t>
            </a:r>
            <a:r>
              <a:rPr lang="en-US" baseline="-25000" dirty="0" smtClean="0"/>
              <a:t>i</a:t>
            </a:r>
            <a:endParaRPr lang="en-US" baseline="-25000" dirty="0"/>
          </a:p>
        </p:txBody>
      </p:sp>
      <p:sp>
        <p:nvSpPr>
          <p:cNvPr id="89" name="TextBox 88"/>
          <p:cNvSpPr txBox="1"/>
          <p:nvPr/>
        </p:nvSpPr>
        <p:spPr>
          <a:xfrm>
            <a:off x="6943544" y="6142730"/>
            <a:ext cx="1515543" cy="646331"/>
          </a:xfrm>
          <a:prstGeom prst="rect">
            <a:avLst/>
          </a:prstGeom>
          <a:noFill/>
        </p:spPr>
        <p:txBody>
          <a:bodyPr wrap="none" rtlCol="0">
            <a:spAutoFit/>
          </a:bodyPr>
          <a:lstStyle/>
          <a:p>
            <a:r>
              <a:rPr lang="en-US" dirty="0" smtClean="0"/>
              <a:t>Completion r</a:t>
            </a:r>
            <a:r>
              <a:rPr lang="en-US" baseline="-25000" dirty="0" smtClean="0"/>
              <a:t>i</a:t>
            </a:r>
            <a:r>
              <a:rPr lang="en-US" dirty="0" smtClean="0"/>
              <a:t> </a:t>
            </a:r>
            <a:br>
              <a:rPr lang="en-US" dirty="0" smtClean="0"/>
            </a:br>
            <a:r>
              <a:rPr lang="en-US" dirty="0" smtClean="0"/>
              <a:t>after merging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blinds(horizontal)">
                                      <p:cBhvr>
                                        <p:cTn id="7" dur="500"/>
                                        <p:tgtEl>
                                          <p:spTgt spid="85"/>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linds(horizontal)">
                                      <p:cBhvr>
                                        <p:cTn id="15" dur="500"/>
                                        <p:tgtEl>
                                          <p:spTgt spid="21"/>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blinds(horizontal)">
                                      <p:cBhvr>
                                        <p:cTn id="18" dur="500"/>
                                        <p:tgtEl>
                                          <p:spTgt spid="8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86"/>
                                        </p:tgtEl>
                                        <p:attrNameLst>
                                          <p:attrName>style.visibility</p:attrName>
                                        </p:attrNameLst>
                                      </p:cBhvr>
                                      <p:to>
                                        <p:strVal val="visible"/>
                                      </p:to>
                                    </p:set>
                                    <p:animEffect transition="in" filter="blinds(horizontal)">
                                      <p:cBhvr>
                                        <p:cTn id="23" dur="500"/>
                                        <p:tgtEl>
                                          <p:spTgt spid="86"/>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blinds(horizontal)">
                                      <p:cBhvr>
                                        <p:cTn id="26" dur="500"/>
                                        <p:tgtEl>
                                          <p:spTgt spid="44"/>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blinds(horizontal)">
                                      <p:cBhvr>
                                        <p:cTn id="31" dur="500"/>
                                        <p:tgtEl>
                                          <p:spTgt spid="46"/>
                                        </p:tgtEl>
                                      </p:cBhvr>
                                    </p:animEffect>
                                  </p:childTnLst>
                                </p:cTn>
                              </p:par>
                            </p:childTnLst>
                          </p:cTn>
                        </p:par>
                        <p:par>
                          <p:cTn id="32" fill="hold">
                            <p:stCondLst>
                              <p:cond delay="500"/>
                            </p:stCondLst>
                            <p:childTnLst>
                              <p:par>
                                <p:cTn id="33" presetID="3" presetClass="entr" presetSubtype="10" fill="hold" grpId="0" nodeType="after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blinds(horizontal)">
                                      <p:cBhvr>
                                        <p:cTn id="35" dur="500"/>
                                        <p:tgtEl>
                                          <p:spTgt spid="88"/>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blinds(horizontal)">
                                      <p:cBhvr>
                                        <p:cTn id="40" dur="500"/>
                                        <p:tgtEl>
                                          <p:spTgt spid="45"/>
                                        </p:tgtEl>
                                      </p:cBhvr>
                                    </p:animEffect>
                                  </p:childTnLst>
                                </p:cTn>
                              </p:par>
                            </p:childTnLst>
                          </p:cTn>
                        </p:par>
                        <p:par>
                          <p:cTn id="41" fill="hold">
                            <p:stCondLst>
                              <p:cond delay="500"/>
                            </p:stCondLst>
                            <p:childTnLst>
                              <p:par>
                                <p:cTn id="42" presetID="3" presetClass="entr" presetSubtype="10" fill="hold" grpId="0" nodeType="afterEffect">
                                  <p:stCondLst>
                                    <p:cond delay="0"/>
                                  </p:stCondLst>
                                  <p:childTnLst>
                                    <p:set>
                                      <p:cBhvr>
                                        <p:cTn id="43" dur="1" fill="hold">
                                          <p:stCondLst>
                                            <p:cond delay="0"/>
                                          </p:stCondLst>
                                        </p:cTn>
                                        <p:tgtEl>
                                          <p:spTgt spid="89"/>
                                        </p:tgtEl>
                                        <p:attrNameLst>
                                          <p:attrName>style.visibility</p:attrName>
                                        </p:attrNameLst>
                                      </p:cBhvr>
                                      <p:to>
                                        <p:strVal val="visible"/>
                                      </p:to>
                                    </p:set>
                                    <p:animEffect transition="in" filter="blinds(horizontal)">
                                      <p:cBhvr>
                                        <p:cTn id="44"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84" grpId="0"/>
      <p:bldP spid="85" grpId="0"/>
      <p:bldP spid="86" grpId="0" animBg="1"/>
      <p:bldP spid="88" grpId="0"/>
      <p:bldP spid="8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4"/>
          <p:cNvGrpSpPr/>
          <p:nvPr/>
        </p:nvGrpSpPr>
        <p:grpSpPr>
          <a:xfrm>
            <a:off x="304801" y="1796920"/>
            <a:ext cx="1972568" cy="2223764"/>
            <a:chOff x="304801" y="1796920"/>
            <a:chExt cx="1972568" cy="2223764"/>
          </a:xfrm>
        </p:grpSpPr>
        <p:cxnSp>
          <p:nvCxnSpPr>
            <p:cNvPr id="28" name="Straight Arrow Connector 27"/>
            <p:cNvCxnSpPr/>
            <p:nvPr/>
          </p:nvCxnSpPr>
          <p:spPr bwMode="auto">
            <a:xfrm>
              <a:off x="685800" y="3507279"/>
              <a:ext cx="1591569" cy="795"/>
            </a:xfrm>
            <a:prstGeom prst="straightConnector1">
              <a:avLst/>
            </a:prstGeom>
            <a:solidFill>
              <a:schemeClr val="accent1"/>
            </a:solidFill>
            <a:ln w="22225" cap="flat" cmpd="sng" algn="ctr">
              <a:solidFill>
                <a:schemeClr val="tx1"/>
              </a:solidFill>
              <a:prstDash val="solid"/>
              <a:round/>
              <a:headEnd type="none" w="med" len="med"/>
              <a:tailEnd type="arrow"/>
            </a:ln>
            <a:effectLst/>
          </p:spPr>
        </p:cxnSp>
        <p:cxnSp>
          <p:nvCxnSpPr>
            <p:cNvPr id="29" name="Straight Arrow Connector 28"/>
            <p:cNvCxnSpPr/>
            <p:nvPr/>
          </p:nvCxnSpPr>
          <p:spPr bwMode="auto">
            <a:xfrm rot="5400000" flipH="1" flipV="1">
              <a:off x="-169776" y="2651703"/>
              <a:ext cx="1711154" cy="1588"/>
            </a:xfrm>
            <a:prstGeom prst="straightConnector1">
              <a:avLst/>
            </a:prstGeom>
            <a:solidFill>
              <a:schemeClr val="accent1"/>
            </a:solidFill>
            <a:ln w="22225" cap="flat" cmpd="sng" algn="ctr">
              <a:solidFill>
                <a:schemeClr val="tx1"/>
              </a:solidFill>
              <a:prstDash val="solid"/>
              <a:round/>
              <a:headEnd type="none" w="med" len="med"/>
              <a:tailEnd type="arrow"/>
            </a:ln>
            <a:effectLst/>
          </p:spPr>
        </p:cxnSp>
        <p:cxnSp>
          <p:nvCxnSpPr>
            <p:cNvPr id="30" name="Straight Connector 29"/>
            <p:cNvCxnSpPr/>
            <p:nvPr/>
          </p:nvCxnSpPr>
          <p:spPr bwMode="auto">
            <a:xfrm rot="5400000" flipH="1" flipV="1">
              <a:off x="754951" y="3277378"/>
              <a:ext cx="468122" cy="1588"/>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31" name="Straight Connector 30"/>
            <p:cNvCxnSpPr/>
            <p:nvPr/>
          </p:nvCxnSpPr>
          <p:spPr bwMode="auto">
            <a:xfrm rot="5400000" flipH="1" flipV="1">
              <a:off x="840205" y="3055717"/>
              <a:ext cx="908802" cy="1588"/>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32" name="TextBox 31"/>
            <p:cNvSpPr txBox="1"/>
            <p:nvPr/>
          </p:nvSpPr>
          <p:spPr>
            <a:xfrm>
              <a:off x="1159737" y="3448952"/>
              <a:ext cx="301686" cy="369332"/>
            </a:xfrm>
            <a:prstGeom prst="rect">
              <a:avLst/>
            </a:prstGeom>
            <a:noFill/>
          </p:spPr>
          <p:txBody>
            <a:bodyPr wrap="none" rtlCol="0">
              <a:spAutoFit/>
            </a:bodyPr>
            <a:lstStyle/>
            <a:p>
              <a:r>
                <a:rPr lang="en-US" dirty="0"/>
                <a:t>2</a:t>
              </a:r>
            </a:p>
          </p:txBody>
        </p:sp>
        <p:sp>
          <p:nvSpPr>
            <p:cNvPr id="33" name="TextBox 32"/>
            <p:cNvSpPr txBox="1"/>
            <p:nvPr/>
          </p:nvSpPr>
          <p:spPr>
            <a:xfrm>
              <a:off x="1458481" y="3448952"/>
              <a:ext cx="301686" cy="369332"/>
            </a:xfrm>
            <a:prstGeom prst="rect">
              <a:avLst/>
            </a:prstGeom>
            <a:noFill/>
          </p:spPr>
          <p:txBody>
            <a:bodyPr wrap="none" rtlCol="0">
              <a:spAutoFit/>
            </a:bodyPr>
            <a:lstStyle/>
            <a:p>
              <a:r>
                <a:rPr lang="en-US" dirty="0" smtClean="0"/>
                <a:t>3</a:t>
              </a:r>
              <a:endParaRPr lang="en-US" dirty="0"/>
            </a:p>
          </p:txBody>
        </p:sp>
        <p:sp>
          <p:nvSpPr>
            <p:cNvPr id="35" name="TextBox 34"/>
            <p:cNvSpPr txBox="1"/>
            <p:nvPr/>
          </p:nvSpPr>
          <p:spPr>
            <a:xfrm>
              <a:off x="818254" y="2830710"/>
              <a:ext cx="444352" cy="338554"/>
            </a:xfrm>
            <a:prstGeom prst="rect">
              <a:avLst/>
            </a:prstGeom>
            <a:noFill/>
          </p:spPr>
          <p:txBody>
            <a:bodyPr wrap="none" rtlCol="0">
              <a:spAutoFit/>
            </a:bodyPr>
            <a:lstStyle/>
            <a:p>
              <a:r>
                <a:rPr lang="en-US" sz="1600" dirty="0" smtClean="0"/>
                <a:t>0.2</a:t>
              </a:r>
              <a:endParaRPr lang="en-US" sz="1600" dirty="0"/>
            </a:p>
          </p:txBody>
        </p:sp>
        <p:sp>
          <p:nvSpPr>
            <p:cNvPr id="36" name="TextBox 35"/>
            <p:cNvSpPr txBox="1"/>
            <p:nvPr/>
          </p:nvSpPr>
          <p:spPr>
            <a:xfrm>
              <a:off x="1104891" y="2360552"/>
              <a:ext cx="444352" cy="338554"/>
            </a:xfrm>
            <a:prstGeom prst="rect">
              <a:avLst/>
            </a:prstGeom>
            <a:noFill/>
          </p:spPr>
          <p:txBody>
            <a:bodyPr wrap="none" rtlCol="0">
              <a:spAutoFit/>
            </a:bodyPr>
            <a:lstStyle/>
            <a:p>
              <a:r>
                <a:rPr lang="en-US" sz="1600" dirty="0" smtClean="0"/>
                <a:t>0.5</a:t>
              </a:r>
              <a:endParaRPr lang="en-US" sz="1600" dirty="0"/>
            </a:p>
          </p:txBody>
        </p:sp>
        <p:sp>
          <p:nvSpPr>
            <p:cNvPr id="40" name="TextBox 39"/>
            <p:cNvSpPr txBox="1"/>
            <p:nvPr/>
          </p:nvSpPr>
          <p:spPr>
            <a:xfrm>
              <a:off x="860269" y="3448952"/>
              <a:ext cx="301686" cy="369332"/>
            </a:xfrm>
            <a:prstGeom prst="rect">
              <a:avLst/>
            </a:prstGeom>
            <a:noFill/>
          </p:spPr>
          <p:txBody>
            <a:bodyPr wrap="none" rtlCol="0">
              <a:spAutoFit/>
            </a:bodyPr>
            <a:lstStyle/>
            <a:p>
              <a:r>
                <a:rPr lang="en-US" dirty="0" smtClean="0"/>
                <a:t>1</a:t>
              </a:r>
              <a:endParaRPr lang="en-US" dirty="0"/>
            </a:p>
          </p:txBody>
        </p:sp>
        <p:sp>
          <p:nvSpPr>
            <p:cNvPr id="41" name="TextBox 40"/>
            <p:cNvSpPr txBox="1"/>
            <p:nvPr/>
          </p:nvSpPr>
          <p:spPr>
            <a:xfrm rot="16200000">
              <a:off x="-109960" y="2512507"/>
              <a:ext cx="1198854" cy="369332"/>
            </a:xfrm>
            <a:prstGeom prst="rect">
              <a:avLst/>
            </a:prstGeom>
            <a:noFill/>
          </p:spPr>
          <p:txBody>
            <a:bodyPr wrap="none" rtlCol="0">
              <a:spAutoFit/>
            </a:bodyPr>
            <a:lstStyle/>
            <a:p>
              <a:r>
                <a:rPr lang="en-US" dirty="0" smtClean="0"/>
                <a:t>probability</a:t>
              </a:r>
              <a:endParaRPr lang="en-US" dirty="0"/>
            </a:p>
          </p:txBody>
        </p:sp>
        <p:sp>
          <p:nvSpPr>
            <p:cNvPr id="42" name="TextBox 41"/>
            <p:cNvSpPr txBox="1"/>
            <p:nvPr/>
          </p:nvSpPr>
          <p:spPr>
            <a:xfrm>
              <a:off x="1115616" y="3651352"/>
              <a:ext cx="614271" cy="369332"/>
            </a:xfrm>
            <a:prstGeom prst="rect">
              <a:avLst/>
            </a:prstGeom>
            <a:noFill/>
          </p:spPr>
          <p:txBody>
            <a:bodyPr wrap="none" rtlCol="0">
              <a:spAutoFit/>
            </a:bodyPr>
            <a:lstStyle/>
            <a:p>
              <a:r>
                <a:rPr lang="en-US" dirty="0" smtClean="0"/>
                <a:t>time</a:t>
              </a:r>
              <a:endParaRPr lang="en-US" dirty="0"/>
            </a:p>
          </p:txBody>
        </p:sp>
        <p:sp>
          <p:nvSpPr>
            <p:cNvPr id="43" name="TextBox 42"/>
            <p:cNvSpPr txBox="1"/>
            <p:nvPr/>
          </p:nvSpPr>
          <p:spPr>
            <a:xfrm>
              <a:off x="457200" y="1824721"/>
              <a:ext cx="301686" cy="369332"/>
            </a:xfrm>
            <a:prstGeom prst="rect">
              <a:avLst/>
            </a:prstGeom>
            <a:noFill/>
          </p:spPr>
          <p:txBody>
            <a:bodyPr wrap="none" rtlCol="0">
              <a:spAutoFit/>
            </a:bodyPr>
            <a:lstStyle/>
            <a:p>
              <a:r>
                <a:rPr lang="en-US" dirty="0" smtClean="0"/>
                <a:t>1</a:t>
              </a:r>
              <a:endParaRPr lang="en-US" dirty="0"/>
            </a:p>
          </p:txBody>
        </p:sp>
        <p:sp>
          <p:nvSpPr>
            <p:cNvPr id="44" name="TextBox 43"/>
            <p:cNvSpPr txBox="1"/>
            <p:nvPr/>
          </p:nvSpPr>
          <p:spPr>
            <a:xfrm>
              <a:off x="457200" y="3283594"/>
              <a:ext cx="301686" cy="369332"/>
            </a:xfrm>
            <a:prstGeom prst="rect">
              <a:avLst/>
            </a:prstGeom>
            <a:noFill/>
          </p:spPr>
          <p:txBody>
            <a:bodyPr wrap="none" rtlCol="0">
              <a:spAutoFit/>
            </a:bodyPr>
            <a:lstStyle/>
            <a:p>
              <a:r>
                <a:rPr lang="en-US" dirty="0" smtClean="0"/>
                <a:t>0</a:t>
              </a:r>
              <a:endParaRPr lang="en-US" dirty="0"/>
            </a:p>
          </p:txBody>
        </p:sp>
        <p:cxnSp>
          <p:nvCxnSpPr>
            <p:cNvPr id="45" name="Straight Connector 44"/>
            <p:cNvCxnSpPr/>
            <p:nvPr/>
          </p:nvCxnSpPr>
          <p:spPr bwMode="auto">
            <a:xfrm rot="5400000" flipH="1" flipV="1">
              <a:off x="1273953" y="3184532"/>
              <a:ext cx="640498" cy="1588"/>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46" name="TextBox 45"/>
            <p:cNvSpPr txBox="1"/>
            <p:nvPr/>
          </p:nvSpPr>
          <p:spPr>
            <a:xfrm>
              <a:off x="1422650" y="2635120"/>
              <a:ext cx="444352" cy="338554"/>
            </a:xfrm>
            <a:prstGeom prst="rect">
              <a:avLst/>
            </a:prstGeom>
            <a:noFill/>
          </p:spPr>
          <p:txBody>
            <a:bodyPr wrap="none" rtlCol="0">
              <a:spAutoFit/>
            </a:bodyPr>
            <a:lstStyle/>
            <a:p>
              <a:r>
                <a:rPr lang="en-US" sz="1600" dirty="0" smtClean="0"/>
                <a:t>0.3</a:t>
              </a:r>
              <a:endParaRPr lang="en-US" sz="1600" dirty="0"/>
            </a:p>
          </p:txBody>
        </p:sp>
      </p:grpSp>
      <p:grpSp>
        <p:nvGrpSpPr>
          <p:cNvPr id="3" name="Group 125"/>
          <p:cNvGrpSpPr/>
          <p:nvPr/>
        </p:nvGrpSpPr>
        <p:grpSpPr>
          <a:xfrm>
            <a:off x="3036460" y="1791681"/>
            <a:ext cx="2286343" cy="2219179"/>
            <a:chOff x="2919497" y="1791681"/>
            <a:chExt cx="2286343" cy="2219179"/>
          </a:xfrm>
        </p:grpSpPr>
        <p:cxnSp>
          <p:nvCxnSpPr>
            <p:cNvPr id="4" name="Straight Arrow Connector 3"/>
            <p:cNvCxnSpPr/>
            <p:nvPr/>
          </p:nvCxnSpPr>
          <p:spPr bwMode="auto">
            <a:xfrm>
              <a:off x="3353990" y="3502040"/>
              <a:ext cx="1667302" cy="9281"/>
            </a:xfrm>
            <a:prstGeom prst="straightConnector1">
              <a:avLst/>
            </a:prstGeom>
            <a:solidFill>
              <a:schemeClr val="accent1"/>
            </a:solidFill>
            <a:ln w="22225" cap="flat" cmpd="sng" algn="ctr">
              <a:solidFill>
                <a:schemeClr val="tx1"/>
              </a:solidFill>
              <a:prstDash val="solid"/>
              <a:round/>
              <a:headEnd type="none" w="med" len="med"/>
              <a:tailEnd type="arrow"/>
            </a:ln>
            <a:effectLst/>
          </p:spPr>
        </p:cxnSp>
        <p:cxnSp>
          <p:nvCxnSpPr>
            <p:cNvPr id="5" name="Straight Arrow Connector 4"/>
            <p:cNvCxnSpPr/>
            <p:nvPr/>
          </p:nvCxnSpPr>
          <p:spPr bwMode="auto">
            <a:xfrm rot="5400000" flipH="1" flipV="1">
              <a:off x="2498414" y="2646464"/>
              <a:ext cx="1711154" cy="1588"/>
            </a:xfrm>
            <a:prstGeom prst="straightConnector1">
              <a:avLst/>
            </a:prstGeom>
            <a:solidFill>
              <a:schemeClr val="accent1"/>
            </a:solidFill>
            <a:ln w="22225" cap="flat" cmpd="sng" algn="ctr">
              <a:solidFill>
                <a:schemeClr val="tx1"/>
              </a:solidFill>
              <a:prstDash val="solid"/>
              <a:round/>
              <a:headEnd type="none" w="med" len="med"/>
              <a:tailEnd type="arrow"/>
            </a:ln>
            <a:effectLst/>
          </p:spPr>
        </p:cxnSp>
        <p:cxnSp>
          <p:nvCxnSpPr>
            <p:cNvPr id="6" name="Straight Connector 5"/>
            <p:cNvCxnSpPr/>
            <p:nvPr/>
          </p:nvCxnSpPr>
          <p:spPr bwMode="auto">
            <a:xfrm rot="5400000" flipH="1" flipV="1">
              <a:off x="3949654" y="3185157"/>
              <a:ext cx="640498" cy="1588"/>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rot="5400000" flipH="1" flipV="1">
              <a:off x="3432422" y="3279983"/>
              <a:ext cx="460456" cy="1"/>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rot="5400000" flipH="1" flipV="1">
              <a:off x="3508395" y="3050478"/>
              <a:ext cx="908802" cy="1588"/>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9" name="TextBox 8"/>
            <p:cNvSpPr txBox="1"/>
            <p:nvPr/>
          </p:nvSpPr>
          <p:spPr>
            <a:xfrm>
              <a:off x="3512710" y="3443713"/>
              <a:ext cx="301686" cy="369332"/>
            </a:xfrm>
            <a:prstGeom prst="rect">
              <a:avLst/>
            </a:prstGeom>
            <a:noFill/>
          </p:spPr>
          <p:txBody>
            <a:bodyPr wrap="none" rtlCol="0">
              <a:spAutoFit/>
            </a:bodyPr>
            <a:lstStyle/>
            <a:p>
              <a:r>
                <a:rPr lang="en-US" dirty="0" smtClean="0"/>
                <a:t>5</a:t>
              </a:r>
              <a:endParaRPr lang="en-US" dirty="0"/>
            </a:p>
          </p:txBody>
        </p:sp>
        <p:sp>
          <p:nvSpPr>
            <p:cNvPr id="10" name="TextBox 9"/>
            <p:cNvSpPr txBox="1"/>
            <p:nvPr/>
          </p:nvSpPr>
          <p:spPr>
            <a:xfrm>
              <a:off x="3836641" y="3443713"/>
              <a:ext cx="301686" cy="369332"/>
            </a:xfrm>
            <a:prstGeom prst="rect">
              <a:avLst/>
            </a:prstGeom>
            <a:noFill/>
          </p:spPr>
          <p:txBody>
            <a:bodyPr wrap="none" rtlCol="0">
              <a:spAutoFit/>
            </a:bodyPr>
            <a:lstStyle/>
            <a:p>
              <a:r>
                <a:rPr lang="en-US" dirty="0" smtClean="0"/>
                <a:t>6</a:t>
              </a:r>
              <a:endParaRPr lang="en-US" dirty="0"/>
            </a:p>
          </p:txBody>
        </p:sp>
        <p:sp>
          <p:nvSpPr>
            <p:cNvPr id="11" name="TextBox 10"/>
            <p:cNvSpPr txBox="1"/>
            <p:nvPr/>
          </p:nvSpPr>
          <p:spPr>
            <a:xfrm>
              <a:off x="4122310" y="3443713"/>
              <a:ext cx="301686" cy="369332"/>
            </a:xfrm>
            <a:prstGeom prst="rect">
              <a:avLst/>
            </a:prstGeom>
            <a:noFill/>
          </p:spPr>
          <p:txBody>
            <a:bodyPr wrap="none" rtlCol="0">
              <a:spAutoFit/>
            </a:bodyPr>
            <a:lstStyle/>
            <a:p>
              <a:r>
                <a:rPr lang="en-US" dirty="0" smtClean="0"/>
                <a:t>7</a:t>
              </a:r>
              <a:endParaRPr lang="en-US" dirty="0"/>
            </a:p>
          </p:txBody>
        </p:sp>
        <p:sp>
          <p:nvSpPr>
            <p:cNvPr id="12" name="TextBox 11"/>
            <p:cNvSpPr txBox="1"/>
            <p:nvPr/>
          </p:nvSpPr>
          <p:spPr>
            <a:xfrm>
              <a:off x="4052955" y="2612154"/>
              <a:ext cx="444352" cy="338554"/>
            </a:xfrm>
            <a:prstGeom prst="rect">
              <a:avLst/>
            </a:prstGeom>
            <a:noFill/>
          </p:spPr>
          <p:txBody>
            <a:bodyPr wrap="none" rtlCol="0">
              <a:spAutoFit/>
            </a:bodyPr>
            <a:lstStyle/>
            <a:p>
              <a:r>
                <a:rPr lang="en-US" sz="1600" dirty="0" smtClean="0"/>
                <a:t>0.3</a:t>
              </a:r>
              <a:endParaRPr lang="en-US" sz="1600" dirty="0"/>
            </a:p>
          </p:txBody>
        </p:sp>
        <p:sp>
          <p:nvSpPr>
            <p:cNvPr id="13" name="TextBox 12"/>
            <p:cNvSpPr txBox="1"/>
            <p:nvPr/>
          </p:nvSpPr>
          <p:spPr>
            <a:xfrm>
              <a:off x="3730549" y="2323414"/>
              <a:ext cx="444352" cy="338554"/>
            </a:xfrm>
            <a:prstGeom prst="rect">
              <a:avLst/>
            </a:prstGeom>
            <a:noFill/>
          </p:spPr>
          <p:txBody>
            <a:bodyPr wrap="none" rtlCol="0">
              <a:spAutoFit/>
            </a:bodyPr>
            <a:lstStyle/>
            <a:p>
              <a:r>
                <a:rPr lang="en-US" sz="1600" dirty="0" smtClean="0"/>
                <a:t>0.4</a:t>
              </a:r>
              <a:endParaRPr lang="en-US" sz="1600" dirty="0"/>
            </a:p>
          </p:txBody>
        </p:sp>
        <p:sp>
          <p:nvSpPr>
            <p:cNvPr id="14" name="TextBox 13"/>
            <p:cNvSpPr txBox="1"/>
            <p:nvPr/>
          </p:nvSpPr>
          <p:spPr>
            <a:xfrm>
              <a:off x="3472928" y="2786812"/>
              <a:ext cx="444352" cy="338554"/>
            </a:xfrm>
            <a:prstGeom prst="rect">
              <a:avLst/>
            </a:prstGeom>
            <a:noFill/>
          </p:spPr>
          <p:txBody>
            <a:bodyPr wrap="none" rtlCol="0">
              <a:spAutoFit/>
            </a:bodyPr>
            <a:lstStyle/>
            <a:p>
              <a:r>
                <a:rPr lang="en-US" sz="1600" dirty="0" smtClean="0"/>
                <a:t>0.2</a:t>
              </a:r>
              <a:endParaRPr lang="en-US" sz="1600" dirty="0"/>
            </a:p>
          </p:txBody>
        </p:sp>
        <p:cxnSp>
          <p:nvCxnSpPr>
            <p:cNvPr id="15" name="Straight Connector 14"/>
            <p:cNvCxnSpPr/>
            <p:nvPr/>
          </p:nvCxnSpPr>
          <p:spPr bwMode="auto">
            <a:xfrm rot="5400000" flipH="1" flipV="1">
              <a:off x="4479289" y="3400600"/>
              <a:ext cx="219854" cy="1588"/>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16" name="TextBox 15"/>
            <p:cNvSpPr txBox="1"/>
            <p:nvPr/>
          </p:nvSpPr>
          <p:spPr>
            <a:xfrm>
              <a:off x="4437610" y="3443713"/>
              <a:ext cx="301686" cy="369332"/>
            </a:xfrm>
            <a:prstGeom prst="rect">
              <a:avLst/>
            </a:prstGeom>
            <a:noFill/>
          </p:spPr>
          <p:txBody>
            <a:bodyPr wrap="none" rtlCol="0">
              <a:spAutoFit/>
            </a:bodyPr>
            <a:lstStyle/>
            <a:p>
              <a:r>
                <a:rPr lang="en-US" dirty="0" smtClean="0"/>
                <a:t>8</a:t>
              </a:r>
              <a:endParaRPr lang="en-US" dirty="0"/>
            </a:p>
          </p:txBody>
        </p:sp>
        <p:sp>
          <p:nvSpPr>
            <p:cNvPr id="17" name="TextBox 16"/>
            <p:cNvSpPr txBox="1"/>
            <p:nvPr/>
          </p:nvSpPr>
          <p:spPr>
            <a:xfrm>
              <a:off x="4335492" y="3041113"/>
              <a:ext cx="548548" cy="338554"/>
            </a:xfrm>
            <a:prstGeom prst="rect">
              <a:avLst/>
            </a:prstGeom>
            <a:noFill/>
          </p:spPr>
          <p:txBody>
            <a:bodyPr wrap="none" rtlCol="0">
              <a:spAutoFit/>
            </a:bodyPr>
            <a:lstStyle/>
            <a:p>
              <a:r>
                <a:rPr lang="en-US" sz="1600" dirty="0" smtClean="0"/>
                <a:t>0.05</a:t>
              </a:r>
              <a:endParaRPr lang="en-US" sz="1600" dirty="0"/>
            </a:p>
          </p:txBody>
        </p:sp>
        <p:sp>
          <p:nvSpPr>
            <p:cNvPr id="18" name="TextBox 17"/>
            <p:cNvSpPr txBox="1"/>
            <p:nvPr/>
          </p:nvSpPr>
          <p:spPr>
            <a:xfrm>
              <a:off x="3201590" y="3443713"/>
              <a:ext cx="301686" cy="369332"/>
            </a:xfrm>
            <a:prstGeom prst="rect">
              <a:avLst/>
            </a:prstGeom>
            <a:noFill/>
          </p:spPr>
          <p:txBody>
            <a:bodyPr wrap="none" rtlCol="0">
              <a:spAutoFit/>
            </a:bodyPr>
            <a:lstStyle/>
            <a:p>
              <a:r>
                <a:rPr lang="en-US" dirty="0" smtClean="0"/>
                <a:t>4</a:t>
              </a:r>
              <a:endParaRPr lang="en-US" dirty="0"/>
            </a:p>
          </p:txBody>
        </p:sp>
        <p:sp>
          <p:nvSpPr>
            <p:cNvPr id="19" name="TextBox 18"/>
            <p:cNvSpPr txBox="1"/>
            <p:nvPr/>
          </p:nvSpPr>
          <p:spPr>
            <a:xfrm>
              <a:off x="3958384" y="3641528"/>
              <a:ext cx="614271" cy="369332"/>
            </a:xfrm>
            <a:prstGeom prst="rect">
              <a:avLst/>
            </a:prstGeom>
            <a:noFill/>
          </p:spPr>
          <p:txBody>
            <a:bodyPr wrap="none" rtlCol="0">
              <a:spAutoFit/>
            </a:bodyPr>
            <a:lstStyle/>
            <a:p>
              <a:r>
                <a:rPr lang="en-US" dirty="0" smtClean="0"/>
                <a:t>time</a:t>
              </a:r>
              <a:endParaRPr lang="en-US" dirty="0"/>
            </a:p>
          </p:txBody>
        </p:sp>
        <p:sp>
          <p:nvSpPr>
            <p:cNvPr id="20" name="TextBox 19"/>
            <p:cNvSpPr txBox="1"/>
            <p:nvPr/>
          </p:nvSpPr>
          <p:spPr>
            <a:xfrm>
              <a:off x="3125390" y="1819482"/>
              <a:ext cx="301686" cy="369332"/>
            </a:xfrm>
            <a:prstGeom prst="rect">
              <a:avLst/>
            </a:prstGeom>
            <a:noFill/>
          </p:spPr>
          <p:txBody>
            <a:bodyPr wrap="none" rtlCol="0">
              <a:spAutoFit/>
            </a:bodyPr>
            <a:lstStyle/>
            <a:p>
              <a:r>
                <a:rPr lang="en-US" dirty="0" smtClean="0"/>
                <a:t>1</a:t>
              </a:r>
              <a:endParaRPr lang="en-US" dirty="0"/>
            </a:p>
          </p:txBody>
        </p:sp>
        <p:sp>
          <p:nvSpPr>
            <p:cNvPr id="21" name="TextBox 20"/>
            <p:cNvSpPr txBox="1"/>
            <p:nvPr/>
          </p:nvSpPr>
          <p:spPr>
            <a:xfrm>
              <a:off x="3129251" y="3276807"/>
              <a:ext cx="301686" cy="369332"/>
            </a:xfrm>
            <a:prstGeom prst="rect">
              <a:avLst/>
            </a:prstGeom>
            <a:noFill/>
          </p:spPr>
          <p:txBody>
            <a:bodyPr wrap="none" rtlCol="0">
              <a:spAutoFit/>
            </a:bodyPr>
            <a:lstStyle/>
            <a:p>
              <a:r>
                <a:rPr lang="en-US" dirty="0" smtClean="0"/>
                <a:t>0</a:t>
              </a:r>
              <a:endParaRPr lang="en-US" dirty="0"/>
            </a:p>
          </p:txBody>
        </p:sp>
        <p:sp>
          <p:nvSpPr>
            <p:cNvPr id="22" name="TextBox 21"/>
            <p:cNvSpPr txBox="1"/>
            <p:nvPr/>
          </p:nvSpPr>
          <p:spPr>
            <a:xfrm rot="16200000">
              <a:off x="2504736" y="2516132"/>
              <a:ext cx="1198854" cy="369332"/>
            </a:xfrm>
            <a:prstGeom prst="rect">
              <a:avLst/>
            </a:prstGeom>
            <a:noFill/>
          </p:spPr>
          <p:txBody>
            <a:bodyPr wrap="none" rtlCol="0">
              <a:spAutoFit/>
            </a:bodyPr>
            <a:lstStyle/>
            <a:p>
              <a:r>
                <a:rPr lang="en-US" dirty="0" smtClean="0"/>
                <a:t>probability</a:t>
              </a:r>
              <a:endParaRPr lang="en-US" dirty="0"/>
            </a:p>
          </p:txBody>
        </p:sp>
        <p:cxnSp>
          <p:nvCxnSpPr>
            <p:cNvPr id="25" name="Straight Connector 24"/>
            <p:cNvCxnSpPr/>
            <p:nvPr/>
          </p:nvCxnSpPr>
          <p:spPr bwMode="auto">
            <a:xfrm rot="5400000" flipH="1" flipV="1">
              <a:off x="4758171" y="3407644"/>
              <a:ext cx="219854" cy="1588"/>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26" name="TextBox 25"/>
            <p:cNvSpPr txBox="1"/>
            <p:nvPr/>
          </p:nvSpPr>
          <p:spPr>
            <a:xfrm>
              <a:off x="4725123" y="3442165"/>
              <a:ext cx="301686" cy="369332"/>
            </a:xfrm>
            <a:prstGeom prst="rect">
              <a:avLst/>
            </a:prstGeom>
            <a:noFill/>
          </p:spPr>
          <p:txBody>
            <a:bodyPr wrap="none" rtlCol="0">
              <a:spAutoFit/>
            </a:bodyPr>
            <a:lstStyle/>
            <a:p>
              <a:r>
                <a:rPr lang="en-US" dirty="0" smtClean="0"/>
                <a:t>9</a:t>
              </a:r>
              <a:endParaRPr lang="en-US" dirty="0"/>
            </a:p>
          </p:txBody>
        </p:sp>
        <p:sp>
          <p:nvSpPr>
            <p:cNvPr id="27" name="TextBox 26"/>
            <p:cNvSpPr txBox="1"/>
            <p:nvPr/>
          </p:nvSpPr>
          <p:spPr>
            <a:xfrm>
              <a:off x="4640292" y="2871541"/>
              <a:ext cx="548548" cy="338554"/>
            </a:xfrm>
            <a:prstGeom prst="rect">
              <a:avLst/>
            </a:prstGeom>
            <a:noFill/>
          </p:spPr>
          <p:txBody>
            <a:bodyPr wrap="none" rtlCol="0">
              <a:spAutoFit/>
            </a:bodyPr>
            <a:lstStyle/>
            <a:p>
              <a:r>
                <a:rPr lang="en-US" sz="1600" dirty="0" smtClean="0"/>
                <a:t>0.05</a:t>
              </a:r>
              <a:endParaRPr lang="en-US" sz="1600" dirty="0"/>
            </a:p>
          </p:txBody>
        </p:sp>
        <p:sp>
          <p:nvSpPr>
            <p:cNvPr id="50" name="TextBox 49"/>
            <p:cNvSpPr txBox="1"/>
            <p:nvPr/>
          </p:nvSpPr>
          <p:spPr>
            <a:xfrm>
              <a:off x="3942971" y="2013870"/>
              <a:ext cx="1262869" cy="523220"/>
            </a:xfrm>
            <a:prstGeom prst="rect">
              <a:avLst/>
            </a:prstGeom>
            <a:noFill/>
          </p:spPr>
          <p:txBody>
            <a:bodyPr wrap="square" rtlCol="0">
              <a:spAutoFit/>
            </a:bodyPr>
            <a:lstStyle/>
            <a:p>
              <a:pPr algn="ctr"/>
              <a:r>
                <a:rPr lang="en-US" sz="1400" dirty="0" smtClean="0"/>
                <a:t>excluded from convolution</a:t>
              </a:r>
            </a:p>
          </p:txBody>
        </p:sp>
        <p:sp>
          <p:nvSpPr>
            <p:cNvPr id="75" name="Left Brace 74"/>
            <p:cNvSpPr/>
            <p:nvPr/>
          </p:nvSpPr>
          <p:spPr>
            <a:xfrm rot="5400000">
              <a:off x="4507050" y="2122757"/>
              <a:ext cx="110702" cy="837527"/>
            </a:xfrm>
            <a:prstGeom prst="leftBrace">
              <a:avLst/>
            </a:prstGeom>
            <a:ln w="15875" cap="flat">
              <a:solidFill>
                <a:schemeClr val="tx1"/>
              </a:solidFill>
              <a:roun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dirty="0"/>
            </a:p>
          </p:txBody>
        </p:sp>
      </p:grpSp>
      <p:grpSp>
        <p:nvGrpSpPr>
          <p:cNvPr id="23" name="Group 126"/>
          <p:cNvGrpSpPr/>
          <p:nvPr/>
        </p:nvGrpSpPr>
        <p:grpSpPr>
          <a:xfrm>
            <a:off x="5982499" y="1796920"/>
            <a:ext cx="2069896" cy="2181232"/>
            <a:chOff x="5854903" y="1796920"/>
            <a:chExt cx="2069896" cy="2181232"/>
          </a:xfrm>
        </p:grpSpPr>
        <p:cxnSp>
          <p:nvCxnSpPr>
            <p:cNvPr id="51" name="Straight Arrow Connector 50"/>
            <p:cNvCxnSpPr/>
            <p:nvPr/>
          </p:nvCxnSpPr>
          <p:spPr bwMode="auto">
            <a:xfrm>
              <a:off x="6257497" y="3507279"/>
              <a:ext cx="1667302" cy="9281"/>
            </a:xfrm>
            <a:prstGeom prst="straightConnector1">
              <a:avLst/>
            </a:prstGeom>
            <a:solidFill>
              <a:schemeClr val="accent1"/>
            </a:solidFill>
            <a:ln w="22225" cap="flat" cmpd="sng" algn="ctr">
              <a:solidFill>
                <a:schemeClr val="tx1"/>
              </a:solidFill>
              <a:prstDash val="solid"/>
              <a:round/>
              <a:headEnd type="none" w="med" len="med"/>
              <a:tailEnd type="arrow"/>
            </a:ln>
            <a:effectLst/>
          </p:spPr>
        </p:cxnSp>
        <p:cxnSp>
          <p:nvCxnSpPr>
            <p:cNvPr id="52" name="Straight Arrow Connector 51"/>
            <p:cNvCxnSpPr/>
            <p:nvPr/>
          </p:nvCxnSpPr>
          <p:spPr bwMode="auto">
            <a:xfrm rot="5400000" flipH="1" flipV="1">
              <a:off x="5401921" y="2651703"/>
              <a:ext cx="1711154" cy="1588"/>
            </a:xfrm>
            <a:prstGeom prst="straightConnector1">
              <a:avLst/>
            </a:prstGeom>
            <a:solidFill>
              <a:schemeClr val="accent1"/>
            </a:solidFill>
            <a:ln w="22225" cap="flat" cmpd="sng" algn="ctr">
              <a:solidFill>
                <a:schemeClr val="tx1"/>
              </a:solidFill>
              <a:prstDash val="solid"/>
              <a:round/>
              <a:headEnd type="none" w="med" len="med"/>
              <a:tailEnd type="arrow"/>
            </a:ln>
            <a:effectLst/>
          </p:spPr>
        </p:cxnSp>
        <p:cxnSp>
          <p:nvCxnSpPr>
            <p:cNvPr id="53" name="Straight Connector 52"/>
            <p:cNvCxnSpPr/>
            <p:nvPr/>
          </p:nvCxnSpPr>
          <p:spPr bwMode="auto">
            <a:xfrm flipV="1">
              <a:off x="7172616" y="2896730"/>
              <a:ext cx="1588" cy="61471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55" name="Straight Connector 54"/>
            <p:cNvCxnSpPr/>
            <p:nvPr/>
          </p:nvCxnSpPr>
          <p:spPr bwMode="auto">
            <a:xfrm flipH="1" flipV="1">
              <a:off x="6863649" y="3140225"/>
              <a:ext cx="1860" cy="370689"/>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57" name="TextBox 56"/>
            <p:cNvSpPr txBox="1"/>
            <p:nvPr/>
          </p:nvSpPr>
          <p:spPr>
            <a:xfrm>
              <a:off x="7056171" y="3448952"/>
              <a:ext cx="301686" cy="369332"/>
            </a:xfrm>
            <a:prstGeom prst="rect">
              <a:avLst/>
            </a:prstGeom>
            <a:noFill/>
          </p:spPr>
          <p:txBody>
            <a:bodyPr wrap="none" rtlCol="0">
              <a:spAutoFit/>
            </a:bodyPr>
            <a:lstStyle/>
            <a:p>
              <a:r>
                <a:rPr lang="en-US" dirty="0" smtClean="0"/>
                <a:t>8</a:t>
              </a:r>
              <a:endParaRPr lang="en-US" dirty="0"/>
            </a:p>
          </p:txBody>
        </p:sp>
        <p:sp>
          <p:nvSpPr>
            <p:cNvPr id="58" name="TextBox 57"/>
            <p:cNvSpPr txBox="1"/>
            <p:nvPr/>
          </p:nvSpPr>
          <p:spPr>
            <a:xfrm>
              <a:off x="7341840" y="3448952"/>
              <a:ext cx="301686" cy="369332"/>
            </a:xfrm>
            <a:prstGeom prst="rect">
              <a:avLst/>
            </a:prstGeom>
            <a:noFill/>
          </p:spPr>
          <p:txBody>
            <a:bodyPr wrap="none" rtlCol="0">
              <a:spAutoFit/>
            </a:bodyPr>
            <a:lstStyle/>
            <a:p>
              <a:r>
                <a:rPr lang="en-US" dirty="0" smtClean="0"/>
                <a:t>9</a:t>
              </a:r>
              <a:endParaRPr lang="en-US" dirty="0"/>
            </a:p>
          </p:txBody>
        </p:sp>
        <p:sp>
          <p:nvSpPr>
            <p:cNvPr id="59" name="TextBox 58"/>
            <p:cNvSpPr txBox="1"/>
            <p:nvPr/>
          </p:nvSpPr>
          <p:spPr>
            <a:xfrm>
              <a:off x="6932182" y="2624707"/>
              <a:ext cx="548548" cy="338554"/>
            </a:xfrm>
            <a:prstGeom prst="rect">
              <a:avLst/>
            </a:prstGeom>
            <a:noFill/>
          </p:spPr>
          <p:txBody>
            <a:bodyPr wrap="none" rtlCol="0">
              <a:spAutoFit/>
            </a:bodyPr>
            <a:lstStyle/>
            <a:p>
              <a:r>
                <a:rPr lang="en-US" sz="1600" dirty="0" smtClean="0"/>
                <a:t>0.26</a:t>
              </a:r>
              <a:endParaRPr lang="en-US" sz="1600" dirty="0"/>
            </a:p>
          </p:txBody>
        </p:sp>
        <p:sp>
          <p:nvSpPr>
            <p:cNvPr id="60" name="TextBox 59"/>
            <p:cNvSpPr txBox="1"/>
            <p:nvPr/>
          </p:nvSpPr>
          <p:spPr>
            <a:xfrm>
              <a:off x="6618767" y="2851364"/>
              <a:ext cx="548548" cy="338554"/>
            </a:xfrm>
            <a:prstGeom prst="rect">
              <a:avLst/>
            </a:prstGeom>
            <a:noFill/>
          </p:spPr>
          <p:txBody>
            <a:bodyPr wrap="none" rtlCol="0">
              <a:spAutoFit/>
            </a:bodyPr>
            <a:lstStyle/>
            <a:p>
              <a:r>
                <a:rPr lang="en-US" sz="1600" dirty="0" smtClean="0"/>
                <a:t>0.18</a:t>
              </a:r>
              <a:endParaRPr lang="en-US" sz="1600" dirty="0"/>
            </a:p>
          </p:txBody>
        </p:sp>
        <p:sp>
          <p:nvSpPr>
            <p:cNvPr id="61" name="TextBox 60"/>
            <p:cNvSpPr txBox="1"/>
            <p:nvPr/>
          </p:nvSpPr>
          <p:spPr>
            <a:xfrm>
              <a:off x="6300192" y="3056755"/>
              <a:ext cx="548548" cy="338554"/>
            </a:xfrm>
            <a:prstGeom prst="rect">
              <a:avLst/>
            </a:prstGeom>
            <a:noFill/>
          </p:spPr>
          <p:txBody>
            <a:bodyPr wrap="none" rtlCol="0">
              <a:spAutoFit/>
            </a:bodyPr>
            <a:lstStyle/>
            <a:p>
              <a:r>
                <a:rPr lang="en-US" sz="1600" dirty="0" smtClean="0"/>
                <a:t>0.04</a:t>
              </a:r>
            </a:p>
          </p:txBody>
        </p:sp>
        <p:cxnSp>
          <p:nvCxnSpPr>
            <p:cNvPr id="62" name="Straight Connector 61"/>
            <p:cNvCxnSpPr/>
            <p:nvPr/>
          </p:nvCxnSpPr>
          <p:spPr bwMode="auto">
            <a:xfrm rot="5400000" flipH="1" flipV="1">
              <a:off x="7367475" y="3408394"/>
              <a:ext cx="216337" cy="1588"/>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64" name="TextBox 63"/>
            <p:cNvSpPr txBox="1"/>
            <p:nvPr/>
          </p:nvSpPr>
          <p:spPr>
            <a:xfrm>
              <a:off x="7238999" y="2918216"/>
              <a:ext cx="548548" cy="338554"/>
            </a:xfrm>
            <a:prstGeom prst="rect">
              <a:avLst/>
            </a:prstGeom>
            <a:noFill/>
          </p:spPr>
          <p:txBody>
            <a:bodyPr wrap="none" rtlCol="0">
              <a:spAutoFit/>
            </a:bodyPr>
            <a:lstStyle/>
            <a:p>
              <a:r>
                <a:rPr lang="en-US" sz="1600" dirty="0" smtClean="0"/>
                <a:t>0.12</a:t>
              </a:r>
              <a:endParaRPr lang="en-US" sz="1600" dirty="0"/>
            </a:p>
          </p:txBody>
        </p:sp>
        <p:sp>
          <p:nvSpPr>
            <p:cNvPr id="66" name="TextBox 65"/>
            <p:cNvSpPr txBox="1"/>
            <p:nvPr/>
          </p:nvSpPr>
          <p:spPr>
            <a:xfrm>
              <a:off x="6804248" y="3608820"/>
              <a:ext cx="614271" cy="369332"/>
            </a:xfrm>
            <a:prstGeom prst="rect">
              <a:avLst/>
            </a:prstGeom>
            <a:noFill/>
          </p:spPr>
          <p:txBody>
            <a:bodyPr wrap="none" rtlCol="0">
              <a:spAutoFit/>
            </a:bodyPr>
            <a:lstStyle/>
            <a:p>
              <a:r>
                <a:rPr lang="en-US" dirty="0" smtClean="0"/>
                <a:t>time</a:t>
              </a:r>
              <a:endParaRPr lang="en-US" dirty="0"/>
            </a:p>
          </p:txBody>
        </p:sp>
        <p:sp>
          <p:nvSpPr>
            <p:cNvPr id="67" name="TextBox 66"/>
            <p:cNvSpPr txBox="1"/>
            <p:nvPr/>
          </p:nvSpPr>
          <p:spPr>
            <a:xfrm>
              <a:off x="6028897" y="1824721"/>
              <a:ext cx="301686" cy="369332"/>
            </a:xfrm>
            <a:prstGeom prst="rect">
              <a:avLst/>
            </a:prstGeom>
            <a:noFill/>
          </p:spPr>
          <p:txBody>
            <a:bodyPr wrap="none" rtlCol="0">
              <a:spAutoFit/>
            </a:bodyPr>
            <a:lstStyle/>
            <a:p>
              <a:r>
                <a:rPr lang="en-US" dirty="0" smtClean="0"/>
                <a:t>1</a:t>
              </a:r>
              <a:endParaRPr lang="en-US" dirty="0"/>
            </a:p>
          </p:txBody>
        </p:sp>
        <p:sp>
          <p:nvSpPr>
            <p:cNvPr id="68" name="TextBox 67"/>
            <p:cNvSpPr txBox="1"/>
            <p:nvPr/>
          </p:nvSpPr>
          <p:spPr>
            <a:xfrm>
              <a:off x="6032758" y="3282046"/>
              <a:ext cx="301686" cy="369332"/>
            </a:xfrm>
            <a:prstGeom prst="rect">
              <a:avLst/>
            </a:prstGeom>
            <a:noFill/>
          </p:spPr>
          <p:txBody>
            <a:bodyPr wrap="none" rtlCol="0">
              <a:spAutoFit/>
            </a:bodyPr>
            <a:lstStyle/>
            <a:p>
              <a:r>
                <a:rPr lang="en-US" dirty="0" smtClean="0"/>
                <a:t>0</a:t>
              </a:r>
              <a:endParaRPr lang="en-US" dirty="0"/>
            </a:p>
          </p:txBody>
        </p:sp>
        <p:sp>
          <p:nvSpPr>
            <p:cNvPr id="69" name="TextBox 68"/>
            <p:cNvSpPr txBox="1"/>
            <p:nvPr/>
          </p:nvSpPr>
          <p:spPr>
            <a:xfrm rot="16200000">
              <a:off x="5440142" y="2542637"/>
              <a:ext cx="1198854" cy="369332"/>
            </a:xfrm>
            <a:prstGeom prst="rect">
              <a:avLst/>
            </a:prstGeom>
            <a:noFill/>
          </p:spPr>
          <p:txBody>
            <a:bodyPr wrap="none" rtlCol="0">
              <a:spAutoFit/>
            </a:bodyPr>
            <a:lstStyle/>
            <a:p>
              <a:r>
                <a:rPr lang="en-US" dirty="0" smtClean="0"/>
                <a:t>probability</a:t>
              </a:r>
              <a:endParaRPr lang="en-US" dirty="0"/>
            </a:p>
          </p:txBody>
        </p:sp>
        <p:sp>
          <p:nvSpPr>
            <p:cNvPr id="79" name="TextBox 78"/>
            <p:cNvSpPr txBox="1"/>
            <p:nvPr/>
          </p:nvSpPr>
          <p:spPr>
            <a:xfrm>
              <a:off x="6743892" y="3445574"/>
              <a:ext cx="301686" cy="369332"/>
            </a:xfrm>
            <a:prstGeom prst="rect">
              <a:avLst/>
            </a:prstGeom>
            <a:noFill/>
          </p:spPr>
          <p:txBody>
            <a:bodyPr wrap="none" rtlCol="0">
              <a:spAutoFit/>
            </a:bodyPr>
            <a:lstStyle/>
            <a:p>
              <a:r>
                <a:rPr lang="en-US" dirty="0" smtClean="0"/>
                <a:t>7</a:t>
              </a:r>
              <a:endParaRPr lang="en-US" dirty="0"/>
            </a:p>
          </p:txBody>
        </p:sp>
        <p:sp>
          <p:nvSpPr>
            <p:cNvPr id="84" name="TextBox 83"/>
            <p:cNvSpPr txBox="1"/>
            <p:nvPr/>
          </p:nvSpPr>
          <p:spPr>
            <a:xfrm>
              <a:off x="6432556" y="3445574"/>
              <a:ext cx="301686" cy="369332"/>
            </a:xfrm>
            <a:prstGeom prst="rect">
              <a:avLst/>
            </a:prstGeom>
            <a:noFill/>
          </p:spPr>
          <p:txBody>
            <a:bodyPr wrap="none" rtlCol="0">
              <a:spAutoFit/>
            </a:bodyPr>
            <a:lstStyle/>
            <a:p>
              <a:r>
                <a:rPr lang="en-US" dirty="0" smtClean="0"/>
                <a:t>6</a:t>
              </a:r>
              <a:endParaRPr lang="en-US" dirty="0"/>
            </a:p>
          </p:txBody>
        </p:sp>
        <p:cxnSp>
          <p:nvCxnSpPr>
            <p:cNvPr id="92" name="Straight Connector 91"/>
            <p:cNvCxnSpPr/>
            <p:nvPr/>
          </p:nvCxnSpPr>
          <p:spPr bwMode="auto">
            <a:xfrm flipV="1">
              <a:off x="6564920" y="3319613"/>
              <a:ext cx="0" cy="186318"/>
            </a:xfrm>
            <a:prstGeom prst="line">
              <a:avLst/>
            </a:prstGeom>
            <a:solidFill>
              <a:schemeClr val="accent1"/>
            </a:solidFill>
            <a:ln w="22225" cap="flat" cmpd="sng" algn="ctr">
              <a:solidFill>
                <a:schemeClr val="tx1"/>
              </a:solidFill>
              <a:prstDash val="solid"/>
              <a:round/>
              <a:headEnd type="none" w="med" len="med"/>
              <a:tailEnd type="none" w="med" len="med"/>
            </a:ln>
            <a:effectLst/>
          </p:spPr>
        </p:cxnSp>
      </p:grpSp>
      <p:grpSp>
        <p:nvGrpSpPr>
          <p:cNvPr id="24" name="Group 127"/>
          <p:cNvGrpSpPr/>
          <p:nvPr/>
        </p:nvGrpSpPr>
        <p:grpSpPr>
          <a:xfrm>
            <a:off x="4914263" y="4221450"/>
            <a:ext cx="2091162" cy="2225346"/>
            <a:chOff x="1149669" y="4286368"/>
            <a:chExt cx="2091162" cy="2225346"/>
          </a:xfrm>
        </p:grpSpPr>
        <p:cxnSp>
          <p:nvCxnSpPr>
            <p:cNvPr id="91" name="Straight Connector 90"/>
            <p:cNvCxnSpPr/>
            <p:nvPr/>
          </p:nvCxnSpPr>
          <p:spPr bwMode="auto">
            <a:xfrm flipV="1">
              <a:off x="1885636" y="5839893"/>
              <a:ext cx="0" cy="186318"/>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96" name="Straight Arrow Connector 95"/>
            <p:cNvCxnSpPr/>
            <p:nvPr/>
          </p:nvCxnSpPr>
          <p:spPr bwMode="auto">
            <a:xfrm>
              <a:off x="1573529" y="6018034"/>
              <a:ext cx="1667302" cy="9281"/>
            </a:xfrm>
            <a:prstGeom prst="straightConnector1">
              <a:avLst/>
            </a:prstGeom>
            <a:solidFill>
              <a:schemeClr val="accent1"/>
            </a:solidFill>
            <a:ln w="22225" cap="flat" cmpd="sng" algn="ctr">
              <a:solidFill>
                <a:schemeClr val="tx1"/>
              </a:solidFill>
              <a:prstDash val="solid"/>
              <a:round/>
              <a:headEnd type="none" w="med" len="med"/>
              <a:tailEnd type="arrow"/>
            </a:ln>
            <a:effectLst/>
          </p:spPr>
        </p:cxnSp>
        <p:cxnSp>
          <p:nvCxnSpPr>
            <p:cNvPr id="99" name="Straight Arrow Connector 98"/>
            <p:cNvCxnSpPr/>
            <p:nvPr/>
          </p:nvCxnSpPr>
          <p:spPr bwMode="auto">
            <a:xfrm rot="5400000" flipH="1" flipV="1">
              <a:off x="717953" y="5162458"/>
              <a:ext cx="1711154" cy="1588"/>
            </a:xfrm>
            <a:prstGeom prst="straightConnector1">
              <a:avLst/>
            </a:prstGeom>
            <a:solidFill>
              <a:schemeClr val="accent1"/>
            </a:solidFill>
            <a:ln w="22225" cap="flat" cmpd="sng" algn="ctr">
              <a:solidFill>
                <a:schemeClr val="tx1"/>
              </a:solidFill>
              <a:prstDash val="solid"/>
              <a:round/>
              <a:headEnd type="none" w="med" len="med"/>
              <a:tailEnd type="arrow"/>
            </a:ln>
            <a:effectLst/>
          </p:spPr>
        </p:cxnSp>
        <p:cxnSp>
          <p:nvCxnSpPr>
            <p:cNvPr id="100" name="Straight Connector 99"/>
            <p:cNvCxnSpPr/>
            <p:nvPr/>
          </p:nvCxnSpPr>
          <p:spPr bwMode="auto">
            <a:xfrm flipV="1">
              <a:off x="2193193" y="4688675"/>
              <a:ext cx="0" cy="1325886"/>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101" name="TextBox 100"/>
            <p:cNvSpPr txBox="1"/>
            <p:nvPr/>
          </p:nvSpPr>
          <p:spPr>
            <a:xfrm>
              <a:off x="2034029" y="5983009"/>
              <a:ext cx="312906" cy="369332"/>
            </a:xfrm>
            <a:prstGeom prst="rect">
              <a:avLst/>
            </a:prstGeom>
            <a:noFill/>
          </p:spPr>
          <p:txBody>
            <a:bodyPr wrap="none" rtlCol="0">
              <a:spAutoFit/>
            </a:bodyPr>
            <a:lstStyle/>
            <a:p>
              <a:r>
                <a:rPr lang="ar-IQ" dirty="0" smtClean="0"/>
                <a:t>7</a:t>
              </a:r>
              <a:endParaRPr lang="en-US" dirty="0"/>
            </a:p>
          </p:txBody>
        </p:sp>
        <p:sp>
          <p:nvSpPr>
            <p:cNvPr id="105" name="TextBox 104"/>
            <p:cNvSpPr txBox="1"/>
            <p:nvPr/>
          </p:nvSpPr>
          <p:spPr>
            <a:xfrm>
              <a:off x="1957084" y="4414274"/>
              <a:ext cx="548548" cy="338554"/>
            </a:xfrm>
            <a:prstGeom prst="rect">
              <a:avLst/>
            </a:prstGeom>
            <a:noFill/>
          </p:spPr>
          <p:txBody>
            <a:bodyPr wrap="none" rtlCol="0">
              <a:spAutoFit/>
            </a:bodyPr>
            <a:lstStyle/>
            <a:p>
              <a:r>
                <a:rPr lang="en-US" sz="1600" dirty="0" smtClean="0"/>
                <a:t>0.86</a:t>
              </a:r>
              <a:endParaRPr lang="en-US" sz="1600" dirty="0"/>
            </a:p>
          </p:txBody>
        </p:sp>
        <p:sp>
          <p:nvSpPr>
            <p:cNvPr id="110" name="TextBox 109"/>
            <p:cNvSpPr txBox="1"/>
            <p:nvPr/>
          </p:nvSpPr>
          <p:spPr>
            <a:xfrm>
              <a:off x="1619672" y="5544052"/>
              <a:ext cx="548548" cy="338554"/>
            </a:xfrm>
            <a:prstGeom prst="rect">
              <a:avLst/>
            </a:prstGeom>
            <a:noFill/>
          </p:spPr>
          <p:txBody>
            <a:bodyPr wrap="none" rtlCol="0">
              <a:spAutoFit/>
            </a:bodyPr>
            <a:lstStyle/>
            <a:p>
              <a:r>
                <a:rPr lang="en-US" sz="1600" dirty="0" smtClean="0"/>
                <a:t>0.04</a:t>
              </a:r>
            </a:p>
          </p:txBody>
        </p:sp>
        <p:sp>
          <p:nvSpPr>
            <p:cNvPr id="111" name="TextBox 110"/>
            <p:cNvSpPr txBox="1"/>
            <p:nvPr/>
          </p:nvSpPr>
          <p:spPr>
            <a:xfrm>
              <a:off x="1765784" y="5971358"/>
              <a:ext cx="301686" cy="369332"/>
            </a:xfrm>
            <a:prstGeom prst="rect">
              <a:avLst/>
            </a:prstGeom>
            <a:noFill/>
          </p:spPr>
          <p:txBody>
            <a:bodyPr wrap="none" rtlCol="0">
              <a:spAutoFit/>
            </a:bodyPr>
            <a:lstStyle/>
            <a:p>
              <a:r>
                <a:rPr lang="en-US" dirty="0" smtClean="0"/>
                <a:t>6</a:t>
              </a:r>
              <a:endParaRPr lang="en-US" dirty="0"/>
            </a:p>
          </p:txBody>
        </p:sp>
        <p:sp>
          <p:nvSpPr>
            <p:cNvPr id="112" name="TextBox 111"/>
            <p:cNvSpPr txBox="1"/>
            <p:nvPr/>
          </p:nvSpPr>
          <p:spPr>
            <a:xfrm>
              <a:off x="2123727" y="6142382"/>
              <a:ext cx="614271" cy="369332"/>
            </a:xfrm>
            <a:prstGeom prst="rect">
              <a:avLst/>
            </a:prstGeom>
            <a:noFill/>
          </p:spPr>
          <p:txBody>
            <a:bodyPr wrap="none" rtlCol="0">
              <a:spAutoFit/>
            </a:bodyPr>
            <a:lstStyle/>
            <a:p>
              <a:r>
                <a:rPr lang="en-US" dirty="0" smtClean="0"/>
                <a:t>time</a:t>
              </a:r>
              <a:endParaRPr lang="en-US" dirty="0"/>
            </a:p>
          </p:txBody>
        </p:sp>
        <p:sp>
          <p:nvSpPr>
            <p:cNvPr id="113" name="TextBox 112"/>
            <p:cNvSpPr txBox="1"/>
            <p:nvPr/>
          </p:nvSpPr>
          <p:spPr>
            <a:xfrm>
              <a:off x="1331640" y="4286368"/>
              <a:ext cx="301686" cy="369332"/>
            </a:xfrm>
            <a:prstGeom prst="rect">
              <a:avLst/>
            </a:prstGeom>
            <a:noFill/>
          </p:spPr>
          <p:txBody>
            <a:bodyPr wrap="none" rtlCol="0">
              <a:spAutoFit/>
            </a:bodyPr>
            <a:lstStyle/>
            <a:p>
              <a:r>
                <a:rPr lang="en-US" dirty="0" smtClean="0"/>
                <a:t>1</a:t>
              </a:r>
              <a:endParaRPr lang="en-US" dirty="0"/>
            </a:p>
          </p:txBody>
        </p:sp>
        <p:sp>
          <p:nvSpPr>
            <p:cNvPr id="114" name="TextBox 113"/>
            <p:cNvSpPr txBox="1"/>
            <p:nvPr/>
          </p:nvSpPr>
          <p:spPr>
            <a:xfrm>
              <a:off x="1348790" y="5792801"/>
              <a:ext cx="301686" cy="369332"/>
            </a:xfrm>
            <a:prstGeom prst="rect">
              <a:avLst/>
            </a:prstGeom>
            <a:noFill/>
          </p:spPr>
          <p:txBody>
            <a:bodyPr wrap="none" rtlCol="0">
              <a:spAutoFit/>
            </a:bodyPr>
            <a:lstStyle/>
            <a:p>
              <a:r>
                <a:rPr lang="en-US" dirty="0" smtClean="0"/>
                <a:t>0</a:t>
              </a:r>
              <a:endParaRPr lang="en-US" dirty="0"/>
            </a:p>
          </p:txBody>
        </p:sp>
        <p:sp>
          <p:nvSpPr>
            <p:cNvPr id="115" name="TextBox 114"/>
            <p:cNvSpPr txBox="1"/>
            <p:nvPr/>
          </p:nvSpPr>
          <p:spPr>
            <a:xfrm rot="16200000">
              <a:off x="734908" y="5010860"/>
              <a:ext cx="1198854" cy="369332"/>
            </a:xfrm>
            <a:prstGeom prst="rect">
              <a:avLst/>
            </a:prstGeom>
            <a:noFill/>
          </p:spPr>
          <p:txBody>
            <a:bodyPr wrap="none" rtlCol="0">
              <a:spAutoFit/>
            </a:bodyPr>
            <a:lstStyle/>
            <a:p>
              <a:r>
                <a:rPr lang="en-US" dirty="0" smtClean="0"/>
                <a:t>probability</a:t>
              </a:r>
              <a:endParaRPr lang="en-US" dirty="0"/>
            </a:p>
          </p:txBody>
        </p:sp>
        <p:cxnSp>
          <p:nvCxnSpPr>
            <p:cNvPr id="116" name="Straight Connector 115"/>
            <p:cNvCxnSpPr/>
            <p:nvPr/>
          </p:nvCxnSpPr>
          <p:spPr bwMode="auto">
            <a:xfrm rot="5400000" flipH="1" flipV="1">
              <a:off x="2367603" y="5910472"/>
              <a:ext cx="219854" cy="1588"/>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117" name="TextBox 116"/>
            <p:cNvSpPr txBox="1"/>
            <p:nvPr/>
          </p:nvSpPr>
          <p:spPr>
            <a:xfrm>
              <a:off x="2325924" y="5953585"/>
              <a:ext cx="301686" cy="369332"/>
            </a:xfrm>
            <a:prstGeom prst="rect">
              <a:avLst/>
            </a:prstGeom>
            <a:noFill/>
          </p:spPr>
          <p:txBody>
            <a:bodyPr wrap="none" rtlCol="0">
              <a:spAutoFit/>
            </a:bodyPr>
            <a:lstStyle/>
            <a:p>
              <a:r>
                <a:rPr lang="en-US" dirty="0" smtClean="0"/>
                <a:t>8</a:t>
              </a:r>
              <a:endParaRPr lang="en-US" dirty="0"/>
            </a:p>
          </p:txBody>
        </p:sp>
        <p:sp>
          <p:nvSpPr>
            <p:cNvPr id="118" name="TextBox 117"/>
            <p:cNvSpPr txBox="1"/>
            <p:nvPr/>
          </p:nvSpPr>
          <p:spPr>
            <a:xfrm>
              <a:off x="2223806" y="5550985"/>
              <a:ext cx="548548" cy="338554"/>
            </a:xfrm>
            <a:prstGeom prst="rect">
              <a:avLst/>
            </a:prstGeom>
            <a:noFill/>
          </p:spPr>
          <p:txBody>
            <a:bodyPr wrap="none" rtlCol="0">
              <a:spAutoFit/>
            </a:bodyPr>
            <a:lstStyle/>
            <a:p>
              <a:r>
                <a:rPr lang="en-US" sz="1600" dirty="0" smtClean="0"/>
                <a:t>0.05</a:t>
              </a:r>
              <a:endParaRPr lang="en-US" sz="1600" dirty="0"/>
            </a:p>
          </p:txBody>
        </p:sp>
        <p:cxnSp>
          <p:nvCxnSpPr>
            <p:cNvPr id="119" name="Straight Connector 118"/>
            <p:cNvCxnSpPr/>
            <p:nvPr/>
          </p:nvCxnSpPr>
          <p:spPr bwMode="auto">
            <a:xfrm rot="5400000" flipH="1" flipV="1">
              <a:off x="2646485" y="5917516"/>
              <a:ext cx="219854" cy="1588"/>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120" name="TextBox 119"/>
            <p:cNvSpPr txBox="1"/>
            <p:nvPr/>
          </p:nvSpPr>
          <p:spPr>
            <a:xfrm>
              <a:off x="2613437" y="5952037"/>
              <a:ext cx="301686" cy="369332"/>
            </a:xfrm>
            <a:prstGeom prst="rect">
              <a:avLst/>
            </a:prstGeom>
            <a:noFill/>
          </p:spPr>
          <p:txBody>
            <a:bodyPr wrap="none" rtlCol="0">
              <a:spAutoFit/>
            </a:bodyPr>
            <a:lstStyle/>
            <a:p>
              <a:r>
                <a:rPr lang="en-US" dirty="0" smtClean="0"/>
                <a:t>9</a:t>
              </a:r>
              <a:endParaRPr lang="en-US" dirty="0"/>
            </a:p>
          </p:txBody>
        </p:sp>
        <p:sp>
          <p:nvSpPr>
            <p:cNvPr id="122" name="TextBox 121"/>
            <p:cNvSpPr txBox="1"/>
            <p:nvPr/>
          </p:nvSpPr>
          <p:spPr>
            <a:xfrm>
              <a:off x="2528606" y="5381413"/>
              <a:ext cx="548548" cy="338554"/>
            </a:xfrm>
            <a:prstGeom prst="rect">
              <a:avLst/>
            </a:prstGeom>
            <a:noFill/>
          </p:spPr>
          <p:txBody>
            <a:bodyPr wrap="none" rtlCol="0">
              <a:spAutoFit/>
            </a:bodyPr>
            <a:lstStyle/>
            <a:p>
              <a:r>
                <a:rPr lang="en-US" sz="1600" dirty="0" smtClean="0"/>
                <a:t>0.05</a:t>
              </a:r>
              <a:endParaRPr lang="en-US" sz="1600" dirty="0"/>
            </a:p>
          </p:txBody>
        </p:sp>
      </p:grpSp>
      <p:grpSp>
        <p:nvGrpSpPr>
          <p:cNvPr id="34" name="Group 125"/>
          <p:cNvGrpSpPr/>
          <p:nvPr/>
        </p:nvGrpSpPr>
        <p:grpSpPr>
          <a:xfrm>
            <a:off x="2062163" y="4221450"/>
            <a:ext cx="2027364" cy="2266028"/>
            <a:chOff x="3093564" y="4221450"/>
            <a:chExt cx="2027364" cy="2266028"/>
          </a:xfrm>
        </p:grpSpPr>
        <p:sp>
          <p:nvSpPr>
            <p:cNvPr id="106" name="TextBox 105"/>
            <p:cNvSpPr txBox="1"/>
            <p:nvPr/>
          </p:nvSpPr>
          <p:spPr>
            <a:xfrm>
              <a:off x="4063690" y="6118146"/>
              <a:ext cx="614271" cy="369332"/>
            </a:xfrm>
            <a:prstGeom prst="rect">
              <a:avLst/>
            </a:prstGeom>
            <a:noFill/>
          </p:spPr>
          <p:txBody>
            <a:bodyPr wrap="none" rtlCol="0">
              <a:spAutoFit/>
            </a:bodyPr>
            <a:lstStyle/>
            <a:p>
              <a:r>
                <a:rPr lang="en-US" dirty="0" smtClean="0"/>
                <a:t>time</a:t>
              </a:r>
              <a:endParaRPr lang="en-US" dirty="0"/>
            </a:p>
          </p:txBody>
        </p:sp>
        <p:cxnSp>
          <p:nvCxnSpPr>
            <p:cNvPr id="93" name="Straight Connector 92"/>
            <p:cNvCxnSpPr/>
            <p:nvPr/>
          </p:nvCxnSpPr>
          <p:spPr bwMode="auto">
            <a:xfrm flipV="1">
              <a:off x="3765733" y="5774975"/>
              <a:ext cx="0" cy="186318"/>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94" name="Straight Arrow Connector 93"/>
            <p:cNvCxnSpPr/>
            <p:nvPr/>
          </p:nvCxnSpPr>
          <p:spPr bwMode="auto">
            <a:xfrm>
              <a:off x="3453626" y="5953116"/>
              <a:ext cx="1667302" cy="9281"/>
            </a:xfrm>
            <a:prstGeom prst="straightConnector1">
              <a:avLst/>
            </a:prstGeom>
            <a:solidFill>
              <a:schemeClr val="accent1"/>
            </a:solidFill>
            <a:ln w="22225" cap="flat" cmpd="sng" algn="ctr">
              <a:solidFill>
                <a:schemeClr val="tx1"/>
              </a:solidFill>
              <a:prstDash val="solid"/>
              <a:round/>
              <a:headEnd type="none" w="med" len="med"/>
              <a:tailEnd type="arrow"/>
            </a:ln>
            <a:effectLst/>
          </p:spPr>
        </p:cxnSp>
        <p:cxnSp>
          <p:nvCxnSpPr>
            <p:cNvPr id="95" name="Straight Arrow Connector 94"/>
            <p:cNvCxnSpPr/>
            <p:nvPr/>
          </p:nvCxnSpPr>
          <p:spPr bwMode="auto">
            <a:xfrm rot="5400000" flipH="1" flipV="1">
              <a:off x="2598050" y="5097540"/>
              <a:ext cx="1711154" cy="1588"/>
            </a:xfrm>
            <a:prstGeom prst="straightConnector1">
              <a:avLst/>
            </a:prstGeom>
            <a:solidFill>
              <a:schemeClr val="accent1"/>
            </a:solidFill>
            <a:ln w="22225" cap="flat" cmpd="sng" algn="ctr">
              <a:solidFill>
                <a:schemeClr val="tx1"/>
              </a:solidFill>
              <a:prstDash val="solid"/>
              <a:round/>
              <a:headEnd type="none" w="med" len="med"/>
              <a:tailEnd type="arrow"/>
            </a:ln>
            <a:effectLst/>
          </p:spPr>
        </p:cxnSp>
        <p:sp>
          <p:nvSpPr>
            <p:cNvPr id="98" name="TextBox 97"/>
            <p:cNvSpPr txBox="1"/>
            <p:nvPr/>
          </p:nvSpPr>
          <p:spPr>
            <a:xfrm>
              <a:off x="3914126" y="5918091"/>
              <a:ext cx="312906" cy="369332"/>
            </a:xfrm>
            <a:prstGeom prst="rect">
              <a:avLst/>
            </a:prstGeom>
            <a:noFill/>
          </p:spPr>
          <p:txBody>
            <a:bodyPr wrap="none" rtlCol="0">
              <a:spAutoFit/>
            </a:bodyPr>
            <a:lstStyle/>
            <a:p>
              <a:r>
                <a:rPr lang="ar-IQ" dirty="0" smtClean="0"/>
                <a:t>7</a:t>
              </a:r>
              <a:endParaRPr lang="en-US" dirty="0"/>
            </a:p>
          </p:txBody>
        </p:sp>
        <p:sp>
          <p:nvSpPr>
            <p:cNvPr id="102" name="TextBox 101"/>
            <p:cNvSpPr txBox="1"/>
            <p:nvPr/>
          </p:nvSpPr>
          <p:spPr>
            <a:xfrm>
              <a:off x="3837181" y="4741121"/>
              <a:ext cx="548548" cy="338554"/>
            </a:xfrm>
            <a:prstGeom prst="rect">
              <a:avLst/>
            </a:prstGeom>
            <a:noFill/>
          </p:spPr>
          <p:txBody>
            <a:bodyPr wrap="none" rtlCol="0">
              <a:spAutoFit/>
            </a:bodyPr>
            <a:lstStyle/>
            <a:p>
              <a:r>
                <a:rPr lang="en-US" sz="1600" dirty="0" smtClean="0"/>
                <a:t>0.56</a:t>
              </a:r>
              <a:endParaRPr lang="en-US" sz="1600" dirty="0"/>
            </a:p>
          </p:txBody>
        </p:sp>
        <p:sp>
          <p:nvSpPr>
            <p:cNvPr id="103" name="TextBox 102"/>
            <p:cNvSpPr txBox="1"/>
            <p:nvPr/>
          </p:nvSpPr>
          <p:spPr>
            <a:xfrm>
              <a:off x="3499769" y="5457868"/>
              <a:ext cx="548548" cy="338554"/>
            </a:xfrm>
            <a:prstGeom prst="rect">
              <a:avLst/>
            </a:prstGeom>
            <a:noFill/>
          </p:spPr>
          <p:txBody>
            <a:bodyPr wrap="none" rtlCol="0">
              <a:spAutoFit/>
            </a:bodyPr>
            <a:lstStyle/>
            <a:p>
              <a:r>
                <a:rPr lang="en-US" sz="1600" dirty="0" smtClean="0"/>
                <a:t>0.04</a:t>
              </a:r>
            </a:p>
          </p:txBody>
        </p:sp>
        <p:sp>
          <p:nvSpPr>
            <p:cNvPr id="104" name="TextBox 103"/>
            <p:cNvSpPr txBox="1"/>
            <p:nvPr/>
          </p:nvSpPr>
          <p:spPr>
            <a:xfrm>
              <a:off x="3645881" y="5906440"/>
              <a:ext cx="301686" cy="369332"/>
            </a:xfrm>
            <a:prstGeom prst="rect">
              <a:avLst/>
            </a:prstGeom>
            <a:noFill/>
          </p:spPr>
          <p:txBody>
            <a:bodyPr wrap="none" rtlCol="0">
              <a:spAutoFit/>
            </a:bodyPr>
            <a:lstStyle/>
            <a:p>
              <a:r>
                <a:rPr lang="en-US" dirty="0" smtClean="0"/>
                <a:t>6</a:t>
              </a:r>
              <a:endParaRPr lang="en-US" dirty="0"/>
            </a:p>
          </p:txBody>
        </p:sp>
        <p:sp>
          <p:nvSpPr>
            <p:cNvPr id="107" name="TextBox 106"/>
            <p:cNvSpPr txBox="1"/>
            <p:nvPr/>
          </p:nvSpPr>
          <p:spPr>
            <a:xfrm>
              <a:off x="3211737" y="4221450"/>
              <a:ext cx="301686" cy="369332"/>
            </a:xfrm>
            <a:prstGeom prst="rect">
              <a:avLst/>
            </a:prstGeom>
            <a:noFill/>
          </p:spPr>
          <p:txBody>
            <a:bodyPr wrap="none" rtlCol="0">
              <a:spAutoFit/>
            </a:bodyPr>
            <a:lstStyle/>
            <a:p>
              <a:r>
                <a:rPr lang="en-US" dirty="0" smtClean="0"/>
                <a:t>1</a:t>
              </a:r>
              <a:endParaRPr lang="en-US" dirty="0"/>
            </a:p>
          </p:txBody>
        </p:sp>
        <p:sp>
          <p:nvSpPr>
            <p:cNvPr id="108" name="TextBox 107"/>
            <p:cNvSpPr txBox="1"/>
            <p:nvPr/>
          </p:nvSpPr>
          <p:spPr>
            <a:xfrm>
              <a:off x="3228887" y="5727883"/>
              <a:ext cx="301686" cy="369332"/>
            </a:xfrm>
            <a:prstGeom prst="rect">
              <a:avLst/>
            </a:prstGeom>
            <a:noFill/>
          </p:spPr>
          <p:txBody>
            <a:bodyPr wrap="none" rtlCol="0">
              <a:spAutoFit/>
            </a:bodyPr>
            <a:lstStyle/>
            <a:p>
              <a:r>
                <a:rPr lang="en-US" dirty="0" smtClean="0"/>
                <a:t>0</a:t>
              </a:r>
              <a:endParaRPr lang="en-US" dirty="0"/>
            </a:p>
          </p:txBody>
        </p:sp>
        <p:sp>
          <p:nvSpPr>
            <p:cNvPr id="109" name="TextBox 108"/>
            <p:cNvSpPr txBox="1"/>
            <p:nvPr/>
          </p:nvSpPr>
          <p:spPr>
            <a:xfrm rot="16200000">
              <a:off x="2678803" y="4882144"/>
              <a:ext cx="1198854" cy="369332"/>
            </a:xfrm>
            <a:prstGeom prst="rect">
              <a:avLst/>
            </a:prstGeom>
            <a:noFill/>
          </p:spPr>
          <p:txBody>
            <a:bodyPr wrap="none" rtlCol="0">
              <a:spAutoFit/>
            </a:bodyPr>
            <a:lstStyle/>
            <a:p>
              <a:r>
                <a:rPr lang="en-US" dirty="0" smtClean="0"/>
                <a:t>probability</a:t>
              </a:r>
              <a:endParaRPr lang="en-US" dirty="0"/>
            </a:p>
          </p:txBody>
        </p:sp>
        <p:cxnSp>
          <p:nvCxnSpPr>
            <p:cNvPr id="123" name="Straight Connector 122"/>
            <p:cNvCxnSpPr/>
            <p:nvPr/>
          </p:nvCxnSpPr>
          <p:spPr bwMode="auto">
            <a:xfrm flipH="1" flipV="1">
              <a:off x="4063690" y="5016596"/>
              <a:ext cx="1" cy="936104"/>
            </a:xfrm>
            <a:prstGeom prst="line">
              <a:avLst/>
            </a:prstGeom>
            <a:solidFill>
              <a:schemeClr val="accent1"/>
            </a:solidFill>
            <a:ln w="22225" cap="flat" cmpd="sng" algn="ctr">
              <a:solidFill>
                <a:schemeClr val="tx1"/>
              </a:solidFill>
              <a:prstDash val="solid"/>
              <a:round/>
              <a:headEnd type="none" w="med" len="med"/>
              <a:tailEnd type="none" w="med" len="med"/>
            </a:ln>
            <a:effectLst/>
          </p:spPr>
        </p:cxnSp>
      </p:grpSp>
      <p:sp>
        <p:nvSpPr>
          <p:cNvPr id="124" name="CustomShape 1"/>
          <p:cNvSpPr/>
          <p:nvPr/>
        </p:nvSpPr>
        <p:spPr>
          <a:xfrm>
            <a:off x="304920" y="303300"/>
            <a:ext cx="8839080" cy="731160"/>
          </a:xfrm>
          <a:prstGeom prst="rect">
            <a:avLst/>
          </a:prstGeom>
        </p:spPr>
        <p:txBody>
          <a:bodyPr lIns="90000" tIns="45000" rIns="90000" bIns="45000" anchor="ctr"/>
          <a:lstStyle/>
          <a:p>
            <a:pPr>
              <a:lnSpc>
                <a:spcPct val="100000"/>
              </a:lnSpc>
            </a:pPr>
            <a:r>
              <a:rPr lang="en-US" sz="3200" dirty="0" smtClean="0">
                <a:solidFill>
                  <a:prstClr val="white"/>
                </a:solidFill>
                <a:latin typeface="Arial"/>
                <a:ea typeface="+mj-ea"/>
                <a:cs typeface="+mj-cs"/>
              </a:rPr>
              <a:t>Stochastic Task Completion Time in presence of Task Dropping for </a:t>
            </a:r>
            <a:r>
              <a:rPr lang="en-US" sz="3200" u="sng" dirty="0" smtClean="0">
                <a:solidFill>
                  <a:prstClr val="white"/>
                </a:solidFill>
                <a:latin typeface="Arial"/>
                <a:ea typeface="+mj-ea"/>
                <a:cs typeface="+mj-cs"/>
              </a:rPr>
              <a:t>Executing Task</a:t>
            </a:r>
            <a:endParaRPr lang="en-US" sz="3600" u="sng" dirty="0">
              <a:solidFill>
                <a:schemeClr val="bg1"/>
              </a:solidFill>
              <a:latin typeface="Arial"/>
              <a:ea typeface="+mj-ea"/>
              <a:cs typeface="+mj-cs"/>
            </a:endParaRPr>
          </a:p>
        </p:txBody>
      </p:sp>
    </p:spTree>
    <p:extLst>
      <p:ext uri="{BB962C8B-B14F-4D97-AF65-F5344CB8AC3E}">
        <p14:creationId xmlns:mc="http://schemas.openxmlformats.org/markup-compatibility/2006" xmlns:mv="urn:schemas-microsoft-com:mac:vml" xmlns="" xmlns:p14="http://schemas.microsoft.com/office/powerpoint/2010/main" val="2123795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linds(horizont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linds(horizontal)">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Stochastic Robustness Measure</a:t>
            </a:r>
            <a:endParaRPr lang="en-US" dirty="0"/>
          </a:p>
        </p:txBody>
      </p:sp>
      <p:sp>
        <p:nvSpPr>
          <p:cNvPr id="3" name="Content Placeholder 2"/>
          <p:cNvSpPr>
            <a:spLocks noGrp="1"/>
          </p:cNvSpPr>
          <p:nvPr>
            <p:ph idx="1"/>
          </p:nvPr>
        </p:nvSpPr>
        <p:spPr>
          <a:xfrm>
            <a:off x="265807" y="1600200"/>
            <a:ext cx="6337018" cy="4525963"/>
          </a:xfrm>
        </p:spPr>
        <p:txBody>
          <a:bodyPr>
            <a:normAutofit/>
          </a:bodyPr>
          <a:lstStyle/>
          <a:p>
            <a:r>
              <a:rPr lang="en-US" sz="3200" dirty="0" smtClean="0">
                <a:solidFill>
                  <a:srgbClr val="000000"/>
                </a:solidFill>
              </a:rPr>
              <a:t>Probability that task </a:t>
            </a:r>
            <a:r>
              <a:rPr lang="en-US" sz="3200" i="1" dirty="0" err="1" smtClean="0">
                <a:solidFill>
                  <a:srgbClr val="000000"/>
                </a:solidFill>
              </a:rPr>
              <a:t>i</a:t>
            </a:r>
            <a:r>
              <a:rPr lang="en-US" sz="3200" dirty="0" smtClean="0">
                <a:solidFill>
                  <a:srgbClr val="000000"/>
                </a:solidFill>
              </a:rPr>
              <a:t> completes by its deadline: </a:t>
            </a:r>
          </a:p>
          <a:p>
            <a:pPr lvl="1"/>
            <a:r>
              <a:rPr lang="en-US" sz="2600" dirty="0" smtClean="0">
                <a:solidFill>
                  <a:srgbClr val="000000"/>
                </a:solidFill>
              </a:rPr>
              <a:t>Sum of pulses that are less than the individual deadline of task </a:t>
            </a:r>
            <a:r>
              <a:rPr lang="en-US" sz="2600" i="1" dirty="0" smtClean="0">
                <a:solidFill>
                  <a:srgbClr val="000000"/>
                </a:solidFill>
              </a:rPr>
              <a:t>i</a:t>
            </a:r>
          </a:p>
          <a:p>
            <a:endParaRPr lang="en-US" sz="3200" i="1" dirty="0" smtClean="0">
              <a:solidFill>
                <a:srgbClr val="000000"/>
              </a:solidFill>
            </a:endParaRPr>
          </a:p>
          <a:p>
            <a:r>
              <a:rPr lang="en-US" sz="3200" dirty="0" smtClean="0">
                <a:solidFill>
                  <a:srgbClr val="000000"/>
                </a:solidFill>
                <a:latin typeface="Arial"/>
              </a:rPr>
              <a:t>Robustness measure:</a:t>
            </a:r>
            <a:br>
              <a:rPr lang="en-US" sz="3200" dirty="0" smtClean="0">
                <a:solidFill>
                  <a:srgbClr val="000000"/>
                </a:solidFill>
                <a:latin typeface="Arial"/>
              </a:rPr>
            </a:br>
            <a:r>
              <a:rPr lang="en-US" sz="3200" i="1" dirty="0" smtClean="0">
                <a:solidFill>
                  <a:srgbClr val="000000"/>
                </a:solidFill>
                <a:latin typeface="Arial"/>
              </a:rPr>
              <a:t>Sum of probabilities that all tasks meet their deadlines</a:t>
            </a:r>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24</a:t>
            </a:fld>
            <a:endParaRPr lang="en-US" dirty="0">
              <a:solidFill>
                <a:prstClr val="black">
                  <a:tint val="75000"/>
                </a:prstClr>
              </a:solidFill>
              <a:latin typeface="Calibri"/>
            </a:endParaRPr>
          </a:p>
        </p:txBody>
      </p:sp>
      <p:grpSp>
        <p:nvGrpSpPr>
          <p:cNvPr id="5" name="Group 33"/>
          <p:cNvGrpSpPr/>
          <p:nvPr/>
        </p:nvGrpSpPr>
        <p:grpSpPr>
          <a:xfrm>
            <a:off x="6153942" y="2547729"/>
            <a:ext cx="2327898" cy="2379172"/>
            <a:chOff x="6153942" y="2154308"/>
            <a:chExt cx="2327898" cy="2379172"/>
          </a:xfrm>
        </p:grpSpPr>
        <p:grpSp>
          <p:nvGrpSpPr>
            <p:cNvPr id="28" name="Group 4"/>
            <p:cNvGrpSpPr/>
            <p:nvPr/>
          </p:nvGrpSpPr>
          <p:grpSpPr>
            <a:xfrm>
              <a:off x="6153942" y="2176800"/>
              <a:ext cx="2327898" cy="2356680"/>
              <a:chOff x="3206737" y="1990083"/>
              <a:chExt cx="1974863" cy="2117575"/>
            </a:xfrm>
          </p:grpSpPr>
          <p:cxnSp>
            <p:nvCxnSpPr>
              <p:cNvPr id="6" name="Straight Arrow Connector 5"/>
              <p:cNvCxnSpPr/>
              <p:nvPr/>
            </p:nvCxnSpPr>
            <p:spPr bwMode="auto">
              <a:xfrm>
                <a:off x="3514298" y="3700442"/>
                <a:ext cx="1667302" cy="928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 name="Straight Arrow Connector 6"/>
              <p:cNvCxnSpPr/>
              <p:nvPr/>
            </p:nvCxnSpPr>
            <p:spPr bwMode="auto">
              <a:xfrm rot="5400000" flipH="1" flipV="1">
                <a:off x="2658722" y="2844866"/>
                <a:ext cx="1711154" cy="1588"/>
              </a:xfrm>
              <a:prstGeom prst="straightConnector1">
                <a:avLst/>
              </a:prstGeom>
              <a:solidFill>
                <a:schemeClr val="accent1"/>
              </a:solidFill>
              <a:ln w="22225" cap="flat" cmpd="sng" algn="ctr">
                <a:solidFill>
                  <a:schemeClr val="tx1"/>
                </a:solidFill>
                <a:prstDash val="solid"/>
                <a:round/>
                <a:headEnd type="none" w="med" len="med"/>
                <a:tailEnd type="arrow"/>
              </a:ln>
              <a:effectLst/>
            </p:spPr>
          </p:cxnSp>
          <p:cxnSp>
            <p:nvCxnSpPr>
              <p:cNvPr id="8" name="Straight Connector 7"/>
              <p:cNvCxnSpPr/>
              <p:nvPr/>
            </p:nvCxnSpPr>
            <p:spPr bwMode="auto">
              <a:xfrm rot="5400000" flipH="1" flipV="1">
                <a:off x="4109962" y="3383559"/>
                <a:ext cx="640498" cy="1588"/>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rot="5400000" flipH="1" flipV="1">
                <a:off x="3592730" y="3478385"/>
                <a:ext cx="460456" cy="1"/>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rot="5400000" flipH="1" flipV="1">
                <a:off x="3668703" y="3248880"/>
                <a:ext cx="908802" cy="1588"/>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11" name="TextBox 10"/>
              <p:cNvSpPr txBox="1"/>
              <p:nvPr/>
            </p:nvSpPr>
            <p:spPr>
              <a:xfrm>
                <a:off x="3727167" y="3680355"/>
                <a:ext cx="210141" cy="243520"/>
              </a:xfrm>
              <a:prstGeom prst="rect">
                <a:avLst/>
              </a:prstGeom>
              <a:noFill/>
            </p:spPr>
            <p:txBody>
              <a:bodyPr wrap="none" rtlCol="0">
                <a:spAutoFit/>
              </a:bodyPr>
              <a:lstStyle/>
              <a:p>
                <a:r>
                  <a:rPr lang="en-US" sz="1600" b="1" dirty="0" smtClean="0"/>
                  <a:t>5</a:t>
                </a:r>
                <a:endParaRPr lang="en-US" sz="1600" b="1" dirty="0"/>
              </a:p>
            </p:txBody>
          </p:sp>
          <p:sp>
            <p:nvSpPr>
              <p:cNvPr id="12" name="TextBox 11"/>
              <p:cNvSpPr txBox="1"/>
              <p:nvPr/>
            </p:nvSpPr>
            <p:spPr>
              <a:xfrm>
                <a:off x="4051098" y="3680355"/>
                <a:ext cx="210141" cy="243520"/>
              </a:xfrm>
              <a:prstGeom prst="rect">
                <a:avLst/>
              </a:prstGeom>
              <a:noFill/>
            </p:spPr>
            <p:txBody>
              <a:bodyPr wrap="none" rtlCol="0">
                <a:spAutoFit/>
              </a:bodyPr>
              <a:lstStyle/>
              <a:p>
                <a:r>
                  <a:rPr lang="en-US" sz="1600" b="1" dirty="0" smtClean="0"/>
                  <a:t>6</a:t>
                </a:r>
                <a:endParaRPr lang="en-US" sz="1600" b="1" dirty="0"/>
              </a:p>
            </p:txBody>
          </p:sp>
          <p:sp>
            <p:nvSpPr>
              <p:cNvPr id="13" name="TextBox 12"/>
              <p:cNvSpPr txBox="1"/>
              <p:nvPr/>
            </p:nvSpPr>
            <p:spPr>
              <a:xfrm>
                <a:off x="4336767" y="3680355"/>
                <a:ext cx="210141" cy="243520"/>
              </a:xfrm>
              <a:prstGeom prst="rect">
                <a:avLst/>
              </a:prstGeom>
              <a:noFill/>
            </p:spPr>
            <p:txBody>
              <a:bodyPr wrap="none" rtlCol="0">
                <a:spAutoFit/>
              </a:bodyPr>
              <a:lstStyle/>
              <a:p>
                <a:r>
                  <a:rPr lang="en-US" sz="1600" b="1" dirty="0" smtClean="0"/>
                  <a:t>7</a:t>
                </a:r>
                <a:endParaRPr lang="en-US" sz="1600" b="1" dirty="0"/>
              </a:p>
            </p:txBody>
          </p:sp>
          <p:sp>
            <p:nvSpPr>
              <p:cNvPr id="14" name="TextBox 13"/>
              <p:cNvSpPr txBox="1"/>
              <p:nvPr/>
            </p:nvSpPr>
            <p:spPr>
              <a:xfrm>
                <a:off x="4255796" y="2821188"/>
                <a:ext cx="302265" cy="221383"/>
              </a:xfrm>
              <a:prstGeom prst="rect">
                <a:avLst/>
              </a:prstGeom>
              <a:noFill/>
            </p:spPr>
            <p:txBody>
              <a:bodyPr wrap="none" rtlCol="0">
                <a:spAutoFit/>
              </a:bodyPr>
              <a:lstStyle/>
              <a:p>
                <a:r>
                  <a:rPr lang="en-US" sz="1400" b="1" dirty="0" smtClean="0"/>
                  <a:t>0.3</a:t>
                </a:r>
                <a:endParaRPr lang="en-US" sz="1400" b="1" dirty="0"/>
              </a:p>
            </p:txBody>
          </p:sp>
          <p:sp>
            <p:nvSpPr>
              <p:cNvPr id="15" name="TextBox 14"/>
              <p:cNvSpPr txBox="1"/>
              <p:nvPr/>
            </p:nvSpPr>
            <p:spPr>
              <a:xfrm>
                <a:off x="3933390" y="2553714"/>
                <a:ext cx="302265" cy="221383"/>
              </a:xfrm>
              <a:prstGeom prst="rect">
                <a:avLst/>
              </a:prstGeom>
              <a:noFill/>
            </p:spPr>
            <p:txBody>
              <a:bodyPr wrap="none" rtlCol="0">
                <a:spAutoFit/>
              </a:bodyPr>
              <a:lstStyle/>
              <a:p>
                <a:r>
                  <a:rPr lang="en-US" sz="1400" b="1" dirty="0" smtClean="0"/>
                  <a:t>0.4</a:t>
                </a:r>
                <a:endParaRPr lang="en-US" sz="1400" b="1" dirty="0"/>
              </a:p>
            </p:txBody>
          </p:sp>
          <p:sp>
            <p:nvSpPr>
              <p:cNvPr id="16" name="TextBox 15"/>
              <p:cNvSpPr txBox="1"/>
              <p:nvPr/>
            </p:nvSpPr>
            <p:spPr>
              <a:xfrm>
                <a:off x="3671914" y="3061322"/>
                <a:ext cx="302265" cy="221383"/>
              </a:xfrm>
              <a:prstGeom prst="rect">
                <a:avLst/>
              </a:prstGeom>
              <a:noFill/>
            </p:spPr>
            <p:txBody>
              <a:bodyPr wrap="none" rtlCol="0">
                <a:spAutoFit/>
              </a:bodyPr>
              <a:lstStyle/>
              <a:p>
                <a:r>
                  <a:rPr lang="en-US" sz="1400" b="1" dirty="0" smtClean="0"/>
                  <a:t>0.2</a:t>
                </a:r>
                <a:endParaRPr lang="en-US" sz="1400" b="1" dirty="0"/>
              </a:p>
            </p:txBody>
          </p:sp>
          <p:cxnSp>
            <p:nvCxnSpPr>
              <p:cNvPr id="17" name="Straight Connector 16"/>
              <p:cNvCxnSpPr/>
              <p:nvPr/>
            </p:nvCxnSpPr>
            <p:spPr bwMode="auto">
              <a:xfrm rot="5400000" flipH="1" flipV="1">
                <a:off x="4639597" y="3599002"/>
                <a:ext cx="219854" cy="1588"/>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18" name="TextBox 17"/>
              <p:cNvSpPr txBox="1"/>
              <p:nvPr/>
            </p:nvSpPr>
            <p:spPr>
              <a:xfrm>
                <a:off x="4652067" y="3680355"/>
                <a:ext cx="210141" cy="243520"/>
              </a:xfrm>
              <a:prstGeom prst="rect">
                <a:avLst/>
              </a:prstGeom>
              <a:noFill/>
            </p:spPr>
            <p:txBody>
              <a:bodyPr wrap="none" rtlCol="0">
                <a:spAutoFit/>
              </a:bodyPr>
              <a:lstStyle/>
              <a:p>
                <a:r>
                  <a:rPr lang="en-US" sz="1600" b="1" dirty="0" smtClean="0"/>
                  <a:t>8</a:t>
                </a:r>
                <a:endParaRPr lang="en-US" sz="1600" b="1" dirty="0"/>
              </a:p>
            </p:txBody>
          </p:sp>
          <p:sp>
            <p:nvSpPr>
              <p:cNvPr id="19" name="TextBox 18"/>
              <p:cNvSpPr txBox="1"/>
              <p:nvPr/>
            </p:nvSpPr>
            <p:spPr>
              <a:xfrm>
                <a:off x="4495801" y="3239513"/>
                <a:ext cx="368736" cy="221383"/>
              </a:xfrm>
              <a:prstGeom prst="rect">
                <a:avLst/>
              </a:prstGeom>
              <a:noFill/>
            </p:spPr>
            <p:txBody>
              <a:bodyPr wrap="none" rtlCol="0">
                <a:spAutoFit/>
              </a:bodyPr>
              <a:lstStyle/>
              <a:p>
                <a:r>
                  <a:rPr lang="en-US" sz="1400" b="1" dirty="0" smtClean="0"/>
                  <a:t>0.05</a:t>
                </a:r>
                <a:endParaRPr lang="en-US" sz="1400" b="1" dirty="0"/>
              </a:p>
            </p:txBody>
          </p:sp>
          <p:sp>
            <p:nvSpPr>
              <p:cNvPr id="20" name="TextBox 19"/>
              <p:cNvSpPr txBox="1"/>
              <p:nvPr/>
            </p:nvSpPr>
            <p:spPr>
              <a:xfrm>
                <a:off x="3416047" y="3680355"/>
                <a:ext cx="210141" cy="243520"/>
              </a:xfrm>
              <a:prstGeom prst="rect">
                <a:avLst/>
              </a:prstGeom>
              <a:noFill/>
            </p:spPr>
            <p:txBody>
              <a:bodyPr wrap="none" rtlCol="0">
                <a:spAutoFit/>
              </a:bodyPr>
              <a:lstStyle/>
              <a:p>
                <a:r>
                  <a:rPr lang="en-US" sz="1600" b="1" dirty="0" smtClean="0"/>
                  <a:t>4</a:t>
                </a:r>
                <a:endParaRPr lang="en-US" sz="1600" b="1" dirty="0"/>
              </a:p>
            </p:txBody>
          </p:sp>
          <p:sp>
            <p:nvSpPr>
              <p:cNvPr id="21" name="TextBox 20"/>
              <p:cNvSpPr txBox="1"/>
              <p:nvPr/>
            </p:nvSpPr>
            <p:spPr>
              <a:xfrm>
                <a:off x="4080743" y="3864138"/>
                <a:ext cx="417715" cy="243520"/>
              </a:xfrm>
              <a:prstGeom prst="rect">
                <a:avLst/>
              </a:prstGeom>
              <a:noFill/>
            </p:spPr>
            <p:txBody>
              <a:bodyPr wrap="none" rtlCol="0">
                <a:spAutoFit/>
              </a:bodyPr>
              <a:lstStyle/>
              <a:p>
                <a:r>
                  <a:rPr lang="en-US" sz="1600" b="1" dirty="0" smtClean="0"/>
                  <a:t>time</a:t>
                </a:r>
                <a:endParaRPr lang="en-US" sz="1600" b="1" dirty="0"/>
              </a:p>
            </p:txBody>
          </p:sp>
          <p:sp>
            <p:nvSpPr>
              <p:cNvPr id="22" name="TextBox 21"/>
              <p:cNvSpPr txBox="1"/>
              <p:nvPr/>
            </p:nvSpPr>
            <p:spPr>
              <a:xfrm>
                <a:off x="3285700" y="2017883"/>
                <a:ext cx="210141" cy="243520"/>
              </a:xfrm>
              <a:prstGeom prst="rect">
                <a:avLst/>
              </a:prstGeom>
              <a:noFill/>
            </p:spPr>
            <p:txBody>
              <a:bodyPr wrap="none" rtlCol="0">
                <a:spAutoFit/>
              </a:bodyPr>
              <a:lstStyle/>
              <a:p>
                <a:r>
                  <a:rPr lang="en-US" sz="1600" b="1" dirty="0" smtClean="0"/>
                  <a:t>1</a:t>
                </a:r>
                <a:endParaRPr lang="en-US" sz="1600" b="1" dirty="0"/>
              </a:p>
            </p:txBody>
          </p:sp>
          <p:sp>
            <p:nvSpPr>
              <p:cNvPr id="23" name="TextBox 22"/>
              <p:cNvSpPr txBox="1"/>
              <p:nvPr/>
            </p:nvSpPr>
            <p:spPr>
              <a:xfrm>
                <a:off x="3288300" y="3503919"/>
                <a:ext cx="210141" cy="243520"/>
              </a:xfrm>
              <a:prstGeom prst="rect">
                <a:avLst/>
              </a:prstGeom>
              <a:noFill/>
            </p:spPr>
            <p:txBody>
              <a:bodyPr wrap="none" rtlCol="0">
                <a:spAutoFit/>
              </a:bodyPr>
              <a:lstStyle/>
              <a:p>
                <a:r>
                  <a:rPr lang="en-US" sz="1600" b="1" dirty="0" smtClean="0"/>
                  <a:t>0</a:t>
                </a:r>
                <a:endParaRPr lang="en-US" sz="1600" b="1" dirty="0"/>
              </a:p>
            </p:txBody>
          </p:sp>
          <p:sp>
            <p:nvSpPr>
              <p:cNvPr id="24" name="TextBox 23"/>
              <p:cNvSpPr txBox="1"/>
              <p:nvPr/>
            </p:nvSpPr>
            <p:spPr>
              <a:xfrm rot="16200000">
                <a:off x="2928257" y="2805639"/>
                <a:ext cx="803249" cy="246290"/>
              </a:xfrm>
              <a:prstGeom prst="rect">
                <a:avLst/>
              </a:prstGeom>
              <a:noFill/>
            </p:spPr>
            <p:txBody>
              <a:bodyPr wrap="none" rtlCol="0">
                <a:spAutoFit/>
              </a:bodyPr>
              <a:lstStyle/>
              <a:p>
                <a:r>
                  <a:rPr lang="en-US" sz="1600" b="1" dirty="0" smtClean="0"/>
                  <a:t>probability</a:t>
                </a:r>
                <a:endParaRPr lang="en-US" sz="1600" b="1" dirty="0"/>
              </a:p>
            </p:txBody>
          </p:sp>
          <p:cxnSp>
            <p:nvCxnSpPr>
              <p:cNvPr id="25" name="Straight Connector 24"/>
              <p:cNvCxnSpPr/>
              <p:nvPr/>
            </p:nvCxnSpPr>
            <p:spPr bwMode="auto">
              <a:xfrm rot="5400000" flipH="1" flipV="1">
                <a:off x="4918479" y="3606046"/>
                <a:ext cx="219854" cy="1588"/>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26" name="TextBox 25"/>
              <p:cNvSpPr txBox="1"/>
              <p:nvPr/>
            </p:nvSpPr>
            <p:spPr>
              <a:xfrm>
                <a:off x="4939581" y="3678807"/>
                <a:ext cx="210141" cy="243520"/>
              </a:xfrm>
              <a:prstGeom prst="rect">
                <a:avLst/>
              </a:prstGeom>
              <a:noFill/>
            </p:spPr>
            <p:txBody>
              <a:bodyPr wrap="none" rtlCol="0">
                <a:spAutoFit/>
              </a:bodyPr>
              <a:lstStyle/>
              <a:p>
                <a:r>
                  <a:rPr lang="en-US" sz="1600" b="1" dirty="0" smtClean="0"/>
                  <a:t>9</a:t>
                </a:r>
                <a:endParaRPr lang="en-US" sz="1600" b="1" dirty="0"/>
              </a:p>
            </p:txBody>
          </p:sp>
          <p:sp>
            <p:nvSpPr>
              <p:cNvPr id="27" name="TextBox 26"/>
              <p:cNvSpPr txBox="1"/>
              <p:nvPr/>
            </p:nvSpPr>
            <p:spPr>
              <a:xfrm>
                <a:off x="4800602" y="3176271"/>
                <a:ext cx="368736" cy="221383"/>
              </a:xfrm>
              <a:prstGeom prst="rect">
                <a:avLst/>
              </a:prstGeom>
              <a:noFill/>
            </p:spPr>
            <p:txBody>
              <a:bodyPr wrap="none" rtlCol="0">
                <a:spAutoFit/>
              </a:bodyPr>
              <a:lstStyle/>
              <a:p>
                <a:r>
                  <a:rPr lang="en-US" sz="1400" b="1" dirty="0" smtClean="0"/>
                  <a:t>0.05</a:t>
                </a:r>
                <a:endParaRPr lang="en-US" sz="1400" b="1" dirty="0"/>
              </a:p>
            </p:txBody>
          </p:sp>
        </p:grpSp>
        <p:cxnSp>
          <p:nvCxnSpPr>
            <p:cNvPr id="29" name="Straight Connector 28"/>
            <p:cNvCxnSpPr/>
            <p:nvPr/>
          </p:nvCxnSpPr>
          <p:spPr>
            <a:xfrm rot="16200000" flipV="1">
              <a:off x="6958567" y="3633026"/>
              <a:ext cx="1714681" cy="1589"/>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rot="5400000">
              <a:off x="7474550" y="2478756"/>
              <a:ext cx="1018227" cy="369332"/>
            </a:xfrm>
            <a:prstGeom prst="rect">
              <a:avLst/>
            </a:prstGeom>
            <a:noFill/>
          </p:spPr>
          <p:txBody>
            <a:bodyPr wrap="none" rtlCol="0">
              <a:spAutoFit/>
            </a:bodyPr>
            <a:lstStyle/>
            <a:p>
              <a:r>
                <a:rPr lang="en-US" dirty="0" smtClean="0"/>
                <a:t>Deadline</a:t>
              </a:r>
              <a:endParaRPr lang="en-US" dirty="0"/>
            </a:p>
          </p:txBody>
        </p:sp>
      </p:grpSp>
      <p:sp>
        <p:nvSpPr>
          <p:cNvPr id="33" name="Rounded Rectangle 32"/>
          <p:cNvSpPr/>
          <p:nvPr/>
        </p:nvSpPr>
        <p:spPr>
          <a:xfrm>
            <a:off x="6634724" y="3186861"/>
            <a:ext cx="1130863" cy="1252132"/>
          </a:xfrm>
          <a:prstGeom prst="roundRect">
            <a:avLst/>
          </a:prstGeom>
          <a:solidFill>
            <a:schemeClr val="accent2">
              <a:lumMod val="40000"/>
              <a:lumOff val="60000"/>
              <a:alpha val="30000"/>
            </a:schemeClr>
          </a:solidFill>
          <a:ln>
            <a:solidFill>
              <a:schemeClr val="accent2">
                <a:lumMod val="20000"/>
                <a:lumOff val="80000"/>
              </a:schemeClr>
            </a:solidFill>
          </a:ln>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linds(horizontal)">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a:t>
            </a:r>
            <a:endParaRPr lang="en-US" dirty="0"/>
          </a:p>
        </p:txBody>
      </p:sp>
      <p:sp>
        <p:nvSpPr>
          <p:cNvPr id="3" name="Content Placeholder 2"/>
          <p:cNvSpPr>
            <a:spLocks noGrp="1"/>
          </p:cNvSpPr>
          <p:nvPr>
            <p:ph idx="1"/>
          </p:nvPr>
        </p:nvSpPr>
        <p:spPr>
          <a:xfrm>
            <a:off x="457200" y="1653365"/>
            <a:ext cx="8229600" cy="4525963"/>
          </a:xfrm>
        </p:spPr>
        <p:txBody>
          <a:bodyPr/>
          <a:lstStyle/>
          <a:p>
            <a:r>
              <a:rPr lang="en-US" dirty="0" smtClean="0"/>
              <a:t>Definition and motivation</a:t>
            </a:r>
          </a:p>
          <a:p>
            <a:endParaRPr lang="en-US" dirty="0" smtClean="0"/>
          </a:p>
          <a:p>
            <a:r>
              <a:rPr lang="en-US" dirty="0" smtClean="0"/>
              <a:t>System model and problem definition</a:t>
            </a:r>
          </a:p>
          <a:p>
            <a:endParaRPr lang="en-US" dirty="0" smtClean="0"/>
          </a:p>
          <a:p>
            <a:r>
              <a:rPr lang="en-US" dirty="0" smtClean="0"/>
              <a:t>Theoretical (Bayesian model)</a:t>
            </a:r>
          </a:p>
          <a:p>
            <a:endParaRPr lang="en-US" dirty="0" smtClean="0"/>
          </a:p>
          <a:p>
            <a:r>
              <a:rPr lang="en-US" dirty="0" smtClean="0"/>
              <a:t>Heuristics and results</a:t>
            </a:r>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25</a:t>
            </a:fld>
            <a:endParaRPr lang="en-US">
              <a:solidFill>
                <a:prstClr val="black">
                  <a:tint val="75000"/>
                </a:prstClr>
              </a:solidFill>
              <a:latin typeface="Calibri"/>
            </a:endParaRPr>
          </a:p>
        </p:txBody>
      </p:sp>
      <p:sp>
        <p:nvSpPr>
          <p:cNvPr id="5" name="Rounded Rectangle 4"/>
          <p:cNvSpPr/>
          <p:nvPr/>
        </p:nvSpPr>
        <p:spPr>
          <a:xfrm>
            <a:off x="191386" y="5286193"/>
            <a:ext cx="7942521" cy="893135"/>
          </a:xfrm>
          <a:prstGeom prst="roundRect">
            <a:avLst/>
          </a:prstGeom>
          <a:solidFill>
            <a:schemeClr val="accent6">
              <a:lumMod val="40000"/>
              <a:lumOff val="60000"/>
              <a:alpha val="2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Heuristics: Immediate Mode</a:t>
            </a:r>
            <a:endParaRPr lang="en-US" dirty="0"/>
          </a:p>
        </p:txBody>
      </p:sp>
      <p:sp>
        <p:nvSpPr>
          <p:cNvPr id="3" name="Content Placeholder 2"/>
          <p:cNvSpPr>
            <a:spLocks noGrp="1"/>
          </p:cNvSpPr>
          <p:nvPr>
            <p:ph idx="1"/>
          </p:nvPr>
        </p:nvSpPr>
        <p:spPr/>
        <p:txBody>
          <a:bodyPr>
            <a:normAutofit/>
          </a:bodyPr>
          <a:lstStyle/>
          <a:p>
            <a:r>
              <a:rPr lang="en-US" sz="3100" dirty="0" smtClean="0">
                <a:solidFill>
                  <a:srgbClr val="000000"/>
                </a:solidFill>
                <a:latin typeface="Arial"/>
              </a:rPr>
              <a:t>Min. Expected Execution Time (MEET)</a:t>
            </a:r>
            <a:endParaRPr lang="en-US" sz="3100" dirty="0" smtClean="0"/>
          </a:p>
          <a:p>
            <a:r>
              <a:rPr lang="en-US" sz="3100" dirty="0" smtClean="0">
                <a:solidFill>
                  <a:srgbClr val="000000"/>
                </a:solidFill>
                <a:latin typeface="Arial"/>
              </a:rPr>
              <a:t>Min. Expected Completion Time (MECT)</a:t>
            </a:r>
            <a:endParaRPr lang="en-US" sz="3100" dirty="0" smtClean="0"/>
          </a:p>
          <a:p>
            <a:pPr>
              <a:lnSpc>
                <a:spcPct val="100000"/>
              </a:lnSpc>
            </a:pPr>
            <a:r>
              <a:rPr lang="en-US" sz="3100" dirty="0" smtClean="0">
                <a:solidFill>
                  <a:srgbClr val="000000"/>
                </a:solidFill>
                <a:latin typeface="Arial"/>
              </a:rPr>
              <a:t>K-Percent Best (KPB)</a:t>
            </a:r>
          </a:p>
          <a:p>
            <a:pPr lvl="1"/>
            <a:r>
              <a:rPr lang="en-US" sz="2000" dirty="0" smtClean="0">
                <a:solidFill>
                  <a:srgbClr val="000000"/>
                </a:solidFill>
                <a:latin typeface="Arial"/>
              </a:rPr>
              <a:t>K-percent of machines that provide the shortest expected execution time are selected</a:t>
            </a:r>
          </a:p>
          <a:p>
            <a:pPr lvl="1"/>
            <a:r>
              <a:rPr lang="en-US" sz="2000" dirty="0" smtClean="0">
                <a:solidFill>
                  <a:srgbClr val="000000"/>
                </a:solidFill>
                <a:latin typeface="Arial"/>
              </a:rPr>
              <a:t>Assign task based on the minimum expected completion time on these machines</a:t>
            </a:r>
            <a:endParaRPr lang="en-US" sz="2400" dirty="0" smtClean="0"/>
          </a:p>
          <a:p>
            <a:r>
              <a:rPr lang="en-US" sz="3100" dirty="0" smtClean="0">
                <a:solidFill>
                  <a:srgbClr val="000000"/>
                </a:solidFill>
                <a:latin typeface="Arial"/>
              </a:rPr>
              <a:t>Max. Robust (MR)</a:t>
            </a:r>
          </a:p>
          <a:p>
            <a:pPr lvl="1"/>
            <a:r>
              <a:rPr lang="en-US" sz="2600" dirty="0" smtClean="0"/>
              <a:t>Assigns the task to the machine with max. robustness</a:t>
            </a:r>
            <a:endParaRPr lang="en-US" sz="2600" dirty="0"/>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26</a:t>
            </a:fld>
            <a:endParaRPr lang="en-US">
              <a:solidFill>
                <a:prstClr val="black">
                  <a:tint val="75000"/>
                </a:prstClr>
              </a:solidFill>
              <a:latin typeface="Calibri"/>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Heuristic: Batch Mode</a:t>
            </a:r>
          </a:p>
        </p:txBody>
      </p:sp>
      <p:sp>
        <p:nvSpPr>
          <p:cNvPr id="3" name="Content Placeholder 2"/>
          <p:cNvSpPr>
            <a:spLocks noGrp="1"/>
          </p:cNvSpPr>
          <p:nvPr>
            <p:ph idx="1"/>
          </p:nvPr>
        </p:nvSpPr>
        <p:spPr/>
        <p:txBody>
          <a:bodyPr/>
          <a:lstStyle/>
          <a:p>
            <a:endParaRPr lang="en-US" sz="3100" dirty="0" smtClean="0">
              <a:solidFill>
                <a:srgbClr val="000000"/>
              </a:solidFill>
              <a:latin typeface="Arial"/>
            </a:endParaRPr>
          </a:p>
          <a:p>
            <a:r>
              <a:rPr lang="en-US" sz="3100" dirty="0" smtClean="0">
                <a:solidFill>
                  <a:srgbClr val="000000"/>
                </a:solidFill>
                <a:latin typeface="Arial"/>
              </a:rPr>
              <a:t>Min Completion-Min Completion (MM)</a:t>
            </a:r>
            <a:endParaRPr lang="en-US" sz="3100" dirty="0" smtClean="0"/>
          </a:p>
          <a:p>
            <a:endParaRPr lang="en-US" sz="3100" dirty="0" smtClean="0">
              <a:solidFill>
                <a:srgbClr val="000000"/>
              </a:solidFill>
              <a:latin typeface="Arial"/>
            </a:endParaRPr>
          </a:p>
          <a:p>
            <a:r>
              <a:rPr lang="en-US" sz="3100" dirty="0" smtClean="0">
                <a:solidFill>
                  <a:srgbClr val="000000"/>
                </a:solidFill>
                <a:latin typeface="Arial"/>
              </a:rPr>
              <a:t>Min Completion-Soonest Deadline (MSD)</a:t>
            </a:r>
          </a:p>
          <a:p>
            <a:endParaRPr lang="en-US" dirty="0" smtClean="0"/>
          </a:p>
          <a:p>
            <a:r>
              <a:rPr lang="en-US" dirty="0" smtClean="0"/>
              <a:t>Maximum On time Completions (MOC)</a:t>
            </a:r>
            <a:endParaRPr lang="en-US" dirty="0"/>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27</a:t>
            </a:fld>
            <a:endParaRPr lang="en-US">
              <a:solidFill>
                <a:prstClr val="black">
                  <a:tint val="75000"/>
                </a:prstClr>
              </a:solidFill>
              <a:latin typeface="Calibri"/>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Batch Heuristic: Maximum On time Completions (MOC)</a:t>
            </a:r>
            <a:endParaRPr lang="en-US" dirty="0"/>
          </a:p>
        </p:txBody>
      </p:sp>
      <p:sp>
        <p:nvSpPr>
          <p:cNvPr id="3" name="Content Placeholder 2"/>
          <p:cNvSpPr>
            <a:spLocks noGrp="1"/>
          </p:cNvSpPr>
          <p:nvPr>
            <p:ph idx="1"/>
          </p:nvPr>
        </p:nvSpPr>
        <p:spPr/>
        <p:txBody>
          <a:bodyPr>
            <a:normAutofit/>
          </a:bodyPr>
          <a:lstStyle/>
          <a:p>
            <a:pPr marL="342900" lvl="1" indent="-342900">
              <a:lnSpc>
                <a:spcPct val="100000"/>
              </a:lnSpc>
              <a:buClrTx/>
              <a:buSzPct val="125000"/>
              <a:buFont typeface="Arial" pitchFamily="34" charset="0"/>
              <a:buChar char="•"/>
            </a:pPr>
            <a:r>
              <a:rPr lang="en-US" dirty="0" smtClean="0">
                <a:solidFill>
                  <a:srgbClr val="000000"/>
                </a:solidFill>
                <a:latin typeface="Arial"/>
              </a:rPr>
              <a:t>For each task in the unmapped queue:</a:t>
            </a:r>
          </a:p>
          <a:p>
            <a:pPr marL="742950" lvl="2" indent="-342900">
              <a:buClrTx/>
              <a:buSzPct val="125000"/>
              <a:buFont typeface="Arial" pitchFamily="34" charset="0"/>
              <a:buChar char="•"/>
            </a:pPr>
            <a:r>
              <a:rPr lang="en-US" i="1" dirty="0" smtClean="0">
                <a:solidFill>
                  <a:srgbClr val="000000"/>
                </a:solidFill>
                <a:latin typeface="Arial"/>
              </a:rPr>
              <a:t>determine the machine with the maximum probability of meeting deadline</a:t>
            </a:r>
          </a:p>
          <a:p>
            <a:pPr marL="342900" lvl="1" indent="-342900">
              <a:buClrTx/>
              <a:buSzPct val="125000"/>
              <a:buFont typeface="Arial" pitchFamily="34" charset="0"/>
              <a:buChar char="•"/>
            </a:pPr>
            <a:r>
              <a:rPr lang="en-US" dirty="0" smtClean="0">
                <a:solidFill>
                  <a:srgbClr val="000000"/>
                </a:solidFill>
                <a:latin typeface="Arial"/>
              </a:rPr>
              <a:t>For each machine queue </a:t>
            </a:r>
            <a:r>
              <a:rPr lang="en-US" i="1" dirty="0" smtClean="0">
                <a:solidFill>
                  <a:srgbClr val="000000"/>
                </a:solidFill>
                <a:latin typeface="Arial"/>
              </a:rPr>
              <a:t>j</a:t>
            </a:r>
            <a:r>
              <a:rPr lang="en-US" dirty="0" smtClean="0">
                <a:solidFill>
                  <a:srgbClr val="000000"/>
                </a:solidFill>
                <a:latin typeface="Arial"/>
              </a:rPr>
              <a:t>:</a:t>
            </a:r>
          </a:p>
          <a:p>
            <a:pPr marL="742950" lvl="2" indent="-342900">
              <a:buClrTx/>
              <a:buSzPct val="125000"/>
              <a:buFont typeface="Arial" pitchFamily="34" charset="0"/>
              <a:buChar char="•"/>
            </a:pPr>
            <a:r>
              <a:rPr lang="en-US" i="1" dirty="0" smtClean="0">
                <a:solidFill>
                  <a:srgbClr val="000000"/>
                </a:solidFill>
                <a:latin typeface="Arial"/>
              </a:rPr>
              <a:t>from the task-machine pairs, identify the task that has the highest probability of meeting deadline</a:t>
            </a:r>
          </a:p>
          <a:p>
            <a:pPr marL="742950" lvl="2" indent="-342900">
              <a:buClrTx/>
              <a:buSzPct val="125000"/>
              <a:buFont typeface="Arial" pitchFamily="34" charset="0"/>
              <a:buChar char="•"/>
            </a:pPr>
            <a:r>
              <a:rPr lang="en-US" i="1" dirty="0" smtClean="0">
                <a:solidFill>
                  <a:srgbClr val="000000"/>
                </a:solidFill>
                <a:latin typeface="Arial"/>
              </a:rPr>
              <a:t>assign the selected task to the machine</a:t>
            </a:r>
          </a:p>
          <a:p>
            <a:pPr marL="742950" lvl="2" indent="-342900">
              <a:buClrTx/>
              <a:buSzPct val="125000"/>
              <a:buFont typeface="Arial" pitchFamily="34" charset="0"/>
              <a:buChar char="•"/>
            </a:pPr>
            <a:r>
              <a:rPr lang="en-US" i="1" dirty="0" smtClean="0">
                <a:solidFill>
                  <a:srgbClr val="000000"/>
                </a:solidFill>
                <a:latin typeface="Arial"/>
              </a:rPr>
              <a:t>remove task from Q</a:t>
            </a:r>
            <a:endParaRPr lang="en-US" i="1" dirty="0" smtClean="0"/>
          </a:p>
          <a:p>
            <a:pPr>
              <a:buSzPct val="45000"/>
            </a:pPr>
            <a:endParaRPr lang="en-US" dirty="0"/>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28</a:t>
            </a:fld>
            <a:endParaRPr lang="en-US">
              <a:solidFill>
                <a:prstClr val="black">
                  <a:tint val="75000"/>
                </a:prstClr>
              </a:solidFill>
              <a:latin typeface="Calibri"/>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29</a:t>
            </a:fld>
            <a:endParaRPr lang="en-US">
              <a:solidFill>
                <a:prstClr val="black">
                  <a:tint val="75000"/>
                </a:prstClr>
              </a:solidFill>
              <a:latin typeface="Calibri"/>
            </a:endParaRPr>
          </a:p>
        </p:txBody>
      </p:sp>
      <p:pic>
        <p:nvPicPr>
          <p:cNvPr id="100354" name="Picture 2"/>
          <p:cNvPicPr>
            <a:picLocks noChangeAspect="1" noChangeArrowheads="1"/>
          </p:cNvPicPr>
          <p:nvPr/>
        </p:nvPicPr>
        <p:blipFill>
          <a:blip r:embed="rId2"/>
          <a:srcRect/>
          <a:stretch>
            <a:fillRect/>
          </a:stretch>
        </p:blipFill>
        <p:spPr bwMode="auto">
          <a:xfrm>
            <a:off x="1456664" y="2041451"/>
            <a:ext cx="5475764" cy="3283456"/>
          </a:xfrm>
          <a:prstGeom prst="rect">
            <a:avLst/>
          </a:prstGeom>
          <a:noFill/>
          <a:ln w="9525">
            <a:noFill/>
            <a:miter lim="800000"/>
            <a:headEnd/>
            <a:tailEnd/>
          </a:ln>
          <a:effectLst/>
        </p:spPr>
      </p:pic>
      <p:sp>
        <p:nvSpPr>
          <p:cNvPr id="5" name="Title 1"/>
          <p:cNvSpPr txBox="1">
            <a:spLocks/>
          </p:cNvSpPr>
          <p:nvPr/>
        </p:nvSpPr>
        <p:spPr>
          <a:xfrm>
            <a:off x="457200" y="248097"/>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bg1"/>
                </a:solidFill>
                <a:effectLst/>
                <a:uLnTx/>
                <a:uFillTx/>
                <a:latin typeface="Arial"/>
                <a:ea typeface="+mj-ea"/>
                <a:cs typeface="+mj-cs"/>
              </a:rPr>
              <a:t>Arrival</a:t>
            </a:r>
            <a:r>
              <a:rPr lang="en-US" sz="4400" dirty="0" smtClean="0">
                <a:solidFill>
                  <a:schemeClr val="bg1"/>
                </a:solidFill>
                <a:latin typeface="Arial"/>
                <a:ea typeface="+mj-ea"/>
                <a:cs typeface="+mj-cs"/>
              </a:rPr>
              <a:t>-Rate</a:t>
            </a:r>
            <a:r>
              <a:rPr kumimoji="0" lang="en-US" sz="4400" b="0" i="0" u="none" strike="noStrike" kern="1200" cap="none" spc="0" normalizeH="0" noProof="0" dirty="0" smtClean="0">
                <a:ln>
                  <a:noFill/>
                </a:ln>
                <a:solidFill>
                  <a:schemeClr val="bg1"/>
                </a:solidFill>
                <a:effectLst/>
                <a:uLnTx/>
                <a:uFillTx/>
                <a:latin typeface="Arial"/>
                <a:ea typeface="+mj-ea"/>
                <a:cs typeface="+mj-cs"/>
              </a:rPr>
              <a:t> Analysis</a:t>
            </a:r>
            <a:endParaRPr kumimoji="0" lang="en-US" sz="4400" b="0" i="0" u="none" strike="noStrike" kern="1200" cap="none" spc="0" normalizeH="0" baseline="0" noProof="0" dirty="0">
              <a:ln>
                <a:noFill/>
              </a:ln>
              <a:solidFill>
                <a:schemeClr val="bg1"/>
              </a:solidFill>
              <a:effectLst/>
              <a:uLnTx/>
              <a:uFillTx/>
              <a:latin typeface="Arial"/>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University of Louisiana Lafayette</a:t>
            </a:r>
            <a:endParaRPr lang="en-US" dirty="0"/>
          </a:p>
        </p:txBody>
      </p:sp>
      <p:pic>
        <p:nvPicPr>
          <p:cNvPr id="5" name="Content Placeholder 4" descr="Louisiana_in_United_States.png"/>
          <p:cNvPicPr>
            <a:picLocks noGrp="1" noChangeAspect="1"/>
          </p:cNvPicPr>
          <p:nvPr>
            <p:ph idx="1"/>
          </p:nvPr>
        </p:nvPicPr>
        <p:blipFill>
          <a:blip r:embed="rId2"/>
          <a:stretch>
            <a:fillRect/>
          </a:stretch>
        </p:blipFill>
        <p:spPr>
          <a:xfrm>
            <a:off x="457200" y="1600200"/>
            <a:ext cx="8269200" cy="5118362"/>
          </a:xfrm>
        </p:spPr>
      </p:pic>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3</a:t>
            </a:fld>
            <a:endParaRPr lang="en-US">
              <a:solidFill>
                <a:prstClr val="black">
                  <a:tint val="75000"/>
                </a:prstClr>
              </a:solidFill>
              <a:latin typeface="Calibri"/>
            </a:endParaRPr>
          </a:p>
        </p:txBody>
      </p:sp>
      <p:pic>
        <p:nvPicPr>
          <p:cNvPr id="6" name="Picture 5" descr="Lafayette_Louisiana-Ullaf1.jpg"/>
          <p:cNvPicPr>
            <a:picLocks noChangeAspect="1"/>
          </p:cNvPicPr>
          <p:nvPr/>
        </p:nvPicPr>
        <p:blipFill>
          <a:blip r:embed="rId3"/>
          <a:stretch>
            <a:fillRect/>
          </a:stretch>
        </p:blipFill>
        <p:spPr>
          <a:xfrm>
            <a:off x="1561361" y="1836775"/>
            <a:ext cx="6221672" cy="4181780"/>
          </a:xfrm>
          <a:prstGeom prst="rect">
            <a:avLst/>
          </a:prstGeom>
        </p:spPr>
      </p:pic>
      <p:pic>
        <p:nvPicPr>
          <p:cNvPr id="8" name="Picture 7" descr="Cajun_field_gameday.jpg"/>
          <p:cNvPicPr>
            <a:picLocks noChangeAspect="1"/>
          </p:cNvPicPr>
          <p:nvPr/>
        </p:nvPicPr>
        <p:blipFill>
          <a:blip r:embed="rId4"/>
          <a:stretch>
            <a:fillRect/>
          </a:stretch>
        </p:blipFill>
        <p:spPr>
          <a:xfrm>
            <a:off x="1353510" y="1600200"/>
            <a:ext cx="6589011" cy="4939467"/>
          </a:xfrm>
          <a:prstGeom prst="rect">
            <a:avLst/>
          </a:prstGeom>
        </p:spPr>
      </p:pic>
      <p:pic>
        <p:nvPicPr>
          <p:cNvPr id="7" name="Picture 6" descr="cacsnewbldg.jpg"/>
          <p:cNvPicPr>
            <a:picLocks noChangeAspect="1"/>
          </p:cNvPicPr>
          <p:nvPr/>
        </p:nvPicPr>
        <p:blipFill>
          <a:blip r:embed="rId5"/>
          <a:stretch>
            <a:fillRect/>
          </a:stretch>
        </p:blipFill>
        <p:spPr>
          <a:xfrm>
            <a:off x="874651" y="1836775"/>
            <a:ext cx="7812149" cy="45570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and Future Works</a:t>
            </a:r>
            <a:endParaRPr lang="en-US" dirty="0"/>
          </a:p>
        </p:txBody>
      </p:sp>
      <p:sp>
        <p:nvSpPr>
          <p:cNvPr id="3" name="Content Placeholder 2"/>
          <p:cNvSpPr>
            <a:spLocks noGrp="1"/>
          </p:cNvSpPr>
          <p:nvPr>
            <p:ph idx="1"/>
          </p:nvPr>
        </p:nvSpPr>
        <p:spPr/>
        <p:txBody>
          <a:bodyPr>
            <a:normAutofit fontScale="92500"/>
          </a:bodyPr>
          <a:lstStyle/>
          <a:p>
            <a:r>
              <a:rPr lang="en-US" dirty="0" smtClean="0"/>
              <a:t>We proposed a measure for robustness in a heterogeneous distributed system</a:t>
            </a:r>
          </a:p>
          <a:p>
            <a:r>
              <a:rPr lang="en-US" dirty="0" smtClean="0"/>
              <a:t>We proposed allocation algorithms based on the robustness measure</a:t>
            </a:r>
          </a:p>
          <a:p>
            <a:r>
              <a:rPr lang="en-US" dirty="0" smtClean="0"/>
              <a:t>We observed that batch mode scheduling performs better, if the system is oversubscribed</a:t>
            </a:r>
          </a:p>
          <a:p>
            <a:r>
              <a:rPr lang="en-US" dirty="0" smtClean="0"/>
              <a:t>How about delaying tasks before allocation? Maybe we come up with a better scheduling!</a:t>
            </a:r>
          </a:p>
          <a:p>
            <a:endParaRPr lang="en-US" dirty="0"/>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30</a:t>
            </a:fld>
            <a:endParaRPr lang="en-US">
              <a:solidFill>
                <a:prstClr val="black">
                  <a:tint val="75000"/>
                </a:prstClr>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ec2.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895600" y="4431973"/>
            <a:ext cx="2693970" cy="2400627"/>
          </a:xfrm>
          <a:prstGeom prst="rect">
            <a:avLst/>
          </a:prstGeom>
        </p:spPr>
      </p:pic>
      <p:pic>
        <p:nvPicPr>
          <p:cNvPr id="10" name="Picture 9" descr="bd.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rot="2671366">
            <a:off x="4491441" y="1832011"/>
            <a:ext cx="3062983" cy="2436773"/>
          </a:xfrm>
          <a:prstGeom prst="rect">
            <a:avLst/>
          </a:prstGeom>
        </p:spPr>
      </p:pic>
      <p:sp>
        <p:nvSpPr>
          <p:cNvPr id="2" name="Title 1"/>
          <p:cNvSpPr>
            <a:spLocks noGrp="1"/>
          </p:cNvSpPr>
          <p:nvPr>
            <p:ph type="title"/>
          </p:nvPr>
        </p:nvSpPr>
        <p:spPr/>
        <p:txBody>
          <a:bodyPr/>
          <a:lstStyle/>
          <a:p>
            <a:r>
              <a:rPr lang="en-US" dirty="0" smtClean="0"/>
              <a:t>Research Interests</a:t>
            </a:r>
            <a:endParaRPr lang="en-US" dirty="0"/>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31</a:t>
            </a:fld>
            <a:endParaRPr lang="en-US" dirty="0">
              <a:solidFill>
                <a:prstClr val="black">
                  <a:tint val="75000"/>
                </a:prstClr>
              </a:solidFill>
              <a:latin typeface="Calibri"/>
            </a:endParaRPr>
          </a:p>
        </p:txBody>
      </p:sp>
      <p:sp>
        <p:nvSpPr>
          <p:cNvPr id="5" name="Oval 4"/>
          <p:cNvSpPr/>
          <p:nvPr/>
        </p:nvSpPr>
        <p:spPr>
          <a:xfrm>
            <a:off x="927100" y="1485900"/>
            <a:ext cx="3886200" cy="3644900"/>
          </a:xfrm>
          <a:prstGeom prst="ellipse">
            <a:avLst/>
          </a:prstGeom>
          <a:noFill/>
          <a:ln w="38100">
            <a:solidFill>
              <a:schemeClr val="tx2"/>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7" name="Oval 6"/>
          <p:cNvSpPr/>
          <p:nvPr/>
        </p:nvSpPr>
        <p:spPr>
          <a:xfrm>
            <a:off x="3733800" y="1485900"/>
            <a:ext cx="3886200" cy="3644900"/>
          </a:xfrm>
          <a:prstGeom prst="ellipse">
            <a:avLst/>
          </a:prstGeom>
          <a:noFill/>
          <a:ln w="38100">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8" name="Oval 7"/>
          <p:cNvSpPr/>
          <p:nvPr/>
        </p:nvSpPr>
        <p:spPr>
          <a:xfrm>
            <a:off x="2336800" y="3187700"/>
            <a:ext cx="3886200" cy="3644900"/>
          </a:xfrm>
          <a:prstGeom prst="ellipse">
            <a:avLst/>
          </a:prstGeom>
          <a:noFill/>
          <a:ln w="38100">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4" name="Picture 13" descr="sec3.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724654" y="6063570"/>
            <a:ext cx="948946" cy="696599"/>
          </a:xfrm>
          <a:prstGeom prst="rect">
            <a:avLst/>
          </a:prstGeom>
        </p:spPr>
      </p:pic>
      <p:sp>
        <p:nvSpPr>
          <p:cNvPr id="15" name="Rectangle 14"/>
          <p:cNvSpPr/>
          <p:nvPr/>
        </p:nvSpPr>
        <p:spPr>
          <a:xfrm>
            <a:off x="5181600" y="1069751"/>
            <a:ext cx="1206500" cy="37804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266700" y="1697335"/>
            <a:ext cx="1549400" cy="923330"/>
          </a:xfrm>
          <a:prstGeom prst="rect">
            <a:avLst/>
          </a:prstGeom>
          <a:noFill/>
        </p:spPr>
        <p:txBody>
          <a:bodyPr wrap="square" rtlCol="0">
            <a:spAutoFit/>
          </a:bodyPr>
          <a:lstStyle/>
          <a:p>
            <a:r>
              <a:rPr lang="en-US" dirty="0" smtClean="0">
                <a:solidFill>
                  <a:schemeClr val="bg1"/>
                </a:solidFill>
              </a:rPr>
              <a:t>Data Sanitization in Cloud</a:t>
            </a:r>
            <a:endParaRPr lang="en-US" dirty="0">
              <a:solidFill>
                <a:schemeClr val="bg1"/>
              </a:solidFill>
            </a:endParaRPr>
          </a:p>
        </p:txBody>
      </p:sp>
      <p:sp>
        <p:nvSpPr>
          <p:cNvPr id="22" name="TextBox 21"/>
          <p:cNvSpPr txBox="1"/>
          <p:nvPr/>
        </p:nvSpPr>
        <p:spPr>
          <a:xfrm>
            <a:off x="88899" y="4579908"/>
            <a:ext cx="2559051" cy="923330"/>
          </a:xfrm>
          <a:prstGeom prst="rect">
            <a:avLst/>
          </a:prstGeom>
          <a:noFill/>
        </p:spPr>
        <p:txBody>
          <a:bodyPr wrap="square" rtlCol="0">
            <a:spAutoFit/>
          </a:bodyPr>
          <a:lstStyle/>
          <a:p>
            <a:r>
              <a:rPr lang="en-US" dirty="0" smtClean="0">
                <a:solidFill>
                  <a:schemeClr val="bg1"/>
                </a:solidFill>
              </a:rPr>
              <a:t>Robust Cloud Resource Allocation for real time processing of big data </a:t>
            </a:r>
            <a:endParaRPr lang="en-US" dirty="0">
              <a:solidFill>
                <a:schemeClr val="bg1"/>
              </a:solidFill>
            </a:endParaRPr>
          </a:p>
        </p:txBody>
      </p:sp>
      <p:pic>
        <p:nvPicPr>
          <p:cNvPr id="9" name="Picture 8" descr="cloud.jp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485900" y="2108200"/>
            <a:ext cx="2590800" cy="2159000"/>
          </a:xfrm>
          <a:prstGeom prst="rect">
            <a:avLst/>
          </a:prstGeom>
        </p:spPr>
      </p:pic>
    </p:spTree>
    <p:extLst>
      <p:ext uri="{BB962C8B-B14F-4D97-AF65-F5344CB8AC3E}">
        <p14:creationId xmlns:p14="http://schemas.microsoft.com/office/powerpoint/2010/main" xmlns="" val="3430870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940800" cy="1143000"/>
          </a:xfrm>
        </p:spPr>
        <p:txBody>
          <a:bodyPr>
            <a:normAutofit fontScale="90000"/>
          </a:bodyPr>
          <a:lstStyle/>
          <a:p>
            <a:r>
              <a:rPr lang="en-US" dirty="0" smtClean="0"/>
              <a:t>Growth of the Digital Universe and Emergence of Big Data</a:t>
            </a:r>
            <a:endParaRPr lang="en-US" dirty="0"/>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32</a:t>
            </a:fld>
            <a:endParaRPr lang="en-US">
              <a:solidFill>
                <a:prstClr val="black">
                  <a:tint val="75000"/>
                </a:prstClr>
              </a:solidFill>
              <a:latin typeface="Calibri"/>
            </a:endParaRPr>
          </a:p>
        </p:txBody>
      </p:sp>
      <p:sp>
        <p:nvSpPr>
          <p:cNvPr id="5" name="Oval 4"/>
          <p:cNvSpPr/>
          <p:nvPr/>
        </p:nvSpPr>
        <p:spPr>
          <a:xfrm>
            <a:off x="277200" y="1791800"/>
            <a:ext cx="180000" cy="180000"/>
          </a:xfrm>
          <a:prstGeom prst="ellipse">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584200" y="1834900"/>
            <a:ext cx="1080000" cy="1080000"/>
          </a:xfrm>
          <a:prstGeom prst="ellipse">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1 ZB in 2010</a:t>
            </a:r>
            <a:endParaRPr lang="en-US" sz="1200" dirty="0">
              <a:solidFill>
                <a:schemeClr val="tx1"/>
              </a:solidFill>
            </a:endParaRPr>
          </a:p>
        </p:txBody>
      </p:sp>
      <p:sp>
        <p:nvSpPr>
          <p:cNvPr id="7" name="Oval 6"/>
          <p:cNvSpPr/>
          <p:nvPr/>
        </p:nvSpPr>
        <p:spPr>
          <a:xfrm>
            <a:off x="1588000" y="2374900"/>
            <a:ext cx="1800000" cy="1800000"/>
          </a:xfrm>
          <a:prstGeom prst="ellips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1.8 ZB in 2011</a:t>
            </a:r>
            <a:endParaRPr lang="en-US" dirty="0"/>
          </a:p>
        </p:txBody>
      </p:sp>
      <p:sp>
        <p:nvSpPr>
          <p:cNvPr id="8" name="Oval 7"/>
          <p:cNvSpPr/>
          <p:nvPr/>
        </p:nvSpPr>
        <p:spPr>
          <a:xfrm>
            <a:off x="3086100" y="1587500"/>
            <a:ext cx="7861300" cy="7366200"/>
          </a:xfrm>
          <a:prstGeom prst="ellipse">
            <a:avLst/>
          </a:prstGeom>
          <a:solidFill>
            <a:schemeClr val="accent6">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40 ZB in 2020</a:t>
            </a:r>
            <a:endParaRPr lang="en-US" sz="2400" dirty="0"/>
          </a:p>
        </p:txBody>
      </p:sp>
      <p:sp>
        <p:nvSpPr>
          <p:cNvPr id="9" name="TextBox 8"/>
          <p:cNvSpPr txBox="1"/>
          <p:nvPr/>
        </p:nvSpPr>
        <p:spPr>
          <a:xfrm>
            <a:off x="-50800" y="1435100"/>
            <a:ext cx="1185616" cy="276999"/>
          </a:xfrm>
          <a:prstGeom prst="rect">
            <a:avLst/>
          </a:prstGeom>
          <a:noFill/>
        </p:spPr>
        <p:txBody>
          <a:bodyPr wrap="none" rtlCol="0">
            <a:spAutoFit/>
          </a:bodyPr>
          <a:lstStyle/>
          <a:p>
            <a:r>
              <a:rPr lang="en-US" sz="1200" dirty="0" smtClean="0"/>
              <a:t>0.1 ZB in 2005</a:t>
            </a:r>
            <a:endParaRPr lang="en-US" sz="1200" dirty="0"/>
          </a:p>
        </p:txBody>
      </p:sp>
      <p:sp>
        <p:nvSpPr>
          <p:cNvPr id="10" name="Rectangle 9"/>
          <p:cNvSpPr/>
          <p:nvPr/>
        </p:nvSpPr>
        <p:spPr>
          <a:xfrm>
            <a:off x="277200" y="5232400"/>
            <a:ext cx="4572000" cy="923330"/>
          </a:xfrm>
          <a:prstGeom prst="rect">
            <a:avLst/>
          </a:prstGeom>
        </p:spPr>
        <p:txBody>
          <a:bodyPr>
            <a:spAutoFit/>
          </a:bodyPr>
          <a:lstStyle/>
          <a:p>
            <a:r>
              <a:rPr lang="en-US" dirty="0" smtClean="0"/>
              <a:t>Source:</a:t>
            </a:r>
            <a:br>
              <a:rPr lang="en-US" dirty="0" smtClean="0"/>
            </a:br>
            <a:r>
              <a:rPr lang="en-US" dirty="0" smtClean="0">
                <a:hlinkClick r:id="rId2"/>
              </a:rPr>
              <a:t>http://</a:t>
            </a:r>
            <a:r>
              <a:rPr lang="en-US" dirty="0" err="1" smtClean="0">
                <a:hlinkClick r:id="rId2"/>
              </a:rPr>
              <a:t>www.emc.com</a:t>
            </a:r>
            <a:r>
              <a:rPr lang="en-US" dirty="0" smtClean="0">
                <a:hlinkClick r:id="rId2"/>
              </a:rPr>
              <a:t>/</a:t>
            </a:r>
            <a:br>
              <a:rPr lang="en-US" dirty="0" smtClean="0">
                <a:hlinkClick r:id="rId2"/>
              </a:rPr>
            </a:br>
            <a:r>
              <a:rPr lang="en-US" dirty="0" smtClean="0">
                <a:hlinkClick r:id="rId2"/>
              </a:rPr>
              <a:t>digital-universe/</a:t>
            </a:r>
            <a:r>
              <a:rPr lang="en-US" dirty="0" err="1" smtClean="0">
                <a:hlinkClick r:id="rId2"/>
              </a:rPr>
              <a:t>index.htm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50000" decel="5000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smtClean="0"/>
              <a:t>What is Big Data?</a:t>
            </a:r>
            <a:endParaRPr lang="en-US" dirty="0"/>
          </a:p>
        </p:txBody>
      </p:sp>
      <p:sp>
        <p:nvSpPr>
          <p:cNvPr id="3" name="Content Placeholder 2"/>
          <p:cNvSpPr>
            <a:spLocks noGrp="1"/>
          </p:cNvSpPr>
          <p:nvPr>
            <p:ph idx="1"/>
          </p:nvPr>
        </p:nvSpPr>
        <p:spPr/>
        <p:txBody>
          <a:bodyPr>
            <a:normAutofit fontScale="92500" lnSpcReduction="20000"/>
          </a:bodyPr>
          <a:lstStyle/>
          <a:p>
            <a:pPr lvl="0"/>
            <a:r>
              <a:rPr lang="en-US" sz="3600" dirty="0" smtClean="0"/>
              <a:t>Processing, storage, and management tools for datasets that cannot be handled by conventional methods/tools.</a:t>
            </a:r>
          </a:p>
          <a:p>
            <a:pPr lvl="0"/>
            <a:endParaRPr lang="en-US" sz="3600" dirty="0" smtClean="0"/>
          </a:p>
          <a:p>
            <a:pPr lvl="0"/>
            <a:r>
              <a:rPr lang="en-US" sz="3600" dirty="0" smtClean="0"/>
              <a:t>Big data Sources:</a:t>
            </a:r>
          </a:p>
          <a:p>
            <a:pPr marL="800100" lvl="2" indent="-342900">
              <a:buSzPct val="125000"/>
              <a:buFont typeface="Arial" pitchFamily="34" charset="0"/>
              <a:buChar char="•"/>
              <a:defRPr/>
            </a:pPr>
            <a:r>
              <a:rPr lang="en-US" sz="2800" dirty="0" smtClean="0"/>
              <a:t>Sensors</a:t>
            </a:r>
          </a:p>
          <a:p>
            <a:pPr marL="800100" lvl="2" indent="-342900">
              <a:buSzPct val="125000"/>
              <a:buFont typeface="Arial" pitchFamily="34" charset="0"/>
              <a:buChar char="•"/>
              <a:defRPr/>
            </a:pPr>
            <a:r>
              <a:rPr lang="en-US" sz="2800" dirty="0" smtClean="0"/>
              <a:t>Social networks</a:t>
            </a:r>
          </a:p>
          <a:p>
            <a:pPr marL="800100" lvl="2" indent="-342900">
              <a:buSzPct val="125000"/>
              <a:buFont typeface="Arial" pitchFamily="34" charset="0"/>
              <a:buChar char="•"/>
              <a:defRPr/>
            </a:pPr>
            <a:r>
              <a:rPr lang="en-US" sz="2800" dirty="0" smtClean="0"/>
              <a:t>Databases</a:t>
            </a:r>
          </a:p>
          <a:p>
            <a:pPr marL="800100" lvl="2" indent="-342900">
              <a:buSzPct val="125000"/>
              <a:buFont typeface="Arial" pitchFamily="34" charset="0"/>
              <a:buChar char="•"/>
              <a:defRPr/>
            </a:pPr>
            <a:r>
              <a:rPr lang="en-US" sz="2800" dirty="0" smtClean="0"/>
              <a:t>Cell phones</a:t>
            </a:r>
          </a:p>
          <a:p>
            <a:pPr marL="800100" lvl="2" indent="-342900">
              <a:buSzPct val="125000"/>
              <a:buFont typeface="Arial" pitchFamily="34" charset="0"/>
              <a:buChar char="•"/>
              <a:defRPr/>
            </a:pPr>
            <a:r>
              <a:rPr lang="en-US" sz="2800" dirty="0" smtClean="0"/>
              <a:t>etc.</a:t>
            </a:r>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33</a:t>
            </a:fld>
            <a:endParaRPr lang="en-US">
              <a:solidFill>
                <a:prstClr val="black">
                  <a:tint val="75000"/>
                </a:prstClr>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linds(horizontal)">
                                      <p:cBhvr>
                                        <p:cTn id="13" dur="500"/>
                                        <p:tgtEl>
                                          <p:spTgt spid="3">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blinds(horizontal)">
                                      <p:cBhvr>
                                        <p:cTn id="16" dur="500"/>
                                        <p:tgtEl>
                                          <p:spTgt spid="3">
                                            <p:txEl>
                                              <p:pRg st="5" end="5"/>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blinds(horizontal)">
                                      <p:cBhvr>
                                        <p:cTn id="19" dur="500"/>
                                        <p:tgtEl>
                                          <p:spTgt spid="3">
                                            <p:txEl>
                                              <p:pRg st="6" end="6"/>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linds(horizontal)">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zh-CN" dirty="0" smtClean="0"/>
              <a:t>What are the Challenges in Big Data?</a:t>
            </a:r>
            <a:endParaRPr lang="en-US" altLang="zh-CN" dirty="0"/>
          </a:p>
        </p:txBody>
      </p:sp>
      <p:sp>
        <p:nvSpPr>
          <p:cNvPr id="3" name="Content Placeholder 2"/>
          <p:cNvSpPr>
            <a:spLocks noGrp="1"/>
          </p:cNvSpPr>
          <p:nvPr>
            <p:ph idx="1"/>
          </p:nvPr>
        </p:nvSpPr>
        <p:spPr/>
        <p:txBody>
          <a:bodyPr>
            <a:normAutofit fontScale="92500" lnSpcReduction="20000"/>
          </a:bodyPr>
          <a:lstStyle/>
          <a:p>
            <a:r>
              <a:rPr lang="en-US" sz="3000" dirty="0" smtClean="0"/>
              <a:t>How to store?</a:t>
            </a:r>
          </a:p>
          <a:p>
            <a:pPr lvl="1"/>
            <a:r>
              <a:rPr lang="en-US" i="1" dirty="0" smtClean="0"/>
              <a:t>There will be more than 40 ZB (40</a:t>
            </a:r>
            <a:r>
              <a:rPr lang="en-US" i="1" baseline="-25000" dirty="0" smtClean="0"/>
              <a:t>*</a:t>
            </a:r>
            <a:r>
              <a:rPr lang="en-US" i="1" dirty="0" smtClean="0"/>
              <a:t>2</a:t>
            </a:r>
            <a:r>
              <a:rPr lang="en-US" i="1" baseline="30000" dirty="0" smtClean="0"/>
              <a:t>70</a:t>
            </a:r>
            <a:r>
              <a:rPr lang="en-US" i="1" dirty="0" smtClean="0"/>
              <a:t> Bytes) by 2020</a:t>
            </a:r>
          </a:p>
          <a:p>
            <a:pPr lvl="1"/>
            <a:r>
              <a:rPr lang="en-US" i="1" dirty="0" err="1" smtClean="0"/>
              <a:t>Wal</a:t>
            </a:r>
            <a:r>
              <a:rPr lang="en-US" i="1" dirty="0" smtClean="0"/>
              <a:t>-mart database &gt; 2.5 </a:t>
            </a:r>
            <a:r>
              <a:rPr lang="en-US" i="1" dirty="0" err="1" smtClean="0"/>
              <a:t>petabyte</a:t>
            </a:r>
            <a:endParaRPr lang="en-US" i="1" dirty="0" smtClean="0"/>
          </a:p>
          <a:p>
            <a:pPr lvl="1"/>
            <a:r>
              <a:rPr lang="en-US" i="1" dirty="0" smtClean="0"/>
              <a:t>LHC project at CERN generates 13petabytes simulation data per year</a:t>
            </a:r>
          </a:p>
          <a:p>
            <a:endParaRPr lang="en-US" sz="2800" dirty="0" smtClean="0"/>
          </a:p>
          <a:p>
            <a:r>
              <a:rPr lang="en-US" sz="3000" dirty="0" smtClean="0"/>
              <a:t>How to transfer?</a:t>
            </a:r>
          </a:p>
          <a:p>
            <a:pPr lvl="1"/>
            <a:r>
              <a:rPr lang="en-US" i="1" dirty="0" err="1" smtClean="0"/>
              <a:t>Fedex</a:t>
            </a:r>
            <a:r>
              <a:rPr lang="en-US" i="1" dirty="0" smtClean="0"/>
              <a:t> transfers big data much faster than the best network (Amazon solution for data transfer!)</a:t>
            </a:r>
          </a:p>
          <a:p>
            <a:pPr lvl="1"/>
            <a:r>
              <a:rPr lang="en-US" i="1" dirty="0" smtClean="0"/>
              <a:t>A 10Gbps network takes 2 hours to copy 1 TB and 83 days to copy 1 PB</a:t>
            </a:r>
          </a:p>
          <a:p>
            <a:pPr lvl="1">
              <a:buNone/>
            </a:pPr>
            <a:endParaRPr lang="en-US" sz="2800" dirty="0" smtClean="0"/>
          </a:p>
        </p:txBody>
      </p:sp>
      <p:sp>
        <p:nvSpPr>
          <p:cNvPr id="4" name="Footer Placeholder 3"/>
          <p:cNvSpPr>
            <a:spLocks noGrp="1"/>
          </p:cNvSpPr>
          <p:nvPr>
            <p:ph type="ftr" sz="quarter" idx="11"/>
          </p:nvPr>
        </p:nvSpPr>
        <p:spPr/>
        <p:txBody>
          <a:bodyPr/>
          <a:lstStyle/>
          <a:p>
            <a:pPr>
              <a:defRPr/>
            </a:pPr>
            <a:r>
              <a:rPr lang="en-US" smtClean="0"/>
              <a:t>Big Data Analytics</a:t>
            </a:r>
            <a:endParaRPr lang="en-US"/>
          </a:p>
        </p:txBody>
      </p:sp>
      <p:sp>
        <p:nvSpPr>
          <p:cNvPr id="5" name="Slide Number Placeholder 4"/>
          <p:cNvSpPr>
            <a:spLocks noGrp="1"/>
          </p:cNvSpPr>
          <p:nvPr>
            <p:ph type="sldNum" sz="quarter" idx="12"/>
          </p:nvPr>
        </p:nvSpPr>
        <p:spPr/>
        <p:txBody>
          <a:bodyPr/>
          <a:lstStyle/>
          <a:p>
            <a:pPr>
              <a:defRPr/>
            </a:pPr>
            <a:fld id="{6A4D3DC4-9E7F-1C47-B729-896D53019E3D}" type="slidenum">
              <a:rPr lang="en-US" smtClean="0"/>
              <a:pPr>
                <a:defRPr/>
              </a:pPr>
              <a:t>34</a:t>
            </a:fld>
            <a:endParaRPr lang="en-US"/>
          </a:p>
        </p:txBody>
      </p:sp>
      <p:sp>
        <p:nvSpPr>
          <p:cNvPr id="6" name="Rectangle 5"/>
          <p:cNvSpPr/>
          <p:nvPr/>
        </p:nvSpPr>
        <p:spPr>
          <a:xfrm>
            <a:off x="380999" y="6410325"/>
            <a:ext cx="6467475" cy="261610"/>
          </a:xfrm>
          <a:prstGeom prst="rect">
            <a:avLst/>
          </a:prstGeom>
          <a:solidFill>
            <a:schemeClr val="bg1"/>
          </a:solidFill>
        </p:spPr>
        <p:txBody>
          <a:bodyPr wrap="square">
            <a:spAutoFit/>
          </a:bodyPr>
          <a:lstStyle/>
          <a:p>
            <a:r>
              <a:rPr lang="en-US" sz="1100" dirty="0" smtClean="0"/>
              <a:t>Adapted from Edgar Gabriel Slides, at University of Houston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blinds(horizontal)">
                                      <p:cBhvr>
                                        <p:cTn id="18" dur="500"/>
                                        <p:tgtEl>
                                          <p:spTgt spid="3">
                                            <p:txEl>
                                              <p:pRg st="6" end="6"/>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blinds(horizontal)">
                                      <p:cBhvr>
                                        <p:cTn id="2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zh-CN" dirty="0" smtClean="0"/>
              <a:t>What are the Challenges in Big Data?</a:t>
            </a:r>
            <a:endParaRPr lang="en-US" altLang="zh-CN" dirty="0"/>
          </a:p>
        </p:txBody>
      </p:sp>
      <p:sp>
        <p:nvSpPr>
          <p:cNvPr id="3" name="Content Placeholder 2"/>
          <p:cNvSpPr>
            <a:spLocks noGrp="1"/>
          </p:cNvSpPr>
          <p:nvPr>
            <p:ph idx="1"/>
          </p:nvPr>
        </p:nvSpPr>
        <p:spPr/>
        <p:txBody>
          <a:bodyPr>
            <a:normAutofit fontScale="92500" lnSpcReduction="10000"/>
          </a:bodyPr>
          <a:lstStyle/>
          <a:p>
            <a:r>
              <a:rPr lang="en-US" sz="3500" dirty="0" smtClean="0"/>
              <a:t>How to search?</a:t>
            </a:r>
          </a:p>
          <a:p>
            <a:pPr lvl="1"/>
            <a:r>
              <a:rPr lang="en-US" i="1" dirty="0" smtClean="0"/>
              <a:t>Assume that a process can search 1MB of data per second</a:t>
            </a:r>
          </a:p>
          <a:p>
            <a:pPr lvl="2"/>
            <a:r>
              <a:rPr lang="en-US" dirty="0" smtClean="0"/>
              <a:t>It will take ~12 days using 1 </a:t>
            </a:r>
            <a:r>
              <a:rPr lang="en-US" dirty="0" err="1" smtClean="0"/>
              <a:t>cpu</a:t>
            </a:r>
            <a:r>
              <a:rPr lang="en-US" dirty="0" smtClean="0"/>
              <a:t> to search 1 TB data</a:t>
            </a:r>
          </a:p>
          <a:p>
            <a:endParaRPr lang="en-US" sz="1000" dirty="0" smtClean="0"/>
          </a:p>
          <a:p>
            <a:r>
              <a:rPr lang="en-US" sz="3500" u="sng" dirty="0" smtClean="0"/>
              <a:t>How to process?</a:t>
            </a:r>
          </a:p>
          <a:p>
            <a:pPr lvl="1"/>
            <a:r>
              <a:rPr lang="en-US" i="1" dirty="0" smtClean="0"/>
              <a:t>New scalable algorithms are required</a:t>
            </a:r>
          </a:p>
          <a:p>
            <a:pPr lvl="1"/>
            <a:r>
              <a:rPr lang="en-US" i="1" dirty="0" smtClean="0"/>
              <a:t>Platforms such as Cluster and Clouds must be utilized</a:t>
            </a:r>
          </a:p>
          <a:p>
            <a:endParaRPr lang="en-US" sz="1000" dirty="0" smtClean="0"/>
          </a:p>
          <a:p>
            <a:r>
              <a:rPr lang="en-US" sz="3500" dirty="0" smtClean="0"/>
              <a:t>How to protect?</a:t>
            </a:r>
          </a:p>
          <a:p>
            <a:pPr lvl="1"/>
            <a:r>
              <a:rPr lang="en-US" i="1" dirty="0" smtClean="0"/>
              <a:t>How to guarantee the security of the big data</a:t>
            </a:r>
          </a:p>
          <a:p>
            <a:pPr lvl="1">
              <a:buNone/>
            </a:pPr>
            <a:endParaRPr lang="en-US" sz="2800" dirty="0" smtClean="0"/>
          </a:p>
        </p:txBody>
      </p:sp>
      <p:sp>
        <p:nvSpPr>
          <p:cNvPr id="4" name="Footer Placeholder 3"/>
          <p:cNvSpPr>
            <a:spLocks noGrp="1"/>
          </p:cNvSpPr>
          <p:nvPr>
            <p:ph type="ftr" sz="quarter" idx="11"/>
          </p:nvPr>
        </p:nvSpPr>
        <p:spPr/>
        <p:txBody>
          <a:bodyPr/>
          <a:lstStyle/>
          <a:p>
            <a:pPr>
              <a:defRPr/>
            </a:pPr>
            <a:r>
              <a:rPr lang="en-US" smtClean="0"/>
              <a:t>Big Data Analytics</a:t>
            </a:r>
            <a:endParaRPr lang="en-US"/>
          </a:p>
        </p:txBody>
      </p:sp>
      <p:sp>
        <p:nvSpPr>
          <p:cNvPr id="5" name="Slide Number Placeholder 4"/>
          <p:cNvSpPr>
            <a:spLocks noGrp="1"/>
          </p:cNvSpPr>
          <p:nvPr>
            <p:ph type="sldNum" sz="quarter" idx="12"/>
          </p:nvPr>
        </p:nvSpPr>
        <p:spPr/>
        <p:txBody>
          <a:bodyPr/>
          <a:lstStyle/>
          <a:p>
            <a:pPr>
              <a:defRPr/>
            </a:pPr>
            <a:fld id="{6A4D3DC4-9E7F-1C47-B729-896D53019E3D}" type="slidenum">
              <a:rPr lang="en-US" smtClean="0"/>
              <a:pPr>
                <a:defRPr/>
              </a:pPr>
              <a:t>35</a:t>
            </a:fld>
            <a:endParaRPr lang="en-US"/>
          </a:p>
        </p:txBody>
      </p:sp>
      <p:sp>
        <p:nvSpPr>
          <p:cNvPr id="6" name="Rectangle 5"/>
          <p:cNvSpPr/>
          <p:nvPr/>
        </p:nvSpPr>
        <p:spPr>
          <a:xfrm>
            <a:off x="380999" y="6410325"/>
            <a:ext cx="6467475" cy="261610"/>
          </a:xfrm>
          <a:prstGeom prst="rect">
            <a:avLst/>
          </a:prstGeom>
          <a:solidFill>
            <a:schemeClr val="bg1"/>
          </a:solidFill>
        </p:spPr>
        <p:txBody>
          <a:bodyPr wrap="square">
            <a:spAutoFit/>
          </a:bodyPr>
          <a:lstStyle/>
          <a:p>
            <a:r>
              <a:rPr lang="en-US" sz="1100" dirty="0" smtClean="0"/>
              <a:t>Adapted from Edgar Gabriel Slides, at University of Houston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blinds(horizontal)">
                                      <p:cBhvr>
                                        <p:cTn id="15" dur="500"/>
                                        <p:tgtEl>
                                          <p:spTgt spid="3">
                                            <p:txEl>
                                              <p:pRg st="5" end="5"/>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blinds(horizontal)">
                                      <p:cBhvr>
                                        <p:cTn id="18" dur="500"/>
                                        <p:tgtEl>
                                          <p:spTgt spid="3">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Effect transition="in" filter="blinds(horizontal)">
                                      <p:cBhvr>
                                        <p:cTn id="2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zh-CN" dirty="0" smtClean="0"/>
              <a:t>How to Process Big Data?</a:t>
            </a:r>
            <a:endParaRPr lang="en-US" altLang="zh-CN" dirty="0"/>
          </a:p>
        </p:txBody>
      </p:sp>
      <p:sp>
        <p:nvSpPr>
          <p:cNvPr id="3" name="Content Placeholder 2"/>
          <p:cNvSpPr>
            <a:spLocks noGrp="1"/>
          </p:cNvSpPr>
          <p:nvPr>
            <p:ph idx="1"/>
          </p:nvPr>
        </p:nvSpPr>
        <p:spPr/>
        <p:txBody>
          <a:bodyPr>
            <a:normAutofit/>
          </a:bodyPr>
          <a:lstStyle/>
          <a:p>
            <a:r>
              <a:rPr lang="en-US" sz="3400" dirty="0" smtClean="0"/>
              <a:t>Processing platform (e.g., </a:t>
            </a:r>
            <a:r>
              <a:rPr lang="en-US" sz="3400" dirty="0" err="1" smtClean="0"/>
              <a:t>MapReduce</a:t>
            </a:r>
            <a:r>
              <a:rPr lang="en-US" sz="3400" dirty="0" smtClean="0"/>
              <a:t> and </a:t>
            </a:r>
            <a:r>
              <a:rPr lang="en-US" sz="3400" dirty="0" err="1" smtClean="0"/>
              <a:t>Hadoop</a:t>
            </a:r>
            <a:r>
              <a:rPr lang="en-US" sz="3400" dirty="0" smtClean="0"/>
              <a:t>)</a:t>
            </a:r>
          </a:p>
        </p:txBody>
      </p:sp>
      <p:sp>
        <p:nvSpPr>
          <p:cNvPr id="5" name="Slide Number Placeholder 4"/>
          <p:cNvSpPr>
            <a:spLocks noGrp="1"/>
          </p:cNvSpPr>
          <p:nvPr>
            <p:ph type="sldNum" sz="quarter" idx="12"/>
          </p:nvPr>
        </p:nvSpPr>
        <p:spPr/>
        <p:txBody>
          <a:bodyPr/>
          <a:lstStyle/>
          <a:p>
            <a:pPr>
              <a:defRPr/>
            </a:pPr>
            <a:fld id="{6A4D3DC4-9E7F-1C47-B729-896D53019E3D}" type="slidenum">
              <a:rPr lang="en-US" smtClean="0"/>
              <a:pPr>
                <a:defRPr/>
              </a:pPr>
              <a:t>36</a:t>
            </a:fld>
            <a:endParaRPr lang="en-US"/>
          </a:p>
        </p:txBody>
      </p:sp>
      <p:grpSp>
        <p:nvGrpSpPr>
          <p:cNvPr id="8" name="Group 7"/>
          <p:cNvGrpSpPr/>
          <p:nvPr/>
        </p:nvGrpSpPr>
        <p:grpSpPr>
          <a:xfrm>
            <a:off x="5564361" y="2435225"/>
            <a:ext cx="3143250" cy="3690938"/>
            <a:chOff x="2383465" y="1762519"/>
            <a:chExt cx="3143250" cy="3690938"/>
          </a:xfrm>
        </p:grpSpPr>
        <p:sp>
          <p:nvSpPr>
            <p:cNvPr id="9" name="Cloud Callout 8"/>
            <p:cNvSpPr/>
            <p:nvPr/>
          </p:nvSpPr>
          <p:spPr>
            <a:xfrm rot="5582684">
              <a:off x="4435308" y="2180826"/>
              <a:ext cx="1325563" cy="857250"/>
            </a:xfrm>
            <a:prstGeom prst="cloudCallout">
              <a:avLst>
                <a:gd name="adj1" fmla="val -15973"/>
                <a:gd name="adj2" fmla="val 95905"/>
              </a:avLst>
            </a:prstGeom>
            <a:ln w="9525" cap="flat" cmpd="sng" algn="ctr">
              <a:solidFill>
                <a:schemeClr val="bg2">
                  <a:lumMod val="50000"/>
                </a:schemeClr>
              </a:solidFill>
              <a:prstDash val="solid"/>
              <a:round/>
              <a:headEnd type="none" w="med" len="med"/>
              <a:tailEnd type="none" w="med" len="med"/>
            </a:ln>
            <a:effectLst>
              <a:outerShdw blurRad="39370" dist="20320" dir="20100000">
                <a:srgbClr val="000000">
                  <a:alpha val="38000"/>
                </a:srgbClr>
              </a:outerShdw>
            </a:effectLst>
          </p:spPr>
          <p:style>
            <a:lnRef idx="2">
              <a:schemeClr val="accent4"/>
            </a:lnRef>
            <a:fillRef idx="1">
              <a:schemeClr val="lt1"/>
            </a:fillRef>
            <a:effectRef idx="0">
              <a:schemeClr val="accent4"/>
            </a:effectRef>
            <a:fontRef idx="minor">
              <a:schemeClr val="dk1"/>
            </a:fontRef>
          </p:style>
        </p:sp>
        <p:pic>
          <p:nvPicPr>
            <p:cNvPr id="10" name="Picture 91" descr="j0431637.png"/>
            <p:cNvPicPr>
              <a:picLocks noChangeAspect="1"/>
            </p:cNvPicPr>
            <p:nvPr/>
          </p:nvPicPr>
          <p:blipFill>
            <a:blip r:embed="rId2"/>
            <a:srcRect/>
            <a:stretch>
              <a:fillRect/>
            </a:stretch>
          </p:blipFill>
          <p:spPr bwMode="auto">
            <a:xfrm>
              <a:off x="3370890" y="2295919"/>
              <a:ext cx="998538" cy="920750"/>
            </a:xfrm>
            <a:prstGeom prst="rect">
              <a:avLst/>
            </a:prstGeom>
            <a:noFill/>
            <a:ln w="9525">
              <a:noFill/>
              <a:miter lim="800000"/>
              <a:headEnd/>
              <a:tailEnd/>
            </a:ln>
          </p:spPr>
        </p:pic>
        <p:grpSp>
          <p:nvGrpSpPr>
            <p:cNvPr id="11" name="Group 10"/>
            <p:cNvGrpSpPr>
              <a:grpSpLocks/>
            </p:cNvGrpSpPr>
            <p:nvPr/>
          </p:nvGrpSpPr>
          <p:grpSpPr bwMode="auto">
            <a:xfrm>
              <a:off x="4669465" y="4061219"/>
              <a:ext cx="762000" cy="679450"/>
              <a:chOff x="7391400" y="3581400"/>
              <a:chExt cx="1258782" cy="1158425"/>
            </a:xfrm>
          </p:grpSpPr>
          <p:pic>
            <p:nvPicPr>
              <p:cNvPr id="43" name="Picture 93" descr="j0431637.png"/>
              <p:cNvPicPr>
                <a:picLocks noChangeAspect="1"/>
              </p:cNvPicPr>
              <p:nvPr/>
            </p:nvPicPr>
            <p:blipFill>
              <a:blip r:embed="rId2"/>
              <a:srcRect/>
              <a:stretch>
                <a:fillRect/>
              </a:stretch>
            </p:blipFill>
            <p:spPr bwMode="auto">
              <a:xfrm>
                <a:off x="7391400" y="3581400"/>
                <a:ext cx="1258782" cy="1158425"/>
              </a:xfrm>
              <a:prstGeom prst="rect">
                <a:avLst/>
              </a:prstGeom>
              <a:noFill/>
              <a:ln w="9525">
                <a:noFill/>
                <a:miter lim="800000"/>
                <a:headEnd/>
                <a:tailEnd/>
              </a:ln>
            </p:spPr>
          </p:pic>
          <p:sp>
            <p:nvSpPr>
              <p:cNvPr id="44" name="Can 7"/>
              <p:cNvSpPr/>
              <p:nvPr/>
            </p:nvSpPr>
            <p:spPr bwMode="auto">
              <a:xfrm>
                <a:off x="8065374" y="4279703"/>
                <a:ext cx="430084" cy="414111"/>
              </a:xfrm>
              <a:prstGeom prst="can">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a:p>
            </p:txBody>
          </p:sp>
        </p:grpSp>
        <p:grpSp>
          <p:nvGrpSpPr>
            <p:cNvPr id="12" name="Group 16"/>
            <p:cNvGrpSpPr>
              <a:grpSpLocks/>
            </p:cNvGrpSpPr>
            <p:nvPr/>
          </p:nvGrpSpPr>
          <p:grpSpPr bwMode="auto">
            <a:xfrm>
              <a:off x="3907465" y="4048519"/>
              <a:ext cx="762000" cy="679450"/>
              <a:chOff x="7391400" y="3581400"/>
              <a:chExt cx="1258782" cy="1158425"/>
            </a:xfrm>
          </p:grpSpPr>
          <p:pic>
            <p:nvPicPr>
              <p:cNvPr id="41" name="Picture 93" descr="j0431637.png"/>
              <p:cNvPicPr>
                <a:picLocks noChangeAspect="1"/>
              </p:cNvPicPr>
              <p:nvPr/>
            </p:nvPicPr>
            <p:blipFill>
              <a:blip r:embed="rId2"/>
              <a:srcRect/>
              <a:stretch>
                <a:fillRect/>
              </a:stretch>
            </p:blipFill>
            <p:spPr bwMode="auto">
              <a:xfrm>
                <a:off x="7391400" y="3581400"/>
                <a:ext cx="1258782" cy="1158425"/>
              </a:xfrm>
              <a:prstGeom prst="rect">
                <a:avLst/>
              </a:prstGeom>
              <a:noFill/>
              <a:ln w="9525">
                <a:noFill/>
                <a:miter lim="800000"/>
                <a:headEnd/>
                <a:tailEnd/>
              </a:ln>
            </p:spPr>
          </p:pic>
          <p:sp>
            <p:nvSpPr>
              <p:cNvPr id="42" name="Can 41"/>
              <p:cNvSpPr/>
              <p:nvPr/>
            </p:nvSpPr>
            <p:spPr bwMode="auto">
              <a:xfrm>
                <a:off x="8065374" y="4279703"/>
                <a:ext cx="430084" cy="414111"/>
              </a:xfrm>
              <a:prstGeom prst="can">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a:p>
            </p:txBody>
          </p:sp>
        </p:grpSp>
        <p:grpSp>
          <p:nvGrpSpPr>
            <p:cNvPr id="13" name="Group 19"/>
            <p:cNvGrpSpPr>
              <a:grpSpLocks/>
            </p:cNvGrpSpPr>
            <p:nvPr/>
          </p:nvGrpSpPr>
          <p:grpSpPr bwMode="auto">
            <a:xfrm>
              <a:off x="3145465" y="4054869"/>
              <a:ext cx="762000" cy="679450"/>
              <a:chOff x="7391400" y="3581400"/>
              <a:chExt cx="1258782" cy="1158425"/>
            </a:xfrm>
          </p:grpSpPr>
          <p:pic>
            <p:nvPicPr>
              <p:cNvPr id="39" name="Picture 93" descr="j0431637.png"/>
              <p:cNvPicPr>
                <a:picLocks noChangeAspect="1"/>
              </p:cNvPicPr>
              <p:nvPr/>
            </p:nvPicPr>
            <p:blipFill>
              <a:blip r:embed="rId2"/>
              <a:srcRect/>
              <a:stretch>
                <a:fillRect/>
              </a:stretch>
            </p:blipFill>
            <p:spPr bwMode="auto">
              <a:xfrm>
                <a:off x="7391400" y="3581400"/>
                <a:ext cx="1258782" cy="1158425"/>
              </a:xfrm>
              <a:prstGeom prst="rect">
                <a:avLst/>
              </a:prstGeom>
              <a:noFill/>
              <a:ln w="9525">
                <a:noFill/>
                <a:miter lim="800000"/>
                <a:headEnd/>
                <a:tailEnd/>
              </a:ln>
            </p:spPr>
          </p:pic>
          <p:sp>
            <p:nvSpPr>
              <p:cNvPr id="40" name="Can 39"/>
              <p:cNvSpPr/>
              <p:nvPr/>
            </p:nvSpPr>
            <p:spPr bwMode="auto">
              <a:xfrm>
                <a:off x="8065374" y="4279703"/>
                <a:ext cx="430084" cy="414111"/>
              </a:xfrm>
              <a:prstGeom prst="can">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a:p>
            </p:txBody>
          </p:sp>
        </p:grpSp>
        <p:grpSp>
          <p:nvGrpSpPr>
            <p:cNvPr id="14" name="Group 22"/>
            <p:cNvGrpSpPr>
              <a:grpSpLocks/>
            </p:cNvGrpSpPr>
            <p:nvPr/>
          </p:nvGrpSpPr>
          <p:grpSpPr bwMode="auto">
            <a:xfrm>
              <a:off x="2383465" y="4048519"/>
              <a:ext cx="762000" cy="679450"/>
              <a:chOff x="7391400" y="3581400"/>
              <a:chExt cx="1258782" cy="1158425"/>
            </a:xfrm>
          </p:grpSpPr>
          <p:pic>
            <p:nvPicPr>
              <p:cNvPr id="37" name="Picture 93" descr="j0431637.png"/>
              <p:cNvPicPr>
                <a:picLocks noChangeAspect="1"/>
              </p:cNvPicPr>
              <p:nvPr/>
            </p:nvPicPr>
            <p:blipFill>
              <a:blip r:embed="rId2"/>
              <a:srcRect/>
              <a:stretch>
                <a:fillRect/>
              </a:stretch>
            </p:blipFill>
            <p:spPr bwMode="auto">
              <a:xfrm>
                <a:off x="7391400" y="3581400"/>
                <a:ext cx="1258782" cy="1158425"/>
              </a:xfrm>
              <a:prstGeom prst="rect">
                <a:avLst/>
              </a:prstGeom>
              <a:noFill/>
              <a:ln w="9525">
                <a:noFill/>
                <a:miter lim="800000"/>
                <a:headEnd/>
                <a:tailEnd/>
              </a:ln>
            </p:spPr>
          </p:pic>
          <p:sp>
            <p:nvSpPr>
              <p:cNvPr id="38" name="Can 37"/>
              <p:cNvSpPr/>
              <p:nvPr/>
            </p:nvSpPr>
            <p:spPr bwMode="auto">
              <a:xfrm>
                <a:off x="8065374" y="4279703"/>
                <a:ext cx="430084" cy="414111"/>
              </a:xfrm>
              <a:prstGeom prst="can">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a:p>
            </p:txBody>
          </p:sp>
        </p:grpSp>
        <p:sp>
          <p:nvSpPr>
            <p:cNvPr id="15" name="TextBox 25"/>
            <p:cNvSpPr txBox="1">
              <a:spLocks noChangeArrowheads="1"/>
            </p:cNvSpPr>
            <p:nvPr/>
          </p:nvSpPr>
          <p:spPr bwMode="auto">
            <a:xfrm>
              <a:off x="3202615" y="1762519"/>
              <a:ext cx="1314450" cy="369888"/>
            </a:xfrm>
            <a:prstGeom prst="rect">
              <a:avLst/>
            </a:prstGeom>
            <a:noFill/>
            <a:ln w="9525">
              <a:noFill/>
              <a:miter lim="800000"/>
              <a:headEnd/>
              <a:tailEnd/>
            </a:ln>
          </p:spPr>
          <p:txBody>
            <a:bodyPr wrap="none">
              <a:spAutoFit/>
            </a:bodyPr>
            <a:lstStyle/>
            <a:p>
              <a:r>
                <a:rPr lang="en-US"/>
                <a:t>Namenode</a:t>
              </a:r>
            </a:p>
          </p:txBody>
        </p:sp>
        <p:cxnSp>
          <p:nvCxnSpPr>
            <p:cNvPr id="16" name="Straight Connector 15"/>
            <p:cNvCxnSpPr/>
            <p:nvPr/>
          </p:nvCxnSpPr>
          <p:spPr>
            <a:xfrm rot="5400000">
              <a:off x="2878765" y="3324619"/>
              <a:ext cx="685800" cy="609600"/>
            </a:xfrm>
            <a:prstGeom prst="line">
              <a:avLst/>
            </a:prstGeom>
            <a:ln w="19050" cap="flat" cmpd="sng" algn="ctr">
              <a:solidFill>
                <a:schemeClr val="tx1"/>
              </a:solidFill>
              <a:prstDash val="dash"/>
              <a:round/>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17" name="Straight Connector 16"/>
            <p:cNvCxnSpPr/>
            <p:nvPr/>
          </p:nvCxnSpPr>
          <p:spPr>
            <a:xfrm rot="5400000">
              <a:off x="3259765" y="3553219"/>
              <a:ext cx="685800" cy="152400"/>
            </a:xfrm>
            <a:prstGeom prst="line">
              <a:avLst/>
            </a:prstGeom>
            <a:ln w="19050" cap="flat" cmpd="sng" algn="ctr">
              <a:solidFill>
                <a:schemeClr val="tx1"/>
              </a:solidFill>
              <a:prstDash val="dash"/>
              <a:round/>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18" name="Straight Connector 17"/>
            <p:cNvCxnSpPr/>
            <p:nvPr/>
          </p:nvCxnSpPr>
          <p:spPr>
            <a:xfrm rot="16200000" flipH="1">
              <a:off x="3640765" y="3553219"/>
              <a:ext cx="685800" cy="152400"/>
            </a:xfrm>
            <a:prstGeom prst="line">
              <a:avLst/>
            </a:prstGeom>
            <a:ln w="19050" cap="flat" cmpd="sng" algn="ctr">
              <a:solidFill>
                <a:schemeClr val="tx1"/>
              </a:solidFill>
              <a:prstDash val="dash"/>
              <a:round/>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19" name="Straight Connector 18"/>
            <p:cNvCxnSpPr/>
            <p:nvPr/>
          </p:nvCxnSpPr>
          <p:spPr>
            <a:xfrm>
              <a:off x="4059865" y="3210319"/>
              <a:ext cx="838200" cy="762000"/>
            </a:xfrm>
            <a:prstGeom prst="line">
              <a:avLst/>
            </a:prstGeom>
            <a:ln w="19050" cap="flat" cmpd="sng" algn="ctr">
              <a:solidFill>
                <a:schemeClr val="tx1"/>
              </a:solidFill>
              <a:prstDash val="dash"/>
              <a:round/>
              <a:headEnd type="none" w="med" len="med"/>
              <a:tailEnd type="none" w="med" len="med"/>
            </a:ln>
          </p:spPr>
          <p:style>
            <a:lnRef idx="1">
              <a:schemeClr val="accent4"/>
            </a:lnRef>
            <a:fillRef idx="0">
              <a:schemeClr val="accent4"/>
            </a:fillRef>
            <a:effectRef idx="0">
              <a:schemeClr val="accent4"/>
            </a:effectRef>
            <a:fontRef idx="minor">
              <a:schemeClr val="tx1"/>
            </a:fontRef>
          </p:style>
        </p:cxnSp>
        <p:sp>
          <p:nvSpPr>
            <p:cNvPr id="20" name="Rounded Rectangle 19"/>
            <p:cNvSpPr/>
            <p:nvPr/>
          </p:nvSpPr>
          <p:spPr>
            <a:xfrm>
              <a:off x="4983790" y="2295919"/>
              <a:ext cx="304800" cy="185738"/>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1300" dirty="0"/>
                <a:t>1</a:t>
              </a:r>
            </a:p>
          </p:txBody>
        </p:sp>
        <p:sp>
          <p:nvSpPr>
            <p:cNvPr id="21" name="Rounded Rectangle 20"/>
            <p:cNvSpPr/>
            <p:nvPr/>
          </p:nvSpPr>
          <p:spPr>
            <a:xfrm>
              <a:off x="4983790" y="2500707"/>
              <a:ext cx="304800" cy="185737"/>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1300" dirty="0"/>
                <a:t>2</a:t>
              </a:r>
            </a:p>
          </p:txBody>
        </p:sp>
        <p:sp>
          <p:nvSpPr>
            <p:cNvPr id="22" name="Rounded Rectangle 21"/>
            <p:cNvSpPr/>
            <p:nvPr/>
          </p:nvSpPr>
          <p:spPr>
            <a:xfrm>
              <a:off x="4983790" y="2707082"/>
              <a:ext cx="304800" cy="185737"/>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1300" dirty="0"/>
                <a:t>3</a:t>
              </a:r>
            </a:p>
          </p:txBody>
        </p:sp>
        <p:sp>
          <p:nvSpPr>
            <p:cNvPr id="23" name="Rounded Rectangle 22"/>
            <p:cNvSpPr/>
            <p:nvPr/>
          </p:nvSpPr>
          <p:spPr>
            <a:xfrm>
              <a:off x="4983790" y="2911869"/>
              <a:ext cx="304800" cy="185738"/>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1300" dirty="0"/>
                <a:t>4</a:t>
              </a:r>
            </a:p>
          </p:txBody>
        </p:sp>
        <p:sp>
          <p:nvSpPr>
            <p:cNvPr id="24" name="Rounded Rectangle 23"/>
            <p:cNvSpPr/>
            <p:nvPr/>
          </p:nvSpPr>
          <p:spPr>
            <a:xfrm>
              <a:off x="2612065" y="4834332"/>
              <a:ext cx="304800" cy="185737"/>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1300" dirty="0"/>
                <a:t>1</a:t>
              </a:r>
            </a:p>
          </p:txBody>
        </p:sp>
        <p:sp>
          <p:nvSpPr>
            <p:cNvPr id="25" name="Rounded Rectangle 24"/>
            <p:cNvSpPr/>
            <p:nvPr/>
          </p:nvSpPr>
          <p:spPr>
            <a:xfrm>
              <a:off x="2612065" y="5050232"/>
              <a:ext cx="304800" cy="185737"/>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1300" dirty="0"/>
                <a:t>2</a:t>
              </a:r>
            </a:p>
          </p:txBody>
        </p:sp>
        <p:sp>
          <p:nvSpPr>
            <p:cNvPr id="26" name="Rounded Rectangle 25"/>
            <p:cNvSpPr/>
            <p:nvPr/>
          </p:nvSpPr>
          <p:spPr>
            <a:xfrm>
              <a:off x="2612065" y="5267719"/>
              <a:ext cx="304800" cy="185738"/>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1300" dirty="0"/>
                <a:t>4</a:t>
              </a:r>
            </a:p>
          </p:txBody>
        </p:sp>
        <p:sp>
          <p:nvSpPr>
            <p:cNvPr id="27" name="Rounded Rectangle 26"/>
            <p:cNvSpPr/>
            <p:nvPr/>
          </p:nvSpPr>
          <p:spPr>
            <a:xfrm>
              <a:off x="3374065" y="4834332"/>
              <a:ext cx="304800" cy="185737"/>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1300" dirty="0"/>
                <a:t>2</a:t>
              </a:r>
            </a:p>
          </p:txBody>
        </p:sp>
        <p:sp>
          <p:nvSpPr>
            <p:cNvPr id="28" name="Rounded Rectangle 27"/>
            <p:cNvSpPr/>
            <p:nvPr/>
          </p:nvSpPr>
          <p:spPr>
            <a:xfrm>
              <a:off x="3374065" y="5050232"/>
              <a:ext cx="304800" cy="185737"/>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1300" dirty="0"/>
                <a:t>1</a:t>
              </a:r>
            </a:p>
          </p:txBody>
        </p:sp>
        <p:sp>
          <p:nvSpPr>
            <p:cNvPr id="29" name="Rounded Rectangle 28"/>
            <p:cNvSpPr/>
            <p:nvPr/>
          </p:nvSpPr>
          <p:spPr>
            <a:xfrm>
              <a:off x="3374065" y="5267719"/>
              <a:ext cx="304800" cy="185738"/>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1300" dirty="0"/>
                <a:t>3</a:t>
              </a:r>
            </a:p>
          </p:txBody>
        </p:sp>
        <p:sp>
          <p:nvSpPr>
            <p:cNvPr id="30" name="Rounded Rectangle 29"/>
            <p:cNvSpPr/>
            <p:nvPr/>
          </p:nvSpPr>
          <p:spPr>
            <a:xfrm>
              <a:off x="4136065" y="4834332"/>
              <a:ext cx="304800" cy="185737"/>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1300" dirty="0"/>
                <a:t>1</a:t>
              </a:r>
            </a:p>
          </p:txBody>
        </p:sp>
        <p:sp>
          <p:nvSpPr>
            <p:cNvPr id="31" name="Rounded Rectangle 30"/>
            <p:cNvSpPr/>
            <p:nvPr/>
          </p:nvSpPr>
          <p:spPr>
            <a:xfrm>
              <a:off x="4136065" y="5050232"/>
              <a:ext cx="304800" cy="185737"/>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1300" dirty="0"/>
                <a:t>4</a:t>
              </a:r>
            </a:p>
          </p:txBody>
        </p:sp>
        <p:sp>
          <p:nvSpPr>
            <p:cNvPr id="32" name="Rounded Rectangle 31"/>
            <p:cNvSpPr/>
            <p:nvPr/>
          </p:nvSpPr>
          <p:spPr>
            <a:xfrm>
              <a:off x="4136065" y="5267719"/>
              <a:ext cx="304800" cy="185738"/>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1300" dirty="0"/>
                <a:t>3</a:t>
              </a:r>
            </a:p>
          </p:txBody>
        </p:sp>
        <p:sp>
          <p:nvSpPr>
            <p:cNvPr id="33" name="Rounded Rectangle 32"/>
            <p:cNvSpPr/>
            <p:nvPr/>
          </p:nvSpPr>
          <p:spPr>
            <a:xfrm>
              <a:off x="4898065" y="4834332"/>
              <a:ext cx="304800" cy="185737"/>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1300" dirty="0"/>
                <a:t>3</a:t>
              </a:r>
            </a:p>
          </p:txBody>
        </p:sp>
        <p:sp>
          <p:nvSpPr>
            <p:cNvPr id="34" name="Rounded Rectangle 33"/>
            <p:cNvSpPr/>
            <p:nvPr/>
          </p:nvSpPr>
          <p:spPr>
            <a:xfrm>
              <a:off x="4898065" y="5050232"/>
              <a:ext cx="304800" cy="185737"/>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1300" dirty="0"/>
                <a:t>2</a:t>
              </a:r>
            </a:p>
          </p:txBody>
        </p:sp>
        <p:sp>
          <p:nvSpPr>
            <p:cNvPr id="35" name="Rounded Rectangle 34"/>
            <p:cNvSpPr/>
            <p:nvPr/>
          </p:nvSpPr>
          <p:spPr>
            <a:xfrm>
              <a:off x="4898065" y="5267719"/>
              <a:ext cx="304800" cy="185738"/>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1300" dirty="0"/>
                <a:t>4</a:t>
              </a:r>
            </a:p>
          </p:txBody>
        </p:sp>
        <p:sp>
          <p:nvSpPr>
            <p:cNvPr id="36" name="TextBox 78"/>
            <p:cNvSpPr txBox="1">
              <a:spLocks noChangeArrowheads="1"/>
            </p:cNvSpPr>
            <p:nvPr/>
          </p:nvSpPr>
          <p:spPr bwMode="auto">
            <a:xfrm>
              <a:off x="4869490" y="2013344"/>
              <a:ext cx="573088" cy="307975"/>
            </a:xfrm>
            <a:prstGeom prst="rect">
              <a:avLst/>
            </a:prstGeom>
            <a:noFill/>
            <a:ln w="9525">
              <a:noFill/>
              <a:miter lim="800000"/>
              <a:headEnd/>
              <a:tailEnd/>
            </a:ln>
          </p:spPr>
          <p:txBody>
            <a:bodyPr wrap="none">
              <a:spAutoFit/>
            </a:bodyPr>
            <a:lstStyle/>
            <a:p>
              <a:r>
                <a:rPr lang="en-US" sz="1400"/>
                <a:t>File1</a:t>
              </a:r>
            </a:p>
          </p:txBody>
        </p:sp>
      </p:grpSp>
      <p:pic>
        <p:nvPicPr>
          <p:cNvPr id="45" name="Picture 44" descr="5468.hadoopms.jpg-550x0.jpg"/>
          <p:cNvPicPr>
            <a:picLocks noChangeAspect="1"/>
          </p:cNvPicPr>
          <p:nvPr/>
        </p:nvPicPr>
        <p:blipFill>
          <a:blip r:embed="rId3"/>
          <a:stretch>
            <a:fillRect/>
          </a:stretch>
        </p:blipFill>
        <p:spPr>
          <a:xfrm>
            <a:off x="457200" y="3173413"/>
            <a:ext cx="4816013" cy="24255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zh-CN" dirty="0" smtClean="0"/>
              <a:t>How to Process Big Data?</a:t>
            </a:r>
            <a:endParaRPr lang="en-US" altLang="zh-CN" dirty="0"/>
          </a:p>
        </p:txBody>
      </p:sp>
      <p:sp>
        <p:nvSpPr>
          <p:cNvPr id="3" name="Content Placeholder 2"/>
          <p:cNvSpPr>
            <a:spLocks noGrp="1"/>
          </p:cNvSpPr>
          <p:nvPr>
            <p:ph idx="1"/>
          </p:nvPr>
        </p:nvSpPr>
        <p:spPr/>
        <p:txBody>
          <a:bodyPr>
            <a:normAutofit/>
          </a:bodyPr>
          <a:lstStyle/>
          <a:p>
            <a:r>
              <a:rPr lang="en-US" sz="3400" dirty="0" smtClean="0"/>
              <a:t>Workflow management issues</a:t>
            </a:r>
          </a:p>
          <a:p>
            <a:r>
              <a:rPr lang="en-US" dirty="0" smtClean="0"/>
              <a:t>Data locality issues</a:t>
            </a:r>
          </a:p>
          <a:p>
            <a:r>
              <a:rPr lang="en-US" sz="3400" dirty="0" smtClean="0"/>
              <a:t>Data replication issues</a:t>
            </a:r>
          </a:p>
          <a:p>
            <a:r>
              <a:rPr lang="en-US" dirty="0" smtClean="0"/>
              <a:t>Cost-efficient scheduling</a:t>
            </a:r>
          </a:p>
          <a:p>
            <a:r>
              <a:rPr lang="en-US" sz="3400" dirty="0" smtClean="0"/>
              <a:t>Interactive scheduling</a:t>
            </a:r>
          </a:p>
          <a:p>
            <a:r>
              <a:rPr lang="en-US" sz="3400" dirty="0" smtClean="0"/>
              <a:t>Memory management and in-memory processing</a:t>
            </a:r>
            <a:endParaRPr lang="en-US" sz="3400" dirty="0" smtClean="0"/>
          </a:p>
        </p:txBody>
      </p:sp>
      <p:sp>
        <p:nvSpPr>
          <p:cNvPr id="5" name="Slide Number Placeholder 4"/>
          <p:cNvSpPr>
            <a:spLocks noGrp="1"/>
          </p:cNvSpPr>
          <p:nvPr>
            <p:ph type="sldNum" sz="quarter" idx="12"/>
          </p:nvPr>
        </p:nvSpPr>
        <p:spPr/>
        <p:txBody>
          <a:bodyPr/>
          <a:lstStyle/>
          <a:p>
            <a:pPr>
              <a:defRPr/>
            </a:pPr>
            <a:fld id="{6A4D3DC4-9E7F-1C47-B729-896D53019E3D}" type="slidenum">
              <a:rPr lang="en-US" smtClean="0"/>
              <a:pPr>
                <a:defRPr/>
              </a:pPr>
              <a:t>37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0050"/>
            <a:ext cx="8229600" cy="788987"/>
          </a:xfrm>
        </p:spPr>
        <p:txBody>
          <a:bodyPr>
            <a:noAutofit/>
          </a:bodyPr>
          <a:lstStyle/>
          <a:p>
            <a:pPr algn="ctr">
              <a:spcBef>
                <a:spcPct val="0"/>
              </a:spcBef>
            </a:pPr>
            <a:r>
              <a:rPr lang="en-US" altLang="zh-CN" sz="4400" b="0" dirty="0" smtClean="0">
                <a:solidFill>
                  <a:schemeClr val="bg1"/>
                </a:solidFill>
                <a:ea typeface="+mj-ea"/>
                <a:cs typeface="+mj-cs"/>
              </a:rPr>
              <a:t>Big Data Search and Security</a:t>
            </a:r>
            <a:endParaRPr lang="en-US" altLang="zh-CN" sz="4400" b="0" dirty="0">
              <a:solidFill>
                <a:schemeClr val="bg1"/>
              </a:solidFill>
              <a:ea typeface="+mj-ea"/>
              <a:cs typeface="+mj-cs"/>
            </a:endParaRPr>
          </a:p>
        </p:txBody>
      </p:sp>
      <p:sp>
        <p:nvSpPr>
          <p:cNvPr id="3" name="Text Placeholder 2"/>
          <p:cNvSpPr>
            <a:spLocks noGrp="1"/>
          </p:cNvSpPr>
          <p:nvPr>
            <p:ph type="body" idx="1"/>
          </p:nvPr>
        </p:nvSpPr>
        <p:spPr/>
        <p:txBody>
          <a:bodyPr>
            <a:normAutofit lnSpcReduction="10000"/>
          </a:bodyPr>
          <a:lstStyle/>
          <a:p>
            <a:pPr>
              <a:spcAft>
                <a:spcPts val="600"/>
              </a:spcAft>
            </a:pPr>
            <a:r>
              <a:rPr lang="en-US" dirty="0" smtClean="0"/>
              <a:t>Problem: </a:t>
            </a:r>
          </a:p>
          <a:p>
            <a:pPr lvl="1">
              <a:spcBef>
                <a:spcPts val="600"/>
              </a:spcBef>
              <a:spcAft>
                <a:spcPts val="600"/>
              </a:spcAft>
            </a:pPr>
            <a:r>
              <a:rPr lang="en-US" sz="2400" i="1" dirty="0" smtClean="0">
                <a:solidFill>
                  <a:srgbClr val="46424D"/>
                </a:solidFill>
                <a:latin typeface="Arial"/>
                <a:cs typeface="Arial"/>
              </a:rPr>
              <a:t>Users cannot trust storage clouds for their </a:t>
            </a:r>
            <a:r>
              <a:rPr lang="en-US" sz="2400" i="1" dirty="0" smtClean="0">
                <a:solidFill>
                  <a:srgbClr val="46424D"/>
                </a:solidFill>
                <a:latin typeface="Arial"/>
                <a:cs typeface="Arial"/>
              </a:rPr>
              <a:t>big data</a:t>
            </a:r>
            <a:r>
              <a:rPr lang="en-US" sz="2400" i="1" dirty="0" smtClean="0">
                <a:solidFill>
                  <a:srgbClr val="46424D"/>
                </a:solidFill>
                <a:latin typeface="Arial"/>
                <a:cs typeface="Arial"/>
              </a:rPr>
              <a:t>.</a:t>
            </a:r>
          </a:p>
          <a:p>
            <a:pPr>
              <a:spcBef>
                <a:spcPts val="600"/>
              </a:spcBef>
              <a:spcAft>
                <a:spcPts val="600"/>
              </a:spcAft>
              <a:buFont typeface="Wingdings" charset="2"/>
              <a:buChar char="²"/>
            </a:pPr>
            <a:endParaRPr lang="en-US" sz="1000" dirty="0" smtClean="0">
              <a:solidFill>
                <a:srgbClr val="46424D"/>
              </a:solidFill>
              <a:latin typeface="Arial"/>
              <a:cs typeface="Arial"/>
            </a:endParaRPr>
          </a:p>
          <a:p>
            <a:pPr>
              <a:spcAft>
                <a:spcPts val="600"/>
              </a:spcAft>
            </a:pPr>
            <a:r>
              <a:rPr lang="en-US" dirty="0" smtClean="0"/>
              <a:t>Solution?</a:t>
            </a:r>
          </a:p>
          <a:p>
            <a:pPr lvl="1">
              <a:spcBef>
                <a:spcPts val="600"/>
              </a:spcBef>
              <a:spcAft>
                <a:spcPts val="600"/>
              </a:spcAft>
            </a:pPr>
            <a:r>
              <a:rPr lang="en-US" sz="2400" i="1" dirty="0" smtClean="0">
                <a:solidFill>
                  <a:srgbClr val="46424D"/>
                </a:solidFill>
                <a:latin typeface="Arial"/>
                <a:cs typeface="Arial"/>
              </a:rPr>
              <a:t>User-side Encryption!</a:t>
            </a:r>
          </a:p>
          <a:p>
            <a:pPr lvl="1">
              <a:spcBef>
                <a:spcPts val="600"/>
              </a:spcBef>
              <a:spcAft>
                <a:spcPts val="600"/>
              </a:spcAft>
            </a:pPr>
            <a:r>
              <a:rPr lang="en-US" sz="2400" i="1" dirty="0" smtClean="0">
                <a:solidFill>
                  <a:srgbClr val="46424D"/>
                </a:solidFill>
                <a:latin typeface="Arial"/>
                <a:cs typeface="Arial"/>
              </a:rPr>
              <a:t>Clouds become dumb block storage</a:t>
            </a:r>
          </a:p>
          <a:p>
            <a:endParaRPr lang="en-US" sz="900" dirty="0" smtClean="0"/>
          </a:p>
          <a:p>
            <a:pPr>
              <a:spcAft>
                <a:spcPts val="600"/>
              </a:spcAft>
            </a:pPr>
            <a:r>
              <a:rPr lang="en-US" dirty="0" smtClean="0"/>
              <a:t>Disadvantages of encryption:</a:t>
            </a:r>
          </a:p>
          <a:p>
            <a:pPr lvl="1">
              <a:spcBef>
                <a:spcPts val="600"/>
              </a:spcBef>
              <a:spcAft>
                <a:spcPts val="600"/>
              </a:spcAft>
            </a:pPr>
            <a:r>
              <a:rPr lang="en-US" sz="2400" i="1" dirty="0" smtClean="0">
                <a:solidFill>
                  <a:srgbClr val="46424D"/>
                </a:solidFill>
                <a:latin typeface="Arial"/>
                <a:cs typeface="Arial"/>
              </a:rPr>
              <a:t>Involves storage and processing overheads</a:t>
            </a:r>
          </a:p>
          <a:p>
            <a:pPr lvl="1">
              <a:spcBef>
                <a:spcPts val="600"/>
              </a:spcBef>
              <a:spcAft>
                <a:spcPts val="600"/>
              </a:spcAft>
            </a:pPr>
            <a:r>
              <a:rPr lang="en-US" sz="2400" i="1" dirty="0" smtClean="0">
                <a:solidFill>
                  <a:srgbClr val="46424D"/>
                </a:solidFill>
                <a:latin typeface="Arial"/>
                <a:cs typeface="Arial"/>
              </a:rPr>
              <a:t>No search capabilities on the stored data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linds(horizontal)">
                                      <p:cBhvr>
                                        <p:cTn id="10" dur="500"/>
                                        <p:tgtEl>
                                          <p:spTgt spid="3">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blinds(horizontal)">
                                      <p:cBhvr>
                                        <p:cTn id="1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SzPct val="100000"/>
            </a:pPr>
            <a:r>
              <a:rPr lang="en-US" altLang="zh-CN" dirty="0" smtClean="0">
                <a:sym typeface="Arial"/>
              </a:rPr>
              <a:t>Keyword Search and Beyond</a:t>
            </a:r>
            <a:endParaRPr lang="en-US" altLang="zh-CN" dirty="0">
              <a:sym typeface="Arial"/>
            </a:endParaRPr>
          </a:p>
        </p:txBody>
      </p:sp>
      <p:sp>
        <p:nvSpPr>
          <p:cNvPr id="3" name="Content Placeholder 2"/>
          <p:cNvSpPr>
            <a:spLocks noGrp="1"/>
          </p:cNvSpPr>
          <p:nvPr>
            <p:ph idx="1"/>
          </p:nvPr>
        </p:nvSpPr>
        <p:spPr/>
        <p:txBody>
          <a:bodyPr>
            <a:normAutofit/>
          </a:bodyPr>
          <a:lstStyle/>
          <a:p>
            <a:r>
              <a:rPr lang="en-US" dirty="0" smtClean="0"/>
              <a:t>What </a:t>
            </a:r>
            <a:r>
              <a:rPr lang="en-US" dirty="0" smtClean="0"/>
              <a:t>if we need more than keyword search?</a:t>
            </a:r>
          </a:p>
          <a:p>
            <a:pPr lvl="1"/>
            <a:r>
              <a:rPr lang="en-US" i="1" dirty="0" smtClean="0"/>
              <a:t>We are looking for all documents authored by </a:t>
            </a:r>
          </a:p>
          <a:p>
            <a:pPr marL="457200" lvl="1" indent="0">
              <a:buNone/>
            </a:pPr>
            <a:r>
              <a:rPr lang="en-US" i="1" dirty="0"/>
              <a:t>	</a:t>
            </a:r>
            <a:r>
              <a:rPr lang="en-US" i="1" dirty="0" smtClean="0"/>
              <a:t>Andrew Stuart </a:t>
            </a:r>
            <a:r>
              <a:rPr lang="en-US" i="1" dirty="0" err="1" smtClean="0"/>
              <a:t>Tanenbaum</a:t>
            </a:r>
            <a:endParaRPr lang="en-US" i="1" dirty="0" smtClean="0"/>
          </a:p>
          <a:p>
            <a:pPr marL="457200" lvl="1" indent="0">
              <a:buNone/>
            </a:pPr>
            <a:r>
              <a:rPr lang="en-US" i="1" dirty="0" smtClean="0"/>
              <a:t>	A S </a:t>
            </a:r>
            <a:r>
              <a:rPr lang="en-US" i="1" dirty="0" err="1" smtClean="0"/>
              <a:t>Tanenbaum</a:t>
            </a:r>
            <a:endParaRPr lang="en-US" i="1" dirty="0" smtClean="0"/>
          </a:p>
          <a:p>
            <a:pPr marL="457200" lvl="1" indent="0">
              <a:buNone/>
            </a:pPr>
            <a:r>
              <a:rPr lang="en-US" i="1" dirty="0" smtClean="0"/>
              <a:t>	Andrew s </a:t>
            </a:r>
            <a:r>
              <a:rPr lang="en-US" i="1" dirty="0" err="1" smtClean="0"/>
              <a:t>Tanenbaum</a:t>
            </a:r>
            <a:endParaRPr lang="en-US" i="1" dirty="0" smtClean="0"/>
          </a:p>
          <a:p>
            <a:pPr marL="457200" lvl="1" indent="0">
              <a:buNone/>
            </a:pPr>
            <a:endParaRPr lang="en-US" dirty="0" smtClean="0"/>
          </a:p>
          <a:p>
            <a:r>
              <a:rPr lang="en-US" dirty="0" err="1" smtClean="0"/>
              <a:t>RESeED</a:t>
            </a:r>
            <a:r>
              <a:rPr lang="en-US" dirty="0" smtClean="0"/>
              <a:t> our solution for this problem</a:t>
            </a:r>
            <a:endParaRPr lang="en-US" sz="2200" i="1" dirty="0" smtClean="0"/>
          </a:p>
        </p:txBody>
      </p:sp>
      <p:sp>
        <p:nvSpPr>
          <p:cNvPr id="5" name="TextBox 4"/>
          <p:cNvSpPr txBox="1"/>
          <p:nvPr/>
        </p:nvSpPr>
        <p:spPr>
          <a:xfrm>
            <a:off x="4267200" y="4076700"/>
            <a:ext cx="4419600" cy="369332"/>
          </a:xfrm>
          <a:prstGeom prst="rect">
            <a:avLst/>
          </a:prstGeom>
          <a:noFill/>
          <a:ln>
            <a:solidFill>
              <a:srgbClr val="FF0000"/>
            </a:solidFill>
          </a:ln>
        </p:spPr>
        <p:txBody>
          <a:bodyPr wrap="square" rtlCol="0">
            <a:spAutoFit/>
          </a:bodyPr>
          <a:lstStyle/>
          <a:p>
            <a:pPr algn="ctr"/>
            <a:r>
              <a:rPr lang="en-US" dirty="0" smtClean="0"/>
              <a:t>(</a:t>
            </a:r>
            <a:r>
              <a:rPr lang="en-US" dirty="0" err="1" smtClean="0"/>
              <a:t>Andrew|A</a:t>
            </a:r>
            <a:r>
              <a:rPr lang="en-US" dirty="0" smtClean="0"/>
              <a:t>) \</a:t>
            </a:r>
            <a:r>
              <a:rPr lang="en-US" dirty="0" err="1" smtClean="0"/>
              <a:t>s</a:t>
            </a:r>
            <a:r>
              <a:rPr lang="en-US" dirty="0" smtClean="0"/>
              <a:t>*(</a:t>
            </a:r>
            <a:r>
              <a:rPr lang="en-US" dirty="0" err="1" smtClean="0"/>
              <a:t>stuart|s</a:t>
            </a:r>
            <a:r>
              <a:rPr lang="en-US" dirty="0" smtClean="0"/>
              <a:t>) \</a:t>
            </a:r>
            <a:r>
              <a:rPr lang="en-US" dirty="0" err="1" smtClean="0"/>
              <a:t>s</a:t>
            </a:r>
            <a:r>
              <a:rPr lang="en-US" dirty="0" smtClean="0"/>
              <a:t>*</a:t>
            </a:r>
            <a:r>
              <a:rPr lang="en-US" dirty="0" err="1" smtClean="0"/>
              <a:t>Tanenbaum</a:t>
            </a:r>
            <a:r>
              <a:rPr lang="en-US" dirty="0" smtClean="0"/>
              <a:t> </a:t>
            </a:r>
            <a:endParaRPr lang="en-US" dirty="0"/>
          </a:p>
        </p:txBody>
      </p:sp>
      <p:sp>
        <p:nvSpPr>
          <p:cNvPr id="6" name="Slide Number Placeholder 5"/>
          <p:cNvSpPr>
            <a:spLocks noGrp="1"/>
          </p:cNvSpPr>
          <p:nvPr>
            <p:ph type="sldNum" sz="quarter" idx="12"/>
          </p:nvPr>
        </p:nvSpPr>
        <p:spPr/>
        <p:txBody>
          <a:bodyPr/>
          <a:lstStyle/>
          <a:p>
            <a:pPr>
              <a:defRPr/>
            </a:pPr>
            <a:fld id="{6A4D3DC4-9E7F-1C47-B729-896D53019E3D}" type="slidenum">
              <a:rPr lang="en-US" smtClean="0"/>
              <a:pPr>
                <a:defRPr/>
              </a:pPr>
              <a:t>39</a:t>
            </a:fld>
            <a:endParaRPr lang="en-US"/>
          </a:p>
        </p:txBody>
      </p:sp>
    </p:spTree>
    <p:extLst>
      <p:ext uri="{BB962C8B-B14F-4D97-AF65-F5344CB8AC3E}">
        <p14:creationId xmlns="" xmlns:p14="http://schemas.microsoft.com/office/powerpoint/2010/main" val="518755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Effect transition="in" filter="blinds(horizontal)">
                                      <p:cBhvr>
                                        <p:cTn id="1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ec2.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895600" y="4431973"/>
            <a:ext cx="2693970" cy="2400627"/>
          </a:xfrm>
          <a:prstGeom prst="rect">
            <a:avLst/>
          </a:prstGeom>
        </p:spPr>
      </p:pic>
      <p:pic>
        <p:nvPicPr>
          <p:cNvPr id="10" name="Picture 9" descr="bd.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rot="2671366">
            <a:off x="4491441" y="1832011"/>
            <a:ext cx="3062983" cy="2436773"/>
          </a:xfrm>
          <a:prstGeom prst="rect">
            <a:avLst/>
          </a:prstGeom>
        </p:spPr>
      </p:pic>
      <p:pic>
        <p:nvPicPr>
          <p:cNvPr id="9" name="Picture 8" descr="cloud.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485900" y="2108200"/>
            <a:ext cx="2590800" cy="2159000"/>
          </a:xfrm>
          <a:prstGeom prst="rect">
            <a:avLst/>
          </a:prstGeom>
        </p:spPr>
      </p:pic>
      <p:sp>
        <p:nvSpPr>
          <p:cNvPr id="2" name="Title 1"/>
          <p:cNvSpPr>
            <a:spLocks noGrp="1"/>
          </p:cNvSpPr>
          <p:nvPr>
            <p:ph type="title"/>
          </p:nvPr>
        </p:nvSpPr>
        <p:spPr/>
        <p:txBody>
          <a:bodyPr/>
          <a:lstStyle/>
          <a:p>
            <a:r>
              <a:rPr lang="en-US" dirty="0" smtClean="0"/>
              <a:t>Research Interests</a:t>
            </a:r>
            <a:endParaRPr lang="en-US" dirty="0"/>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4</a:t>
            </a:fld>
            <a:endParaRPr lang="en-US" dirty="0">
              <a:solidFill>
                <a:prstClr val="black">
                  <a:tint val="75000"/>
                </a:prstClr>
              </a:solidFill>
              <a:latin typeface="Calibri"/>
            </a:endParaRPr>
          </a:p>
        </p:txBody>
      </p:sp>
      <p:sp>
        <p:nvSpPr>
          <p:cNvPr id="5" name="Oval 4"/>
          <p:cNvSpPr/>
          <p:nvPr/>
        </p:nvSpPr>
        <p:spPr>
          <a:xfrm>
            <a:off x="927100" y="1485900"/>
            <a:ext cx="3886200" cy="3644900"/>
          </a:xfrm>
          <a:prstGeom prst="ellipse">
            <a:avLst/>
          </a:prstGeom>
          <a:noFill/>
          <a:ln w="25400">
            <a:solidFill>
              <a:schemeClr val="tx2"/>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7" name="Oval 6"/>
          <p:cNvSpPr/>
          <p:nvPr/>
        </p:nvSpPr>
        <p:spPr>
          <a:xfrm>
            <a:off x="3733800" y="1485900"/>
            <a:ext cx="3886200" cy="3644900"/>
          </a:xfrm>
          <a:prstGeom prst="ellipse">
            <a:avLst/>
          </a:prstGeom>
          <a:noFill/>
          <a:ln w="25400">
            <a:solidFill>
              <a:schemeClr val="accent5"/>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8" name="Oval 7"/>
          <p:cNvSpPr/>
          <p:nvPr/>
        </p:nvSpPr>
        <p:spPr>
          <a:xfrm>
            <a:off x="2336800" y="3187700"/>
            <a:ext cx="3886200" cy="3644900"/>
          </a:xfrm>
          <a:prstGeom prst="ellipse">
            <a:avLst/>
          </a:prstGeom>
          <a:noFill/>
          <a:ln w="25400">
            <a:solidFill>
              <a:schemeClr val="accent2"/>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4" name="Picture 13" descr="sec3.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724654" y="6063570"/>
            <a:ext cx="948946" cy="696599"/>
          </a:xfrm>
          <a:prstGeom prst="rect">
            <a:avLst/>
          </a:prstGeom>
        </p:spPr>
      </p:pic>
      <p:sp>
        <p:nvSpPr>
          <p:cNvPr id="15" name="Rectangle 14"/>
          <p:cNvSpPr/>
          <p:nvPr/>
        </p:nvSpPr>
        <p:spPr>
          <a:xfrm>
            <a:off x="5181600" y="1069751"/>
            <a:ext cx="1206500" cy="37804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266700" y="1697335"/>
            <a:ext cx="1549400" cy="923330"/>
          </a:xfrm>
          <a:prstGeom prst="rect">
            <a:avLst/>
          </a:prstGeom>
          <a:noFill/>
        </p:spPr>
        <p:txBody>
          <a:bodyPr wrap="square" rtlCol="0">
            <a:spAutoFit/>
          </a:bodyPr>
          <a:lstStyle/>
          <a:p>
            <a:r>
              <a:rPr lang="en-US" dirty="0" smtClean="0">
                <a:solidFill>
                  <a:schemeClr val="bg1"/>
                </a:solidFill>
              </a:rPr>
              <a:t>Data Sanitization in Cloud</a:t>
            </a:r>
            <a:endParaRPr lang="en-US" dirty="0">
              <a:solidFill>
                <a:schemeClr val="bg1"/>
              </a:solidFill>
            </a:endParaRPr>
          </a:p>
        </p:txBody>
      </p:sp>
      <p:sp>
        <p:nvSpPr>
          <p:cNvPr id="22" name="TextBox 21"/>
          <p:cNvSpPr txBox="1"/>
          <p:nvPr/>
        </p:nvSpPr>
        <p:spPr>
          <a:xfrm>
            <a:off x="88899" y="4579908"/>
            <a:ext cx="2559051" cy="923330"/>
          </a:xfrm>
          <a:prstGeom prst="rect">
            <a:avLst/>
          </a:prstGeom>
          <a:noFill/>
        </p:spPr>
        <p:txBody>
          <a:bodyPr wrap="square" rtlCol="0">
            <a:spAutoFit/>
          </a:bodyPr>
          <a:lstStyle/>
          <a:p>
            <a:r>
              <a:rPr lang="en-US" dirty="0" smtClean="0">
                <a:solidFill>
                  <a:schemeClr val="bg1"/>
                </a:solidFill>
              </a:rPr>
              <a:t>Robust Cloud Resource Allocation for real time processing of big data </a:t>
            </a:r>
            <a:endParaRPr lang="en-US" dirty="0">
              <a:solidFill>
                <a:schemeClr val="bg1"/>
              </a:solidFill>
            </a:endParaRPr>
          </a:p>
        </p:txBody>
      </p:sp>
    </p:spTree>
    <p:extLst>
      <p:ext uri="{BB962C8B-B14F-4D97-AF65-F5344CB8AC3E}">
        <p14:creationId xmlns:p14="http://schemas.microsoft.com/office/powerpoint/2010/main" xmlns="" val="3430870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rot="716048">
            <a:off x="6843184" y="5537020"/>
            <a:ext cx="3460174" cy="1432285"/>
          </a:xfrm>
          <a:prstGeom prst="rect">
            <a:avLst/>
          </a:prstGeom>
        </p:spPr>
      </p:pic>
      <p:pic>
        <p:nvPicPr>
          <p:cNvPr id="5" name="Picture 4" descr="DNA double helix_.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531100" y="2057400"/>
            <a:ext cx="1816100" cy="3324386"/>
          </a:xfrm>
          <a:prstGeom prst="rect">
            <a:avLst/>
          </a:prstGeom>
        </p:spPr>
      </p:pic>
      <p:sp>
        <p:nvSpPr>
          <p:cNvPr id="2" name="Title 1"/>
          <p:cNvSpPr>
            <a:spLocks noGrp="1"/>
          </p:cNvSpPr>
          <p:nvPr>
            <p:ph type="title"/>
          </p:nvPr>
        </p:nvSpPr>
        <p:spPr/>
        <p:txBody>
          <a:bodyPr>
            <a:noAutofit/>
          </a:bodyPr>
          <a:lstStyle/>
          <a:p>
            <a:r>
              <a:rPr lang="en-US" sz="3600" dirty="0" smtClean="0"/>
              <a:t>Search on Genomic Data</a:t>
            </a:r>
            <a:endParaRPr lang="en-US" sz="3600" dirty="0"/>
          </a:p>
        </p:txBody>
      </p:sp>
      <p:sp>
        <p:nvSpPr>
          <p:cNvPr id="3" name="Content Placeholder 2"/>
          <p:cNvSpPr>
            <a:spLocks noGrp="1"/>
          </p:cNvSpPr>
          <p:nvPr>
            <p:ph idx="1"/>
          </p:nvPr>
        </p:nvSpPr>
        <p:spPr>
          <a:xfrm>
            <a:off x="330200" y="1625600"/>
            <a:ext cx="7785100" cy="4525963"/>
          </a:xfrm>
        </p:spPr>
        <p:txBody>
          <a:bodyPr>
            <a:normAutofit/>
          </a:bodyPr>
          <a:lstStyle/>
          <a:p>
            <a:r>
              <a:rPr lang="en-US" sz="2800" dirty="0" smtClean="0"/>
              <a:t>Collaborating with University of Cincinnati</a:t>
            </a:r>
          </a:p>
          <a:p>
            <a:endParaRPr lang="en-US" sz="2800" dirty="0" smtClean="0"/>
          </a:p>
          <a:p>
            <a:r>
              <a:rPr lang="en-US" sz="2800" dirty="0" smtClean="0"/>
              <a:t>Proteins have starting and stopping codons</a:t>
            </a:r>
          </a:p>
          <a:p>
            <a:pPr marL="457200" lvl="1" indent="0">
              <a:buNone/>
            </a:pPr>
            <a:endParaRPr lang="en-US" sz="2000" dirty="0"/>
          </a:p>
          <a:p>
            <a:pPr marL="457200" lvl="1" indent="0">
              <a:buNone/>
            </a:pPr>
            <a:r>
              <a:rPr lang="en-US" sz="2000" dirty="0" smtClean="0">
                <a:solidFill>
                  <a:schemeClr val="accent1"/>
                </a:solidFill>
              </a:rPr>
              <a:t>                                  </a:t>
            </a:r>
            <a:r>
              <a:rPr lang="en-US" sz="2400" dirty="0" smtClean="0">
                <a:solidFill>
                  <a:schemeClr val="accent1"/>
                </a:solidFill>
              </a:rPr>
              <a:t>   </a:t>
            </a:r>
            <a:r>
              <a:rPr lang="en-US" sz="2400" dirty="0">
                <a:solidFill>
                  <a:schemeClr val="accent1"/>
                </a:solidFill>
              </a:rPr>
              <a:t>ATG</a:t>
            </a:r>
            <a:r>
              <a:rPr lang="en-US" sz="2400" dirty="0"/>
              <a:t>TTCACT</a:t>
            </a:r>
            <a:r>
              <a:rPr lang="en-US" sz="2400" dirty="0">
                <a:solidFill>
                  <a:srgbClr val="FF0000"/>
                </a:solidFill>
              </a:rPr>
              <a:t>TAG</a:t>
            </a:r>
          </a:p>
          <a:p>
            <a:pPr marL="457200" lvl="1" indent="0">
              <a:buNone/>
            </a:pPr>
            <a:endParaRPr lang="en-US" sz="2000" dirty="0">
              <a:solidFill>
                <a:schemeClr val="accent1"/>
              </a:solidFill>
            </a:endParaRPr>
          </a:p>
          <a:p>
            <a:r>
              <a:rPr lang="en-US" sz="2800" dirty="0" smtClean="0"/>
              <a:t>There is fuzziness </a:t>
            </a:r>
            <a:r>
              <a:rPr lang="en-US" sz="2800" dirty="0"/>
              <a:t>in the coding of DNA </a:t>
            </a:r>
            <a:r>
              <a:rPr lang="en-US" sz="2800" dirty="0" smtClean="0"/>
              <a:t>sequences: N nucleotide can be {A,C,G,T,U}</a:t>
            </a:r>
            <a:endParaRPr lang="en-US" sz="2800" dirty="0"/>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40</a:t>
            </a:fld>
            <a:endParaRPr lang="en-US">
              <a:solidFill>
                <a:prstClr val="black">
                  <a:tint val="75000"/>
                </a:prstClr>
              </a:solidFill>
              <a:latin typeface="Calibri"/>
            </a:endParaRPr>
          </a:p>
        </p:txBody>
      </p:sp>
      <p:graphicFrame>
        <p:nvGraphicFramePr>
          <p:cNvPr id="7" name="Object 6"/>
          <p:cNvGraphicFramePr>
            <a:graphicFrameLocks noChangeAspect="1"/>
          </p:cNvGraphicFramePr>
          <p:nvPr>
            <p:extLst>
              <p:ext uri="{D42A27DB-BD31-4B8C-83A1-F6EECF244321}">
                <p14:modId xmlns:p14="http://schemas.microsoft.com/office/powerpoint/2010/main" xmlns="" val="1001774302"/>
              </p:ext>
            </p:extLst>
          </p:nvPr>
        </p:nvGraphicFramePr>
        <p:xfrm>
          <a:off x="888999" y="3313430"/>
          <a:ext cx="1495425" cy="598170"/>
        </p:xfrm>
        <a:graphic>
          <a:graphicData uri="http://schemas.openxmlformats.org/presentationml/2006/ole">
            <p:oleObj spid="_x0000_s5251" name="Equation" r:id="rId5" imgW="685440" imgH="264960" progId="Equation.3">
              <p:embed/>
            </p:oleObj>
          </a:graphicData>
        </a:graphic>
      </p:graphicFrame>
      <p:grpSp>
        <p:nvGrpSpPr>
          <p:cNvPr id="16" name="Group 15"/>
          <p:cNvGrpSpPr/>
          <p:nvPr/>
        </p:nvGrpSpPr>
        <p:grpSpPr>
          <a:xfrm>
            <a:off x="2977850" y="3794480"/>
            <a:ext cx="2165353" cy="430274"/>
            <a:chOff x="1200148" y="4531080"/>
            <a:chExt cx="2165353" cy="430274"/>
          </a:xfrm>
        </p:grpSpPr>
        <p:sp>
          <p:nvSpPr>
            <p:cNvPr id="8" name="Left Brace 7"/>
            <p:cNvSpPr/>
            <p:nvPr/>
          </p:nvSpPr>
          <p:spPr>
            <a:xfrm rot="16200000">
              <a:off x="1357490" y="4399140"/>
              <a:ext cx="186969" cy="450850"/>
            </a:xfrm>
            <a:prstGeom prst="leftBrace">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Left Brace 8"/>
            <p:cNvSpPr/>
            <p:nvPr/>
          </p:nvSpPr>
          <p:spPr>
            <a:xfrm rot="16200000">
              <a:off x="1852790" y="4399140"/>
              <a:ext cx="186969" cy="450850"/>
            </a:xfrm>
            <a:prstGeom prst="leftBrace">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Left Brace 9"/>
            <p:cNvSpPr/>
            <p:nvPr/>
          </p:nvSpPr>
          <p:spPr>
            <a:xfrm rot="16200000">
              <a:off x="2335390" y="4399140"/>
              <a:ext cx="186969" cy="450850"/>
            </a:xfrm>
            <a:prstGeom prst="leftBrace">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Left Brace 10"/>
            <p:cNvSpPr/>
            <p:nvPr/>
          </p:nvSpPr>
          <p:spPr>
            <a:xfrm rot="16200000">
              <a:off x="2843390" y="4399140"/>
              <a:ext cx="186969" cy="450850"/>
            </a:xfrm>
            <a:prstGeom prst="leftBrace">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TextBox 11"/>
            <p:cNvSpPr txBox="1"/>
            <p:nvPr/>
          </p:nvSpPr>
          <p:spPr>
            <a:xfrm>
              <a:off x="1200148" y="4622800"/>
              <a:ext cx="628652" cy="338554"/>
            </a:xfrm>
            <a:prstGeom prst="rect">
              <a:avLst/>
            </a:prstGeom>
            <a:noFill/>
          </p:spPr>
          <p:txBody>
            <a:bodyPr wrap="square" rtlCol="0">
              <a:spAutoFit/>
            </a:bodyPr>
            <a:lstStyle/>
            <a:p>
              <a:r>
                <a:rPr lang="en-US" sz="1600" dirty="0" smtClean="0"/>
                <a:t>ω</a:t>
              </a:r>
              <a:r>
                <a:rPr lang="en-US" sz="1600" baseline="-25000" dirty="0" smtClean="0"/>
                <a:t>0</a:t>
              </a:r>
              <a:r>
                <a:rPr lang="en-US" sz="1600" dirty="0" smtClean="0"/>
                <a:t>C</a:t>
              </a:r>
              <a:r>
                <a:rPr lang="en-US" sz="1600" baseline="-25000" dirty="0" smtClean="0"/>
                <a:t>0</a:t>
              </a:r>
              <a:endParaRPr lang="en-US" sz="1600" baseline="-25000" dirty="0"/>
            </a:p>
          </p:txBody>
        </p:sp>
        <p:sp>
          <p:nvSpPr>
            <p:cNvPr id="13" name="TextBox 12"/>
            <p:cNvSpPr txBox="1"/>
            <p:nvPr/>
          </p:nvSpPr>
          <p:spPr>
            <a:xfrm>
              <a:off x="1631948" y="4622800"/>
              <a:ext cx="628652" cy="338554"/>
            </a:xfrm>
            <a:prstGeom prst="rect">
              <a:avLst/>
            </a:prstGeom>
            <a:noFill/>
          </p:spPr>
          <p:txBody>
            <a:bodyPr wrap="square" rtlCol="0">
              <a:spAutoFit/>
            </a:bodyPr>
            <a:lstStyle/>
            <a:p>
              <a:r>
                <a:rPr lang="en-US" sz="1600" dirty="0" smtClean="0"/>
                <a:t>  C</a:t>
              </a:r>
              <a:r>
                <a:rPr lang="en-US" sz="1600" baseline="-25000" dirty="0" smtClean="0"/>
                <a:t>1</a:t>
              </a:r>
              <a:endParaRPr lang="en-US" sz="1600" baseline="-25000" dirty="0"/>
            </a:p>
          </p:txBody>
        </p:sp>
        <p:sp>
          <p:nvSpPr>
            <p:cNvPr id="14" name="TextBox 13"/>
            <p:cNvSpPr txBox="1"/>
            <p:nvPr/>
          </p:nvSpPr>
          <p:spPr>
            <a:xfrm>
              <a:off x="2025648" y="4622800"/>
              <a:ext cx="628652" cy="338554"/>
            </a:xfrm>
            <a:prstGeom prst="rect">
              <a:avLst/>
            </a:prstGeom>
            <a:noFill/>
          </p:spPr>
          <p:txBody>
            <a:bodyPr wrap="square" rtlCol="0">
              <a:spAutoFit/>
            </a:bodyPr>
            <a:lstStyle/>
            <a:p>
              <a:r>
                <a:rPr lang="en-US" sz="1600" dirty="0"/>
                <a:t> </a:t>
              </a:r>
              <a:r>
                <a:rPr lang="en-US" sz="1600" dirty="0" smtClean="0"/>
                <a:t>   C</a:t>
              </a:r>
              <a:r>
                <a:rPr lang="en-US" sz="1600" baseline="-25000" dirty="0" smtClean="0"/>
                <a:t>2</a:t>
              </a:r>
              <a:endParaRPr lang="en-US" sz="1600" baseline="-25000" dirty="0"/>
            </a:p>
          </p:txBody>
        </p:sp>
        <p:sp>
          <p:nvSpPr>
            <p:cNvPr id="15" name="TextBox 14"/>
            <p:cNvSpPr txBox="1"/>
            <p:nvPr/>
          </p:nvSpPr>
          <p:spPr>
            <a:xfrm>
              <a:off x="2736849" y="4619786"/>
              <a:ext cx="628652" cy="338554"/>
            </a:xfrm>
            <a:prstGeom prst="rect">
              <a:avLst/>
            </a:prstGeom>
            <a:noFill/>
          </p:spPr>
          <p:txBody>
            <a:bodyPr wrap="square" rtlCol="0">
              <a:spAutoFit/>
            </a:bodyPr>
            <a:lstStyle/>
            <a:p>
              <a:r>
                <a:rPr lang="en-US" sz="1600" dirty="0" smtClean="0"/>
                <a:t>ω</a:t>
              </a:r>
              <a:r>
                <a:rPr lang="en-US" sz="1600" baseline="-25000" dirty="0"/>
                <a:t>1</a:t>
              </a:r>
            </a:p>
          </p:txBody>
        </p:sp>
      </p:grpSp>
    </p:spTree>
    <p:extLst>
      <p:ext uri="{BB962C8B-B14F-4D97-AF65-F5344CB8AC3E}">
        <p14:creationId xmlns:p14="http://schemas.microsoft.com/office/powerpoint/2010/main" xmlns="" val="31842077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ec2.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895600" y="4431973"/>
            <a:ext cx="2693970" cy="2400627"/>
          </a:xfrm>
          <a:prstGeom prst="rect">
            <a:avLst/>
          </a:prstGeom>
        </p:spPr>
      </p:pic>
      <p:pic>
        <p:nvPicPr>
          <p:cNvPr id="10" name="Picture 9" descr="bd.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rot="2671366">
            <a:off x="4491441" y="1832011"/>
            <a:ext cx="3062983" cy="2436773"/>
          </a:xfrm>
          <a:prstGeom prst="rect">
            <a:avLst/>
          </a:prstGeom>
        </p:spPr>
      </p:pic>
      <p:sp>
        <p:nvSpPr>
          <p:cNvPr id="2" name="Title 1"/>
          <p:cNvSpPr>
            <a:spLocks noGrp="1"/>
          </p:cNvSpPr>
          <p:nvPr>
            <p:ph type="title"/>
          </p:nvPr>
        </p:nvSpPr>
        <p:spPr/>
        <p:txBody>
          <a:bodyPr/>
          <a:lstStyle/>
          <a:p>
            <a:r>
              <a:rPr lang="en-US" dirty="0" smtClean="0"/>
              <a:t>Research Interests</a:t>
            </a:r>
            <a:endParaRPr lang="en-US" dirty="0"/>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41</a:t>
            </a:fld>
            <a:endParaRPr lang="en-US" dirty="0">
              <a:solidFill>
                <a:prstClr val="black">
                  <a:tint val="75000"/>
                </a:prstClr>
              </a:solidFill>
              <a:latin typeface="Calibri"/>
            </a:endParaRPr>
          </a:p>
        </p:txBody>
      </p:sp>
      <p:sp>
        <p:nvSpPr>
          <p:cNvPr id="5" name="Oval 4"/>
          <p:cNvSpPr/>
          <p:nvPr/>
        </p:nvSpPr>
        <p:spPr>
          <a:xfrm>
            <a:off x="927100" y="1485900"/>
            <a:ext cx="3886200" cy="3644900"/>
          </a:xfrm>
          <a:prstGeom prst="ellipse">
            <a:avLst/>
          </a:prstGeom>
          <a:noFill/>
          <a:ln w="38100">
            <a:solidFill>
              <a:schemeClr val="tx2"/>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7" name="Oval 6"/>
          <p:cNvSpPr/>
          <p:nvPr/>
        </p:nvSpPr>
        <p:spPr>
          <a:xfrm>
            <a:off x="3733800" y="1485900"/>
            <a:ext cx="3886200" cy="3644900"/>
          </a:xfrm>
          <a:prstGeom prst="ellipse">
            <a:avLst/>
          </a:prstGeom>
          <a:noFill/>
          <a:ln w="38100">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8" name="Oval 7"/>
          <p:cNvSpPr/>
          <p:nvPr/>
        </p:nvSpPr>
        <p:spPr>
          <a:xfrm>
            <a:off x="2336800" y="3187700"/>
            <a:ext cx="3886200" cy="3644900"/>
          </a:xfrm>
          <a:prstGeom prst="ellipse">
            <a:avLst/>
          </a:prstGeom>
          <a:noFill/>
          <a:ln w="38100">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4" name="Picture 13" descr="sec3.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724654" y="6063570"/>
            <a:ext cx="948946" cy="696599"/>
          </a:xfrm>
          <a:prstGeom prst="rect">
            <a:avLst/>
          </a:prstGeom>
        </p:spPr>
      </p:pic>
      <p:sp>
        <p:nvSpPr>
          <p:cNvPr id="15" name="Rectangle 14"/>
          <p:cNvSpPr/>
          <p:nvPr/>
        </p:nvSpPr>
        <p:spPr>
          <a:xfrm>
            <a:off x="5181600" y="1069751"/>
            <a:ext cx="1206500" cy="37804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266700" y="1697335"/>
            <a:ext cx="1549400" cy="923330"/>
          </a:xfrm>
          <a:prstGeom prst="rect">
            <a:avLst/>
          </a:prstGeom>
          <a:noFill/>
        </p:spPr>
        <p:txBody>
          <a:bodyPr wrap="square" rtlCol="0">
            <a:spAutoFit/>
          </a:bodyPr>
          <a:lstStyle/>
          <a:p>
            <a:r>
              <a:rPr lang="en-US" dirty="0" smtClean="0">
                <a:solidFill>
                  <a:schemeClr val="bg1"/>
                </a:solidFill>
              </a:rPr>
              <a:t>Data Sanitization in Cloud</a:t>
            </a:r>
            <a:endParaRPr lang="en-US" dirty="0">
              <a:solidFill>
                <a:schemeClr val="bg1"/>
              </a:solidFill>
            </a:endParaRPr>
          </a:p>
        </p:txBody>
      </p:sp>
      <p:sp>
        <p:nvSpPr>
          <p:cNvPr id="22" name="TextBox 21"/>
          <p:cNvSpPr txBox="1"/>
          <p:nvPr/>
        </p:nvSpPr>
        <p:spPr>
          <a:xfrm>
            <a:off x="88899" y="4579908"/>
            <a:ext cx="2559051" cy="923330"/>
          </a:xfrm>
          <a:prstGeom prst="rect">
            <a:avLst/>
          </a:prstGeom>
          <a:noFill/>
        </p:spPr>
        <p:txBody>
          <a:bodyPr wrap="square" rtlCol="0">
            <a:spAutoFit/>
          </a:bodyPr>
          <a:lstStyle/>
          <a:p>
            <a:r>
              <a:rPr lang="en-US" dirty="0" smtClean="0">
                <a:solidFill>
                  <a:schemeClr val="bg1"/>
                </a:solidFill>
              </a:rPr>
              <a:t>Robust Cloud Resource Allocation for real time processing of big data </a:t>
            </a:r>
            <a:endParaRPr lang="en-US" dirty="0">
              <a:solidFill>
                <a:schemeClr val="bg1"/>
              </a:solidFill>
            </a:endParaRPr>
          </a:p>
        </p:txBody>
      </p:sp>
      <p:pic>
        <p:nvPicPr>
          <p:cNvPr id="9" name="Picture 8" descr="cloud.jp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485900" y="2108200"/>
            <a:ext cx="2590800" cy="2159000"/>
          </a:xfrm>
          <a:prstGeom prst="rect">
            <a:avLst/>
          </a:prstGeom>
        </p:spPr>
      </p:pic>
    </p:spTree>
    <p:extLst>
      <p:ext uri="{BB962C8B-B14F-4D97-AF65-F5344CB8AC3E}">
        <p14:creationId xmlns:p14="http://schemas.microsoft.com/office/powerpoint/2010/main" xmlns="" val="3430870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Natural Disaster Management</a:t>
            </a:r>
            <a:endParaRPr lang="en-US" sz="4000" dirty="0"/>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42</a:t>
            </a:fld>
            <a:endParaRPr lang="en-US">
              <a:solidFill>
                <a:prstClr val="black">
                  <a:tint val="75000"/>
                </a:prstClr>
              </a:solidFill>
              <a:latin typeface="Calibri"/>
            </a:endParaRPr>
          </a:p>
        </p:txBody>
      </p:sp>
      <p:sp>
        <p:nvSpPr>
          <p:cNvPr id="6" name="Content Placeholder 5"/>
          <p:cNvSpPr>
            <a:spLocks noGrp="1"/>
          </p:cNvSpPr>
          <p:nvPr>
            <p:ph idx="1"/>
          </p:nvPr>
        </p:nvSpPr>
        <p:spPr>
          <a:xfrm>
            <a:off x="-42551" y="1568301"/>
            <a:ext cx="8229600" cy="5074245"/>
          </a:xfrm>
        </p:spPr>
        <p:txBody>
          <a:bodyPr>
            <a:normAutofit/>
          </a:bodyPr>
          <a:lstStyle/>
          <a:p>
            <a:r>
              <a:rPr lang="en-US" sz="3200" dirty="0" smtClean="0"/>
              <a:t>Disaster management </a:t>
            </a:r>
            <a:br>
              <a:rPr lang="en-US" sz="3200" dirty="0" smtClean="0"/>
            </a:br>
            <a:r>
              <a:rPr lang="en-US" sz="3200" dirty="0" smtClean="0"/>
              <a:t>applications</a:t>
            </a:r>
          </a:p>
          <a:p>
            <a:pPr lvl="1"/>
            <a:r>
              <a:rPr lang="en-US" i="1" dirty="0" smtClean="0"/>
              <a:t>Process Big data</a:t>
            </a:r>
          </a:p>
          <a:p>
            <a:pPr lvl="1"/>
            <a:r>
              <a:rPr lang="en-US" i="1" dirty="0" smtClean="0"/>
              <a:t>Are real-time!</a:t>
            </a:r>
          </a:p>
          <a:p>
            <a:pPr lvl="1"/>
            <a:r>
              <a:rPr lang="en-US" i="1" dirty="0" smtClean="0"/>
              <a:t>Evacuation traffic</a:t>
            </a:r>
            <a:br>
              <a:rPr lang="en-US" i="1" dirty="0" smtClean="0"/>
            </a:br>
            <a:r>
              <a:rPr lang="en-US" i="1" dirty="0" smtClean="0"/>
              <a:t>modeling</a:t>
            </a:r>
          </a:p>
          <a:p>
            <a:pPr lvl="1"/>
            <a:r>
              <a:rPr lang="en-US" i="1" dirty="0" smtClean="0"/>
              <a:t>Fuel demand </a:t>
            </a:r>
            <a:br>
              <a:rPr lang="en-US" i="1" dirty="0" smtClean="0"/>
            </a:br>
            <a:r>
              <a:rPr lang="en-US" i="1" dirty="0" smtClean="0"/>
              <a:t>prediction</a:t>
            </a:r>
          </a:p>
          <a:p>
            <a:pPr lvl="1"/>
            <a:endParaRPr lang="en-US" dirty="0" smtClean="0"/>
          </a:p>
          <a:p>
            <a:pPr lvl="1">
              <a:buNone/>
            </a:pPr>
            <a:endParaRPr lang="en-US" sz="1900" dirty="0" smtClean="0"/>
          </a:p>
          <a:p>
            <a:pPr lvl="1">
              <a:buNone/>
            </a:pPr>
            <a:endParaRPr lang="en-US" dirty="0"/>
          </a:p>
        </p:txBody>
      </p:sp>
      <p:pic>
        <p:nvPicPr>
          <p:cNvPr id="7" name="Content Placeholder 4" descr="Australian-fires.jpg"/>
          <p:cNvPicPr>
            <a:picLocks noChangeAspect="1"/>
          </p:cNvPicPr>
          <p:nvPr/>
        </p:nvPicPr>
        <p:blipFill>
          <a:blip r:embed="rId2"/>
          <a:stretch>
            <a:fillRect/>
          </a:stretch>
        </p:blipFill>
        <p:spPr>
          <a:xfrm>
            <a:off x="3416920" y="2109507"/>
            <a:ext cx="5599491" cy="37402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linds(horizontal)">
                                      <p:cBhvr>
                                        <p:cTn id="7" dur="500"/>
                                        <p:tgtEl>
                                          <p:spTgt spid="6">
                                            <p:txEl>
                                              <p:pRg st="1" end="1"/>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blinds(horizontal)">
                                      <p:cBhvr>
                                        <p:cTn id="11" dur="500"/>
                                        <p:tgtEl>
                                          <p:spTgt spid="6">
                                            <p:txEl>
                                              <p:pRg st="2" end="2"/>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blinds(horizontal)">
                                      <p:cBhvr>
                                        <p:cTn id="15" dur="500"/>
                                        <p:tgtEl>
                                          <p:spTgt spid="6">
                                            <p:txEl>
                                              <p:pRg st="3" end="3"/>
                                            </p:txEl>
                                          </p:spTgt>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blinds(horizontal)">
                                      <p:cBhvr>
                                        <p:cTn id="19"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Public Clouds Help?</a:t>
            </a:r>
            <a:endParaRPr lang="en-US" dirty="0"/>
          </a:p>
        </p:txBody>
      </p:sp>
      <p:sp>
        <p:nvSpPr>
          <p:cNvPr id="3" name="Content Placeholder 2"/>
          <p:cNvSpPr>
            <a:spLocks noGrp="1"/>
          </p:cNvSpPr>
          <p:nvPr>
            <p:ph idx="1"/>
          </p:nvPr>
        </p:nvSpPr>
        <p:spPr>
          <a:xfrm>
            <a:off x="415407" y="1672919"/>
            <a:ext cx="8229600" cy="4525963"/>
          </a:xfrm>
        </p:spPr>
        <p:txBody>
          <a:bodyPr>
            <a:normAutofit fontScale="77500" lnSpcReduction="20000"/>
          </a:bodyPr>
          <a:lstStyle/>
          <a:p>
            <a:r>
              <a:rPr lang="en-US" sz="3600" dirty="0" smtClean="0"/>
              <a:t>Local (organizational) </a:t>
            </a:r>
            <a:br>
              <a:rPr lang="en-US" sz="3600" dirty="0" smtClean="0"/>
            </a:br>
            <a:r>
              <a:rPr lang="en-US" sz="3600" dirty="0" smtClean="0"/>
              <a:t>resources might not </a:t>
            </a:r>
            <a:br>
              <a:rPr lang="en-US" sz="3600" dirty="0" smtClean="0"/>
            </a:br>
            <a:r>
              <a:rPr lang="en-US" sz="3600" dirty="0" smtClean="0"/>
              <a:t>be sufficient </a:t>
            </a:r>
          </a:p>
          <a:p>
            <a:endParaRPr lang="en-US" sz="1800" dirty="0" smtClean="0"/>
          </a:p>
          <a:p>
            <a:r>
              <a:rPr lang="en-US" sz="3600" dirty="0" smtClean="0"/>
              <a:t>Public Clouds cannot help!</a:t>
            </a:r>
          </a:p>
          <a:p>
            <a:pPr lvl="1"/>
            <a:r>
              <a:rPr lang="en-US" sz="2900" i="1" dirty="0" smtClean="0"/>
              <a:t>Insufficient band-width</a:t>
            </a:r>
          </a:p>
          <a:p>
            <a:pPr lvl="1"/>
            <a:r>
              <a:rPr lang="en-US" sz="2900" i="1" dirty="0" smtClean="0"/>
              <a:t>Clouds are not trustworthy</a:t>
            </a:r>
          </a:p>
          <a:p>
            <a:endParaRPr lang="en-US" sz="2300" dirty="0" smtClean="0"/>
          </a:p>
          <a:p>
            <a:r>
              <a:rPr lang="en-US" sz="3600" i="1" dirty="0" smtClean="0"/>
              <a:t>How to acquire </a:t>
            </a:r>
            <a:br>
              <a:rPr lang="en-US" sz="3600" i="1" dirty="0" smtClean="0"/>
            </a:br>
            <a:r>
              <a:rPr lang="en-US" sz="3600" i="1" dirty="0" smtClean="0"/>
              <a:t>resources for Big data</a:t>
            </a:r>
            <a:br>
              <a:rPr lang="en-US" sz="3600" i="1" dirty="0" smtClean="0"/>
            </a:br>
            <a:r>
              <a:rPr lang="en-US" sz="3600" i="1" dirty="0" smtClean="0"/>
              <a:t>applications at a disaster </a:t>
            </a:r>
            <a:br>
              <a:rPr lang="en-US" sz="3600" i="1" dirty="0" smtClean="0"/>
            </a:br>
            <a:r>
              <a:rPr lang="en-US" sz="3600" i="1" dirty="0" smtClean="0"/>
              <a:t>time?</a:t>
            </a:r>
            <a:endParaRPr lang="en-US" i="1" dirty="0"/>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43</a:t>
            </a:fld>
            <a:endParaRPr lang="en-US">
              <a:solidFill>
                <a:prstClr val="black">
                  <a:tint val="75000"/>
                </a:prstClr>
              </a:solidFill>
              <a:latin typeface="Calibri"/>
            </a:endParaRPr>
          </a:p>
        </p:txBody>
      </p:sp>
      <p:pic>
        <p:nvPicPr>
          <p:cNvPr id="16" name="Picture 2" descr="C:\Program Files\Microsoft Office\MEDIA\CAGCAT10\j0195384.wmf"/>
          <p:cNvPicPr>
            <a:picLocks noChangeAspect="1" noChangeArrowheads="1"/>
          </p:cNvPicPr>
          <p:nvPr/>
        </p:nvPicPr>
        <p:blipFill>
          <a:blip r:embed="rId2"/>
          <a:stretch>
            <a:fillRect/>
          </a:stretch>
        </p:blipFill>
        <p:spPr bwMode="auto">
          <a:xfrm>
            <a:off x="8085240" y="3944824"/>
            <a:ext cx="821060" cy="838200"/>
          </a:xfrm>
          <a:prstGeom prst="rect">
            <a:avLst/>
          </a:prstGeom>
          <a:noFill/>
        </p:spPr>
      </p:pic>
      <p:sp>
        <p:nvSpPr>
          <p:cNvPr id="18" name="Cloud Callout 17"/>
          <p:cNvSpPr/>
          <p:nvPr/>
        </p:nvSpPr>
        <p:spPr>
          <a:xfrm>
            <a:off x="5043466" y="1614409"/>
            <a:ext cx="2743200" cy="1447800"/>
          </a:xfrm>
          <a:prstGeom prst="cloudCallout">
            <a:avLst>
              <a:gd name="adj1" fmla="val -15600"/>
              <a:gd name="adj2" fmla="val -446"/>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2400" b="1" dirty="0">
              <a:solidFill>
                <a:schemeClr val="tx1"/>
              </a:solidFill>
            </a:endParaRPr>
          </a:p>
        </p:txBody>
      </p:sp>
      <p:sp>
        <p:nvSpPr>
          <p:cNvPr id="19" name="Cloud Callout 18"/>
          <p:cNvSpPr/>
          <p:nvPr/>
        </p:nvSpPr>
        <p:spPr>
          <a:xfrm>
            <a:off x="4524123" y="4549117"/>
            <a:ext cx="3276600" cy="1600200"/>
          </a:xfrm>
          <a:prstGeom prst="cloudCallout">
            <a:avLst>
              <a:gd name="adj1" fmla="val -15600"/>
              <a:gd name="adj2" fmla="val -446"/>
            </a:avLst>
          </a:prstGeom>
          <a:solidFill>
            <a:schemeClr val="accent1">
              <a:lumMod val="60000"/>
              <a:lumOff val="4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2400" b="1" dirty="0">
              <a:solidFill>
                <a:schemeClr val="tx1"/>
              </a:solidFill>
            </a:endParaRPr>
          </a:p>
        </p:txBody>
      </p:sp>
      <p:sp>
        <p:nvSpPr>
          <p:cNvPr id="20" name="Freeform 1149"/>
          <p:cNvSpPr>
            <a:spLocks/>
          </p:cNvSpPr>
          <p:nvPr/>
        </p:nvSpPr>
        <p:spPr bwMode="auto">
          <a:xfrm>
            <a:off x="2212976" y="4014803"/>
            <a:ext cx="15875" cy="17463"/>
          </a:xfrm>
          <a:custGeom>
            <a:avLst/>
            <a:gdLst/>
            <a:ahLst/>
            <a:cxnLst>
              <a:cxn ang="0">
                <a:pos x="10" y="5"/>
              </a:cxn>
              <a:cxn ang="0">
                <a:pos x="10" y="11"/>
              </a:cxn>
              <a:cxn ang="0">
                <a:pos x="0" y="6"/>
              </a:cxn>
              <a:cxn ang="0">
                <a:pos x="0" y="0"/>
              </a:cxn>
              <a:cxn ang="0">
                <a:pos x="10" y="5"/>
              </a:cxn>
            </a:cxnLst>
            <a:rect l="0" t="0" r="r" b="b"/>
            <a:pathLst>
              <a:path w="10" h="11">
                <a:moveTo>
                  <a:pt x="10" y="5"/>
                </a:moveTo>
                <a:lnTo>
                  <a:pt x="10" y="11"/>
                </a:lnTo>
                <a:lnTo>
                  <a:pt x="0" y="6"/>
                </a:lnTo>
                <a:lnTo>
                  <a:pt x="0" y="0"/>
                </a:lnTo>
                <a:lnTo>
                  <a:pt x="10" y="5"/>
                </a:lnTo>
                <a:close/>
              </a:path>
            </a:pathLst>
          </a:custGeom>
          <a:solidFill>
            <a:srgbClr val="E1B126"/>
          </a:solidFill>
          <a:ln w="9525">
            <a:noFill/>
            <a:round/>
            <a:headEnd/>
            <a:tailEnd/>
          </a:ln>
        </p:spPr>
        <p:txBody>
          <a:bodyPr vert="horz" wrap="square" lIns="91440" tIns="45720" rIns="91440" bIns="45720" numCol="1" anchor="t" anchorCtr="0" compatLnSpc="1">
            <a:prstTxWarp prst="textNoShape">
              <a:avLst/>
            </a:prstTxWarp>
          </a:bodyPr>
          <a:lstStyle/>
          <a:p>
            <a:endParaRPr lang="fa-IR"/>
          </a:p>
        </p:txBody>
      </p:sp>
      <p:sp>
        <p:nvSpPr>
          <p:cNvPr id="21" name="Right Arrow 20"/>
          <p:cNvSpPr/>
          <p:nvPr/>
        </p:nvSpPr>
        <p:spPr>
          <a:xfrm rot="10800000">
            <a:off x="6505322" y="4307634"/>
            <a:ext cx="1473587" cy="133918"/>
          </a:xfrm>
          <a:prstGeom prst="rightArrow">
            <a:avLst/>
          </a:prstGeom>
          <a:solidFill>
            <a:schemeClr val="accent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22" name="TextBox 21"/>
          <p:cNvSpPr txBox="1"/>
          <p:nvPr/>
        </p:nvSpPr>
        <p:spPr>
          <a:xfrm>
            <a:off x="5824830" y="3795287"/>
            <a:ext cx="2751847" cy="584775"/>
          </a:xfrm>
          <a:prstGeom prst="rect">
            <a:avLst/>
          </a:prstGeom>
          <a:noFill/>
        </p:spPr>
        <p:txBody>
          <a:bodyPr wrap="square" rtlCol="1">
            <a:spAutoFit/>
          </a:bodyPr>
          <a:lstStyle/>
          <a:p>
            <a:pPr algn="ctr"/>
            <a:r>
              <a:rPr lang="en-US" sz="1600" dirty="0" smtClean="0"/>
              <a:t>Disaster Management Application</a:t>
            </a:r>
            <a:endParaRPr lang="fa-IR" sz="1600" dirty="0"/>
          </a:p>
        </p:txBody>
      </p:sp>
      <p:cxnSp>
        <p:nvCxnSpPr>
          <p:cNvPr id="24" name="Straight Arrow Connector 23"/>
          <p:cNvCxnSpPr/>
          <p:nvPr/>
        </p:nvCxnSpPr>
        <p:spPr>
          <a:xfrm rot="16200000" flipV="1">
            <a:off x="5564345" y="3585102"/>
            <a:ext cx="1258301" cy="14059"/>
          </a:xfrm>
          <a:prstGeom prst="straightConnector1">
            <a:avLst/>
          </a:prstGeom>
          <a:ln w="28575">
            <a:tailEnd type="arrow"/>
          </a:ln>
        </p:spPr>
        <p:style>
          <a:lnRef idx="2">
            <a:schemeClr val="accent2"/>
          </a:lnRef>
          <a:fillRef idx="0">
            <a:schemeClr val="accent2"/>
          </a:fillRef>
          <a:effectRef idx="1">
            <a:schemeClr val="accent2"/>
          </a:effectRef>
          <a:fontRef idx="minor">
            <a:schemeClr val="tx1"/>
          </a:fontRef>
        </p:style>
      </p:cxnSp>
      <p:sp>
        <p:nvSpPr>
          <p:cNvPr id="26" name="TextBox 25"/>
          <p:cNvSpPr txBox="1"/>
          <p:nvPr/>
        </p:nvSpPr>
        <p:spPr>
          <a:xfrm>
            <a:off x="4761471" y="6149317"/>
            <a:ext cx="2110795" cy="338554"/>
          </a:xfrm>
          <a:prstGeom prst="rect">
            <a:avLst/>
          </a:prstGeom>
          <a:noFill/>
        </p:spPr>
        <p:txBody>
          <a:bodyPr wrap="square" rtlCol="1">
            <a:spAutoFit/>
          </a:bodyPr>
          <a:lstStyle/>
          <a:p>
            <a:pPr algn="ctr"/>
            <a:r>
              <a:rPr lang="en-US" sz="1600" b="1" dirty="0" smtClean="0"/>
              <a:t>Private Cloud</a:t>
            </a:r>
          </a:p>
        </p:txBody>
      </p:sp>
      <p:sp>
        <p:nvSpPr>
          <p:cNvPr id="34" name="Rounded Rectangle 33"/>
          <p:cNvSpPr/>
          <p:nvPr/>
        </p:nvSpPr>
        <p:spPr>
          <a:xfrm>
            <a:off x="5653066" y="1919209"/>
            <a:ext cx="609600" cy="533400"/>
          </a:xfrm>
          <a:prstGeom prst="roundRect">
            <a:avLst/>
          </a:prstGeom>
          <a:solidFill>
            <a:srgbClr val="FFC000">
              <a:alpha val="29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VM</a:t>
            </a:r>
            <a:endParaRPr lang="fa-IR" dirty="0"/>
          </a:p>
        </p:txBody>
      </p:sp>
      <p:sp>
        <p:nvSpPr>
          <p:cNvPr id="35" name="Can 34"/>
          <p:cNvSpPr/>
          <p:nvPr/>
        </p:nvSpPr>
        <p:spPr>
          <a:xfrm>
            <a:off x="6643666" y="2147809"/>
            <a:ext cx="381000" cy="4572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6" name="Can 35"/>
          <p:cNvSpPr/>
          <p:nvPr/>
        </p:nvSpPr>
        <p:spPr>
          <a:xfrm>
            <a:off x="6872266" y="1919209"/>
            <a:ext cx="381000" cy="4572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7" name="Rounded Rectangle 36"/>
          <p:cNvSpPr/>
          <p:nvPr/>
        </p:nvSpPr>
        <p:spPr>
          <a:xfrm>
            <a:off x="5805466" y="2224009"/>
            <a:ext cx="609600" cy="533400"/>
          </a:xfrm>
          <a:prstGeom prst="roundRect">
            <a:avLst/>
          </a:prstGeom>
          <a:solidFill>
            <a:srgbClr val="FFC000">
              <a:alpha val="29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VM</a:t>
            </a:r>
            <a:endParaRPr lang="fa-IR" dirty="0"/>
          </a:p>
        </p:txBody>
      </p:sp>
      <p:sp>
        <p:nvSpPr>
          <p:cNvPr id="39" name="Can 38"/>
          <p:cNvSpPr/>
          <p:nvPr/>
        </p:nvSpPr>
        <p:spPr>
          <a:xfrm>
            <a:off x="6962523" y="4930117"/>
            <a:ext cx="381000" cy="457200"/>
          </a:xfrm>
          <a:prstGeom prst="can">
            <a:avLst/>
          </a:prstGeom>
          <a:solidFill>
            <a:schemeClr val="accent2">
              <a:lumMod val="60000"/>
              <a:lumOff val="4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solidFill>
                <a:schemeClr val="tx1"/>
              </a:solidFill>
            </a:endParaRPr>
          </a:p>
        </p:txBody>
      </p:sp>
      <p:sp>
        <p:nvSpPr>
          <p:cNvPr id="40" name="Rounded Rectangle 39"/>
          <p:cNvSpPr/>
          <p:nvPr/>
        </p:nvSpPr>
        <p:spPr>
          <a:xfrm>
            <a:off x="5057523" y="5311117"/>
            <a:ext cx="609600" cy="533400"/>
          </a:xfrm>
          <a:prstGeom prst="roundRect">
            <a:avLst/>
          </a:prstGeom>
          <a:solidFill>
            <a:srgbClr val="FFC000">
              <a:alpha val="29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VM</a:t>
            </a:r>
            <a:endParaRPr lang="fa-IR" dirty="0"/>
          </a:p>
        </p:txBody>
      </p:sp>
      <p:sp>
        <p:nvSpPr>
          <p:cNvPr id="41" name="Rounded Rectangle 40"/>
          <p:cNvSpPr/>
          <p:nvPr/>
        </p:nvSpPr>
        <p:spPr>
          <a:xfrm>
            <a:off x="5438523" y="5110878"/>
            <a:ext cx="609600" cy="533400"/>
          </a:xfrm>
          <a:prstGeom prst="roundRect">
            <a:avLst/>
          </a:prstGeom>
          <a:solidFill>
            <a:srgbClr val="FFC000">
              <a:alpha val="29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VM</a:t>
            </a:r>
            <a:endParaRPr lang="fa-IR" dirty="0"/>
          </a:p>
        </p:txBody>
      </p:sp>
      <p:sp>
        <p:nvSpPr>
          <p:cNvPr id="42" name="Rounded Rectangle 41"/>
          <p:cNvSpPr/>
          <p:nvPr/>
        </p:nvSpPr>
        <p:spPr>
          <a:xfrm>
            <a:off x="6200523" y="5006317"/>
            <a:ext cx="609600" cy="533400"/>
          </a:xfrm>
          <a:prstGeom prst="roundRect">
            <a:avLst/>
          </a:prstGeom>
          <a:solidFill>
            <a:srgbClr val="FFC000">
              <a:alpha val="29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VM</a:t>
            </a:r>
            <a:endParaRPr lang="fa-IR" dirty="0"/>
          </a:p>
        </p:txBody>
      </p:sp>
      <p:sp>
        <p:nvSpPr>
          <p:cNvPr id="43" name="Rounded Rectangle 42"/>
          <p:cNvSpPr/>
          <p:nvPr/>
        </p:nvSpPr>
        <p:spPr>
          <a:xfrm>
            <a:off x="6048123" y="5311117"/>
            <a:ext cx="609600" cy="533400"/>
          </a:xfrm>
          <a:prstGeom prst="roundRect">
            <a:avLst/>
          </a:prstGeom>
          <a:solidFill>
            <a:srgbClr val="FFC000">
              <a:alpha val="29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VM</a:t>
            </a:r>
            <a:endParaRPr lang="fa-IR" dirty="0"/>
          </a:p>
        </p:txBody>
      </p:sp>
      <p:sp>
        <p:nvSpPr>
          <p:cNvPr id="56" name="TextBox 55"/>
          <p:cNvSpPr txBox="1"/>
          <p:nvPr/>
        </p:nvSpPr>
        <p:spPr>
          <a:xfrm>
            <a:off x="6670127" y="2892932"/>
            <a:ext cx="1346791" cy="338554"/>
          </a:xfrm>
          <a:prstGeom prst="rect">
            <a:avLst/>
          </a:prstGeom>
          <a:noFill/>
        </p:spPr>
        <p:txBody>
          <a:bodyPr wrap="square" rtlCol="1">
            <a:spAutoFit/>
          </a:bodyPr>
          <a:lstStyle/>
          <a:p>
            <a:r>
              <a:rPr lang="en-US" sz="1600" b="1" dirty="0" smtClean="0"/>
              <a:t>Public Cloud</a:t>
            </a:r>
            <a:endParaRPr lang="fa-IR" sz="1600" b="1" dirty="0" smtClean="0"/>
          </a:p>
        </p:txBody>
      </p:sp>
      <p:sp>
        <p:nvSpPr>
          <p:cNvPr id="58" name="TextBox 57"/>
          <p:cNvSpPr txBox="1"/>
          <p:nvPr/>
        </p:nvSpPr>
        <p:spPr>
          <a:xfrm>
            <a:off x="5045140" y="4260791"/>
            <a:ext cx="835164" cy="307777"/>
          </a:xfrm>
          <a:prstGeom prst="rect">
            <a:avLst/>
          </a:prstGeom>
          <a:noFill/>
        </p:spPr>
        <p:txBody>
          <a:bodyPr wrap="none" rtlCol="1">
            <a:spAutoFit/>
          </a:bodyPr>
          <a:lstStyle/>
          <a:p>
            <a:r>
              <a:rPr lang="en-US" sz="1400" b="1" dirty="0" smtClean="0"/>
              <a:t>Gateway</a:t>
            </a:r>
            <a:endParaRPr lang="fa-IR" sz="1400" b="1" dirty="0"/>
          </a:p>
        </p:txBody>
      </p:sp>
      <p:sp>
        <p:nvSpPr>
          <p:cNvPr id="61" name="Oval 60"/>
          <p:cNvSpPr/>
          <p:nvPr/>
        </p:nvSpPr>
        <p:spPr>
          <a:xfrm>
            <a:off x="5895723" y="4220027"/>
            <a:ext cx="609600" cy="487171"/>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G</a:t>
            </a:r>
            <a:endParaRPr lang="en-US" dirty="0"/>
          </a:p>
        </p:txBody>
      </p:sp>
      <p:cxnSp>
        <p:nvCxnSpPr>
          <p:cNvPr id="63" name="Shape 62"/>
          <p:cNvCxnSpPr>
            <a:stCxn id="61" idx="4"/>
            <a:endCxn id="42" idx="0"/>
          </p:cNvCxnSpPr>
          <p:nvPr/>
        </p:nvCxnSpPr>
        <p:spPr>
          <a:xfrm rot="16200000" flipH="1">
            <a:off x="6203364" y="4704357"/>
            <a:ext cx="299119" cy="304800"/>
          </a:xfrm>
          <a:prstGeom prst="bentConnector3">
            <a:avLst>
              <a:gd name="adj1" fmla="val 50000"/>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7" name="Elbow Connector 66"/>
          <p:cNvCxnSpPr>
            <a:stCxn id="61" idx="4"/>
            <a:endCxn id="41" idx="0"/>
          </p:cNvCxnSpPr>
          <p:nvPr/>
        </p:nvCxnSpPr>
        <p:spPr>
          <a:xfrm rot="5400000">
            <a:off x="5770083" y="4680438"/>
            <a:ext cx="403680" cy="457200"/>
          </a:xfrm>
          <a:prstGeom prst="bentConnector3">
            <a:avLst>
              <a:gd name="adj1" fmla="val 50000"/>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70" name="Picture 69" descr="free-image-download-blank-not_allowed-sign.png"/>
          <p:cNvPicPr>
            <a:picLocks noChangeAspect="1"/>
          </p:cNvPicPr>
          <p:nvPr/>
        </p:nvPicPr>
        <p:blipFill>
          <a:blip r:embed="rId3"/>
          <a:stretch>
            <a:fillRect/>
          </a:stretch>
        </p:blipFill>
        <p:spPr>
          <a:xfrm>
            <a:off x="5293591" y="1614409"/>
            <a:ext cx="2049932" cy="20499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checkerboard(across)">
                                      <p:cBhvr>
                                        <p:cTn id="10" dur="1000"/>
                                        <p:tgtEl>
                                          <p:spTgt spid="22"/>
                                        </p:tgtEl>
                                      </p:cBhvr>
                                    </p:animEffect>
                                  </p:childTnLst>
                                </p:cTn>
                              </p:par>
                            </p:childTnLst>
                          </p:cTn>
                        </p:par>
                        <p:par>
                          <p:cTn id="11" fill="hold">
                            <p:stCondLst>
                              <p:cond delay="1000"/>
                            </p:stCondLst>
                            <p:childTnLst>
                              <p:par>
                                <p:cTn id="12" presetID="5" presetClass="entr" presetSubtype="10" fill="hold" nodeType="afterEffect">
                                  <p:stCondLst>
                                    <p:cond delay="0"/>
                                  </p:stCondLst>
                                  <p:childTnLst>
                                    <p:set>
                                      <p:cBhvr>
                                        <p:cTn id="13" dur="1" fill="hold">
                                          <p:stCondLst>
                                            <p:cond delay="0"/>
                                          </p:stCondLst>
                                        </p:cTn>
                                        <p:tgtEl>
                                          <p:spTgt spid="63"/>
                                        </p:tgtEl>
                                        <p:attrNameLst>
                                          <p:attrName>style.visibility</p:attrName>
                                        </p:attrNameLst>
                                      </p:cBhvr>
                                      <p:to>
                                        <p:strVal val="visible"/>
                                      </p:to>
                                    </p:set>
                                    <p:animEffect transition="in" filter="checkerboard(across)">
                                      <p:cBhvr>
                                        <p:cTn id="14" dur="500"/>
                                        <p:tgtEl>
                                          <p:spTgt spid="63"/>
                                        </p:tgtEl>
                                      </p:cBhvr>
                                    </p:animEffect>
                                  </p:childTnLst>
                                </p:cTn>
                              </p:par>
                              <p:par>
                                <p:cTn id="15" presetID="5" presetClass="entr" presetSubtype="10" fill="hold" nodeType="with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checkerboard(across)">
                                      <p:cBhvr>
                                        <p:cTn id="17" dur="500"/>
                                        <p:tgtEl>
                                          <p:spTgt spid="67"/>
                                        </p:tgtEl>
                                      </p:cBhvr>
                                    </p:animEffect>
                                  </p:childTnLst>
                                </p:cTn>
                              </p:par>
                              <p:par>
                                <p:cTn id="18" presetID="8" presetClass="entr" presetSubtype="32" fill="hold" grpId="0" nodeType="with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diamond(out)">
                                      <p:cBhvr>
                                        <p:cTn id="20" dur="2000"/>
                                        <p:tgtEl>
                                          <p:spTgt spid="40"/>
                                        </p:tgtEl>
                                      </p:cBhvr>
                                    </p:animEffect>
                                  </p:childTnLst>
                                </p:cTn>
                              </p:par>
                              <p:par>
                                <p:cTn id="21" presetID="8" presetClass="entr" presetSubtype="32"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diamond(out)">
                                      <p:cBhvr>
                                        <p:cTn id="23" dur="2000"/>
                                        <p:tgtEl>
                                          <p:spTgt spid="41"/>
                                        </p:tgtEl>
                                      </p:cBhvr>
                                    </p:animEffect>
                                  </p:childTnLst>
                                </p:cTn>
                              </p:par>
                              <p:par>
                                <p:cTn id="24" presetID="8" presetClass="entr" presetSubtype="32" fill="hold" grpId="0" nodeType="with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diamond(out)">
                                      <p:cBhvr>
                                        <p:cTn id="26" dur="2000"/>
                                        <p:tgtEl>
                                          <p:spTgt spid="43"/>
                                        </p:tgtEl>
                                      </p:cBhvr>
                                    </p:animEffect>
                                  </p:childTnLst>
                                </p:cTn>
                              </p:par>
                              <p:par>
                                <p:cTn id="27" presetID="8" presetClass="entr" presetSubtype="32"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diamond(out)">
                                      <p:cBhvr>
                                        <p:cTn id="29" dur="2000"/>
                                        <p:tgtEl>
                                          <p:spTgt spid="42"/>
                                        </p:tgtEl>
                                      </p:cBhvr>
                                    </p:animEffect>
                                  </p:childTnLst>
                                </p:cTn>
                              </p:par>
                              <p:par>
                                <p:cTn id="30" presetID="8" presetClass="entr" presetSubtype="32" fill="hold" grpId="0"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diamond(out)">
                                      <p:cBhvr>
                                        <p:cTn id="32" dur="2000"/>
                                        <p:tgtEl>
                                          <p:spTgt spid="39"/>
                                        </p:tgtEl>
                                      </p:cBhvr>
                                    </p:animEffect>
                                  </p:childTnLst>
                                </p:cTn>
                              </p:par>
                            </p:childTnLst>
                          </p:cTn>
                        </p:par>
                        <p:par>
                          <p:cTn id="33" fill="hold">
                            <p:stCondLst>
                              <p:cond delay="3000"/>
                            </p:stCondLst>
                            <p:childTnLst>
                              <p:par>
                                <p:cTn id="34" presetID="1" presetClass="emph" presetSubtype="2" fill="hold" nodeType="afterEffect">
                                  <p:stCondLst>
                                    <p:cond delay="0"/>
                                  </p:stCondLst>
                                  <p:childTnLst>
                                    <p:animClr clrSpc="rgb">
                                      <p:cBhvr>
                                        <p:cTn id="35" dur="2000" fill="hold"/>
                                        <p:tgtEl>
                                          <p:spTgt spid="42"/>
                                        </p:tgtEl>
                                        <p:attrNameLst>
                                          <p:attrName>fillcolor</p:attrName>
                                        </p:attrNameLst>
                                      </p:cBhvr>
                                      <p:to>
                                        <a:srgbClr val="F42F1A"/>
                                      </p:to>
                                    </p:animClr>
                                    <p:set>
                                      <p:cBhvr>
                                        <p:cTn id="36" dur="2000" fill="hold"/>
                                        <p:tgtEl>
                                          <p:spTgt spid="42"/>
                                        </p:tgtEl>
                                        <p:attrNameLst>
                                          <p:attrName>fill.type</p:attrName>
                                        </p:attrNameLst>
                                      </p:cBhvr>
                                      <p:to>
                                        <p:strVal val="solid"/>
                                      </p:to>
                                    </p:set>
                                    <p:set>
                                      <p:cBhvr>
                                        <p:cTn id="37" dur="2000" fill="hold"/>
                                        <p:tgtEl>
                                          <p:spTgt spid="42"/>
                                        </p:tgtEl>
                                        <p:attrNameLst>
                                          <p:attrName>fill.on</p:attrName>
                                        </p:attrNameLst>
                                      </p:cBhvr>
                                      <p:to>
                                        <p:strVal val="true"/>
                                      </p:to>
                                    </p:set>
                                  </p:childTnLst>
                                </p:cTn>
                              </p:par>
                              <p:par>
                                <p:cTn id="38" presetID="1" presetClass="emph" presetSubtype="2" fill="hold" nodeType="withEffect">
                                  <p:stCondLst>
                                    <p:cond delay="0"/>
                                  </p:stCondLst>
                                  <p:childTnLst>
                                    <p:animClr clrSpc="rgb">
                                      <p:cBhvr>
                                        <p:cTn id="39" dur="2000" fill="hold"/>
                                        <p:tgtEl>
                                          <p:spTgt spid="43"/>
                                        </p:tgtEl>
                                        <p:attrNameLst>
                                          <p:attrName>fillcolor</p:attrName>
                                        </p:attrNameLst>
                                      </p:cBhvr>
                                      <p:to>
                                        <a:srgbClr val="F42F1A"/>
                                      </p:to>
                                    </p:animClr>
                                    <p:set>
                                      <p:cBhvr>
                                        <p:cTn id="40" dur="2000" fill="hold"/>
                                        <p:tgtEl>
                                          <p:spTgt spid="43"/>
                                        </p:tgtEl>
                                        <p:attrNameLst>
                                          <p:attrName>fill.type</p:attrName>
                                        </p:attrNameLst>
                                      </p:cBhvr>
                                      <p:to>
                                        <p:strVal val="solid"/>
                                      </p:to>
                                    </p:set>
                                    <p:set>
                                      <p:cBhvr>
                                        <p:cTn id="41" dur="2000" fill="hold"/>
                                        <p:tgtEl>
                                          <p:spTgt spid="43"/>
                                        </p:tgtEl>
                                        <p:attrNameLst>
                                          <p:attrName>fill.on</p:attrName>
                                        </p:attrNameLst>
                                      </p:cBhvr>
                                      <p:to>
                                        <p:strVal val="true"/>
                                      </p:to>
                                    </p:set>
                                  </p:childTnLst>
                                </p:cTn>
                              </p:par>
                              <p:par>
                                <p:cTn id="42" presetID="1" presetClass="emph" presetSubtype="2" fill="hold" nodeType="withEffect">
                                  <p:stCondLst>
                                    <p:cond delay="0"/>
                                  </p:stCondLst>
                                  <p:childTnLst>
                                    <p:animClr clrSpc="rgb">
                                      <p:cBhvr>
                                        <p:cTn id="43" dur="2000" fill="hold"/>
                                        <p:tgtEl>
                                          <p:spTgt spid="41"/>
                                        </p:tgtEl>
                                        <p:attrNameLst>
                                          <p:attrName>fillcolor</p:attrName>
                                        </p:attrNameLst>
                                      </p:cBhvr>
                                      <p:to>
                                        <a:srgbClr val="F42F1A"/>
                                      </p:to>
                                    </p:animClr>
                                    <p:set>
                                      <p:cBhvr>
                                        <p:cTn id="44" dur="2000" fill="hold"/>
                                        <p:tgtEl>
                                          <p:spTgt spid="41"/>
                                        </p:tgtEl>
                                        <p:attrNameLst>
                                          <p:attrName>fill.type</p:attrName>
                                        </p:attrNameLst>
                                      </p:cBhvr>
                                      <p:to>
                                        <p:strVal val="solid"/>
                                      </p:to>
                                    </p:set>
                                    <p:set>
                                      <p:cBhvr>
                                        <p:cTn id="45" dur="2000" fill="hold"/>
                                        <p:tgtEl>
                                          <p:spTgt spid="41"/>
                                        </p:tgtEl>
                                        <p:attrNameLst>
                                          <p:attrName>fill.on</p:attrName>
                                        </p:attrNameLst>
                                      </p:cBhvr>
                                      <p:to>
                                        <p:strVal val="true"/>
                                      </p:to>
                                    </p:set>
                                  </p:childTnLst>
                                </p:cTn>
                              </p:par>
                              <p:par>
                                <p:cTn id="46" presetID="1" presetClass="emph" presetSubtype="2" fill="hold" nodeType="withEffect">
                                  <p:stCondLst>
                                    <p:cond delay="0"/>
                                  </p:stCondLst>
                                  <p:childTnLst>
                                    <p:animClr clrSpc="rgb">
                                      <p:cBhvr>
                                        <p:cTn id="47" dur="2000" fill="hold"/>
                                        <p:tgtEl>
                                          <p:spTgt spid="40"/>
                                        </p:tgtEl>
                                        <p:attrNameLst>
                                          <p:attrName>fillcolor</p:attrName>
                                        </p:attrNameLst>
                                      </p:cBhvr>
                                      <p:to>
                                        <a:srgbClr val="F42F1A"/>
                                      </p:to>
                                    </p:animClr>
                                    <p:set>
                                      <p:cBhvr>
                                        <p:cTn id="48" dur="2000" fill="hold"/>
                                        <p:tgtEl>
                                          <p:spTgt spid="40"/>
                                        </p:tgtEl>
                                        <p:attrNameLst>
                                          <p:attrName>fill.type</p:attrName>
                                        </p:attrNameLst>
                                      </p:cBhvr>
                                      <p:to>
                                        <p:strVal val="solid"/>
                                      </p:to>
                                    </p:set>
                                    <p:set>
                                      <p:cBhvr>
                                        <p:cTn id="49" dur="2000" fill="hold"/>
                                        <p:tgtEl>
                                          <p:spTgt spid="40"/>
                                        </p:tgtEl>
                                        <p:attrNameLst>
                                          <p:attrName>fill.on</p:attrName>
                                        </p:attrNameLst>
                                      </p:cBhvr>
                                      <p:to>
                                        <p:strVal val="true"/>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down)">
                                      <p:cBhvr>
                                        <p:cTn id="54" dur="500"/>
                                        <p:tgtEl>
                                          <p:spTgt spid="24"/>
                                        </p:tgtEl>
                                      </p:cBhvr>
                                    </p:animEffect>
                                  </p:childTnLst>
                                </p:cTn>
                              </p:par>
                            </p:childTnLst>
                          </p:cTn>
                        </p:par>
                        <p:par>
                          <p:cTn id="55" fill="hold">
                            <p:stCondLst>
                              <p:cond delay="500"/>
                            </p:stCondLst>
                            <p:childTnLst>
                              <p:par>
                                <p:cTn id="56" presetID="3" presetClass="entr" presetSubtype="1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blinds(horizontal)">
                                      <p:cBhvr>
                                        <p:cTn id="58" dur="500"/>
                                        <p:tgtEl>
                                          <p:spTgt spid="18"/>
                                        </p:tgtEl>
                                      </p:cBhvr>
                                    </p:animEffect>
                                  </p:childTnLst>
                                </p:cTn>
                              </p:par>
                            </p:childTnLst>
                          </p:cTn>
                        </p:par>
                        <p:par>
                          <p:cTn id="59" fill="hold">
                            <p:stCondLst>
                              <p:cond delay="1000"/>
                            </p:stCondLst>
                            <p:childTnLst>
                              <p:par>
                                <p:cTn id="60" presetID="4" presetClass="entr" presetSubtype="32" fill="hold" grpId="0" nodeType="after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box(out)">
                                      <p:cBhvr>
                                        <p:cTn id="62" dur="500"/>
                                        <p:tgtEl>
                                          <p:spTgt spid="37"/>
                                        </p:tgtEl>
                                      </p:cBhvr>
                                    </p:animEffect>
                                  </p:childTnLst>
                                </p:cTn>
                              </p:par>
                              <p:par>
                                <p:cTn id="63" presetID="4" presetClass="entr" presetSubtype="32" fill="hold" grpId="0" nodeType="with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box(out)">
                                      <p:cBhvr>
                                        <p:cTn id="65" dur="1000"/>
                                        <p:tgtEl>
                                          <p:spTgt spid="34"/>
                                        </p:tgtEl>
                                      </p:cBhvr>
                                    </p:animEffect>
                                  </p:childTnLst>
                                </p:cTn>
                              </p:par>
                              <p:par>
                                <p:cTn id="66" presetID="4" presetClass="entr" presetSubtype="32" fill="hold" grpId="0" nodeType="with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box(out)">
                                      <p:cBhvr>
                                        <p:cTn id="68" dur="1000"/>
                                        <p:tgtEl>
                                          <p:spTgt spid="35"/>
                                        </p:tgtEl>
                                      </p:cBhvr>
                                    </p:animEffect>
                                  </p:childTnLst>
                                </p:cTn>
                              </p:par>
                              <p:par>
                                <p:cTn id="69" presetID="4" presetClass="entr" presetSubtype="32"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box(out)">
                                      <p:cBhvr>
                                        <p:cTn id="71" dur="1000"/>
                                        <p:tgtEl>
                                          <p:spTgt spid="36"/>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blinds(horizontal)">
                                      <p:cBhvr>
                                        <p:cTn id="74" dur="500"/>
                                        <p:tgtEl>
                                          <p:spTgt spid="56"/>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nodeType="clickEffect">
                                  <p:stCondLst>
                                    <p:cond delay="0"/>
                                  </p:stCondLst>
                                  <p:childTnLst>
                                    <p:set>
                                      <p:cBhvr>
                                        <p:cTn id="78" dur="1" fill="hold">
                                          <p:stCondLst>
                                            <p:cond delay="0"/>
                                          </p:stCondLst>
                                        </p:cTn>
                                        <p:tgtEl>
                                          <p:spTgt spid="3">
                                            <p:txEl>
                                              <p:pRg st="2" end="2"/>
                                            </p:txEl>
                                          </p:spTgt>
                                        </p:tgtEl>
                                        <p:attrNameLst>
                                          <p:attrName>style.visibility</p:attrName>
                                        </p:attrNameLst>
                                      </p:cBhvr>
                                      <p:to>
                                        <p:strVal val="visible"/>
                                      </p:to>
                                    </p:set>
                                    <p:animEffect transition="in" filter="blinds(horizontal)">
                                      <p:cBhvr>
                                        <p:cTn id="79" dur="500"/>
                                        <p:tgtEl>
                                          <p:spTgt spid="3">
                                            <p:txEl>
                                              <p:pRg st="2" end="2"/>
                                            </p:txEl>
                                          </p:spTgt>
                                        </p:tgtEl>
                                      </p:cBhvr>
                                    </p:animEffect>
                                  </p:childTnLst>
                                </p:cTn>
                              </p:par>
                              <p:par>
                                <p:cTn id="80" presetID="3" presetClass="entr" presetSubtype="10" fill="hold" nodeType="withEffect">
                                  <p:stCondLst>
                                    <p:cond delay="0"/>
                                  </p:stCondLst>
                                  <p:childTnLst>
                                    <p:set>
                                      <p:cBhvr>
                                        <p:cTn id="81" dur="1" fill="hold">
                                          <p:stCondLst>
                                            <p:cond delay="0"/>
                                          </p:stCondLst>
                                        </p:cTn>
                                        <p:tgtEl>
                                          <p:spTgt spid="3">
                                            <p:txEl>
                                              <p:pRg st="3" end="3"/>
                                            </p:txEl>
                                          </p:spTgt>
                                        </p:tgtEl>
                                        <p:attrNameLst>
                                          <p:attrName>style.visibility</p:attrName>
                                        </p:attrNameLst>
                                      </p:cBhvr>
                                      <p:to>
                                        <p:strVal val="visible"/>
                                      </p:to>
                                    </p:set>
                                    <p:animEffect transition="in" filter="blinds(horizontal)">
                                      <p:cBhvr>
                                        <p:cTn id="82" dur="500"/>
                                        <p:tgtEl>
                                          <p:spTgt spid="3">
                                            <p:txEl>
                                              <p:pRg st="3" end="3"/>
                                            </p:txEl>
                                          </p:spTgt>
                                        </p:tgtEl>
                                      </p:cBhvr>
                                    </p:animEffect>
                                  </p:childTnLst>
                                </p:cTn>
                              </p:par>
                              <p:par>
                                <p:cTn id="83" presetID="3" presetClass="entr" presetSubtype="10" fill="hold" nodeType="withEffect">
                                  <p:stCondLst>
                                    <p:cond delay="0"/>
                                  </p:stCondLst>
                                  <p:childTnLst>
                                    <p:set>
                                      <p:cBhvr>
                                        <p:cTn id="84" dur="1" fill="hold">
                                          <p:stCondLst>
                                            <p:cond delay="0"/>
                                          </p:stCondLst>
                                        </p:cTn>
                                        <p:tgtEl>
                                          <p:spTgt spid="3">
                                            <p:txEl>
                                              <p:pRg st="4" end="4"/>
                                            </p:txEl>
                                          </p:spTgt>
                                        </p:tgtEl>
                                        <p:attrNameLst>
                                          <p:attrName>style.visibility</p:attrName>
                                        </p:attrNameLst>
                                      </p:cBhvr>
                                      <p:to>
                                        <p:strVal val="visible"/>
                                      </p:to>
                                    </p:set>
                                    <p:animEffect transition="in" filter="blinds(horizontal)">
                                      <p:cBhvr>
                                        <p:cTn id="85" dur="500"/>
                                        <p:tgtEl>
                                          <p:spTgt spid="3">
                                            <p:txEl>
                                              <p:pRg st="4" end="4"/>
                                            </p:txEl>
                                          </p:spTgt>
                                        </p:tgtEl>
                                      </p:cBhvr>
                                    </p:animEffect>
                                  </p:childTnLst>
                                </p:cTn>
                              </p:par>
                              <p:par>
                                <p:cTn id="86" presetID="3" presetClass="entr" presetSubtype="10" fill="hold"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blinds(horizontal)">
                                      <p:cBhvr>
                                        <p:cTn id="88" dur="500"/>
                                        <p:tgtEl>
                                          <p:spTgt spid="70"/>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nodeType="clickEffect">
                                  <p:stCondLst>
                                    <p:cond delay="0"/>
                                  </p:stCondLst>
                                  <p:childTnLst>
                                    <p:set>
                                      <p:cBhvr>
                                        <p:cTn id="92" dur="1" fill="hold">
                                          <p:stCondLst>
                                            <p:cond delay="0"/>
                                          </p:stCondLst>
                                        </p:cTn>
                                        <p:tgtEl>
                                          <p:spTgt spid="3">
                                            <p:txEl>
                                              <p:pRg st="6" end="6"/>
                                            </p:txEl>
                                          </p:spTgt>
                                        </p:tgtEl>
                                        <p:attrNameLst>
                                          <p:attrName>style.visibility</p:attrName>
                                        </p:attrNameLst>
                                      </p:cBhvr>
                                      <p:to>
                                        <p:strVal val="visible"/>
                                      </p:to>
                                    </p:set>
                                    <p:animEffect transition="in" filter="blinds(horizontal)">
                                      <p:cBhvr>
                                        <p:cTn id="9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P spid="22" grpId="0"/>
      <p:bldP spid="34" grpId="0" animBg="1"/>
      <p:bldP spid="35" grpId="0" animBg="1"/>
      <p:bldP spid="36" grpId="0" animBg="1"/>
      <p:bldP spid="37" grpId="0" animBg="1"/>
      <p:bldP spid="39" grpId="0" animBg="1"/>
      <p:bldP spid="40" grpId="0" animBg="1"/>
      <p:bldP spid="41" grpId="0" animBg="1"/>
      <p:bldP spid="42" grpId="0" animBg="1"/>
      <p:bldP spid="43" grpId="0" animBg="1"/>
      <p:bldP spid="5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Community Cloud for Natural Disaster Management</a:t>
            </a:r>
            <a:endParaRPr lang="en-US" dirty="0"/>
          </a:p>
        </p:txBody>
      </p:sp>
      <p:pic>
        <p:nvPicPr>
          <p:cNvPr id="5" name="Content Placeholder 4" descr="arch.bmp"/>
          <p:cNvPicPr>
            <a:picLocks noGrp="1" noChangeAspect="1"/>
          </p:cNvPicPr>
          <p:nvPr>
            <p:ph idx="1"/>
          </p:nvPr>
        </p:nvPicPr>
        <p:blipFill>
          <a:blip r:embed="rId2"/>
          <a:stretch>
            <a:fillRect/>
          </a:stretch>
        </p:blipFill>
        <p:spPr>
          <a:xfrm>
            <a:off x="259977" y="1554955"/>
            <a:ext cx="7853082" cy="4752203"/>
          </a:xfrm>
        </p:spPr>
      </p:pic>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44</a:t>
            </a:fld>
            <a:endParaRPr lang="en-US" dirty="0">
              <a:solidFill>
                <a:prstClr val="black">
                  <a:tint val="75000"/>
                </a:prstClr>
              </a:solidFill>
              <a:latin typeface="Calibri"/>
            </a:endParaRPr>
          </a:p>
        </p:txBody>
      </p:sp>
      <p:sp>
        <p:nvSpPr>
          <p:cNvPr id="6" name="TextBox 5"/>
          <p:cNvSpPr txBox="1"/>
          <p:nvPr/>
        </p:nvSpPr>
        <p:spPr>
          <a:xfrm>
            <a:off x="329588" y="6368898"/>
            <a:ext cx="4831515" cy="369332"/>
          </a:xfrm>
          <a:prstGeom prst="rect">
            <a:avLst/>
          </a:prstGeom>
          <a:noFill/>
        </p:spPr>
        <p:txBody>
          <a:bodyPr wrap="none" rtlCol="0">
            <a:spAutoFit/>
          </a:bodyPr>
          <a:lstStyle/>
          <a:p>
            <a:pPr>
              <a:buFont typeface="Wingdings" pitchFamily="2" charset="2"/>
              <a:buChar char="Ø"/>
            </a:pPr>
            <a:r>
              <a:rPr lang="en-US" dirty="0" smtClean="0"/>
              <a:t> Submitted as a proposal to </a:t>
            </a:r>
            <a:r>
              <a:rPr lang="en-US" b="1" dirty="0" smtClean="0"/>
              <a:t>NSF Ignite program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ec2.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895600" y="4431973"/>
            <a:ext cx="2693970" cy="2400627"/>
          </a:xfrm>
          <a:prstGeom prst="rect">
            <a:avLst/>
          </a:prstGeom>
        </p:spPr>
      </p:pic>
      <p:pic>
        <p:nvPicPr>
          <p:cNvPr id="10" name="Picture 9" descr="bd.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rot="2671366">
            <a:off x="4491441" y="1832011"/>
            <a:ext cx="3062983" cy="2436773"/>
          </a:xfrm>
          <a:prstGeom prst="rect">
            <a:avLst/>
          </a:prstGeom>
        </p:spPr>
      </p:pic>
      <p:sp>
        <p:nvSpPr>
          <p:cNvPr id="2" name="Title 1"/>
          <p:cNvSpPr>
            <a:spLocks noGrp="1"/>
          </p:cNvSpPr>
          <p:nvPr>
            <p:ph type="title"/>
          </p:nvPr>
        </p:nvSpPr>
        <p:spPr/>
        <p:txBody>
          <a:bodyPr/>
          <a:lstStyle/>
          <a:p>
            <a:r>
              <a:rPr lang="en-US" dirty="0" smtClean="0"/>
              <a:t>Research Interests</a:t>
            </a:r>
            <a:endParaRPr lang="en-US" dirty="0"/>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45</a:t>
            </a:fld>
            <a:endParaRPr lang="en-US" dirty="0">
              <a:solidFill>
                <a:prstClr val="black">
                  <a:tint val="75000"/>
                </a:prstClr>
              </a:solidFill>
              <a:latin typeface="Calibri"/>
            </a:endParaRPr>
          </a:p>
        </p:txBody>
      </p:sp>
      <p:sp>
        <p:nvSpPr>
          <p:cNvPr id="5" name="Oval 4"/>
          <p:cNvSpPr/>
          <p:nvPr/>
        </p:nvSpPr>
        <p:spPr>
          <a:xfrm>
            <a:off x="927100" y="1485900"/>
            <a:ext cx="3886200" cy="3644900"/>
          </a:xfrm>
          <a:prstGeom prst="ellipse">
            <a:avLst/>
          </a:prstGeom>
          <a:noFill/>
          <a:ln w="38100">
            <a:solidFill>
              <a:schemeClr val="tx2"/>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7" name="Oval 6"/>
          <p:cNvSpPr/>
          <p:nvPr/>
        </p:nvSpPr>
        <p:spPr>
          <a:xfrm>
            <a:off x="3733800" y="1485900"/>
            <a:ext cx="3886200" cy="3644900"/>
          </a:xfrm>
          <a:prstGeom prst="ellipse">
            <a:avLst/>
          </a:prstGeom>
          <a:noFill/>
          <a:ln w="38100">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8" name="Oval 7"/>
          <p:cNvSpPr/>
          <p:nvPr/>
        </p:nvSpPr>
        <p:spPr>
          <a:xfrm>
            <a:off x="2336800" y="3198333"/>
            <a:ext cx="3886200" cy="3644900"/>
          </a:xfrm>
          <a:prstGeom prst="ellipse">
            <a:avLst/>
          </a:prstGeom>
          <a:noFill/>
          <a:ln w="38100">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4" name="Picture 13" descr="sec3.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724654" y="6063570"/>
            <a:ext cx="948946" cy="696599"/>
          </a:xfrm>
          <a:prstGeom prst="rect">
            <a:avLst/>
          </a:prstGeom>
        </p:spPr>
      </p:pic>
      <p:sp>
        <p:nvSpPr>
          <p:cNvPr id="15" name="Rectangle 14"/>
          <p:cNvSpPr/>
          <p:nvPr/>
        </p:nvSpPr>
        <p:spPr>
          <a:xfrm>
            <a:off x="5181600" y="1069751"/>
            <a:ext cx="1206500" cy="37804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266700" y="1697335"/>
            <a:ext cx="1549400" cy="923330"/>
          </a:xfrm>
          <a:prstGeom prst="rect">
            <a:avLst/>
          </a:prstGeom>
          <a:noFill/>
        </p:spPr>
        <p:txBody>
          <a:bodyPr wrap="square" rtlCol="0">
            <a:spAutoFit/>
          </a:bodyPr>
          <a:lstStyle/>
          <a:p>
            <a:r>
              <a:rPr lang="en-US" dirty="0" smtClean="0">
                <a:solidFill>
                  <a:schemeClr val="bg1"/>
                </a:solidFill>
              </a:rPr>
              <a:t>Data Sanitization in Cloud</a:t>
            </a:r>
            <a:endParaRPr lang="en-US" dirty="0">
              <a:solidFill>
                <a:schemeClr val="bg1"/>
              </a:solidFill>
            </a:endParaRPr>
          </a:p>
        </p:txBody>
      </p:sp>
      <p:sp>
        <p:nvSpPr>
          <p:cNvPr id="22" name="TextBox 21"/>
          <p:cNvSpPr txBox="1"/>
          <p:nvPr/>
        </p:nvSpPr>
        <p:spPr>
          <a:xfrm>
            <a:off x="88899" y="4579908"/>
            <a:ext cx="2559051" cy="923330"/>
          </a:xfrm>
          <a:prstGeom prst="rect">
            <a:avLst/>
          </a:prstGeom>
          <a:noFill/>
        </p:spPr>
        <p:txBody>
          <a:bodyPr wrap="square" rtlCol="0">
            <a:spAutoFit/>
          </a:bodyPr>
          <a:lstStyle/>
          <a:p>
            <a:r>
              <a:rPr lang="en-US" dirty="0" smtClean="0">
                <a:solidFill>
                  <a:schemeClr val="bg1"/>
                </a:solidFill>
              </a:rPr>
              <a:t>Robust Cloud Resource Allocation for real time processing of big data </a:t>
            </a:r>
            <a:endParaRPr lang="en-US" dirty="0">
              <a:solidFill>
                <a:schemeClr val="bg1"/>
              </a:solidFill>
            </a:endParaRPr>
          </a:p>
        </p:txBody>
      </p:sp>
      <p:pic>
        <p:nvPicPr>
          <p:cNvPr id="9" name="Picture 8" descr="cloud.jp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485900" y="2108200"/>
            <a:ext cx="2590800" cy="2159000"/>
          </a:xfrm>
          <a:prstGeom prst="rect">
            <a:avLst/>
          </a:prstGeom>
        </p:spPr>
      </p:pic>
    </p:spTree>
    <p:extLst>
      <p:ext uri="{BB962C8B-B14F-4D97-AF65-F5344CB8AC3E}">
        <p14:creationId xmlns:p14="http://schemas.microsoft.com/office/powerpoint/2010/main" xmlns="" val="3430870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Effective Cloud Authentication</a:t>
            </a:r>
            <a:endParaRPr lang="en-US" dirty="0"/>
          </a:p>
        </p:txBody>
      </p:sp>
      <p:pic>
        <p:nvPicPr>
          <p:cNvPr id="5" name="Content Placeholder 4" descr="mohsen.jpg"/>
          <p:cNvPicPr>
            <a:picLocks noGrp="1" noChangeAspect="1"/>
          </p:cNvPicPr>
          <p:nvPr>
            <p:ph idx="1"/>
          </p:nvPr>
        </p:nvPicPr>
        <p:blipFill>
          <a:blip r:embed="rId2"/>
          <a:stretch>
            <a:fillRect/>
          </a:stretch>
        </p:blipFill>
        <p:spPr>
          <a:xfrm>
            <a:off x="3146625" y="2064279"/>
            <a:ext cx="6198781" cy="3602881"/>
          </a:xfrm>
        </p:spPr>
      </p:pic>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46</a:t>
            </a:fld>
            <a:endParaRPr lang="en-US" dirty="0">
              <a:solidFill>
                <a:prstClr val="black">
                  <a:tint val="75000"/>
                </a:prstClr>
              </a:solidFill>
              <a:latin typeface="Calibri"/>
            </a:endParaRPr>
          </a:p>
        </p:txBody>
      </p:sp>
      <p:sp>
        <p:nvSpPr>
          <p:cNvPr id="7" name="Rectangle 6"/>
          <p:cNvSpPr/>
          <p:nvPr/>
        </p:nvSpPr>
        <p:spPr>
          <a:xfrm>
            <a:off x="2977120" y="2030827"/>
            <a:ext cx="680484" cy="40722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2520" y="2062692"/>
            <a:ext cx="6460295" cy="4250394"/>
          </a:xfrm>
          <a:prstGeom prst="rect">
            <a:avLst/>
          </a:prstGeom>
          <a:noFill/>
        </p:spPr>
        <p:txBody>
          <a:bodyPr wrap="none" rtlCol="0">
            <a:spAutoFit/>
          </a:bodyPr>
          <a:lstStyle/>
          <a:p>
            <a:pPr marL="342900" indent="-182880" defTabSz="914400">
              <a:spcBef>
                <a:spcPct val="20000"/>
              </a:spcBef>
              <a:buSzPct val="100000"/>
              <a:buFont typeface="Arial" pitchFamily="34" charset="0"/>
              <a:buChar char="•"/>
            </a:pPr>
            <a:r>
              <a:rPr lang="en-US" sz="2800" dirty="0" smtClean="0"/>
              <a:t>Simple authentication </a:t>
            </a:r>
            <a:br>
              <a:rPr lang="en-US" sz="2800" dirty="0" smtClean="0"/>
            </a:br>
            <a:r>
              <a:rPr lang="en-US" sz="2800" dirty="0" smtClean="0"/>
              <a:t>are not secure</a:t>
            </a:r>
          </a:p>
          <a:p>
            <a:pPr marL="342900" indent="-182880" defTabSz="914400">
              <a:spcBef>
                <a:spcPct val="20000"/>
              </a:spcBef>
              <a:buSzPct val="100000"/>
              <a:buFont typeface="Arial" pitchFamily="34" charset="0"/>
              <a:buChar char="•"/>
            </a:pPr>
            <a:endParaRPr lang="en-US" sz="2400" dirty="0" smtClean="0"/>
          </a:p>
          <a:p>
            <a:pPr marL="342900" indent="-182880" defTabSz="914400">
              <a:spcBef>
                <a:spcPct val="20000"/>
              </a:spcBef>
              <a:buSzPct val="100000"/>
              <a:buFont typeface="Arial" pitchFamily="34" charset="0"/>
              <a:buChar char="•"/>
            </a:pPr>
            <a:r>
              <a:rPr lang="en-US" sz="2800" dirty="0" smtClean="0"/>
              <a:t>Multi-factor </a:t>
            </a:r>
            <a:br>
              <a:rPr lang="en-US" sz="2800" dirty="0" smtClean="0"/>
            </a:br>
            <a:r>
              <a:rPr lang="en-US" sz="2800" dirty="0" smtClean="0"/>
              <a:t>authentication is </a:t>
            </a:r>
            <a:br>
              <a:rPr lang="en-US" sz="2800" dirty="0" smtClean="0"/>
            </a:br>
            <a:r>
              <a:rPr lang="en-US" sz="2800" dirty="0" smtClean="0"/>
              <a:t>not user-friendly</a:t>
            </a:r>
          </a:p>
          <a:p>
            <a:pPr marL="342900" indent="-182880" defTabSz="914400">
              <a:spcBef>
                <a:spcPct val="20000"/>
              </a:spcBef>
              <a:buSzPct val="100000"/>
              <a:buFont typeface="Arial" pitchFamily="34" charset="0"/>
              <a:buChar char="•"/>
            </a:pPr>
            <a:endParaRPr lang="en-US" sz="2000" dirty="0" smtClean="0"/>
          </a:p>
          <a:p>
            <a:pPr marL="342900" indent="-182880" defTabSz="914400">
              <a:spcBef>
                <a:spcPct val="20000"/>
              </a:spcBef>
              <a:buSzPct val="100000"/>
              <a:buFont typeface="Arial" pitchFamily="34" charset="0"/>
              <a:buChar char="•"/>
            </a:pPr>
            <a:r>
              <a:rPr lang="en-US" sz="2800" i="1" dirty="0" smtClean="0"/>
              <a:t>How to come up with</a:t>
            </a:r>
            <a:br>
              <a:rPr lang="en-US" sz="2800" i="1" dirty="0" smtClean="0"/>
            </a:br>
            <a:r>
              <a:rPr lang="en-US" sz="2800" i="1" dirty="0" smtClean="0"/>
              <a:t>an effective and secure authentication?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blinds(horizontal)">
                                      <p:cBhvr>
                                        <p:cTn id="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Cloud Authentication Architecture</a:t>
            </a:r>
            <a:endParaRPr lang="en-US" dirty="0"/>
          </a:p>
        </p:txBody>
      </p:sp>
      <p:sp>
        <p:nvSpPr>
          <p:cNvPr id="3" name="Content Placeholder 2"/>
          <p:cNvSpPr>
            <a:spLocks noGrp="1"/>
          </p:cNvSpPr>
          <p:nvPr>
            <p:ph idx="1"/>
          </p:nvPr>
        </p:nvSpPr>
        <p:spPr>
          <a:xfrm>
            <a:off x="457200" y="1780961"/>
            <a:ext cx="8229600" cy="4525963"/>
          </a:xfrm>
        </p:spPr>
        <p:txBody>
          <a:bodyPr>
            <a:normAutofit/>
          </a:bodyPr>
          <a:lstStyle/>
          <a:p>
            <a:pPr>
              <a:buSzPct val="100000"/>
            </a:pPr>
            <a:r>
              <a:rPr lang="en-US" dirty="0" smtClean="0"/>
              <a:t>Progressive authentication eases the user authentication  </a:t>
            </a:r>
          </a:p>
          <a:p>
            <a:pPr lvl="1"/>
            <a:r>
              <a:rPr lang="en-US" i="1" dirty="0" smtClean="0"/>
              <a:t>Users are authenticated when they want to access higher level services</a:t>
            </a:r>
          </a:p>
          <a:p>
            <a:endParaRPr lang="en-US" sz="2000" dirty="0" smtClean="0"/>
          </a:p>
          <a:p>
            <a:pPr>
              <a:buSzPct val="100000"/>
            </a:pPr>
            <a:r>
              <a:rPr lang="en-US" dirty="0" smtClean="0"/>
              <a:t>Implicit authentication eases and secures the authentication </a:t>
            </a:r>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47</a:t>
            </a:fld>
            <a:endParaRPr lang="en-US">
              <a:solidFill>
                <a:prstClr val="black">
                  <a:tint val="75000"/>
                </a:prstClr>
              </a:solidFill>
              <a:latin typeface="Calibri"/>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3033"/>
            <a:ext cx="8229600" cy="1143000"/>
          </a:xfrm>
        </p:spPr>
        <p:txBody>
          <a:bodyPr>
            <a:normAutofit fontScale="90000"/>
          </a:bodyPr>
          <a:lstStyle/>
          <a:p>
            <a:r>
              <a:rPr lang="en-US" dirty="0" smtClean="0"/>
              <a:t>Cloud Authentication Architecture</a:t>
            </a:r>
            <a:endParaRPr lang="en-US" dirty="0"/>
          </a:p>
        </p:txBody>
      </p:sp>
      <p:sp>
        <p:nvSpPr>
          <p:cNvPr id="3" name="Content Placeholder 2"/>
          <p:cNvSpPr>
            <a:spLocks noGrp="1"/>
          </p:cNvSpPr>
          <p:nvPr>
            <p:ph idx="1"/>
          </p:nvPr>
        </p:nvSpPr>
        <p:spPr>
          <a:xfrm>
            <a:off x="496800" y="1541419"/>
            <a:ext cx="8229600" cy="4525963"/>
          </a:xfrm>
        </p:spPr>
        <p:txBody>
          <a:bodyPr/>
          <a:lstStyle/>
          <a:p>
            <a:endParaRPr lang="en-US" sz="3200" dirty="0" smtClean="0"/>
          </a:p>
          <a:p>
            <a:endParaRPr lang="en-US" dirty="0"/>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48</a:t>
            </a:fld>
            <a:endParaRPr lang="en-US">
              <a:solidFill>
                <a:prstClr val="black">
                  <a:tint val="75000"/>
                </a:prstClr>
              </a:solidFill>
              <a:latin typeface="Calibri"/>
            </a:endParaRPr>
          </a:p>
        </p:txBody>
      </p:sp>
      <p:sp>
        <p:nvSpPr>
          <p:cNvPr id="5" name="Rounded Rectangle 4"/>
          <p:cNvSpPr/>
          <p:nvPr/>
        </p:nvSpPr>
        <p:spPr>
          <a:xfrm>
            <a:off x="6980764" y="2721391"/>
            <a:ext cx="1653968" cy="290616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7077538" y="2799867"/>
            <a:ext cx="1465152" cy="8148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Access Level 1</a:t>
            </a:r>
            <a:endParaRPr lang="en-US" dirty="0"/>
          </a:p>
        </p:txBody>
      </p:sp>
      <p:sp>
        <p:nvSpPr>
          <p:cNvPr id="9" name="Rounded Rectangle 8"/>
          <p:cNvSpPr/>
          <p:nvPr/>
        </p:nvSpPr>
        <p:spPr>
          <a:xfrm>
            <a:off x="7066984" y="3685560"/>
            <a:ext cx="1465152" cy="8148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Access Level 2</a:t>
            </a:r>
            <a:endParaRPr lang="en-US" dirty="0"/>
          </a:p>
        </p:txBody>
      </p:sp>
      <p:sp>
        <p:nvSpPr>
          <p:cNvPr id="10" name="Rounded Rectangle 9"/>
          <p:cNvSpPr/>
          <p:nvPr/>
        </p:nvSpPr>
        <p:spPr>
          <a:xfrm>
            <a:off x="7056430" y="4725154"/>
            <a:ext cx="1465152" cy="8148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Access Level N</a:t>
            </a:r>
            <a:endParaRPr lang="en-US" dirty="0"/>
          </a:p>
        </p:txBody>
      </p:sp>
      <p:sp>
        <p:nvSpPr>
          <p:cNvPr id="11" name="TextBox 10"/>
          <p:cNvSpPr txBox="1"/>
          <p:nvPr/>
        </p:nvSpPr>
        <p:spPr>
          <a:xfrm>
            <a:off x="7613568" y="4308717"/>
            <a:ext cx="242374" cy="646331"/>
          </a:xfrm>
          <a:prstGeom prst="rect">
            <a:avLst/>
          </a:prstGeom>
          <a:noFill/>
        </p:spPr>
        <p:txBody>
          <a:bodyPr wrap="square" rtlCol="0">
            <a:spAutoFit/>
          </a:bodyPr>
          <a:lstStyle/>
          <a:p>
            <a:r>
              <a:rPr lang="en-US" dirty="0" smtClean="0"/>
              <a:t>.</a:t>
            </a:r>
            <a:br>
              <a:rPr lang="en-US" dirty="0" smtClean="0"/>
            </a:br>
            <a:endParaRPr lang="en-US" dirty="0"/>
          </a:p>
        </p:txBody>
      </p:sp>
      <p:sp>
        <p:nvSpPr>
          <p:cNvPr id="12" name="TextBox 11"/>
          <p:cNvSpPr txBox="1"/>
          <p:nvPr/>
        </p:nvSpPr>
        <p:spPr>
          <a:xfrm>
            <a:off x="7613568" y="4381140"/>
            <a:ext cx="242374" cy="369332"/>
          </a:xfrm>
          <a:prstGeom prst="rect">
            <a:avLst/>
          </a:prstGeom>
          <a:noFill/>
        </p:spPr>
        <p:txBody>
          <a:bodyPr wrap="none" rtlCol="0">
            <a:spAutoFit/>
          </a:bodyPr>
          <a:lstStyle/>
          <a:p>
            <a:r>
              <a:rPr lang="en-US" dirty="0" smtClean="0"/>
              <a:t>.</a:t>
            </a:r>
            <a:endParaRPr lang="en-US" dirty="0"/>
          </a:p>
        </p:txBody>
      </p:sp>
      <p:sp>
        <p:nvSpPr>
          <p:cNvPr id="13" name="TextBox 12"/>
          <p:cNvSpPr txBox="1"/>
          <p:nvPr/>
        </p:nvSpPr>
        <p:spPr>
          <a:xfrm>
            <a:off x="7612067" y="4443010"/>
            <a:ext cx="242374" cy="369332"/>
          </a:xfrm>
          <a:prstGeom prst="rect">
            <a:avLst/>
          </a:prstGeom>
          <a:noFill/>
        </p:spPr>
        <p:txBody>
          <a:bodyPr wrap="none" rtlCol="0">
            <a:spAutoFit/>
          </a:bodyPr>
          <a:lstStyle/>
          <a:p>
            <a:r>
              <a:rPr lang="en-US" dirty="0" smtClean="0"/>
              <a:t>.</a:t>
            </a:r>
            <a:endParaRPr lang="en-US" dirty="0"/>
          </a:p>
        </p:txBody>
      </p:sp>
      <p:sp>
        <p:nvSpPr>
          <p:cNvPr id="14" name="TextBox 13"/>
          <p:cNvSpPr txBox="1"/>
          <p:nvPr/>
        </p:nvSpPr>
        <p:spPr>
          <a:xfrm rot="5400000">
            <a:off x="8155161" y="3955312"/>
            <a:ext cx="1267014" cy="369332"/>
          </a:xfrm>
          <a:prstGeom prst="rect">
            <a:avLst/>
          </a:prstGeom>
          <a:noFill/>
        </p:spPr>
        <p:txBody>
          <a:bodyPr wrap="none" rtlCol="0">
            <a:spAutoFit/>
          </a:bodyPr>
          <a:lstStyle/>
          <a:p>
            <a:r>
              <a:rPr lang="en-US" dirty="0" smtClean="0"/>
              <a:t>Sandboxing</a:t>
            </a:r>
            <a:endParaRPr lang="en-US" dirty="0"/>
          </a:p>
        </p:txBody>
      </p:sp>
      <p:sp>
        <p:nvSpPr>
          <p:cNvPr id="15" name="Rounded Rectangle 14"/>
          <p:cNvSpPr/>
          <p:nvPr/>
        </p:nvSpPr>
        <p:spPr>
          <a:xfrm>
            <a:off x="1020742" y="2476832"/>
            <a:ext cx="1818167" cy="11701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Explicit Authenticated Factors</a:t>
            </a:r>
            <a:endParaRPr lang="en-US" dirty="0"/>
          </a:p>
        </p:txBody>
      </p:sp>
      <p:sp>
        <p:nvSpPr>
          <p:cNvPr id="16" name="Rounded Rectangle 15"/>
          <p:cNvSpPr/>
          <p:nvPr/>
        </p:nvSpPr>
        <p:spPr>
          <a:xfrm>
            <a:off x="981748" y="4181650"/>
            <a:ext cx="1818167" cy="11701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Implicit Authentication</a:t>
            </a:r>
            <a:endParaRPr lang="en-US" dirty="0"/>
          </a:p>
        </p:txBody>
      </p:sp>
      <p:sp>
        <p:nvSpPr>
          <p:cNvPr id="17" name="Flowchart: Decision 16"/>
          <p:cNvSpPr/>
          <p:nvPr/>
        </p:nvSpPr>
        <p:spPr>
          <a:xfrm>
            <a:off x="3625686" y="2565941"/>
            <a:ext cx="1127051" cy="993901"/>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smtClean="0"/>
              <a:t>f</a:t>
            </a:r>
            <a:endParaRPr lang="en-US" i="1" dirty="0"/>
          </a:p>
        </p:txBody>
      </p:sp>
      <p:cxnSp>
        <p:nvCxnSpPr>
          <p:cNvPr id="19" name="Elbow Connector 18"/>
          <p:cNvCxnSpPr>
            <a:stCxn id="15" idx="3"/>
            <a:endCxn id="17" idx="1"/>
          </p:cNvCxnSpPr>
          <p:nvPr/>
        </p:nvCxnSpPr>
        <p:spPr>
          <a:xfrm>
            <a:off x="2838909" y="3061895"/>
            <a:ext cx="786777" cy="997"/>
          </a:xfrm>
          <a:prstGeom prst="bentConnector3">
            <a:avLst>
              <a:gd name="adj1" fmla="val 50000"/>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1" name="Shape 20"/>
          <p:cNvCxnSpPr>
            <a:stCxn id="24" idx="3"/>
            <a:endCxn id="17" idx="2"/>
          </p:cNvCxnSpPr>
          <p:nvPr/>
        </p:nvCxnSpPr>
        <p:spPr>
          <a:xfrm flipV="1">
            <a:off x="4008464" y="3559842"/>
            <a:ext cx="180748" cy="1206871"/>
          </a:xfrm>
          <a:prstGeom prst="bentConnector2">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686074" y="3068905"/>
            <a:ext cx="405690"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3296083" y="4181650"/>
            <a:ext cx="712381" cy="11701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7" name="Straight Arrow Connector 26"/>
          <p:cNvCxnSpPr/>
          <p:nvPr/>
        </p:nvCxnSpPr>
        <p:spPr>
          <a:xfrm>
            <a:off x="2812216" y="4443010"/>
            <a:ext cx="485535" cy="1588"/>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803453" y="4659208"/>
            <a:ext cx="485535" cy="1588"/>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806991" y="4864773"/>
            <a:ext cx="485535" cy="1588"/>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2810529" y="5080971"/>
            <a:ext cx="485535" cy="1588"/>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rot="5400000">
            <a:off x="3036310" y="4448328"/>
            <a:ext cx="1213473" cy="584775"/>
          </a:xfrm>
          <a:prstGeom prst="rect">
            <a:avLst/>
          </a:prstGeom>
          <a:noFill/>
        </p:spPr>
        <p:txBody>
          <a:bodyPr wrap="none" rtlCol="0">
            <a:spAutoFit/>
          </a:bodyPr>
          <a:lstStyle/>
          <a:p>
            <a:pPr algn="ctr"/>
            <a:r>
              <a:rPr lang="en-US" sz="1600" dirty="0" smtClean="0">
                <a:solidFill>
                  <a:schemeClr val="bg1"/>
                </a:solidFill>
              </a:rPr>
              <a:t>Learning</a:t>
            </a:r>
            <a:br>
              <a:rPr lang="en-US" sz="1600" dirty="0" smtClean="0">
                <a:solidFill>
                  <a:schemeClr val="bg1"/>
                </a:solidFill>
              </a:rPr>
            </a:br>
            <a:r>
              <a:rPr lang="en-US" sz="1600" dirty="0" smtClean="0">
                <a:solidFill>
                  <a:schemeClr val="bg1"/>
                </a:solidFill>
              </a:rPr>
              <a:t> Component</a:t>
            </a:r>
            <a:endParaRPr lang="en-US" sz="1600" dirty="0">
              <a:solidFill>
                <a:schemeClr val="bg1"/>
              </a:solidFill>
            </a:endParaRPr>
          </a:p>
        </p:txBody>
      </p:sp>
      <p:sp>
        <p:nvSpPr>
          <p:cNvPr id="32" name="TextBox 31"/>
          <p:cNvSpPr txBox="1"/>
          <p:nvPr/>
        </p:nvSpPr>
        <p:spPr>
          <a:xfrm>
            <a:off x="3965470" y="4745999"/>
            <a:ext cx="848309" cy="584775"/>
          </a:xfrm>
          <a:prstGeom prst="rect">
            <a:avLst/>
          </a:prstGeom>
          <a:noFill/>
        </p:spPr>
        <p:txBody>
          <a:bodyPr wrap="none" rtlCol="0">
            <a:spAutoFit/>
          </a:bodyPr>
          <a:lstStyle/>
          <a:p>
            <a:pPr algn="ctr"/>
            <a:r>
              <a:rPr lang="en-US" sz="1600" dirty="0" smtClean="0"/>
              <a:t>Implicit </a:t>
            </a:r>
            <a:br>
              <a:rPr lang="en-US" sz="1600" dirty="0" smtClean="0"/>
            </a:br>
            <a:r>
              <a:rPr lang="en-US" sz="1600" dirty="0" smtClean="0"/>
              <a:t>Weight </a:t>
            </a:r>
            <a:endParaRPr lang="en-US" sz="1600" dirty="0"/>
          </a:p>
        </p:txBody>
      </p:sp>
      <p:sp>
        <p:nvSpPr>
          <p:cNvPr id="33" name="TextBox 32"/>
          <p:cNvSpPr txBox="1"/>
          <p:nvPr/>
        </p:nvSpPr>
        <p:spPr>
          <a:xfrm>
            <a:off x="2931336" y="2508731"/>
            <a:ext cx="684803" cy="584775"/>
          </a:xfrm>
          <a:prstGeom prst="rect">
            <a:avLst/>
          </a:prstGeom>
          <a:noFill/>
        </p:spPr>
        <p:txBody>
          <a:bodyPr wrap="none" rtlCol="0">
            <a:spAutoFit/>
          </a:bodyPr>
          <a:lstStyle/>
          <a:p>
            <a:pPr algn="ctr"/>
            <a:r>
              <a:rPr lang="en-US" sz="1600" dirty="0" smtClean="0"/>
              <a:t>Auth. </a:t>
            </a:r>
            <a:br>
              <a:rPr lang="en-US" sz="1600" dirty="0" smtClean="0"/>
            </a:br>
            <a:r>
              <a:rPr lang="en-US" sz="1600" dirty="0" smtClean="0"/>
              <a:t>score</a:t>
            </a:r>
            <a:endParaRPr lang="en-US" sz="1600" dirty="0"/>
          </a:p>
        </p:txBody>
      </p:sp>
      <p:sp>
        <p:nvSpPr>
          <p:cNvPr id="34" name="Rounded Rectangle 33"/>
          <p:cNvSpPr/>
          <p:nvPr/>
        </p:nvSpPr>
        <p:spPr>
          <a:xfrm>
            <a:off x="4857838" y="3843719"/>
            <a:ext cx="1564833" cy="20152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Remaining Explicit Auth.</a:t>
            </a:r>
            <a:br>
              <a:rPr lang="en-US" sz="2000" dirty="0" smtClean="0"/>
            </a:br>
            <a:r>
              <a:rPr lang="en-US" sz="2000" dirty="0" smtClean="0"/>
              <a:t>Factors</a:t>
            </a:r>
            <a:endParaRPr lang="en-US" sz="2000" dirty="0"/>
          </a:p>
        </p:txBody>
      </p:sp>
      <p:sp>
        <p:nvSpPr>
          <p:cNvPr id="35" name="Flowchart: Decision 34"/>
          <p:cNvSpPr/>
          <p:nvPr/>
        </p:nvSpPr>
        <p:spPr>
          <a:xfrm>
            <a:off x="5071730" y="2555102"/>
            <a:ext cx="1127051" cy="993901"/>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i="1" dirty="0" smtClean="0"/>
              <a:t>Auth </a:t>
            </a:r>
            <a:r>
              <a:rPr lang="en-US" sz="1500" i="1" dirty="0" err="1" smtClean="0"/>
              <a:t>slct</a:t>
            </a:r>
            <a:endParaRPr lang="en-US" sz="1500" i="1" dirty="0"/>
          </a:p>
        </p:txBody>
      </p:sp>
      <p:cxnSp>
        <p:nvCxnSpPr>
          <p:cNvPr id="39" name="Straight Arrow Connector 38"/>
          <p:cNvCxnSpPr>
            <a:stCxn id="34" idx="0"/>
            <a:endCxn id="35" idx="2"/>
          </p:cNvCxnSpPr>
          <p:nvPr/>
        </p:nvCxnSpPr>
        <p:spPr>
          <a:xfrm rot="16200000" flipV="1">
            <a:off x="5490398" y="3693861"/>
            <a:ext cx="294716" cy="499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1" name="Elbow Connector 40"/>
          <p:cNvCxnSpPr>
            <a:stCxn id="35" idx="3"/>
          </p:cNvCxnSpPr>
          <p:nvPr/>
        </p:nvCxnSpPr>
        <p:spPr>
          <a:xfrm>
            <a:off x="6198781" y="3052053"/>
            <a:ext cx="781983" cy="454418"/>
          </a:xfrm>
          <a:prstGeom prst="bentConnector3">
            <a:avLst>
              <a:gd name="adj1" fmla="val 50000"/>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42" name="Rounded Rectangle 41"/>
          <p:cNvSpPr/>
          <p:nvPr/>
        </p:nvSpPr>
        <p:spPr>
          <a:xfrm>
            <a:off x="850602" y="2264733"/>
            <a:ext cx="8058934" cy="374948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descr="User.png"/>
          <p:cNvPicPr>
            <a:picLocks noChangeAspect="1"/>
          </p:cNvPicPr>
          <p:nvPr/>
        </p:nvPicPr>
        <p:blipFill>
          <a:blip r:embed="rId2"/>
          <a:stretch>
            <a:fillRect/>
          </a:stretch>
        </p:blipFill>
        <p:spPr>
          <a:xfrm>
            <a:off x="625" y="2713701"/>
            <a:ext cx="697073" cy="697073"/>
          </a:xfrm>
          <a:prstGeom prst="rect">
            <a:avLst/>
          </a:prstGeom>
        </p:spPr>
      </p:pic>
      <p:cxnSp>
        <p:nvCxnSpPr>
          <p:cNvPr id="48" name="Elbow Connector 47"/>
          <p:cNvCxnSpPr>
            <a:stCxn id="43" idx="3"/>
            <a:endCxn id="15" idx="1"/>
          </p:cNvCxnSpPr>
          <p:nvPr/>
        </p:nvCxnSpPr>
        <p:spPr>
          <a:xfrm flipV="1">
            <a:off x="697698" y="3061895"/>
            <a:ext cx="323044" cy="343"/>
          </a:xfrm>
          <a:prstGeom prst="bentConnector3">
            <a:avLst>
              <a:gd name="adj1" fmla="val 50000"/>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50" name="Elbow Connector 49"/>
          <p:cNvCxnSpPr/>
          <p:nvPr/>
        </p:nvCxnSpPr>
        <p:spPr>
          <a:xfrm>
            <a:off x="706663" y="3071203"/>
            <a:ext cx="284050" cy="1704475"/>
          </a:xfrm>
          <a:prstGeom prst="bentConnector3">
            <a:avLst>
              <a:gd name="adj1" fmla="val 34220"/>
            </a:avLst>
          </a:prstGeom>
          <a:ln w="19050">
            <a:prstDash val="sysDash"/>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31615" y="6347632"/>
            <a:ext cx="4154792" cy="369332"/>
          </a:xfrm>
          <a:prstGeom prst="rect">
            <a:avLst/>
          </a:prstGeom>
          <a:noFill/>
        </p:spPr>
        <p:txBody>
          <a:bodyPr wrap="none" rtlCol="0">
            <a:spAutoFit/>
          </a:bodyPr>
          <a:lstStyle/>
          <a:p>
            <a:pPr>
              <a:buFont typeface="Wingdings" pitchFamily="2" charset="2"/>
              <a:buChar char="Ø"/>
            </a:pPr>
            <a:r>
              <a:rPr lang="en-US" dirty="0" smtClean="0"/>
              <a:t> Submitted to IEEE Cloud ’15 Conference</a:t>
            </a:r>
            <a:endParaRPr lang="en-US" b="1"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900" dirty="0" smtClean="0"/>
              <a:t>Evaluating User Perceived Hardship</a:t>
            </a:r>
            <a:endParaRPr lang="en-US" sz="3900" dirty="0"/>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49</a:t>
            </a:fld>
            <a:endParaRPr lang="en-US">
              <a:solidFill>
                <a:prstClr val="black">
                  <a:tint val="75000"/>
                </a:prstClr>
              </a:solidFill>
              <a:latin typeface="Calibri"/>
            </a:endParaRPr>
          </a:p>
        </p:txBody>
      </p:sp>
      <p:pic>
        <p:nvPicPr>
          <p:cNvPr id="97282" name="Picture 2" descr="C:\Users\Mohsen\Dropbox\research\UM\workspace\MutltiFactor-Fathi\paper\latex\figs\is4.png"/>
          <p:cNvPicPr>
            <a:picLocks noChangeAspect="1" noChangeArrowheads="1"/>
          </p:cNvPicPr>
          <p:nvPr/>
        </p:nvPicPr>
        <p:blipFill>
          <a:blip r:embed="rId2"/>
          <a:srcRect/>
          <a:stretch>
            <a:fillRect/>
          </a:stretch>
        </p:blipFill>
        <p:spPr bwMode="auto">
          <a:xfrm>
            <a:off x="63798" y="2130162"/>
            <a:ext cx="5207959" cy="2929029"/>
          </a:xfrm>
          <a:prstGeom prst="rect">
            <a:avLst/>
          </a:prstGeom>
          <a:noFill/>
        </p:spPr>
      </p:pic>
      <p:pic>
        <p:nvPicPr>
          <p:cNvPr id="97283" name="Picture 3" descr="C:\Users\Mohsen\Dropbox\research\UM\workspace\MutltiFactor-Fathi\paper\latex\figs\os5.png"/>
          <p:cNvPicPr>
            <a:picLocks noChangeAspect="1" noChangeArrowheads="1"/>
          </p:cNvPicPr>
          <p:nvPr/>
        </p:nvPicPr>
        <p:blipFill>
          <a:blip r:embed="rId3"/>
          <a:srcRect/>
          <a:stretch>
            <a:fillRect/>
          </a:stretch>
        </p:blipFill>
        <p:spPr bwMode="auto">
          <a:xfrm>
            <a:off x="4031192" y="2225692"/>
            <a:ext cx="5075916" cy="2854765"/>
          </a:xfrm>
          <a:prstGeom prst="rect">
            <a:avLst/>
          </a:prstGeom>
          <a:noFill/>
        </p:spPr>
      </p:pic>
      <p:sp>
        <p:nvSpPr>
          <p:cNvPr id="7" name="TextBox 6"/>
          <p:cNvSpPr txBox="1"/>
          <p:nvPr/>
        </p:nvSpPr>
        <p:spPr>
          <a:xfrm>
            <a:off x="574154" y="5135501"/>
            <a:ext cx="3457037" cy="646331"/>
          </a:xfrm>
          <a:prstGeom prst="rect">
            <a:avLst/>
          </a:prstGeom>
          <a:noFill/>
        </p:spPr>
        <p:txBody>
          <a:bodyPr wrap="none" rtlCol="0">
            <a:spAutoFit/>
          </a:bodyPr>
          <a:lstStyle/>
          <a:p>
            <a:pPr>
              <a:buFont typeface="Arial" pitchFamily="34" charset="0"/>
              <a:buChar char="•"/>
            </a:pPr>
            <a:r>
              <a:rPr lang="en-US" dirty="0" smtClean="0"/>
              <a:t> Adapting user hardship based on </a:t>
            </a:r>
            <a:br>
              <a:rPr lang="en-US" dirty="0" smtClean="0"/>
            </a:br>
            <a:r>
              <a:rPr lang="en-US" dirty="0" smtClean="0"/>
              <a:t>the validity of implicit factors. </a:t>
            </a:r>
            <a:endParaRPr lang="en-US" dirty="0"/>
          </a:p>
        </p:txBody>
      </p:sp>
      <p:sp>
        <p:nvSpPr>
          <p:cNvPr id="8" name="TextBox 7"/>
          <p:cNvSpPr txBox="1"/>
          <p:nvPr/>
        </p:nvSpPr>
        <p:spPr>
          <a:xfrm>
            <a:off x="4607599" y="5117773"/>
            <a:ext cx="3791166" cy="646331"/>
          </a:xfrm>
          <a:prstGeom prst="rect">
            <a:avLst/>
          </a:prstGeom>
          <a:noFill/>
        </p:spPr>
        <p:txBody>
          <a:bodyPr wrap="none" rtlCol="0">
            <a:spAutoFit/>
          </a:bodyPr>
          <a:lstStyle/>
          <a:p>
            <a:pPr>
              <a:buFont typeface="Arial" pitchFamily="34" charset="0"/>
              <a:buChar char="•"/>
            </a:pPr>
            <a:r>
              <a:rPr lang="en-US" dirty="0" smtClean="0"/>
              <a:t> Our method decreases the perceived</a:t>
            </a:r>
            <a:br>
              <a:rPr lang="en-US" dirty="0" smtClean="0"/>
            </a:br>
            <a:r>
              <a:rPr lang="en-US" dirty="0" smtClean="0"/>
              <a:t>user hardship . </a:t>
            </a:r>
            <a:endParaRPr lang="en-US" dirty="0"/>
          </a:p>
        </p:txBody>
      </p:sp>
      <p:sp>
        <p:nvSpPr>
          <p:cNvPr id="9" name="Rectangle 8"/>
          <p:cNvSpPr/>
          <p:nvPr/>
        </p:nvSpPr>
        <p:spPr>
          <a:xfrm>
            <a:off x="1254611" y="4688920"/>
            <a:ext cx="2032271" cy="3615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Implicit  Factor</a:t>
            </a:r>
            <a:endParaRPr lang="en-US" sz="1400" dirty="0">
              <a:solidFill>
                <a:schemeClr val="tx1"/>
              </a:solidFill>
            </a:endParaRPr>
          </a:p>
        </p:txBody>
      </p:sp>
      <p:sp>
        <p:nvSpPr>
          <p:cNvPr id="10" name="Rectangle 9"/>
          <p:cNvSpPr/>
          <p:nvPr/>
        </p:nvSpPr>
        <p:spPr>
          <a:xfrm rot="16200000">
            <a:off x="-739679" y="3226200"/>
            <a:ext cx="2032271" cy="3615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User Hardship</a:t>
            </a:r>
            <a:endParaRPr lang="en-US" sz="1400" dirty="0">
              <a:solidFill>
                <a:schemeClr val="tx1"/>
              </a:solidFill>
            </a:endParaRPr>
          </a:p>
        </p:txBody>
      </p:sp>
      <p:sp>
        <p:nvSpPr>
          <p:cNvPr id="11" name="Rectangle 10"/>
          <p:cNvSpPr/>
          <p:nvPr/>
        </p:nvSpPr>
        <p:spPr>
          <a:xfrm>
            <a:off x="5160460" y="4745623"/>
            <a:ext cx="2032271" cy="3615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Access Level</a:t>
            </a:r>
            <a:endParaRPr lang="en-US" sz="1400" dirty="0">
              <a:solidFill>
                <a:schemeClr val="tx1"/>
              </a:solidFill>
            </a:endParaRPr>
          </a:p>
        </p:txBody>
      </p:sp>
      <p:sp>
        <p:nvSpPr>
          <p:cNvPr id="12" name="Rectangle 11"/>
          <p:cNvSpPr/>
          <p:nvPr/>
        </p:nvSpPr>
        <p:spPr>
          <a:xfrm rot="16200000">
            <a:off x="3261867" y="3336068"/>
            <a:ext cx="2032271" cy="3615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User Hardship</a:t>
            </a:r>
            <a:endParaRPr lang="en-US" sz="1400"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53157" y="1695897"/>
            <a:ext cx="8952614" cy="4525963"/>
          </a:xfrm>
        </p:spPr>
        <p:txBody>
          <a:bodyPr>
            <a:normAutofit lnSpcReduction="10000"/>
          </a:bodyPr>
          <a:lstStyle/>
          <a:p>
            <a:r>
              <a:rPr lang="en-US" dirty="0" smtClean="0"/>
              <a:t>Background</a:t>
            </a:r>
          </a:p>
          <a:p>
            <a:pPr>
              <a:buNone/>
            </a:pPr>
            <a:r>
              <a:rPr lang="en-US" dirty="0" smtClean="0"/>
              <a:t> </a:t>
            </a:r>
          </a:p>
          <a:p>
            <a:r>
              <a:rPr lang="en-US" dirty="0" smtClean="0"/>
              <a:t>Stochastic Robust Scheduling in Heterogeneous systems</a:t>
            </a:r>
          </a:p>
          <a:p>
            <a:pPr>
              <a:buNone/>
            </a:pPr>
            <a:endParaRPr lang="en-US" dirty="0" smtClean="0"/>
          </a:p>
          <a:p>
            <a:r>
              <a:rPr lang="en-US" dirty="0" smtClean="0"/>
              <a:t>Summary of Current Collaborative Works</a:t>
            </a:r>
          </a:p>
          <a:p>
            <a:endParaRPr lang="en-US" dirty="0" smtClean="0"/>
          </a:p>
          <a:p>
            <a:r>
              <a:rPr lang="en-US" dirty="0" smtClean="0"/>
              <a:t>Future Research Plans</a:t>
            </a:r>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5</a:t>
            </a:fld>
            <a:endParaRPr lang="en-US">
              <a:solidFill>
                <a:prstClr val="black">
                  <a:tint val="75000"/>
                </a:prstClr>
              </a:solidFill>
              <a:latin typeface="Calibri"/>
            </a:endParaRPr>
          </a:p>
        </p:txBody>
      </p:sp>
    </p:spTree>
    <p:extLst>
      <p:ext uri="{BB962C8B-B14F-4D97-AF65-F5344CB8AC3E}">
        <p14:creationId xmlns:p14="http://schemas.microsoft.com/office/powerpoint/2010/main" xmlns="" val="15274406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US" sz="4000" dirty="0" smtClean="0"/>
          </a:p>
          <a:p>
            <a:pPr marL="0" indent="0" algn="ctr">
              <a:buNone/>
            </a:pPr>
            <a:r>
              <a:rPr lang="en-US" sz="6000" dirty="0" smtClean="0"/>
              <a:t>Thank you for your time.</a:t>
            </a:r>
            <a:endParaRPr lang="en-US" sz="6000" dirty="0"/>
          </a:p>
          <a:p>
            <a:pPr marL="0" indent="0" algn="ctr">
              <a:buNone/>
            </a:pPr>
            <a:r>
              <a:rPr lang="en-US" sz="6000" dirty="0" smtClean="0"/>
              <a:t>Any Question?</a:t>
            </a:r>
            <a:endParaRPr lang="en-US" sz="6000" dirty="0"/>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50</a:t>
            </a:fld>
            <a:endParaRPr lang="en-US">
              <a:solidFill>
                <a:prstClr val="black">
                  <a:tint val="75000"/>
                </a:prstClr>
              </a:solidFill>
              <a:latin typeface="Calibri"/>
            </a:endParaRPr>
          </a:p>
        </p:txBody>
      </p:sp>
    </p:spTree>
    <p:extLst>
      <p:ext uri="{BB962C8B-B14F-4D97-AF65-F5344CB8AC3E}">
        <p14:creationId xmlns:p14="http://schemas.microsoft.com/office/powerpoint/2010/main" xmlns="" val="22771487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a:t>
            </a:r>
            <a:endParaRPr lang="en-US" dirty="0"/>
          </a:p>
        </p:txBody>
      </p:sp>
      <p:sp>
        <p:nvSpPr>
          <p:cNvPr id="3" name="Content Placeholder 2"/>
          <p:cNvSpPr>
            <a:spLocks noGrp="1"/>
          </p:cNvSpPr>
          <p:nvPr>
            <p:ph idx="1"/>
          </p:nvPr>
        </p:nvSpPr>
        <p:spPr/>
        <p:txBody>
          <a:bodyPr>
            <a:normAutofit/>
          </a:bodyPr>
          <a:lstStyle/>
          <a:p>
            <a:pPr marL="0" indent="0" algn="ctr">
              <a:buNone/>
            </a:pPr>
            <a:endParaRPr lang="en-US" sz="7200" dirty="0" smtClean="0"/>
          </a:p>
          <a:p>
            <a:pPr marL="0" indent="0" algn="ctr">
              <a:buNone/>
            </a:pPr>
            <a:r>
              <a:rPr lang="en-US" sz="7200" dirty="0" smtClean="0"/>
              <a:t>Appendix</a:t>
            </a:r>
            <a:endParaRPr lang="en-US" sz="7200" dirty="0"/>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51</a:t>
            </a:fld>
            <a:endParaRPr lang="en-US">
              <a:solidFill>
                <a:prstClr val="black">
                  <a:tint val="75000"/>
                </a:prstClr>
              </a:solidFill>
              <a:latin typeface="Calibri"/>
            </a:endParaRPr>
          </a:p>
        </p:txBody>
      </p:sp>
    </p:spTree>
    <p:extLst>
      <p:ext uri="{BB962C8B-B14F-4D97-AF65-F5344CB8AC3E}">
        <p14:creationId xmlns:p14="http://schemas.microsoft.com/office/powerpoint/2010/main" xmlns="" val="319860923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NSF </a:t>
            </a:r>
            <a:r>
              <a:rPr lang="en-US" smtClean="0"/>
              <a:t>CISE Chair</a:t>
            </a:r>
            <a:endParaRPr lang="en-US" dirty="0"/>
          </a:p>
        </p:txBody>
      </p:sp>
      <p:sp>
        <p:nvSpPr>
          <p:cNvPr id="3" name="Content Placeholder 2"/>
          <p:cNvSpPr>
            <a:spLocks noGrp="1"/>
          </p:cNvSpPr>
          <p:nvPr>
            <p:ph idx="1"/>
          </p:nvPr>
        </p:nvSpPr>
        <p:spPr>
          <a:xfrm>
            <a:off x="3030290" y="1600200"/>
            <a:ext cx="5911702" cy="4525963"/>
          </a:xfrm>
        </p:spPr>
        <p:txBody>
          <a:bodyPr>
            <a:normAutofit fontScale="47500" lnSpcReduction="20000"/>
          </a:bodyPr>
          <a:lstStyle/>
          <a:p>
            <a:r>
              <a:rPr lang="en-US" b="1" dirty="0" smtClean="0"/>
              <a:t>Short biography:</a:t>
            </a:r>
            <a:r>
              <a:rPr lang="en-US" dirty="0" smtClean="0"/>
              <a:t> Dr. </a:t>
            </a:r>
            <a:r>
              <a:rPr lang="en-US" dirty="0" err="1" smtClean="0"/>
              <a:t>Farnam</a:t>
            </a:r>
            <a:r>
              <a:rPr lang="en-US" dirty="0" smtClean="0"/>
              <a:t> </a:t>
            </a:r>
            <a:r>
              <a:rPr lang="en-US" dirty="0" err="1" smtClean="0"/>
              <a:t>Jahanian</a:t>
            </a:r>
            <a:r>
              <a:rPr lang="en-US" dirty="0" smtClean="0"/>
              <a:t> leads the National Science Foundation Directorate for Computer and Information Science and Engineering (CISE). He guides CISE in its mission to uphold the Nation's leadership in scientific discovery and engineering innovation through its support of fundamental research in computer and information science and engineering and of transformative advances in </a:t>
            </a:r>
            <a:r>
              <a:rPr lang="en-US" dirty="0" err="1" smtClean="0"/>
              <a:t>cyberinfrastructure</a:t>
            </a:r>
            <a:r>
              <a:rPr lang="en-US" dirty="0" smtClean="0"/>
              <a:t>. Dr. </a:t>
            </a:r>
            <a:r>
              <a:rPr lang="en-US" dirty="0" err="1" smtClean="0"/>
              <a:t>Jahanian</a:t>
            </a:r>
            <a:r>
              <a:rPr lang="en-US" dirty="0" smtClean="0"/>
              <a:t> is on leave from the University of Michigan, where he holds the Edward S. Davidson Collegiate Professorship and served as Chair for Computer Science and Engineering from 2007 - 2011 and as Director of the Software Systems Laboratory from 1997 - 2000. His research on Internet infrastructure security formed the basis for the Internet security company Arbor Networks, which he co-founded in 2001 and where he served as Chairman until its acquisition in 2010. He has testified before Congress on a broad range of topics, including </a:t>
            </a:r>
            <a:r>
              <a:rPr lang="en-US" dirty="0" err="1" smtClean="0"/>
              <a:t>cybersecurity</a:t>
            </a:r>
            <a:r>
              <a:rPr lang="en-US" dirty="0" smtClean="0"/>
              <a:t> and Big Data. Dr. </a:t>
            </a:r>
            <a:r>
              <a:rPr lang="en-US" dirty="0" err="1" smtClean="0"/>
              <a:t>Jahanian</a:t>
            </a:r>
            <a:r>
              <a:rPr lang="en-US" dirty="0" smtClean="0"/>
              <a:t> holds a master's degree and a Ph.D. in Computer Science from the University of Texas at Austin. He is a Fellow of ACM, IEEE and AAAS.</a:t>
            </a:r>
            <a:endParaRPr lang="en-US" dirty="0"/>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52</a:t>
            </a:fld>
            <a:endParaRPr lang="en-US">
              <a:solidFill>
                <a:prstClr val="black">
                  <a:tint val="75000"/>
                </a:prstClr>
              </a:solidFill>
              <a:latin typeface="Calibri"/>
            </a:endParaRPr>
          </a:p>
        </p:txBody>
      </p:sp>
      <p:pic>
        <p:nvPicPr>
          <p:cNvPr id="6" name="Picture 5" descr="farnamjahanian.jpg"/>
          <p:cNvPicPr>
            <a:picLocks noChangeAspect="1"/>
          </p:cNvPicPr>
          <p:nvPr/>
        </p:nvPicPr>
        <p:blipFill>
          <a:blip r:embed="rId2"/>
          <a:stretch>
            <a:fillRect/>
          </a:stretch>
        </p:blipFill>
        <p:spPr>
          <a:xfrm>
            <a:off x="53159" y="1754361"/>
            <a:ext cx="3062194" cy="306219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4299"/>
            <a:ext cx="8229600" cy="1143000"/>
          </a:xfrm>
        </p:spPr>
        <p:txBody>
          <a:bodyPr>
            <a:normAutofit fontScale="90000"/>
          </a:bodyPr>
          <a:lstStyle/>
          <a:p>
            <a:r>
              <a:rPr lang="en-US" dirty="0" smtClean="0"/>
              <a:t>Stochastic Robust Scheduling in Heterogeneous systems</a:t>
            </a:r>
            <a:endParaRPr lang="en-US" dirty="0"/>
          </a:p>
        </p:txBody>
      </p:sp>
      <p:sp>
        <p:nvSpPr>
          <p:cNvPr id="3" name="Content Placeholder 2"/>
          <p:cNvSpPr>
            <a:spLocks noGrp="1"/>
          </p:cNvSpPr>
          <p:nvPr>
            <p:ph idx="1"/>
          </p:nvPr>
        </p:nvSpPr>
        <p:spPr>
          <a:xfrm>
            <a:off x="457200" y="1653365"/>
            <a:ext cx="8229600" cy="4525963"/>
          </a:xfrm>
        </p:spPr>
        <p:txBody>
          <a:bodyPr/>
          <a:lstStyle/>
          <a:p>
            <a:r>
              <a:rPr lang="en-US" dirty="0" smtClean="0"/>
              <a:t>Definition and motivation</a:t>
            </a:r>
          </a:p>
          <a:p>
            <a:endParaRPr lang="en-US" dirty="0" smtClean="0"/>
          </a:p>
          <a:p>
            <a:r>
              <a:rPr lang="en-US" dirty="0" smtClean="0"/>
              <a:t>System model and problem definition</a:t>
            </a:r>
          </a:p>
          <a:p>
            <a:endParaRPr lang="en-US" dirty="0" smtClean="0"/>
          </a:p>
          <a:p>
            <a:r>
              <a:rPr lang="en-US" dirty="0" smtClean="0"/>
              <a:t>Theoretical (Bayesian) model</a:t>
            </a:r>
          </a:p>
          <a:p>
            <a:endParaRPr lang="en-US" dirty="0" smtClean="0"/>
          </a:p>
          <a:p>
            <a:r>
              <a:rPr lang="en-US" dirty="0" smtClean="0"/>
              <a:t>Heuristics and results</a:t>
            </a:r>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6</a:t>
            </a:fld>
            <a:endParaRPr lang="en-US">
              <a:solidFill>
                <a:prstClr val="black">
                  <a:tint val="75000"/>
                </a:prstClr>
              </a:solidFill>
              <a:latin typeface="Calibri"/>
            </a:endParaRPr>
          </a:p>
        </p:txBody>
      </p:sp>
      <p:sp>
        <p:nvSpPr>
          <p:cNvPr id="5" name="Rounded Rectangle 4"/>
          <p:cNvSpPr/>
          <p:nvPr/>
        </p:nvSpPr>
        <p:spPr>
          <a:xfrm>
            <a:off x="191386" y="1509823"/>
            <a:ext cx="7942521" cy="893135"/>
          </a:xfrm>
          <a:prstGeom prst="roundRect">
            <a:avLst/>
          </a:prstGeom>
          <a:solidFill>
            <a:schemeClr val="accent6">
              <a:lumMod val="40000"/>
              <a:lumOff val="60000"/>
              <a:alpha val="2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Heterogeneous Distributed Computing </a:t>
            </a:r>
            <a:endParaRPr lang="en-US" sz="3600" dirty="0"/>
          </a:p>
        </p:txBody>
      </p:sp>
      <p:sp>
        <p:nvSpPr>
          <p:cNvPr id="3" name="Content Placeholder 2"/>
          <p:cNvSpPr>
            <a:spLocks noGrp="1"/>
          </p:cNvSpPr>
          <p:nvPr>
            <p:ph idx="1"/>
          </p:nvPr>
        </p:nvSpPr>
        <p:spPr>
          <a:xfrm>
            <a:off x="457200" y="1621466"/>
            <a:ext cx="8229600" cy="4525963"/>
          </a:xfrm>
        </p:spPr>
        <p:txBody>
          <a:bodyPr>
            <a:normAutofit/>
          </a:bodyPr>
          <a:lstStyle/>
          <a:p>
            <a:r>
              <a:rPr lang="en-US" sz="3600" dirty="0" smtClean="0">
                <a:solidFill>
                  <a:srgbClr val="000000"/>
                </a:solidFill>
              </a:rPr>
              <a:t>Distributed systems that have resources of different types and capabilities</a:t>
            </a:r>
          </a:p>
          <a:p>
            <a:endParaRPr lang="en-US" sz="1000" dirty="0" smtClean="0">
              <a:solidFill>
                <a:srgbClr val="000000"/>
              </a:solidFill>
            </a:endParaRPr>
          </a:p>
          <a:p>
            <a:r>
              <a:rPr lang="en-US" sz="3600" dirty="0" smtClean="0">
                <a:solidFill>
                  <a:srgbClr val="000000"/>
                </a:solidFill>
              </a:rPr>
              <a:t>Many distributed systems (e.g., clusters) are formed incrementally over time</a:t>
            </a:r>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7</a:t>
            </a:fld>
            <a:endParaRPr lang="en-US" dirty="0">
              <a:solidFill>
                <a:prstClr val="black">
                  <a:tint val="75000"/>
                </a:prstClr>
              </a:solidFill>
              <a:latin typeface="Calibri"/>
            </a:endParaRPr>
          </a:p>
        </p:txBody>
      </p:sp>
      <p:pic>
        <p:nvPicPr>
          <p:cNvPr id="5" name="Picture 4" descr="Server-Storage-Performance.jpg"/>
          <p:cNvPicPr>
            <a:picLocks noChangeAspect="1"/>
          </p:cNvPicPr>
          <p:nvPr/>
        </p:nvPicPr>
        <p:blipFill>
          <a:blip r:embed="rId2"/>
          <a:stretch>
            <a:fillRect/>
          </a:stretch>
        </p:blipFill>
        <p:spPr>
          <a:xfrm>
            <a:off x="2153092" y="4304768"/>
            <a:ext cx="3365205" cy="2542599"/>
          </a:xfrm>
          <a:prstGeom prst="rect">
            <a:avLst/>
          </a:prstGeom>
        </p:spPr>
      </p:pic>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huge.11.58463.JPG"/>
          <p:cNvPicPr>
            <a:picLocks noChangeAspect="1"/>
          </p:cNvPicPr>
          <p:nvPr/>
        </p:nvPicPr>
        <p:blipFill>
          <a:blip r:embed="rId2"/>
          <a:stretch>
            <a:fillRect/>
          </a:stretch>
        </p:blipFill>
        <p:spPr>
          <a:xfrm>
            <a:off x="5225902" y="2674276"/>
            <a:ext cx="3120656" cy="3120656"/>
          </a:xfrm>
          <a:prstGeom prst="rect">
            <a:avLst/>
          </a:prstGeom>
        </p:spPr>
      </p:pic>
      <p:sp>
        <p:nvSpPr>
          <p:cNvPr id="2" name="Title 1"/>
          <p:cNvSpPr>
            <a:spLocks noGrp="1"/>
          </p:cNvSpPr>
          <p:nvPr>
            <p:ph type="title"/>
          </p:nvPr>
        </p:nvSpPr>
        <p:spPr/>
        <p:txBody>
          <a:bodyPr>
            <a:noAutofit/>
          </a:bodyPr>
          <a:lstStyle/>
          <a:p>
            <a:r>
              <a:rPr lang="en-US" sz="3600" dirty="0" smtClean="0"/>
              <a:t>Heterogeneous Distributed Computing Example</a:t>
            </a:r>
            <a:endParaRPr lang="en-US" sz="3600" dirty="0"/>
          </a:p>
        </p:txBody>
      </p:sp>
      <p:sp>
        <p:nvSpPr>
          <p:cNvPr id="3" name="Content Placeholder 2"/>
          <p:cNvSpPr>
            <a:spLocks noGrp="1"/>
          </p:cNvSpPr>
          <p:nvPr>
            <p:ph idx="1"/>
          </p:nvPr>
        </p:nvSpPr>
        <p:spPr>
          <a:xfrm>
            <a:off x="457200" y="1685264"/>
            <a:ext cx="4189228" cy="4525963"/>
          </a:xfrm>
        </p:spPr>
        <p:txBody>
          <a:bodyPr>
            <a:normAutofit fontScale="85000" lnSpcReduction="10000"/>
          </a:bodyPr>
          <a:lstStyle/>
          <a:p>
            <a:r>
              <a:rPr lang="en-US" sz="3600" dirty="0" smtClean="0">
                <a:solidFill>
                  <a:srgbClr val="000000"/>
                </a:solidFill>
              </a:rPr>
              <a:t>Clouds offer different VM types</a:t>
            </a:r>
          </a:p>
          <a:p>
            <a:endParaRPr lang="en-US" sz="1800" dirty="0" smtClean="0">
              <a:solidFill>
                <a:srgbClr val="000000"/>
              </a:solidFill>
            </a:endParaRPr>
          </a:p>
          <a:p>
            <a:r>
              <a:rPr lang="en-US" sz="3600" dirty="0" smtClean="0">
                <a:solidFill>
                  <a:srgbClr val="000000"/>
                </a:solidFill>
              </a:rPr>
              <a:t>Users usually create a cluster of heterogeneous VMs</a:t>
            </a:r>
          </a:p>
          <a:p>
            <a:pPr lvl="1"/>
            <a:r>
              <a:rPr lang="en-US" sz="3000" i="1" dirty="0" smtClean="0">
                <a:solidFill>
                  <a:srgbClr val="000000"/>
                </a:solidFill>
              </a:rPr>
              <a:t>To serve different task types (characteristics)</a:t>
            </a:r>
          </a:p>
          <a:p>
            <a:pPr lvl="1"/>
            <a:r>
              <a:rPr lang="en-US" i="1" dirty="0" smtClean="0">
                <a:solidFill>
                  <a:srgbClr val="000000"/>
                </a:solidFill>
              </a:rPr>
              <a:t>e.g., graphical processing tasks, memory intensive, IO intensive, etc.</a:t>
            </a:r>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8</a:t>
            </a:fld>
            <a:endParaRPr lang="en-US">
              <a:solidFill>
                <a:prstClr val="black">
                  <a:tint val="75000"/>
                </a:prstClr>
              </a:solidFill>
              <a:latin typeface="Calibri"/>
            </a:endParaRPr>
          </a:p>
        </p:txBody>
      </p:sp>
      <p:pic>
        <p:nvPicPr>
          <p:cNvPr id="10" name="Picture 9" descr="Tesla-K20-GPU.jpg"/>
          <p:cNvPicPr>
            <a:picLocks noChangeAspect="1"/>
          </p:cNvPicPr>
          <p:nvPr/>
        </p:nvPicPr>
        <p:blipFill>
          <a:blip r:embed="rId3"/>
          <a:stretch>
            <a:fillRect/>
          </a:stretch>
        </p:blipFill>
        <p:spPr>
          <a:xfrm>
            <a:off x="5329842" y="1685264"/>
            <a:ext cx="3016716" cy="1679934"/>
          </a:xfrm>
          <a:prstGeom prst="rect">
            <a:avLst/>
          </a:prstGeom>
        </p:spPr>
      </p:pic>
      <p:pic>
        <p:nvPicPr>
          <p:cNvPr id="12" name="Picture 11" descr="1294043445.jpeg"/>
          <p:cNvPicPr>
            <a:picLocks noChangeAspect="1"/>
          </p:cNvPicPr>
          <p:nvPr/>
        </p:nvPicPr>
        <p:blipFill>
          <a:blip r:embed="rId4"/>
          <a:stretch>
            <a:fillRect/>
          </a:stretch>
        </p:blipFill>
        <p:spPr>
          <a:xfrm>
            <a:off x="5954846" y="5132751"/>
            <a:ext cx="1789200" cy="1541694"/>
          </a:xfrm>
          <a:prstGeom prst="rect">
            <a:avLst/>
          </a:prstGeom>
        </p:spPr>
      </p:pic>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linds(horizontal)">
                                      <p:cBhvr>
                                        <p:cTn id="11" dur="500"/>
                                        <p:tgtEl>
                                          <p:spTgt spid="11"/>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horizont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Two Types of Heterogeneity</a:t>
            </a:r>
          </a:p>
        </p:txBody>
      </p:sp>
      <p:sp>
        <p:nvSpPr>
          <p:cNvPr id="3" name="Content Placeholder 2"/>
          <p:cNvSpPr>
            <a:spLocks noGrp="1"/>
          </p:cNvSpPr>
          <p:nvPr>
            <p:ph idx="1"/>
          </p:nvPr>
        </p:nvSpPr>
        <p:spPr>
          <a:xfrm>
            <a:off x="308338" y="1663998"/>
            <a:ext cx="5550195" cy="4525963"/>
          </a:xfrm>
        </p:spPr>
        <p:txBody>
          <a:bodyPr>
            <a:normAutofit fontScale="92500" lnSpcReduction="10000"/>
          </a:bodyPr>
          <a:lstStyle/>
          <a:p>
            <a:r>
              <a:rPr lang="en-US" sz="3600" dirty="0" smtClean="0">
                <a:solidFill>
                  <a:srgbClr val="000000"/>
                </a:solidFill>
              </a:rPr>
              <a:t>Consistent heterogeneity:</a:t>
            </a:r>
          </a:p>
          <a:p>
            <a:pPr lvl="1"/>
            <a:r>
              <a:rPr lang="en-US" sz="3000" i="1" dirty="0" smtClean="0">
                <a:solidFill>
                  <a:srgbClr val="000000"/>
                </a:solidFill>
              </a:rPr>
              <a:t>If machine A is always faster than machine B</a:t>
            </a:r>
          </a:p>
          <a:p>
            <a:pPr>
              <a:buNone/>
            </a:pPr>
            <a:endParaRPr lang="en-US" sz="3600" dirty="0" smtClean="0">
              <a:solidFill>
                <a:srgbClr val="000000"/>
              </a:solidFill>
            </a:endParaRPr>
          </a:p>
          <a:p>
            <a:r>
              <a:rPr lang="en-US" sz="3600" dirty="0" smtClean="0">
                <a:solidFill>
                  <a:srgbClr val="000000"/>
                </a:solidFill>
              </a:rPr>
              <a:t>Inconsistent heterogeneity</a:t>
            </a:r>
          </a:p>
          <a:p>
            <a:pPr lvl="1"/>
            <a:r>
              <a:rPr lang="en-US" sz="3000" i="1" dirty="0" smtClean="0">
                <a:solidFill>
                  <a:srgbClr val="000000"/>
                </a:solidFill>
              </a:rPr>
              <a:t>Machine A is faster than machine B for task type x but machine B is faster than A for task type y</a:t>
            </a:r>
          </a:p>
          <a:p>
            <a:endParaRPr lang="en-US" dirty="0"/>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9</a:t>
            </a:fld>
            <a:endParaRPr lang="en-US">
              <a:solidFill>
                <a:prstClr val="black">
                  <a:tint val="75000"/>
                </a:prstClr>
              </a:solidFill>
              <a:latin typeface="Calibri"/>
            </a:endParaRPr>
          </a:p>
        </p:txBody>
      </p:sp>
      <p:sp>
        <p:nvSpPr>
          <p:cNvPr id="5" name="Rectangle 4"/>
          <p:cNvSpPr/>
          <p:nvPr/>
        </p:nvSpPr>
        <p:spPr>
          <a:xfrm>
            <a:off x="6549691" y="2307265"/>
            <a:ext cx="393404" cy="467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m1</a:t>
            </a:r>
            <a:endParaRPr lang="en-US" sz="1200" dirty="0"/>
          </a:p>
        </p:txBody>
      </p:sp>
      <p:sp>
        <p:nvSpPr>
          <p:cNvPr id="6" name="Rectangle 5"/>
          <p:cNvSpPr/>
          <p:nvPr/>
        </p:nvSpPr>
        <p:spPr>
          <a:xfrm>
            <a:off x="6999815" y="2169043"/>
            <a:ext cx="393404" cy="6095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m2</a:t>
            </a:r>
            <a:endParaRPr lang="en-US" sz="1200" dirty="0"/>
          </a:p>
        </p:txBody>
      </p:sp>
      <p:sp>
        <p:nvSpPr>
          <p:cNvPr id="7" name="Rectangle 6"/>
          <p:cNvSpPr/>
          <p:nvPr/>
        </p:nvSpPr>
        <p:spPr>
          <a:xfrm>
            <a:off x="7446401" y="1988289"/>
            <a:ext cx="393404" cy="7903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m3</a:t>
            </a:r>
            <a:endParaRPr lang="en-US" sz="1200" dirty="0"/>
          </a:p>
        </p:txBody>
      </p:sp>
      <p:sp>
        <p:nvSpPr>
          <p:cNvPr id="8" name="Rectangle 7"/>
          <p:cNvSpPr/>
          <p:nvPr/>
        </p:nvSpPr>
        <p:spPr>
          <a:xfrm>
            <a:off x="7907141" y="1765005"/>
            <a:ext cx="393404" cy="10136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m4</a:t>
            </a:r>
            <a:endParaRPr lang="en-US" sz="1200" dirty="0"/>
          </a:p>
        </p:txBody>
      </p:sp>
      <p:sp>
        <p:nvSpPr>
          <p:cNvPr id="9" name="Flowchart: Decision 8"/>
          <p:cNvSpPr/>
          <p:nvPr/>
        </p:nvSpPr>
        <p:spPr>
          <a:xfrm>
            <a:off x="5847889" y="4667695"/>
            <a:ext cx="669886" cy="583891"/>
          </a:xfrm>
          <a:prstGeom prst="flowChartDecision">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Extract 11"/>
          <p:cNvSpPr/>
          <p:nvPr/>
        </p:nvSpPr>
        <p:spPr>
          <a:xfrm>
            <a:off x="7184097" y="4731488"/>
            <a:ext cx="779659" cy="478466"/>
          </a:xfrm>
          <a:prstGeom prst="flowChartExtra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Off-page Connector 12"/>
          <p:cNvSpPr/>
          <p:nvPr/>
        </p:nvSpPr>
        <p:spPr>
          <a:xfrm rot="10800000">
            <a:off x="8059494" y="4646382"/>
            <a:ext cx="634471" cy="578371"/>
          </a:xfrm>
          <a:prstGeom prst="flowChartOffpageConnector">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602855" y="4213997"/>
            <a:ext cx="513923" cy="1013632"/>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linds(horizontal)">
                                      <p:cBhvr>
                                        <p:cTn id="19" dur="500"/>
                                        <p:tgtEl>
                                          <p:spTgt spid="7"/>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linds(horizontal)">
                                      <p:cBhvr>
                                        <p:cTn id="28" dur="500"/>
                                        <p:tgtEl>
                                          <p:spTgt spid="9"/>
                                        </p:tgtEl>
                                      </p:cBhvr>
                                    </p:animEffect>
                                  </p:childTnLst>
                                </p:cTn>
                              </p:par>
                            </p:childTnLst>
                          </p:cTn>
                        </p:par>
                        <p:par>
                          <p:cTn id="29" fill="hold">
                            <p:stCondLst>
                              <p:cond delay="500"/>
                            </p:stCondLst>
                            <p:childTnLst>
                              <p:par>
                                <p:cTn id="30" presetID="3" presetClass="entr" presetSubtype="10"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linds(horizontal)">
                                      <p:cBhvr>
                                        <p:cTn id="32" dur="500"/>
                                        <p:tgtEl>
                                          <p:spTgt spid="14"/>
                                        </p:tgtEl>
                                      </p:cBhvr>
                                    </p:animEffect>
                                  </p:childTnLst>
                                </p:cTn>
                              </p:par>
                            </p:childTnLst>
                          </p:cTn>
                        </p:par>
                        <p:par>
                          <p:cTn id="33" fill="hold">
                            <p:stCondLst>
                              <p:cond delay="1000"/>
                            </p:stCondLst>
                            <p:childTnLst>
                              <p:par>
                                <p:cTn id="34" presetID="3" presetClass="entr" presetSubtype="1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linds(horizontal)">
                                      <p:cBhvr>
                                        <p:cTn id="36" dur="500"/>
                                        <p:tgtEl>
                                          <p:spTgt spid="12"/>
                                        </p:tgtEl>
                                      </p:cBhvr>
                                    </p:animEffect>
                                  </p:childTnLst>
                                </p:cTn>
                              </p:par>
                            </p:childTnLst>
                          </p:cTn>
                        </p:par>
                        <p:par>
                          <p:cTn id="37" fill="hold">
                            <p:stCondLst>
                              <p:cond delay="1500"/>
                            </p:stCondLst>
                            <p:childTnLst>
                              <p:par>
                                <p:cTn id="38" presetID="3" presetClass="entr" presetSubtype="1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blinds(horizontal)">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blinds(horizontal)">
                                      <p:cBhvr>
                                        <p:cTn id="4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animBg="1"/>
      <p:bldP spid="13" grpId="0" animBg="1"/>
      <p:bldP spid="14"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12350</TotalTime>
  <Words>1815</Words>
  <Application>Microsoft Office PowerPoint</Application>
  <PresentationFormat>On-screen Show (4:3)</PresentationFormat>
  <Paragraphs>623</Paragraphs>
  <Slides>52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54" baseType="lpstr">
      <vt:lpstr>1_Office Theme</vt:lpstr>
      <vt:lpstr>Equation</vt:lpstr>
      <vt:lpstr>Stochastic Robust Scheduling in Heterogeneous Computing Systems</vt:lpstr>
      <vt:lpstr>Introduction</vt:lpstr>
      <vt:lpstr>University of Louisiana Lafayette</vt:lpstr>
      <vt:lpstr>Research Interests</vt:lpstr>
      <vt:lpstr>Outline</vt:lpstr>
      <vt:lpstr>Stochastic Robust Scheduling in Heterogeneous systems</vt:lpstr>
      <vt:lpstr>Heterogeneous Distributed Computing </vt:lpstr>
      <vt:lpstr>Heterogeneous Distributed Computing Example</vt:lpstr>
      <vt:lpstr>Two Types of Heterogeneity</vt:lpstr>
      <vt:lpstr>Motivation: A Satellite Example</vt:lpstr>
      <vt:lpstr>Motivation: Satellite Example</vt:lpstr>
      <vt:lpstr>Outline </vt:lpstr>
      <vt:lpstr>System Model</vt:lpstr>
      <vt:lpstr>System Model (cont.)</vt:lpstr>
      <vt:lpstr>Our Goal: Scheduling Robustness</vt:lpstr>
      <vt:lpstr>Problem Definition</vt:lpstr>
      <vt:lpstr>Possible Scheduling Scenarios</vt:lpstr>
      <vt:lpstr>Outline </vt:lpstr>
      <vt:lpstr>Recap from Statistics</vt:lpstr>
      <vt:lpstr>Task Completion Time based on Convolution</vt:lpstr>
      <vt:lpstr>Slide 21</vt:lpstr>
      <vt:lpstr>Stochastic Task Completion Time in presence of Task Dropping</vt:lpstr>
      <vt:lpstr>Slide 23</vt:lpstr>
      <vt:lpstr>Stochastic Robustness Measure</vt:lpstr>
      <vt:lpstr>Outline </vt:lpstr>
      <vt:lpstr>Heuristics: Immediate Mode</vt:lpstr>
      <vt:lpstr>Heuristic: Batch Mode</vt:lpstr>
      <vt:lpstr>Batch Heuristic: Maximum On time Completions (MOC)</vt:lpstr>
      <vt:lpstr>Slide 29</vt:lpstr>
      <vt:lpstr>Conclusion and Future Works</vt:lpstr>
      <vt:lpstr>Research Interests</vt:lpstr>
      <vt:lpstr>Growth of the Digital Universe and Emergence of Big Data</vt:lpstr>
      <vt:lpstr>What is Big Data?</vt:lpstr>
      <vt:lpstr>What are the Challenges in Big Data?</vt:lpstr>
      <vt:lpstr>What are the Challenges in Big Data?</vt:lpstr>
      <vt:lpstr>How to Process Big Data?</vt:lpstr>
      <vt:lpstr>How to Process Big Data?</vt:lpstr>
      <vt:lpstr>Big Data Search and Security</vt:lpstr>
      <vt:lpstr>Keyword Search and Beyond</vt:lpstr>
      <vt:lpstr>Search on Genomic Data</vt:lpstr>
      <vt:lpstr>Research Interests</vt:lpstr>
      <vt:lpstr>Natural Disaster Management</vt:lpstr>
      <vt:lpstr>Can Public Clouds Help?</vt:lpstr>
      <vt:lpstr>Community Cloud for Natural Disaster Management</vt:lpstr>
      <vt:lpstr>Research Interests</vt:lpstr>
      <vt:lpstr>Effective Cloud Authentication</vt:lpstr>
      <vt:lpstr>Cloud Authentication Architecture</vt:lpstr>
      <vt:lpstr>Cloud Authentication Architecture</vt:lpstr>
      <vt:lpstr>Evaluating User Perceived Hardship</vt:lpstr>
      <vt:lpstr>Slide 50</vt:lpstr>
      <vt:lpstr>Appendix</vt:lpstr>
      <vt:lpstr>NSF CISE Chair</vt:lpstr>
    </vt:vector>
  </TitlesOfParts>
  <Company>4n6</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RESeED</dc:title>
  <dc:creator>4n6 4n6</dc:creator>
  <cp:lastModifiedBy>Mohsen Amini</cp:lastModifiedBy>
  <cp:revision>511</cp:revision>
  <dcterms:created xsi:type="dcterms:W3CDTF">2014-07-23T09:35:07Z</dcterms:created>
  <dcterms:modified xsi:type="dcterms:W3CDTF">2015-07-05T21:30:12Z</dcterms:modified>
</cp:coreProperties>
</file>