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657" r:id="rId3"/>
    <p:sldMasterId id="2147483665" r:id="rId4"/>
    <p:sldMasterId id="2147483673" r:id="rId5"/>
    <p:sldMasterId id="2147483685" r:id="rId6"/>
  </p:sldMasterIdLst>
  <p:notesMasterIdLst>
    <p:notesMasterId r:id="rId143"/>
  </p:notesMasterIdLst>
  <p:sldIdLst>
    <p:sldId id="363" r:id="rId7"/>
    <p:sldId id="581" r:id="rId8"/>
    <p:sldId id="583" r:id="rId9"/>
    <p:sldId id="582" r:id="rId10"/>
    <p:sldId id="540" r:id="rId11"/>
    <p:sldId id="539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513" r:id="rId23"/>
    <p:sldId id="514" r:id="rId24"/>
    <p:sldId id="515" r:id="rId25"/>
    <p:sldId id="516" r:id="rId26"/>
    <p:sldId id="519" r:id="rId27"/>
    <p:sldId id="544" r:id="rId28"/>
    <p:sldId id="521" r:id="rId29"/>
    <p:sldId id="522" r:id="rId30"/>
    <p:sldId id="523" r:id="rId31"/>
    <p:sldId id="604" r:id="rId32"/>
    <p:sldId id="525" r:id="rId33"/>
    <p:sldId id="526" r:id="rId34"/>
    <p:sldId id="527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35" r:id="rId43"/>
    <p:sldId id="536" r:id="rId44"/>
    <p:sldId id="537" r:id="rId45"/>
    <p:sldId id="545" r:id="rId46"/>
    <p:sldId id="407" r:id="rId47"/>
    <p:sldId id="409" r:id="rId48"/>
    <p:sldId id="410" r:id="rId49"/>
    <p:sldId id="415" r:id="rId50"/>
    <p:sldId id="417" r:id="rId51"/>
    <p:sldId id="420" r:id="rId52"/>
    <p:sldId id="491" r:id="rId53"/>
    <p:sldId id="492" r:id="rId54"/>
    <p:sldId id="493" r:id="rId55"/>
    <p:sldId id="494" r:id="rId56"/>
    <p:sldId id="495" r:id="rId57"/>
    <p:sldId id="496" r:id="rId58"/>
    <p:sldId id="546" r:id="rId59"/>
    <p:sldId id="422" r:id="rId60"/>
    <p:sldId id="423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32" r:id="rId70"/>
    <p:sldId id="433" r:id="rId71"/>
    <p:sldId id="434" r:id="rId72"/>
    <p:sldId id="435" r:id="rId73"/>
    <p:sldId id="547" r:id="rId74"/>
    <p:sldId id="481" r:id="rId75"/>
    <p:sldId id="437" r:id="rId76"/>
    <p:sldId id="438" r:id="rId77"/>
    <p:sldId id="439" r:id="rId78"/>
    <p:sldId id="441" r:id="rId79"/>
    <p:sldId id="554" r:id="rId80"/>
    <p:sldId id="555" r:id="rId81"/>
    <p:sldId id="442" r:id="rId82"/>
    <p:sldId id="443" r:id="rId83"/>
    <p:sldId id="548" r:id="rId84"/>
    <p:sldId id="448" r:id="rId85"/>
    <p:sldId id="449" r:id="rId86"/>
    <p:sldId id="450" r:id="rId87"/>
    <p:sldId id="451" r:id="rId88"/>
    <p:sldId id="558" r:id="rId89"/>
    <p:sldId id="559" r:id="rId90"/>
    <p:sldId id="452" r:id="rId91"/>
    <p:sldId id="560" r:id="rId92"/>
    <p:sldId id="453" r:id="rId93"/>
    <p:sldId id="456" r:id="rId94"/>
    <p:sldId id="457" r:id="rId95"/>
    <p:sldId id="458" r:id="rId96"/>
    <p:sldId id="550" r:id="rId97"/>
    <p:sldId id="482" r:id="rId98"/>
    <p:sldId id="561" r:id="rId99"/>
    <p:sldId id="562" r:id="rId100"/>
    <p:sldId id="563" r:id="rId101"/>
    <p:sldId id="564" r:id="rId102"/>
    <p:sldId id="565" r:id="rId103"/>
    <p:sldId id="577" r:id="rId104"/>
    <p:sldId id="567" r:id="rId105"/>
    <p:sldId id="568" r:id="rId106"/>
    <p:sldId id="569" r:id="rId107"/>
    <p:sldId id="570" r:id="rId108"/>
    <p:sldId id="571" r:id="rId109"/>
    <p:sldId id="573" r:id="rId110"/>
    <p:sldId id="574" r:id="rId111"/>
    <p:sldId id="575" r:id="rId112"/>
    <p:sldId id="576" r:id="rId113"/>
    <p:sldId id="578" r:id="rId114"/>
    <p:sldId id="579" r:id="rId115"/>
    <p:sldId id="580" r:id="rId116"/>
    <p:sldId id="592" r:id="rId117"/>
    <p:sldId id="603" r:id="rId118"/>
    <p:sldId id="593" r:id="rId119"/>
    <p:sldId id="594" r:id="rId120"/>
    <p:sldId id="586" r:id="rId121"/>
    <p:sldId id="587" r:id="rId122"/>
    <p:sldId id="588" r:id="rId123"/>
    <p:sldId id="589" r:id="rId124"/>
    <p:sldId id="590" r:id="rId125"/>
    <p:sldId id="591" r:id="rId126"/>
    <p:sldId id="483" r:id="rId127"/>
    <p:sldId id="465" r:id="rId128"/>
    <p:sldId id="466" r:id="rId129"/>
    <p:sldId id="468" r:id="rId130"/>
    <p:sldId id="584" r:id="rId131"/>
    <p:sldId id="585" r:id="rId132"/>
    <p:sldId id="469" r:id="rId133"/>
    <p:sldId id="470" r:id="rId134"/>
    <p:sldId id="471" r:id="rId135"/>
    <p:sldId id="472" r:id="rId136"/>
    <p:sldId id="473" r:id="rId137"/>
    <p:sldId id="474" r:id="rId138"/>
    <p:sldId id="475" r:id="rId139"/>
    <p:sldId id="476" r:id="rId140"/>
    <p:sldId id="477" r:id="rId141"/>
    <p:sldId id="478" r:id="rId1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rmation Technology" initials="IT" lastIdx="2" clrIdx="0"/>
  <p:cmAuthor id="2" name="AminiSalehi Mohsen" initials="AM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1" autoAdjust="0"/>
    <p:restoredTop sz="79200" autoAdjust="0"/>
  </p:normalViewPr>
  <p:slideViewPr>
    <p:cSldViewPr snapToGrid="0" snapToObjects="1">
      <p:cViewPr varScale="1">
        <p:scale>
          <a:sx n="68" d="100"/>
          <a:sy n="68" d="100"/>
        </p:scale>
        <p:origin x="19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53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47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77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133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617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341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7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26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3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7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correlation between cost and </a:t>
            </a:r>
            <a:r>
              <a:rPr lang="en-US" baseline="0" dirty="0" err="1"/>
              <a:t>QoS</a:t>
            </a:r>
            <a:r>
              <a:rPr lang="en-US" baseline="0" dirty="0"/>
              <a:t> is not linear, that means at some point with our system, streaming service provider can pay low price to get good </a:t>
            </a:r>
            <a:r>
              <a:rPr lang="en-US" baseline="0" dirty="0" err="1"/>
              <a:t>QoS</a:t>
            </a:r>
            <a:r>
              <a:rPr lang="en-US" baseline="0" dirty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604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The incurred cost has significantly reduced (up to ~80% when the system is not oversubscribed) regardless of the mapping heuristic applied. </a:t>
            </a:r>
          </a:p>
          <a:p>
            <a:pPr lvl="1"/>
            <a:r>
              <a:rPr lang="en-US" dirty="0"/>
              <a:t>Startup delay has in general increased (mainly in a) but it is more stable in compare with figure a in static. This is because the EM adapt itself to the workload intensity to satisfy </a:t>
            </a:r>
            <a:r>
              <a:rPr lang="en-US" dirty="0" err="1"/>
              <a:t>QoS</a:t>
            </a:r>
            <a:r>
              <a:rPr lang="en-US" dirty="0"/>
              <a:t> demands. However, in (d) even the startup delay is in a lower range. </a:t>
            </a:r>
          </a:p>
          <a:p>
            <a:pPr lvl="1"/>
            <a:r>
              <a:rPr lang="en-US" dirty="0"/>
              <a:t>Similarly, </a:t>
            </a:r>
            <a:r>
              <a:rPr lang="en-US" dirty="0" err="1"/>
              <a:t>dmr</a:t>
            </a:r>
            <a:r>
              <a:rPr lang="en-US" dirty="0"/>
              <a:t> has become more stable and low when we utility based mapping heuristics are used.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Why MSDUT and MMUUT perform better DMR than MSD and MMU?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The reason is not virtual queue base on old experiment. The reason is not heuristic nature because of static experiment 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problem definitions: when do we perform pre-transcoding on a video stream</a:t>
            </a:r>
          </a:p>
          <a:p>
            <a:r>
              <a:rPr lang="en-US" dirty="0"/>
              <a:t>When we re-transcode it, what are the criteria to apply partial pre-transcoding on video stream. In other </a:t>
            </a:r>
            <a:r>
              <a:rPr lang="en-US" dirty="0" err="1"/>
              <a:t>other</a:t>
            </a:r>
            <a:r>
              <a:rPr lang="en-US" dirty="0"/>
              <a:t> when we store a portion of a video and not the whole video stream. How can a video be hot? And if it is, how we can measure the percentage of its hotness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6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47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is because when a repository contains high percentage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Frequently Accessed Video Streams , most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Frequently Accessed Video Streams are pre-transcoded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partial pre-transcoding methods is applied 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 video streams, hence, reducing its impact.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mentioned earlier, the distribution of views within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video streams do not follow the long-tail pattern.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is, there are portions of the video streams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not necessarily in the beginning of it but receive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number of views in compare with the rest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4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Layered view</a:t>
            </a:r>
          </a:p>
          <a:p>
            <a:r>
              <a:rPr lang="en-US" dirty="0"/>
              <a:t>3 main layers</a:t>
            </a:r>
          </a:p>
          <a:p>
            <a:r>
              <a:rPr lang="en-US" dirty="0"/>
              <a:t>VPE contains communicator and processor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5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6A6DA3E-9E2D-466D-B790-3517A0985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Transcoding/ </a:t>
            </a:r>
            <a:r>
              <a:rPr lang="en-US" dirty="0" err="1"/>
              <a:t>Transmuxing</a:t>
            </a:r>
            <a:endParaRPr lang="en-US" dirty="0"/>
          </a:p>
          <a:p>
            <a:r>
              <a:rPr lang="en-US" dirty="0"/>
              <a:t>Resize , change bit rate, framerate, and a lot more</a:t>
            </a:r>
          </a:p>
        </p:txBody>
      </p:sp>
    </p:spTree>
    <p:extLst>
      <p:ext uri="{BB962C8B-B14F-4D97-AF65-F5344CB8AC3E}">
        <p14:creationId xmlns:p14="http://schemas.microsoft.com/office/powerpoint/2010/main" val="595704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41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36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46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878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63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06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68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6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AB10-7D8A-483B-B7A2-BE7A77BD0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F8618-A5AC-4418-A0EF-C610DAE41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82471-EAEF-46E4-A73B-5AA646E6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0288-AA4E-496F-9C63-7DAD3AA1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136C0-9705-4322-839F-292327CC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9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6B0A-D5D6-4F90-B57F-589C9670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77B79-2F05-43B2-8948-30EEDDF20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66C99-17BD-4A32-A9ED-9A661CB3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1D4EB-AF60-45FA-A0DD-1C12ECD2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0BC4-3670-4480-BC91-3390C044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41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7D69-1DFE-4C36-AFF6-DCE4F284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922E4-011B-4604-B094-8D5EEC54A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A6CC3-D28C-4173-B415-FD96AA83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B46-FBE9-40E9-BCDA-C8E48857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21C8-5D6B-4BE0-A877-D2B0CC90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0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1C20-26EE-47A1-961F-D34731F3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5DA1-286C-47C1-85A4-AFE8B3623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B4406-809A-4EAB-9692-9EE8CA01D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2D82B-67C4-4984-AD99-FF880547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56ED9-96EA-408A-A0FC-D61F9E8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AD20-B5C1-4D5C-8B3C-7618E5EE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E6B7-1C76-4C07-816A-CBBB36C9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7F807-18FC-43C7-84FC-4E3E4E510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9BFC3-BA04-47AA-B516-1C7DAE435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EDE3E-9012-4D96-9D89-997FE9A8B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84A68-C410-44BC-AE5F-9AB4D15EB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41B2B-79F6-4A46-897A-47B053EC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6EED9-EDD5-4021-BAAE-FBEF55D0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24070-7CB8-4D8B-A69E-517B1DBD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52EC-6AD1-483A-BFE4-4AB7E06A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ABB86-CA76-4951-B32F-833FB378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3108C-7F58-420B-9F9E-123BB348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AE058-DA53-44A5-A805-2BB95FC1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57DA9-5DD3-4E7B-87D0-CA3A83E7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627CC-67CF-42D4-952E-D80CB002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A2181-9362-49D4-BB6D-CEC53B73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4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AEF-D22D-4BF3-9AE9-5B6E689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6DF98-8FCA-4638-B4A1-0F2BA3401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3BC58-FC46-4FF4-B1F1-597DF8F71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C25BC-F2B5-490A-B800-4AFA7E9B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C46C9-F720-4D2C-8EC6-902F0C43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7FAE3-C8B2-40D8-9137-FFD19722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8098-524A-4E4C-A0D9-769468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DCCE1-5004-41B5-B7CA-20D7E380F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3B2E3-D70D-4637-BC6A-5C58BB50E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D32F8-0F55-4158-8C22-7E11B584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3EFA-BEA7-4E3E-9836-6A57E8A6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0DB8-2BC8-47F9-BA83-8AF36C98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2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905C-C0A7-44F3-8A92-A2DC1AB8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E20D8-25F0-42A6-8971-EB2A84EB0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29830-8A8D-4F73-98FA-B5578781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9BAED-7EB9-42F5-A505-E70E362E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626BF-BE6B-4FEA-809F-6E898684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04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CC579-EB2F-413B-A42C-52C35B909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139E1-C609-421A-B024-AEAACB778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B8117-5410-4AA4-BA1E-0B434295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A8E5-6FA4-4D72-9672-F4560E5A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FB2F-4742-4782-B804-F98AAB6D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71380" y="1071618"/>
            <a:ext cx="8229600" cy="558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4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/>
              <a:pPr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1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525145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792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Whi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317846" y="2239981"/>
            <a:ext cx="6508310" cy="1434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140"/>
              </a:buClr>
              <a:buFont typeface="Arial"/>
              <a:buNone/>
              <a:defRPr sz="36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798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395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4088" y="1428409"/>
            <a:ext cx="4414993" cy="420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>
            <a:spLocks noGrp="1"/>
          </p:cNvSpPr>
          <p:nvPr>
            <p:ph type="pic" idx="2"/>
          </p:nvPr>
        </p:nvSpPr>
        <p:spPr>
          <a:xfrm>
            <a:off x="4997043" y="1652553"/>
            <a:ext cx="3332560" cy="33385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683001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85801" y="822960"/>
            <a:ext cx="3683001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72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2524" y="879727"/>
            <a:ext cx="2503264" cy="5857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>
            <a:spLocks noGrp="1"/>
          </p:cNvSpPr>
          <p:nvPr>
            <p:ph type="pic" idx="2"/>
          </p:nvPr>
        </p:nvSpPr>
        <p:spPr>
          <a:xfrm>
            <a:off x="6530181" y="1483605"/>
            <a:ext cx="1740109" cy="41225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445770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85801" y="822960"/>
            <a:ext cx="445770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888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5E13118-D62A-0A4E-BF4E-9DC768A356DC}" type="datetime1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7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BE453AF-F432-4B42-B85D-BABE9880B473}" type="datetime1">
              <a:rPr lang="en-US" smtClean="0"/>
              <a:pPr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5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0" y="635635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tle2.jpg">
            <a:extLst>
              <a:ext uri="{FF2B5EF4-FFF2-40B4-BE49-F238E27FC236}">
                <a16:creationId xmlns:a16="http://schemas.microsoft.com/office/drawing/2014/main" id="{A410637F-24DE-4DFD-8644-751EF8EB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14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Gra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D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317846" y="2239976"/>
            <a:ext cx="6508310" cy="143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67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525145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55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Gra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D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317846" y="2239976"/>
            <a:ext cx="6508310" cy="143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11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Whi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317846" y="2239981"/>
            <a:ext cx="6508310" cy="1434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140"/>
              </a:buClr>
              <a:buFont typeface="Arial"/>
              <a:buNone/>
              <a:defRPr sz="36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79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7/10/2018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>
            <a:extLst>
              <a:ext uri="{FF2B5EF4-FFF2-40B4-BE49-F238E27FC236}">
                <a16:creationId xmlns:a16="http://schemas.microsoft.com/office/drawing/2014/main" id="{4F6517EE-6075-4212-AFF0-10AFFCBF0A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56071" y="5961727"/>
            <a:ext cx="1387929" cy="8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81" r:id="rId7"/>
    <p:sldLayoutId id="2147483682" r:id="rId8"/>
    <p:sldLayoutId id="2147483683" r:id="rId9"/>
    <p:sldLayoutId id="2147483684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C613D8-B3D3-4A46-AE69-6F0AEE9D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D05B-7AC5-493C-83A6-56136AED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11B7A-ACA5-430F-A99C-60C20DC81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4B50E-5324-48D2-BE5A-6085E653B30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A38B5-6AC0-4B1D-B8F2-32AB9E74B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9320-D95D-4962-89C6-A67184EAB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689818" y="6356350"/>
            <a:ext cx="859481" cy="26674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25" b="0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t>Brightcove Inc.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32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85800" y="1554481"/>
            <a:ext cx="7766490" cy="1632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31763" marR="0" lvl="0" indent="-42862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7663" marR="0" lvl="1" indent="-42863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6263" marR="0" lvl="2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04863" marR="0" lvl="3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33463" marR="0" lvl="4" indent="-682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9" marR="0" lvl="5" indent="-12674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503" marR="0" lvl="6" indent="-12670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57" marR="0" lvl="7" indent="-12665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811" marR="0" lvl="8" indent="-12661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921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jpeg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9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52.pn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17" Type="http://schemas.openxmlformats.org/officeDocument/2006/relationships/image" Target="../media/image126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28.jpe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54.png"/><Relationship Id="rId10" Type="http://schemas.openxmlformats.org/officeDocument/2006/relationships/image" Target="../media/image119.png"/><Relationship Id="rId19" Type="http://schemas.openxmlformats.org/officeDocument/2006/relationships/image" Target="../media/image50.pn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Relationship Id="rId14" Type="http://schemas.openxmlformats.org/officeDocument/2006/relationships/image" Target="../media/image123.png"/><Relationship Id="rId22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8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791821-937D-47CC-9C31-9A04C058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31"/>
          <a:stretch/>
        </p:blipFill>
        <p:spPr>
          <a:xfrm>
            <a:off x="0" y="562303"/>
            <a:ext cx="9144000" cy="3689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228" y="0"/>
            <a:ext cx="8279524" cy="2154621"/>
          </a:xfrm>
        </p:spPr>
        <p:txBody>
          <a:bodyPr>
            <a:noAutofit/>
          </a:bodyPr>
          <a:lstStyle/>
          <a:p>
            <a:r>
              <a:rPr lang="en-US" dirty="0"/>
              <a:t>Interactive Video Streaming Using Cloud Services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455" y="4209695"/>
            <a:ext cx="7772399" cy="264830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Dr. Mohsen Amini Salehi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High Performance Cloud Computing (HPCC)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School of Computing and Informatics</a:t>
            </a:r>
          </a:p>
          <a:p>
            <a:r>
              <a:rPr lang="en-US" sz="2400" dirty="0">
                <a:solidFill>
                  <a:schemeClr val="bg1"/>
                </a:solidFill>
              </a:rPr>
              <a:t>University of Louisiana Lafayette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July 2018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10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A true story...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0240999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97" y="231920"/>
            <a:ext cx="799660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Pattern to Video Streams in a Repository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96" y="2087990"/>
            <a:ext cx="5053049" cy="33588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 Distribution of access to video streams in a repository follow long-tail pattern</a:t>
            </a:r>
          </a:p>
          <a:p>
            <a:endParaRPr lang="en-US" dirty="0"/>
          </a:p>
          <a:p>
            <a:r>
              <a:rPr lang="en-US" dirty="0"/>
              <a:t>Few video streams in the beginning of curve are accessed frequently</a:t>
            </a:r>
          </a:p>
          <a:p>
            <a:endParaRPr lang="en-US" dirty="0"/>
          </a:p>
          <a:p>
            <a:r>
              <a:rPr lang="en-US" dirty="0"/>
              <a:t>Most of video streams are rarely accessed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8283" y="1910526"/>
            <a:ext cx="980381" cy="77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71" y="2310638"/>
            <a:ext cx="3489935" cy="1811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5253" y="4196354"/>
            <a:ext cx="1883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Videos in repository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680752" y="3146739"/>
            <a:ext cx="123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views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5903720" y="3345557"/>
            <a:ext cx="591533" cy="482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5253" y="3126264"/>
            <a:ext cx="1893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Frequently accessed videos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398473" y="3993308"/>
            <a:ext cx="0" cy="661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81699" y="4654952"/>
            <a:ext cx="1609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Rarely accessed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7856" y="332419"/>
            <a:ext cx="8468075" cy="8569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US" sz="40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Access Pattern Within Each Video Stream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51792" y="1783604"/>
            <a:ext cx="6313016" cy="24034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0075" lvl="1" indent="-257175">
              <a:buFont typeface="Arial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</a:rPr>
              <a:t>Distribution of the views within a video (GOPs) stream </a:t>
            </a:r>
            <a:r>
              <a:rPr lang="en-US" sz="2000" b="1" kern="0" dirty="0">
                <a:solidFill>
                  <a:sysClr val="windowText" lastClr="000000"/>
                </a:solidFill>
              </a:rPr>
              <a:t>follows a long tail distribution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600075" lvl="1" indent="-257175">
              <a:buFont typeface="Arial" charset="0"/>
              <a:buChar char="•"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600075" lvl="1" indent="-257175">
              <a:buFont typeface="Arial" charset="0"/>
              <a:buChar char="•"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lvl="1"/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lvl="1"/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lvl="1"/>
            <a:r>
              <a:rPr lang="en-US" sz="2000" kern="0" dirty="0">
                <a:solidFill>
                  <a:sysClr val="windowText" lastClr="000000"/>
                </a:solidFill>
              </a:rPr>
              <a:t> </a:t>
            </a:r>
          </a:p>
          <a:p>
            <a:pPr marL="342900" lvl="1"/>
            <a:endParaRPr lang="en-US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21" y="3868800"/>
            <a:ext cx="1622217" cy="643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37" y="3000495"/>
            <a:ext cx="2821781" cy="14644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0779" y="4452198"/>
            <a:ext cx="1510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GOPs within  video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503429" y="3628388"/>
            <a:ext cx="124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views</a:t>
            </a:r>
          </a:p>
        </p:txBody>
      </p:sp>
      <p:sp>
        <p:nvSpPr>
          <p:cNvPr id="2" name="Oval 1"/>
          <p:cNvSpPr/>
          <p:nvPr/>
        </p:nvSpPr>
        <p:spPr>
          <a:xfrm>
            <a:off x="1302153" y="4069225"/>
            <a:ext cx="373283" cy="3038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501815" y="4326500"/>
            <a:ext cx="0" cy="53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5049" y="4867166"/>
            <a:ext cx="2845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Estimated number of views for GOP j in video </a:t>
            </a:r>
            <a:r>
              <a:rPr lang="en-US" sz="1100" dirty="0" err="1"/>
              <a:t>i</a:t>
            </a:r>
            <a:endParaRPr lang="en-US" sz="1100" dirty="0"/>
          </a:p>
        </p:txBody>
      </p:sp>
      <p:sp>
        <p:nvSpPr>
          <p:cNvPr id="13" name="Rounded Rectangle 12"/>
          <p:cNvSpPr/>
          <p:nvPr/>
        </p:nvSpPr>
        <p:spPr>
          <a:xfrm>
            <a:off x="97855" y="4867166"/>
            <a:ext cx="2786193" cy="36979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Oval 14"/>
          <p:cNvSpPr/>
          <p:nvPr/>
        </p:nvSpPr>
        <p:spPr>
          <a:xfrm>
            <a:off x="1883185" y="4069225"/>
            <a:ext cx="261026" cy="23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1319423" y="5275410"/>
            <a:ext cx="4230039" cy="69446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286894" y="5346647"/>
            <a:ext cx="399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number of views received by video I in a period time</a:t>
            </a:r>
          </a:p>
        </p:txBody>
      </p:sp>
      <p:sp>
        <p:nvSpPr>
          <p:cNvPr id="23" name="Oval 22"/>
          <p:cNvSpPr/>
          <p:nvPr/>
        </p:nvSpPr>
        <p:spPr>
          <a:xfrm>
            <a:off x="2239701" y="3968813"/>
            <a:ext cx="546904" cy="4042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77931" y="4498287"/>
                <a:ext cx="3682034" cy="604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𝑖𝑗</m:t>
                        </m:r>
                        <m:r>
                          <a:rPr lang="en-US" sz="1600" i="1">
                            <a:latin typeface="Cambria Math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600" dirty="0"/>
                  <a:t>is GOP number j and alpha is constant </a:t>
                </a:r>
                <a:br>
                  <a:rPr lang="en-US" sz="1600" dirty="0"/>
                </a:br>
                <a:r>
                  <a:rPr lang="en-US" sz="1600" dirty="0"/>
                  <a:t>equal to 0.1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931" y="4498287"/>
                <a:ext cx="3682034" cy="604589"/>
              </a:xfrm>
              <a:prstGeom prst="rect">
                <a:avLst/>
              </a:prstGeom>
              <a:blipFill>
                <a:blip r:embed="rId4"/>
                <a:stretch>
                  <a:fillRect t="-2020" r="-166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3109788" y="4467344"/>
            <a:ext cx="3595812" cy="57643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/>
          <p:cNvCxnSpPr>
            <a:stCxn id="23" idx="6"/>
          </p:cNvCxnSpPr>
          <p:nvPr/>
        </p:nvCxnSpPr>
        <p:spPr>
          <a:xfrm>
            <a:off x="2786605" y="4170937"/>
            <a:ext cx="763046" cy="27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101</a:t>
            </a:fld>
            <a:endParaRPr lang="en-US"/>
          </a:p>
        </p:txBody>
      </p:sp>
      <p:cxnSp>
        <p:nvCxnSpPr>
          <p:cNvPr id="14" name="Elbow Connector 13"/>
          <p:cNvCxnSpPr>
            <a:cxnSpLocks/>
            <a:stCxn id="15" idx="4"/>
            <a:endCxn id="17" idx="0"/>
          </p:cNvCxnSpPr>
          <p:nvPr/>
        </p:nvCxnSpPr>
        <p:spPr>
          <a:xfrm rot="16200000" flipH="1">
            <a:off x="2238678" y="4079644"/>
            <a:ext cx="970785" cy="142074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8624" y="2624852"/>
            <a:ext cx="6054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lvl="1" indent="-257175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Beginning segments (GOPs) are watched </a:t>
            </a:r>
            <a:r>
              <a:rPr lang="en-US" b="1" kern="0" dirty="0">
                <a:solidFill>
                  <a:sysClr val="windowText" lastClr="000000"/>
                </a:solidFill>
              </a:rPr>
              <a:t>more frequently </a:t>
            </a:r>
            <a:r>
              <a:rPr lang="en-US" kern="0" dirty="0">
                <a:solidFill>
                  <a:sysClr val="windowText" lastClr="000000"/>
                </a:solidFill>
              </a:rPr>
              <a:t>then the rest of the video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8624" y="3281089"/>
            <a:ext cx="570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lvl="1" indent="-257175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Therefore, we can estimate GOP view information using </a:t>
            </a:r>
            <a:r>
              <a:rPr lang="en-US" b="1" kern="0" dirty="0">
                <a:solidFill>
                  <a:sysClr val="windowText" lastClr="000000"/>
                </a:solidFill>
              </a:rPr>
              <a:t>Power-Law </a:t>
            </a:r>
            <a:r>
              <a:rPr lang="en-US" kern="0" dirty="0">
                <a:solidFill>
                  <a:sysClr val="windowText" lastClr="000000"/>
                </a:solidFill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7124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6"/>
    </mc:Choice>
    <mc:Fallback xmlns="">
      <p:transition spd="slow" advTm="3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2" grpId="0" animBg="1"/>
      <p:bldP spid="5" grpId="0"/>
      <p:bldP spid="13" grpId="0" animBg="1"/>
      <p:bldP spid="15" grpId="0" animBg="1"/>
      <p:bldP spid="17" grpId="0" animBg="1"/>
      <p:bldP spid="19" grpId="0"/>
      <p:bldP spid="23" grpId="0" animBg="1"/>
      <p:bldP spid="24" grpId="0"/>
      <p:bldP spid="2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Pre-transcoding of a Video Stream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b="1" dirty="0"/>
                  <a:t>Cost of </a:t>
                </a:r>
                <a:r>
                  <a:rPr lang="en-US" b="1" dirty="0">
                    <a:solidFill>
                      <a:srgbClr val="FF0000"/>
                    </a:solidFill>
                  </a:rPr>
                  <a:t>pre-transcoding</a:t>
                </a:r>
                <a:r>
                  <a:rPr lang="en-US" b="1" dirty="0"/>
                  <a:t> </a:t>
                </a:r>
                <a:r>
                  <a:rPr lang="en-US" dirty="0"/>
                  <a:t>depends on GOP size and unit price: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Then, cost of pre-transcoding a video Stream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case, CDN is utilized we have: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i="1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𝐶𝐷𝑁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85" t="-3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15" y="2867883"/>
            <a:ext cx="2150918" cy="662519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2176183" y="2271665"/>
            <a:ext cx="2923627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: Rounded Corners 8"/>
          <p:cNvSpPr/>
          <p:nvPr/>
        </p:nvSpPr>
        <p:spPr>
          <a:xfrm>
            <a:off x="2385198" y="3016463"/>
            <a:ext cx="563045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/>
          <p:cNvCxnSpPr>
            <a:cxnSpLocks/>
            <a:stCxn id="7" idx="0"/>
          </p:cNvCxnSpPr>
          <p:nvPr/>
        </p:nvCxnSpPr>
        <p:spPr>
          <a:xfrm flipH="1" flipV="1">
            <a:off x="2666720" y="2573433"/>
            <a:ext cx="1" cy="44303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0"/>
          <p:cNvSpPr/>
          <p:nvPr/>
        </p:nvSpPr>
        <p:spPr>
          <a:xfrm>
            <a:off x="3771421" y="3016463"/>
            <a:ext cx="427481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: Rounded Corners 11"/>
          <p:cNvSpPr/>
          <p:nvPr/>
        </p:nvSpPr>
        <p:spPr>
          <a:xfrm>
            <a:off x="2996572" y="3592481"/>
            <a:ext cx="1697609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: Rounded Corners 12"/>
          <p:cNvSpPr/>
          <p:nvPr/>
        </p:nvSpPr>
        <p:spPr>
          <a:xfrm>
            <a:off x="4802409" y="3080024"/>
            <a:ext cx="1839008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2258455" y="2304105"/>
            <a:ext cx="29264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Pre-transcoding cost of GOP </a:t>
            </a:r>
            <a:r>
              <a:rPr lang="en-US" sz="1350" i="1" dirty="0"/>
              <a:t>j</a:t>
            </a:r>
            <a:r>
              <a:rPr lang="en-US" sz="1350" dirty="0"/>
              <a:t> of video</a:t>
            </a:r>
            <a:r>
              <a:rPr lang="en-US" sz="1350" i="1" dirty="0"/>
              <a:t> </a:t>
            </a:r>
            <a:r>
              <a:rPr lang="en-US" sz="1350" i="1" dirty="0" err="1"/>
              <a:t>i</a:t>
            </a:r>
            <a:endParaRPr lang="en-US" sz="135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75008" y="3635245"/>
            <a:ext cx="17636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Size of GOP j of video </a:t>
            </a:r>
            <a:r>
              <a:rPr lang="en-US" sz="1350" i="1" dirty="0" err="1"/>
              <a:t>i</a:t>
            </a:r>
            <a:endParaRPr lang="en-US" sz="1350" i="1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449666" y="3354024"/>
            <a:ext cx="0" cy="23845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27169" y="3116896"/>
            <a:ext cx="18608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Cloud storage unit price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219133" y="3216370"/>
            <a:ext cx="5630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8"/>
          <p:cNvSpPr/>
          <p:nvPr/>
        </p:nvSpPr>
        <p:spPr>
          <a:xfrm flipH="1">
            <a:off x="3229762" y="3016463"/>
            <a:ext cx="406092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426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Re-transcoding of a Video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8167" y="1624954"/>
            <a:ext cx="6843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b="1" dirty="0"/>
              <a:t>Cost of </a:t>
            </a:r>
            <a:r>
              <a:rPr lang="en-US" sz="2800" b="1" dirty="0">
                <a:solidFill>
                  <a:srgbClr val="FF0000"/>
                </a:solidFill>
              </a:rPr>
              <a:t>re-transcoding</a:t>
            </a:r>
            <a:r>
              <a:rPr lang="en-US" sz="2800" b="1" dirty="0"/>
              <a:t> a GOP </a:t>
            </a:r>
            <a:r>
              <a:rPr lang="en-US" sz="2800" dirty="0"/>
              <a:t>depends on transcoding time and unit price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02" y="3263791"/>
            <a:ext cx="1905995" cy="61109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597995" y="2640921"/>
            <a:ext cx="3805842" cy="367379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: Rounded Corners 7"/>
          <p:cNvSpPr/>
          <p:nvPr/>
        </p:nvSpPr>
        <p:spPr>
          <a:xfrm>
            <a:off x="1817108" y="3431094"/>
            <a:ext cx="502457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2068337" y="3008299"/>
            <a:ext cx="0" cy="4227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2631217" y="3415537"/>
            <a:ext cx="392942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: Rounded Corners 10"/>
          <p:cNvSpPr/>
          <p:nvPr/>
        </p:nvSpPr>
        <p:spPr>
          <a:xfrm>
            <a:off x="3208247" y="3415537"/>
            <a:ext cx="358396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/>
          <p:cNvSpPr/>
          <p:nvPr/>
        </p:nvSpPr>
        <p:spPr>
          <a:xfrm>
            <a:off x="4170150" y="3479098"/>
            <a:ext cx="3455272" cy="45015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1992598" y="3991109"/>
            <a:ext cx="2532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Cloud Transcoding </a:t>
            </a:r>
            <a:br>
              <a:rPr lang="en-US" sz="2400" dirty="0"/>
            </a:br>
            <a:r>
              <a:rPr lang="en-US" sz="2400" dirty="0"/>
              <a:t>unit price</a:t>
            </a:r>
          </a:p>
        </p:txBody>
      </p:sp>
      <p:cxnSp>
        <p:nvCxnSpPr>
          <p:cNvPr id="14" name="Straight Arrow Connector 13"/>
          <p:cNvCxnSpPr>
            <a:cxnSpLocks/>
            <a:stCxn id="10" idx="2"/>
          </p:cNvCxnSpPr>
          <p:nvPr/>
        </p:nvCxnSpPr>
        <p:spPr>
          <a:xfrm flipH="1">
            <a:off x="2827688" y="3753098"/>
            <a:ext cx="1" cy="3007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3586875" y="3615444"/>
            <a:ext cx="5630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75708" y="2602141"/>
            <a:ext cx="3889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Re-transcoding cost of GOP j video </a:t>
            </a:r>
            <a:r>
              <a:rPr lang="en-US" sz="2000" dirty="0" err="1"/>
              <a:t>i</a:t>
            </a:r>
            <a:endParaRPr lang="en-US" sz="2000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1945556" y="4053809"/>
            <a:ext cx="2626444" cy="67697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4149920" y="3510295"/>
            <a:ext cx="347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Transcoding time of </a:t>
            </a:r>
            <a:r>
              <a:rPr lang="en-US" dirty="0" err="1"/>
              <a:t>GOPj</a:t>
            </a:r>
            <a:r>
              <a:rPr lang="en-US" dirty="0"/>
              <a:t> of video </a:t>
            </a:r>
            <a:r>
              <a:rPr lang="en-US" dirty="0" err="1"/>
              <a:t>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94242" y="4965633"/>
                <a:ext cx="7627494" cy="534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Cost of re-transcoding a video stream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42" y="4965633"/>
                <a:ext cx="7627494" cy="534826"/>
              </a:xfrm>
              <a:prstGeom prst="rect">
                <a:avLst/>
              </a:prstGeom>
              <a:blipFill>
                <a:blip r:embed="rId3"/>
                <a:stretch>
                  <a:fillRect l="-1119" t="-112644" b="-15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4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/>
      <p:bldP spid="16" grpId="0"/>
      <p:bldP spid="17" grpId="0" animBg="1"/>
      <p:bldP spid="1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5" y="2666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GOP-based Threshold algorithm (</a:t>
            </a:r>
            <a:r>
              <a:rPr lang="en-US" dirty="0" err="1"/>
              <a:t>GBTh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939996"/>
            <a:ext cx="3147590" cy="3950181"/>
          </a:xfrm>
        </p:spPr>
      </p:pic>
      <p:sp>
        <p:nvSpPr>
          <p:cNvPr id="5" name="Rounded Rectangle 4"/>
          <p:cNvSpPr/>
          <p:nvPr/>
        </p:nvSpPr>
        <p:spPr>
          <a:xfrm>
            <a:off x="1093808" y="2280936"/>
            <a:ext cx="2326511" cy="894145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3420319" y="2723668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0843" y="2103314"/>
            <a:ext cx="131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8653" y="3430987"/>
            <a:ext cx="2760562" cy="152370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59216" y="4033913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53979" y="3904682"/>
            <a:ext cx="296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the threshold point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8652" y="5496074"/>
            <a:ext cx="1736204" cy="32318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4857" y="5657665"/>
            <a:ext cx="124138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6241" y="5519165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Store GOPs before threshold and transcode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 demand GOPs after it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72" y="1683246"/>
            <a:ext cx="3181591" cy="18456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2" grpId="0"/>
      <p:bldP spid="13" grpId="0" animBg="1"/>
      <p:bldP spid="1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54" y="33319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Video-based hotness algorithm (VBH)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6" y="1799601"/>
            <a:ext cx="3844229" cy="38772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5126" y="3556541"/>
            <a:ext cx="3064398" cy="1566594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149523" y="422063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2544" y="4066948"/>
            <a:ext cx="264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hotness of video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8443" y="5344335"/>
            <a:ext cx="3064398" cy="26256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072842" y="545134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93366" y="5312849"/>
            <a:ext cx="386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Pre-transcode the hot part of the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105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93808" y="2218135"/>
            <a:ext cx="2326511" cy="101019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20319" y="2723668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40843" y="1956169"/>
            <a:ext cx="1310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87" y="2058544"/>
            <a:ext cx="2821781" cy="14644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974346" y="3556541"/>
            <a:ext cx="420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394450" y="3522976"/>
            <a:ext cx="2240957" cy="33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64250" y="3538700"/>
            <a:ext cx="33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38800" y="3308350"/>
            <a:ext cx="4889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83341" y="3169850"/>
            <a:ext cx="7729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Hot part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388100" y="3225561"/>
            <a:ext cx="6350" cy="2379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23100" y="3391872"/>
            <a:ext cx="6350" cy="3463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29617" y="3690615"/>
            <a:ext cx="832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Cold part</a:t>
            </a:r>
          </a:p>
        </p:txBody>
      </p:sp>
    </p:spTree>
    <p:extLst>
      <p:ext uri="{BB962C8B-B14F-4D97-AF65-F5344CB8AC3E}">
        <p14:creationId xmlns:p14="http://schemas.microsoft.com/office/powerpoint/2010/main" val="21227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4" grpId="0" animBg="1"/>
      <p:bldP spid="16" grpId="0"/>
      <p:bldP spid="11" grpId="0" animBg="1"/>
      <p:bldP spid="1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5" y="195909"/>
            <a:ext cx="8890045" cy="994172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Video Stream Access Pattern </a:t>
            </a:r>
            <a:r>
              <a:rPr lang="mr-IN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–</a:t>
            </a:r>
            <a:r>
              <a:rPr lang="en-US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  non Long Tail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96" y="1834115"/>
            <a:ext cx="4449853" cy="34437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448338" y="2742628"/>
            <a:ext cx="1780054" cy="144815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80710" y="3620258"/>
            <a:ext cx="914219" cy="80415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0695" y="5656351"/>
            <a:ext cx="2057400" cy="273844"/>
          </a:xfrm>
        </p:spPr>
        <p:txBody>
          <a:bodyPr/>
          <a:lstStyle/>
          <a:p>
            <a:fld id="{054AD97A-EC02-4373-BBC7-B1B4C6D2D385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6" y="1767286"/>
            <a:ext cx="2950927" cy="166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4" y="3620259"/>
            <a:ext cx="3002638" cy="208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38" y="1247868"/>
            <a:ext cx="2178569" cy="149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30" y="2705377"/>
            <a:ext cx="2261993" cy="124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5215450" y="2510511"/>
            <a:ext cx="927161" cy="168027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70812" y="4192498"/>
            <a:ext cx="1652720" cy="215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6"/>
    </mc:Choice>
    <mc:Fallback xmlns="">
      <p:transition spd="slow" advTm="4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GOP-based hotness algorithm (GBH)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3476"/>
            <a:ext cx="4063165" cy="38226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85126" y="3556542"/>
            <a:ext cx="3515811" cy="1267931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600937" y="4190507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1461" y="4052007"/>
            <a:ext cx="304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hotness of each GOP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5126" y="4824473"/>
            <a:ext cx="3064398" cy="307654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49523" y="4971924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30155" y="4862344"/>
            <a:ext cx="247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Pre-transcode  hot GOPs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8443" y="5344335"/>
            <a:ext cx="3064398" cy="26256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72842" y="545134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93366" y="5312849"/>
            <a:ext cx="26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Re-transcode non hot GOP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107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233111" y="2298773"/>
            <a:ext cx="2326511" cy="111031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59622" y="2741504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3207" y="2079107"/>
            <a:ext cx="131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</p:spTree>
    <p:extLst>
      <p:ext uri="{BB962C8B-B14F-4D97-AF65-F5344CB8AC3E}">
        <p14:creationId xmlns:p14="http://schemas.microsoft.com/office/powerpoint/2010/main" val="3106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Methods Used For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VBH : Video Based Hotness</a:t>
            </a:r>
          </a:p>
          <a:p>
            <a:pPr lvl="1"/>
            <a:endParaRPr lang="en-US" sz="1400" dirty="0"/>
          </a:p>
          <a:p>
            <a:r>
              <a:rPr lang="en-US" dirty="0"/>
              <a:t>VLT: Video Level Transcoding</a:t>
            </a:r>
          </a:p>
          <a:p>
            <a:pPr lvl="1"/>
            <a:r>
              <a:rPr lang="en-US" dirty="0"/>
              <a:t>Either store or re-transcode full video</a:t>
            </a:r>
          </a:p>
          <a:p>
            <a:pPr lvl="1"/>
            <a:r>
              <a:rPr lang="en-US" dirty="0"/>
              <a:t>Predicting based on the usage</a:t>
            </a:r>
          </a:p>
          <a:p>
            <a:endParaRPr lang="en-US" sz="1600" dirty="0"/>
          </a:p>
          <a:p>
            <a:r>
              <a:rPr lang="en-US" dirty="0" err="1"/>
              <a:t>GBTh</a:t>
            </a:r>
            <a:r>
              <a:rPr lang="en-US" dirty="0"/>
              <a:t>: GOP Based Threshold </a:t>
            </a:r>
          </a:p>
          <a:p>
            <a:pPr lvl="1"/>
            <a:r>
              <a:rPr lang="en-US" dirty="0"/>
              <a:t>Traverse from the beginning until cost ratio is &gt; 1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GBH: GOP Based Hotness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02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Experimental results: Impact of changing percentage of FAVs in repository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852" y="5231032"/>
            <a:ext cx="863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/>
              <a:t>Proposed GBH outperforms all other methods  and reduces the cost up by 15% over all other methods at  5% of FAVS .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As the percentage of FAVs in the repository increases, the outperformance decreases. When 30% of FAVs , GBH outperforms other by 6%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" y="1534511"/>
            <a:ext cx="7586597" cy="36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4"/>
    </mc:Choice>
    <mc:Fallback xmlns="">
      <p:transition spd="slow" advTm="8157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33472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019"/>
          <a:stretch/>
        </p:blipFill>
        <p:spPr>
          <a:xfrm>
            <a:off x="303256" y="1579419"/>
            <a:ext cx="3559211" cy="167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creen Shot 2017-11-01 at 1.37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83" y="1365622"/>
            <a:ext cx="3480668" cy="188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5759" y="3760381"/>
            <a:ext cx="1353792" cy="115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805" y="3731611"/>
            <a:ext cx="2317303" cy="1198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343" y="3817335"/>
            <a:ext cx="2688069" cy="11125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00373" y="3940381"/>
            <a:ext cx="1537103" cy="859602"/>
            <a:chOff x="1141718" y="2946400"/>
            <a:chExt cx="8140700" cy="4165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1718" y="2946400"/>
              <a:ext cx="8140700" cy="4165600"/>
            </a:xfrm>
            <a:prstGeom prst="rect">
              <a:avLst/>
            </a:prstGeom>
          </p:spPr>
        </p:pic>
        <p:pic>
          <p:nvPicPr>
            <p:cNvPr id="10" name="Picture 9" descr="Screenshot_20171101-13524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417" y="3314700"/>
              <a:ext cx="6056489" cy="3406776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 rot="10800000">
            <a:off x="2727215" y="4275379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5855805" y="4246170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4120306" y="2184856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 rot="5400000">
            <a:off x="6991057" y="3585799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664842" y="3199858"/>
            <a:ext cx="12298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In 2014</a:t>
            </a:r>
          </a:p>
        </p:txBody>
      </p:sp>
    </p:spTree>
    <p:extLst>
      <p:ext uri="{BB962C8B-B14F-4D97-AF65-F5344CB8AC3E}">
        <p14:creationId xmlns:p14="http://schemas.microsoft.com/office/powerpoint/2010/main" val="33765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02" y="0"/>
            <a:ext cx="8204348" cy="1443574"/>
          </a:xfrm>
        </p:spPr>
        <p:txBody>
          <a:bodyPr>
            <a:noAutofit/>
          </a:bodyPr>
          <a:lstStyle/>
          <a:p>
            <a:r>
              <a:rPr lang="en-US" sz="2700" dirty="0"/>
              <a:t>Experimental results: Impact of changing percentage of video streams with non long tail access in repository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194" y="4820993"/>
            <a:ext cx="8323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>
                <a:latin typeface=""/>
              </a:rPr>
              <a:t> </a:t>
            </a:r>
            <a:r>
              <a:rPr lang="en-US" sz="2000" dirty="0">
                <a:latin typeface="+mj-lt"/>
              </a:rPr>
              <a:t>GBH has the least increase in the incurred cost when compared with other methods.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+mj-lt"/>
              </a:rPr>
              <a:t>When percentage of video with non long tail access is 0: VBH, </a:t>
            </a:r>
            <a:r>
              <a:rPr lang="en-US" sz="2000" dirty="0" err="1">
                <a:latin typeface="+mj-lt"/>
              </a:rPr>
              <a:t>GBTh</a:t>
            </a:r>
            <a:r>
              <a:rPr lang="en-US" sz="2000" dirty="0">
                <a:latin typeface="+mj-lt"/>
              </a:rPr>
              <a:t>, and GBH perform equally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+mj-lt"/>
              </a:rPr>
              <a:t>When this percentage increase till 100%, GBH outperforms all other methods up by 15%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2" y="1443574"/>
            <a:ext cx="7493439" cy="33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1"/>
    </mc:Choice>
    <mc:Fallback xmlns="">
      <p:transition spd="slow" advTm="41301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Mahmoud </a:t>
            </a:r>
            <a:r>
              <a:rPr lang="en-US" sz="1800" dirty="0" err="1"/>
              <a:t>Darwich</a:t>
            </a:r>
            <a:r>
              <a:rPr lang="en-US" sz="1800" dirty="0"/>
              <a:t>, </a:t>
            </a:r>
            <a:r>
              <a:rPr lang="en-US" sz="1800" dirty="0" err="1"/>
              <a:t>Ege</a:t>
            </a:r>
            <a:r>
              <a:rPr lang="en-US" sz="1800" dirty="0"/>
              <a:t> </a:t>
            </a:r>
            <a:r>
              <a:rPr lang="en-US" sz="1800" dirty="0" err="1"/>
              <a:t>Beyazit</a:t>
            </a:r>
            <a:r>
              <a:rPr lang="en-US" sz="1800" dirty="0"/>
              <a:t>, Mohsen Amini Salehi, </a:t>
            </a:r>
            <a:r>
              <a:rPr lang="en-US" sz="1800" dirty="0" err="1"/>
              <a:t>Magdy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>
                <a:solidFill>
                  <a:srgbClr val="4F81BD"/>
                </a:solidFill>
              </a:rPr>
              <a:t>Cost Efficient Repository Management for Cloud-Based On-Demand Video Streaming</a:t>
            </a:r>
            <a:r>
              <a:rPr lang="en-US" sz="1800" dirty="0"/>
              <a:t>, in Proceedings of the 5th IEEE International Conference on Mobile Cloud Computing, Services, and Engineering (IEEE Mobile Cloud ’17), San Francisco, USA, Apr. 2017</a:t>
            </a:r>
            <a:r>
              <a:rPr lang="en-US" sz="1800" dirty="0">
                <a:solidFill>
                  <a:srgbClr val="000000"/>
                </a:solidFill>
              </a:rPr>
              <a:t>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Mahmoud </a:t>
            </a:r>
            <a:r>
              <a:rPr lang="en-US" sz="1800" dirty="0" err="1"/>
              <a:t>Darwich</a:t>
            </a:r>
            <a:r>
              <a:rPr lang="en-US" sz="1800" dirty="0"/>
              <a:t>, Mohsen Amini Salehi, </a:t>
            </a:r>
            <a:r>
              <a:rPr lang="en-US" sz="1800" dirty="0" err="1"/>
              <a:t>Ege</a:t>
            </a:r>
            <a:r>
              <a:rPr lang="en-US" sz="1800" dirty="0"/>
              <a:t> </a:t>
            </a:r>
            <a:r>
              <a:rPr lang="en-US" sz="1800" dirty="0" err="1"/>
              <a:t>Beyazit</a:t>
            </a:r>
            <a:r>
              <a:rPr lang="en-US" sz="1800" dirty="0"/>
              <a:t>, </a:t>
            </a:r>
            <a:r>
              <a:rPr lang="en-US" sz="1800" dirty="0" err="1"/>
              <a:t>Magdi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. </a:t>
            </a:r>
            <a:r>
              <a:rPr lang="en-US" sz="1800" dirty="0">
                <a:solidFill>
                  <a:srgbClr val="4F81BD"/>
                </a:solidFill>
              </a:rPr>
              <a:t>Cost Efﬁcient Cloud-Based Video Streaming Based on Quantifying Video Stream Hotness</a:t>
            </a:r>
            <a:r>
              <a:rPr lang="en-US" sz="1800" b="1" dirty="0"/>
              <a:t>, </a:t>
            </a:r>
            <a:r>
              <a:rPr lang="en-US" sz="1800" u="sng" dirty="0"/>
              <a:t>Submitted</a:t>
            </a:r>
            <a:r>
              <a:rPr lang="en-US" sz="1800" dirty="0"/>
              <a:t> to The Computer Journal, Sep. 2017</a:t>
            </a:r>
            <a:r>
              <a:rPr lang="en-US" sz="1800" dirty="0">
                <a:solidFill>
                  <a:srgbClr val="000000"/>
                </a:solidFill>
              </a:rPr>
              <a:t>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689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112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CVSE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649536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1DEB-3AED-4243-9635-9C9E7AEB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CVSE Stack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1AA543-A9F6-4B8B-98C0-8B8EFCD6C18C}"/>
              </a:ext>
            </a:extLst>
          </p:cNvPr>
          <p:cNvSpPr/>
          <p:nvPr/>
        </p:nvSpPr>
        <p:spPr>
          <a:xfrm>
            <a:off x="2468880" y="5249926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Video Processing Engine</a:t>
            </a:r>
            <a:endParaRPr lang="en-US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3E22ED-C2AC-4D32-9480-B9FCE475754F}"/>
              </a:ext>
            </a:extLst>
          </p:cNvPr>
          <p:cNvSpPr/>
          <p:nvPr/>
        </p:nvSpPr>
        <p:spPr>
          <a:xfrm>
            <a:off x="2468880" y="3496437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CVSE Core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1C59F2-0726-469C-B9BB-B39F147BAFD5}"/>
              </a:ext>
            </a:extLst>
          </p:cNvPr>
          <p:cNvSpPr/>
          <p:nvPr/>
        </p:nvSpPr>
        <p:spPr>
          <a:xfrm>
            <a:off x="2468880" y="1754505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Web Interface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777D162-129F-4359-B2A4-89B3BB5E5625}"/>
              </a:ext>
            </a:extLst>
          </p:cNvPr>
          <p:cNvSpPr/>
          <p:nvPr/>
        </p:nvSpPr>
        <p:spPr>
          <a:xfrm>
            <a:off x="3635272" y="2897505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DB55968-1B19-4DFE-B340-F530FA3F15AD}"/>
              </a:ext>
            </a:extLst>
          </p:cNvPr>
          <p:cNvSpPr/>
          <p:nvPr/>
        </p:nvSpPr>
        <p:spPr>
          <a:xfrm>
            <a:off x="3634740" y="4639437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70D0DBD-0EE0-4871-A241-9AE4717A3DB2}"/>
              </a:ext>
            </a:extLst>
          </p:cNvPr>
          <p:cNvSpPr/>
          <p:nvPr/>
        </p:nvSpPr>
        <p:spPr>
          <a:xfrm rot="10800000">
            <a:off x="5803573" y="2909062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F417187-16C1-4CFC-B1D3-A858A6C0EC47}"/>
              </a:ext>
            </a:extLst>
          </p:cNvPr>
          <p:cNvSpPr/>
          <p:nvPr/>
        </p:nvSpPr>
        <p:spPr>
          <a:xfrm rot="10800000">
            <a:off x="5818921" y="4650994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E2374-B307-4E52-BC7D-70307F5A8D7F}"/>
              </a:ext>
            </a:extLst>
          </p:cNvPr>
          <p:cNvSpPr/>
          <p:nvPr/>
        </p:nvSpPr>
        <p:spPr>
          <a:xfrm>
            <a:off x="2359152" y="1600200"/>
            <a:ext cx="4882896" cy="4910328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463CBC-37D6-4846-BF41-FAA662EB63C6}"/>
              </a:ext>
            </a:extLst>
          </p:cNvPr>
          <p:cNvSpPr txBox="1"/>
          <p:nvPr/>
        </p:nvSpPr>
        <p:spPr>
          <a:xfrm>
            <a:off x="3377608" y="297470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A8CEF-BDD2-4215-AAB7-641B94814BAE}"/>
              </a:ext>
            </a:extLst>
          </p:cNvPr>
          <p:cNvSpPr txBox="1"/>
          <p:nvPr/>
        </p:nvSpPr>
        <p:spPr>
          <a:xfrm>
            <a:off x="3379165" y="47025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D749A-3024-4038-B33A-1D5A935C0897}"/>
              </a:ext>
            </a:extLst>
          </p:cNvPr>
          <p:cNvSpPr txBox="1"/>
          <p:nvPr/>
        </p:nvSpPr>
        <p:spPr>
          <a:xfrm>
            <a:off x="5548785" y="47025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5A9CD-1157-4A8E-B69A-3F365A03EB0A}"/>
              </a:ext>
            </a:extLst>
          </p:cNvPr>
          <p:cNvSpPr txBox="1"/>
          <p:nvPr/>
        </p:nvSpPr>
        <p:spPr>
          <a:xfrm>
            <a:off x="5501887" y="30065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CA1060-C700-4D5C-9677-94CAED5612E5}"/>
              </a:ext>
            </a:extLst>
          </p:cNvPr>
          <p:cNvSpPr/>
          <p:nvPr/>
        </p:nvSpPr>
        <p:spPr>
          <a:xfrm>
            <a:off x="4851445" y="5385033"/>
            <a:ext cx="1981200" cy="869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Processor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B94F49-F92E-4589-9EDD-FB00E8F91198}"/>
              </a:ext>
            </a:extLst>
          </p:cNvPr>
          <p:cNvSpPr/>
          <p:nvPr/>
        </p:nvSpPr>
        <p:spPr>
          <a:xfrm>
            <a:off x="2681805" y="5377676"/>
            <a:ext cx="2071922" cy="869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Communicator</a:t>
            </a:r>
          </a:p>
        </p:txBody>
      </p:sp>
    </p:spTree>
    <p:extLst>
      <p:ext uri="{BB962C8B-B14F-4D97-AF65-F5344CB8AC3E}">
        <p14:creationId xmlns:p14="http://schemas.microsoft.com/office/powerpoint/2010/main" val="5816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Processing Layer: </a:t>
            </a:r>
            <a:r>
              <a:rPr lang="en-US" dirty="0" err="1"/>
              <a:t>FFmpeg</a:t>
            </a:r>
            <a:endParaRPr lang="en-US" dirty="0"/>
          </a:p>
        </p:txBody>
      </p:sp>
      <p:pic>
        <p:nvPicPr>
          <p:cNvPr id="2050" name="Picture 2" descr="Image result for ffmpeg">
            <a:extLst>
              <a:ext uri="{FF2B5EF4-FFF2-40B4-BE49-F238E27FC236}">
                <a16:creationId xmlns:a16="http://schemas.microsoft.com/office/drawing/2014/main" id="{7F718CD9-D3B1-4EB9-AC88-B4DD6785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01" y="2286000"/>
            <a:ext cx="4947821" cy="37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849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115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 Streaming Video Transcoding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Using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2016786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for On-Demand Transcoding of Live-Stream Videos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4" name="Picture 3" descr="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013"/>
            <a:ext cx="9144000" cy="18359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2923" y="3458308"/>
            <a:ext cx="1006231" cy="99646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766039" y="2725615"/>
            <a:ext cx="825499" cy="73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4103076" y="1631462"/>
            <a:ext cx="2266461" cy="996461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Efficient transcoding time estimation model</a:t>
            </a:r>
          </a:p>
        </p:txBody>
      </p:sp>
      <p:sp>
        <p:nvSpPr>
          <p:cNvPr id="9" name="Oval 8"/>
          <p:cNvSpPr/>
          <p:nvPr/>
        </p:nvSpPr>
        <p:spPr>
          <a:xfrm>
            <a:off x="4396153" y="3341077"/>
            <a:ext cx="1416539" cy="11918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4"/>
            <a:endCxn id="13" idx="4"/>
          </p:cNvCxnSpPr>
          <p:nvPr/>
        </p:nvCxnSpPr>
        <p:spPr>
          <a:xfrm flipH="1">
            <a:off x="4576984" y="4532923"/>
            <a:ext cx="527439" cy="735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2364154" y="5431692"/>
            <a:ext cx="2461846" cy="924658"/>
          </a:xfrm>
          <a:prstGeom prst="wedgeRoundRectCallout">
            <a:avLst>
              <a:gd name="adj1" fmla="val 39885"/>
              <a:gd name="adj2" fmla="val -677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those GOPs who missed their deadline</a:t>
            </a:r>
          </a:p>
        </p:txBody>
      </p:sp>
    </p:spTree>
    <p:extLst>
      <p:ext uri="{BB962C8B-B14F-4D97-AF65-F5344CB8AC3E}">
        <p14:creationId xmlns:p14="http://schemas.microsoft.com/office/powerpoint/2010/main" val="2810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Transcoding Time Prediction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3" y="3174404"/>
            <a:ext cx="2783169" cy="105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0915" y="2883049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556833" y="29837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3624" y="243946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48946" y="244923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71967" y="3521000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6550428" y="361380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7087664" y="3613809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gular Pentagon 12"/>
          <p:cNvSpPr/>
          <p:nvPr/>
        </p:nvSpPr>
        <p:spPr>
          <a:xfrm>
            <a:off x="7618671" y="361844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11198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0983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84645" y="415894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448599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8217" y="415894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2457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31562" y="415306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27961" y="416894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8016" y="352100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5065" y="4663906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3831" y="1963165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34639" y="2926386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8158687" y="297281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gular Pentagon 26"/>
          <p:cNvSpPr/>
          <p:nvPr/>
        </p:nvSpPr>
        <p:spPr>
          <a:xfrm>
            <a:off x="6015388" y="361229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283136" y="4231148"/>
            <a:ext cx="780466" cy="1193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1410" y="5424220"/>
            <a:ext cx="268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previous GOP size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68830" y="3966682"/>
            <a:ext cx="575150" cy="52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53535" y="4617753"/>
            <a:ext cx="30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GOP transcoding 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43980" y="2449234"/>
            <a:ext cx="19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deviation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490206" y="2884546"/>
            <a:ext cx="292452" cy="648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062992" y="2449234"/>
            <a:ext cx="199032" cy="801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62992" y="1963165"/>
            <a:ext cx="177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GOP size</a:t>
            </a:r>
          </a:p>
        </p:txBody>
      </p:sp>
    </p:spTree>
    <p:extLst>
      <p:ext uri="{BB962C8B-B14F-4D97-AF65-F5344CB8AC3E}">
        <p14:creationId xmlns:p14="http://schemas.microsoft.com/office/powerpoint/2010/main" val="42202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7" grpId="0"/>
      <p:bldP spid="4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QoS</a:t>
            </a:r>
            <a:r>
              <a:rPr lang="en-US" dirty="0">
                <a:solidFill>
                  <a:schemeClr val="bg1"/>
                </a:solidFill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24057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62" grpId="2" animBg="1"/>
      <p:bldP spid="79" grpId="0"/>
      <p:bldP spid="82" grpId="0"/>
      <p:bldP spid="84" grpId="0" animBg="1"/>
      <p:bldP spid="84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652" y="2236181"/>
            <a:ext cx="4006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Low and stable startup time</a:t>
            </a:r>
            <a:endParaRPr lang="en-US" sz="2400" baseline="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5962" y="5239957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Decrease video drop rate</a:t>
            </a:r>
            <a:r>
              <a:rPr lang="en-US" sz="2400" baseline="0" dirty="0"/>
              <a:t>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856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Performance Evaluation</a:t>
            </a:r>
          </a:p>
        </p:txBody>
      </p:sp>
      <p:pic>
        <p:nvPicPr>
          <p:cNvPr id="2" name="Picture 1" descr="stq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2" y="1471777"/>
            <a:ext cx="4048748" cy="3051520"/>
          </a:xfrm>
          <a:prstGeom prst="rect">
            <a:avLst/>
          </a:prstGeom>
        </p:spPr>
      </p:pic>
      <p:pic>
        <p:nvPicPr>
          <p:cNvPr id="3" name="Picture 2" descr="stq_d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" y="3538913"/>
            <a:ext cx="4222615" cy="31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2435351"/>
            <a:ext cx="1655891" cy="269549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812" y="2474490"/>
            <a:ext cx="3146648" cy="260750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29" y="2442355"/>
            <a:ext cx="2087608" cy="253752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437" y="2442355"/>
            <a:ext cx="1191266" cy="253752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03" y="2419006"/>
            <a:ext cx="930298" cy="2560872"/>
          </a:xfrm>
          <a:prstGeom prst="rect">
            <a:avLst/>
          </a:prstGeom>
        </p:spPr>
      </p:pic>
      <p:sp>
        <p:nvSpPr>
          <p:cNvPr id="115" name="Title 1"/>
          <p:cNvSpPr txBox="1">
            <a:spLocks/>
          </p:cNvSpPr>
          <p:nvPr/>
        </p:nvSpPr>
        <p:spPr>
          <a:xfrm>
            <a:off x="377169" y="338862"/>
            <a:ext cx="8430499" cy="74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>
              <a:spcBef>
                <a:spcPct val="0"/>
              </a:spcBef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How Video Streaming Works?</a:t>
            </a:r>
          </a:p>
        </p:txBody>
      </p:sp>
    </p:spTree>
    <p:extLst>
      <p:ext uri="{BB962C8B-B14F-4D97-AF65-F5344CB8AC3E}">
        <p14:creationId xmlns:p14="http://schemas.microsoft.com/office/powerpoint/2010/main" val="18156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Magdi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VLSC: Video Live Streaming Based on Cloud Services</a:t>
            </a:r>
            <a:r>
              <a:rPr lang="en-US" sz="1800" dirty="0">
                <a:solidFill>
                  <a:srgbClr val="000000"/>
                </a:solidFill>
              </a:rPr>
              <a:t>”, accepted to </a:t>
            </a:r>
            <a:r>
              <a:rPr lang="en-US" sz="1800" dirty="0"/>
              <a:t>the 6th </a:t>
            </a:r>
            <a:r>
              <a:rPr lang="en-US" sz="1800" b="1" dirty="0"/>
              <a:t>IEEE International Conference on Big Data and Cloud Computing Conference (</a:t>
            </a:r>
            <a:r>
              <a:rPr lang="en-US" sz="1800" b="1" i="1" dirty="0" err="1"/>
              <a:t>BDCloud</a:t>
            </a:r>
            <a:r>
              <a:rPr lang="en-US" sz="1800" b="1" i="1" dirty="0"/>
              <a:t> ’16</a:t>
            </a:r>
            <a:r>
              <a:rPr lang="en-US" sz="1800" b="1" dirty="0"/>
              <a:t>), </a:t>
            </a:r>
            <a:r>
              <a:rPr lang="en-US" sz="1800" dirty="0"/>
              <a:t>Atlanta, GA, USA, Oct. 2016</a:t>
            </a:r>
            <a:r>
              <a:rPr lang="en-US" sz="1800" dirty="0">
                <a:solidFill>
                  <a:srgbClr val="000000"/>
                </a:solidFill>
              </a:rPr>
              <a:t>.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Mohsen Amini Salehi, </a:t>
            </a: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HLSAAS: High-Level Live Video Streaming As a Service</a:t>
            </a:r>
            <a:r>
              <a:rPr lang="en-US" sz="1800" dirty="0">
                <a:solidFill>
                  <a:srgbClr val="000000"/>
                </a:solidFill>
              </a:rPr>
              <a:t> ”,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Washington DC, USA, March 2016.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153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2050" name="Picture 2" descr="http://wwww.afghanpoem.com/bookstore/data/thumbnails/88/Robaiyat_Hatef_Esfah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657"/>
            <a:ext cx="3599811" cy="23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1137" y="3848530"/>
            <a:ext cx="583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mprint MT Shadow" panose="04020605060303030202" pitchFamily="82" charset="0"/>
              </a:rPr>
              <a:t>Hatef</a:t>
            </a:r>
            <a:r>
              <a:rPr lang="en-US" sz="2800" dirty="0">
                <a:latin typeface="Imprint MT Shadow" panose="04020605060303030202" pitchFamily="82" charset="0"/>
              </a:rPr>
              <a:t> </a:t>
            </a:r>
            <a:r>
              <a:rPr lang="en-US" sz="2800" dirty="0" err="1">
                <a:latin typeface="Imprint MT Shadow" panose="04020605060303030202" pitchFamily="82" charset="0"/>
              </a:rPr>
              <a:t>Esfahani</a:t>
            </a:r>
            <a:r>
              <a:rPr lang="en-US" sz="2800" dirty="0">
                <a:latin typeface="Imprint MT Shadow" panose="04020605060303030202" pitchFamily="82" charset="0"/>
              </a:rPr>
              <a:t>:</a:t>
            </a:r>
          </a:p>
          <a:p>
            <a:endParaRPr lang="en-US" sz="1200" dirty="0">
              <a:latin typeface="Imprint MT Shadow" panose="04020605060303030202" pitchFamily="82" charset="0"/>
            </a:endParaRPr>
          </a:p>
          <a:p>
            <a:r>
              <a:rPr lang="en-US" sz="2800" dirty="0">
                <a:latin typeface="Imprint MT Shadow" panose="04020605060303030202" pitchFamily="82" charset="0"/>
              </a:rPr>
              <a:t>When you pierce deep in any particle</a:t>
            </a:r>
          </a:p>
          <a:p>
            <a:r>
              <a:rPr lang="en-US" sz="2800" dirty="0">
                <a:latin typeface="Imprint MT Shadow" panose="04020605060303030202" pitchFamily="82" charset="0"/>
              </a:rPr>
              <a:t>You will see a sun shining there…</a:t>
            </a:r>
          </a:p>
        </p:txBody>
      </p:sp>
    </p:spTree>
    <p:extLst>
      <p:ext uri="{BB962C8B-B14F-4D97-AF65-F5344CB8AC3E}">
        <p14:creationId xmlns:p14="http://schemas.microsoft.com/office/powerpoint/2010/main" val="13417550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34125679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8230" y="2214860"/>
            <a:ext cx="176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Storage Cost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6895" y="2674687"/>
            <a:ext cx="217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Computing Cost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73" y="1534006"/>
            <a:ext cx="5323994" cy="532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328230" y="5987018"/>
            <a:ext cx="241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</a:t>
            </a:r>
          </a:p>
        </p:txBody>
      </p:sp>
      <p:pic>
        <p:nvPicPr>
          <p:cNvPr id="17" name="Picture 16" descr="CDN_landing_map_2_0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925"/>
            <a:ext cx="9144000" cy="473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83925"/>
            <a:ext cx="8438287" cy="500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11" grpId="0"/>
      <p:bldP spid="11" grpId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1200" dirty="0"/>
              <a:t>Garcia, Adriana, and </a:t>
            </a:r>
            <a:r>
              <a:rPr lang="en-US" sz="1200" dirty="0" err="1"/>
              <a:t>Hari</a:t>
            </a:r>
            <a:r>
              <a:rPr lang="en-US" sz="1200" dirty="0"/>
              <a:t> </a:t>
            </a:r>
            <a:r>
              <a:rPr lang="en-US" sz="1200" dirty="0" err="1"/>
              <a:t>Kalva</a:t>
            </a:r>
            <a:r>
              <a:rPr lang="en-US" sz="1200" dirty="0"/>
              <a:t>. "Cloud transcoding for mobile video content delivery." </a:t>
            </a:r>
            <a:r>
              <a:rPr lang="en-US" sz="1200" i="1" dirty="0"/>
              <a:t>Proceedings of the IEEE International Conference on Consumer Electronics (ICCE)</a:t>
            </a:r>
            <a:r>
              <a:rPr lang="en-US" sz="1200" dirty="0"/>
              <a:t>. Vol. 379. 2011.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“Analysis of video segmentation for spatial resolution reduction video transcoding,” in </a:t>
            </a:r>
            <a:r>
              <a:rPr lang="en-US" sz="1200" i="1" dirty="0"/>
              <a:t>Proceedings of IEEE International Symposium on Intelligent Signal Processing and Communications Systems (ISPACS)</a:t>
            </a:r>
            <a:r>
              <a:rPr lang="en-US" sz="1200" dirty="0"/>
              <a:t>, pp. 1–6, 2011.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S. Lin, X. Zhang, Q. Yu, H. Qi, and S. Ma, “Parallelizing video transcoding with load balancing on cloud computing,” in </a:t>
            </a:r>
            <a:r>
              <a:rPr lang="en-US" sz="1200" i="1" dirty="0"/>
              <a:t>Proceedings of the IEEE International Symposium on Circuits and Systems (ISCAS)</a:t>
            </a:r>
            <a:r>
              <a:rPr lang="en-US" sz="1200" dirty="0"/>
              <a:t>, pp. 2864–2867, 2013.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 err="1"/>
              <a:t>Tewodors</a:t>
            </a:r>
            <a:r>
              <a:rPr lang="en-US" sz="1200" dirty="0"/>
              <a:t> </a:t>
            </a:r>
            <a:r>
              <a:rPr lang="en-US" sz="1200" dirty="0" err="1"/>
              <a:t>Deneke</a:t>
            </a:r>
            <a:r>
              <a:rPr lang="en-US" sz="1200" dirty="0"/>
              <a:t>, </a:t>
            </a:r>
            <a:r>
              <a:rPr lang="en-US" sz="1200" dirty="0" err="1"/>
              <a:t>Habtegebreil</a:t>
            </a:r>
            <a:r>
              <a:rPr lang="en-US" sz="1200" dirty="0"/>
              <a:t> Haile, Se ́</a:t>
            </a:r>
            <a:r>
              <a:rPr lang="en-US" sz="1200" dirty="0" err="1"/>
              <a:t>bastien</a:t>
            </a:r>
            <a:r>
              <a:rPr lang="en-US" sz="1200" dirty="0"/>
              <a:t> La- fond, and Johan </a:t>
            </a:r>
            <a:r>
              <a:rPr lang="en-US" sz="1200" dirty="0" err="1"/>
              <a:t>Lilius</a:t>
            </a:r>
            <a:r>
              <a:rPr lang="en-US" sz="1200" dirty="0"/>
              <a:t>, “Video transcoding time pre- diction for proactive load balancing,” in </a:t>
            </a:r>
            <a:r>
              <a:rPr lang="en-US" sz="1200" i="1" dirty="0"/>
              <a:t>Proceedings of IEEE International Conference on Multimedia and Expo (ICME)</a:t>
            </a:r>
            <a:r>
              <a:rPr lang="en-US" sz="1200" dirty="0"/>
              <a:t>, pp. 1–6, 2014.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“Prediction- based dynamic resource allocation for video transcoding in cloud com- </a:t>
            </a:r>
            <a:r>
              <a:rPr lang="en-US" sz="1200" dirty="0" err="1"/>
              <a:t>puting</a:t>
            </a:r>
            <a:r>
              <a:rPr lang="en-US" sz="1200" dirty="0"/>
              <a:t>,” in </a:t>
            </a:r>
            <a:r>
              <a:rPr lang="en-US" sz="1200" i="1" dirty="0"/>
              <a:t>Proceedings of the 21st </a:t>
            </a:r>
            <a:r>
              <a:rPr lang="en-US" sz="1200" i="1" dirty="0" err="1"/>
              <a:t>Euromicro</a:t>
            </a:r>
            <a:r>
              <a:rPr lang="en-US" sz="1200" i="1" dirty="0"/>
              <a:t> International Conference on Parallel, Distributed and Network-Based Processing (PDP)</a:t>
            </a:r>
            <a:r>
              <a:rPr lang="en-US" sz="1200" dirty="0"/>
              <a:t>, pp. 254–261, 2013.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A. Ashraf, 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“Stream-based admission control and scheduling for video transcoding in cloud computing,” in </a:t>
            </a:r>
            <a:r>
              <a:rPr lang="en-US" sz="1200" i="1" dirty="0"/>
              <a:t>Proceedings of the 13th IEEE/ACM </a:t>
            </a:r>
            <a:r>
              <a:rPr lang="en-US" sz="1200" i="1" dirty="0" err="1"/>
              <a:t>Interna</a:t>
            </a:r>
            <a:r>
              <a:rPr lang="en-US" sz="1200" i="1" dirty="0"/>
              <a:t>- </a:t>
            </a:r>
            <a:r>
              <a:rPr lang="en-US" sz="1200" i="1" dirty="0" err="1"/>
              <a:t>tional</a:t>
            </a:r>
            <a:r>
              <a:rPr lang="en-US" sz="1200" i="1" dirty="0"/>
              <a:t> Symposium on Cluster, Cloud and Grid Computing (</a:t>
            </a:r>
            <a:r>
              <a:rPr lang="en-US" sz="1200" i="1" dirty="0" err="1"/>
              <a:t>CCGrid</a:t>
            </a:r>
            <a:r>
              <a:rPr lang="en-US" sz="1200" i="1" dirty="0"/>
              <a:t>)</a:t>
            </a:r>
            <a:r>
              <a:rPr lang="en-US" sz="1200" dirty="0"/>
              <a:t>, pp. 482–489, 2013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 computation and storage trade-off strategy for cost-efficient video transcoding in the cloud,” in </a:t>
            </a:r>
            <a:r>
              <a:rPr lang="en-US" sz="1200" i="1" dirty="0"/>
              <a:t>Proceedings of the 39th IEEE Conference on Software Engineering and Advanced Applications (SEAA)</a:t>
            </a:r>
            <a:r>
              <a:rPr lang="en-US" sz="1200" dirty="0"/>
              <a:t>, pp. 365–372, 2013. </a:t>
            </a:r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609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29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414" y="2802761"/>
            <a:ext cx="2986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082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98" y="26948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Appendix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38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6"/>
            <a:ext cx="8229600" cy="1143000"/>
          </a:xfrm>
        </p:spPr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0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0" y="440032"/>
            <a:ext cx="8653957" cy="60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13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Vertical Text Placeholder 2"/>
          <p:cNvSpPr txBox="1">
            <a:spLocks/>
          </p:cNvSpPr>
          <p:nvPr/>
        </p:nvSpPr>
        <p:spPr>
          <a:xfrm>
            <a:off x="522891" y="1701630"/>
            <a:ext cx="7929400" cy="444692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7663" marR="0" lvl="1" indent="-42863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6263" marR="0" lvl="2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04863" marR="0" lvl="3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33463" marR="0" lvl="4" indent="-682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9" marR="0" lvl="5" indent="-12674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503" marR="0" lvl="6" indent="-12670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57" marR="0" lvl="7" indent="-12665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811" marR="0" lvl="8" indent="-126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Video Encoding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Video Transcoding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Video </a:t>
            </a:r>
            <a:r>
              <a:rPr lang="en-US" sz="2800" b="0" dirty="0" err="1"/>
              <a:t>Transmuxing</a:t>
            </a:r>
            <a:r>
              <a:rPr lang="en-US" sz="2800" b="0" dirty="0"/>
              <a:t>/Packaging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Digital Right Management (DRM)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Content Delivery Network (CDN) and P2P</a:t>
            </a:r>
          </a:p>
        </p:txBody>
      </p:sp>
      <p:sp>
        <p:nvSpPr>
          <p:cNvPr id="10" name="Shape 279"/>
          <p:cNvSpPr txBox="1">
            <a:spLocks noGrp="1"/>
          </p:cNvSpPr>
          <p:nvPr>
            <p:ph type="body" idx="1"/>
          </p:nvPr>
        </p:nvSpPr>
        <p:spPr>
          <a:xfrm>
            <a:off x="522890" y="421802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4400" dirty="0"/>
              <a:t>Topics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41619842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3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3504381"/>
            <a:ext cx="3960108" cy="321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73" y="3504381"/>
            <a:ext cx="3370009" cy="32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57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2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25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29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63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26"/>
            <a:ext cx="9144000" cy="3211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70" y="3421774"/>
            <a:ext cx="3951830" cy="324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2" y="3387423"/>
            <a:ext cx="3919136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14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to encode a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398824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979271" y="6567149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4053592"/>
            <a:ext cx="4069577" cy="422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8333" y="4768068"/>
            <a:ext cx="32166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HDTV channel bandwidth: </a:t>
            </a:r>
            <a:r>
              <a:rPr lang="en-US" sz="1500" dirty="0">
                <a:solidFill>
                  <a:srgbClr val="FF0000"/>
                </a:solidFill>
              </a:rPr>
              <a:t>20Mb/s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098667"/>
            <a:ext cx="8679677" cy="2561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3953472"/>
            <a:ext cx="4610100" cy="19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747942" y="6378058"/>
            <a:ext cx="2057400" cy="265176"/>
          </a:xfrm>
        </p:spPr>
        <p:txBody>
          <a:bodyPr/>
          <a:lstStyle/>
          <a:p>
            <a:pPr algn="ctr"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16</a:t>
            </a:fld>
            <a:endParaRPr lang="en-US" sz="825" dirty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" y="1700768"/>
            <a:ext cx="5302913" cy="3574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6694" y="361639"/>
            <a:ext cx="7150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HEVC Encoder 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9077" y="1928288"/>
            <a:ext cx="42085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2700" dirty="0"/>
              <a:t>Intra Prediction</a:t>
            </a:r>
          </a:p>
          <a:p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Inter Prediction</a:t>
            </a:r>
          </a:p>
          <a:p>
            <a:pPr marL="214313" indent="-214313">
              <a:buFont typeface="Arial"/>
              <a:buChar char="•"/>
            </a:pPr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Transform &amp; Quantization</a:t>
            </a:r>
          </a:p>
          <a:p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Entropy coding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EC1EF-8B4F-496E-B0EB-B80F29B166AD}"/>
              </a:ext>
            </a:extLst>
          </p:cNvPr>
          <p:cNvGrpSpPr/>
          <p:nvPr/>
        </p:nvGrpSpPr>
        <p:grpSpPr>
          <a:xfrm>
            <a:off x="1788374" y="5347215"/>
            <a:ext cx="5385925" cy="1538478"/>
            <a:chOff x="490164" y="2385798"/>
            <a:chExt cx="11388663" cy="3332934"/>
          </a:xfrm>
        </p:grpSpPr>
        <p:pic>
          <p:nvPicPr>
            <p:cNvPr id="7" name="Picture 6" descr="Screen Shot 2017-11-02 at 2.50.34 PM.png">
              <a:extLst>
                <a:ext uri="{FF2B5EF4-FFF2-40B4-BE49-F238E27FC236}">
                  <a16:creationId xmlns:a16="http://schemas.microsoft.com/office/drawing/2014/main" id="{939330B2-9EC2-48F2-8300-B0162887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894" y="2474698"/>
              <a:ext cx="3073400" cy="2514600"/>
            </a:xfrm>
            <a:prstGeom prst="rect">
              <a:avLst/>
            </a:prstGeom>
          </p:spPr>
        </p:pic>
        <p:pic>
          <p:nvPicPr>
            <p:cNvPr id="8" name="Picture 7" descr="Screen Shot 2017-11-02 at 2.50.45 PM.png">
              <a:extLst>
                <a:ext uri="{FF2B5EF4-FFF2-40B4-BE49-F238E27FC236}">
                  <a16:creationId xmlns:a16="http://schemas.microsoft.com/office/drawing/2014/main" id="{A32EAD60-0E36-436A-87FE-390DCC41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64" y="2474698"/>
              <a:ext cx="3111500" cy="2552700"/>
            </a:xfrm>
            <a:prstGeom prst="rect">
              <a:avLst/>
            </a:prstGeom>
          </p:spPr>
        </p:pic>
        <p:pic>
          <p:nvPicPr>
            <p:cNvPr id="9" name="Picture 8" descr="Screen Shot 2017-11-02 at 2.50.54 PM.png">
              <a:extLst>
                <a:ext uri="{FF2B5EF4-FFF2-40B4-BE49-F238E27FC236}">
                  <a16:creationId xmlns:a16="http://schemas.microsoft.com/office/drawing/2014/main" id="{A730EF88-E6FA-4DC3-94DB-DF026578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927" y="2385798"/>
              <a:ext cx="3136900" cy="2603500"/>
            </a:xfrm>
            <a:prstGeom prst="rect">
              <a:avLst/>
            </a:prstGeom>
          </p:spPr>
        </p:pic>
        <p:sp>
          <p:nvSpPr>
            <p:cNvPr id="10" name="Minus 7">
              <a:extLst>
                <a:ext uri="{FF2B5EF4-FFF2-40B4-BE49-F238E27FC236}">
                  <a16:creationId xmlns:a16="http://schemas.microsoft.com/office/drawing/2014/main" id="{313D127B-6D17-4F31-9461-24CCB59E83D7}"/>
                </a:ext>
              </a:extLst>
            </p:cNvPr>
            <p:cNvSpPr/>
            <p:nvPr/>
          </p:nvSpPr>
          <p:spPr>
            <a:xfrm>
              <a:off x="3758076" y="3757332"/>
              <a:ext cx="591549" cy="278321"/>
            </a:xfrm>
            <a:prstGeom prst="mathMinus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qual 8">
              <a:extLst>
                <a:ext uri="{FF2B5EF4-FFF2-40B4-BE49-F238E27FC236}">
                  <a16:creationId xmlns:a16="http://schemas.microsoft.com/office/drawing/2014/main" id="{AA54DA6F-ADCE-44ED-94FC-47BE2D6D0679}"/>
                </a:ext>
              </a:extLst>
            </p:cNvPr>
            <p:cNvSpPr/>
            <p:nvPr/>
          </p:nvSpPr>
          <p:spPr>
            <a:xfrm>
              <a:off x="7933717" y="3635566"/>
              <a:ext cx="530265" cy="400087"/>
            </a:xfrm>
            <a:prstGeom prst="mathEqual">
              <a:avLst/>
            </a:prstGeom>
            <a:solidFill>
              <a:srgbClr val="3F4140"/>
            </a:solidFill>
            <a:ln>
              <a:solidFill>
                <a:srgbClr val="3F41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940F39-B39F-4326-A7B4-EEAF6A0624AE}"/>
                </a:ext>
              </a:extLst>
            </p:cNvPr>
            <p:cNvSpPr txBox="1"/>
            <p:nvPr/>
          </p:nvSpPr>
          <p:spPr>
            <a:xfrm>
              <a:off x="5741506" y="5068639"/>
              <a:ext cx="1617511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Frame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900608-383F-4AF4-813E-FED46EE3F03F}"/>
                </a:ext>
              </a:extLst>
            </p:cNvPr>
            <p:cNvSpPr txBox="1"/>
            <p:nvPr/>
          </p:nvSpPr>
          <p:spPr>
            <a:xfrm>
              <a:off x="1422491" y="5068639"/>
              <a:ext cx="1609512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Frame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AE2221-4458-48BC-B9D7-857FCAF4AB7A}"/>
                </a:ext>
              </a:extLst>
            </p:cNvPr>
            <p:cNvSpPr txBox="1"/>
            <p:nvPr/>
          </p:nvSpPr>
          <p:spPr>
            <a:xfrm>
              <a:off x="9721576" y="5018979"/>
              <a:ext cx="1588362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Residue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transcode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22017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3217709" y="1234129"/>
            <a:ext cx="0" cy="40559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3998" y="1177758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Video Codecs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8926" y="1177758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Client</a:t>
            </a:r>
            <a:r>
              <a:rPr lang="zh-CN" altLang="en-US" b="1" dirty="0"/>
              <a:t> </a:t>
            </a:r>
            <a:r>
              <a:rPr lang="en-US" altLang="zh-CN" b="1" dirty="0"/>
              <a:t>Devices</a:t>
            </a:r>
            <a:endParaRPr lang="en-US" b="1" dirty="0"/>
          </a:p>
        </p:txBody>
      </p:sp>
      <p:pic>
        <p:nvPicPr>
          <p:cNvPr id="26" name="Picture 25" descr="MiniDesk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3" y="2908515"/>
            <a:ext cx="1996511" cy="1123037"/>
          </a:xfrm>
          <a:prstGeom prst="rect">
            <a:avLst/>
          </a:prstGeom>
        </p:spPr>
      </p:pic>
      <p:pic>
        <p:nvPicPr>
          <p:cNvPr id="27" name="Picture 26" descr="Mini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7" y="4442305"/>
            <a:ext cx="1109959" cy="665975"/>
          </a:xfrm>
          <a:prstGeom prst="rect">
            <a:avLst/>
          </a:prstGeom>
        </p:spPr>
      </p:pic>
      <p:pic>
        <p:nvPicPr>
          <p:cNvPr id="29" name="Picture 28" descr="MiniPadMini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03" y="4031552"/>
            <a:ext cx="680825" cy="875347"/>
          </a:xfrm>
          <a:prstGeom prst="rect">
            <a:avLst/>
          </a:prstGeom>
        </p:spPr>
      </p:pic>
      <p:pic>
        <p:nvPicPr>
          <p:cNvPr id="30" name="Picture 29" descr="i5Gtempl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16238" y="3393298"/>
            <a:ext cx="852119" cy="550562"/>
          </a:xfrm>
          <a:prstGeom prst="rect">
            <a:avLst/>
          </a:prstGeom>
        </p:spPr>
      </p:pic>
      <p:pic>
        <p:nvPicPr>
          <p:cNvPr id="31" name="Picture 30" descr="35004016_OV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7" y="1852970"/>
            <a:ext cx="1708952" cy="9610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6282" y="2578359"/>
            <a:ext cx="884951" cy="6603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126" y="1663696"/>
            <a:ext cx="852941" cy="8529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55" y="2908515"/>
            <a:ext cx="938361" cy="6582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889" y="3926385"/>
            <a:ext cx="1132344" cy="51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25" y="4497335"/>
            <a:ext cx="1109364" cy="5304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154" y="1834921"/>
            <a:ext cx="1288136" cy="7434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1183" y="2529170"/>
            <a:ext cx="863729" cy="6650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2897" y="4110125"/>
            <a:ext cx="1663119" cy="93550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3006" y="3194242"/>
            <a:ext cx="999284" cy="999284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5948207" y="1234129"/>
            <a:ext cx="0" cy="40559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42927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443001" y="1177758"/>
            <a:ext cx="211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 Bandwidth</a:t>
            </a:r>
          </a:p>
        </p:txBody>
      </p:sp>
    </p:spTree>
    <p:extLst>
      <p:ext uri="{BB962C8B-B14F-4D97-AF65-F5344CB8AC3E}">
        <p14:creationId xmlns:p14="http://schemas.microsoft.com/office/powerpoint/2010/main" val="11497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04" y="283779"/>
            <a:ext cx="8481331" cy="945931"/>
          </a:xfrm>
        </p:spPr>
        <p:txBody>
          <a:bodyPr>
            <a:noAutofit/>
          </a:bodyPr>
          <a:lstStyle/>
          <a:p>
            <a:r>
              <a:rPr lang="en-US" dirty="0"/>
              <a:t>How Video Streaming Works?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394904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3512" y="4765534"/>
            <a:ext cx="2061723" cy="305372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759879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599264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5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Louisiana Lafayette</a:t>
            </a:r>
          </a:p>
        </p:txBody>
      </p:sp>
      <p:pic>
        <p:nvPicPr>
          <p:cNvPr id="5" name="Content Placeholder 4" descr="Louisiana_in_United_Stat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69200" cy="51183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fayette_Louisiana-Ulla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61" y="1836775"/>
            <a:ext cx="6221672" cy="4181780"/>
          </a:xfrm>
          <a:prstGeom prst="rect">
            <a:avLst/>
          </a:prstGeom>
        </p:spPr>
      </p:pic>
      <p:pic>
        <p:nvPicPr>
          <p:cNvPr id="8" name="Picture 7" descr="Cajun_field_gamed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10" y="1600200"/>
            <a:ext cx="6589011" cy="4939467"/>
          </a:xfrm>
          <a:prstGeom prst="rect">
            <a:avLst/>
          </a:prstGeom>
        </p:spPr>
      </p:pic>
      <p:pic>
        <p:nvPicPr>
          <p:cNvPr id="7" name="Picture 6" descr="cacsnewbld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1" y="1836775"/>
            <a:ext cx="7812149" cy="45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365" y="3102501"/>
            <a:ext cx="6981149" cy="50611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D5257C"/>
                </a:solidFill>
              </a:rPr>
              <a:t>Video transcoding is computationally complex and time-consuming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1138" y="2221760"/>
            <a:ext cx="1897777" cy="91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Former Video Decoder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3850" y="2210347"/>
            <a:ext cx="1897777" cy="91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Video Encoder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72921" y="2572141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>
            <a:off x="1310938" y="2560728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6933302" y="2576946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44165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7456138" y="6390644"/>
            <a:ext cx="1386752" cy="134053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8934535-3569-3943-AAC3-BE6AAE3B0EEA}" type="slidenum">
              <a:rPr lang="en-US" sz="1050"/>
              <a:pPr/>
              <a:t>20</a:t>
            </a:fld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53266"/>
          <a:stretch/>
        </p:blipFill>
        <p:spPr>
          <a:xfrm>
            <a:off x="1245674" y="3618967"/>
            <a:ext cx="2548168" cy="2339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51" y="3618967"/>
            <a:ext cx="2714547" cy="2652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8940" y="4222296"/>
            <a:ext cx="30163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§"/>
            </a:pPr>
            <a:r>
              <a:rPr lang="en-US" sz="2100" dirty="0"/>
              <a:t> It takes </a:t>
            </a:r>
            <a:r>
              <a:rPr lang="en-US" b="1" dirty="0"/>
              <a:t>days</a:t>
            </a:r>
            <a:r>
              <a:rPr lang="en-US" dirty="0"/>
              <a:t> to transcode</a:t>
            </a:r>
          </a:p>
          <a:p>
            <a:endParaRPr lang="en-US" dirty="0"/>
          </a:p>
          <a:p>
            <a:pPr marL="257175" indent="-257175">
              <a:buFont typeface="Wingdings" charset="2"/>
              <a:buChar char="§"/>
            </a:pPr>
            <a:endParaRPr lang="en-US" dirty="0"/>
          </a:p>
          <a:p>
            <a:pPr marL="214313" indent="-214313">
              <a:buFont typeface="Arial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4658940" y="4222296"/>
            <a:ext cx="3100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§"/>
            </a:pPr>
            <a:r>
              <a:rPr lang="en-US" sz="2100" dirty="0"/>
              <a:t> </a:t>
            </a:r>
            <a:r>
              <a:rPr lang="en-US" dirty="0"/>
              <a:t>It only takes </a:t>
            </a:r>
            <a:r>
              <a:rPr lang="en-US" b="1" dirty="0"/>
              <a:t>hours/minutes</a:t>
            </a:r>
          </a:p>
          <a:p>
            <a:pPr marL="257175" indent="-257175">
              <a:buFont typeface="Wingdings" charset="2"/>
              <a:buChar char="§"/>
            </a:pPr>
            <a:endParaRPr lang="en-US" dirty="0"/>
          </a:p>
          <a:p>
            <a:pPr marL="214313" indent="-214313">
              <a:buFont typeface="Arial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200EF1-48D3-458B-A639-2DA67C158810}"/>
              </a:ext>
            </a:extLst>
          </p:cNvPr>
          <p:cNvSpPr txBox="1">
            <a:spLocks/>
          </p:cNvSpPr>
          <p:nvPr/>
        </p:nvSpPr>
        <p:spPr>
          <a:xfrm>
            <a:off x="0" y="283779"/>
            <a:ext cx="9144000" cy="1054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/>
              <a:t>What Does Video Transcoding Involve?</a:t>
            </a:r>
          </a:p>
        </p:txBody>
      </p:sp>
    </p:spTree>
    <p:extLst>
      <p:ext uri="{BB962C8B-B14F-4D97-AF65-F5344CB8AC3E}">
        <p14:creationId xmlns:p14="http://schemas.microsoft.com/office/powerpoint/2010/main" val="9166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4031705" y="655078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21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to </a:t>
            </a:r>
            <a:r>
              <a:rPr lang="en-US" sz="3000" dirty="0" err="1"/>
              <a:t>transmux</a:t>
            </a:r>
            <a:r>
              <a:rPr lang="en-US" sz="3000" dirty="0"/>
              <a:t> a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574263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defTabSz="685800">
              <a:buSzPct val="25000"/>
            </a:pPr>
            <a:fld id="{00000000-1234-1234-1234-123412341234}" type="slidenum">
              <a:rPr lang="en-US" sz="825" ker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SzPct val="25000"/>
              </a:pPr>
              <a:t>22</a:t>
            </a:fld>
            <a:endParaRPr lang="en-US" sz="825" kern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0822" y="2953087"/>
            <a:ext cx="3541935" cy="260410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71" y="4621986"/>
            <a:ext cx="1365041" cy="922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2643" y="4161421"/>
            <a:ext cx="1800284" cy="139523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2642" y="4264140"/>
            <a:ext cx="1850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Encoded Video (e.g. H.264)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444" y="3683911"/>
            <a:ext cx="3040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Container Format (e.g. .mp4, .</a:t>
            </a:r>
            <a:r>
              <a:rPr lang="en-US" sz="13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ts</a:t>
            </a:r>
            <a:r>
              <a:rPr lang="en-US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65611" y="3581524"/>
            <a:ext cx="2599015" cy="196262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5776" y="3153785"/>
            <a:ext cx="2930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Internet Packet (e.g. TCP, UDP)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272758" y="4912228"/>
            <a:ext cx="912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47608" y="472986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Compressed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37099" y="371532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Supported by players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62927" y="3922091"/>
            <a:ext cx="9223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72758" y="3278325"/>
            <a:ext cx="912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84546" y="3090723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Transmitted through Internet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251" y="961620"/>
            <a:ext cx="4098809" cy="17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2" grpId="0"/>
      <p:bldP spid="9" grpId="0"/>
      <p:bldP spid="21" grpId="0" animBg="1"/>
      <p:bldP spid="23" grpId="0"/>
      <p:bldP spid="26" grpId="0"/>
      <p:bldP spid="30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23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7372706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The evolution of streaming protocols…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96433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24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3" y="1071306"/>
            <a:ext cx="3986987" cy="2113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0" y="3429000"/>
            <a:ext cx="3941752" cy="22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11432" y="1579930"/>
            <a:ext cx="4438505" cy="784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Progressive Download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4174668"/>
            <a:ext cx="3459185" cy="674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Streaming </a:t>
            </a:r>
          </a:p>
        </p:txBody>
      </p:sp>
    </p:spTree>
    <p:extLst>
      <p:ext uri="{BB962C8B-B14F-4D97-AF65-F5344CB8AC3E}">
        <p14:creationId xmlns:p14="http://schemas.microsoft.com/office/powerpoint/2010/main" val="27288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25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3" y="1872476"/>
            <a:ext cx="8401643" cy="37520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1020" y="324637"/>
            <a:ext cx="9144000" cy="11257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Adaptive Bitrate Streaming Concept</a:t>
            </a:r>
          </a:p>
        </p:txBody>
      </p:sp>
    </p:spTree>
    <p:extLst>
      <p:ext uri="{BB962C8B-B14F-4D97-AF65-F5344CB8AC3E}">
        <p14:creationId xmlns:p14="http://schemas.microsoft.com/office/powerpoint/2010/main" val="1215189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A9F02-E65E-41AF-8167-2CDBFFA7C6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26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C3EB2-8B24-47F8-948A-925E8B29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9" y="1827576"/>
            <a:ext cx="4143207" cy="2353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77112-0E78-4434-ADFE-F8F435F0BA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4861" y="1763925"/>
            <a:ext cx="1201811" cy="120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F1F19-8858-4B7A-9933-DF71FC3C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988" y="3397987"/>
            <a:ext cx="2097638" cy="448877"/>
          </a:xfrm>
          <a:prstGeom prst="rect">
            <a:avLst/>
          </a:prstGeom>
        </p:spPr>
      </p:pic>
      <p:pic>
        <p:nvPicPr>
          <p:cNvPr id="6" name="Picture 5" descr="Screen Shot 2017-11-01 at 11.12.13 PM.png">
            <a:extLst>
              <a:ext uri="{FF2B5EF4-FFF2-40B4-BE49-F238E27FC236}">
                <a16:creationId xmlns:a16="http://schemas.microsoft.com/office/drawing/2014/main" id="{C03BAD7D-4373-4298-8650-70F8555ED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524"/>
            <a:ext cx="9144000" cy="17493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3F5381-FAEA-469B-8745-6BD8BA5952BB}"/>
              </a:ext>
            </a:extLst>
          </p:cNvPr>
          <p:cNvSpPr txBox="1">
            <a:spLocks/>
          </p:cNvSpPr>
          <p:nvPr/>
        </p:nvSpPr>
        <p:spPr>
          <a:xfrm>
            <a:off x="0" y="324637"/>
            <a:ext cx="9028386" cy="9906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Adaptive Bitrate Streaming Protocols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DFE0A-8C01-49CC-8505-9983D3086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421" y="1583588"/>
            <a:ext cx="1562483" cy="1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3746694" y="63845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How to protect video streams?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32404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28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034121" cy="5509937"/>
          </a:xfrm>
          <a:prstGeom prst="rect">
            <a:avLst/>
          </a:prstGeom>
        </p:spPr>
      </p:pic>
      <p:pic>
        <p:nvPicPr>
          <p:cNvPr id="4" name="Picture 3" descr="Screen Shot 2017-11-01 at 11.40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1" y="3781939"/>
            <a:ext cx="5017335" cy="80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981" y="1338777"/>
            <a:ext cx="1201811" cy="1201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341" y="1235593"/>
            <a:ext cx="1562483" cy="1562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270" y="2897212"/>
            <a:ext cx="2097638" cy="4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11" y="640242"/>
            <a:ext cx="8248929" cy="12701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Video Streaming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234290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7106" y="5014902"/>
            <a:ext cx="2335749" cy="602503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599265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8181" y="5141860"/>
            <a:ext cx="233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 * 3 protocols * 3 DRM = 90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438650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49422" y="4437241"/>
            <a:ext cx="819" cy="577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3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21157-6CAE-4EA3-9E81-B408637C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187EB-CF23-4A4E-8ADA-39430E0D0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1" r="23556" b="7311"/>
          <a:stretch/>
        </p:blipFill>
        <p:spPr>
          <a:xfrm>
            <a:off x="1046480" y="0"/>
            <a:ext cx="6827520" cy="667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C7F6D-1369-4B77-B07C-40CFBE70CCBC}"/>
              </a:ext>
            </a:extLst>
          </p:cNvPr>
          <p:cNvSpPr txBox="1"/>
          <p:nvPr/>
        </p:nvSpPr>
        <p:spPr>
          <a:xfrm>
            <a:off x="2336800" y="1696720"/>
            <a:ext cx="3741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http://hpcclab.org</a:t>
            </a:r>
          </a:p>
        </p:txBody>
      </p:sp>
    </p:spTree>
    <p:extLst>
      <p:ext uri="{BB962C8B-B14F-4D97-AF65-F5344CB8AC3E}">
        <p14:creationId xmlns:p14="http://schemas.microsoft.com/office/powerpoint/2010/main" val="13978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30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499" y="2697863"/>
            <a:ext cx="8742839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Content Delivery Network (CDN)?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1949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31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90673"/>
            <a:ext cx="4541009" cy="2397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4541009" cy="2667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571" y="1236233"/>
            <a:ext cx="229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Customers in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2973" y="3483718"/>
            <a:ext cx="203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Customers in Asia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40" y="1636343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41" y="3828190"/>
            <a:ext cx="1594578" cy="199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898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32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" y="859612"/>
            <a:ext cx="9148202" cy="51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3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92" y="469785"/>
            <a:ext cx="8293730" cy="551038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Video Streaming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234290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2707" y="5397633"/>
            <a:ext cx="2232965" cy="439544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599265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0742" y="5014903"/>
            <a:ext cx="233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 * 3 protocols * 3 DRM = 90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4891" y="5486014"/>
            <a:ext cx="2203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90 * 3 regional CDN = 270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438650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23682" y="4437241"/>
            <a:ext cx="819" cy="577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0582" y="4438650"/>
            <a:ext cx="819" cy="1047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444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34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499" y="2697863"/>
            <a:ext cx="8742839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Video is just cached, not stored forever…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33116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35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What is P2P then?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798689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36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07" y="1562963"/>
            <a:ext cx="3379368" cy="88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7" y="3057123"/>
            <a:ext cx="3488739" cy="1962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40" y="2290790"/>
            <a:ext cx="4327274" cy="21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So what is in the black box?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420574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315295" y="1835013"/>
            <a:ext cx="2958755" cy="294846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90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38</a:t>
            </a:fld>
            <a:endParaRPr lang="en-US" sz="90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87" y="2016353"/>
            <a:ext cx="457200" cy="542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4069" y="2565099"/>
            <a:ext cx="142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Web Servers</a:t>
            </a:r>
          </a:p>
        </p:txBody>
      </p:sp>
      <p:pic>
        <p:nvPicPr>
          <p:cNvPr id="5" name="Picture 4" descr="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87" y="3458324"/>
            <a:ext cx="548640" cy="54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2382" y="4057183"/>
            <a:ext cx="1159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Repository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7126" y="4149516"/>
            <a:ext cx="630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CDN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38315" y="2302686"/>
            <a:ext cx="1580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38315" y="2416986"/>
            <a:ext cx="16349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1770" y="1974382"/>
            <a:ext cx="1757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1. Request a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99" y="3464039"/>
            <a:ext cx="457200" cy="5429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69822" y="4006964"/>
            <a:ext cx="1622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Video Encoding/Transcoding/</a:t>
            </a:r>
            <a:r>
              <a:rPr lang="en-US" sz="1600" dirty="0" err="1">
                <a:latin typeface="Arial"/>
                <a:cs typeface="Arial"/>
              </a:rPr>
              <a:t>Transmuxing</a:t>
            </a:r>
            <a:r>
              <a:rPr lang="en-US" sz="1600" dirty="0">
                <a:latin typeface="Arial"/>
                <a:cs typeface="Arial"/>
              </a:rPr>
              <a:t> Servers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82" y="4493895"/>
            <a:ext cx="19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 Video Contents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07465" y="3736555"/>
            <a:ext cx="615659" cy="4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68322" y="3741401"/>
            <a:ext cx="607245" cy="7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48874" y="2781294"/>
            <a:ext cx="0" cy="668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99117" y="3736625"/>
            <a:ext cx="1665974" cy="12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76753" y="2789421"/>
            <a:ext cx="0" cy="587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257870" y="2789423"/>
            <a:ext cx="1" cy="600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07694" y="2744127"/>
            <a:ext cx="1580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3. Request copy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requested video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to CDN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9116" y="2478239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 Response to Check CDN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38958" y="3006364"/>
            <a:ext cx="174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4. Download video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36" y="3309244"/>
            <a:ext cx="1677848" cy="1258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38" y="1650164"/>
            <a:ext cx="548640" cy="358140"/>
          </a:xfrm>
          <a:prstGeom prst="rect">
            <a:avLst/>
          </a:prstGeom>
        </p:spPr>
      </p:pic>
      <p:pic>
        <p:nvPicPr>
          <p:cNvPr id="40" name="Shape 301" descr="devices-2015.jpg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714127" y="1650164"/>
            <a:ext cx="2231817" cy="90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5091" y="3431634"/>
            <a:ext cx="1215043" cy="57533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320119" y="1317645"/>
            <a:ext cx="117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Viewers</a:t>
            </a:r>
          </a:p>
        </p:txBody>
      </p:sp>
    </p:spTree>
    <p:extLst>
      <p:ext uri="{BB962C8B-B14F-4D97-AF65-F5344CB8AC3E}">
        <p14:creationId xmlns:p14="http://schemas.microsoft.com/office/powerpoint/2010/main" val="375403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/>
      <p:bldP spid="6" grpId="0"/>
      <p:bldP spid="8" grpId="0"/>
      <p:bldP spid="13" grpId="0"/>
      <p:bldP spid="15" grpId="0"/>
      <p:bldP spid="24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39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688" y="2534242"/>
            <a:ext cx="7734602" cy="1075679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Congratulations!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You have passed video streaming 101…</a:t>
            </a:r>
          </a:p>
        </p:txBody>
      </p:sp>
    </p:spTree>
    <p:extLst>
      <p:ext uri="{BB962C8B-B14F-4D97-AF65-F5344CB8AC3E}">
        <p14:creationId xmlns:p14="http://schemas.microsoft.com/office/powerpoint/2010/main" val="403231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31973"/>
            <a:ext cx="2693970" cy="2400627"/>
          </a:xfrm>
          <a:prstGeom prst="rect">
            <a:avLst/>
          </a:prstGeom>
        </p:spPr>
      </p:pic>
      <p:pic>
        <p:nvPicPr>
          <p:cNvPr id="10" name="Picture 9" descr="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1366">
            <a:off x="4491441" y="1832011"/>
            <a:ext cx="3062983" cy="2436773"/>
          </a:xfrm>
          <a:prstGeom prst="rect">
            <a:avLst/>
          </a:prstGeom>
        </p:spPr>
      </p:pic>
      <p:pic>
        <p:nvPicPr>
          <p:cNvPr id="9" name="Picture 8" descr="clou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108200"/>
            <a:ext cx="2590800" cy="21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Interests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0" y="1485900"/>
            <a:ext cx="3886200" cy="364490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485900"/>
            <a:ext cx="3886200" cy="3644900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3187700"/>
            <a:ext cx="3886200" cy="3644900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ec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54" y="6063570"/>
            <a:ext cx="948946" cy="6965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600" y="1069751"/>
            <a:ext cx="1206500" cy="378049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6700" y="1697335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Sanitization in Cloud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899" y="4579908"/>
            <a:ext cx="255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Robust Cloud Resource Allocation for real time processing of big data </a:t>
            </a:r>
          </a:p>
        </p:txBody>
      </p:sp>
    </p:spTree>
    <p:extLst>
      <p:ext uri="{BB962C8B-B14F-4D97-AF65-F5344CB8AC3E}">
        <p14:creationId xmlns:p14="http://schemas.microsoft.com/office/powerpoint/2010/main" val="34308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40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CVSE: Cloud-based Video Streaming Engine</a:t>
            </a:r>
          </a:p>
        </p:txBody>
      </p:sp>
    </p:spTree>
    <p:extLst>
      <p:ext uri="{BB962C8B-B14F-4D97-AF65-F5344CB8AC3E}">
        <p14:creationId xmlns:p14="http://schemas.microsoft.com/office/powerpoint/2010/main" val="2921276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 descr="ap_986890252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19254"/>
            <a:ext cx="3920161" cy="220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51" y="2326794"/>
            <a:ext cx="3805548" cy="234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27" y="4605315"/>
            <a:ext cx="4004773" cy="22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ent-Up Arrow 9"/>
          <p:cNvSpPr/>
          <p:nvPr/>
        </p:nvSpPr>
        <p:spPr>
          <a:xfrm rot="5400000">
            <a:off x="1376559" y="2553997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>
            <a:off x="4365058" y="5024073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6200000">
            <a:off x="5954357" y="3729168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16200000">
            <a:off x="3818090" y="1552624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" y="0"/>
            <a:ext cx="3919292" cy="230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26000" y="232769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 </a:t>
            </a:r>
            <a:r>
              <a:rPr lang="en-US" altLang="zh-CN" dirty="0" err="1"/>
              <a:t>Reqest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9885" y="4630905"/>
            <a:ext cx="323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 Delivery Network (CDN)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117" y="6356350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Netflix Server</a:t>
            </a:r>
          </a:p>
        </p:txBody>
      </p:sp>
    </p:spTree>
    <p:extLst>
      <p:ext uri="{BB962C8B-B14F-4D97-AF65-F5344CB8AC3E}">
        <p14:creationId xmlns:p14="http://schemas.microsoft.com/office/powerpoint/2010/main" val="33699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8" y="196814"/>
            <a:ext cx="873543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itchFamily="34" charset="0"/>
              </a:rPr>
              <a:t>Long Tail Property of Video Streaming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84446" y="2087875"/>
            <a:ext cx="6621002" cy="3557951"/>
            <a:chOff x="1131944" y="1344791"/>
            <a:chExt cx="6621002" cy="3557951"/>
          </a:xfrm>
        </p:grpSpPr>
        <p:pic>
          <p:nvPicPr>
            <p:cNvPr id="5" name="Picture 4" descr="Long_tai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944" y="1344791"/>
              <a:ext cx="6621002" cy="35579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10117" y="1828797"/>
              <a:ext cx="1498060" cy="107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21711" y="2853986"/>
            <a:ext cx="1913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Trendy videos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849396" y="3315650"/>
            <a:ext cx="1478604" cy="734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sy-gangnam-style-white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79" y="2111281"/>
            <a:ext cx="1267758" cy="2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174" y="28518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not transcode them </a:t>
            </a:r>
            <a:r>
              <a:rPr lang="en-US" b="1" dirty="0">
                <a:solidFill>
                  <a:schemeClr val="tx1"/>
                </a:solidFill>
              </a:rPr>
              <a:t>on-demand (lazily)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03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24178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485880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Improve Quality of Service (</a:t>
            </a:r>
            <a:r>
              <a:rPr lang="en-US" dirty="0" err="1"/>
              <a:t>QoS</a:t>
            </a:r>
            <a:r>
              <a:rPr lang="en-US" dirty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8102" y="5064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202088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367988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pic>
        <p:nvPicPr>
          <p:cNvPr id="9" name="Picture 8" descr="reduced-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1" y="4702628"/>
            <a:ext cx="3419677" cy="2106521"/>
          </a:xfrm>
          <a:prstGeom prst="rect">
            <a:avLst/>
          </a:prstGeom>
        </p:spPr>
      </p:pic>
      <p:pic>
        <p:nvPicPr>
          <p:cNvPr id="11" name="Picture 10" descr="kids-watching-movi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89" y="2055373"/>
            <a:ext cx="3938389" cy="22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7941" y="5085034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6075" y="622656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777647" y="509887"/>
            <a:ext cx="3272419" cy="4496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Transcoding  on the Cloud</a:t>
            </a: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5413857" y="959516"/>
            <a:ext cx="0" cy="588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7647" y="1548207"/>
            <a:ext cx="3661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77647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748643" y="2085341"/>
            <a:ext cx="2076549" cy="4177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On Demand  (VOD)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77409" y="2098114"/>
            <a:ext cx="1965306" cy="404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Live Streaming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20878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91275" y="2503088"/>
            <a:ext cx="0" cy="3418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10532" y="2838638"/>
            <a:ext cx="4149305" cy="196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10532" y="283750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9837" y="2858311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038988" y="3347393"/>
            <a:ext cx="1965306" cy="4345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Pre-Transcoding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663" y="3388439"/>
            <a:ext cx="2706929" cy="418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On-Demand Video Transcoding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21641" y="3807427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5305" y="4168985"/>
            <a:ext cx="25232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35305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58510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99309" y="4669708"/>
            <a:ext cx="1121707" cy="6422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Segmentation</a:t>
            </a:r>
          </a:p>
          <a:p>
            <a:pPr algn="ctr"/>
            <a:r>
              <a:rPr lang="en-US" sz="1200" dirty="0"/>
              <a:t>[1][2]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5728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09937" y="4691754"/>
            <a:ext cx="1011581" cy="620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Load Balance</a:t>
            </a:r>
          </a:p>
          <a:p>
            <a:pPr algn="ctr"/>
            <a:r>
              <a:rPr lang="en-US" sz="1200" dirty="0"/>
              <a:t>[3][4]</a:t>
            </a:r>
          </a:p>
          <a:p>
            <a:pPr algn="ctr"/>
            <a:endParaRPr lang="en-US" sz="1200" dirty="0"/>
          </a:p>
        </p:txBody>
      </p:sp>
      <p:sp>
        <p:nvSpPr>
          <p:cNvPr id="42" name="Rounded Rectangle 41"/>
          <p:cNvSpPr/>
          <p:nvPr/>
        </p:nvSpPr>
        <p:spPr>
          <a:xfrm>
            <a:off x="2748643" y="4678873"/>
            <a:ext cx="1103169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Resource Provisioning</a:t>
            </a:r>
          </a:p>
          <a:p>
            <a:pPr algn="ctr"/>
            <a:r>
              <a:rPr lang="en-US" sz="1200" dirty="0"/>
              <a:t>[4][6]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389485" y="4678873"/>
            <a:ext cx="1107804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Storage and Computation Trade-off [7]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159837" y="3813761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825192" y="4168985"/>
            <a:ext cx="2679400" cy="22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33061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504592" y="4191030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159837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5598142" y="4700918"/>
            <a:ext cx="1107804" cy="611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QoS</a:t>
            </a:r>
            <a:r>
              <a:rPr lang="en-US" sz="1200" dirty="0">
                <a:solidFill>
                  <a:srgbClr val="FF0000"/>
                </a:solidFill>
              </a:rPr>
              <a:t> Violation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799767" y="4678873"/>
            <a:ext cx="1242222" cy="6331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Resource Provisioning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7434364" y="5301142"/>
            <a:ext cx="0" cy="3772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34280" y="5656366"/>
            <a:ext cx="1988581" cy="157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42643" y="565636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222861" y="567207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5497289" y="6188299"/>
            <a:ext cx="1622308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Homogeneous Cloud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328176" y="6188299"/>
            <a:ext cx="1673293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Heterogeneous Cloud</a:t>
            </a:r>
          </a:p>
        </p:txBody>
      </p:sp>
    </p:spTree>
    <p:extLst>
      <p:ext uri="{BB962C8B-B14F-4D97-AF65-F5344CB8AC3E}">
        <p14:creationId xmlns:p14="http://schemas.microsoft.com/office/powerpoint/2010/main" val="2442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32" grpId="0" animBg="1"/>
      <p:bldP spid="33" grpId="0" animBg="1"/>
      <p:bldP spid="38" grpId="0" animBg="1"/>
      <p:bldP spid="41" grpId="0" animBg="1"/>
      <p:bldP spid="42" grpId="0" animBg="1"/>
      <p:bldP spid="53" grpId="0" animBg="1"/>
      <p:bldP spid="85" grpId="0" animBg="1"/>
      <p:bldP spid="86" grpId="0" animBg="1"/>
      <p:bldP spid="100" grpId="0" animBg="1"/>
      <p:bldP spid="10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CVSE: Cloud-based Video Streaming </a:t>
            </a:r>
            <a:r>
              <a:rPr lang="en-US" sz="2800" dirty="0">
                <a:solidFill>
                  <a:prstClr val="black"/>
                </a:solidFill>
              </a:rPr>
              <a:t>Engine</a:t>
            </a:r>
            <a:r>
              <a:rPr lang="en-US" sz="2800" dirty="0"/>
              <a:t>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3833" y="2696065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3832" y="373301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6971" y="491136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78688" y="3864121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CF3D-EE8D-4575-827B-5AA13E2D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9E39-20C6-4BD7-8A60-FA9B61BF6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valuable team members</a:t>
            </a:r>
          </a:p>
          <a:p>
            <a:pPr lvl="1"/>
            <a:r>
              <a:rPr lang="en-US" dirty="0"/>
              <a:t>Dr. Mohsen Amini Salehi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Xiangbo</a:t>
            </a:r>
            <a:r>
              <a:rPr lang="en-US" dirty="0"/>
              <a:t> Li</a:t>
            </a:r>
          </a:p>
          <a:p>
            <a:pPr lvl="1"/>
            <a:r>
              <a:rPr lang="en-US" dirty="0"/>
              <a:t>Dr. Mahmoud </a:t>
            </a:r>
            <a:r>
              <a:rPr lang="en-US" dirty="0" err="1"/>
              <a:t>Darwich</a:t>
            </a:r>
            <a:endParaRPr lang="en-US" dirty="0"/>
          </a:p>
          <a:p>
            <a:pPr lvl="1"/>
            <a:r>
              <a:rPr lang="en-US" dirty="0"/>
              <a:t>Mr. </a:t>
            </a:r>
            <a:r>
              <a:rPr lang="en-US" dirty="0" err="1"/>
              <a:t>Chavit</a:t>
            </a:r>
            <a:r>
              <a:rPr lang="en-US" dirty="0"/>
              <a:t> </a:t>
            </a:r>
            <a:r>
              <a:rPr lang="en-US" dirty="0" err="1"/>
              <a:t>Denninnart</a:t>
            </a:r>
            <a:endParaRPr lang="en-US" dirty="0"/>
          </a:p>
          <a:p>
            <a:pPr lvl="1"/>
            <a:r>
              <a:rPr lang="en-US" dirty="0"/>
              <a:t>Mr. Vaughan </a:t>
            </a:r>
            <a:r>
              <a:rPr lang="en-US" dirty="0" err="1"/>
              <a:t>Veillion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C5489-D684-43BD-A494-9769E815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794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91432" y="5821051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75134" y="2799761"/>
            <a:ext cx="1372421" cy="1281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36148" y="270462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53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Is it feasible to perform on-demand transcoding on the cloud?</a:t>
            </a:r>
          </a:p>
        </p:txBody>
      </p:sp>
    </p:spTree>
    <p:extLst>
      <p:ext uri="{BB962C8B-B14F-4D97-AF65-F5344CB8AC3E}">
        <p14:creationId xmlns:p14="http://schemas.microsoft.com/office/powerpoint/2010/main" val="28295640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071077" y="4630616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3" idx="4"/>
          </p:cNvCxnSpPr>
          <p:nvPr/>
        </p:nvCxnSpPr>
        <p:spPr>
          <a:xfrm flipH="1" flipV="1">
            <a:off x="686283" y="4318150"/>
            <a:ext cx="1387575" cy="72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34789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QoS</a:t>
            </a:r>
            <a:r>
              <a:rPr lang="en-US" sz="1600" dirty="0"/>
              <a:t>-Aware Scheduling Method</a:t>
            </a:r>
          </a:p>
        </p:txBody>
      </p:sp>
      <p:sp>
        <p:nvSpPr>
          <p:cNvPr id="25" name="Oval 24"/>
          <p:cNvSpPr/>
          <p:nvPr/>
        </p:nvSpPr>
        <p:spPr>
          <a:xfrm>
            <a:off x="2071076" y="2112892"/>
            <a:ext cx="141382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 flipV="1">
            <a:off x="1068260" y="1673698"/>
            <a:ext cx="1002816" cy="1055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Video Segmentation and Transcoding Tool</a:t>
            </a:r>
          </a:p>
        </p:txBody>
      </p:sp>
      <p:sp>
        <p:nvSpPr>
          <p:cNvPr id="31" name="Oval 30"/>
          <p:cNvSpPr/>
          <p:nvPr/>
        </p:nvSpPr>
        <p:spPr>
          <a:xfrm>
            <a:off x="3761154" y="5763847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1" idx="6"/>
          </p:cNvCxnSpPr>
          <p:nvPr/>
        </p:nvCxnSpPr>
        <p:spPr>
          <a:xfrm flipV="1">
            <a:off x="5236308" y="5832232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/>
          <p:cNvSpPr/>
          <p:nvPr/>
        </p:nvSpPr>
        <p:spPr>
          <a:xfrm>
            <a:off x="6872465" y="4790161"/>
            <a:ext cx="2124649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Dynamic cost-efficient provisioning policy </a:t>
            </a:r>
          </a:p>
        </p:txBody>
      </p:sp>
    </p:spTree>
    <p:extLst>
      <p:ext uri="{BB962C8B-B14F-4D97-AF65-F5344CB8AC3E}">
        <p14:creationId xmlns:p14="http://schemas.microsoft.com/office/powerpoint/2010/main" val="35566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31" grpId="0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480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to Segment Video?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0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Stream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6308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9944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3580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7216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0852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5</a:t>
            </a:r>
          </a:p>
        </p:txBody>
      </p:sp>
      <p:pic>
        <p:nvPicPr>
          <p:cNvPr id="12" name="Picture 11" descr="video-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9774">
            <a:off x="6472616" y="1596635"/>
            <a:ext cx="736789" cy="736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8125" y="2550125"/>
            <a:ext cx="1304637" cy="30018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Header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22761" y="2547816"/>
            <a:ext cx="79663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9398" y="2550125"/>
            <a:ext cx="77354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2945" y="2550125"/>
            <a:ext cx="768929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4149" y="2432424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318125" y="2051424"/>
            <a:ext cx="461819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03580" y="2051424"/>
            <a:ext cx="2570421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5217" y="3372161"/>
            <a:ext cx="1425863" cy="30018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Header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21079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28056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26375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24694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3013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8242" y="3231432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595217" y="2850307"/>
            <a:ext cx="1027546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398" y="2882634"/>
            <a:ext cx="190432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3276396" y="4265837"/>
          <a:ext cx="2439776" cy="19511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4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89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0" name="Straight Connector 29"/>
          <p:cNvCxnSpPr/>
          <p:nvPr/>
        </p:nvCxnSpPr>
        <p:spPr>
          <a:xfrm>
            <a:off x="4430961" y="3672343"/>
            <a:ext cx="1285211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76396" y="3672343"/>
            <a:ext cx="744684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550852" y="4646842"/>
            <a:ext cx="688110" cy="32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2587" y="4973911"/>
            <a:ext cx="1445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Macroblock</a:t>
            </a:r>
            <a:r>
              <a:rPr lang="en-US" sz="1400" dirty="0"/>
              <a:t> (MB)</a:t>
            </a:r>
          </a:p>
        </p:txBody>
      </p:sp>
    </p:spTree>
    <p:extLst>
      <p:ext uri="{BB962C8B-B14F-4D97-AF65-F5344CB8AC3E}">
        <p14:creationId xmlns:p14="http://schemas.microsoft.com/office/powerpoint/2010/main" val="555936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39" y="1542027"/>
            <a:ext cx="4722576" cy="524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70" y="1403660"/>
            <a:ext cx="3852337" cy="476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Split Video into GOPs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Perform Transcoding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Obtain Metadata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transcoding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presentation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frame number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input size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output size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0" y="5763854"/>
            <a:ext cx="2433656" cy="10533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5030" y="373261"/>
            <a:ext cx="895637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Video Segmentation and Transcoding Tool</a:t>
            </a:r>
          </a:p>
        </p:txBody>
      </p:sp>
    </p:spTree>
    <p:extLst>
      <p:ext uri="{BB962C8B-B14F-4D97-AF65-F5344CB8AC3E}">
        <p14:creationId xmlns:p14="http://schemas.microsoft.com/office/powerpoint/2010/main" val="13170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07173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Guarantee Quality of Service (QoS)?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22984" y="634629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58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825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79" grpId="0"/>
      <p:bldP spid="82" grpId="0"/>
      <p:bldP spid="84" grpId="0" animBg="1"/>
      <p:bldP spid="8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503920" cy="5105400"/>
          </a:xfrm>
        </p:spPr>
        <p:txBody>
          <a:bodyPr vert="horz">
            <a:no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How does video streaming work?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CVSE: Cloud-based Video Streaming Engine Architecture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Feasibility of meeting streaming QoS in the cloud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Analyzing video streaming execution using heterogeneous VMs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cost-efficient cloud-based streaming by making use of heterogeneous cloud VMs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cost-efficient streaming by efficient caching of streams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Cloud-based Live video streaming 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Interactive cloud-based video streaming 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123089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>
                <a:solidFill>
                  <a:srgbClr val="D9D9D9"/>
                </a:solidFill>
              </a:rPr>
              <a:t> Improve Quality of Service (</a:t>
            </a:r>
            <a:r>
              <a:rPr lang="en-US" dirty="0" err="1">
                <a:solidFill>
                  <a:srgbClr val="D9D9D9"/>
                </a:solidFill>
              </a:rPr>
              <a:t>QoS</a:t>
            </a:r>
            <a:r>
              <a:rPr lang="en-US" dirty="0">
                <a:solidFill>
                  <a:srgbClr val="D9D9D9"/>
                </a:solidFill>
              </a:rPr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59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" y="132398"/>
            <a:ext cx="8879840" cy="1036002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Dynamic Cost-Efficient Provisioning Policy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91" y="1252200"/>
            <a:ext cx="4976009" cy="518795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1"/>
            <a:endCxn id="13" idx="4"/>
          </p:cNvCxnSpPr>
          <p:nvPr/>
        </p:nvCxnSpPr>
        <p:spPr>
          <a:xfrm flipH="1" flipV="1">
            <a:off x="2173960" y="3623840"/>
            <a:ext cx="2379647" cy="34933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1379838" y="2509997"/>
            <a:ext cx="278815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Predict deadline miss rate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53607" y="333046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53607" y="487692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29700" y="1936193"/>
            <a:ext cx="1982524" cy="480177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22" idx="4"/>
          </p:cNvCxnSpPr>
          <p:nvPr/>
        </p:nvCxnSpPr>
        <p:spPr>
          <a:xfrm flipH="1" flipV="1">
            <a:off x="1666546" y="2110779"/>
            <a:ext cx="2846172" cy="10857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1043304" y="996936"/>
            <a:ext cx="2188197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User define </a:t>
            </a:r>
            <a:r>
              <a:rPr lang="en-US" sz="1600" dirty="0" err="1"/>
              <a:t>QoS</a:t>
            </a:r>
            <a:r>
              <a:rPr lang="en-US" sz="1600" dirty="0"/>
              <a:t> violation tolerance </a:t>
            </a:r>
          </a:p>
        </p:txBody>
      </p:sp>
      <p:cxnSp>
        <p:nvCxnSpPr>
          <p:cNvPr id="27" name="Straight Arrow Connector 26"/>
          <p:cNvCxnSpPr>
            <a:endCxn id="28" idx="4"/>
          </p:cNvCxnSpPr>
          <p:nvPr/>
        </p:nvCxnSpPr>
        <p:spPr>
          <a:xfrm flipH="1" flipV="1">
            <a:off x="1030546" y="5432337"/>
            <a:ext cx="3482172" cy="28330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/>
          <p:cNvSpPr/>
          <p:nvPr/>
        </p:nvSpPr>
        <p:spPr>
          <a:xfrm>
            <a:off x="236424" y="4142979"/>
            <a:ext cx="2788153" cy="11195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Allocate/</a:t>
            </a:r>
            <a:r>
              <a:rPr lang="en-US" sz="1600" dirty="0" err="1"/>
              <a:t>Deallocate</a:t>
            </a:r>
            <a:r>
              <a:rPr lang="en-US" sz="1600" dirty="0"/>
              <a:t> VMs based on predicted deadline miss rate</a:t>
            </a:r>
          </a:p>
        </p:txBody>
      </p:sp>
    </p:spTree>
    <p:extLst>
      <p:ext uri="{BB962C8B-B14F-4D97-AF65-F5344CB8AC3E}">
        <p14:creationId xmlns:p14="http://schemas.microsoft.com/office/powerpoint/2010/main" val="16463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6" grpId="0" animBg="1"/>
      <p:bldP spid="20" grpId="0" animBg="1"/>
      <p:bldP spid="22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0915" y="2783506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7556833" y="288423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3624" y="233992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48946" y="234969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67" y="3421457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>
            <a:off x="6550428" y="351426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7087664" y="351426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gular Pentagon 10"/>
          <p:cNvSpPr/>
          <p:nvPr/>
        </p:nvSpPr>
        <p:spPr>
          <a:xfrm>
            <a:off x="7618671" y="351890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1198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10983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84645" y="4059404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48599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8217" y="4059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2457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31562" y="405352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27961" y="406939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8016" y="3421457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5065" y="4564363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3831" y="1863622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639" y="2826843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158687" y="28732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gular Pentagon 24"/>
          <p:cNvSpPr/>
          <p:nvPr/>
        </p:nvSpPr>
        <p:spPr>
          <a:xfrm>
            <a:off x="6015388" y="351275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3" y="3314106"/>
            <a:ext cx="2880898" cy="11287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0111" y="133902"/>
            <a:ext cx="7803908" cy="1261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>
              <a:spcBef>
                <a:spcPct val="0"/>
              </a:spcBef>
              <a:buNone/>
              <a:defRPr sz="38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Remedial Provisioning Policy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459575" y="2789025"/>
            <a:ext cx="3269146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546819" y="290325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80571" y="280952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3" name="Isosceles Triangle 32"/>
          <p:cNvSpPr/>
          <p:nvPr/>
        </p:nvSpPr>
        <p:spPr>
          <a:xfrm>
            <a:off x="8148673" y="289230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7000607" y="291237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gular Pentagon 34"/>
          <p:cNvSpPr/>
          <p:nvPr/>
        </p:nvSpPr>
        <p:spPr>
          <a:xfrm>
            <a:off x="6477182" y="291097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13696" y="288993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8003" y="236619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5,0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12085" y="235452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6,0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52504" y="236794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7,0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154157" y="3029625"/>
            <a:ext cx="491485" cy="428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18260" y="2660293"/>
            <a:ext cx="34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number in the startup queue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45642" y="4933695"/>
            <a:ext cx="31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QoS</a:t>
            </a:r>
            <a:r>
              <a:rPr lang="en-US" dirty="0"/>
              <a:t> violation upper </a:t>
            </a:r>
            <a:r>
              <a:rPr lang="en-US" dirty="0" err="1"/>
              <a:t>thredshold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645642" y="4311878"/>
            <a:ext cx="634954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618260" y="4311878"/>
            <a:ext cx="535897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7162" y="4958030"/>
            <a:ext cx="163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factor</a:t>
            </a:r>
          </a:p>
        </p:txBody>
      </p:sp>
    </p:spTree>
    <p:extLst>
      <p:ext uri="{BB962C8B-B14F-4D97-AF65-F5344CB8AC3E}">
        <p14:creationId xmlns:p14="http://schemas.microsoft.com/office/powerpoint/2010/main" val="31708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2" grpId="0"/>
      <p:bldP spid="43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We modeled our system based on the characteristics of VMs in </a:t>
            </a:r>
            <a:r>
              <a:rPr lang="en-US" sz="2600" b="1" dirty="0"/>
              <a:t>Amazon EC2 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Using </a:t>
            </a:r>
            <a:r>
              <a:rPr lang="en-US" sz="2600" b="1" dirty="0" err="1"/>
              <a:t>CloudSim</a:t>
            </a:r>
            <a:r>
              <a:rPr lang="en-US" sz="2600" b="1" dirty="0"/>
              <a:t> </a:t>
            </a:r>
            <a:r>
              <a:rPr lang="en-US" sz="2600" dirty="0"/>
              <a:t>to model our system and evaluate the performance of scheduling and resource provisioning policies.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We uniformly selected videos from the range of [10 , 600] seconds from a set of benchmark videos which can be downloaded from https:</a:t>
            </a:r>
            <a:r>
              <a:rPr lang="en-US" sz="2600" dirty="0">
                <a:solidFill>
                  <a:srgbClr val="3366FF"/>
                </a:solidFill>
              </a:rPr>
              <a:t>//</a:t>
            </a:r>
            <a:r>
              <a:rPr lang="en-US" sz="2600" dirty="0" err="1">
                <a:solidFill>
                  <a:srgbClr val="3366FF"/>
                </a:solidFill>
              </a:rPr>
              <a:t>goo.gl</a:t>
            </a:r>
            <a:r>
              <a:rPr lang="en-US" sz="2600" dirty="0">
                <a:solidFill>
                  <a:srgbClr val="3366FF"/>
                </a:solidFill>
              </a:rPr>
              <a:t>/TE5iJ5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71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3" descr="fvm_stq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7" y="2041770"/>
            <a:ext cx="4269821" cy="3218141"/>
          </a:xfrm>
          <a:prstGeom prst="rect">
            <a:avLst/>
          </a:prstGeom>
        </p:spPr>
      </p:pic>
      <p:pic>
        <p:nvPicPr>
          <p:cNvPr id="5" name="Picture 4" descr="fvm_stq_dm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94" y="2041770"/>
            <a:ext cx="4174021" cy="3145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67" y="5617686"/>
            <a:ext cx="8757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Minimized startup delay without major impact on deadline miss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40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vm_vs_dynamic_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" y="3299097"/>
            <a:ext cx="4721944" cy="3558903"/>
          </a:xfrm>
          <a:prstGeom prst="rect">
            <a:avLst/>
          </a:prstGeom>
        </p:spPr>
      </p:pic>
      <p:pic>
        <p:nvPicPr>
          <p:cNvPr id="6" name="Picture 5" descr="fvm_vs_dynamic_dm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63" y="977839"/>
            <a:ext cx="4572900" cy="344657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685885"/>
            <a:ext cx="4929555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Our</a:t>
            </a:r>
            <a:r>
              <a:rPr lang="en-US" sz="2400" baseline="0" dirty="0"/>
              <a:t> dynamic system keeps the </a:t>
            </a:r>
            <a:r>
              <a:rPr lang="en-US" sz="2400" baseline="0" dirty="0" err="1"/>
              <a:t>QoS</a:t>
            </a:r>
            <a:endParaRPr lang="en-US" sz="2400" baseline="0" dirty="0"/>
          </a:p>
          <a:p>
            <a:r>
              <a:rPr lang="en-US" sz="2400" baseline="0" dirty="0"/>
              <a:t>     violation constantly low and Stable </a:t>
            </a:r>
          </a:p>
          <a:p>
            <a:r>
              <a:rPr lang="en-US" sz="2400" dirty="0"/>
              <a:t>     </a:t>
            </a:r>
            <a:r>
              <a:rPr lang="en-US" sz="2400" baseline="0" dirty="0"/>
              <a:t>in</a:t>
            </a:r>
            <a:r>
              <a:rPr lang="en-US" sz="2400" dirty="0"/>
              <a:t> </a:t>
            </a:r>
            <a:r>
              <a:rPr lang="en-US" sz="2400" baseline="0" dirty="0"/>
              <a:t>compare with static method.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0479" y="5091327"/>
            <a:ext cx="4647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baseline="0" dirty="0"/>
              <a:t>Our method save the cost when </a:t>
            </a:r>
          </a:p>
          <a:p>
            <a:r>
              <a:rPr lang="en-US" sz="2400" dirty="0"/>
              <a:t>    </a:t>
            </a:r>
            <a:r>
              <a:rPr lang="en-US" sz="2400" baseline="0" dirty="0"/>
              <a:t>the system is not oversubscribed.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5679" y="549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Static vs. Dynamic Resource Provisioning</a:t>
            </a:r>
          </a:p>
        </p:txBody>
      </p:sp>
    </p:spTree>
    <p:extLst>
      <p:ext uri="{BB962C8B-B14F-4D97-AF65-F5344CB8AC3E}">
        <p14:creationId xmlns:p14="http://schemas.microsoft.com/office/powerpoint/2010/main" val="146488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0" name="Picture 9" descr="pareto_front_nob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9" y="397322"/>
            <a:ext cx="6149776" cy="46350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663431">
            <a:off x="2432537" y="2828368"/>
            <a:ext cx="2392135" cy="1429884"/>
          </a:xfrm>
          <a:prstGeom prst="ellipse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324" y="5509478"/>
            <a:ext cx="8024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some point, streaming service providers can pay reasonable </a:t>
            </a:r>
          </a:p>
          <a:p>
            <a:r>
              <a:rPr lang="en-US" sz="2400" dirty="0"/>
              <a:t>price to gain good </a:t>
            </a:r>
            <a:r>
              <a:rPr lang="en-US" sz="2400" dirty="0" err="1"/>
              <a:t>QoS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22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20" y="1600199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endParaRPr lang="en-US" sz="14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 err="1"/>
              <a:t>Rajkumar</a:t>
            </a:r>
            <a:r>
              <a:rPr lang="en-US" sz="1800" dirty="0"/>
              <a:t> </a:t>
            </a:r>
            <a:r>
              <a:rPr lang="en-US" sz="1800" dirty="0" err="1"/>
              <a:t>Buyya</a:t>
            </a:r>
            <a:r>
              <a:rPr lang="en-US" sz="1800" dirty="0"/>
              <a:t>, “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CVSS: A Cost-Efficient and QoS-Aware Video  Streaming Using Cloud Service</a:t>
            </a:r>
            <a:r>
              <a:rPr lang="en-US" sz="1800" i="1" dirty="0"/>
              <a:t>s”</a:t>
            </a:r>
            <a:r>
              <a:rPr lang="en-US" sz="1800" dirty="0"/>
              <a:t>,  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filed for </a:t>
            </a:r>
            <a:r>
              <a:rPr lang="en-US" sz="1800" b="1" i="1" dirty="0"/>
              <a:t> Patent</a:t>
            </a:r>
            <a:r>
              <a:rPr lang="en-US" sz="1800" dirty="0"/>
              <a:t>, Aug.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</a:rPr>
              <a:t>Xiangbo</a:t>
            </a:r>
            <a:r>
              <a:rPr lang="en-US" sz="1800" b="1" dirty="0">
                <a:solidFill>
                  <a:srgbClr val="000000"/>
                </a:solidFill>
              </a:rPr>
              <a:t>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Magdy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</a:t>
            </a:r>
            <a:r>
              <a:rPr lang="en-US" sz="1800" dirty="0">
                <a:solidFill>
                  <a:srgbClr val="558ED5"/>
                </a:solidFill>
              </a:rPr>
              <a:t> “</a:t>
            </a:r>
            <a:r>
              <a:rPr lang="en-US" sz="1800" i="1" dirty="0">
                <a:solidFill>
                  <a:srgbClr val="558ED5"/>
                </a:solidFill>
              </a:rPr>
              <a:t>Cloud-Based Video Streaming for Energy- and Compute-Limited Thin Clients</a:t>
            </a:r>
            <a:r>
              <a:rPr lang="en-US" sz="1800" dirty="0">
                <a:solidFill>
                  <a:srgbClr val="558ED5"/>
                </a:solidFill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Indiana University, Indianapolis, USA, Oct. 2015.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287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68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 there any benefit in using heterogeneous computational services (VMs) offered in the cloud ?</a:t>
            </a:r>
          </a:p>
        </p:txBody>
      </p:sp>
    </p:spTree>
    <p:extLst>
      <p:ext uri="{BB962C8B-B14F-4D97-AF65-F5344CB8AC3E}">
        <p14:creationId xmlns:p14="http://schemas.microsoft.com/office/powerpoint/2010/main" val="6403983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334797" y="3429000"/>
            <a:ext cx="172008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020092" y="1613383"/>
            <a:ext cx="2411477" cy="2270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How to estimate transcoding time efficiently?!</a:t>
            </a:r>
          </a:p>
        </p:txBody>
      </p:sp>
    </p:spTree>
    <p:extLst>
      <p:ext uri="{BB962C8B-B14F-4D97-AF65-F5344CB8AC3E}">
        <p14:creationId xmlns:p14="http://schemas.microsoft.com/office/powerpoint/2010/main" val="41552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Let us get some motivation…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613924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Video Streams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Streaming Providers</a:t>
            </a:r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Client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Devices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84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10" y="172287"/>
            <a:ext cx="8326263" cy="1143000"/>
          </a:xfrm>
        </p:spPr>
        <p:txBody>
          <a:bodyPr>
            <a:normAutofit/>
          </a:bodyPr>
          <a:lstStyle/>
          <a:p>
            <a:r>
              <a:rPr lang="en-US" dirty="0"/>
              <a:t>Amazon EC2 Instance - Families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Compute-Optimized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General Purpose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5953" y="3577670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Micro Instances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Storage-Optimized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9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2475330"/>
            <a:ext cx="8518358" cy="21929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What’s the </a:t>
            </a:r>
            <a:r>
              <a:rPr lang="en-US" b="1" dirty="0">
                <a:solidFill>
                  <a:schemeClr val="tx1"/>
                </a:solidFill>
              </a:rPr>
              <a:t>Affinity</a:t>
            </a:r>
            <a:r>
              <a:rPr lang="en-US" dirty="0">
                <a:solidFill>
                  <a:schemeClr val="tx1"/>
                </a:solidFill>
              </a:rPr>
              <a:t> of Transcoding Operations on Heterogeneous VMs?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81DB53-23B8-46AE-B8D0-1DB989BC1650}"/>
              </a:ext>
            </a:extLst>
          </p:cNvPr>
          <p:cNvSpPr txBox="1">
            <a:spLocks/>
          </p:cNvSpPr>
          <p:nvPr/>
        </p:nvSpPr>
        <p:spPr>
          <a:xfrm>
            <a:off x="499310" y="172287"/>
            <a:ext cx="8326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Problematic 1</a:t>
            </a:r>
          </a:p>
        </p:txBody>
      </p:sp>
    </p:spTree>
    <p:extLst>
      <p:ext uri="{BB962C8B-B14F-4D97-AF65-F5344CB8AC3E}">
        <p14:creationId xmlns:p14="http://schemas.microsoft.com/office/powerpoint/2010/main" val="806049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21" y="2790909"/>
            <a:ext cx="54266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/>
              <a:t>In general, GPU is better</a:t>
            </a:r>
          </a:p>
          <a:p>
            <a:pPr marL="342900" indent="-342900">
              <a:buFont typeface="Wingdings" charset="2"/>
              <a:buChar char="§"/>
            </a:pPr>
            <a:endParaRPr lang="en-US" sz="2800" dirty="0"/>
          </a:p>
          <a:p>
            <a:pPr marL="342900" indent="-342900">
              <a:buFont typeface="Wingdings" charset="2"/>
              <a:buChar char="§"/>
            </a:pPr>
            <a:r>
              <a:rPr lang="en-US" sz="2800" dirty="0"/>
              <a:t>The difference is minor sometime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Arial"/>
              </a:rPr>
              <a:t>Analyzing the Afﬁnity of Transcoding on Heterogeneous Cloud VMs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ixed_code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1"/>
          <a:stretch/>
        </p:blipFill>
        <p:spPr>
          <a:xfrm>
            <a:off x="4659780" y="1747744"/>
            <a:ext cx="4359746" cy="3557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6944" y="5478242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Transcoding Codec</a:t>
            </a:r>
          </a:p>
        </p:txBody>
      </p:sp>
    </p:spTree>
    <p:extLst>
      <p:ext uri="{BB962C8B-B14F-4D97-AF65-F5344CB8AC3E}">
        <p14:creationId xmlns:p14="http://schemas.microsoft.com/office/powerpoint/2010/main" val="39787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A9E14-7002-465F-98B2-EF6CD32D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4B095-9924-459C-A7D2-9566DC19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46" y="1797505"/>
            <a:ext cx="6010275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C2E6C-511B-4355-9860-1A99A0B5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62" y="3761621"/>
            <a:ext cx="5934075" cy="17049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187CF3-8EB2-465E-A340-5B1917B6DB74}"/>
              </a:ext>
            </a:extLst>
          </p:cNvPr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Arial"/>
              </a:rPr>
              <a:t>How GPU is Better than others VM Types?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B9AB-2BC3-4520-B99F-16AA6BDA22AD}"/>
              </a:ext>
            </a:extLst>
          </p:cNvPr>
          <p:cNvSpPr txBox="1"/>
          <p:nvPr/>
        </p:nvSpPr>
        <p:spPr>
          <a:xfrm>
            <a:off x="721894" y="1497566"/>
            <a:ext cx="255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Ratio &lt;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EAA57-B489-4E78-A4F1-AED3440D925C}"/>
              </a:ext>
            </a:extLst>
          </p:cNvPr>
          <p:cNvSpPr txBox="1"/>
          <p:nvPr/>
        </p:nvSpPr>
        <p:spPr>
          <a:xfrm>
            <a:off x="721894" y="3423405"/>
            <a:ext cx="273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Ratio &lt; 1.2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0DE981-6B42-441A-A2A5-472C26776024}"/>
              </a:ext>
            </a:extLst>
          </p:cNvPr>
          <p:cNvSpPr/>
          <p:nvPr/>
        </p:nvSpPr>
        <p:spPr>
          <a:xfrm>
            <a:off x="4138862" y="2460454"/>
            <a:ext cx="2015289" cy="3789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5DF542-98AD-468B-8962-07BC1D01C94C}"/>
              </a:ext>
            </a:extLst>
          </p:cNvPr>
          <p:cNvSpPr/>
          <p:nvPr/>
        </p:nvSpPr>
        <p:spPr>
          <a:xfrm>
            <a:off x="4132846" y="4531894"/>
            <a:ext cx="2015289" cy="3789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1D3C6-706A-4E95-A837-8D091D3507BE}"/>
              </a:ext>
            </a:extLst>
          </p:cNvPr>
          <p:cNvSpPr txBox="1"/>
          <p:nvPr/>
        </p:nvSpPr>
        <p:spPr>
          <a:xfrm>
            <a:off x="540051" y="5722046"/>
            <a:ext cx="787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Observation: other VM types outperform GPU when the execution time is low!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48148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26626" y="65331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1788" y="5223690"/>
            <a:ext cx="749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Transcoding time variation is because of the content type of GOPs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0641" y="353827"/>
            <a:ext cx="8326263" cy="7240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Content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E562A-3EF8-432A-87E8-3627D4AE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634"/>
            <a:ext cx="9144000" cy="25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64247" y="1767771"/>
            <a:ext cx="3858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Fast motion videos consist of </a:t>
            </a:r>
            <a:br>
              <a:rPr lang="en-US" sz="2400" dirty="0"/>
            </a:br>
            <a:r>
              <a:rPr lang="en-US" sz="2400" dirty="0"/>
              <a:t>many small tasks to process</a:t>
            </a:r>
          </a:p>
          <a:p>
            <a:endParaRPr lang="en-US" sz="2400" dirty="0"/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1760751"/>
            <a:ext cx="4680873" cy="19851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0537" y="274154"/>
            <a:ext cx="8326263" cy="8808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97" y="4043819"/>
            <a:ext cx="42972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Slow motion videos consist of </a:t>
            </a:r>
            <a:br>
              <a:rPr lang="en-US" sz="2400" dirty="0"/>
            </a:br>
            <a:r>
              <a:rPr lang="en-US" sz="2400" dirty="0"/>
              <a:t>few large tasks to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tasks can take a better </a:t>
            </a:r>
            <a:br>
              <a:rPr lang="en-US" sz="2400" dirty="0"/>
            </a:br>
            <a:r>
              <a:rPr lang="en-US" sz="2400" dirty="0"/>
              <a:t>advantage of CPU intensive </a:t>
            </a:r>
            <a:br>
              <a:rPr lang="en-US" sz="2400" dirty="0"/>
            </a:br>
            <a:r>
              <a:rPr lang="en-US" sz="2400" dirty="0"/>
              <a:t>resources </a:t>
            </a:r>
          </a:p>
          <a:p>
            <a:pPr algn="r"/>
            <a:endParaRPr lang="en-US" sz="2400" dirty="0"/>
          </a:p>
        </p:txBody>
      </p:sp>
      <p:pic>
        <p:nvPicPr>
          <p:cNvPr id="12" name="Picture 11" descr="giph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63" y="4269488"/>
            <a:ext cx="4612771" cy="19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9F7C9-05D3-4B36-BBAF-70D8958E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" y="-66675"/>
            <a:ext cx="4610100" cy="349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19AAD-FA3A-4815-BF29-CCEC4EB6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46" y="3282950"/>
            <a:ext cx="4391025" cy="3438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8CDDDA-8595-47B2-B48D-365266DAED2D}"/>
              </a:ext>
            </a:extLst>
          </p:cNvPr>
          <p:cNvSpPr txBox="1"/>
          <p:nvPr/>
        </p:nvSpPr>
        <p:spPr>
          <a:xfrm>
            <a:off x="330727" y="3664426"/>
            <a:ext cx="587058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frames in a GOP </a:t>
            </a:r>
            <a:br>
              <a:rPr lang="en-US" sz="2400" dirty="0"/>
            </a:br>
            <a:r>
              <a:rPr lang="en-US" sz="2400" dirty="0"/>
              <a:t>provides a fairly reliable metric</a:t>
            </a:r>
            <a:br>
              <a:rPr lang="en-US" sz="2400" dirty="0"/>
            </a:br>
            <a:r>
              <a:rPr lang="en-US" sz="2400" dirty="0"/>
              <a:t>to quickly estimate transcoding</a:t>
            </a:r>
            <a:br>
              <a:rPr lang="en-US" sz="2400" dirty="0"/>
            </a:br>
            <a:r>
              <a:rPr lang="en-US" sz="2400" dirty="0"/>
              <a:t>execution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Size of GOPs can be also used.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67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78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Cost-Efficient On-Demand Video Transcoding Using Heterogeneous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379821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1077" y="4650154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65077" y="4313614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38243" y="5840108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4274" y="4297619"/>
            <a:ext cx="1519583" cy="74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0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Utility Function Based Batch Scheduling Method</a:t>
            </a:r>
          </a:p>
        </p:txBody>
      </p:sp>
      <p:cxnSp>
        <p:nvCxnSpPr>
          <p:cNvPr id="19" name="Straight Arrow Connector 18"/>
          <p:cNvCxnSpPr>
            <a:stCxn id="6" idx="7"/>
          </p:cNvCxnSpPr>
          <p:nvPr/>
        </p:nvCxnSpPr>
        <p:spPr>
          <a:xfrm flipV="1">
            <a:off x="5682256" y="3424614"/>
            <a:ext cx="1825503" cy="1125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</p:cNvCxnSpPr>
          <p:nvPr/>
        </p:nvCxnSpPr>
        <p:spPr>
          <a:xfrm flipV="1">
            <a:off x="5113397" y="5908493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7010981" y="2387716"/>
            <a:ext cx="1856153" cy="888999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Heterogeneous Transcoding VMs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010981" y="4943231"/>
            <a:ext cx="1856153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Adaptive </a:t>
            </a:r>
          </a:p>
          <a:p>
            <a:pPr algn="ctr"/>
            <a:r>
              <a:rPr lang="en-US" sz="1600" dirty="0"/>
              <a:t>Elastic Resource Provisioning Policy</a:t>
            </a:r>
          </a:p>
        </p:txBody>
      </p:sp>
    </p:spTree>
    <p:extLst>
      <p:ext uri="{BB962C8B-B14F-4D97-AF65-F5344CB8AC3E}">
        <p14:creationId xmlns:p14="http://schemas.microsoft.com/office/powerpoint/2010/main" val="4741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6394890" y="542978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8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30" y="1111429"/>
            <a:ext cx="2005771" cy="1128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6" y="959028"/>
            <a:ext cx="3381375" cy="135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4469" y="1024965"/>
            <a:ext cx="2398598" cy="1214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026" y="1372354"/>
            <a:ext cx="1536683" cy="50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031" y="2233725"/>
            <a:ext cx="1743075" cy="389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038" y="2042250"/>
            <a:ext cx="2352676" cy="801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4888" y="3125530"/>
            <a:ext cx="1588094" cy="661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079" y="3191848"/>
            <a:ext cx="2196962" cy="433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80" y="4324263"/>
            <a:ext cx="2101021" cy="508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3991" y="4411081"/>
            <a:ext cx="2001334" cy="421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5511" y="5255407"/>
            <a:ext cx="1636595" cy="264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3630476"/>
            <a:ext cx="2486025" cy="1657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4282961"/>
            <a:ext cx="1714500" cy="53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5607" y="5208331"/>
            <a:ext cx="1532043" cy="4429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7090" y="2973435"/>
            <a:ext cx="813801" cy="8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80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30978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40248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0248" y="2875412"/>
            <a:ext cx="1019734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0712" y="2875412"/>
            <a:ext cx="0" cy="51916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34196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943466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032094" y="2674762"/>
            <a:ext cx="1924921" cy="567410"/>
          </a:xfrm>
          <a:custGeom>
            <a:avLst/>
            <a:gdLst>
              <a:gd name="connsiteX0" fmla="*/ 0 w 2591813"/>
              <a:gd name="connsiteY0" fmla="*/ 0 h 763990"/>
              <a:gd name="connsiteX1" fmla="*/ 519137 w 2591813"/>
              <a:gd name="connsiteY1" fmla="*/ 611866 h 763990"/>
              <a:gd name="connsiteX2" fmla="*/ 2363929 w 2591813"/>
              <a:gd name="connsiteY2" fmla="*/ 750927 h 763990"/>
              <a:gd name="connsiteX3" fmla="*/ 2586416 w 2591813"/>
              <a:gd name="connsiteY3" fmla="*/ 760197 h 76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813" h="763990">
                <a:moveTo>
                  <a:pt x="0" y="0"/>
                </a:moveTo>
                <a:cubicBezTo>
                  <a:pt x="62574" y="243356"/>
                  <a:pt x="125149" y="486712"/>
                  <a:pt x="519137" y="611866"/>
                </a:cubicBezTo>
                <a:cubicBezTo>
                  <a:pt x="913125" y="737021"/>
                  <a:pt x="2363929" y="750927"/>
                  <a:pt x="2363929" y="750927"/>
                </a:cubicBezTo>
                <a:cubicBezTo>
                  <a:pt x="2708476" y="775649"/>
                  <a:pt x="2549335" y="757107"/>
                  <a:pt x="2586416" y="760197"/>
                </a:cubicBezTo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71348" y="406206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42818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406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9985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0813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3773015" y="2606563"/>
            <a:ext cx="834328" cy="268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55484" y="4070586"/>
            <a:ext cx="16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Function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7238201" y="4640861"/>
          <a:ext cx="16192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Equation" r:id="rId3" imgW="723600" imgH="228600" progId="Equation.3">
                  <p:embed/>
                </p:oleObj>
              </mc:Choice>
              <mc:Fallback>
                <p:oleObj name="Equation" r:id="rId3" imgW="723600" imgH="2286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8201" y="4640861"/>
                        <a:ext cx="16192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4064001" y="5191731"/>
            <a:ext cx="497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        where alpha is constant factor, </a:t>
            </a:r>
            <a:r>
              <a:rPr lang="en-US" dirty="0" err="1"/>
              <a:t>i</a:t>
            </a:r>
            <a:r>
              <a:rPr lang="en-US" dirty="0"/>
              <a:t> the order </a:t>
            </a:r>
          </a:p>
          <a:p>
            <a:pPr lvl="1"/>
            <a:r>
              <a:rPr lang="en-US" dirty="0"/>
              <a:t>        number of the GOP in that video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9287" y="4776832"/>
            <a:ext cx="20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utility function: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25585" y="326433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Why Remove Startup Queue?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4139" y="3032318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890057" y="3133044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06848" y="258873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82170" y="259850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205191" y="3670269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>
            <a:off x="3883652" y="376307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20888" y="3763078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gular Pentagon 40"/>
          <p:cNvSpPr/>
          <p:nvPr/>
        </p:nvSpPr>
        <p:spPr>
          <a:xfrm>
            <a:off x="4951895" y="376771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4422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44207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17869" y="4308216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781823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961441" y="43082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345681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364786" y="430233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861185" y="431821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321240" y="3670269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08289" y="4813175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7055" y="2112434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67863" y="3075655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5491911" y="312208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3348612" y="376156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2" grpId="0"/>
      <p:bldP spid="33" grpId="0"/>
      <p:bldP spid="21" grpId="0" animBg="1"/>
      <p:bldP spid="22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28223" y="3265411"/>
            <a:ext cx="535353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4493454" y="3358220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5607146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gular Pentagon 7"/>
          <p:cNvSpPr/>
          <p:nvPr/>
        </p:nvSpPr>
        <p:spPr>
          <a:xfrm>
            <a:off x="5069838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4224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971777" y="333965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54009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0605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2359853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1832315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2391" y="2778849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87577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41402" y="2778849"/>
            <a:ext cx="6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1,10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12314" y="27788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35560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32315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7636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16602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93454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401623" y="4546156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12839" y="4636035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5632545" y="463603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gular Pentagon 28"/>
          <p:cNvSpPr/>
          <p:nvPr/>
        </p:nvSpPr>
        <p:spPr>
          <a:xfrm>
            <a:off x="5099271" y="465654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548021" y="463603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71732" y="3265411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1007" y="4064480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82651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18132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493454" y="40840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89392" y="512465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26684" y="511184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99271" y="511184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48021" y="5117709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18532" y="4619426"/>
            <a:ext cx="15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 Queue</a:t>
            </a:r>
          </a:p>
        </p:txBody>
      </p:sp>
      <p:cxnSp>
        <p:nvCxnSpPr>
          <p:cNvPr id="50" name="Elbow Connector 49"/>
          <p:cNvCxnSpPr/>
          <p:nvPr/>
        </p:nvCxnSpPr>
        <p:spPr>
          <a:xfrm>
            <a:off x="2637300" y="4064480"/>
            <a:ext cx="1514231" cy="851933"/>
          </a:xfrm>
          <a:prstGeom prst="bentConnector3">
            <a:avLst>
              <a:gd name="adj1" fmla="val -968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818532" y="3348449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25585" y="141424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Utility Function Based </a:t>
            </a:r>
          </a:p>
          <a:p>
            <a:r>
              <a:rPr lang="en-US" dirty="0">
                <a:solidFill>
                  <a:schemeClr val="bg1"/>
                </a:solidFill>
              </a:rPr>
              <a:t>Batch Scheduling Method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904" y="2279147"/>
            <a:ext cx="125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</a:t>
            </a:r>
            <a:r>
              <a:rPr lang="en-US" sz="2000" baseline="-25000" dirty="0" err="1"/>
              <a:t>video</a:t>
            </a:r>
            <a:r>
              <a:rPr lang="en-US" sz="2000" baseline="-25000" dirty="0"/>
              <a:t>#,GOP#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28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940625" y="251693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GPU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40625" y="3214700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Memory</a:t>
            </a:r>
          </a:p>
          <a:p>
            <a:pPr algn="ctr"/>
            <a:r>
              <a:rPr lang="en-US" sz="1600" dirty="0"/>
              <a:t>Optimized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40625" y="162337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CPU</a:t>
            </a:r>
          </a:p>
          <a:p>
            <a:pPr algn="ctr"/>
            <a:r>
              <a:rPr lang="en-US" sz="1600" dirty="0"/>
              <a:t>Optimized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89030" y="1997486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89030" y="551659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70741" y="355667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6437078" y="364752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3351398" y="1976893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73031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51012" y="209467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6437078" y="211380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iamond 24"/>
          <p:cNvSpPr/>
          <p:nvPr/>
        </p:nvSpPr>
        <p:spPr>
          <a:xfrm>
            <a:off x="5898256" y="364752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978112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3964046" y="830083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3964046" y="2283217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3964046" y="2275910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681" y="4591493"/>
            <a:ext cx="7981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MM: Minimum completion time, Minimum completion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MSD: Minimum completion time, Shortest Deadline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MMU: Minimum completion time, Minimum utility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3659" y="5894684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MMUT, MSDUT, MMUUT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89117" y="2063003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0333" y="215288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2220039" y="2152882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gular Pentagon 33"/>
          <p:cNvSpPr/>
          <p:nvPr/>
        </p:nvSpPr>
        <p:spPr>
          <a:xfrm>
            <a:off x="1686765" y="217339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35515" y="215288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08501" y="158132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70145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05626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80948" y="160086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76886" y="264150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14178" y="2628695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86765" y="262869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35515" y="2634556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cxnSp>
        <p:nvCxnSpPr>
          <p:cNvPr id="17" name="Straight Arrow Connector 16"/>
          <p:cNvCxnSpPr>
            <a:stCxn id="31" idx="4"/>
          </p:cNvCxnSpPr>
          <p:nvPr/>
        </p:nvCxnSpPr>
        <p:spPr>
          <a:xfrm>
            <a:off x="2988878" y="2529972"/>
            <a:ext cx="292881" cy="879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Brace 43"/>
          <p:cNvSpPr/>
          <p:nvPr/>
        </p:nvSpPr>
        <p:spPr>
          <a:xfrm>
            <a:off x="3351398" y="2846407"/>
            <a:ext cx="173975" cy="11026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25373" y="2864819"/>
            <a:ext cx="10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GPU: 10s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5373" y="32247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CPU: 20s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25373" y="35797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Memory: 25s</a:t>
            </a:r>
          </a:p>
        </p:txBody>
      </p:sp>
      <p:sp>
        <p:nvSpPr>
          <p:cNvPr id="49" name="Left Brace 48"/>
          <p:cNvSpPr/>
          <p:nvPr/>
        </p:nvSpPr>
        <p:spPr>
          <a:xfrm rot="16200000">
            <a:off x="6814824" y="291034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31689" y="143871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6808144" y="162407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51278" y="285869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12456" y="44068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6814824" y="314489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40923" y="15725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89132" y="1823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603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62963E-6 C -0.00243 -0.06852 -0.00486 -0.13681 0.03525 -0.17385 C 0.07535 -0.21088 0.20139 -0.21713 0.24045 -0.22223 " pathEditMode="relative" ptsTypes="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4583 -0.04838 0.09166 -0.09676 0.14097 -0.09977 C 0.19028 -0.10278 0.26996 -0.03194 0.29583 -0.01852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0.03819 0.11343 0.07638 0.22686 0.13559 0.26227 C 0.19479 0.29769 0.27517 0.25487 0.35573 0.212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88889E-6 C 0.03837 -0.10416 0.07673 -0.2081 0.13559 -0.24629 C 0.19444 -0.28448 0.31649 -0.23217 0.3526 -0.22939 " pathEditMode="relative" ptsTypes="a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3" grpId="0" animBg="1"/>
      <p:bldP spid="34" grpId="0" animBg="1"/>
      <p:bldP spid="35" grpId="0" animBg="1"/>
      <p:bldP spid="44" grpId="0" animBg="1"/>
      <p:bldP spid="44" grpId="1" animBg="1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3" grpId="0"/>
      <p:bldP spid="53" grpId="1"/>
      <p:bldP spid="54" grpId="0"/>
      <p:bldP spid="54" grpId="1"/>
      <p:bldP spid="55" grpId="0" animBg="1"/>
      <p:bldP spid="55" grpId="1" animBg="1"/>
      <p:bldP spid="56" grpId="0"/>
      <p:bldP spid="5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 of the VM </a:t>
            </a:r>
            <a:r>
              <a:rPr lang="en-US" dirty="0" err="1"/>
              <a:t>Provisioner</a:t>
            </a:r>
            <a:r>
              <a:rPr lang="en-US" dirty="0"/>
              <a:t> is to maintain a robust QoS while minimizing the cost</a:t>
            </a:r>
          </a:p>
          <a:p>
            <a:endParaRPr lang="en-US" dirty="0"/>
          </a:p>
          <a:p>
            <a:r>
              <a:rPr lang="en-US" dirty="0"/>
              <a:t>VM provisioning policy makes VM allocation and deallocation decisions</a:t>
            </a:r>
          </a:p>
          <a:p>
            <a:endParaRPr lang="en-US" dirty="0"/>
          </a:p>
          <a:p>
            <a:r>
              <a:rPr lang="en-US" dirty="0"/>
              <a:t>Our strategy to achieve robustness is to assure keeping QoS in a predefined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880782-4573-49FF-AA77-B49AB598A721}"/>
              </a:ext>
            </a:extLst>
          </p:cNvPr>
          <p:cNvSpPr txBox="1">
            <a:spLocks/>
          </p:cNvSpPr>
          <p:nvPr/>
        </p:nvSpPr>
        <p:spPr>
          <a:xfrm>
            <a:off x="122252" y="209743"/>
            <a:ext cx="8899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/>
              <a:t>Adaptive Elastic Heterogeneous VM Provisioning Policy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46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C44F-8FCC-4AF4-A6AE-C34E9AA2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Homogeneous versus Heterogeneous VM Provisioning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183E7-418E-4728-9AAA-7F1AC2231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elastic VM provisioning needs to deal with two main questions: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When to provision VMs?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How many VMs to provision?</a:t>
            </a:r>
          </a:p>
          <a:p>
            <a:r>
              <a:rPr lang="en-US" dirty="0"/>
              <a:t>Heterogeneous VM provisioning introduces a third question:</a:t>
            </a:r>
          </a:p>
          <a:p>
            <a:pPr marL="914400" lvl="1" indent="-514350">
              <a:buFont typeface="+mj-lt"/>
              <a:buAutoNum type="arabicPeriod" startAt="3"/>
            </a:pP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What type of VM(s)</a:t>
            </a:r>
            <a:r>
              <a:rPr lang="en-US" i="1" dirty="0"/>
              <a:t> to provision?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7C60B-2F6B-407A-9A9C-5786CD81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2" y="209743"/>
            <a:ext cx="8899496" cy="1143000"/>
          </a:xfrm>
        </p:spPr>
        <p:txBody>
          <a:bodyPr>
            <a:noAutofit/>
          </a:bodyPr>
          <a:lstStyle/>
          <a:p>
            <a:r>
              <a:rPr lang="en-US" sz="3600" dirty="0"/>
              <a:t>Elastic Heterogeneous VM Allocation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76" y="1358470"/>
            <a:ext cx="8229600" cy="4525963"/>
          </a:xfrm>
        </p:spPr>
        <p:txBody>
          <a:bodyPr/>
          <a:lstStyle/>
          <a:p>
            <a:r>
              <a:rPr lang="en-US" dirty="0"/>
              <a:t>When to allocate? </a:t>
            </a:r>
          </a:p>
          <a:p>
            <a:r>
              <a:rPr lang="en-US" dirty="0"/>
              <a:t>What type of VM?</a:t>
            </a:r>
          </a:p>
          <a:p>
            <a:pPr lvl="1"/>
            <a:r>
              <a:rPr lang="en-US" sz="2400" dirty="0"/>
              <a:t>Consider past and future</a:t>
            </a:r>
            <a:br>
              <a:rPr lang="en-US" sz="2400" dirty="0"/>
            </a:br>
            <a:r>
              <a:rPr lang="en-US" sz="2400" dirty="0"/>
              <a:t>of each type</a:t>
            </a:r>
          </a:p>
          <a:p>
            <a:pPr lvl="1"/>
            <a:r>
              <a:rPr lang="en-US" sz="2000" dirty="0"/>
              <a:t>Weight is the linear </a:t>
            </a:r>
            <a:br>
              <a:rPr lang="en-US" sz="2000" dirty="0"/>
            </a:br>
            <a:r>
              <a:rPr lang="en-US" sz="2000" dirty="0"/>
              <a:t>combination of the two factors</a:t>
            </a:r>
            <a:endParaRPr lang="en-US" sz="2400" dirty="0"/>
          </a:p>
          <a:p>
            <a:r>
              <a:rPr lang="en-US" dirty="0"/>
              <a:t>How many VMs?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85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0554" y="5551126"/>
            <a:ext cx="38490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72554" y="4710972"/>
            <a:ext cx="671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0400" y="5025486"/>
            <a:ext cx="122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Period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84785" y="4710972"/>
            <a:ext cx="0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087" y="5849322"/>
            <a:ext cx="1728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Deadline miss rate</a:t>
            </a:r>
          </a:p>
          <a:p>
            <a:r>
              <a:rPr lang="en-US" sz="1600" dirty="0"/>
              <a:t>GPU: 20%</a:t>
            </a:r>
          </a:p>
          <a:p>
            <a:r>
              <a:rPr lang="en-US" sz="1600" dirty="0"/>
              <a:t>CPU:  50%</a:t>
            </a:r>
          </a:p>
          <a:p>
            <a:r>
              <a:rPr lang="en-US" sz="1600" dirty="0"/>
              <a:t>Memory:30%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1708" y="5014768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9789" y="5849322"/>
            <a:ext cx="22269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Ratio in the batch queue</a:t>
            </a:r>
          </a:p>
          <a:p>
            <a:r>
              <a:rPr lang="en-US" sz="1600" dirty="0"/>
              <a:t>GPU: 60%</a:t>
            </a:r>
          </a:p>
          <a:p>
            <a:r>
              <a:rPr lang="en-US" sz="1600" dirty="0"/>
              <a:t>CPU:  20%</a:t>
            </a:r>
          </a:p>
          <a:p>
            <a:r>
              <a:rPr lang="en-US" sz="1600" dirty="0"/>
              <a:t>Memory:20%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30" y="1600200"/>
            <a:ext cx="4226856" cy="37976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34122" y="2037390"/>
            <a:ext cx="2169427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589194" y="3539231"/>
            <a:ext cx="3432554" cy="64138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13485" y="4401186"/>
            <a:ext cx="1223334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21" idx="1"/>
          </p:cNvCxnSpPr>
          <p:nvPr/>
        </p:nvCxnSpPr>
        <p:spPr>
          <a:xfrm flipH="1">
            <a:off x="4338853" y="3859925"/>
            <a:ext cx="1250341" cy="76616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891740" y="5501579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Current Time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86522" y="2979212"/>
            <a:ext cx="2169427" cy="32087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B59466C3-DA49-4B8E-9E17-264BDC8AE6EA}"/>
              </a:ext>
            </a:extLst>
          </p:cNvPr>
          <p:cNvSpPr/>
          <p:nvPr/>
        </p:nvSpPr>
        <p:spPr>
          <a:xfrm>
            <a:off x="6705600" y="5394818"/>
            <a:ext cx="2329985" cy="1431885"/>
          </a:xfrm>
          <a:prstGeom prst="accentBorderCallout1">
            <a:avLst>
              <a:gd name="adj1" fmla="val 18750"/>
              <a:gd name="adj2" fmla="val -8333"/>
              <a:gd name="adj3" fmla="val -53804"/>
              <a:gd name="adj4" fmla="val -25069"/>
            </a:avLst>
          </a:prstGeom>
          <a:solidFill>
            <a:schemeClr val="bg1"/>
          </a:solidFill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far is the weight from </a:t>
            </a:r>
            <a:r>
              <a:rPr lang="en-US" i="1" dirty="0"/>
              <a:t>w</a:t>
            </a:r>
            <a:r>
              <a:rPr lang="en-US" i="1" baseline="-25000" dirty="0"/>
              <a:t>th</a:t>
            </a:r>
          </a:p>
          <a:p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Arrival rate of task type</a:t>
            </a:r>
          </a:p>
        </p:txBody>
      </p:sp>
    </p:spTree>
    <p:extLst>
      <p:ext uri="{BB962C8B-B14F-4D97-AF65-F5344CB8AC3E}">
        <p14:creationId xmlns:p14="http://schemas.microsoft.com/office/powerpoint/2010/main" val="35569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9" grpId="0" animBg="1"/>
      <p:bldP spid="21" grpId="0" animBg="1"/>
      <p:bldP spid="22" grpId="0" animBg="1"/>
      <p:bldP spid="17" grpId="0"/>
      <p:bldP spid="19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 the one with minimum utilization should be deallocated?</a:t>
            </a:r>
          </a:p>
          <a:p>
            <a:pPr lvl="1"/>
            <a:r>
              <a:rPr lang="en-US" dirty="0"/>
              <a:t>When the system tends to homogeneous configuration, VMs tend to have identical and high utilization (scheduler does not discriminate)</a:t>
            </a:r>
          </a:p>
          <a:p>
            <a:r>
              <a:rPr lang="en-US" dirty="0"/>
              <a:t>We need to know the degree of heterogeneity in the VM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880782-4573-49FF-AA77-B49AB598A721}"/>
              </a:ext>
            </a:extLst>
          </p:cNvPr>
          <p:cNvSpPr txBox="1">
            <a:spLocks/>
          </p:cNvSpPr>
          <p:nvPr/>
        </p:nvSpPr>
        <p:spPr>
          <a:xfrm>
            <a:off x="122252" y="209743"/>
            <a:ext cx="8899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 dirty="0"/>
              <a:t>Which VM to Deallocate in a Heterogeneous VM Cluster?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0C6ABC-DF72-437E-85DA-1B9A276C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2" y="5260181"/>
            <a:ext cx="2590800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FEC7D-B893-4251-A9D3-BC055763F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76" y="5397418"/>
            <a:ext cx="1828800" cy="504825"/>
          </a:xfrm>
          <a:prstGeom prst="rect">
            <a:avLst/>
          </a:prstGeom>
        </p:spPr>
      </p:pic>
      <p:sp>
        <p:nvSpPr>
          <p:cNvPr id="6" name="Callout: Bent Line with No Border 5">
            <a:extLst>
              <a:ext uri="{FF2B5EF4-FFF2-40B4-BE49-F238E27FC236}">
                <a16:creationId xmlns:a16="http://schemas.microsoft.com/office/drawing/2014/main" id="{AEF59660-500D-4A7C-BEB3-A82D47B645B1}"/>
              </a:ext>
            </a:extLst>
          </p:cNvPr>
          <p:cNvSpPr/>
          <p:nvPr/>
        </p:nvSpPr>
        <p:spPr>
          <a:xfrm>
            <a:off x="688428" y="5991977"/>
            <a:ext cx="945931" cy="728745"/>
          </a:xfrm>
          <a:prstGeom prst="callout2">
            <a:avLst>
              <a:gd name="adj1" fmla="val 44711"/>
              <a:gd name="adj2" fmla="val 100556"/>
              <a:gd name="adj3" fmla="val 49037"/>
              <a:gd name="adj4" fmla="val 105555"/>
              <a:gd name="adj5" fmla="val -73551"/>
              <a:gd name="adj6" fmla="val 183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VM types</a:t>
            </a:r>
          </a:p>
        </p:txBody>
      </p:sp>
      <p:sp>
        <p:nvSpPr>
          <p:cNvPr id="10" name="Callout: Bent Line with No Border 9">
            <a:extLst>
              <a:ext uri="{FF2B5EF4-FFF2-40B4-BE49-F238E27FC236}">
                <a16:creationId xmlns:a16="http://schemas.microsoft.com/office/drawing/2014/main" id="{CBE9A2AB-83B6-4722-9582-B7F742A2AE32}"/>
              </a:ext>
            </a:extLst>
          </p:cNvPr>
          <p:cNvSpPr/>
          <p:nvPr/>
        </p:nvSpPr>
        <p:spPr>
          <a:xfrm>
            <a:off x="3195145" y="6265444"/>
            <a:ext cx="1713186" cy="54693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6216"/>
              <a:gd name="adj6" fmla="val -18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Ratio of type </a:t>
            </a:r>
            <a:r>
              <a:rPr lang="en-US" dirty="0" err="1"/>
              <a:t>i</a:t>
            </a:r>
            <a:r>
              <a:rPr lang="en-US" dirty="0"/>
              <a:t> to all types</a:t>
            </a:r>
          </a:p>
        </p:txBody>
      </p:sp>
    </p:spTree>
    <p:extLst>
      <p:ext uri="{BB962C8B-B14F-4D97-AF65-F5344CB8AC3E}">
        <p14:creationId xmlns:p14="http://schemas.microsoft.com/office/powerpoint/2010/main" val="6932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613"/>
            <a:ext cx="8229600" cy="508186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When?</a:t>
            </a:r>
          </a:p>
          <a:p>
            <a:pPr lvl="1"/>
            <a:r>
              <a:rPr lang="en-US" dirty="0"/>
              <a:t>Which one?</a:t>
            </a:r>
          </a:p>
          <a:p>
            <a:pPr marL="1371600" lvl="2" indent="-457200">
              <a:buFont typeface="+mj-ea"/>
              <a:buAutoNum type="circleNumDbPlain"/>
            </a:pPr>
            <a:r>
              <a:rPr lang="en-US" dirty="0"/>
              <a:t>Find the minimum utilization VMs </a:t>
            </a:r>
          </a:p>
          <a:p>
            <a:pPr marL="914400" lvl="2" indent="0">
              <a:buNone/>
            </a:pPr>
            <a:r>
              <a:rPr lang="en-US" dirty="0"/>
              <a:t>                     </a:t>
            </a:r>
          </a:p>
          <a:p>
            <a:pPr marL="1371600" lvl="2" indent="-457200">
              <a:buFont typeface="+mj-ea"/>
              <a:buAutoNum type="circleNumDbPlain" startAt="2"/>
            </a:pPr>
            <a:r>
              <a:rPr lang="en-US" dirty="0"/>
              <a:t>Find the lowest cost ones (least powerful ones)</a:t>
            </a:r>
          </a:p>
          <a:p>
            <a:pPr marL="914400" lvl="2" indent="0">
              <a:buNone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Find the minimum remaining time VM</a:t>
            </a:r>
          </a:p>
          <a:p>
            <a:pPr marL="1371600" lvl="2" indent="-457200">
              <a:buFont typeface="+mj-ea"/>
              <a:buAutoNum type="circleNumDbPlain" startAt="3"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If T2’s minimum utilization &lt; 0.2</a:t>
            </a:r>
          </a:p>
          <a:p>
            <a:pPr marL="914400" lvl="2" indent="0">
              <a:buNone/>
            </a:pPr>
            <a:r>
              <a:rPr lang="en-US" dirty="0"/>
              <a:t>                               </a:t>
            </a:r>
            <a:r>
              <a:rPr lang="en-US" dirty="0" err="1"/>
              <a:t>Deallocate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929417" y="3111016"/>
            <a:ext cx="215998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T2, C4, R3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5122" y="3988706"/>
            <a:ext cx="1473979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65718" y="4864906"/>
            <a:ext cx="64892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24" y="1712546"/>
            <a:ext cx="5610188" cy="4570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4F8A7-D061-4961-81C0-CFE5FEBBD744}"/>
              </a:ext>
            </a:extLst>
          </p:cNvPr>
          <p:cNvSpPr txBox="1"/>
          <p:nvPr/>
        </p:nvSpPr>
        <p:spPr>
          <a:xfrm>
            <a:off x="580030" y="421227"/>
            <a:ext cx="4083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Deallocation Policy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ditional_scheduling_dynamic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81268"/>
            <a:ext cx="3141026" cy="2367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455" y="274638"/>
            <a:ext cx="880918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Scheduling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with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Dynamic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Provisioning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traditional_scheduling_dynamic_dmr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55" y="1481268"/>
            <a:ext cx="3141026" cy="2367375"/>
          </a:xfrm>
          <a:prstGeom prst="rect">
            <a:avLst/>
          </a:prstGeom>
        </p:spPr>
      </p:pic>
      <p:pic>
        <p:nvPicPr>
          <p:cNvPr id="7" name="Picture 6" descr="traditional_scheduling_dynamic_cost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34" y="1481268"/>
            <a:ext cx="3048662" cy="2297761"/>
          </a:xfrm>
          <a:prstGeom prst="rect">
            <a:avLst/>
          </a:prstGeom>
        </p:spPr>
      </p:pic>
      <p:pic>
        <p:nvPicPr>
          <p:cNvPr id="8" name="Picture 7" descr="proposed_scheduling_dynamic_st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8" y="4186927"/>
            <a:ext cx="3179584" cy="2396435"/>
          </a:xfrm>
          <a:prstGeom prst="rect">
            <a:avLst/>
          </a:prstGeom>
        </p:spPr>
      </p:pic>
      <p:pic>
        <p:nvPicPr>
          <p:cNvPr id="9" name="Picture 8" descr="proposed_scheduling_dynamic_dmr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4186927"/>
            <a:ext cx="3179583" cy="2396435"/>
          </a:xfrm>
          <a:prstGeom prst="rect">
            <a:avLst/>
          </a:prstGeom>
        </p:spPr>
      </p:pic>
      <p:pic>
        <p:nvPicPr>
          <p:cNvPr id="10" name="Picture 9" descr="proposed_scheduling_dynamic_cost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4186926"/>
            <a:ext cx="3048661" cy="22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GPU vs. Dynamic Heterogeneous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126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1800" y="4437538"/>
            <a:ext cx="74045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Low and stable Startup time 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Low and stable deadline miss rate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Save up to 85% cost when system is not oversubscribed</a:t>
            </a:r>
          </a:p>
        </p:txBody>
      </p:sp>
      <p:pic>
        <p:nvPicPr>
          <p:cNvPr id="4" name="Picture 3" descr="heterogeneous_vs_static_homogeneous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8" y="1511641"/>
            <a:ext cx="3409682" cy="2569859"/>
          </a:xfrm>
          <a:prstGeom prst="rect">
            <a:avLst/>
          </a:prstGeom>
        </p:spPr>
      </p:pic>
      <p:pic>
        <p:nvPicPr>
          <p:cNvPr id="5" name="Picture 4" descr="heterogeneous_vs_static_homogeneous_dm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3" y="1482219"/>
            <a:ext cx="3448719" cy="2599281"/>
          </a:xfrm>
          <a:prstGeom prst="rect">
            <a:avLst/>
          </a:prstGeom>
        </p:spPr>
      </p:pic>
      <p:pic>
        <p:nvPicPr>
          <p:cNvPr id="8" name="Picture 7" descr="heterogeneous_vs_static_homogeneous_cost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57" y="1511641"/>
            <a:ext cx="3287007" cy="24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6394890" y="5624513"/>
            <a:ext cx="2057400" cy="19888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9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537" y="1728524"/>
            <a:ext cx="3608428" cy="2706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90" y="1778530"/>
            <a:ext cx="3608428" cy="2706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537" y="4666959"/>
            <a:ext cx="415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Streaming subscribers </a:t>
            </a:r>
            <a:r>
              <a:rPr lang="en-US" b="1" dirty="0">
                <a:solidFill>
                  <a:srgbClr val="D5257C"/>
                </a:solidFill>
              </a:rPr>
              <a:t>&gt;</a:t>
            </a:r>
            <a:r>
              <a:rPr lang="en-US" dirty="0">
                <a:solidFill>
                  <a:srgbClr val="D5257C"/>
                </a:solidFill>
              </a:rPr>
              <a:t> </a:t>
            </a:r>
            <a:r>
              <a:rPr lang="en-US" dirty="0"/>
              <a:t>Cable subscribers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837" y="4666959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accounts for </a:t>
            </a:r>
            <a:r>
              <a:rPr lang="en-US" dirty="0">
                <a:solidFill>
                  <a:schemeClr val="accent3"/>
                </a:solidFill>
              </a:rPr>
              <a:t>70-80%</a:t>
            </a:r>
            <a:r>
              <a:rPr lang="en-US" dirty="0"/>
              <a:t> Internet traffic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113E22-76C2-4BAD-93B2-51B76AB6198B}"/>
              </a:ext>
            </a:extLst>
          </p:cNvPr>
          <p:cNvSpPr txBox="1">
            <a:spLocks/>
          </p:cNvSpPr>
          <p:nvPr/>
        </p:nvSpPr>
        <p:spPr>
          <a:xfrm>
            <a:off x="377169" y="338862"/>
            <a:ext cx="8430499" cy="74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>
              <a:spcBef>
                <a:spcPct val="0"/>
              </a:spcBef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/>
              <a:t>Current Status of the Video Streaming World</a:t>
            </a:r>
          </a:p>
        </p:txBody>
      </p:sp>
    </p:spTree>
    <p:extLst>
      <p:ext uri="{BB962C8B-B14F-4D97-AF65-F5344CB8AC3E}">
        <p14:creationId xmlns:p14="http://schemas.microsoft.com/office/powerpoint/2010/main" val="34004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422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/>
          </a:p>
          <a:p>
            <a:pPr algn="just"/>
            <a:r>
              <a:rPr lang="en-US" sz="1800" b="1" dirty="0" err="1"/>
              <a:t>Xiangbo</a:t>
            </a:r>
            <a:r>
              <a:rPr lang="en-US" sz="1800" b="1" dirty="0"/>
              <a:t> Li</a:t>
            </a:r>
            <a:r>
              <a:rPr lang="en-US" sz="1800" dirty="0"/>
              <a:t>, Mohsen Amini Salehi, Magdy </a:t>
            </a:r>
            <a:r>
              <a:rPr lang="en-US" sz="1800" dirty="0" err="1"/>
              <a:t>Bayoumi</a:t>
            </a:r>
            <a:r>
              <a:rPr lang="en-US" sz="1800" dirty="0"/>
              <a:t>, </a:t>
            </a:r>
            <a:r>
              <a:rPr lang="en-US" sz="1800" dirty="0" err="1"/>
              <a:t>Nian</a:t>
            </a:r>
            <a:r>
              <a:rPr lang="en-US" sz="1800" dirty="0"/>
              <a:t>-Feng </a:t>
            </a:r>
            <a:r>
              <a:rPr lang="en-US" sz="1800" dirty="0" err="1"/>
              <a:t>Tzeng</a:t>
            </a:r>
            <a:r>
              <a:rPr lang="en-US" sz="1800" dirty="0"/>
              <a:t> and Rajkumar Buyya, “</a:t>
            </a:r>
            <a:r>
              <a:rPr lang="en-US" sz="1800" dirty="0">
                <a:solidFill>
                  <a:schemeClr val="accent1"/>
                </a:solidFill>
              </a:rPr>
              <a:t>Cost-Efficient and Robust On-Demand Video Transcoding Using Heterogeneous Cloud Services</a:t>
            </a:r>
            <a:r>
              <a:rPr lang="en-US" sz="1800" dirty="0"/>
              <a:t>”, in </a:t>
            </a:r>
            <a:r>
              <a:rPr lang="en-US" sz="1800" b="1" i="1" dirty="0"/>
              <a:t>IEEE Transaction on Parallel and Distributed Systems (TPDS)</a:t>
            </a:r>
            <a:r>
              <a:rPr lang="en-US" sz="1800" dirty="0"/>
              <a:t>,  Aug.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050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91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Achieving Cost-efficiency through Caching Video Streams</a:t>
            </a:r>
          </a:p>
        </p:txBody>
      </p:sp>
    </p:spTree>
    <p:extLst>
      <p:ext uri="{BB962C8B-B14F-4D97-AF65-F5344CB8AC3E}">
        <p14:creationId xmlns:p14="http://schemas.microsoft.com/office/powerpoint/2010/main" val="41477664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7612" y="2075961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784997" y="1253478"/>
            <a:ext cx="1948793" cy="1204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6856825" y="133141"/>
            <a:ext cx="2133599" cy="1099018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cache </a:t>
            </a:r>
            <a:r>
              <a:rPr lang="en-US" sz="2000" dirty="0"/>
              <a:t>videos</a:t>
            </a:r>
            <a:r>
              <a:rPr lang="en-US" dirty="0"/>
              <a:t> becoming Trendy?</a:t>
            </a:r>
          </a:p>
        </p:txBody>
      </p:sp>
    </p:spTree>
    <p:extLst>
      <p:ext uri="{BB962C8B-B14F-4D97-AF65-F5344CB8AC3E}">
        <p14:creationId xmlns:p14="http://schemas.microsoft.com/office/powerpoint/2010/main" val="20830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34" y="3184093"/>
            <a:ext cx="2581383" cy="194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on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61" y="1715426"/>
            <a:ext cx="6980839" cy="4237752"/>
          </a:xfrm>
        </p:spPr>
        <p:txBody>
          <a:bodyPr>
            <a:noAutofit/>
          </a:bodyPr>
          <a:lstStyle/>
          <a:p>
            <a:r>
              <a:rPr lang="en-US" sz="3600" dirty="0"/>
              <a:t>Two approaches for transcoding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i="1" dirty="0"/>
              <a:t>Pre- Transcode: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 store a format of video in repository.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i="1" dirty="0"/>
              <a:t>Re-transcode: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transcode video format upon request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944" y="2257291"/>
            <a:ext cx="5875106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to </a:t>
            </a:r>
            <a:r>
              <a:rPr lang="en-US" b="1" dirty="0"/>
              <a:t>pre-transcode</a:t>
            </a:r>
            <a:r>
              <a:rPr lang="en-US" dirty="0"/>
              <a:t> a video?</a:t>
            </a:r>
          </a:p>
          <a:p>
            <a:endParaRPr lang="en-US" dirty="0"/>
          </a:p>
          <a:p>
            <a:r>
              <a:rPr lang="en-US" dirty="0"/>
              <a:t>When to </a:t>
            </a:r>
            <a:r>
              <a:rPr lang="en-US" b="1" dirty="0"/>
              <a:t>re-transcode</a:t>
            </a:r>
            <a:r>
              <a:rPr lang="en-US" dirty="0"/>
              <a:t> a video?</a:t>
            </a:r>
          </a:p>
          <a:p>
            <a:endParaRPr lang="en-US" dirty="0"/>
          </a:p>
          <a:p>
            <a:r>
              <a:rPr lang="en-US" dirty="0"/>
              <a:t>When to apply </a:t>
            </a:r>
            <a:r>
              <a:rPr lang="en-US" b="1" dirty="0"/>
              <a:t>partial pre-transcoding </a:t>
            </a:r>
            <a:r>
              <a:rPr lang="en-US" dirty="0"/>
              <a:t>on videos?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71" y="1903074"/>
            <a:ext cx="1762125" cy="2590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3"/>
    </mc:Choice>
    <mc:Fallback xmlns="">
      <p:transition spd="slow" advTm="1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51"/>
            <a:ext cx="7886700" cy="994172"/>
          </a:xfrm>
        </p:spPr>
        <p:txBody>
          <a:bodyPr/>
          <a:lstStyle/>
          <a:p>
            <a:r>
              <a:rPr lang="en-US" dirty="0"/>
              <a:t>Intuitive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9" y="1807998"/>
            <a:ext cx="8229600" cy="4525963"/>
          </a:xfrm>
        </p:spPr>
        <p:txBody>
          <a:bodyPr/>
          <a:lstStyle/>
          <a:p>
            <a:r>
              <a:rPr lang="en-US" dirty="0"/>
              <a:t>Pre-transcode all </a:t>
            </a:r>
            <a:r>
              <a:rPr lang="en-US" b="1" i="1" dirty="0">
                <a:solidFill>
                  <a:srgbClr val="FF0000"/>
                </a:solidFill>
              </a:rPr>
              <a:t>hot </a:t>
            </a:r>
            <a:r>
              <a:rPr lang="en-US" i="1" dirty="0"/>
              <a:t>videos</a:t>
            </a:r>
          </a:p>
          <a:p>
            <a:endParaRPr lang="en-US" i="1" dirty="0"/>
          </a:p>
          <a:p>
            <a:r>
              <a:rPr lang="en-US" dirty="0"/>
              <a:t>Re-transcode all cold (non-hot) videos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34" y="3526718"/>
            <a:ext cx="1122423" cy="1650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938" y="3748033"/>
            <a:ext cx="40062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But, what is a </a:t>
            </a:r>
            <a:r>
              <a:rPr lang="en-US" sz="3000" i="1" dirty="0"/>
              <a:t>hot video</a:t>
            </a:r>
            <a:r>
              <a:rPr lang="en-US" sz="30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969" y="4852962"/>
            <a:ext cx="8386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 Is there any way to </a:t>
            </a:r>
            <a:r>
              <a:rPr lang="en-US" sz="3000" b="1" dirty="0">
                <a:solidFill>
                  <a:srgbClr val="FF0000"/>
                </a:solidFill>
              </a:rPr>
              <a:t>quantify </a:t>
            </a:r>
            <a:r>
              <a:rPr lang="en-US" sz="3000" dirty="0"/>
              <a:t>the</a:t>
            </a:r>
            <a:r>
              <a:rPr lang="en-US" sz="3000" b="1" dirty="0">
                <a:solidFill>
                  <a:srgbClr val="FF0000"/>
                </a:solidFill>
              </a:rPr>
              <a:t> hotness </a:t>
            </a:r>
            <a:r>
              <a:rPr lang="en-US" sz="3000" dirty="0"/>
              <a:t>of a video?</a:t>
            </a:r>
          </a:p>
        </p:txBody>
      </p:sp>
    </p:spTree>
    <p:extLst>
      <p:ext uri="{BB962C8B-B14F-4D97-AF65-F5344CB8AC3E}">
        <p14:creationId xmlns:p14="http://schemas.microsoft.com/office/powerpoint/2010/main" val="20463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476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Contributions in this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43" y="2397344"/>
            <a:ext cx="8314526" cy="358973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Providing a formal method to measure hotness of video streams.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Proposing cost-saving methods to reduce the incurred cost of cloud-based video streaming using the hotness measure.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Analyzing the impact of the proposed methods on video streaming with different access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Hot Video Stream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853"/>
            <a:ext cx="8229600" cy="4525963"/>
          </a:xfrm>
        </p:spPr>
        <p:txBody>
          <a:bodyPr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en-US" dirty="0"/>
              <a:t>We define a video as hot, when it is worth to pre-transcode it</a:t>
            </a:r>
          </a:p>
          <a:p>
            <a:pPr lvl="1"/>
            <a:r>
              <a:rPr lang="en-US" sz="2400" dirty="0"/>
              <a:t>Video </a:t>
            </a:r>
            <a:r>
              <a:rPr lang="en-US" sz="2400" i="1" dirty="0" err="1"/>
              <a:t>i</a:t>
            </a:r>
            <a:r>
              <a:rPr lang="en-US" sz="2400" dirty="0"/>
              <a:t> is called “hot” when:</a:t>
            </a:r>
          </a:p>
          <a:p>
            <a:pPr marL="342900" lvl="1" indent="0" algn="ctr">
              <a:buNone/>
            </a:pPr>
            <a:r>
              <a:rPr lang="en-US" sz="2400" b="1" i="1" dirty="0"/>
              <a:t>cost of pre-transcoding </a:t>
            </a:r>
            <a:r>
              <a:rPr lang="en-US" sz="2400" b="1" i="1" dirty="0" err="1"/>
              <a:t>i</a:t>
            </a:r>
            <a:r>
              <a:rPr lang="en-US" sz="2400" b="1" i="1" dirty="0"/>
              <a:t> ≤ cost of re-transcoding </a:t>
            </a:r>
            <a:r>
              <a:rPr lang="en-US" sz="2400" b="1" i="1" dirty="0" err="1"/>
              <a:t>i</a:t>
            </a:r>
            <a:endParaRPr lang="en-US" sz="2400" b="1" i="1" dirty="0"/>
          </a:p>
          <a:p>
            <a:pPr lvl="1"/>
            <a:endParaRPr lang="en-US" sz="2400" dirty="0"/>
          </a:p>
          <a:p>
            <a:r>
              <a:rPr lang="en-US" sz="2800" dirty="0"/>
              <a:t>We define cost-ratio for video </a:t>
            </a:r>
            <a:r>
              <a:rPr lang="en-US" sz="2800" i="1" dirty="0" err="1"/>
              <a:t>i</a:t>
            </a:r>
            <a:r>
              <a:rPr lang="en-US" sz="2800" dirty="0"/>
              <a:t> (</a:t>
            </a:r>
            <a:r>
              <a:rPr lang="en-US" sz="2800" i="1" dirty="0"/>
              <a:t>R</a:t>
            </a:r>
            <a:r>
              <a:rPr lang="en-US" sz="2800" i="1" baseline="-25000" dirty="0"/>
              <a:t>i</a:t>
            </a:r>
            <a:r>
              <a:rPr lang="en-US" sz="2800" dirty="0"/>
              <a:t>) as:</a:t>
            </a:r>
          </a:p>
          <a:p>
            <a:pPr marL="0" indent="0" algn="ctr">
              <a:buNone/>
            </a:pPr>
            <a:r>
              <a:rPr lang="en-US" sz="2800" i="1" dirty="0"/>
              <a:t>R</a:t>
            </a:r>
            <a:r>
              <a:rPr lang="en-US" sz="2800" i="1" baseline="-25000" dirty="0"/>
              <a:t>i </a:t>
            </a:r>
            <a:r>
              <a:rPr lang="en-US" sz="2800" i="1" dirty="0"/>
              <a:t>= (storage cost)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 </a:t>
            </a:r>
            <a:r>
              <a:rPr lang="en-US" sz="2800" i="1" dirty="0"/>
              <a:t>/ [(transcoding cost)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</a:t>
            </a:r>
            <a:r>
              <a:rPr lang="en-US" sz="2800" i="1" dirty="0"/>
              <a:t> .(views)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</a:t>
            </a:r>
            <a:r>
              <a:rPr lang="en-US" sz="2800" i="1" dirty="0"/>
              <a:t>]</a:t>
            </a:r>
          </a:p>
          <a:p>
            <a:pPr marL="0" indent="0" algn="ctr">
              <a:buNone/>
            </a:pPr>
            <a:endParaRPr lang="en-US" sz="2800" i="1" dirty="0"/>
          </a:p>
          <a:p>
            <a:pPr algn="ctr"/>
            <a:r>
              <a:rPr lang="en-US" sz="2800" b="1" i="1" dirty="0"/>
              <a:t> Video </a:t>
            </a:r>
            <a:r>
              <a:rPr lang="en-US" sz="2800" b="1" i="1" dirty="0" err="1"/>
              <a:t>i</a:t>
            </a:r>
            <a:r>
              <a:rPr lang="en-US" sz="2800" b="1" i="1" dirty="0"/>
              <a:t> is defined as “hot” when its cost-ratio ≤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28794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Quantifying Hotness of GOP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07" y="1729825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Hotness of a video stream depends on the hotness of its GOPs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Thus, we extend the definition of hotness of video  to GOP </a:t>
            </a:r>
          </a:p>
          <a:p>
            <a:r>
              <a:rPr lang="en-US" dirty="0"/>
              <a:t>We define cost-ratio for GOP </a:t>
            </a:r>
            <a:r>
              <a:rPr lang="en-US" i="1" dirty="0"/>
              <a:t>j of video</a:t>
            </a:r>
            <a:r>
              <a:rPr lang="en-US" dirty="0"/>
              <a:t> </a:t>
            </a:r>
            <a:r>
              <a:rPr lang="en-US" i="1" dirty="0" err="1"/>
              <a:t>i</a:t>
            </a:r>
            <a:r>
              <a:rPr lang="en-US" dirty="0"/>
              <a:t> (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dirty="0"/>
              <a:t>) as: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 algn="ctr">
              <a:buNone/>
            </a:pPr>
            <a:endParaRPr lang="en-US" i="1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12771" y="6474121"/>
            <a:ext cx="2057400" cy="273844"/>
          </a:xfrm>
        </p:spPr>
        <p:txBody>
          <a:bodyPr/>
          <a:lstStyle/>
          <a:p>
            <a:fld id="{054AD97A-EC02-4373-BBC7-B1B4C6D2D385}" type="slidenum">
              <a:rPr lang="en-US" smtClean="0"/>
              <a:t>98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90" y="5337710"/>
            <a:ext cx="1768957" cy="67747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109478" y="5486082"/>
            <a:ext cx="168716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5796642" y="4876805"/>
            <a:ext cx="1768957" cy="985997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Pre-transcoding cost of GOP </a:t>
            </a:r>
            <a:r>
              <a:rPr lang="en-US" dirty="0" err="1">
                <a:solidFill>
                  <a:schemeClr val="tx1"/>
                </a:solidFill>
              </a:rPr>
              <a:t>G</a:t>
            </a:r>
            <a:r>
              <a:rPr lang="en-US" baseline="-25000" dirty="0" err="1">
                <a:solidFill>
                  <a:schemeClr val="tx1"/>
                </a:solidFill>
              </a:rPr>
              <a:t>ij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433207" y="5947911"/>
            <a:ext cx="1616529" cy="35399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6049736" y="6015183"/>
            <a:ext cx="1616528" cy="792665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Re-transcoding cost of GOP </a:t>
            </a:r>
            <a:r>
              <a:rPr lang="en-US" sz="1600" dirty="0" err="1">
                <a:solidFill>
                  <a:schemeClr val="tx1"/>
                </a:solidFill>
              </a:rPr>
              <a:t>G</a:t>
            </a:r>
            <a:r>
              <a:rPr lang="en-US" sz="1600" baseline="-25000" dirty="0" err="1">
                <a:solidFill>
                  <a:schemeClr val="tx1"/>
                </a:solidFill>
              </a:rPr>
              <a:t>ij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00468" y="5579867"/>
            <a:ext cx="1768957" cy="1075063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Estimated views of GOP </a:t>
            </a:r>
            <a:r>
              <a:rPr lang="en-US" sz="2000" dirty="0" err="1">
                <a:solidFill>
                  <a:schemeClr val="tx1"/>
                </a:solidFill>
              </a:rPr>
              <a:t>G</a:t>
            </a:r>
            <a:r>
              <a:rPr lang="en-US" sz="2000" baseline="-25000" dirty="0" err="1">
                <a:solidFill>
                  <a:schemeClr val="tx1"/>
                </a:solidFill>
              </a:rPr>
              <a:t>ij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2003429" y="5862801"/>
            <a:ext cx="147047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9"/>
    </mc:Choice>
    <mc:Fallback xmlns="">
      <p:transition spd="slow" advTm="5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Quantifying Hotness of a Video Stream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8" y="3832835"/>
            <a:ext cx="7321485" cy="844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4816809"/>
            <a:ext cx="2009543" cy="821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5913554"/>
            <a:ext cx="1666875" cy="419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99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F9658-61A3-4347-B807-54F3FF6712D3}"/>
              </a:ext>
            </a:extLst>
          </p:cNvPr>
          <p:cNvSpPr/>
          <p:nvPr/>
        </p:nvSpPr>
        <p:spPr>
          <a:xfrm>
            <a:off x="536272" y="1740549"/>
            <a:ext cx="553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Hotness of GOP </a:t>
            </a:r>
            <a:r>
              <a:rPr lang="en-US" sz="3200" dirty="0" err="1"/>
              <a:t>G</a:t>
            </a:r>
            <a:r>
              <a:rPr lang="en-US" sz="3200" baseline="-25000" dirty="0" err="1"/>
              <a:t>ij</a:t>
            </a:r>
            <a:r>
              <a:rPr lang="en-US" sz="3200" baseline="-25000" dirty="0"/>
              <a:t> </a:t>
            </a:r>
            <a:r>
              <a:rPr lang="en-US" sz="3200" dirty="0"/>
              <a:t>is defined as: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59126-952C-4B0F-9CE1-AF1E5AF6ED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9" t="29621"/>
          <a:stretch/>
        </p:blipFill>
        <p:spPr>
          <a:xfrm>
            <a:off x="2684192" y="2464511"/>
            <a:ext cx="3079730" cy="11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8"/>
    </mc:Choice>
    <mc:Fallback xmlns="">
      <p:transition spd="slow" advTm="4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rightcove 2017">
  <a:themeElements>
    <a:clrScheme name="Custom 5">
      <a:dk1>
        <a:srgbClr val="8F8F90"/>
      </a:dk1>
      <a:lt1>
        <a:srgbClr val="FFFFFF"/>
      </a:lt1>
      <a:dk2>
        <a:srgbClr val="3F4140"/>
      </a:dk2>
      <a:lt2>
        <a:srgbClr val="EFEFF0"/>
      </a:lt2>
      <a:accent1>
        <a:srgbClr val="95C039"/>
      </a:accent1>
      <a:accent2>
        <a:srgbClr val="EF6C2A"/>
      </a:accent2>
      <a:accent3>
        <a:srgbClr val="D5257C"/>
      </a:accent3>
      <a:accent4>
        <a:srgbClr val="1BB9D5"/>
      </a:accent4>
      <a:accent5>
        <a:srgbClr val="0051AD"/>
      </a:accent5>
      <a:accent6>
        <a:srgbClr val="FDC534"/>
      </a:accent6>
      <a:hlink>
        <a:srgbClr val="1BB9D5"/>
      </a:hlink>
      <a:folHlink>
        <a:srgbClr val="337D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14726</TotalTime>
  <Words>3628</Words>
  <Application>Microsoft Office PowerPoint</Application>
  <PresentationFormat>On-screen Show (4:3)</PresentationFormat>
  <Paragraphs>852</Paragraphs>
  <Slides>136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53" baseType="lpstr">
      <vt:lpstr>宋体</vt:lpstr>
      <vt:lpstr>Arial</vt:lpstr>
      <vt:lpstr>Calibri</vt:lpstr>
      <vt:lpstr>Calibri Light</vt:lpstr>
      <vt:lpstr>Cambria Math</vt:lpstr>
      <vt:lpstr>Courier New</vt:lpstr>
      <vt:lpstr>Helvetica Neue</vt:lpstr>
      <vt:lpstr>Imprint MT Shadow</vt:lpstr>
      <vt:lpstr>Mangal</vt:lpstr>
      <vt:lpstr>Wingdings</vt:lpstr>
      <vt:lpstr>1_Office Theme</vt:lpstr>
      <vt:lpstr>Custom Design</vt:lpstr>
      <vt:lpstr>2_Office Theme</vt:lpstr>
      <vt:lpstr>3_Office Theme</vt:lpstr>
      <vt:lpstr>4_Office Theme</vt:lpstr>
      <vt:lpstr>Brightcove 2017</vt:lpstr>
      <vt:lpstr>Equation</vt:lpstr>
      <vt:lpstr>Interactive Video Streaming Using Cloud Services </vt:lpstr>
      <vt:lpstr>University of Louisiana Lafayette</vt:lpstr>
      <vt:lpstr>PowerPoint Presentation</vt:lpstr>
      <vt:lpstr>Research Interests</vt:lpstr>
      <vt:lpstr>Acknowledgement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Video Streaming Works?</vt:lpstr>
      <vt:lpstr>Video transcoding is computationally complex and time-consuming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Video Streaming Work?</vt:lpstr>
      <vt:lpstr>PowerPoint Presentation</vt:lpstr>
      <vt:lpstr>PowerPoint Presentation</vt:lpstr>
      <vt:lpstr>PowerPoint Presentation</vt:lpstr>
      <vt:lpstr>How Does Video Streaming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Tail Property of Video Streaming</vt:lpstr>
      <vt:lpstr>Why not transcode them on-demand (lazily)?</vt:lpstr>
      <vt:lpstr>On-Demand Video Transcoding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Segment Video?</vt:lpstr>
      <vt:lpstr>Video Stream Architecture</vt:lpstr>
      <vt:lpstr>PowerPoint Presentation</vt:lpstr>
      <vt:lpstr>On-Demand Video Transcoding Challenges</vt:lpstr>
      <vt:lpstr>PowerPoint Presentation</vt:lpstr>
      <vt:lpstr>On-Demand Video Transcoding Challenges</vt:lpstr>
      <vt:lpstr>Dynamic Cost-Efficient Provisioning Policy </vt:lpstr>
      <vt:lpstr>PowerPoint Presentation</vt:lpstr>
      <vt:lpstr>Experiment Setup</vt:lpstr>
      <vt:lpstr>Performance Evaluation</vt:lpstr>
      <vt:lpstr>PowerPoint Presentation</vt:lpstr>
      <vt:lpstr>PowerPoint Presentation</vt:lpstr>
      <vt:lpstr>Publications</vt:lpstr>
      <vt:lpstr>PowerPoint Presentation</vt:lpstr>
      <vt:lpstr>PowerPoint Presentation</vt:lpstr>
      <vt:lpstr>PowerPoint Presentation</vt:lpstr>
      <vt:lpstr>Amazon EC2 Instance - Families</vt:lpstr>
      <vt:lpstr>What’s the Affinity of Transcoding Operations on Heterogeneous VMs?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Homogeneous versus Heterogeneous VM Provisioning</vt:lpstr>
      <vt:lpstr>Elastic Heterogeneous VM Allocation Policy</vt:lpstr>
      <vt:lpstr>PowerPoint Presentation</vt:lpstr>
      <vt:lpstr>PowerPoint Presentation</vt:lpstr>
      <vt:lpstr>PowerPoint Presentation</vt:lpstr>
      <vt:lpstr>Static GPU vs. Dynamic Heterogeneous</vt:lpstr>
      <vt:lpstr>Publications</vt:lpstr>
      <vt:lpstr>PowerPoint Presentation</vt:lpstr>
      <vt:lpstr>PowerPoint Presentation</vt:lpstr>
      <vt:lpstr>Recap on Definitions</vt:lpstr>
      <vt:lpstr>Problem Definition</vt:lpstr>
      <vt:lpstr>Intuitive Solution</vt:lpstr>
      <vt:lpstr>Summary of Contributions in this Part</vt:lpstr>
      <vt:lpstr>Definition of Hot Video Stream </vt:lpstr>
      <vt:lpstr>Quantifying Hotness of GOP</vt:lpstr>
      <vt:lpstr>Quantifying Hotness of a Video Stream</vt:lpstr>
      <vt:lpstr>Access Pattern to Video Streams in a Repository </vt:lpstr>
      <vt:lpstr>PowerPoint Presentation</vt:lpstr>
      <vt:lpstr>Cost of Pre-transcoding of a Video Stream</vt:lpstr>
      <vt:lpstr>Cost of Re-transcoding of a Video Stream</vt:lpstr>
      <vt:lpstr>GOP-based Threshold algorithm (GBTh)</vt:lpstr>
      <vt:lpstr>Video-based hotness algorithm (VBH)</vt:lpstr>
      <vt:lpstr>Video Stream Access Pattern –  non Long Tail</vt:lpstr>
      <vt:lpstr>GOP-based hotness algorithm (GBH)</vt:lpstr>
      <vt:lpstr>Methods Used For Comparison</vt:lpstr>
      <vt:lpstr>Experimental results: Impact of changing percentage of FAVs in repository</vt:lpstr>
      <vt:lpstr>Experimental results: Impact of changing percentage of video streams with non long tail access in repository</vt:lpstr>
      <vt:lpstr>Publications</vt:lpstr>
      <vt:lpstr>PowerPoint Presentation</vt:lpstr>
      <vt:lpstr>CVSE Stack</vt:lpstr>
      <vt:lpstr>Video Processing Layer: FFmpeg</vt:lpstr>
      <vt:lpstr>PowerPoint Presentation</vt:lpstr>
      <vt:lpstr>Architecture for On-Demand Transcoding of Live-Stream Videos</vt:lpstr>
      <vt:lpstr>Transcoding Time Prediction Model</vt:lpstr>
      <vt:lpstr>PowerPoint Presentation</vt:lpstr>
      <vt:lpstr>PowerPoint Presentation</vt:lpstr>
      <vt:lpstr>Publications</vt:lpstr>
      <vt:lpstr>PowerPoint Presentation</vt:lpstr>
      <vt:lpstr>Questions</vt:lpstr>
      <vt:lpstr>Future Directions</vt:lpstr>
      <vt:lpstr>Reference</vt:lpstr>
      <vt:lpstr>PowerPoint Presentation</vt:lpstr>
      <vt:lpstr>PowerPoint Presentation</vt:lpstr>
      <vt:lpstr>Appendix</vt:lpstr>
      <vt:lpstr>Experiment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Mohsen Amini</cp:lastModifiedBy>
  <cp:revision>654</cp:revision>
  <dcterms:created xsi:type="dcterms:W3CDTF">2014-07-23T09:35:07Z</dcterms:created>
  <dcterms:modified xsi:type="dcterms:W3CDTF">2018-07-11T05:20:14Z</dcterms:modified>
</cp:coreProperties>
</file>