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63" r:id="rId2"/>
    <p:sldId id="364" r:id="rId3"/>
    <p:sldId id="407" r:id="rId4"/>
    <p:sldId id="641" r:id="rId5"/>
    <p:sldId id="555" r:id="rId6"/>
    <p:sldId id="642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knM4CfK/ZJmY88m0GLi0Cso8J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K_PyvRpr1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Ubiquitous computing in a spectrum of distributed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282fa06a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282fa06a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6282fa06a4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af14386b5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12af14386b5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Coordination across AS e.g., authentication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Determine migration approach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medata copy at this layer (by create dest container)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Container reuse</a:t>
            </a:r>
            <a:endParaRPr/>
          </a:p>
        </p:txBody>
      </p:sp>
      <p:sp>
        <p:nvSpPr>
          <p:cNvPr id="138" name="Google Shape;138;g12af14386b5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af14386b5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12af14386b5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g12af14386b5_0_6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cc054e9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5cc054e9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g15cc054e9a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45661619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845661619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28456616194_0_3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b95d05a2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9b95d05a2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29b95d05a22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dc7ba4a3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28dc7ba4a3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28dc7ba4a37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9b95d05a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9b95d05a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9b95d05a22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b95d05a2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b95d05a2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29b95d05a22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watch a demo video: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https://www.youtube.com/watch?v=BK_PyvRpr1A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5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e06d7bf6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g1e06d7bf6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migration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=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checkpointing + data-transfer + restoration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migration solution = migration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+ coordination​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+ transparency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+ dealing with platform heterogeneity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+ dealing with latency (overhead)</a:t>
            </a:r>
            <a:endParaRPr/>
          </a:p>
        </p:txBody>
      </p:sp>
      <p:sp>
        <p:nvSpPr>
          <p:cNvPr id="46" name="Google Shape;46;g1e06d7bf64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b95d05a2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b95d05a2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29b95d05a22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d1204ce15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d1204ce15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So we develop a liberal approach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Efficiency-flexibility tradeoff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developers must declare/know how far (aggressively) to be migrated by using matched migration approach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b95d05a2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b95d05a22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9b95d05a22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9128b77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209128b77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g209128b773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b95d05a2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b95d05a2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9b95d05a22_1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pcclab content">
  <p:cSld name="Hpcclab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51" descr="title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2600" y="5882382"/>
            <a:ext cx="1530446" cy="9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 rotWithShape="1">
          <a:blip r:embed="rId2"/>
          <a:srcRect l="10170" t="12139" r="12716"/>
          <a:stretch/>
        </p:blipFill>
        <p:spPr>
          <a:xfrm>
            <a:off x="7371761" y="5571238"/>
            <a:ext cx="1772239" cy="1286761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B3CF6DE-FDC0-CC5C-0CF0-080685A4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05" t="21756" r="23342" b="7046"/>
          <a:stretch/>
        </p:blipFill>
        <p:spPr>
          <a:xfrm>
            <a:off x="0" y="5638800"/>
            <a:ext cx="2573519" cy="12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8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4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4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8475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425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800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8000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8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9"/>
          <p:cNvSpPr txBox="1">
            <a:spLocks noGrp="1"/>
          </p:cNvSpPr>
          <p:nvPr>
            <p:ph type="sldNum" idx="12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K_PyvRpr1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hyperlink" Target="http://y2u.be/BK_PyvRpr1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hyperlink" Target="https://github.com/hpcclab/NIM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436" y="1599292"/>
            <a:ext cx="8703128" cy="1829708"/>
          </a:xfrm>
        </p:spPr>
        <p:txBody>
          <a:bodyPr>
            <a:noAutofit/>
          </a:bodyPr>
          <a:lstStyle/>
          <a:p>
            <a:pPr fontAlgn="base"/>
            <a:r>
              <a:rPr lang="en-US" b="1" i="0" dirty="0">
                <a:solidFill>
                  <a:srgbClr val="0066FF"/>
                </a:solidFill>
                <a:effectLst/>
                <a:highlight>
                  <a:srgbClr val="FFFFFF"/>
                </a:highlight>
                <a:latin typeface="helvetica neue" pitchFamily="2" charset="0"/>
              </a:rPr>
              <a:t>Realizing Fluid Computing in Cloud 2.0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671" y="3785508"/>
            <a:ext cx="8414658" cy="20383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Mohsen Amini Salehi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Director of High-Performance Cloud Computing (HPCC) Lab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Assoc. Prof. at Computer Science &amp; Engineering Department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North Texas (UNT)</a:t>
            </a:r>
          </a:p>
          <a:p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b95d05a22_1_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Contributions</a:t>
            </a:r>
            <a:endParaRPr/>
          </a:p>
        </p:txBody>
      </p:sp>
      <p:sp>
        <p:nvSpPr>
          <p:cNvPr id="81" name="Google Shape;81;g29b95d05a22_1_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39328" algn="l" rtl="0">
              <a:spcBef>
                <a:spcPts val="360"/>
              </a:spcBef>
              <a:spcAft>
                <a:spcPts val="0"/>
              </a:spcAft>
              <a:buSzPct val="66176"/>
              <a:buChar char="•"/>
            </a:pPr>
            <a:r>
              <a:rPr lang="en-US" b="1" dirty="0"/>
              <a:t>Developing UMS</a:t>
            </a:r>
            <a:r>
              <a:rPr lang="en-US" dirty="0"/>
              <a:t>, a framework that enables seamless and lightweight live migration of containerized services across autonomous computing systems with heterogeneous orchestrators</a:t>
            </a:r>
            <a:endParaRPr dirty="0"/>
          </a:p>
          <a:p>
            <a:pPr marL="457200" lvl="0" indent="-339328" algn="l" rtl="0">
              <a:spcBef>
                <a:spcPts val="0"/>
              </a:spcBef>
              <a:spcAft>
                <a:spcPts val="0"/>
              </a:spcAft>
              <a:buSzPct val="66176"/>
              <a:buChar char="•"/>
            </a:pPr>
            <a:endParaRPr lang="en-US" b="1" dirty="0"/>
          </a:p>
          <a:p>
            <a:pPr marL="457200" lvl="0" indent="-339328" algn="l" rtl="0">
              <a:spcBef>
                <a:spcPts val="0"/>
              </a:spcBef>
              <a:spcAft>
                <a:spcPts val="0"/>
              </a:spcAft>
              <a:buSzPct val="66176"/>
              <a:buChar char="•"/>
            </a:pPr>
            <a:r>
              <a:rPr lang="en-US" b="1" dirty="0"/>
              <a:t>Developing live container migration approaches</a:t>
            </a:r>
            <a:r>
              <a:rPr lang="en-US" dirty="0"/>
              <a:t> operating at the orchestrator, container, and service levels</a:t>
            </a:r>
            <a:endParaRPr dirty="0"/>
          </a:p>
          <a:p>
            <a:pPr marL="457200" lvl="0" indent="-339328" algn="l" rtl="0">
              <a:spcBef>
                <a:spcPts val="0"/>
              </a:spcBef>
              <a:spcAft>
                <a:spcPts val="0"/>
              </a:spcAft>
              <a:buSzPct val="66176"/>
              <a:buChar char="•"/>
            </a:pPr>
            <a:endParaRPr lang="en-US" b="1" dirty="0"/>
          </a:p>
          <a:p>
            <a:pPr marL="457200" lvl="0" indent="-339328" algn="l" rtl="0">
              <a:spcBef>
                <a:spcPts val="0"/>
              </a:spcBef>
              <a:spcAft>
                <a:spcPts val="0"/>
              </a:spcAft>
              <a:buSzPct val="66176"/>
              <a:buChar char="•"/>
            </a:pPr>
            <a:r>
              <a:rPr lang="en-US" b="1" dirty="0"/>
              <a:t>Demonstrating the feasibility of live migration</a:t>
            </a:r>
            <a:r>
              <a:rPr lang="en-US" dirty="0"/>
              <a:t> of containerized services across heterogeneous orchestrators (Kubernetes, Mesos, K3S, and </a:t>
            </a:r>
            <a:r>
              <a:rPr lang="en-US" dirty="0" err="1"/>
              <a:t>Minishift</a:t>
            </a:r>
            <a:r>
              <a:rPr lang="en-US" dirty="0"/>
              <a:t>) and between Microsoft Azure and Google Clouds</a:t>
            </a:r>
            <a:endParaRPr dirty="0"/>
          </a:p>
        </p:txBody>
      </p:sp>
      <p:sp>
        <p:nvSpPr>
          <p:cNvPr id="82" name="Google Shape;82;g29b95d05a22_1_13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9128b773c_0_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Architectural Overview of UMS</a:t>
            </a:r>
            <a:endParaRPr/>
          </a:p>
        </p:txBody>
      </p:sp>
      <p:sp>
        <p:nvSpPr>
          <p:cNvPr id="89" name="Google Shape;89;g209128b773c_0_0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90" name="Google Shape;90;g209128b773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837" y="1541100"/>
            <a:ext cx="6228326" cy="490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b95d05a22_1_20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759"/>
              <a:t>Establishing Service Migration Approaches Operating at Different Levels</a:t>
            </a:r>
            <a:endParaRPr sz="3759"/>
          </a:p>
        </p:txBody>
      </p:sp>
      <p:sp>
        <p:nvSpPr>
          <p:cNvPr id="97" name="Google Shape;97;g29b95d05a22_1_20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98" name="Google Shape;98;g29b95d05a22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125" y="1521225"/>
            <a:ext cx="7623752" cy="4835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g29b95d05a22_1_20"/>
          <p:cNvGrpSpPr/>
          <p:nvPr/>
        </p:nvGrpSpPr>
        <p:grpSpPr>
          <a:xfrm>
            <a:off x="1012950" y="1823300"/>
            <a:ext cx="6013050" cy="2121625"/>
            <a:chOff x="1012950" y="1823300"/>
            <a:chExt cx="6013050" cy="2121625"/>
          </a:xfrm>
        </p:grpSpPr>
        <p:sp>
          <p:nvSpPr>
            <p:cNvPr id="100" name="Google Shape;100;g29b95d05a22_1_20"/>
            <p:cNvSpPr txBox="1"/>
            <p:nvPr/>
          </p:nvSpPr>
          <p:spPr>
            <a:xfrm>
              <a:off x="1245700" y="1823300"/>
              <a:ext cx="1232100" cy="6843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CRIU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g29b95d05a22_1_20"/>
            <p:cNvSpPr/>
            <p:nvPr/>
          </p:nvSpPr>
          <p:spPr>
            <a:xfrm>
              <a:off x="1012950" y="3260625"/>
              <a:ext cx="930900" cy="684300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g29b95d05a22_1_20"/>
            <p:cNvSpPr/>
            <p:nvPr/>
          </p:nvSpPr>
          <p:spPr>
            <a:xfrm>
              <a:off x="6095100" y="2976800"/>
              <a:ext cx="930900" cy="684300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" name="Google Shape;103;g29b95d05a22_1_20"/>
            <p:cNvCxnSpPr>
              <a:stCxn id="100" idx="2"/>
              <a:endCxn id="101" idx="0"/>
            </p:cNvCxnSpPr>
            <p:nvPr/>
          </p:nvCxnSpPr>
          <p:spPr>
            <a:xfrm rot="5400000">
              <a:off x="1293550" y="2692400"/>
              <a:ext cx="753000" cy="383400"/>
            </a:xfrm>
            <a:prstGeom prst="bentConnector3">
              <a:avLst>
                <a:gd name="adj1" fmla="val 50002"/>
              </a:avLst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g29b95d05a22_1_20"/>
            <p:cNvCxnSpPr>
              <a:stCxn id="100" idx="3"/>
              <a:endCxn id="102" idx="0"/>
            </p:cNvCxnSpPr>
            <p:nvPr/>
          </p:nvCxnSpPr>
          <p:spPr>
            <a:xfrm>
              <a:off x="2477800" y="2165450"/>
              <a:ext cx="4082700" cy="811500"/>
            </a:xfrm>
            <a:prstGeom prst="bentConnector2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5" name="Google Shape;105;g29b95d05a22_1_20"/>
          <p:cNvGrpSpPr/>
          <p:nvPr/>
        </p:nvGrpSpPr>
        <p:grpSpPr>
          <a:xfrm>
            <a:off x="1901175" y="2973575"/>
            <a:ext cx="6055725" cy="2882400"/>
            <a:chOff x="1901175" y="2973575"/>
            <a:chExt cx="6055725" cy="2882400"/>
          </a:xfrm>
        </p:grpSpPr>
        <p:sp>
          <p:nvSpPr>
            <p:cNvPr id="106" name="Google Shape;106;g29b95d05a22_1_20"/>
            <p:cNvSpPr txBox="1"/>
            <p:nvPr/>
          </p:nvSpPr>
          <p:spPr>
            <a:xfrm>
              <a:off x="1901175" y="5171675"/>
              <a:ext cx="1232100" cy="6843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Rsync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g29b95d05a22_1_20"/>
            <p:cNvSpPr/>
            <p:nvPr/>
          </p:nvSpPr>
          <p:spPr>
            <a:xfrm>
              <a:off x="1964350" y="3339050"/>
              <a:ext cx="930900" cy="684300"/>
            </a:xfrm>
            <a:prstGeom prst="rect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g29b95d05a22_1_20"/>
            <p:cNvSpPr/>
            <p:nvPr/>
          </p:nvSpPr>
          <p:spPr>
            <a:xfrm>
              <a:off x="7026000" y="2973575"/>
              <a:ext cx="930900" cy="684300"/>
            </a:xfrm>
            <a:prstGeom prst="rect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9" name="Google Shape;109;g29b95d05a22_1_20"/>
            <p:cNvCxnSpPr>
              <a:stCxn id="106" idx="0"/>
              <a:endCxn id="107" idx="2"/>
            </p:cNvCxnSpPr>
            <p:nvPr/>
          </p:nvCxnSpPr>
          <p:spPr>
            <a:xfrm rot="5400000" flipH="1">
              <a:off x="1899375" y="4553825"/>
              <a:ext cx="1148400" cy="87300"/>
            </a:xfrm>
            <a:prstGeom prst="bentConnector3">
              <a:avLst>
                <a:gd name="adj1" fmla="val 50803"/>
              </a:avLst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g29b95d05a22_1_20"/>
            <p:cNvCxnSpPr>
              <a:stCxn id="106" idx="0"/>
              <a:endCxn id="108" idx="2"/>
            </p:cNvCxnSpPr>
            <p:nvPr/>
          </p:nvCxnSpPr>
          <p:spPr>
            <a:xfrm rot="-5400000">
              <a:off x="4247475" y="1927625"/>
              <a:ext cx="1513800" cy="4974300"/>
            </a:xfrm>
            <a:prstGeom prst="bentConnector3">
              <a:avLst>
                <a:gd name="adj1" fmla="val 38298"/>
              </a:avLst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6282fa06a4_0_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759"/>
              <a:t>Establishing Service Migration Approaches Operating at Different Levels</a:t>
            </a:r>
            <a:endParaRPr sz="3759"/>
          </a:p>
        </p:txBody>
      </p:sp>
      <p:sp>
        <p:nvSpPr>
          <p:cNvPr id="117" name="Google Shape;117;g26282fa06a4_0_2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18" name="Google Shape;118;g26282fa06a4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125" y="1521225"/>
            <a:ext cx="7623752" cy="4835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g26282fa06a4_0_2"/>
          <p:cNvGrpSpPr/>
          <p:nvPr/>
        </p:nvGrpSpPr>
        <p:grpSpPr>
          <a:xfrm>
            <a:off x="1068125" y="1823300"/>
            <a:ext cx="4214100" cy="2166000"/>
            <a:chOff x="1068125" y="1823300"/>
            <a:chExt cx="4214100" cy="2166000"/>
          </a:xfrm>
        </p:grpSpPr>
        <p:sp>
          <p:nvSpPr>
            <p:cNvPr id="120" name="Google Shape;120;g26282fa06a4_0_2"/>
            <p:cNvSpPr txBox="1"/>
            <p:nvPr/>
          </p:nvSpPr>
          <p:spPr>
            <a:xfrm>
              <a:off x="1068125" y="1823300"/>
              <a:ext cx="2252400" cy="6843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FastFreeze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g26282fa06a4_0_2"/>
            <p:cNvSpPr/>
            <p:nvPr/>
          </p:nvSpPr>
          <p:spPr>
            <a:xfrm>
              <a:off x="3320525" y="3305000"/>
              <a:ext cx="1961700" cy="684300"/>
            </a:xfrm>
            <a:prstGeom prst="rect">
              <a:avLst/>
            </a:prstGeom>
            <a:noFill/>
            <a:ln w="762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2" name="Google Shape;122;g26282fa06a4_0_2"/>
            <p:cNvCxnSpPr>
              <a:stCxn id="120" idx="2"/>
              <a:endCxn id="121" idx="1"/>
            </p:cNvCxnSpPr>
            <p:nvPr/>
          </p:nvCxnSpPr>
          <p:spPr>
            <a:xfrm rot="-5400000" flipH="1">
              <a:off x="2187575" y="2514350"/>
              <a:ext cx="1139700" cy="1126200"/>
            </a:xfrm>
            <a:prstGeom prst="bentConnector2">
              <a:avLst/>
            </a:prstGeom>
            <a:noFill/>
            <a:ln w="76200" cap="flat" cmpd="sng">
              <a:solidFill>
                <a:srgbClr val="274E1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" name="Google Shape;123;g26282fa06a4_0_2"/>
          <p:cNvGrpSpPr/>
          <p:nvPr/>
        </p:nvGrpSpPr>
        <p:grpSpPr>
          <a:xfrm>
            <a:off x="2774125" y="3655813"/>
            <a:ext cx="5112175" cy="2451688"/>
            <a:chOff x="2774125" y="3655813"/>
            <a:chExt cx="5112175" cy="2451688"/>
          </a:xfrm>
        </p:grpSpPr>
        <p:sp>
          <p:nvSpPr>
            <p:cNvPr id="124" name="Google Shape;124;g26282fa06a4_0_2"/>
            <p:cNvSpPr txBox="1"/>
            <p:nvPr/>
          </p:nvSpPr>
          <p:spPr>
            <a:xfrm>
              <a:off x="2774125" y="5423200"/>
              <a:ext cx="3366300" cy="6843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Docker-in-Docker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26282fa06a4_0_2"/>
            <p:cNvSpPr/>
            <p:nvPr/>
          </p:nvSpPr>
          <p:spPr>
            <a:xfrm>
              <a:off x="6539900" y="3655813"/>
              <a:ext cx="1346400" cy="684300"/>
            </a:xfrm>
            <a:prstGeom prst="rect">
              <a:avLst/>
            </a:prstGeom>
            <a:noFill/>
            <a:ln w="762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6" name="Google Shape;126;g26282fa06a4_0_2"/>
            <p:cNvCxnSpPr>
              <a:stCxn id="124" idx="0"/>
              <a:endCxn id="125" idx="2"/>
            </p:cNvCxnSpPr>
            <p:nvPr/>
          </p:nvCxnSpPr>
          <p:spPr>
            <a:xfrm rot="-5400000">
              <a:off x="5293675" y="3503800"/>
              <a:ext cx="1083000" cy="2755800"/>
            </a:xfrm>
            <a:prstGeom prst="bentConnector3">
              <a:avLst>
                <a:gd name="adj1" fmla="val 35970"/>
              </a:avLst>
            </a:prstGeom>
            <a:noFill/>
            <a:ln w="76200" cap="flat" cmpd="sng">
              <a:solidFill>
                <a:srgbClr val="741B4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" name="Google Shape;127;g26282fa06a4_0_2"/>
          <p:cNvGrpSpPr/>
          <p:nvPr/>
        </p:nvGrpSpPr>
        <p:grpSpPr>
          <a:xfrm>
            <a:off x="3980100" y="1576925"/>
            <a:ext cx="3343200" cy="1503675"/>
            <a:chOff x="3980100" y="1576925"/>
            <a:chExt cx="3343200" cy="1503675"/>
          </a:xfrm>
        </p:grpSpPr>
        <p:sp>
          <p:nvSpPr>
            <p:cNvPr id="128" name="Google Shape;128;g26282fa06a4_0_2"/>
            <p:cNvSpPr/>
            <p:nvPr/>
          </p:nvSpPr>
          <p:spPr>
            <a:xfrm>
              <a:off x="3980100" y="2488700"/>
              <a:ext cx="591900" cy="591900"/>
            </a:xfrm>
            <a:prstGeom prst="ellipse">
              <a:avLst/>
            </a:prstGeom>
            <a:noFill/>
            <a:ln w="762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26282fa06a4_0_2"/>
            <p:cNvSpPr txBox="1"/>
            <p:nvPr/>
          </p:nvSpPr>
          <p:spPr>
            <a:xfrm>
              <a:off x="4572000" y="1576925"/>
              <a:ext cx="2751300" cy="7755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 there is a FastFreeze process in the container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0" name="Google Shape;130;g26282fa06a4_0_2"/>
            <p:cNvCxnSpPr>
              <a:stCxn id="128" idx="0"/>
              <a:endCxn id="129" idx="1"/>
            </p:cNvCxnSpPr>
            <p:nvPr/>
          </p:nvCxnSpPr>
          <p:spPr>
            <a:xfrm rot="-5400000">
              <a:off x="4162050" y="2078600"/>
              <a:ext cx="524100" cy="296100"/>
            </a:xfrm>
            <a:prstGeom prst="bentConnector2">
              <a:avLst/>
            </a:prstGeom>
            <a:noFill/>
            <a:ln w="76200" cap="flat" cmpd="sng">
              <a:solidFill>
                <a:srgbClr val="274E1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1" name="Google Shape;131;g26282fa06a4_0_2"/>
          <p:cNvGrpSpPr/>
          <p:nvPr/>
        </p:nvGrpSpPr>
        <p:grpSpPr>
          <a:xfrm>
            <a:off x="1190900" y="2488700"/>
            <a:ext cx="6048825" cy="2368875"/>
            <a:chOff x="1190900" y="2488700"/>
            <a:chExt cx="6048825" cy="2368875"/>
          </a:xfrm>
        </p:grpSpPr>
        <p:sp>
          <p:nvSpPr>
            <p:cNvPr id="132" name="Google Shape;132;g26282fa06a4_0_2"/>
            <p:cNvSpPr/>
            <p:nvPr/>
          </p:nvSpPr>
          <p:spPr>
            <a:xfrm>
              <a:off x="6647825" y="2488700"/>
              <a:ext cx="591900" cy="591900"/>
            </a:xfrm>
            <a:prstGeom prst="ellipse">
              <a:avLst/>
            </a:prstGeom>
            <a:noFill/>
            <a:ln w="762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26282fa06a4_0_2"/>
            <p:cNvSpPr txBox="1"/>
            <p:nvPr/>
          </p:nvSpPr>
          <p:spPr>
            <a:xfrm>
              <a:off x="1190900" y="4173275"/>
              <a:ext cx="4440900" cy="6843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 there is a response from Docker port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Google Shape;134;g26282fa06a4_0_2"/>
            <p:cNvCxnSpPr>
              <a:stCxn id="133" idx="3"/>
              <a:endCxn id="132" idx="2"/>
            </p:cNvCxnSpPr>
            <p:nvPr/>
          </p:nvCxnSpPr>
          <p:spPr>
            <a:xfrm rot="10800000" flipH="1">
              <a:off x="5631800" y="2784725"/>
              <a:ext cx="1016100" cy="1730700"/>
            </a:xfrm>
            <a:prstGeom prst="bentConnector3">
              <a:avLst>
                <a:gd name="adj1" fmla="val 49996"/>
              </a:avLst>
            </a:prstGeom>
            <a:noFill/>
            <a:ln w="76200" cap="flat" cmpd="sng">
              <a:solidFill>
                <a:srgbClr val="741B4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af14386b5_0_36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US"/>
              <a:t>Mechanics of the Live Migration Coordination</a:t>
            </a:r>
            <a:endParaRPr/>
          </a:p>
        </p:txBody>
      </p:sp>
      <p:sp>
        <p:nvSpPr>
          <p:cNvPr id="141" name="Google Shape;141;g12af14386b5_0_360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42" name="Google Shape;142;g12af14386b5_0_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00" y="2061078"/>
            <a:ext cx="8839199" cy="3858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af14386b5_0_61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memhog</a:t>
            </a:r>
            <a:endParaRPr/>
          </a:p>
        </p:txBody>
      </p:sp>
      <p:sp>
        <p:nvSpPr>
          <p:cNvPr id="149" name="Google Shape;149;g12af14386b5_0_6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714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A simple application that allocates static amount of memory and writes data randomly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Scale the memory size to measure overhead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Since its data cannot be compressed, may compare to data-compressible application e.g., Redis</a:t>
            </a:r>
            <a:endParaRPr/>
          </a:p>
          <a:p>
            <a:pPr marL="45720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Our version embed a looper</a:t>
            </a:r>
            <a:endParaRPr/>
          </a:p>
        </p:txBody>
      </p:sp>
      <p:sp>
        <p:nvSpPr>
          <p:cNvPr id="150" name="Google Shape;150;g12af14386b5_0_615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cc054e9aa_0_0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Overhead of Live Container Migration</a:t>
            </a:r>
            <a:endParaRPr/>
          </a:p>
        </p:txBody>
      </p:sp>
      <p:sp>
        <p:nvSpPr>
          <p:cNvPr id="157" name="Google Shape;157;g15cc054e9aa_0_0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58" name="Google Shape;158;g15cc054e9a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47800"/>
            <a:ext cx="8839198" cy="4438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15cc054e9aa_0_0"/>
          <p:cNvGrpSpPr/>
          <p:nvPr/>
        </p:nvGrpSpPr>
        <p:grpSpPr>
          <a:xfrm>
            <a:off x="152400" y="1536775"/>
            <a:ext cx="8060800" cy="3256975"/>
            <a:chOff x="152400" y="1536775"/>
            <a:chExt cx="8060800" cy="3256975"/>
          </a:xfrm>
        </p:grpSpPr>
        <p:sp>
          <p:nvSpPr>
            <p:cNvPr id="160" name="Google Shape;160;g15cc054e9aa_0_0"/>
            <p:cNvSpPr txBox="1"/>
            <p:nvPr/>
          </p:nvSpPr>
          <p:spPr>
            <a:xfrm>
              <a:off x="2422900" y="1536775"/>
              <a:ext cx="5790300" cy="12594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service-level migration outperforms other approaches.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15cc054e9aa_0_0"/>
            <p:cNvSpPr txBox="1"/>
            <p:nvPr/>
          </p:nvSpPr>
          <p:spPr>
            <a:xfrm>
              <a:off x="152400" y="3037538"/>
              <a:ext cx="6226500" cy="12594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container-level approach is tolerable for small-size containers.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2" name="Google Shape;162;g15cc054e9aa_0_0"/>
            <p:cNvCxnSpPr/>
            <p:nvPr/>
          </p:nvCxnSpPr>
          <p:spPr>
            <a:xfrm>
              <a:off x="7035950" y="2795225"/>
              <a:ext cx="0" cy="1848000"/>
            </a:xfrm>
            <a:prstGeom prst="straightConnector1">
              <a:avLst/>
            </a:pr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g15cc054e9aa_0_0"/>
            <p:cNvCxnSpPr/>
            <p:nvPr/>
          </p:nvCxnSpPr>
          <p:spPr>
            <a:xfrm>
              <a:off x="7953100" y="2795225"/>
              <a:ext cx="0" cy="16152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g15cc054e9aa_0_0"/>
            <p:cNvCxnSpPr/>
            <p:nvPr/>
          </p:nvCxnSpPr>
          <p:spPr>
            <a:xfrm>
              <a:off x="1683700" y="4314650"/>
              <a:ext cx="0" cy="4791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g15cc054e9aa_0_0"/>
            <p:cNvCxnSpPr/>
            <p:nvPr/>
          </p:nvCxnSpPr>
          <p:spPr>
            <a:xfrm>
              <a:off x="2641900" y="4328350"/>
              <a:ext cx="0" cy="4380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g15cc054e9aa_0_0"/>
            <p:cNvCxnSpPr/>
            <p:nvPr/>
          </p:nvCxnSpPr>
          <p:spPr>
            <a:xfrm>
              <a:off x="3613800" y="4300975"/>
              <a:ext cx="0" cy="4380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g15cc054e9aa_0_0"/>
            <p:cNvCxnSpPr/>
            <p:nvPr/>
          </p:nvCxnSpPr>
          <p:spPr>
            <a:xfrm>
              <a:off x="4558300" y="4300975"/>
              <a:ext cx="0" cy="3834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g15cc054e9aa_0_0"/>
            <p:cNvCxnSpPr/>
            <p:nvPr/>
          </p:nvCxnSpPr>
          <p:spPr>
            <a:xfrm>
              <a:off x="5530200" y="4300975"/>
              <a:ext cx="0" cy="2328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456616194_0_37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Docker Checkpoint Analysis</a:t>
            </a:r>
            <a:endParaRPr/>
          </a:p>
        </p:txBody>
      </p:sp>
      <p:sp>
        <p:nvSpPr>
          <p:cNvPr id="175" name="Google Shape;175;g28456616194_0_376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76" name="Google Shape;176;g28456616194_0_376"/>
          <p:cNvSpPr/>
          <p:nvPr/>
        </p:nvSpPr>
        <p:spPr>
          <a:xfrm>
            <a:off x="1971525" y="2411075"/>
            <a:ext cx="1322400" cy="939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log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8456616194_0_376"/>
          <p:cNvSpPr/>
          <p:nvPr/>
        </p:nvSpPr>
        <p:spPr>
          <a:xfrm>
            <a:off x="32225" y="2411150"/>
            <a:ext cx="1322400" cy="28293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28456616194_0_376"/>
          <p:cNvSpPr/>
          <p:nvPr/>
        </p:nvSpPr>
        <p:spPr>
          <a:xfrm>
            <a:off x="1971525" y="3355925"/>
            <a:ext cx="1322400" cy="1884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unknown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8456616194_0_376"/>
          <p:cNvSpPr txBox="1"/>
          <p:nvPr/>
        </p:nvSpPr>
        <p:spPr>
          <a:xfrm>
            <a:off x="158525" y="1669525"/>
            <a:ext cx="10698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Docker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8456616194_0_376"/>
          <p:cNvSpPr txBox="1"/>
          <p:nvPr/>
        </p:nvSpPr>
        <p:spPr>
          <a:xfrm>
            <a:off x="2097813" y="1669525"/>
            <a:ext cx="10698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Docker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8456616194_0_376"/>
          <p:cNvSpPr/>
          <p:nvPr/>
        </p:nvSpPr>
        <p:spPr>
          <a:xfrm>
            <a:off x="3910800" y="3355925"/>
            <a:ext cx="1322400" cy="13650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3-4s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8456616194_0_376"/>
          <p:cNvSpPr txBox="1"/>
          <p:nvPr/>
        </p:nvSpPr>
        <p:spPr>
          <a:xfrm>
            <a:off x="4037100" y="1669525"/>
            <a:ext cx="10698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containerd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8456616194_0_376"/>
          <p:cNvSpPr/>
          <p:nvPr/>
        </p:nvSpPr>
        <p:spPr>
          <a:xfrm>
            <a:off x="5850088" y="3467300"/>
            <a:ext cx="1322400" cy="4653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8456616194_0_376"/>
          <p:cNvSpPr txBox="1"/>
          <p:nvPr/>
        </p:nvSpPr>
        <p:spPr>
          <a:xfrm>
            <a:off x="5976388" y="1669525"/>
            <a:ext cx="10698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runc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8456616194_0_376"/>
          <p:cNvSpPr txBox="1"/>
          <p:nvPr/>
        </p:nvSpPr>
        <p:spPr>
          <a:xfrm>
            <a:off x="7915675" y="1669525"/>
            <a:ext cx="10698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CRIU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8456616194_0_376"/>
          <p:cNvSpPr/>
          <p:nvPr/>
        </p:nvSpPr>
        <p:spPr>
          <a:xfrm>
            <a:off x="7789375" y="3574100"/>
            <a:ext cx="1322400" cy="251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&lt;1s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g28456616194_0_376"/>
          <p:cNvCxnSpPr/>
          <p:nvPr/>
        </p:nvCxnSpPr>
        <p:spPr>
          <a:xfrm>
            <a:off x="1408075" y="2411150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8" name="Google Shape;188;g28456616194_0_376"/>
          <p:cNvCxnSpPr/>
          <p:nvPr/>
        </p:nvCxnSpPr>
        <p:spPr>
          <a:xfrm>
            <a:off x="3347363" y="3355925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9" name="Google Shape;189;g28456616194_0_376"/>
          <p:cNvCxnSpPr/>
          <p:nvPr/>
        </p:nvCxnSpPr>
        <p:spPr>
          <a:xfrm>
            <a:off x="5286650" y="3467300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0" name="Google Shape;190;g28456616194_0_376"/>
          <p:cNvCxnSpPr/>
          <p:nvPr/>
        </p:nvCxnSpPr>
        <p:spPr>
          <a:xfrm>
            <a:off x="7225938" y="3593150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1" name="Google Shape;191;g28456616194_0_376"/>
          <p:cNvCxnSpPr/>
          <p:nvPr/>
        </p:nvCxnSpPr>
        <p:spPr>
          <a:xfrm rot="10800000">
            <a:off x="1408075" y="5240450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2" name="Google Shape;192;g28456616194_0_376"/>
          <p:cNvCxnSpPr/>
          <p:nvPr/>
        </p:nvCxnSpPr>
        <p:spPr>
          <a:xfrm rot="10800000">
            <a:off x="3347375" y="4720925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3" name="Google Shape;193;g28456616194_0_376"/>
          <p:cNvCxnSpPr/>
          <p:nvPr/>
        </p:nvCxnSpPr>
        <p:spPr>
          <a:xfrm rot="10800000">
            <a:off x="5286650" y="3932600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4" name="Google Shape;194;g28456616194_0_376"/>
          <p:cNvCxnSpPr/>
          <p:nvPr/>
        </p:nvCxnSpPr>
        <p:spPr>
          <a:xfrm rot="10800000">
            <a:off x="7225938" y="3825800"/>
            <a:ext cx="51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5" name="Google Shape;195;g28456616194_0_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411161"/>
            <a:ext cx="1842938" cy="28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g28456616194_0_376"/>
          <p:cNvCxnSpPr/>
          <p:nvPr/>
        </p:nvCxnSpPr>
        <p:spPr>
          <a:xfrm>
            <a:off x="54750" y="3082666"/>
            <a:ext cx="17796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g28456616194_0_376"/>
          <p:cNvCxnSpPr>
            <a:stCxn id="195" idx="3"/>
          </p:cNvCxnSpPr>
          <p:nvPr/>
        </p:nvCxnSpPr>
        <p:spPr>
          <a:xfrm>
            <a:off x="1842937" y="3825811"/>
            <a:ext cx="7301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g28456616194_0_376"/>
          <p:cNvCxnSpPr>
            <a:stCxn id="195" idx="3"/>
          </p:cNvCxnSpPr>
          <p:nvPr/>
        </p:nvCxnSpPr>
        <p:spPr>
          <a:xfrm rot="10800000">
            <a:off x="1842937" y="3087811"/>
            <a:ext cx="0" cy="73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g28456616194_0_376"/>
          <p:cNvCxnSpPr/>
          <p:nvPr/>
        </p:nvCxnSpPr>
        <p:spPr>
          <a:xfrm>
            <a:off x="54750" y="3892891"/>
            <a:ext cx="1779600" cy="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g28456616194_0_376"/>
          <p:cNvCxnSpPr/>
          <p:nvPr/>
        </p:nvCxnSpPr>
        <p:spPr>
          <a:xfrm>
            <a:off x="1834350" y="5240441"/>
            <a:ext cx="1779600" cy="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g28456616194_0_376"/>
          <p:cNvCxnSpPr/>
          <p:nvPr/>
        </p:nvCxnSpPr>
        <p:spPr>
          <a:xfrm>
            <a:off x="1842925" y="3898575"/>
            <a:ext cx="0" cy="13392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g28456616194_0_376"/>
          <p:cNvCxnSpPr/>
          <p:nvPr/>
        </p:nvCxnSpPr>
        <p:spPr>
          <a:xfrm>
            <a:off x="31663" y="4873966"/>
            <a:ext cx="17796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28456616194_0_376"/>
          <p:cNvCxnSpPr/>
          <p:nvPr/>
        </p:nvCxnSpPr>
        <p:spPr>
          <a:xfrm>
            <a:off x="1800225" y="5316650"/>
            <a:ext cx="18138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28456616194_0_376"/>
          <p:cNvCxnSpPr/>
          <p:nvPr/>
        </p:nvCxnSpPr>
        <p:spPr>
          <a:xfrm>
            <a:off x="1795300" y="4875850"/>
            <a:ext cx="0" cy="462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g28456616194_0_376"/>
          <p:cNvSpPr txBox="1"/>
          <p:nvPr/>
        </p:nvSpPr>
        <p:spPr>
          <a:xfrm>
            <a:off x="4229100" y="4792850"/>
            <a:ext cx="5128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Unnecessary io.Copy from /tmp/ctd-checkpoint&lt;random_number&gt; to /var/lib/docker/containers/&lt;container_id&gt;/checkpoints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28456616194_0_376"/>
          <p:cNvSpPr/>
          <p:nvPr/>
        </p:nvSpPr>
        <p:spPr>
          <a:xfrm>
            <a:off x="4093675" y="3825800"/>
            <a:ext cx="176100" cy="1489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g28456616194_0_376"/>
          <p:cNvCxnSpPr/>
          <p:nvPr/>
        </p:nvCxnSpPr>
        <p:spPr>
          <a:xfrm>
            <a:off x="3910825" y="3358891"/>
            <a:ext cx="1526100" cy="0"/>
          </a:xfrm>
          <a:prstGeom prst="straightConnector1">
            <a:avLst/>
          </a:prstGeom>
          <a:noFill/>
          <a:ln w="381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8" name="Google Shape;208;g28456616194_0_376"/>
          <p:cNvCxnSpPr/>
          <p:nvPr/>
        </p:nvCxnSpPr>
        <p:spPr>
          <a:xfrm>
            <a:off x="5850075" y="3473191"/>
            <a:ext cx="1526100" cy="0"/>
          </a:xfrm>
          <a:prstGeom prst="straightConnector1">
            <a:avLst/>
          </a:prstGeom>
          <a:noFill/>
          <a:ln w="381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b95d05a22_0_3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Impact of Dynamic Memory Footprint on the Migration</a:t>
            </a:r>
            <a:endParaRPr/>
          </a:p>
        </p:txBody>
      </p:sp>
      <p:sp>
        <p:nvSpPr>
          <p:cNvPr id="215" name="Google Shape;215;g29b95d05a22_0_36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16" name="Google Shape;216;g29b95d05a22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5" y="1544900"/>
            <a:ext cx="4657000" cy="232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9b95d05a22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75" y="4114800"/>
            <a:ext cx="4487001" cy="2241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g29b95d05a22_0_36"/>
          <p:cNvGrpSpPr/>
          <p:nvPr/>
        </p:nvGrpSpPr>
        <p:grpSpPr>
          <a:xfrm>
            <a:off x="176175" y="1754875"/>
            <a:ext cx="8876600" cy="3901250"/>
            <a:chOff x="176175" y="1754875"/>
            <a:chExt cx="8876600" cy="3901250"/>
          </a:xfrm>
        </p:grpSpPr>
        <p:cxnSp>
          <p:nvCxnSpPr>
            <p:cNvPr id="219" name="Google Shape;219;g29b95d05a22_0_36"/>
            <p:cNvCxnSpPr/>
            <p:nvPr/>
          </p:nvCxnSpPr>
          <p:spPr>
            <a:xfrm rot="10800000">
              <a:off x="3504250" y="1891750"/>
              <a:ext cx="1478400" cy="35043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0" name="Google Shape;220;g29b95d05a22_0_36"/>
            <p:cNvCxnSpPr>
              <a:stCxn id="221" idx="1"/>
            </p:cNvCxnSpPr>
            <p:nvPr/>
          </p:nvCxnSpPr>
          <p:spPr>
            <a:xfrm flipH="1">
              <a:off x="2970275" y="3760275"/>
              <a:ext cx="2012400" cy="6501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1" name="Google Shape;221;g29b95d05a22_0_36"/>
            <p:cNvSpPr txBox="1"/>
            <p:nvPr/>
          </p:nvSpPr>
          <p:spPr>
            <a:xfrm>
              <a:off x="4982675" y="1864425"/>
              <a:ext cx="4070100" cy="37917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service-level approach </a:t>
              </a:r>
              <a:r>
                <a:rPr lang="en-US" sz="3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depends on</a:t>
              </a: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the </a:t>
              </a:r>
              <a:r>
                <a:rPr lang="en-US" sz="3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number of processes</a:t>
              </a: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running in the container, </a:t>
              </a:r>
              <a:r>
                <a:rPr lang="en-US" sz="3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rather than</a:t>
              </a: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the container </a:t>
              </a:r>
              <a:r>
                <a:rPr lang="en-US" sz="34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memory footprint</a:t>
              </a:r>
              <a:r>
                <a:rPr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2" name="Google Shape;222;g29b95d05a22_0_36"/>
            <p:cNvCxnSpPr/>
            <p:nvPr/>
          </p:nvCxnSpPr>
          <p:spPr>
            <a:xfrm>
              <a:off x="588600" y="1768575"/>
              <a:ext cx="37782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g29b95d05a22_0_36"/>
            <p:cNvCxnSpPr/>
            <p:nvPr/>
          </p:nvCxnSpPr>
          <p:spPr>
            <a:xfrm rot="10800000" flipH="1">
              <a:off x="848700" y="4220575"/>
              <a:ext cx="3518100" cy="7785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24" name="Google Shape;224;g29b95d05a22_0_36"/>
            <p:cNvSpPr/>
            <p:nvPr/>
          </p:nvSpPr>
          <p:spPr>
            <a:xfrm>
              <a:off x="176175" y="1754875"/>
              <a:ext cx="347700" cy="365100"/>
            </a:xfrm>
            <a:prstGeom prst="ellipse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29b95d05a22_0_36"/>
            <p:cNvSpPr/>
            <p:nvPr/>
          </p:nvSpPr>
          <p:spPr>
            <a:xfrm>
              <a:off x="261900" y="4379025"/>
              <a:ext cx="347700" cy="365100"/>
            </a:xfrm>
            <a:prstGeom prst="ellipse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dc7ba4a37_0_108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32" name="Google Shape;232;g28dc7ba4a37_0_108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Improving FastFreeze</a:t>
            </a:r>
            <a:endParaRPr/>
          </a:p>
        </p:txBody>
      </p:sp>
      <p:pic>
        <p:nvPicPr>
          <p:cNvPr id="233" name="Google Shape;233;g28dc7ba4a37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538" y="1465300"/>
            <a:ext cx="5620924" cy="24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8dc7ba4a37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1550" y="3868250"/>
            <a:ext cx="5620901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8dc7ba4a37_0_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550" y="4749388"/>
            <a:ext cx="1622000" cy="1892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15671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Introduction 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71729" y="1465907"/>
            <a:ext cx="7005507" cy="511249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Dr. Mohsen Amini Salehi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PhD at Melbourne University 2012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b="1" spc="-1" dirty="0">
                <a:solidFill>
                  <a:srgbClr val="000000"/>
                </a:solidFill>
              </a:rPr>
              <a:t>Associate Professor at University of North Texas (now)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endParaRPr lang="en-US" sz="1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400" spc="-1" dirty="0"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Director of the HPCC Lab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7 members: 6 PhD + 1 MS + 2 BS students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 total 33 students/postdoc/visitors</a:t>
            </a:r>
          </a:p>
          <a:p>
            <a:pPr marL="1143000" lvl="2" indent="-228240"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000000"/>
                </a:solidFill>
              </a:rPr>
              <a:t>&gt; 70 peer-reviewed publications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7" name="Picture 6"/>
          <p:cNvPicPr/>
          <p:nvPr/>
        </p:nvPicPr>
        <p:blipFill rotWithShape="1">
          <a:blip r:embed="rId2"/>
          <a:srcRect t="31203" b="14510"/>
          <a:stretch/>
        </p:blipFill>
        <p:spPr>
          <a:xfrm>
            <a:off x="6193971" y="751114"/>
            <a:ext cx="2949669" cy="2276566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1A8F42C-14CB-7C6B-B46E-D0E2DAB89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9" t="38237" r="11035" b="9979"/>
          <a:stretch/>
        </p:blipFill>
        <p:spPr>
          <a:xfrm>
            <a:off x="4622972" y="3027680"/>
            <a:ext cx="4521028" cy="2048965"/>
          </a:xfrm>
          <a:prstGeom prst="rect">
            <a:avLst/>
          </a:prstGeom>
        </p:spPr>
      </p:pic>
      <p:pic>
        <p:nvPicPr>
          <p:cNvPr id="1026" name="Picture 2" descr="NSF Logo | NSF - National Science Foundation">
            <a:extLst>
              <a:ext uri="{FF2B5EF4-FFF2-40B4-BE49-F238E27FC236}">
                <a16:creationId xmlns:a16="http://schemas.microsoft.com/office/drawing/2014/main" id="{B3D2FA6C-CEFE-9788-D7D6-6BE54F9B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4548278"/>
            <a:ext cx="1934952" cy="19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lbor-logo_06">
            <a:extLst>
              <a:ext uri="{FF2B5EF4-FFF2-40B4-BE49-F238E27FC236}">
                <a16:creationId xmlns:a16="http://schemas.microsoft.com/office/drawing/2014/main" id="{1573B44C-8832-6280-832A-390C4665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12" y="4404480"/>
            <a:ext cx="1790693" cy="23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@hpcclab">
            <a:extLst>
              <a:ext uri="{FF2B5EF4-FFF2-40B4-BE49-F238E27FC236}">
                <a16:creationId xmlns:a16="http://schemas.microsoft.com/office/drawing/2014/main" id="{2446A626-272F-2AC0-7C48-1B699D1B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45" y="5176534"/>
            <a:ext cx="1609466" cy="16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9b95d05a22_0_2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Live Migration across Heterogeneous Orchestrators</a:t>
            </a:r>
            <a:endParaRPr/>
          </a:p>
        </p:txBody>
      </p:sp>
      <p:sp>
        <p:nvSpPr>
          <p:cNvPr id="242" name="Google Shape;242;g29b95d05a22_0_29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43" name="Google Shape;243;g29b95d05a22_0_29" descr="This video shows our solution for live migration of containerized services. In this video, we show that how we can live migrate a service (memhog benchmarking application) from Azure Kubernetes Service (AKS) to Google Kubernetes Engine (GKE) without interrupting the running service. Such ability can be used across edge-to-cloud continuum OR between clouds to realize the ideas of multi-cloud to overcome problems like vendor lock-in. For more information, please refer to our poster paper presented in SuperComputing 2022 conference: &#10;http://hpcclab.org/paperPdf/sc22/poster.pdf" title="Multi-Cloud: Live migration of containerized services across public cloud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176" y="1533751"/>
            <a:ext cx="7421625" cy="41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9b95d05a22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5853438"/>
            <a:ext cx="861176" cy="10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9b95d05a22_0_6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Further Resources</a:t>
            </a:r>
            <a:endParaRPr/>
          </a:p>
        </p:txBody>
      </p:sp>
      <p:sp>
        <p:nvSpPr>
          <p:cNvPr id="251" name="Google Shape;251;g29b95d05a22_0_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71475" algn="l" rtl="0">
              <a:spcBef>
                <a:spcPts val="36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Demo videos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71475" algn="l" rtl="0">
              <a:spcBef>
                <a:spcPts val="36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GitHub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71475" algn="l" rtl="0">
              <a:spcBef>
                <a:spcPts val="36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How we fix FastFreeze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71475" algn="l" rtl="0">
              <a:spcBef>
                <a:spcPts val="360"/>
              </a:spcBef>
              <a:spcAft>
                <a:spcPts val="0"/>
              </a:spcAft>
              <a:buSzPts val="2250"/>
              <a:buChar char="•"/>
            </a:pPr>
            <a:r>
              <a:rPr lang="en-US"/>
              <a:t>Contact us!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thanawat.chanikaphon1@louisiana.edu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mohsen.aminisalehi@unt.edu</a:t>
            </a:r>
            <a:endParaRPr/>
          </a:p>
        </p:txBody>
      </p:sp>
      <p:sp>
        <p:nvSpPr>
          <p:cNvPr id="252" name="Google Shape;252;g29b95d05a22_0_66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53" name="Google Shape;253;g29b95d05a22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804" y="3240650"/>
            <a:ext cx="1067464" cy="124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9b95d05a22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3052" y="1528350"/>
            <a:ext cx="1067474" cy="124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9b95d05a22_0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653" y="1528360"/>
            <a:ext cx="1067474" cy="124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9b95d05a22_0_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0627" y="2270925"/>
            <a:ext cx="1067474" cy="124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9b95d05a22_0_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0174" y="4794639"/>
            <a:ext cx="1067474" cy="1245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E74461-2428-484F-990F-C8A10D876776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3" y="131913"/>
            <a:ext cx="8946718" cy="1143000"/>
          </a:xfrm>
        </p:spPr>
        <p:txBody>
          <a:bodyPr>
            <a:noAutofit/>
          </a:bodyPr>
          <a:lstStyle/>
          <a:p>
            <a:r>
              <a:rPr lang="en-US" dirty="0"/>
              <a:t>Research Vision</a:t>
            </a:r>
            <a:endParaRPr lang="en-US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4AE10-6A53-4D40-BA6C-39342DA4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6" y="2502902"/>
            <a:ext cx="2498646" cy="1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89FFDB-AB40-4DCB-A12F-5A55246EF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2454" r="4903" b="10843"/>
          <a:stretch/>
        </p:blipFill>
        <p:spPr bwMode="auto">
          <a:xfrm>
            <a:off x="1376855" y="4114799"/>
            <a:ext cx="2498646" cy="1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485E4F-FF5A-4160-A295-17D01B54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" y="2907391"/>
            <a:ext cx="3382389" cy="2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3">
            <a:extLst>
              <a:ext uri="{FF2B5EF4-FFF2-40B4-BE49-F238E27FC236}">
                <a16:creationId xmlns:a16="http://schemas.microsoft.com/office/drawing/2014/main" id="{4ED109F4-08C7-4B39-A3D4-4DB220C1C685}"/>
              </a:ext>
            </a:extLst>
          </p:cNvPr>
          <p:cNvSpPr/>
          <p:nvPr/>
        </p:nvSpPr>
        <p:spPr>
          <a:xfrm>
            <a:off x="5948155" y="3958442"/>
            <a:ext cx="1091957" cy="47599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0">
            <a:extLst>
              <a:ext uri="{FF2B5EF4-FFF2-40B4-BE49-F238E27FC236}">
                <a16:creationId xmlns:a16="http://schemas.microsoft.com/office/drawing/2014/main" id="{73EAA49F-F0F1-41D6-8E1C-39EB766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4" y="4634060"/>
            <a:ext cx="1030861" cy="10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B9FEF875-9EB3-465B-B427-BA8338EB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84" y="4718215"/>
            <a:ext cx="680077" cy="6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Wide-angle HD 1080p security camera">
            <a:extLst>
              <a:ext uri="{FF2B5EF4-FFF2-40B4-BE49-F238E27FC236}">
                <a16:creationId xmlns:a16="http://schemas.microsoft.com/office/drawing/2014/main" id="{D14AE356-6EB6-4A9E-951C-CCA3F596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32" y="6048867"/>
            <a:ext cx="922448" cy="6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0" descr="Drone Delivery: By The Numbers - Blogs - diydrones">
            <a:extLst>
              <a:ext uri="{FF2B5EF4-FFF2-40B4-BE49-F238E27FC236}">
                <a16:creationId xmlns:a16="http://schemas.microsoft.com/office/drawing/2014/main" id="{29B3180C-831D-4CDD-BC13-A192BBE7A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-367" r="1596" b="19223"/>
          <a:stretch/>
        </p:blipFill>
        <p:spPr bwMode="auto">
          <a:xfrm>
            <a:off x="4081612" y="5696842"/>
            <a:ext cx="1595249" cy="9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8" descr="Home - AZTECH">
            <a:extLst>
              <a:ext uri="{FF2B5EF4-FFF2-40B4-BE49-F238E27FC236}">
                <a16:creationId xmlns:a16="http://schemas.microsoft.com/office/drawing/2014/main" id="{2272283A-A457-40F2-82CE-A23B045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31" y="5682919"/>
            <a:ext cx="1718587" cy="12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vuzix blade smart glasses">
            <a:extLst>
              <a:ext uri="{FF2B5EF4-FFF2-40B4-BE49-F238E27FC236}">
                <a16:creationId xmlns:a16="http://schemas.microsoft.com/office/drawing/2014/main" id="{9F18C054-D355-484D-BEA8-1D6C34F1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35232" r="-1" b="36162"/>
          <a:stretch/>
        </p:blipFill>
        <p:spPr bwMode="auto">
          <a:xfrm>
            <a:off x="5470149" y="6237103"/>
            <a:ext cx="1030855" cy="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26269C42-781B-48E4-B358-B076BAC5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8122" r="22794" b="20412"/>
          <a:stretch/>
        </p:blipFill>
        <p:spPr bwMode="auto">
          <a:xfrm>
            <a:off x="5268094" y="1975745"/>
            <a:ext cx="2504871" cy="18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3134D6B-F9FA-4D51-A10D-0A3F9AC2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6298955" y="4693514"/>
            <a:ext cx="615455" cy="7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AB6180-D5FC-4045-94C5-C3012AB4EDD6}"/>
              </a:ext>
            </a:extLst>
          </p:cNvPr>
          <p:cNvSpPr/>
          <p:nvPr/>
        </p:nvSpPr>
        <p:spPr>
          <a:xfrm>
            <a:off x="7511239" y="4819088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6165B-4970-4A60-B9EA-D79C745EA118}"/>
              </a:ext>
            </a:extLst>
          </p:cNvPr>
          <p:cNvSpPr/>
          <p:nvPr/>
        </p:nvSpPr>
        <p:spPr>
          <a:xfrm>
            <a:off x="6074069" y="3931262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57848-BF2C-4599-A500-82131BC18763}"/>
              </a:ext>
            </a:extLst>
          </p:cNvPr>
          <p:cNvSpPr/>
          <p:nvPr/>
        </p:nvSpPr>
        <p:spPr>
          <a:xfrm>
            <a:off x="5782534" y="2660561"/>
            <a:ext cx="14455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67D3E-9DDD-4FC1-BDD4-9C511AB8713E}"/>
              </a:ext>
            </a:extLst>
          </p:cNvPr>
          <p:cNvSpPr/>
          <p:nvPr/>
        </p:nvSpPr>
        <p:spPr>
          <a:xfrm>
            <a:off x="4760483" y="6560668"/>
            <a:ext cx="15049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IoT Device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FDB4E-FF84-4A81-8B41-A9AAEA3FF474}"/>
              </a:ext>
            </a:extLst>
          </p:cNvPr>
          <p:cNvSpPr/>
          <p:nvPr/>
        </p:nvSpPr>
        <p:spPr>
          <a:xfrm>
            <a:off x="-8547" y="1463768"/>
            <a:ext cx="409015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Past Decade</a:t>
            </a:r>
          </a:p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Communication Everywhere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2AEDDE-6500-443C-B505-A03C63A20278}"/>
              </a:ext>
            </a:extLst>
          </p:cNvPr>
          <p:cNvSpPr/>
          <p:nvPr/>
        </p:nvSpPr>
        <p:spPr>
          <a:xfrm>
            <a:off x="4816498" y="1397779"/>
            <a:ext cx="36630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Decade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Computing Everywhere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84FD22-50CF-42E2-B2CA-1074B9EBF9D9}"/>
              </a:ext>
            </a:extLst>
          </p:cNvPr>
          <p:cNvSpPr/>
          <p:nvPr/>
        </p:nvSpPr>
        <p:spPr>
          <a:xfrm>
            <a:off x="4081612" y="3752193"/>
            <a:ext cx="905418" cy="88186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2EB3A-D0F8-01C7-3B4D-7E6054A3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  <p:bldP spid="19" grpId="0"/>
      <p:bldP spid="20" grpId="0"/>
      <p:bldP spid="5" grpId="0"/>
      <p:bldP spid="23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Research </a:t>
            </a:r>
            <a:r>
              <a:rPr lang="en-US" sz="4400" u="sng" dirty="0"/>
              <a:t>Vision</a:t>
            </a:r>
            <a:r>
              <a:rPr lang="en-US" sz="4400" dirty="0"/>
              <a:t>: </a:t>
            </a:r>
            <a:r>
              <a:rPr lang="en-US" b="1" dirty="0"/>
              <a:t>Cloud 2.0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466487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980250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795846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3065065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908264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853327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446309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4197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442063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570859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570859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495737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Use </a:t>
            </a:r>
            <a:r>
              <a:rPr lang="en-US" sz="20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497794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549282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549282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517249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  <p:bldP spid="22" grpId="0" animBg="1"/>
      <p:bldP spid="25" grpId="0" animBg="1"/>
      <p:bldP spid="26" grpId="0" animBg="1"/>
      <p:bldP spid="5" grpId="0" animBg="1"/>
      <p:bldP spid="16" grpId="0" animBg="1"/>
      <p:bldP spid="27" grpId="0" animBg="1"/>
      <p:bldP spid="28" grpId="0" animBg="1"/>
      <p:bldP spid="31" grpId="0" animBg="1"/>
      <p:bldP spid="32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9931C50C-41BB-0517-9E35-2B4B1C5BA22C}"/>
              </a:ext>
            </a:extLst>
          </p:cNvPr>
          <p:cNvGrpSpPr/>
          <p:nvPr/>
        </p:nvGrpSpPr>
        <p:grpSpPr>
          <a:xfrm>
            <a:off x="1469342" y="1137854"/>
            <a:ext cx="5752822" cy="2704275"/>
            <a:chOff x="1469342" y="1137854"/>
            <a:chExt cx="5752822" cy="27042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C75806-9A71-67EF-EF46-D7C1D5398B8A}"/>
                </a:ext>
              </a:extLst>
            </p:cNvPr>
            <p:cNvGrpSpPr/>
            <p:nvPr/>
          </p:nvGrpSpPr>
          <p:grpSpPr>
            <a:xfrm>
              <a:off x="1469342" y="1137854"/>
              <a:ext cx="5752822" cy="2704275"/>
              <a:chOff x="1469342" y="1137854"/>
              <a:chExt cx="5752822" cy="2704275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8EA96EF-788F-E044-C3B5-06D72D34B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9342" y="1137854"/>
                <a:ext cx="5727919" cy="2704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61BE0C-CB3D-480C-2D10-E0345F535EA8}"/>
                  </a:ext>
                </a:extLst>
              </p:cNvPr>
              <p:cNvSpPr txBox="1"/>
              <p:nvPr/>
            </p:nvSpPr>
            <p:spPr>
              <a:xfrm>
                <a:off x="2849458" y="1851314"/>
                <a:ext cx="43727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Cloud (                   ) </a:t>
                </a:r>
              </a:p>
            </p:txBody>
          </p:sp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9CCFE1C5-416B-1D13-8A7C-685FDB6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240" y="1966252"/>
              <a:ext cx="1977953" cy="3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E1EA0A-2A99-70D9-CE47-0058810D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Liquid Computing </a:t>
            </a:r>
            <a:r>
              <a:rPr lang="en-US" sz="3600" dirty="0"/>
              <a:t>across Edge-Cloud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1613A-60E9-892F-B8A5-AEAD80C4CADA}"/>
              </a:ext>
            </a:extLst>
          </p:cNvPr>
          <p:cNvSpPr txBox="1"/>
          <p:nvPr/>
        </p:nvSpPr>
        <p:spPr>
          <a:xfrm>
            <a:off x="-84844" y="5480260"/>
            <a:ext cx="209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priority </a:t>
            </a:r>
            <a:br>
              <a:rPr lang="en-US" sz="2400" dirty="0"/>
            </a:br>
            <a:r>
              <a:rPr lang="en-US" sz="2400" dirty="0"/>
              <a:t>user arrives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2DF25-67D9-FA48-B064-D5E1E8D06E48}"/>
              </a:ext>
            </a:extLst>
          </p:cNvPr>
          <p:cNvSpPr txBox="1"/>
          <p:nvPr/>
        </p:nvSpPr>
        <p:spPr>
          <a:xfrm>
            <a:off x="4811953" y="5252451"/>
            <a:ext cx="2126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Low-priority users playing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09AAB6-9903-A8F0-59C4-B438558D6177}"/>
              </a:ext>
            </a:extLst>
          </p:cNvPr>
          <p:cNvSpPr/>
          <p:nvPr/>
        </p:nvSpPr>
        <p:spPr>
          <a:xfrm>
            <a:off x="125483" y="3842129"/>
            <a:ext cx="5323655" cy="121523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8EC34-A463-1F5D-9D8D-04698BCB6416}"/>
              </a:ext>
            </a:extLst>
          </p:cNvPr>
          <p:cNvGrpSpPr/>
          <p:nvPr/>
        </p:nvGrpSpPr>
        <p:grpSpPr>
          <a:xfrm>
            <a:off x="326210" y="3978192"/>
            <a:ext cx="3280532" cy="934232"/>
            <a:chOff x="1876010" y="11380547"/>
            <a:chExt cx="2808472" cy="76292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A24304-BE52-9C82-938F-AF3309601B09}"/>
                </a:ext>
              </a:extLst>
            </p:cNvPr>
            <p:cNvSpPr/>
            <p:nvPr/>
          </p:nvSpPr>
          <p:spPr>
            <a:xfrm>
              <a:off x="1939230" y="11380547"/>
              <a:ext cx="2682033" cy="762922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E6F8AD-1574-DC92-8700-507DAB9F84B7}"/>
                </a:ext>
              </a:extLst>
            </p:cNvPr>
            <p:cNvGrpSpPr/>
            <p:nvPr/>
          </p:nvGrpSpPr>
          <p:grpSpPr>
            <a:xfrm>
              <a:off x="1876010" y="11463722"/>
              <a:ext cx="1368542" cy="596575"/>
              <a:chOff x="1235596" y="2602275"/>
              <a:chExt cx="1017202" cy="584080"/>
            </a:xfrm>
          </p:grpSpPr>
          <p:sp>
            <p:nvSpPr>
              <p:cNvPr id="28" name="Rounded Rectangle 5">
                <a:extLst>
                  <a:ext uri="{FF2B5EF4-FFF2-40B4-BE49-F238E27FC236}">
                    <a16:creationId xmlns:a16="http://schemas.microsoft.com/office/drawing/2014/main" id="{4E819993-C6AC-8C03-1012-55C27B2FCEDF}"/>
                  </a:ext>
                </a:extLst>
              </p:cNvPr>
              <p:cNvSpPr/>
              <p:nvPr/>
            </p:nvSpPr>
            <p:spPr>
              <a:xfrm>
                <a:off x="1339089" y="2602275"/>
                <a:ext cx="810216" cy="584080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B0ED52B7-564A-735E-4F63-7152CB740CF6}"/>
                  </a:ext>
                </a:extLst>
              </p:cNvPr>
              <p:cNvSpPr txBox="1"/>
              <p:nvPr/>
            </p:nvSpPr>
            <p:spPr>
              <a:xfrm>
                <a:off x="1235596" y="2602680"/>
                <a:ext cx="1017202" cy="5659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Image Recognition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2ED683-D820-8CFF-6A5F-6B44D3DADAE5}"/>
                </a:ext>
              </a:extLst>
            </p:cNvPr>
            <p:cNvGrpSpPr/>
            <p:nvPr/>
          </p:nvGrpSpPr>
          <p:grpSpPr>
            <a:xfrm>
              <a:off x="3315940" y="11459313"/>
              <a:ext cx="1368542" cy="600980"/>
              <a:chOff x="1239261" y="2597962"/>
              <a:chExt cx="1017202" cy="588393"/>
            </a:xfrm>
          </p:grpSpPr>
          <p:sp>
            <p:nvSpPr>
              <p:cNvPr id="26" name="Rounded Rectangle 5">
                <a:extLst>
                  <a:ext uri="{FF2B5EF4-FFF2-40B4-BE49-F238E27FC236}">
                    <a16:creationId xmlns:a16="http://schemas.microsoft.com/office/drawing/2014/main" id="{8BD7F7CD-8FC6-3DD2-9B3B-350372D0995E}"/>
                  </a:ext>
                </a:extLst>
              </p:cNvPr>
              <p:cNvSpPr/>
              <p:nvPr/>
            </p:nvSpPr>
            <p:spPr>
              <a:xfrm>
                <a:off x="1339089" y="2602275"/>
                <a:ext cx="810216" cy="584080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120415CD-0D1C-72B4-87BB-B86486F8704F}"/>
                  </a:ext>
                </a:extLst>
              </p:cNvPr>
              <p:cNvSpPr txBox="1"/>
              <p:nvPr/>
            </p:nvSpPr>
            <p:spPr>
              <a:xfrm>
                <a:off x="1239261" y="2597962"/>
                <a:ext cx="1017202" cy="5659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Motion</a:t>
                </a:r>
              </a:p>
              <a:p>
                <a:pPr algn="ctr"/>
                <a:r>
                  <a:rPr lang="en-US" sz="2000" dirty="0"/>
                  <a:t>Capture</a:t>
                </a:r>
              </a:p>
            </p:txBody>
          </p:sp>
        </p:grp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55B28F1-9B3F-FDCC-51FE-1780F0B23F04}"/>
                </a:ext>
              </a:extLst>
            </p:cNvPr>
            <p:cNvSpPr txBox="1"/>
            <p:nvPr/>
          </p:nvSpPr>
          <p:spPr>
            <a:xfrm>
              <a:off x="3042281" y="11528218"/>
              <a:ext cx="440863" cy="32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. . 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692B9A-A08A-8127-4B4F-933AA3B9A50E}"/>
              </a:ext>
            </a:extLst>
          </p:cNvPr>
          <p:cNvSpPr txBox="1"/>
          <p:nvPr/>
        </p:nvSpPr>
        <p:spPr>
          <a:xfrm>
            <a:off x="192208" y="3337209"/>
            <a:ext cx="236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Edge (             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8E98C-31ED-3F8A-359B-2940C26E02BC}"/>
              </a:ext>
            </a:extLst>
          </p:cNvPr>
          <p:cNvSpPr txBox="1"/>
          <p:nvPr/>
        </p:nvSpPr>
        <p:spPr>
          <a:xfrm>
            <a:off x="3643703" y="3229119"/>
            <a:ext cx="1679112" cy="83099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Live Service</a:t>
            </a:r>
          </a:p>
          <a:p>
            <a:pPr algn="ctr"/>
            <a:r>
              <a:rPr lang="en-US" sz="2400" b="1" dirty="0"/>
              <a:t>Migration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DF0F734-7FD0-C0D6-54AF-BA9D2A675D3B}"/>
              </a:ext>
            </a:extLst>
          </p:cNvPr>
          <p:cNvSpPr/>
          <p:nvPr/>
        </p:nvSpPr>
        <p:spPr>
          <a:xfrm rot="186442" flipH="1">
            <a:off x="3467545" y="2959428"/>
            <a:ext cx="556228" cy="1259807"/>
          </a:xfrm>
          <a:prstGeom prst="arc">
            <a:avLst>
              <a:gd name="adj1" fmla="val 16324790"/>
              <a:gd name="adj2" fmla="val 5331337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7ECF776-0880-7D15-891B-7B09B2441FFF}"/>
              </a:ext>
            </a:extLst>
          </p:cNvPr>
          <p:cNvCxnSpPr>
            <a:cxnSpLocks/>
          </p:cNvCxnSpPr>
          <p:nvPr/>
        </p:nvCxnSpPr>
        <p:spPr>
          <a:xfrm rot="5400000">
            <a:off x="1786200" y="5131394"/>
            <a:ext cx="437941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3987C9E-9BCF-8C6F-60F1-0F38E31A5D9C}"/>
              </a:ext>
            </a:extLst>
          </p:cNvPr>
          <p:cNvSpPr/>
          <p:nvPr/>
        </p:nvSpPr>
        <p:spPr>
          <a:xfrm rot="20356595">
            <a:off x="13295" y="1773526"/>
            <a:ext cx="35908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 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lacks elasticity!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Disabled people set. old and young invalid persons. Premium Vector">
            <a:extLst>
              <a:ext uri="{FF2B5EF4-FFF2-40B4-BE49-F238E27FC236}">
                <a16:creationId xmlns:a16="http://schemas.microsoft.com/office/drawing/2014/main" id="{81EAD0FB-4966-2F03-1A49-6B03FD3F2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1810246" y="5305695"/>
            <a:ext cx="464328" cy="12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A59572D-A6D4-F5E0-CA86-E519E9FB96A8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5029962" y="4480321"/>
            <a:ext cx="1362205" cy="7131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4B04EE-53CD-A68B-23D0-DB851B2BE518}"/>
              </a:ext>
            </a:extLst>
          </p:cNvPr>
          <p:cNvGrpSpPr/>
          <p:nvPr/>
        </p:nvGrpSpPr>
        <p:grpSpPr>
          <a:xfrm>
            <a:off x="3756676" y="4100708"/>
            <a:ext cx="1273286" cy="744879"/>
            <a:chOff x="3756676" y="4100708"/>
            <a:chExt cx="1273286" cy="744879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C704ED94-BF6A-357D-950F-D294FF8EB059}"/>
                </a:ext>
              </a:extLst>
            </p:cNvPr>
            <p:cNvSpPr/>
            <p:nvPr/>
          </p:nvSpPr>
          <p:spPr>
            <a:xfrm>
              <a:off x="3756676" y="4115054"/>
              <a:ext cx="1273286" cy="730533"/>
            </a:xfrm>
            <a:prstGeom prst="round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DB922B2A-6CCF-6A34-609F-19E8770AE991}"/>
                </a:ext>
              </a:extLst>
            </p:cNvPr>
            <p:cNvSpPr txBox="1"/>
            <p:nvPr/>
          </p:nvSpPr>
          <p:spPr>
            <a:xfrm>
              <a:off x="3773169" y="4100708"/>
              <a:ext cx="12318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Gaming</a:t>
              </a:r>
            </a:p>
            <a:p>
              <a:pPr algn="ctr"/>
              <a:r>
                <a:rPr lang="en-US" sz="2000" dirty="0"/>
                <a:t>Service</a:t>
              </a:r>
            </a:p>
          </p:txBody>
        </p:sp>
      </p:grpSp>
      <p:pic>
        <p:nvPicPr>
          <p:cNvPr id="1038" name="Picture 14" descr="CNCF Branding | K3s">
            <a:extLst>
              <a:ext uri="{FF2B5EF4-FFF2-40B4-BE49-F238E27FC236}">
                <a16:creationId xmlns:a16="http://schemas.microsoft.com/office/drawing/2014/main" id="{FCAF681D-F5D5-783D-1D65-BF28976D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15" y="3428263"/>
            <a:ext cx="953419" cy="3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41C835B3-7F75-0974-9097-DDB46A934BDA}"/>
              </a:ext>
            </a:extLst>
          </p:cNvPr>
          <p:cNvSpPr/>
          <p:nvPr/>
        </p:nvSpPr>
        <p:spPr>
          <a:xfrm>
            <a:off x="326210" y="3978192"/>
            <a:ext cx="3214616" cy="9805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907297ED-20AD-AE20-15EA-658540E29D70}"/>
              </a:ext>
            </a:extLst>
          </p:cNvPr>
          <p:cNvCxnSpPr>
            <a:cxnSpLocks/>
          </p:cNvCxnSpPr>
          <p:nvPr/>
        </p:nvCxnSpPr>
        <p:spPr>
          <a:xfrm rot="10800000">
            <a:off x="5086428" y="2821091"/>
            <a:ext cx="1824926" cy="1522868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3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6FDE39-C97E-73FA-45E1-5E812A45F6BD}"/>
              </a:ext>
            </a:extLst>
          </p:cNvPr>
          <p:cNvSpPr txBox="1"/>
          <p:nvPr/>
        </p:nvSpPr>
        <p:spPr>
          <a:xfrm>
            <a:off x="6475228" y="1565285"/>
            <a:ext cx="256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 video: </a:t>
            </a:r>
            <a:br>
              <a:rPr lang="en-US" dirty="0"/>
            </a:br>
            <a:r>
              <a:rPr lang="en-US" dirty="0">
                <a:hlinkClick r:id="rId7"/>
              </a:rPr>
              <a:t>http://y2u.be/BK_PyvRpr1A</a:t>
            </a:r>
            <a:endParaRPr lang="en-US" dirty="0"/>
          </a:p>
        </p:txBody>
      </p:sp>
      <p:sp>
        <p:nvSpPr>
          <p:cNvPr id="1026" name="Rectangle: Rounded Corners 3">
            <a:extLst>
              <a:ext uri="{FF2B5EF4-FFF2-40B4-BE49-F238E27FC236}">
                <a16:creationId xmlns:a16="http://schemas.microsoft.com/office/drawing/2014/main" id="{9C876C08-B54F-DF89-8BE2-7D8AE9796A8E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B2BD7-9F1C-FE6F-9705-D80B9EB0AA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67" y="3826164"/>
            <a:ext cx="2751833" cy="27346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3D796-7D28-59A7-E779-80F20D7B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9482" y="6492259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658090-6F24-B094-9BBA-2564FE5C64B6}"/>
              </a:ext>
            </a:extLst>
          </p:cNvPr>
          <p:cNvSpPr txBox="1"/>
          <p:nvPr/>
        </p:nvSpPr>
        <p:spPr>
          <a:xfrm>
            <a:off x="11722" y="6520934"/>
            <a:ext cx="328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2EFA"/>
                </a:solidFill>
              </a:rPr>
              <a:t>* Presented at SC ’22 and at </a:t>
            </a:r>
            <a:r>
              <a:rPr lang="en-US" sz="1400" dirty="0" err="1">
                <a:solidFill>
                  <a:srgbClr val="382EFA"/>
                </a:solidFill>
              </a:rPr>
              <a:t>Globecom</a:t>
            </a:r>
            <a:r>
              <a:rPr lang="en-US" sz="1400" dirty="0">
                <a:solidFill>
                  <a:srgbClr val="382EFA"/>
                </a:solidFill>
              </a:rPr>
              <a:t> ’23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18857" y="2238421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UMS/NIMS</a:t>
            </a:r>
            <a:endParaRPr lang="en-US" dirty="0"/>
          </a:p>
        </p:txBody>
      </p:sp>
      <p:pic>
        <p:nvPicPr>
          <p:cNvPr id="39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3570" y="2207959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animBg="1"/>
      <p:bldP spid="19" grpId="0" animBg="1"/>
      <p:bldP spid="3" grpId="0"/>
      <p:bldP spid="1025" grpId="0" animBg="1"/>
      <p:bldP spid="21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005E47-7F5A-C05D-50D2-703CB074F8C4}"/>
              </a:ext>
            </a:extLst>
          </p:cNvPr>
          <p:cNvSpPr/>
          <p:nvPr/>
        </p:nvSpPr>
        <p:spPr>
          <a:xfrm>
            <a:off x="0" y="5424256"/>
            <a:ext cx="2663301" cy="143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09DF62-A79C-3891-564D-8E36BD63FA57}"/>
              </a:ext>
            </a:extLst>
          </p:cNvPr>
          <p:cNvSpPr txBox="1">
            <a:spLocks/>
          </p:cNvSpPr>
          <p:nvPr/>
        </p:nvSpPr>
        <p:spPr>
          <a:xfrm>
            <a:off x="91553" y="131913"/>
            <a:ext cx="894671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Our Research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3A77B0-E7EA-DCE5-7DAF-7A782DCD7488}"/>
              </a:ext>
            </a:extLst>
          </p:cNvPr>
          <p:cNvSpPr/>
          <p:nvPr/>
        </p:nvSpPr>
        <p:spPr>
          <a:xfrm>
            <a:off x="7226423" y="5814874"/>
            <a:ext cx="1917577" cy="1043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16B4F-C07C-9AA6-AC70-B9B9F25C7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10" y="1524199"/>
            <a:ext cx="6676008" cy="4515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613D-A751-6C2D-AF29-7820D5F5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97" y="1594509"/>
            <a:ext cx="6871235" cy="45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e06d7bf645_0_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Service Restoration Problem</a:t>
            </a:r>
            <a:endParaRPr dirty="0"/>
          </a:p>
        </p:txBody>
      </p:sp>
      <p:sp>
        <p:nvSpPr>
          <p:cNvPr id="49" name="Google Shape;49;g1e06d7bf645_0_0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50" name="Google Shape;50;g1e06d7bf645_0_0"/>
          <p:cNvPicPr preferRelativeResize="0"/>
          <p:nvPr/>
        </p:nvPicPr>
        <p:blipFill rotWithShape="1">
          <a:blip r:embed="rId3">
            <a:alphaModFix/>
          </a:blip>
          <a:srcRect l="29" r="39"/>
          <a:stretch/>
        </p:blipFill>
        <p:spPr>
          <a:xfrm>
            <a:off x="385860" y="1665325"/>
            <a:ext cx="3846862" cy="34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g1e06d7bf64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57" y="1684769"/>
            <a:ext cx="3927569" cy="34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1e06d7bf64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860" y="1666503"/>
            <a:ext cx="3846862" cy="346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1e06d7bf645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2457" y="1684769"/>
            <a:ext cx="3927569" cy="348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1e06d7bf645_0_0"/>
          <p:cNvSpPr/>
          <p:nvPr/>
        </p:nvSpPr>
        <p:spPr>
          <a:xfrm>
            <a:off x="4232725" y="4378525"/>
            <a:ext cx="597900" cy="36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C8EBF"/>
          </a:solidFill>
          <a:ln w="19050" cap="flat" cmpd="sng">
            <a:solidFill>
              <a:srgbClr val="6C8E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1e06d7bf645_0_0"/>
          <p:cNvSpPr/>
          <p:nvPr/>
        </p:nvSpPr>
        <p:spPr>
          <a:xfrm>
            <a:off x="5631700" y="3338925"/>
            <a:ext cx="640200" cy="640200"/>
          </a:xfrm>
          <a:prstGeom prst="mathMultiply">
            <a:avLst>
              <a:gd name="adj1" fmla="val 15576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1e06d7bf645_0_0"/>
          <p:cNvSpPr/>
          <p:nvPr/>
        </p:nvSpPr>
        <p:spPr>
          <a:xfrm>
            <a:off x="3204025" y="5076825"/>
            <a:ext cx="1028700" cy="981000"/>
          </a:xfrm>
          <a:prstGeom prst="wedgeRoundRectCallout">
            <a:avLst>
              <a:gd name="adj1" fmla="val -20907"/>
              <a:gd name="adj2" fmla="val -68448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#1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#2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#3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1e06d7bf645_0_0"/>
          <p:cNvSpPr/>
          <p:nvPr/>
        </p:nvSpPr>
        <p:spPr>
          <a:xfrm>
            <a:off x="5114575" y="5076825"/>
            <a:ext cx="1028700" cy="981000"/>
          </a:xfrm>
          <a:prstGeom prst="wedgeRoundRectCallout">
            <a:avLst>
              <a:gd name="adj1" fmla="val -20907"/>
              <a:gd name="adj2" fmla="val -68448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#4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#5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 #6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b95d05a22_1_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Question</a:t>
            </a:r>
            <a:endParaRPr/>
          </a:p>
        </p:txBody>
      </p:sp>
      <p:sp>
        <p:nvSpPr>
          <p:cNvPr id="64" name="Google Shape;64;g29b95d05a22_1_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We want a </a:t>
            </a:r>
            <a:r>
              <a:rPr lang="en-US" b="1" dirty="0"/>
              <a:t>live service migration solution</a:t>
            </a:r>
            <a:r>
              <a:rPr lang="en-US" dirty="0"/>
              <a:t> that can offer the best of both worlds:</a:t>
            </a:r>
            <a:endParaRPr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operating ubiquitously across autonomous systems and </a:t>
            </a:r>
            <a:r>
              <a:rPr lang="en-US" u="sng" dirty="0"/>
              <a:t>heterogeneous orchestrators</a:t>
            </a:r>
            <a:r>
              <a:rPr lang="en-US" dirty="0"/>
              <a:t>;</a:t>
            </a:r>
            <a:endParaRPr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(ii) maintaining the migration efficiency.</a:t>
            </a:r>
            <a:endParaRPr dirty="0"/>
          </a:p>
        </p:txBody>
      </p:sp>
      <p:sp>
        <p:nvSpPr>
          <p:cNvPr id="65" name="Google Shape;65;g29b95d05a22_1_6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d1204ce157_0_37"/>
          <p:cNvSpPr txBox="1">
            <a:spLocks noGrp="1"/>
          </p:cNvSpPr>
          <p:nvPr>
            <p:ph type="sldNum" idx="12"/>
          </p:nvPr>
        </p:nvSpPr>
        <p:spPr>
          <a:xfrm>
            <a:off x="3498112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71" name="Google Shape;71;g1d1204ce157_0_3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en-US"/>
              <a:t>UMS: Ubiquitous Migration Solution </a:t>
            </a:r>
            <a:endParaRPr/>
          </a:p>
        </p:txBody>
      </p:sp>
      <p:pic>
        <p:nvPicPr>
          <p:cNvPr id="72" name="Google Shape;72;g1d1204ce157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7800"/>
            <a:ext cx="8839200" cy="263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1d1204ce157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47800"/>
            <a:ext cx="8839200" cy="32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1d1204ce157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447800"/>
            <a:ext cx="8839200" cy="4364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686</Words>
  <Application>Microsoft Office PowerPoint</Application>
  <PresentationFormat>On-screen Show (4:3)</PresentationFormat>
  <Paragraphs>174</Paragraphs>
  <Slides>21</Slides>
  <Notes>18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helvetica neue</vt:lpstr>
      <vt:lpstr>Noto Sans Symbols</vt:lpstr>
      <vt:lpstr>Wingdings</vt:lpstr>
      <vt:lpstr>1_Office Theme</vt:lpstr>
      <vt:lpstr>Realizing Fluid Computing in Cloud 2.0</vt:lpstr>
      <vt:lpstr>PowerPoint Presentation</vt:lpstr>
      <vt:lpstr>Research Vision</vt:lpstr>
      <vt:lpstr>Research Vision: Cloud 2.0</vt:lpstr>
      <vt:lpstr>Liquid Computing across Edge-Cloud</vt:lpstr>
      <vt:lpstr>PowerPoint Presentation</vt:lpstr>
      <vt:lpstr>Service Restoration Problem</vt:lpstr>
      <vt:lpstr>Research Question</vt:lpstr>
      <vt:lpstr>UMS: Ubiquitous Migration Solution </vt:lpstr>
      <vt:lpstr>Contributions</vt:lpstr>
      <vt:lpstr>Architectural Overview of UMS</vt:lpstr>
      <vt:lpstr>Establishing Service Migration Approaches Operating at Different Levels</vt:lpstr>
      <vt:lpstr>Establishing Service Migration Approaches Operating at Different Levels</vt:lpstr>
      <vt:lpstr>Mechanics of the Live Migration Coordination</vt:lpstr>
      <vt:lpstr>memhog</vt:lpstr>
      <vt:lpstr>Overhead of Live Container Migration</vt:lpstr>
      <vt:lpstr>Docker Checkpoint Analysis</vt:lpstr>
      <vt:lpstr>Impact of Dynamic Memory Footprint on the Migration</vt:lpstr>
      <vt:lpstr>Improving FastFreeze</vt:lpstr>
      <vt:lpstr>Live Migration across Heterogeneous Orchestrators</vt:lpstr>
      <vt:lpstr>Further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Realizing Fluid Computing in Cloud 2.0</dc:title>
  <dc:creator>4n6 4n6</dc:creator>
  <cp:lastModifiedBy>Amini Salehi, Mohsen</cp:lastModifiedBy>
  <cp:revision>9</cp:revision>
  <dcterms:created xsi:type="dcterms:W3CDTF">2014-07-23T09:35:07Z</dcterms:created>
  <dcterms:modified xsi:type="dcterms:W3CDTF">2024-07-08T20:51:55Z</dcterms:modified>
</cp:coreProperties>
</file>