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58"/>
  </p:notesMasterIdLst>
  <p:sldIdLst>
    <p:sldId id="590" r:id="rId2"/>
    <p:sldId id="592" r:id="rId3"/>
    <p:sldId id="641" r:id="rId4"/>
    <p:sldId id="263" r:id="rId5"/>
    <p:sldId id="609" r:id="rId6"/>
    <p:sldId id="610" r:id="rId7"/>
    <p:sldId id="611" r:id="rId8"/>
    <p:sldId id="449" r:id="rId9"/>
    <p:sldId id="595" r:id="rId10"/>
    <p:sldId id="499" r:id="rId11"/>
    <p:sldId id="493" r:id="rId12"/>
    <p:sldId id="264" r:id="rId13"/>
    <p:sldId id="265" r:id="rId14"/>
    <p:sldId id="527" r:id="rId15"/>
    <p:sldId id="640" r:id="rId16"/>
    <p:sldId id="661" r:id="rId17"/>
    <p:sldId id="655" r:id="rId18"/>
    <p:sldId id="658" r:id="rId19"/>
    <p:sldId id="656" r:id="rId20"/>
    <p:sldId id="617" r:id="rId21"/>
    <p:sldId id="646" r:id="rId22"/>
    <p:sldId id="647" r:id="rId23"/>
    <p:sldId id="659" r:id="rId24"/>
    <p:sldId id="618" r:id="rId25"/>
    <p:sldId id="554" r:id="rId26"/>
    <p:sldId id="458" r:id="rId27"/>
    <p:sldId id="620" r:id="rId28"/>
    <p:sldId id="555" r:id="rId29"/>
    <p:sldId id="459" r:id="rId30"/>
    <p:sldId id="623" r:id="rId31"/>
    <p:sldId id="624" r:id="rId32"/>
    <p:sldId id="648" r:id="rId33"/>
    <p:sldId id="575" r:id="rId34"/>
    <p:sldId id="537" r:id="rId35"/>
    <p:sldId id="540" r:id="rId36"/>
    <p:sldId id="579" r:id="rId37"/>
    <p:sldId id="544" r:id="rId38"/>
    <p:sldId id="547" r:id="rId39"/>
    <p:sldId id="628" r:id="rId40"/>
    <p:sldId id="657" r:id="rId41"/>
    <p:sldId id="660" r:id="rId42"/>
    <p:sldId id="654" r:id="rId43"/>
    <p:sldId id="642" r:id="rId44"/>
    <p:sldId id="556" r:id="rId45"/>
    <p:sldId id="541" r:id="rId46"/>
    <p:sldId id="558" r:id="rId47"/>
    <p:sldId id="543" r:id="rId48"/>
    <p:sldId id="560" r:id="rId49"/>
    <p:sldId id="572" r:id="rId50"/>
    <p:sldId id="562" r:id="rId51"/>
    <p:sldId id="563" r:id="rId52"/>
    <p:sldId id="568" r:id="rId53"/>
    <p:sldId id="570" r:id="rId54"/>
    <p:sldId id="571" r:id="rId55"/>
    <p:sldId id="565" r:id="rId56"/>
    <p:sldId id="587" r:id="rId57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C1366-D85B-4B79-BBF9-846B45B8DA4C}" v="269" dt="2023-06-27T06:54:15.753"/>
    <p1510:client id="{2C106CA3-AAE8-412A-ABFA-589355DAE2B5}" v="5" dt="2023-06-14T16:30:56.092"/>
    <p1510:client id="{B9E581E5-C3C4-4CDE-A558-30ED87B59821}" v="440" dt="2023-06-16T07:06:22.728"/>
    <p1510:client id="{D12C2232-03E2-436B-A71A-5663034F06D0}" v="12" dt="2023-06-26T05:58:09.800"/>
    <p1510:client id="{F685A481-9090-4ABD-B5E4-356BB954179E}" v="193" dt="2023-06-26T07:39:38.555"/>
  </p1510:revLst>
</p1510:revInfo>
</file>

<file path=ppt/tableStyles.xml><?xml version="1.0" encoding="utf-8"?>
<a:tblStyleLst xmlns:a="http://schemas.openxmlformats.org/drawingml/2006/main" def="{8C460DB3-1CF6-4942-BB13-146197CB54A1}">
  <a:tblStyle styleId="{8C460DB3-1CF6-4942-BB13-146197CB5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6" autoAdjust="0"/>
    <p:restoredTop sz="85307" autoAdjust="0"/>
  </p:normalViewPr>
  <p:slideViewPr>
    <p:cSldViewPr snapToGrid="0">
      <p:cViewPr varScale="1">
        <p:scale>
          <a:sx n="68" d="100"/>
          <a:sy n="68" d="100"/>
        </p:scale>
        <p:origin x="1122" y="48"/>
      </p:cViewPr>
      <p:guideLst>
        <p:guide orient="horz" pos="16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sen Amini Salehi" userId="COsP4yEdUVMwrbB5KYGaBXZ91ayXl7fvIS45BnlKwD8=" providerId="None" clId="Web-{B9E581E5-C3C4-4CDE-A558-30ED87B59821}"/>
    <pc:docChg chg="addSld modSld sldOrd">
      <pc:chgData name="Mohsen Amini Salehi" userId="COsP4yEdUVMwrbB5KYGaBXZ91ayXl7fvIS45BnlKwD8=" providerId="None" clId="Web-{B9E581E5-C3C4-4CDE-A558-30ED87B59821}" dt="2023-06-16T06:24:37.185" v="10" actId="20577"/>
      <pc:docMkLst>
        <pc:docMk/>
      </pc:docMkLst>
      <pc:sldChg chg="ord">
        <pc:chgData name="Mohsen Amini Salehi" userId="COsP4yEdUVMwrbB5KYGaBXZ91ayXl7fvIS45BnlKwD8=" providerId="None" clId="Web-{B9E581E5-C3C4-4CDE-A558-30ED87B59821}" dt="2023-06-16T06:24:22.604" v="0"/>
        <pc:sldMkLst>
          <pc:docMk/>
          <pc:sldMk cId="1490525281" sldId="654"/>
        </pc:sldMkLst>
      </pc:sldChg>
      <pc:sldChg chg="modSp new">
        <pc:chgData name="Mohsen Amini Salehi" userId="COsP4yEdUVMwrbB5KYGaBXZ91ayXl7fvIS45BnlKwD8=" providerId="None" clId="Web-{B9E581E5-C3C4-4CDE-A558-30ED87B59821}" dt="2023-06-16T06:24:37.185" v="10" actId="20577"/>
        <pc:sldMkLst>
          <pc:docMk/>
          <pc:sldMk cId="4138833917" sldId="657"/>
        </pc:sldMkLst>
        <pc:spChg chg="mod">
          <ac:chgData name="Mohsen Amini Salehi" userId="COsP4yEdUVMwrbB5KYGaBXZ91ayXl7fvIS45BnlKwD8=" providerId="None" clId="Web-{B9E581E5-C3C4-4CDE-A558-30ED87B59821}" dt="2023-06-16T06:24:37.185" v="10" actId="20577"/>
          <ac:spMkLst>
            <pc:docMk/>
            <pc:sldMk cId="4138833917" sldId="657"/>
            <ac:spMk id="2" creationId="{980F03D5-AF14-83E5-A804-DB40E9B93E9A}"/>
          </ac:spMkLst>
        </pc:spChg>
      </pc:sldChg>
    </pc:docChg>
  </pc:docChgLst>
  <pc:docChgLst>
    <pc:chgData name="Mohsen Amini Salehi" userId="COsP4yEdUVMwrbB5KYGaBXZ91ayXl7fvIS45BnlKwD8=" providerId="None" clId="Web-{D12C2232-03E2-436B-A71A-5663034F06D0}"/>
    <pc:docChg chg="modSld">
      <pc:chgData name="Mohsen Amini Salehi" userId="COsP4yEdUVMwrbB5KYGaBXZ91ayXl7fvIS45BnlKwD8=" providerId="None" clId="Web-{D12C2232-03E2-436B-A71A-5663034F06D0}" dt="2023-06-26T05:58:07.253" v="10" actId="20577"/>
      <pc:docMkLst>
        <pc:docMk/>
      </pc:docMkLst>
      <pc:sldChg chg="addSp delSp modSp">
        <pc:chgData name="Mohsen Amini Salehi" userId="COsP4yEdUVMwrbB5KYGaBXZ91ayXl7fvIS45BnlKwD8=" providerId="None" clId="Web-{D12C2232-03E2-436B-A71A-5663034F06D0}" dt="2023-06-26T05:58:07.253" v="10" actId="20577"/>
        <pc:sldMkLst>
          <pc:docMk/>
          <pc:sldMk cId="876089090" sldId="590"/>
        </pc:sldMkLst>
        <pc:spChg chg="mod">
          <ac:chgData name="Mohsen Amini Salehi" userId="COsP4yEdUVMwrbB5KYGaBXZ91ayXl7fvIS45BnlKwD8=" providerId="None" clId="Web-{D12C2232-03E2-436B-A71A-5663034F06D0}" dt="2023-06-26T05:58:07.253" v="10" actId="20577"/>
          <ac:spMkLst>
            <pc:docMk/>
            <pc:sldMk cId="876089090" sldId="590"/>
            <ac:spMk id="3" creationId="{9C69F261-61FF-B353-AD45-2D13AB42D009}"/>
          </ac:spMkLst>
        </pc:spChg>
        <pc:spChg chg="del">
          <ac:chgData name="Mohsen Amini Salehi" userId="COsP4yEdUVMwrbB5KYGaBXZ91ayXl7fvIS45BnlKwD8=" providerId="None" clId="Web-{D12C2232-03E2-436B-A71A-5663034F06D0}" dt="2023-06-26T05:53:20.117" v="0"/>
          <ac:spMkLst>
            <pc:docMk/>
            <pc:sldMk cId="876089090" sldId="590"/>
            <ac:spMk id="5" creationId="{BFE0F00E-F5D9-0467-6F3C-3A90B965DA11}"/>
          </ac:spMkLst>
        </pc:spChg>
        <pc:spChg chg="add mod">
          <ac:chgData name="Mohsen Amini Salehi" userId="COsP4yEdUVMwrbB5KYGaBXZ91ayXl7fvIS45BnlKwD8=" providerId="None" clId="Web-{D12C2232-03E2-436B-A71A-5663034F06D0}" dt="2023-06-26T05:53:20.117" v="0"/>
          <ac:spMkLst>
            <pc:docMk/>
            <pc:sldMk cId="876089090" sldId="590"/>
            <ac:spMk id="7" creationId="{FC229370-812F-EA63-C529-EC1399DCC505}"/>
          </ac:spMkLst>
        </pc:spChg>
      </pc:sldChg>
    </pc:docChg>
  </pc:docChgLst>
  <pc:docChgLst>
    <pc:chgData name="Mohsen Amini Salehi" userId="COsP4yEdUVMwrbB5KYGaBXZ91ayXl7fvIS45BnlKwD8=" providerId="None" clId="Web-{F685A481-9090-4ABD-B5E4-356BB954179E}"/>
    <pc:docChg chg="addSld modSld">
      <pc:chgData name="Mohsen Amini Salehi" userId="COsP4yEdUVMwrbB5KYGaBXZ91ayXl7fvIS45BnlKwD8=" providerId="None" clId="Web-{F685A481-9090-4ABD-B5E4-356BB954179E}" dt="2023-06-26T07:39:38.508" v="187" actId="20577"/>
      <pc:docMkLst>
        <pc:docMk/>
      </pc:docMkLst>
      <pc:sldChg chg="modSp modNotes">
        <pc:chgData name="Mohsen Amini Salehi" userId="COsP4yEdUVMwrbB5KYGaBXZ91ayXl7fvIS45BnlKwD8=" providerId="None" clId="Web-{F685A481-9090-4ABD-B5E4-356BB954179E}" dt="2023-06-26T07:32:31.022" v="164"/>
        <pc:sldMkLst>
          <pc:docMk/>
          <pc:sldMk cId="1773195020" sldId="527"/>
        </pc:sldMkLst>
        <pc:spChg chg="mod">
          <ac:chgData name="Mohsen Amini Salehi" userId="COsP4yEdUVMwrbB5KYGaBXZ91ayXl7fvIS45BnlKwD8=" providerId="None" clId="Web-{F685A481-9090-4ABD-B5E4-356BB954179E}" dt="2023-06-26T07:30:41.784" v="163" actId="20577"/>
          <ac:spMkLst>
            <pc:docMk/>
            <pc:sldMk cId="1773195020" sldId="527"/>
            <ac:spMk id="33" creationId="{ECBFBE16-F95F-E1F7-1263-28F9E830AA31}"/>
          </ac:spMkLst>
        </pc:spChg>
      </pc:sldChg>
      <pc:sldChg chg="delSp modSp">
        <pc:chgData name="Mohsen Amini Salehi" userId="COsP4yEdUVMwrbB5KYGaBXZ91ayXl7fvIS45BnlKwD8=" providerId="None" clId="Web-{F685A481-9090-4ABD-B5E4-356BB954179E}" dt="2023-06-26T07:15:31.575" v="150" actId="20577"/>
        <pc:sldMkLst>
          <pc:docMk/>
          <pc:sldMk cId="876089090" sldId="590"/>
        </pc:sldMkLst>
        <pc:spChg chg="mod">
          <ac:chgData name="Mohsen Amini Salehi" userId="COsP4yEdUVMwrbB5KYGaBXZ91ayXl7fvIS45BnlKwD8=" providerId="None" clId="Web-{F685A481-9090-4ABD-B5E4-356BB954179E}" dt="2023-06-26T07:14:55.183" v="136" actId="1076"/>
          <ac:spMkLst>
            <pc:docMk/>
            <pc:sldMk cId="876089090" sldId="590"/>
            <ac:spMk id="2" creationId="{C26C9657-35CC-FD19-C3AA-A218E2B06110}"/>
          </ac:spMkLst>
        </pc:spChg>
        <pc:spChg chg="mod">
          <ac:chgData name="Mohsen Amini Salehi" userId="COsP4yEdUVMwrbB5KYGaBXZ91ayXl7fvIS45BnlKwD8=" providerId="None" clId="Web-{F685A481-9090-4ABD-B5E4-356BB954179E}" dt="2023-06-26T07:15:31.575" v="150" actId="20577"/>
          <ac:spMkLst>
            <pc:docMk/>
            <pc:sldMk cId="876089090" sldId="590"/>
            <ac:spMk id="3" creationId="{9C69F261-61FF-B353-AD45-2D13AB42D009}"/>
          </ac:spMkLst>
        </pc:spChg>
        <pc:spChg chg="mod">
          <ac:chgData name="Mohsen Amini Salehi" userId="COsP4yEdUVMwrbB5KYGaBXZ91ayXl7fvIS45BnlKwD8=" providerId="None" clId="Web-{F685A481-9090-4ABD-B5E4-356BB954179E}" dt="2023-06-26T06:14:53.215" v="2" actId="20577"/>
          <ac:spMkLst>
            <pc:docMk/>
            <pc:sldMk cId="876089090" sldId="590"/>
            <ac:spMk id="4" creationId="{09A2EC75-E865-7A83-0892-4170F48F6BF1}"/>
          </ac:spMkLst>
        </pc:spChg>
        <pc:spChg chg="del">
          <ac:chgData name="Mohsen Amini Salehi" userId="COsP4yEdUVMwrbB5KYGaBXZ91ayXl7fvIS45BnlKwD8=" providerId="None" clId="Web-{F685A481-9090-4ABD-B5E4-356BB954179E}" dt="2023-06-26T06:14:32.917" v="0"/>
          <ac:spMkLst>
            <pc:docMk/>
            <pc:sldMk cId="876089090" sldId="590"/>
            <ac:spMk id="7" creationId="{FC229370-812F-EA63-C529-EC1399DCC505}"/>
          </ac:spMkLst>
        </pc:spChg>
      </pc:sldChg>
      <pc:sldChg chg="modSp">
        <pc:chgData name="Mohsen Amini Salehi" userId="COsP4yEdUVMwrbB5KYGaBXZ91ayXl7fvIS45BnlKwD8=" providerId="None" clId="Web-{F685A481-9090-4ABD-B5E4-356BB954179E}" dt="2023-06-26T07:13:06.054" v="89" actId="20577"/>
        <pc:sldMkLst>
          <pc:docMk/>
          <pc:sldMk cId="2104222330" sldId="592"/>
        </pc:sldMkLst>
        <pc:spChg chg="mod">
          <ac:chgData name="Mohsen Amini Salehi" userId="COsP4yEdUVMwrbB5KYGaBXZ91ayXl7fvIS45BnlKwD8=" providerId="None" clId="Web-{F685A481-9090-4ABD-B5E4-356BB954179E}" dt="2023-06-26T07:13:06.054" v="89" actId="20577"/>
          <ac:spMkLst>
            <pc:docMk/>
            <pc:sldMk cId="2104222330" sldId="592"/>
            <ac:spMk id="3" creationId="{0652AD26-DE13-3CBC-A24B-3BFC79DE7352}"/>
          </ac:spMkLst>
        </pc:spChg>
      </pc:sldChg>
      <pc:sldChg chg="mod modShow">
        <pc:chgData name="Mohsen Amini Salehi" userId="COsP4yEdUVMwrbB5KYGaBXZ91ayXl7fvIS45BnlKwD8=" providerId="None" clId="Web-{F685A481-9090-4ABD-B5E4-356BB954179E}" dt="2023-06-26T07:36:37.282" v="166"/>
        <pc:sldMkLst>
          <pc:docMk/>
          <pc:sldMk cId="2243905307" sldId="612"/>
        </pc:sldMkLst>
      </pc:sldChg>
      <pc:sldChg chg="mod modShow">
        <pc:chgData name="Mohsen Amini Salehi" userId="COsP4yEdUVMwrbB5KYGaBXZ91ayXl7fvIS45BnlKwD8=" providerId="None" clId="Web-{F685A481-9090-4ABD-B5E4-356BB954179E}" dt="2023-06-26T07:33:48.104" v="165"/>
        <pc:sldMkLst>
          <pc:docMk/>
          <pc:sldMk cId="1258871752" sldId="640"/>
        </pc:sldMkLst>
      </pc:sldChg>
      <pc:sldChg chg="modSp new">
        <pc:chgData name="Mohsen Amini Salehi" userId="COsP4yEdUVMwrbB5KYGaBXZ91ayXl7fvIS45BnlKwD8=" providerId="None" clId="Web-{F685A481-9090-4ABD-B5E4-356BB954179E}" dt="2023-06-26T07:39:38.508" v="187" actId="20577"/>
        <pc:sldMkLst>
          <pc:docMk/>
          <pc:sldMk cId="1390130120" sldId="658"/>
        </pc:sldMkLst>
        <pc:spChg chg="mod">
          <ac:chgData name="Mohsen Amini Salehi" userId="COsP4yEdUVMwrbB5KYGaBXZ91ayXl7fvIS45BnlKwD8=" providerId="None" clId="Web-{F685A481-9090-4ABD-B5E4-356BB954179E}" dt="2023-06-26T07:39:38.508" v="187" actId="20577"/>
          <ac:spMkLst>
            <pc:docMk/>
            <pc:sldMk cId="1390130120" sldId="658"/>
            <ac:spMk id="2" creationId="{0FE32503-FAA0-D70A-36C3-947EC16C48DC}"/>
          </ac:spMkLst>
        </pc:spChg>
      </pc:sldChg>
    </pc:docChg>
  </pc:docChgLst>
  <pc:docChgLst>
    <pc:chgData name="Mohsen Amini Salehi" clId="Web-{B9E581E5-C3C4-4CDE-A558-30ED87B59821}"/>
    <pc:docChg chg="delSld modSld">
      <pc:chgData name="Mohsen Amini Salehi" userId="" providerId="" clId="Web-{B9E581E5-C3C4-4CDE-A558-30ED87B59821}" dt="2023-06-16T07:06:22.728" v="438"/>
      <pc:docMkLst>
        <pc:docMk/>
      </pc:docMkLst>
      <pc:sldChg chg="del">
        <pc:chgData name="Mohsen Amini Salehi" userId="" providerId="" clId="Web-{B9E581E5-C3C4-4CDE-A558-30ED87B59821}" dt="2023-06-16T07:06:22.728" v="436"/>
        <pc:sldMkLst>
          <pc:docMk/>
          <pc:sldMk cId="902530422" sldId="461"/>
        </pc:sldMkLst>
      </pc:sldChg>
      <pc:sldChg chg="del">
        <pc:chgData name="Mohsen Amini Salehi" userId="" providerId="" clId="Web-{B9E581E5-C3C4-4CDE-A558-30ED87B59821}" dt="2023-06-16T07:06:22.728" v="435"/>
        <pc:sldMkLst>
          <pc:docMk/>
          <pc:sldMk cId="4205196181" sldId="468"/>
        </pc:sldMkLst>
      </pc:sldChg>
      <pc:sldChg chg="del">
        <pc:chgData name="Mohsen Amini Salehi" userId="" providerId="" clId="Web-{B9E581E5-C3C4-4CDE-A558-30ED87B59821}" dt="2023-06-16T07:06:22.728" v="434"/>
        <pc:sldMkLst>
          <pc:docMk/>
          <pc:sldMk cId="2052246545" sldId="478"/>
        </pc:sldMkLst>
      </pc:sldChg>
      <pc:sldChg chg="del">
        <pc:chgData name="Mohsen Amini Salehi" userId="" providerId="" clId="Web-{B9E581E5-C3C4-4CDE-A558-30ED87B59821}" dt="2023-06-16T07:06:22.728" v="433"/>
        <pc:sldMkLst>
          <pc:docMk/>
          <pc:sldMk cId="188589801" sldId="479"/>
        </pc:sldMkLst>
      </pc:sldChg>
      <pc:sldChg chg="del">
        <pc:chgData name="Mohsen Amini Salehi" userId="" providerId="" clId="Web-{B9E581E5-C3C4-4CDE-A558-30ED87B59821}" dt="2023-06-16T07:06:22.712" v="432"/>
        <pc:sldMkLst>
          <pc:docMk/>
          <pc:sldMk cId="2311238255" sldId="480"/>
        </pc:sldMkLst>
      </pc:sldChg>
      <pc:sldChg chg="del">
        <pc:chgData name="Mohsen Amini Salehi" userId="" providerId="" clId="Web-{B9E581E5-C3C4-4CDE-A558-30ED87B59821}" dt="2023-06-16T07:06:22.634" v="431"/>
        <pc:sldMkLst>
          <pc:docMk/>
          <pc:sldMk cId="1895794320" sldId="482"/>
        </pc:sldMkLst>
      </pc:sldChg>
      <pc:sldChg chg="del">
        <pc:chgData name="Mohsen Amini Salehi" userId="" providerId="" clId="Web-{B9E581E5-C3C4-4CDE-A558-30ED87B59821}" dt="2023-06-16T07:06:22.634" v="430"/>
        <pc:sldMkLst>
          <pc:docMk/>
          <pc:sldMk cId="1579030611" sldId="483"/>
        </pc:sldMkLst>
      </pc:sldChg>
      <pc:sldChg chg="del">
        <pc:chgData name="Mohsen Amini Salehi" userId="" providerId="" clId="Web-{B9E581E5-C3C4-4CDE-A558-30ED87B59821}" dt="2023-06-16T07:06:22.619" v="428"/>
        <pc:sldMkLst>
          <pc:docMk/>
          <pc:sldMk cId="3452584740" sldId="484"/>
        </pc:sldMkLst>
      </pc:sldChg>
      <pc:sldChg chg="del">
        <pc:chgData name="Mohsen Amini Salehi" userId="" providerId="" clId="Web-{B9E581E5-C3C4-4CDE-A558-30ED87B59821}" dt="2023-06-16T07:06:22.619" v="427"/>
        <pc:sldMkLst>
          <pc:docMk/>
          <pc:sldMk cId="495069157" sldId="485"/>
        </pc:sldMkLst>
      </pc:sldChg>
      <pc:sldChg chg="del">
        <pc:chgData name="Mohsen Amini Salehi" userId="" providerId="" clId="Web-{B9E581E5-C3C4-4CDE-A558-30ED87B59821}" dt="2023-06-16T07:06:22.619" v="426"/>
        <pc:sldMkLst>
          <pc:docMk/>
          <pc:sldMk cId="107566320" sldId="490"/>
        </pc:sldMkLst>
      </pc:sldChg>
      <pc:sldChg chg="del">
        <pc:chgData name="Mohsen Amini Salehi" userId="" providerId="" clId="Web-{B9E581E5-C3C4-4CDE-A558-30ED87B59821}" dt="2023-06-16T07:06:22.619" v="425"/>
        <pc:sldMkLst>
          <pc:docMk/>
          <pc:sldMk cId="2884635267" sldId="495"/>
        </pc:sldMkLst>
      </pc:sldChg>
      <pc:sldChg chg="del">
        <pc:chgData name="Mohsen Amini Salehi" userId="" providerId="" clId="Web-{B9E581E5-C3C4-4CDE-A558-30ED87B59821}" dt="2023-06-16T07:06:22.728" v="438"/>
        <pc:sldMkLst>
          <pc:docMk/>
          <pc:sldMk cId="1119926418" sldId="615"/>
        </pc:sldMkLst>
      </pc:sldChg>
      <pc:sldChg chg="del">
        <pc:chgData name="Mohsen Amini Salehi" userId="" providerId="" clId="Web-{B9E581E5-C3C4-4CDE-A558-30ED87B59821}" dt="2023-06-16T07:06:22.619" v="424"/>
        <pc:sldMkLst>
          <pc:docMk/>
          <pc:sldMk cId="3780184619" sldId="631"/>
        </pc:sldMkLst>
      </pc:sldChg>
      <pc:sldChg chg="del">
        <pc:chgData name="Mohsen Amini Salehi" userId="" providerId="" clId="Web-{B9E581E5-C3C4-4CDE-A558-30ED87B59821}" dt="2023-06-16T07:06:22.619" v="423"/>
        <pc:sldMkLst>
          <pc:docMk/>
          <pc:sldMk cId="501584309" sldId="632"/>
        </pc:sldMkLst>
      </pc:sldChg>
      <pc:sldChg chg="del">
        <pc:chgData name="Mohsen Amini Salehi" userId="" providerId="" clId="Web-{B9E581E5-C3C4-4CDE-A558-30ED87B59821}" dt="2023-06-16T07:06:22.619" v="422"/>
        <pc:sldMkLst>
          <pc:docMk/>
          <pc:sldMk cId="1381420777" sldId="633"/>
        </pc:sldMkLst>
      </pc:sldChg>
      <pc:sldChg chg="del">
        <pc:chgData name="Mohsen Amini Salehi" userId="" providerId="" clId="Web-{B9E581E5-C3C4-4CDE-A558-30ED87B59821}" dt="2023-06-16T07:06:22.478" v="418"/>
        <pc:sldMkLst>
          <pc:docMk/>
          <pc:sldMk cId="87113632" sldId="634"/>
        </pc:sldMkLst>
      </pc:sldChg>
      <pc:sldChg chg="del">
        <pc:chgData name="Mohsen Amini Salehi" userId="" providerId="" clId="Web-{B9E581E5-C3C4-4CDE-A558-30ED87B59821}" dt="2023-06-16T07:06:22.478" v="417"/>
        <pc:sldMkLst>
          <pc:docMk/>
          <pc:sldMk cId="2059714013" sldId="635"/>
        </pc:sldMkLst>
      </pc:sldChg>
      <pc:sldChg chg="del">
        <pc:chgData name="Mohsen Amini Salehi" userId="" providerId="" clId="Web-{B9E581E5-C3C4-4CDE-A558-30ED87B59821}" dt="2023-06-16T07:06:22.619" v="421"/>
        <pc:sldMkLst>
          <pc:docMk/>
          <pc:sldMk cId="4135564547" sldId="636"/>
        </pc:sldMkLst>
      </pc:sldChg>
      <pc:sldChg chg="del">
        <pc:chgData name="Mohsen Amini Salehi" userId="" providerId="" clId="Web-{B9E581E5-C3C4-4CDE-A558-30ED87B59821}" dt="2023-06-16T07:06:22.478" v="416"/>
        <pc:sldMkLst>
          <pc:docMk/>
          <pc:sldMk cId="1737255437" sldId="637"/>
        </pc:sldMkLst>
      </pc:sldChg>
      <pc:sldChg chg="del">
        <pc:chgData name="Mohsen Amini Salehi" userId="" providerId="" clId="Web-{B9E581E5-C3C4-4CDE-A558-30ED87B59821}" dt="2023-06-16T07:06:22.478" v="414"/>
        <pc:sldMkLst>
          <pc:docMk/>
          <pc:sldMk cId="3354017701" sldId="639"/>
        </pc:sldMkLst>
      </pc:sldChg>
      <pc:sldChg chg="del">
        <pc:chgData name="Mohsen Amini Salehi" userId="" providerId="" clId="Web-{B9E581E5-C3C4-4CDE-A558-30ED87B59821}" dt="2023-06-16T07:06:22.634" v="429"/>
        <pc:sldMkLst>
          <pc:docMk/>
          <pc:sldMk cId="1691031468" sldId="644"/>
        </pc:sldMkLst>
      </pc:sldChg>
      <pc:sldChg chg="del">
        <pc:chgData name="Mohsen Amini Salehi" userId="" providerId="" clId="Web-{B9E581E5-C3C4-4CDE-A558-30ED87B59821}" dt="2023-06-16T07:06:22.728" v="437"/>
        <pc:sldMkLst>
          <pc:docMk/>
          <pc:sldMk cId="2105755922" sldId="649"/>
        </pc:sldMkLst>
      </pc:sldChg>
      <pc:sldChg chg="del">
        <pc:chgData name="Mohsen Amini Salehi" userId="" providerId="" clId="Web-{B9E581E5-C3C4-4CDE-A558-30ED87B59821}" dt="2023-06-16T07:06:22.540" v="420"/>
        <pc:sldMkLst>
          <pc:docMk/>
          <pc:sldMk cId="3822388900" sldId="650"/>
        </pc:sldMkLst>
      </pc:sldChg>
      <pc:sldChg chg="del">
        <pc:chgData name="Mohsen Amini Salehi" userId="" providerId="" clId="Web-{B9E581E5-C3C4-4CDE-A558-30ED87B59821}" dt="2023-06-16T07:06:22.540" v="419"/>
        <pc:sldMkLst>
          <pc:docMk/>
          <pc:sldMk cId="1908957130" sldId="652"/>
        </pc:sldMkLst>
      </pc:sldChg>
      <pc:sldChg chg="del">
        <pc:chgData name="Mohsen Amini Salehi" userId="" providerId="" clId="Web-{B9E581E5-C3C4-4CDE-A558-30ED87B59821}" dt="2023-06-16T07:06:22.478" v="415"/>
        <pc:sldMkLst>
          <pc:docMk/>
          <pc:sldMk cId="4050920396" sldId="653"/>
        </pc:sldMkLst>
      </pc:sldChg>
      <pc:sldChg chg="modSp modNotes">
        <pc:chgData name="Mohsen Amini Salehi" userId="" providerId="" clId="Web-{B9E581E5-C3C4-4CDE-A558-30ED87B59821}" dt="2023-06-16T07:05:54.898" v="413" actId="20577"/>
        <pc:sldMkLst>
          <pc:docMk/>
          <pc:sldMk cId="4138833917" sldId="657"/>
        </pc:sldMkLst>
        <pc:spChg chg="mod">
          <ac:chgData name="Mohsen Amini Salehi" userId="" providerId="" clId="Web-{B9E581E5-C3C4-4CDE-A558-30ED87B59821}" dt="2023-06-16T07:05:54.898" v="413" actId="20577"/>
          <ac:spMkLst>
            <pc:docMk/>
            <pc:sldMk cId="4138833917" sldId="657"/>
            <ac:spMk id="3" creationId="{2D93E60C-9E0F-6460-6452-24A3130017EA}"/>
          </ac:spMkLst>
        </pc:spChg>
      </pc:sldChg>
    </pc:docChg>
  </pc:docChgLst>
  <pc:docChgLst>
    <pc:chgData name="Mohsen Amini Salehi" clId="Web-{19DC1366-D85B-4B79-BBF9-846B45B8DA4C}"/>
    <pc:docChg chg="addSld delSld modSld sldOrd">
      <pc:chgData name="Mohsen Amini Salehi" userId="" providerId="" clId="Web-{19DC1366-D85B-4B79-BBF9-846B45B8DA4C}" dt="2023-06-27T06:54:15.753" v="276" actId="20577"/>
      <pc:docMkLst>
        <pc:docMk/>
      </pc:docMkLst>
      <pc:sldChg chg="del">
        <pc:chgData name="Mohsen Amini Salehi" userId="" providerId="" clId="Web-{19DC1366-D85B-4B79-BBF9-846B45B8DA4C}" dt="2023-06-27T05:27:24.812" v="0"/>
        <pc:sldMkLst>
          <pc:docMk/>
          <pc:sldMk cId="2243905307" sldId="612"/>
        </pc:sldMkLst>
      </pc:sldChg>
      <pc:sldChg chg="ord">
        <pc:chgData name="Mohsen Amini Salehi" userId="" providerId="" clId="Web-{19DC1366-D85B-4B79-BBF9-846B45B8DA4C}" dt="2023-06-27T05:54:28.913" v="158"/>
        <pc:sldMkLst>
          <pc:docMk/>
          <pc:sldMk cId="3137242738" sldId="617"/>
        </pc:sldMkLst>
      </pc:sldChg>
      <pc:sldChg chg="modSp">
        <pc:chgData name="Mohsen Amini Salehi" userId="" providerId="" clId="Web-{19DC1366-D85B-4B79-BBF9-846B45B8DA4C}" dt="2023-06-27T05:30:30.131" v="73" actId="20577"/>
        <pc:sldMkLst>
          <pc:docMk/>
          <pc:sldMk cId="2623504663" sldId="655"/>
        </pc:sldMkLst>
        <pc:spChg chg="mod">
          <ac:chgData name="Mohsen Amini Salehi" userId="" providerId="" clId="Web-{19DC1366-D85B-4B79-BBF9-846B45B8DA4C}" dt="2023-06-27T05:30:30.131" v="73" actId="20577"/>
          <ac:spMkLst>
            <pc:docMk/>
            <pc:sldMk cId="2623504663" sldId="655"/>
            <ac:spMk id="2" creationId="{941677FA-375D-DF57-5D97-7C4C234E4006}"/>
          </ac:spMkLst>
        </pc:spChg>
        <pc:spChg chg="mod">
          <ac:chgData name="Mohsen Amini Salehi" userId="" providerId="" clId="Web-{19DC1366-D85B-4B79-BBF9-846B45B8DA4C}" dt="2023-06-27T05:30:15.740" v="39" actId="20577"/>
          <ac:spMkLst>
            <pc:docMk/>
            <pc:sldMk cId="2623504663" sldId="655"/>
            <ac:spMk id="3" creationId="{FEBA32AC-D05C-D8CA-FB8C-A19A092F9BDC}"/>
          </ac:spMkLst>
        </pc:spChg>
      </pc:sldChg>
      <pc:sldChg chg="modSp">
        <pc:chgData name="Mohsen Amini Salehi" userId="" providerId="" clId="Web-{19DC1366-D85B-4B79-BBF9-846B45B8DA4C}" dt="2023-06-27T06:54:15.753" v="276" actId="20577"/>
        <pc:sldMkLst>
          <pc:docMk/>
          <pc:sldMk cId="707306468" sldId="656"/>
        </pc:sldMkLst>
        <pc:spChg chg="mod">
          <ac:chgData name="Mohsen Amini Salehi" userId="" providerId="" clId="Web-{19DC1366-D85B-4B79-BBF9-846B45B8DA4C}" dt="2023-06-27T05:30:48.163" v="78" actId="20577"/>
          <ac:spMkLst>
            <pc:docMk/>
            <pc:sldMk cId="707306468" sldId="656"/>
            <ac:spMk id="2" creationId="{B5F07425-9D0D-D5A8-1B20-2C00B37B34DF}"/>
          </ac:spMkLst>
        </pc:spChg>
        <pc:spChg chg="mod">
          <ac:chgData name="Mohsen Amini Salehi" userId="" providerId="" clId="Web-{19DC1366-D85B-4B79-BBF9-846B45B8DA4C}" dt="2023-06-27T06:54:15.753" v="276" actId="20577"/>
          <ac:spMkLst>
            <pc:docMk/>
            <pc:sldMk cId="707306468" sldId="656"/>
            <ac:spMk id="3" creationId="{5DB320E0-9BC9-0B44-9FF6-8224DF4CBD17}"/>
          </ac:spMkLst>
        </pc:spChg>
        <pc:spChg chg="mod">
          <ac:chgData name="Mohsen Amini Salehi" userId="" providerId="" clId="Web-{19DC1366-D85B-4B79-BBF9-846B45B8DA4C}" dt="2023-06-27T05:45:34.424" v="132" actId="1076"/>
          <ac:spMkLst>
            <pc:docMk/>
            <pc:sldMk cId="707306468" sldId="656"/>
            <ac:spMk id="4" creationId="{953447EB-0EED-A5AE-C1D5-8D9F3C4F08CC}"/>
          </ac:spMkLst>
        </pc:spChg>
      </pc:sldChg>
      <pc:sldChg chg="del">
        <pc:chgData name="Mohsen Amini Salehi" userId="" providerId="" clId="Web-{19DC1366-D85B-4B79-BBF9-846B45B8DA4C}" dt="2023-06-27T05:54:49.804" v="159"/>
        <pc:sldMkLst>
          <pc:docMk/>
          <pc:sldMk cId="1390130120" sldId="658"/>
        </pc:sldMkLst>
      </pc:sldChg>
      <pc:sldChg chg="add replId">
        <pc:chgData name="Mohsen Amini Salehi" userId="" providerId="" clId="Web-{19DC1366-D85B-4B79-BBF9-846B45B8DA4C}" dt="2023-06-27T05:27:34.125" v="1"/>
        <pc:sldMkLst>
          <pc:docMk/>
          <pc:sldMk cId="2900947423" sldId="659"/>
        </pc:sldMkLst>
      </pc:sldChg>
    </pc:docChg>
  </pc:docChgLst>
  <pc:docChgLst>
    <pc:chgData name="Mohsen Amini Salehi" userId="COsP4yEdUVMwrbB5KYGaBXZ91ayXl7fvIS45BnlKwD8=" providerId="None" clId="Web-{2C106CA3-AAE8-412A-ABFA-589355DAE2B5}"/>
    <pc:docChg chg="delSld">
      <pc:chgData name="Mohsen Amini Salehi" userId="COsP4yEdUVMwrbB5KYGaBXZ91ayXl7fvIS45BnlKwD8=" providerId="None" clId="Web-{2C106CA3-AAE8-412A-ABFA-589355DAE2B5}" dt="2023-06-14T16:30:56.092" v="4"/>
      <pc:docMkLst>
        <pc:docMk/>
      </pc:docMkLst>
      <pc:sldChg chg="del">
        <pc:chgData name="Mohsen Amini Salehi" userId="COsP4yEdUVMwrbB5KYGaBXZ91ayXl7fvIS45BnlKwD8=" providerId="None" clId="Web-{2C106CA3-AAE8-412A-ABFA-589355DAE2B5}" dt="2023-06-14T16:30:56.092" v="4"/>
        <pc:sldMkLst>
          <pc:docMk/>
          <pc:sldMk cId="3088289747" sldId="614"/>
        </pc:sldMkLst>
      </pc:sldChg>
      <pc:sldChg chg="del">
        <pc:chgData name="Mohsen Amini Salehi" userId="COsP4yEdUVMwrbB5KYGaBXZ91ayXl7fvIS45BnlKwD8=" providerId="None" clId="Web-{2C106CA3-AAE8-412A-ABFA-589355DAE2B5}" dt="2023-06-14T16:29:17.167" v="0"/>
        <pc:sldMkLst>
          <pc:docMk/>
          <pc:sldMk cId="1251865563" sldId="654"/>
        </pc:sldMkLst>
      </pc:sldChg>
      <pc:sldChg chg="del">
        <pc:chgData name="Mohsen Amini Salehi" userId="COsP4yEdUVMwrbB5KYGaBXZ91ayXl7fvIS45BnlKwD8=" providerId="None" clId="Web-{2C106CA3-AAE8-412A-ABFA-589355DAE2B5}" dt="2023-06-14T16:29:19.698" v="1"/>
        <pc:sldMkLst>
          <pc:docMk/>
          <pc:sldMk cId="333619975" sldId="655"/>
        </pc:sldMkLst>
      </pc:sldChg>
      <pc:sldChg chg="del">
        <pc:chgData name="Mohsen Amini Salehi" userId="COsP4yEdUVMwrbB5KYGaBXZ91ayXl7fvIS45BnlKwD8=" providerId="None" clId="Web-{2C106CA3-AAE8-412A-ABFA-589355DAE2B5}" dt="2023-06-14T16:29:49.371" v="2"/>
        <pc:sldMkLst>
          <pc:docMk/>
          <pc:sldMk cId="1971667731" sldId="657"/>
        </pc:sldMkLst>
      </pc:sldChg>
      <pc:sldChg chg="del">
        <pc:chgData name="Mohsen Amini Salehi" userId="COsP4yEdUVMwrbB5KYGaBXZ91ayXl7fvIS45BnlKwD8=" providerId="None" clId="Web-{2C106CA3-AAE8-412A-ABFA-589355DAE2B5}" dt="2023-06-14T16:29:54.121" v="3"/>
        <pc:sldMkLst>
          <pc:docMk/>
          <pc:sldMk cId="1511109380" sldId="6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7" tIns="96637" rIns="96637" bIns="9663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my works and studies that I’ve done so far towards my PhD program</a:t>
            </a:r>
          </a:p>
        </p:txBody>
      </p:sp>
    </p:spTree>
    <p:extLst>
      <p:ext uri="{BB962C8B-B14F-4D97-AF65-F5344CB8AC3E}">
        <p14:creationId xmlns:p14="http://schemas.microsoft.com/office/powerpoint/2010/main" val="1055170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We can predict both HC systems will perform similarly </a:t>
            </a:r>
            <a:r>
              <a:rPr lang="en-US" b="1" dirty="0" smtClean="0">
                <a:solidFill>
                  <a:srgbClr val="FF0000"/>
                </a:solidFill>
              </a:rPr>
              <a:t>without processing the workload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03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Imaginery</a:t>
            </a:r>
            <a:r>
              <a:rPr lang="en-US" baseline="0" dirty="0" smtClean="0"/>
              <a:t> homo task and </a:t>
            </a:r>
            <a:r>
              <a:rPr lang="en-US" baseline="0" dirty="0" err="1" smtClean="0"/>
              <a:t>machiens</a:t>
            </a:r>
            <a:r>
              <a:rPr lang="en-US" baseline="0" dirty="0" smtClean="0"/>
              <a:t> have the same </a:t>
            </a:r>
            <a:r>
              <a:rPr lang="en-US" baseline="0" dirty="0" err="1" smtClean="0"/>
              <a:t>QoS</a:t>
            </a:r>
            <a:r>
              <a:rPr lang="en-US" baseline="0" dirty="0" smtClean="0"/>
              <a:t> of the het. Task and machines for a certain workload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34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r>
              <a:rPr lang="en-US" baseline="0" dirty="0" smtClean="0"/>
              <a:t> makes the job of </a:t>
            </a:r>
            <a:r>
              <a:rPr lang="en-US" baseline="0" dirty="0" err="1" smtClean="0"/>
              <a:t>qos</a:t>
            </a:r>
            <a:r>
              <a:rPr lang="en-US" baseline="0" dirty="0" smtClean="0"/>
              <a:t> prediction (without examining workload) easily viable only through </a:t>
            </a:r>
            <a:r>
              <a:rPr lang="en-US" baseline="0" dirty="0" err="1" smtClean="0"/>
              <a:t>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16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QoS</a:t>
            </a:r>
            <a:r>
              <a:rPr lang="en-US" baseline="0" dirty="0" smtClean="0"/>
              <a:t> of the het. Systems (via transformation to a homo counterpart) enables us to compare het. Systems in terms of </a:t>
            </a:r>
            <a:r>
              <a:rPr lang="en-US" baseline="0" dirty="0" err="1" smtClean="0"/>
              <a:t>QoS</a:t>
            </a:r>
            <a:r>
              <a:rPr lang="en-US" baseline="0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30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Each entry 𝑆 𝑀 𝑖𝑗 denotes the speedup that the system can achieve when machine type 𝑗 executes task type 𝑖 as opposed to executing it on the slowest machine type.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64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interaction of variables in a complex stochastic system can be replaced by the average interactions between those variables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As such, we can use </a:t>
                </a:r>
                <a:r>
                  <a:rPr lang="en-US" b="1" dirty="0">
                    <a:solidFill>
                      <a:srgbClr val="FF0000"/>
                    </a:solidFill>
                  </a:rPr>
                  <a:t>mean to represent the speedup behavior of the all (𝑡𝑎𝑠𝑘, 𝑚𝑎𝑐ℎ𝑖𝑛𝑒) pairs</a:t>
                </a:r>
                <a:r>
                  <a:rPr lang="en-US" dirty="0"/>
                  <a:t> in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interaction of variables in a complex stochastic system can be replaced by the average interactions between those variables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As such, we can use </a:t>
                </a:r>
                <a:r>
                  <a:rPr lang="en-US" b="1" dirty="0">
                    <a:solidFill>
                      <a:srgbClr val="FF0000"/>
                    </a:solidFill>
                  </a:rPr>
                  <a:t>mean to represent the speedup behavior of the all (𝑡𝑎𝑠𝑘, 𝑚𝑎𝑐ℎ𝑖𝑛𝑒) pairs</a:t>
                </a:r>
                <a:r>
                  <a:rPr lang="en-US" dirty="0"/>
                  <a:t> in both </a:t>
                </a:r>
                <a:r>
                  <a:rPr lang="en-US" b="0" i="0">
                    <a:latin typeface="Cambria Math" panose="02040503050406030204" pitchFamily="18" charset="0"/>
                  </a:rPr>
                  <a:t>𝑆^𝑀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𝑆^𝑇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856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speed</a:t>
            </a:r>
            <a:r>
              <a:rPr lang="en-US" baseline="0" dirty="0" smtClean="0"/>
              <a:t> up: the actual speed up we get from executing a certain workload against a het. System and its slowest homo counterpart (e*)</a:t>
            </a:r>
          </a:p>
          <a:p>
            <a:r>
              <a:rPr lang="en-US" baseline="0" dirty="0" smtClean="0"/>
              <a:t>Estimated speedup: the speedup calculated using a certain central tendency measure via leveraging S^M and S^T which themselves are derived from EET </a:t>
            </a:r>
          </a:p>
          <a:p>
            <a:r>
              <a:rPr lang="en-US" baseline="0" dirty="0" smtClean="0"/>
              <a:t>This slides says how we can leverage </a:t>
            </a:r>
            <a:r>
              <a:rPr lang="en-US" baseline="0" dirty="0" err="1" smtClean="0"/>
              <a:t>eet</a:t>
            </a:r>
            <a:r>
              <a:rPr lang="en-US" baseline="0" dirty="0" smtClean="0"/>
              <a:t> to come up with a function that spits out Speedup and that speedup is equal to real speedup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00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73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latin typeface="LinLibertineT"/>
              </a:rPr>
              <a:t>Results demonstrate QoS–SEE characteristic curves for heterogeneous systems with 4 machines. </a:t>
            </a:r>
          </a:p>
          <a:p>
            <a:endParaRPr lang="en-US" sz="1100" dirty="0">
              <a:solidFill>
                <a:srgbClr val="FF0000"/>
              </a:solidFill>
              <a:latin typeface="LinLibertine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latin typeface="LinLibertineT"/>
              </a:rPr>
              <a:t>In fact, QoS-SEE characteristic curves describe the QoS of systems with certain number of machines as a function of SEE score and the arrival rate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77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ct val="20000"/>
              </a:spcBef>
              <a:buFont typeface="Calibri,Sans-Serif"/>
              <a:buChar char="•"/>
            </a:pPr>
            <a:r>
              <a:rPr lang="en-US"/>
              <a:t>We proved that</a:t>
            </a:r>
          </a:p>
          <a:p>
            <a:pPr marL="0" lvl="1" indent="0">
              <a:spcBef>
                <a:spcPct val="20000"/>
              </a:spcBef>
              <a:buFont typeface="Calibri,Sans-Serif"/>
              <a:buChar char="•"/>
            </a:pPr>
            <a:r>
              <a:rPr lang="en-US" i="1"/>
              <a:t>Speedup due to machine heterogeneity </a:t>
            </a:r>
            <a:r>
              <a:rPr lang="en-US"/>
              <a:t>is measured by arithmetic mean</a:t>
            </a:r>
          </a:p>
          <a:p>
            <a:pPr marL="0" lvl="1" indent="0">
              <a:spcBef>
                <a:spcPct val="20000"/>
              </a:spcBef>
              <a:buFont typeface="Calibri,Sans-Serif"/>
              <a:buChar char="•"/>
            </a:pPr>
            <a:r>
              <a:rPr lang="en-US" i="1"/>
              <a:t>Speedup due to task heterogeneity </a:t>
            </a:r>
            <a:r>
              <a:rPr lang="en-US"/>
              <a:t>is measured by harmonic mean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55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introduction to heterogeneous computing systems</a:t>
            </a:r>
          </a:p>
          <a:p>
            <a:r>
              <a:rPr lang="en-US" dirty="0"/>
              <a:t>I’ll talk about the heterogeneous-native design for cost and </a:t>
            </a:r>
            <a:r>
              <a:rPr lang="en-US" dirty="0" err="1"/>
              <a:t>qos</a:t>
            </a:r>
            <a:r>
              <a:rPr lang="en-US" dirty="0"/>
              <a:t> aware distributed systems</a:t>
            </a:r>
          </a:p>
          <a:p>
            <a:pPr marL="158750" indent="0">
              <a:buNone/>
            </a:pPr>
            <a:r>
              <a:rPr lang="en-US" dirty="0"/>
              <a:t>Here, I’ll propose a performance-driven heterogeneity measure, then I used that measure to design a HC systems such that the desired QoS satisfied with minimum cost </a:t>
            </a:r>
          </a:p>
          <a:p>
            <a:pPr marL="457200" indent="-298450"/>
            <a:r>
              <a:rPr lang="en-US" dirty="0"/>
              <a:t>Then, I’ll introduce a heterogeneity-aware task scheduling method that targets Fairness and Energy objectives in HC systems, and even improving the QoS</a:t>
            </a:r>
          </a:p>
          <a:p>
            <a:pPr marL="457200" indent="-298450"/>
            <a:r>
              <a:rPr lang="en-US" dirty="0"/>
              <a:t>Next, I’ll employ a heterogeneity-aware admission control to maintain the robustness of HC systems against uncertainties in tasks’ execution time and arrival time</a:t>
            </a:r>
          </a:p>
          <a:p>
            <a:pPr marL="457200" indent="-298450"/>
            <a:r>
              <a:rPr lang="en-US" dirty="0"/>
              <a:t>Finally, I conclude the presentation and talk about the remaining steps </a:t>
            </a:r>
          </a:p>
        </p:txBody>
      </p:sp>
    </p:spTree>
    <p:extLst>
      <p:ext uri="{BB962C8B-B14F-4D97-AF65-F5344CB8AC3E}">
        <p14:creationId xmlns:p14="http://schemas.microsoft.com/office/powerpoint/2010/main" val="330085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some examples to clarify our definition of </a:t>
            </a:r>
            <a:r>
              <a:rPr lang="en-US" dirty="0" err="1"/>
              <a:t>heterogeity</a:t>
            </a:r>
            <a:r>
              <a:rPr lang="en-US" dirty="0"/>
              <a:t>, later I formally define what I mean by heterogeneous computing system</a:t>
            </a:r>
          </a:p>
        </p:txBody>
      </p:sp>
    </p:spTree>
    <p:extLst>
      <p:ext uri="{BB962C8B-B14F-4D97-AF65-F5344CB8AC3E}">
        <p14:creationId xmlns:p14="http://schemas.microsoft.com/office/powerpoint/2010/main" val="49630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c4d2713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8c4d2713ac_0_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c4d2713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8c4d2713ac_0_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980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967ad04072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967ad04072_1_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967ad04072_3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967ad04072_3_20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In the context of cloud elasticity, for a given cloud-based application, solution architects need to know the implications of modifying</a:t>
            </a:r>
          </a:p>
          <a:p>
            <a:pPr>
              <a:buNone/>
            </a:pPr>
            <a:r>
              <a:rPr lang="en-US"/>
              <a:t>(i.e., adding, removing, or replacing) the allocated machines on the</a:t>
            </a:r>
          </a:p>
          <a:p>
            <a:pPr>
              <a:buNone/>
            </a:pPr>
            <a:r>
              <a:rPr lang="en-US"/>
              <a:t>application performance in terms of the QoS and the incurred cost.</a:t>
            </a:r>
          </a:p>
          <a:p>
            <a:pPr>
              <a:buNone/>
            </a:pPr>
            <a:r>
              <a:rPr lang="en-US"/>
              <a:t>The architects have to answer questions like “for a certain arriving</a:t>
            </a:r>
          </a:p>
          <a:p>
            <a:pPr>
              <a:buNone/>
            </a:pPr>
            <a:r>
              <a:rPr lang="en-US"/>
              <a:t>workload pattern, what type of machine(s) must be allocated to the</a:t>
            </a:r>
          </a:p>
          <a:p>
            <a:pPr>
              <a:buNone/>
            </a:pPr>
            <a:r>
              <a:rPr lang="en-US"/>
              <a:t>existing machines, so that the user-defined performance objective</a:t>
            </a:r>
          </a:p>
          <a:p>
            <a:pPr>
              <a:buNone/>
            </a:pPr>
            <a:r>
              <a:rPr lang="en-US"/>
              <a:t>(e.g., cost and QoS) are satisfied?” They need the ability to compare</a:t>
            </a:r>
          </a:p>
          <a:p>
            <a:pPr>
              <a:buNone/>
            </a:pPr>
            <a:r>
              <a:rPr lang="en-US"/>
              <a:t>performances of the two (potentially) heterogeneous systems in</a:t>
            </a:r>
          </a:p>
          <a:p>
            <a:pPr>
              <a:buNone/>
            </a:pPr>
            <a:r>
              <a:rPr lang="en-US"/>
              <a:t>terms of their performance objectives (e.g., incurred costs and QoS</a:t>
            </a:r>
          </a:p>
          <a:p>
            <a:pPr>
              <a:buNone/>
            </a:pPr>
            <a:r>
              <a:rPr lang="en-US" dirty="0"/>
              <a:t>satisfaction) prior to committing their allocation decisions.</a:t>
            </a:r>
          </a:p>
        </p:txBody>
      </p:sp>
    </p:spTree>
    <p:extLst>
      <p:ext uri="{BB962C8B-B14F-4D97-AF65-F5344CB8AC3E}">
        <p14:creationId xmlns:p14="http://schemas.microsoft.com/office/powerpoint/2010/main" val="746902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Heterogeneous as First Class Citizen </a:t>
            </a:r>
          </a:p>
        </p:txBody>
      </p:sp>
    </p:spTree>
    <p:extLst>
      <p:ext uri="{BB962C8B-B14F-4D97-AF65-F5344CB8AC3E}">
        <p14:creationId xmlns:p14="http://schemas.microsoft.com/office/powerpoint/2010/main" val="64818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9157"/>
            <a:ext cx="7772400" cy="11025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908" y="3017558"/>
            <a:ext cx="7190184" cy="55155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42CBF-23E6-43DA-B07D-E6A9097E6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9" r="26273" b="-1"/>
          <a:stretch/>
        </p:blipFill>
        <p:spPr>
          <a:xfrm>
            <a:off x="4105459" y="0"/>
            <a:ext cx="933077" cy="836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12D7D5-7ED9-4FB3-8309-E88F44E44BBC}"/>
              </a:ext>
            </a:extLst>
          </p:cNvPr>
          <p:cNvSpPr/>
          <p:nvPr userDrawn="1"/>
        </p:nvSpPr>
        <p:spPr>
          <a:xfrm>
            <a:off x="2377401" y="3698178"/>
            <a:ext cx="438919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High Performance Cloud Computing Lab (HPCC)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School of Computing and Informatics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University of Louisiana at Lafayette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74EA2C-5A67-4DCB-95B2-6C1EE5266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2365" y="4687175"/>
            <a:ext cx="1719263" cy="405983"/>
          </a:xfrm>
        </p:spPr>
        <p:txBody>
          <a:bodyPr anchor="ctr">
            <a:normAutofit/>
          </a:bodyPr>
          <a:lstStyle>
            <a:lvl2pPr marL="0" indent="0" algn="ctr">
              <a:buNone/>
              <a:defRPr sz="2000"/>
            </a:lvl2pPr>
          </a:lstStyle>
          <a:p>
            <a:pPr lvl="1"/>
            <a:r>
              <a:rPr lang="en-US" dirty="0"/>
              <a:t>Date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5E51FF6-7C77-65AC-036A-67EF532ED0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64082" y="1148534"/>
            <a:ext cx="2015836" cy="35130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PhD Prospectus Exam</a:t>
            </a:r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88966F1D-D575-26D7-E523-EBFFD5F76BB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837" y="4687175"/>
            <a:ext cx="1269163" cy="4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723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pccla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81" y="89154"/>
            <a:ext cx="8139184" cy="758777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63" y="1033981"/>
            <a:ext cx="8710684" cy="3727025"/>
          </a:xfrm>
        </p:spPr>
        <p:txBody>
          <a:bodyPr/>
          <a:lstStyle>
            <a:lvl1pPr marL="228600" indent="-228600">
              <a:buClr>
                <a:srgbClr val="286AD4"/>
              </a:buClr>
              <a:buSzPct val="125000"/>
              <a:buFont typeface="Calibri" panose="020F050202020403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0613" indent="-171450">
              <a:buClr>
                <a:srgbClr val="286AD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BAD98C-46DB-4412-B141-29FA69541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4"/>
          <a:stretch/>
        </p:blipFill>
        <p:spPr>
          <a:xfrm>
            <a:off x="8443667" y="38594"/>
            <a:ext cx="788159" cy="6232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7D2751F7-D677-4CE9-B35A-C3CCA0CC8D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oogle Shape;20;p4">
            <a:extLst>
              <a:ext uri="{FF2B5EF4-FFF2-40B4-BE49-F238E27FC236}">
                <a16:creationId xmlns:a16="http://schemas.microsoft.com/office/drawing/2014/main" id="{FA755E8C-675B-24B9-CDA6-90A0C8AF771A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837" y="4687175"/>
            <a:ext cx="1269163" cy="4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050C7C-CBC3-CB94-6DF3-91E8DF32A728}"/>
              </a:ext>
            </a:extLst>
          </p:cNvPr>
          <p:cNvSpPr/>
          <p:nvPr userDrawn="1"/>
        </p:nvSpPr>
        <p:spPr>
          <a:xfrm>
            <a:off x="127063" y="918164"/>
            <a:ext cx="8167760" cy="85061"/>
          </a:xfrm>
          <a:prstGeom prst="roundRect">
            <a:avLst/>
          </a:prstGeom>
          <a:solidFill>
            <a:srgbClr val="286AD4"/>
          </a:solidFill>
          <a:ln>
            <a:solidFill>
              <a:srgbClr val="286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6822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64EA8E-3823-A199-D4D3-D3C9A5FF6209}"/>
              </a:ext>
            </a:extLst>
          </p:cNvPr>
          <p:cNvSpPr/>
          <p:nvPr userDrawn="1"/>
        </p:nvSpPr>
        <p:spPr>
          <a:xfrm>
            <a:off x="1" y="0"/>
            <a:ext cx="457200" cy="5143500"/>
          </a:xfrm>
          <a:prstGeom prst="rect">
            <a:avLst/>
          </a:prstGeom>
          <a:gradFill flip="none" rotWithShape="1">
            <a:gsLst>
              <a:gs pos="11000">
                <a:schemeClr val="accent1">
                  <a:lumMod val="20000"/>
                  <a:lumOff val="80000"/>
                </a:schemeClr>
              </a:gs>
              <a:gs pos="38000">
                <a:srgbClr val="A4C1E4"/>
              </a:gs>
              <a:gs pos="7000">
                <a:schemeClr val="bg1">
                  <a:lumMod val="95000"/>
                </a:schemeClr>
              </a:gs>
              <a:gs pos="89000">
                <a:schemeClr val="accent1">
                  <a:lumMod val="60000"/>
                  <a:lumOff val="40000"/>
                </a:schemeClr>
              </a:gs>
              <a:gs pos="6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E2C785-4794-6440-FA9C-CA38CF9101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300" y="1612900"/>
            <a:ext cx="8064500" cy="1727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3000" b="1">
                <a:latin typeface="Georgia" panose="02040502050405020303" pitchFamily="18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3A7B9A-5F19-3374-D8F6-BAD93F39E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4"/>
          <a:stretch/>
        </p:blipFill>
        <p:spPr>
          <a:xfrm>
            <a:off x="8443667" y="38594"/>
            <a:ext cx="788159" cy="623247"/>
          </a:xfrm>
          <a:prstGeom prst="rect">
            <a:avLst/>
          </a:prstGeom>
        </p:spPr>
      </p:pic>
      <p:pic>
        <p:nvPicPr>
          <p:cNvPr id="12" name="Google Shape;20;p4">
            <a:extLst>
              <a:ext uri="{FF2B5EF4-FFF2-40B4-BE49-F238E27FC236}">
                <a16:creationId xmlns:a16="http://schemas.microsoft.com/office/drawing/2014/main" id="{00085F46-085F-23DE-37A6-B225F0E2BBB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837" y="4687175"/>
            <a:ext cx="1269163" cy="4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05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00" y="473199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0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Tx/>
        <a:buSzPct val="125000"/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8000"/>
        </a:buClr>
        <a:buFont typeface="Wingdings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8000"/>
        </a:buClr>
        <a:buFont typeface="Courier New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14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5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3.png"/><Relationship Id="rId5" Type="http://schemas.openxmlformats.org/officeDocument/2006/relationships/image" Target="../media/image17.png"/><Relationship Id="rId15" Type="http://schemas.openxmlformats.org/officeDocument/2006/relationships/image" Target="../media/image37.png"/><Relationship Id="rId10" Type="http://schemas.openxmlformats.org/officeDocument/2006/relationships/image" Target="../media/image321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5" Type="http://schemas.openxmlformats.org/officeDocument/2006/relationships/image" Target="../media/image41.pn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31.jpe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14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1.png"/><Relationship Id="rId7" Type="http://schemas.openxmlformats.org/officeDocument/2006/relationships/image" Target="../media/image450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1.png"/><Relationship Id="rId5" Type="http://schemas.openxmlformats.org/officeDocument/2006/relationships/image" Target="../media/image431.png"/><Relationship Id="rId4" Type="http://schemas.openxmlformats.org/officeDocument/2006/relationships/image" Target="../media/image4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1.png"/><Relationship Id="rId4" Type="http://schemas.openxmlformats.org/officeDocument/2006/relationships/image" Target="../media/image49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82.png"/><Relationship Id="rId7" Type="http://schemas.openxmlformats.org/officeDocument/2006/relationships/image" Target="../media/image55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1.png"/><Relationship Id="rId5" Type="http://schemas.openxmlformats.org/officeDocument/2006/relationships/image" Target="../media/image520.png"/><Relationship Id="rId10" Type="http://schemas.openxmlformats.org/officeDocument/2006/relationships/image" Target="../media/image580.png"/><Relationship Id="rId4" Type="http://schemas.openxmlformats.org/officeDocument/2006/relationships/image" Target="../media/image531.png"/><Relationship Id="rId9" Type="http://schemas.openxmlformats.org/officeDocument/2006/relationships/image" Target="../media/image5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9657-35CC-FD19-C3AA-A218E2B06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401651"/>
            <a:ext cx="8219049" cy="1102519"/>
          </a:xfrm>
        </p:spPr>
        <p:txBody>
          <a:bodyPr>
            <a:normAutofit/>
          </a:bodyPr>
          <a:lstStyle/>
          <a:p>
            <a:r>
              <a:rPr lang="en-US" b="1" dirty="0" smtClean="0"/>
              <a:t>Quantifying Heterogeneity of Distributed </a:t>
            </a:r>
            <a:r>
              <a:rPr lang="en-US" b="1" dirty="0" smtClean="0"/>
              <a:t>Systems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9F261-61FF-B353-AD45-2D13AB42D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906" y="2549350"/>
            <a:ext cx="7190184" cy="4072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Mohsen Amini </a:t>
            </a:r>
            <a:endParaRPr lang="en-US" sz="2000" dirty="0"/>
          </a:p>
          <a:p>
            <a:r>
              <a:rPr lang="en-US" sz="1800" dirty="0" smtClean="0">
                <a:latin typeface="Arial"/>
                <a:cs typeface="Arial"/>
              </a:rPr>
              <a:t>Joint work with Ali </a:t>
            </a:r>
            <a:r>
              <a:rPr lang="en-US" sz="1800" dirty="0" err="1" smtClean="0">
                <a:latin typeface="Arial"/>
                <a:cs typeface="Arial"/>
              </a:rPr>
              <a:t>Mokhtari</a:t>
            </a:r>
            <a:r>
              <a:rPr lang="en-US" sz="1800" dirty="0" smtClean="0">
                <a:latin typeface="Arial"/>
                <a:cs typeface="Arial"/>
              </a:rPr>
              <a:t> (UL Lafayette), </a:t>
            </a:r>
            <a:r>
              <a:rPr lang="en-US" sz="1800" dirty="0" err="1" smtClean="0">
                <a:latin typeface="Arial"/>
                <a:cs typeface="Arial"/>
              </a:rPr>
              <a:t>Pooyan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Jamshidi</a:t>
            </a:r>
            <a:r>
              <a:rPr lang="en-US" sz="1800" dirty="0" smtClean="0">
                <a:latin typeface="Arial"/>
                <a:cs typeface="Arial"/>
              </a:rPr>
              <a:t> (USC), </a:t>
            </a:r>
            <a:r>
              <a:rPr lang="en-US" sz="1800" dirty="0" err="1" smtClean="0">
                <a:latin typeface="Arial"/>
                <a:cs typeface="Arial"/>
              </a:rPr>
              <a:t>Saeid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Ghafouri</a:t>
            </a:r>
            <a:r>
              <a:rPr lang="en-US" sz="1800" dirty="0" smtClean="0">
                <a:latin typeface="Arial"/>
                <a:cs typeface="Arial"/>
              </a:rPr>
              <a:t> (QMU)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2EC75-E865-7A83-0892-4170F48F6B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8760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7A7A-6700-0D0D-B0AC-C844903F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Model of HC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3DD10-A45C-E05C-1CE7-A60670E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FCBEFD7-E6F9-2F49-08AF-951044460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120653"/>
                  </p:ext>
                </p:extLst>
              </p:nvPr>
            </p:nvGraphicFramePr>
            <p:xfrm>
              <a:off x="1618198" y="1637976"/>
              <a:ext cx="6247071" cy="251044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90557">
                      <a:extLst>
                        <a:ext uri="{9D8B030D-6E8A-4147-A177-3AD203B41FA5}">
                          <a16:colId xmlns:a16="http://schemas.microsoft.com/office/drawing/2014/main" val="1760424150"/>
                        </a:ext>
                      </a:extLst>
                    </a:gridCol>
                    <a:gridCol w="1283897">
                      <a:extLst>
                        <a:ext uri="{9D8B030D-6E8A-4147-A177-3AD203B41FA5}">
                          <a16:colId xmlns:a16="http://schemas.microsoft.com/office/drawing/2014/main" val="2284929709"/>
                        </a:ext>
                      </a:extLst>
                    </a:gridCol>
                    <a:gridCol w="1159015">
                      <a:extLst>
                        <a:ext uri="{9D8B030D-6E8A-4147-A177-3AD203B41FA5}">
                          <a16:colId xmlns:a16="http://schemas.microsoft.com/office/drawing/2014/main" val="2356302934"/>
                        </a:ext>
                      </a:extLst>
                    </a:gridCol>
                    <a:gridCol w="1159015">
                      <a:extLst>
                        <a:ext uri="{9D8B030D-6E8A-4147-A177-3AD203B41FA5}">
                          <a16:colId xmlns:a16="http://schemas.microsoft.com/office/drawing/2014/main" val="2344737578"/>
                        </a:ext>
                      </a:extLst>
                    </a:gridCol>
                    <a:gridCol w="854587">
                      <a:extLst>
                        <a:ext uri="{9D8B030D-6E8A-4147-A177-3AD203B41FA5}">
                          <a16:colId xmlns:a16="http://schemas.microsoft.com/office/drawing/2014/main" val="96302866"/>
                        </a:ext>
                      </a:extLst>
                    </a:gridCol>
                  </a:tblGrid>
                  <a:tr h="727232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            Machine Types         </a:t>
                          </a:r>
                        </a:p>
                        <a:p>
                          <a:endParaRPr lang="en-US" sz="1200" dirty="0"/>
                        </a:p>
                        <a:p>
                          <a:r>
                            <a:rPr lang="en-US" sz="1200" dirty="0"/>
                            <a:t>Task Types</a:t>
                          </a:r>
                        </a:p>
                      </a:txBody>
                      <a:tcPr marL="68580" marR="68580" marT="34290" marB="34290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1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2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m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771965962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1</a:t>
                          </a:r>
                          <a:endParaRPr lang="en-US" sz="1600" b="1" dirty="0"/>
                        </a:p>
                      </a:txBody>
                      <a:tcPr marL="68580" marR="68580" marT="34290" marB="3429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935541036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2</a:t>
                          </a:r>
                          <a:endParaRPr lang="en-US" sz="1600" b="1" dirty="0"/>
                        </a:p>
                      </a:txBody>
                      <a:tcPr marL="68580" marR="68580" marT="34290" marB="3429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530857"/>
                      </a:ext>
                    </a:extLst>
                  </a:tr>
                  <a:tr h="626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5263316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n</a:t>
                          </a:r>
                          <a:endParaRPr lang="en-US" sz="1600" b="1" dirty="0"/>
                        </a:p>
                      </a:txBody>
                      <a:tcPr marL="68580" marR="68580" marT="34290" marB="3429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4380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FCBEFD7-E6F9-2F49-08AF-951044460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120653"/>
                  </p:ext>
                </p:extLst>
              </p:nvPr>
            </p:nvGraphicFramePr>
            <p:xfrm>
              <a:off x="1618198" y="1637976"/>
              <a:ext cx="6247071" cy="251044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90557">
                      <a:extLst>
                        <a:ext uri="{9D8B030D-6E8A-4147-A177-3AD203B41FA5}">
                          <a16:colId xmlns:a16="http://schemas.microsoft.com/office/drawing/2014/main" val="1760424150"/>
                        </a:ext>
                      </a:extLst>
                    </a:gridCol>
                    <a:gridCol w="1283897">
                      <a:extLst>
                        <a:ext uri="{9D8B030D-6E8A-4147-A177-3AD203B41FA5}">
                          <a16:colId xmlns:a16="http://schemas.microsoft.com/office/drawing/2014/main" val="2284929709"/>
                        </a:ext>
                      </a:extLst>
                    </a:gridCol>
                    <a:gridCol w="1159015">
                      <a:extLst>
                        <a:ext uri="{9D8B030D-6E8A-4147-A177-3AD203B41FA5}">
                          <a16:colId xmlns:a16="http://schemas.microsoft.com/office/drawing/2014/main" val="2356302934"/>
                        </a:ext>
                      </a:extLst>
                    </a:gridCol>
                    <a:gridCol w="1159015">
                      <a:extLst>
                        <a:ext uri="{9D8B030D-6E8A-4147-A177-3AD203B41FA5}">
                          <a16:colId xmlns:a16="http://schemas.microsoft.com/office/drawing/2014/main" val="2344737578"/>
                        </a:ext>
                      </a:extLst>
                    </a:gridCol>
                    <a:gridCol w="854587">
                      <a:extLst>
                        <a:ext uri="{9D8B030D-6E8A-4147-A177-3AD203B41FA5}">
                          <a16:colId xmlns:a16="http://schemas.microsoft.com/office/drawing/2014/main" val="96302866"/>
                        </a:ext>
                      </a:extLst>
                    </a:gridCol>
                  </a:tblGrid>
                  <a:tr h="727232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            Machine Types         </a:t>
                          </a:r>
                        </a:p>
                        <a:p>
                          <a:endParaRPr lang="en-US" sz="1200" dirty="0"/>
                        </a:p>
                        <a:p>
                          <a:r>
                            <a:rPr lang="en-US" sz="1200" dirty="0"/>
                            <a:t>Task Types</a:t>
                          </a:r>
                        </a:p>
                      </a:txBody>
                      <a:tcPr marL="68580" marR="68580" marT="34290" marB="34290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1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2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m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771965962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1</a:t>
                          </a:r>
                          <a:endParaRPr lang="en-US" sz="1600" b="1" dirty="0"/>
                        </a:p>
                      </a:txBody>
                      <a:tcPr marL="68580" marR="68580" marT="34290" marB="3429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39810" t="-225926" r="-247867" b="-46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66316" t="-225926" r="-175263" b="-46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3571" t="-225926" r="-1429" b="-46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41036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2</a:t>
                          </a:r>
                          <a:endParaRPr lang="en-US" sz="1600" b="1" dirty="0"/>
                        </a:p>
                      </a:txBody>
                      <a:tcPr marL="68580" marR="68580" marT="34290" marB="3429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39810" t="-332075" r="-247867" b="-377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66316" t="-332075" r="-175263" b="-377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3571" t="-332075" r="-1429" b="-3773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530857"/>
                      </a:ext>
                    </a:extLst>
                  </a:tr>
                  <a:tr h="8001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5263316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n</a:t>
                          </a:r>
                          <a:endParaRPr lang="en-US" sz="1600" b="1" dirty="0"/>
                        </a:p>
                      </a:txBody>
                      <a:tcPr marL="68580" marR="68580" marT="34290" marB="3429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39810" t="-668519" r="-247867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66316" t="-668519" r="-175263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3571" t="-668519" r="-1429" b="-25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4380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310956D-3678-B04B-0E46-C2387BD3FCF9}"/>
              </a:ext>
            </a:extLst>
          </p:cNvPr>
          <p:cNvSpPr txBox="1"/>
          <p:nvPr/>
        </p:nvSpPr>
        <p:spPr>
          <a:xfrm>
            <a:off x="2414479" y="1078320"/>
            <a:ext cx="4315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EET (</a:t>
            </a:r>
            <a:r>
              <a:rPr lang="en-US" sz="1800" b="1" dirty="0"/>
              <a:t>E</a:t>
            </a:r>
            <a:r>
              <a:rPr lang="en-US" sz="1800" dirty="0"/>
              <a:t>xpected </a:t>
            </a:r>
            <a:r>
              <a:rPr lang="en-US" sz="1800" b="1" dirty="0"/>
              <a:t>E</a:t>
            </a:r>
            <a:r>
              <a:rPr lang="en-US" sz="1800" dirty="0"/>
              <a:t>xecution </a:t>
            </a:r>
            <a:r>
              <a:rPr lang="en-US" sz="1800" b="1" dirty="0"/>
              <a:t>T</a:t>
            </a:r>
            <a:r>
              <a:rPr lang="en-US" sz="1800" dirty="0"/>
              <a:t>ime) Matrix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DA416-225E-9932-772A-D82A01447316}"/>
              </a:ext>
            </a:extLst>
          </p:cNvPr>
          <p:cNvSpPr txBox="1"/>
          <p:nvPr/>
        </p:nvSpPr>
        <p:spPr>
          <a:xfrm>
            <a:off x="7629144" y="1056300"/>
            <a:ext cx="139624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Machine types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CE777980-2699-7517-ADC9-59CE45DBC2A4}"/>
              </a:ext>
            </a:extLst>
          </p:cNvPr>
          <p:cNvCxnSpPr>
            <a:cxnSpLocks/>
            <a:stCxn id="8" idx="2"/>
            <a:endCxn id="17" idx="3"/>
          </p:cNvCxnSpPr>
          <p:nvPr/>
        </p:nvCxnSpPr>
        <p:spPr>
          <a:xfrm rot="5400000">
            <a:off x="7728161" y="1382917"/>
            <a:ext cx="617944" cy="58026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DCC607-5118-3D0D-A445-01D48363C366}"/>
              </a:ext>
            </a:extLst>
          </p:cNvPr>
          <p:cNvSpPr txBox="1"/>
          <p:nvPr/>
        </p:nvSpPr>
        <p:spPr>
          <a:xfrm rot="16200000">
            <a:off x="-191064" y="3061363"/>
            <a:ext cx="154510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Task  types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C504803-63A8-7977-728D-F2F6A4936839}"/>
              </a:ext>
            </a:extLst>
          </p:cNvPr>
          <p:cNvSpPr/>
          <p:nvPr/>
        </p:nvSpPr>
        <p:spPr>
          <a:xfrm>
            <a:off x="3682999" y="1694867"/>
            <a:ext cx="4064001" cy="574307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C829E6-1223-C125-736B-106EE7D0BAB5}"/>
              </a:ext>
            </a:extLst>
          </p:cNvPr>
          <p:cNvSpPr/>
          <p:nvPr/>
        </p:nvSpPr>
        <p:spPr>
          <a:xfrm rot="16200000">
            <a:off x="1635781" y="3009678"/>
            <a:ext cx="1750898" cy="52658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8B11F1-16AA-2CC7-005B-4C21F04C1E11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>
            <a:off x="735376" y="3215252"/>
            <a:ext cx="1512564" cy="57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FC8D64D-839C-4635-FF12-72C11324395F}"/>
              </a:ext>
            </a:extLst>
          </p:cNvPr>
          <p:cNvSpPr/>
          <p:nvPr/>
        </p:nvSpPr>
        <p:spPr>
          <a:xfrm rot="16200000">
            <a:off x="5121227" y="2299923"/>
            <a:ext cx="261877" cy="481169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F3DA27-1067-EBA8-0BFD-1340E86A72E1}"/>
              </a:ext>
            </a:extLst>
          </p:cNvPr>
          <p:cNvSpPr txBox="1"/>
          <p:nvPr/>
        </p:nvSpPr>
        <p:spPr>
          <a:xfrm>
            <a:off x="5011581" y="4303208"/>
            <a:ext cx="328010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Expected Execution Time (EET) of task type T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</a:rPr>
              <a:t> on machine type 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CCD353-0D3B-C174-AAB3-FBA4EBB38BA1}"/>
              </a:ext>
            </a:extLst>
          </p:cNvPr>
          <p:cNvCxnSpPr>
            <a:cxnSpLocks/>
            <a:stCxn id="37" idx="0"/>
            <a:endCxn id="36" idx="1"/>
          </p:cNvCxnSpPr>
          <p:nvPr/>
        </p:nvCxnSpPr>
        <p:spPr>
          <a:xfrm flipH="1" flipV="1">
            <a:off x="5252166" y="2671446"/>
            <a:ext cx="1399466" cy="1631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19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814F-6C92-CE8D-335D-ED625E1F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 in EET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B665D-80FA-60DA-06D6-0C2D7C12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89473A0-EA6B-467A-6493-C3D0735D1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73140"/>
              </p:ext>
            </p:extLst>
          </p:nvPr>
        </p:nvGraphicFramePr>
        <p:xfrm>
          <a:off x="1306689" y="1454604"/>
          <a:ext cx="4395613" cy="2072640"/>
        </p:xfrm>
        <a:graphic>
          <a:graphicData uri="http://schemas.openxmlformats.org/drawingml/2006/table">
            <a:tbl>
              <a:tblPr firstRow="1" bandRow="1"/>
              <a:tblGrid>
                <a:gridCol w="1908505">
                  <a:extLst>
                    <a:ext uri="{9D8B030D-6E8A-4147-A177-3AD203B41FA5}">
                      <a16:colId xmlns:a16="http://schemas.microsoft.com/office/drawing/2014/main" val="1760424150"/>
                    </a:ext>
                  </a:extLst>
                </a:gridCol>
                <a:gridCol w="621777">
                  <a:extLst>
                    <a:ext uri="{9D8B030D-6E8A-4147-A177-3AD203B41FA5}">
                      <a16:colId xmlns:a16="http://schemas.microsoft.com/office/drawing/2014/main" val="2284929709"/>
                    </a:ext>
                  </a:extLst>
                </a:gridCol>
                <a:gridCol w="621777">
                  <a:extLst>
                    <a:ext uri="{9D8B030D-6E8A-4147-A177-3AD203B41FA5}">
                      <a16:colId xmlns:a16="http://schemas.microsoft.com/office/drawing/2014/main" val="2356302934"/>
                    </a:ext>
                  </a:extLst>
                </a:gridCol>
                <a:gridCol w="621777">
                  <a:extLst>
                    <a:ext uri="{9D8B030D-6E8A-4147-A177-3AD203B41FA5}">
                      <a16:colId xmlns:a16="http://schemas.microsoft.com/office/drawing/2014/main" val="2344737578"/>
                    </a:ext>
                  </a:extLst>
                </a:gridCol>
                <a:gridCol w="621777">
                  <a:extLst>
                    <a:ext uri="{9D8B030D-6E8A-4147-A177-3AD203B41FA5}">
                      <a16:colId xmlns:a16="http://schemas.microsoft.com/office/drawing/2014/main" val="9630286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                Machine Types        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Task Types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M-2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M-3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M-4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965962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TT-1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1036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TT-2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6.4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5.0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6.5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0857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TT-3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6.2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3.7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7.9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3316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TT-4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8.1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7.8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380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784228-B54B-35B8-9004-AD01003294E7}"/>
              </a:ext>
            </a:extLst>
          </p:cNvPr>
          <p:cNvSpPr txBox="1"/>
          <p:nvPr/>
        </p:nvSpPr>
        <p:spPr>
          <a:xfrm>
            <a:off x="1547743" y="1020874"/>
            <a:ext cx="4129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EET (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xpected 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xecution 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ime)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196B6-B2F4-C739-2422-5F97DDAD4AEA}"/>
              </a:ext>
            </a:extLst>
          </p:cNvPr>
          <p:cNvSpPr txBox="1"/>
          <p:nvPr/>
        </p:nvSpPr>
        <p:spPr>
          <a:xfrm>
            <a:off x="6159500" y="1746439"/>
            <a:ext cx="27686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Machine Heterogeneity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The execution time of a given task varies across machines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358B8A-A3F4-11B8-9C40-E31C134CE1A1}"/>
              </a:ext>
            </a:extLst>
          </p:cNvPr>
          <p:cNvSpPr/>
          <p:nvPr/>
        </p:nvSpPr>
        <p:spPr>
          <a:xfrm>
            <a:off x="1625600" y="2228851"/>
            <a:ext cx="4042628" cy="239105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6FB91-86DA-82D7-0502-3586CBD04A64}"/>
              </a:ext>
            </a:extLst>
          </p:cNvPr>
          <p:cNvSpPr txBox="1"/>
          <p:nvPr/>
        </p:nvSpPr>
        <p:spPr>
          <a:xfrm>
            <a:off x="2471714" y="3734313"/>
            <a:ext cx="420057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Task Heterogeneity</a:t>
            </a:r>
          </a:p>
          <a:p>
            <a:pPr algn="ctr"/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A given machine has different expected execution time for different tasks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A3FCD4-6B7C-CD41-E922-0978AA0DEF65}"/>
              </a:ext>
            </a:extLst>
          </p:cNvPr>
          <p:cNvSpPr/>
          <p:nvPr/>
        </p:nvSpPr>
        <p:spPr>
          <a:xfrm>
            <a:off x="4521200" y="1543127"/>
            <a:ext cx="495300" cy="194163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3" grpId="0" animBg="1"/>
      <p:bldP spid="3" grpId="1" animBg="1"/>
      <p:bldP spid="3" grpId="2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Why </a:t>
            </a:r>
            <a:r>
              <a:rPr lang="en" sz="2400" dirty="0" smtClean="0"/>
              <a:t>Does Heterogeneity Matter?</a:t>
            </a:r>
            <a:endParaRPr sz="2400" dirty="0"/>
          </a:p>
        </p:txBody>
      </p:sp>
      <p:sp>
        <p:nvSpPr>
          <p:cNvPr id="196" name="Google Shape;196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Heterogeneity impacts the system performance</a:t>
            </a:r>
            <a:endParaRPr sz="2400" dirty="0"/>
          </a:p>
        </p:txBody>
      </p:sp>
      <p:sp>
        <p:nvSpPr>
          <p:cNvPr id="197" name="Google Shape;197;p14"/>
          <p:cNvSpPr txBox="1"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198" name="Google Shape;198;p14"/>
          <p:cNvSpPr/>
          <p:nvPr/>
        </p:nvSpPr>
        <p:spPr>
          <a:xfrm rot="-595551">
            <a:off x="2436737" y="3083273"/>
            <a:ext cx="4267477" cy="73442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4323250" y="3134425"/>
            <a:ext cx="483300" cy="3417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 txBox="1"/>
          <p:nvPr/>
        </p:nvSpPr>
        <p:spPr>
          <a:xfrm rot="-598595">
            <a:off x="2361709" y="2982715"/>
            <a:ext cx="1109984" cy="400297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Solution </a:t>
            </a:r>
            <a:r>
              <a:rPr lang="en" b="1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1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 txBox="1"/>
          <p:nvPr/>
        </p:nvSpPr>
        <p:spPr>
          <a:xfrm rot="-600264">
            <a:off x="5541984" y="2395925"/>
            <a:ext cx="1110384" cy="4002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 </a:t>
            </a:r>
            <a:r>
              <a:rPr lang="en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/>
          <p:nvPr/>
        </p:nvSpPr>
        <p:spPr>
          <a:xfrm>
            <a:off x="4503450" y="3051450"/>
            <a:ext cx="137100" cy="13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3045307" y="3533641"/>
            <a:ext cx="325407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System Performance concerning QoS/Cost objective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2166851" y="1658867"/>
            <a:ext cx="1254848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Homogeneous </a:t>
            </a:r>
            <a:r>
              <a:rPr lang="en" b="1" dirty="0" smtClean="0">
                <a:latin typeface="Calibri"/>
                <a:ea typeface="Calibri"/>
                <a:cs typeface="Calibri"/>
                <a:sym typeface="Calibri"/>
              </a:rPr>
              <a:t>System </a:t>
            </a:r>
            <a:r>
              <a:rPr lang="en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/>
          <p:nvPr/>
        </p:nvSpPr>
        <p:spPr>
          <a:xfrm rot="611482">
            <a:off x="2436823" y="3083319"/>
            <a:ext cx="4267634" cy="7339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 txBox="1"/>
          <p:nvPr/>
        </p:nvSpPr>
        <p:spPr>
          <a:xfrm rot="602417">
            <a:off x="2490358" y="2395664"/>
            <a:ext cx="1109898" cy="40024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Solution </a:t>
            </a:r>
            <a:r>
              <a:rPr lang="en" b="1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1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 rot="600264">
            <a:off x="5657916" y="2983064"/>
            <a:ext cx="1110384" cy="4002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 </a:t>
            </a:r>
            <a:r>
              <a:rPr lang="en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14"/>
          <p:cNvCxnSpPr/>
          <p:nvPr/>
        </p:nvCxnSpPr>
        <p:spPr>
          <a:xfrm flipH="1">
            <a:off x="6510475" y="2214900"/>
            <a:ext cx="30300" cy="823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9" name="Google Shape;209;p14"/>
          <p:cNvSpPr txBox="1"/>
          <p:nvPr/>
        </p:nvSpPr>
        <p:spPr>
          <a:xfrm>
            <a:off x="5864725" y="1690993"/>
            <a:ext cx="13218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Heterogeneous </a:t>
            </a:r>
            <a:r>
              <a:rPr lang="en" b="1" dirty="0" smtClean="0">
                <a:latin typeface="Calibri"/>
                <a:ea typeface="Calibri"/>
                <a:cs typeface="Calibri"/>
                <a:sym typeface="Calibri"/>
              </a:rPr>
              <a:t>System </a:t>
            </a:r>
            <a:r>
              <a:rPr lang="en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Google Shape;208;p14">
            <a:extLst>
              <a:ext uri="{FF2B5EF4-FFF2-40B4-BE49-F238E27FC236}">
                <a16:creationId xmlns:a16="http://schemas.microsoft.com/office/drawing/2014/main" id="{A496E611-434C-7EE7-613A-1E9C2EF6CBF3}"/>
              </a:ext>
            </a:extLst>
          </p:cNvPr>
          <p:cNvCxnSpPr/>
          <p:nvPr/>
        </p:nvCxnSpPr>
        <p:spPr>
          <a:xfrm flipH="1">
            <a:off x="2763975" y="2173866"/>
            <a:ext cx="30300" cy="823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8" grpId="1" animBg="1"/>
      <p:bldP spid="199" grpId="0" animBg="1"/>
      <p:bldP spid="200" grpId="0" animBg="1"/>
      <p:bldP spid="200" grpId="1" animBg="1"/>
      <p:bldP spid="201" grpId="0" animBg="1"/>
      <p:bldP spid="201" grpId="1" animBg="1"/>
      <p:bldP spid="202" grpId="0" animBg="1"/>
      <p:bldP spid="203" grpId="0"/>
      <p:bldP spid="204" grpId="0"/>
      <p:bldP spid="204" grpId="1"/>
      <p:bldP spid="205" grpId="0" animBg="1"/>
      <p:bldP spid="206" grpId="0" animBg="1"/>
      <p:bldP spid="207" grpId="0" animBg="1"/>
      <p:bldP spid="2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8355C-4EF2-32B3-3418-56F15B7F5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8"/>
          <a:stretch/>
        </p:blipFill>
        <p:spPr>
          <a:xfrm>
            <a:off x="0" y="1092916"/>
            <a:ext cx="5785812" cy="3780926"/>
          </a:xfrm>
          <a:prstGeom prst="rect">
            <a:avLst/>
          </a:prstGeom>
        </p:spPr>
      </p:pic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Heterogeneity Matters in Task Scheduling!</a:t>
            </a:r>
            <a:endParaRPr dirty="0"/>
          </a:p>
        </p:txBody>
      </p:sp>
      <p:sp>
        <p:nvSpPr>
          <p:cNvPr id="216" name="Google Shape;216;p15"/>
          <p:cNvSpPr txBox="1"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5785812" y="1290492"/>
            <a:ext cx="2460676" cy="43085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&gt;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MSD</a:t>
            </a:r>
            <a:r>
              <a:rPr lang="en" sz="1600" b="1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&gt;</a:t>
            </a:r>
            <a:r>
              <a:rPr lang="en" sz="1600" b="1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MM &gt; 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FCFS</a:t>
            </a:r>
            <a:endParaRPr sz="16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18;p15">
            <a:extLst>
              <a:ext uri="{FF2B5EF4-FFF2-40B4-BE49-F238E27FC236}">
                <a16:creationId xmlns:a16="http://schemas.microsoft.com/office/drawing/2014/main" id="{4F14E5E3-84D9-DD0F-8BBC-62D2584F6719}"/>
              </a:ext>
            </a:extLst>
          </p:cNvPr>
          <p:cNvSpPr txBox="1"/>
          <p:nvPr/>
        </p:nvSpPr>
        <p:spPr>
          <a:xfrm>
            <a:off x="5841883" y="3265473"/>
            <a:ext cx="2460677" cy="43085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MM &gt; </a:t>
            </a:r>
            <a:r>
              <a:rPr lang="en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&gt;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FCFS &gt; 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MSD</a:t>
            </a:r>
            <a:r>
              <a:rPr lang="en" sz="1600" b="1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E453BC2-303C-BFFF-DB08-5163F2D03634}"/>
              </a:ext>
            </a:extLst>
          </p:cNvPr>
          <p:cNvSpPr/>
          <p:nvPr/>
        </p:nvSpPr>
        <p:spPr>
          <a:xfrm>
            <a:off x="6921307" y="1721349"/>
            <a:ext cx="412963" cy="15441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Google Shape;221;p15"/>
          <p:cNvSpPr txBox="1"/>
          <p:nvPr/>
        </p:nvSpPr>
        <p:spPr>
          <a:xfrm>
            <a:off x="6359438" y="2062554"/>
            <a:ext cx="196782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HC System A → B</a:t>
            </a:r>
            <a:endParaRPr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4" grpId="0" animBg="1"/>
      <p:bldP spid="2" grpId="0" animBg="1"/>
      <p:bldP spid="2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F053-ABCE-6E1B-569D-55AEEC8C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36" y="89154"/>
            <a:ext cx="8139184" cy="758777"/>
          </a:xfrm>
        </p:spPr>
        <p:txBody>
          <a:bodyPr/>
          <a:lstStyle/>
          <a:p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Why Heterogeneity is important?</a:t>
            </a:r>
            <a:endParaRPr lang="en-US" dirty="0"/>
          </a:p>
        </p:txBody>
      </p:sp>
      <p:pic>
        <p:nvPicPr>
          <p:cNvPr id="4" name="Picture 2" descr="Deep Neural Networks | Machine Learning">
            <a:extLst>
              <a:ext uri="{FF2B5EF4-FFF2-40B4-BE49-F238E27FC236}">
                <a16:creationId xmlns:a16="http://schemas.microsoft.com/office/drawing/2014/main" id="{4432A08A-F0C0-E1CA-3FF4-A7DF84C80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9" y="1818180"/>
            <a:ext cx="1358930" cy="9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n intro to Convolutional Neural Networks (CNN) | by Lamiae Hana | Medium">
            <a:extLst>
              <a:ext uri="{FF2B5EF4-FFF2-40B4-BE49-F238E27FC236}">
                <a16:creationId xmlns:a16="http://schemas.microsoft.com/office/drawing/2014/main" id="{6289C2C1-DCC2-727A-05CF-A06E46050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" y="2705340"/>
            <a:ext cx="3013460" cy="117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current Neural Network with Keras | by Naina Chaturvedi |  DataDrivenInvestor">
            <a:extLst>
              <a:ext uri="{FF2B5EF4-FFF2-40B4-BE49-F238E27FC236}">
                <a16:creationId xmlns:a16="http://schemas.microsoft.com/office/drawing/2014/main" id="{29F2B616-F958-3409-4CBC-A0B4B007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6" y="3757866"/>
            <a:ext cx="1191635" cy="10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71;p13">
            <a:extLst>
              <a:ext uri="{FF2B5EF4-FFF2-40B4-BE49-F238E27FC236}">
                <a16:creationId xmlns:a16="http://schemas.microsoft.com/office/drawing/2014/main" id="{D90611C9-C019-980F-666F-038CB15BEF1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1586" y="2616612"/>
            <a:ext cx="773943" cy="77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2;p13">
            <a:extLst>
              <a:ext uri="{FF2B5EF4-FFF2-40B4-BE49-F238E27FC236}">
                <a16:creationId xmlns:a16="http://schemas.microsoft.com/office/drawing/2014/main" id="{241AD36E-E724-5D48-8008-853BD7E5764D}"/>
              </a:ext>
            </a:extLst>
          </p:cNvPr>
          <p:cNvPicPr preferRelativeResize="0"/>
          <p:nvPr/>
        </p:nvPicPr>
        <p:blipFill>
          <a:blip r:embed="rId7">
            <a:alphaModFix/>
            <a:biLevel thresh="75000"/>
          </a:blip>
          <a:stretch>
            <a:fillRect/>
          </a:stretch>
        </p:blipFill>
        <p:spPr>
          <a:xfrm>
            <a:off x="3752911" y="267377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3;p13">
            <a:extLst>
              <a:ext uri="{FF2B5EF4-FFF2-40B4-BE49-F238E27FC236}">
                <a16:creationId xmlns:a16="http://schemas.microsoft.com/office/drawing/2014/main" id="{6E1AAE54-F45B-A593-C806-3EA574A351D3}"/>
              </a:ext>
            </a:extLst>
          </p:cNvPr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4187124" y="340166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4;p13">
            <a:extLst>
              <a:ext uri="{FF2B5EF4-FFF2-40B4-BE49-F238E27FC236}">
                <a16:creationId xmlns:a16="http://schemas.microsoft.com/office/drawing/2014/main" id="{4C9D238C-B8F8-FA3D-567D-0DADB1616713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621336" y="3373312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5;p13">
            <a:extLst>
              <a:ext uri="{FF2B5EF4-FFF2-40B4-BE49-F238E27FC236}">
                <a16:creationId xmlns:a16="http://schemas.microsoft.com/office/drawing/2014/main" id="{9C85D37F-87D8-95D0-0543-9B959C81C98D}"/>
              </a:ext>
            </a:extLst>
          </p:cNvPr>
          <p:cNvPicPr preferRelativeResize="0"/>
          <p:nvPr/>
        </p:nvPicPr>
        <p:blipFill>
          <a:blip r:embed="rId10">
            <a:alphaModFix/>
            <a:biLevel thresh="75000"/>
          </a:blip>
          <a:stretch>
            <a:fillRect/>
          </a:stretch>
        </p:blipFill>
        <p:spPr>
          <a:xfrm>
            <a:off x="4413633" y="214819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6;p13">
            <a:extLst>
              <a:ext uri="{FF2B5EF4-FFF2-40B4-BE49-F238E27FC236}">
                <a16:creationId xmlns:a16="http://schemas.microsoft.com/office/drawing/2014/main" id="{83B863F4-85EF-DF66-FEE1-778250E85859}"/>
              </a:ext>
            </a:extLst>
          </p:cNvPr>
          <p:cNvPicPr preferRelativeResize="0"/>
          <p:nvPr/>
        </p:nvPicPr>
        <p:blipFill>
          <a:blip r:embed="rId11">
            <a:alphaModFix/>
            <a:biLevel thresh="75000"/>
          </a:blip>
          <a:stretch>
            <a:fillRect/>
          </a:stretch>
        </p:blipFill>
        <p:spPr>
          <a:xfrm>
            <a:off x="3775599" y="3116928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7;p13">
            <a:extLst>
              <a:ext uri="{FF2B5EF4-FFF2-40B4-BE49-F238E27FC236}">
                <a16:creationId xmlns:a16="http://schemas.microsoft.com/office/drawing/2014/main" id="{5458AC9A-D00D-A6AB-35E7-875FB0E7B367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5001211" y="3116928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8;p13">
            <a:extLst>
              <a:ext uri="{FF2B5EF4-FFF2-40B4-BE49-F238E27FC236}">
                <a16:creationId xmlns:a16="http://schemas.microsoft.com/office/drawing/2014/main" id="{84CB09AC-5D90-F746-CCAF-0568A755AB80}"/>
              </a:ext>
            </a:extLst>
          </p:cNvPr>
          <p:cNvPicPr preferRelativeResize="0"/>
          <p:nvPr/>
        </p:nvPicPr>
        <p:blipFill>
          <a:blip r:embed="rId13">
            <a:alphaModFix/>
            <a:biLevel thresh="75000"/>
          </a:blip>
          <a:stretch>
            <a:fillRect/>
          </a:stretch>
        </p:blipFill>
        <p:spPr>
          <a:xfrm>
            <a:off x="4002117" y="230756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9;p13">
            <a:extLst>
              <a:ext uri="{FF2B5EF4-FFF2-40B4-BE49-F238E27FC236}">
                <a16:creationId xmlns:a16="http://schemas.microsoft.com/office/drawing/2014/main" id="{4C26E7E0-79A8-01FC-A3BB-2FC72BE64552}"/>
              </a:ext>
            </a:extLst>
          </p:cNvPr>
          <p:cNvPicPr preferRelativeResize="0"/>
          <p:nvPr/>
        </p:nvPicPr>
        <p:blipFill>
          <a:blip r:embed="rId14">
            <a:alphaModFix/>
            <a:biLevel thresh="75000"/>
          </a:blip>
          <a:stretch>
            <a:fillRect/>
          </a:stretch>
        </p:blipFill>
        <p:spPr>
          <a:xfrm>
            <a:off x="5032861" y="267377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80;p13">
            <a:extLst>
              <a:ext uri="{FF2B5EF4-FFF2-40B4-BE49-F238E27FC236}">
                <a16:creationId xmlns:a16="http://schemas.microsoft.com/office/drawing/2014/main" id="{00D5DED4-5FD0-4295-3373-672DC74E5170}"/>
              </a:ext>
            </a:extLst>
          </p:cNvPr>
          <p:cNvPicPr preferRelativeResize="0"/>
          <p:nvPr/>
        </p:nvPicPr>
        <p:blipFill>
          <a:blip r:embed="rId15">
            <a:alphaModFix/>
            <a:biLevel thresh="75000"/>
          </a:blip>
          <a:stretch>
            <a:fillRect/>
          </a:stretch>
        </p:blipFill>
        <p:spPr>
          <a:xfrm>
            <a:off x="4850574" y="226868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0;p13">
            <a:extLst>
              <a:ext uri="{FF2B5EF4-FFF2-40B4-BE49-F238E27FC236}">
                <a16:creationId xmlns:a16="http://schemas.microsoft.com/office/drawing/2014/main" id="{440A466B-EBA0-5AFD-297E-92EB81A6D3EB}"/>
              </a:ext>
            </a:extLst>
          </p:cNvPr>
          <p:cNvPicPr preferRelativeResize="0"/>
          <p:nvPr/>
        </p:nvPicPr>
        <p:blipFill>
          <a:blip r:embed="rId15">
            <a:alphaModFix/>
            <a:biLevel thresh="75000"/>
          </a:blip>
          <a:stretch>
            <a:fillRect/>
          </a:stretch>
        </p:blipFill>
        <p:spPr>
          <a:xfrm>
            <a:off x="5056327" y="207874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0;p13">
            <a:extLst>
              <a:ext uri="{FF2B5EF4-FFF2-40B4-BE49-F238E27FC236}">
                <a16:creationId xmlns:a16="http://schemas.microsoft.com/office/drawing/2014/main" id="{2F4F4828-3A2D-BC66-A67B-1EB980C8AA98}"/>
              </a:ext>
            </a:extLst>
          </p:cNvPr>
          <p:cNvPicPr preferRelativeResize="0"/>
          <p:nvPr/>
        </p:nvPicPr>
        <p:blipFill>
          <a:blip r:embed="rId15">
            <a:alphaModFix/>
            <a:biLevel thresh="75000"/>
          </a:blip>
          <a:stretch>
            <a:fillRect/>
          </a:stretch>
        </p:blipFill>
        <p:spPr>
          <a:xfrm>
            <a:off x="5238624" y="1857162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79;p13">
            <a:extLst>
              <a:ext uri="{FF2B5EF4-FFF2-40B4-BE49-F238E27FC236}">
                <a16:creationId xmlns:a16="http://schemas.microsoft.com/office/drawing/2014/main" id="{9B0E4AB0-D026-7784-B7F1-5AD52D956006}"/>
              </a:ext>
            </a:extLst>
          </p:cNvPr>
          <p:cNvPicPr preferRelativeResize="0"/>
          <p:nvPr/>
        </p:nvPicPr>
        <p:blipFill>
          <a:blip r:embed="rId14">
            <a:alphaModFix/>
            <a:biLevel thresh="75000"/>
          </a:blip>
          <a:stretch>
            <a:fillRect/>
          </a:stretch>
        </p:blipFill>
        <p:spPr>
          <a:xfrm>
            <a:off x="5299431" y="253339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5;p13">
            <a:extLst>
              <a:ext uri="{FF2B5EF4-FFF2-40B4-BE49-F238E27FC236}">
                <a16:creationId xmlns:a16="http://schemas.microsoft.com/office/drawing/2014/main" id="{E1F52D12-9333-45B2-A76C-8D6007EAF567}"/>
              </a:ext>
            </a:extLst>
          </p:cNvPr>
          <p:cNvPicPr preferRelativeResize="0"/>
          <p:nvPr/>
        </p:nvPicPr>
        <p:blipFill>
          <a:blip r:embed="rId10">
            <a:alphaModFix/>
            <a:biLevel thresh="75000"/>
          </a:blip>
          <a:stretch>
            <a:fillRect/>
          </a:stretch>
        </p:blipFill>
        <p:spPr>
          <a:xfrm>
            <a:off x="4251324" y="188238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75;p13">
            <a:extLst>
              <a:ext uri="{FF2B5EF4-FFF2-40B4-BE49-F238E27FC236}">
                <a16:creationId xmlns:a16="http://schemas.microsoft.com/office/drawing/2014/main" id="{D6189E9A-455E-CA95-0B0A-A82A8FF9156B}"/>
              </a:ext>
            </a:extLst>
          </p:cNvPr>
          <p:cNvPicPr preferRelativeResize="0"/>
          <p:nvPr/>
        </p:nvPicPr>
        <p:blipFill>
          <a:blip r:embed="rId10">
            <a:alphaModFix/>
            <a:biLevel thresh="75000"/>
          </a:blip>
          <a:stretch>
            <a:fillRect/>
          </a:stretch>
        </p:blipFill>
        <p:spPr>
          <a:xfrm>
            <a:off x="4639383" y="187113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75;p13">
            <a:extLst>
              <a:ext uri="{FF2B5EF4-FFF2-40B4-BE49-F238E27FC236}">
                <a16:creationId xmlns:a16="http://schemas.microsoft.com/office/drawing/2014/main" id="{0A5D478F-3DD3-4CF4-99E4-D4D68B69E810}"/>
              </a:ext>
            </a:extLst>
          </p:cNvPr>
          <p:cNvPicPr preferRelativeResize="0"/>
          <p:nvPr/>
        </p:nvPicPr>
        <p:blipFill>
          <a:blip r:embed="rId10">
            <a:alphaModFix/>
            <a:biLevel thresh="75000"/>
          </a:blip>
          <a:stretch>
            <a:fillRect/>
          </a:stretch>
        </p:blipFill>
        <p:spPr>
          <a:xfrm>
            <a:off x="4457086" y="156408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8;p13">
            <a:extLst>
              <a:ext uri="{FF2B5EF4-FFF2-40B4-BE49-F238E27FC236}">
                <a16:creationId xmlns:a16="http://schemas.microsoft.com/office/drawing/2014/main" id="{2A69238B-8746-1FF4-0E6A-F9601D1DB0A7}"/>
              </a:ext>
            </a:extLst>
          </p:cNvPr>
          <p:cNvPicPr preferRelativeResize="0"/>
          <p:nvPr/>
        </p:nvPicPr>
        <p:blipFill>
          <a:blip r:embed="rId13">
            <a:alphaModFix/>
            <a:biLevel thresh="75000"/>
          </a:blip>
          <a:stretch>
            <a:fillRect/>
          </a:stretch>
        </p:blipFill>
        <p:spPr>
          <a:xfrm>
            <a:off x="3808079" y="2127142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8;p13">
            <a:extLst>
              <a:ext uri="{FF2B5EF4-FFF2-40B4-BE49-F238E27FC236}">
                <a16:creationId xmlns:a16="http://schemas.microsoft.com/office/drawing/2014/main" id="{32A47F8A-B612-42C8-3756-5A44A62CF5EB}"/>
              </a:ext>
            </a:extLst>
          </p:cNvPr>
          <p:cNvPicPr preferRelativeResize="0"/>
          <p:nvPr/>
        </p:nvPicPr>
        <p:blipFill>
          <a:blip r:embed="rId13">
            <a:alphaModFix/>
            <a:biLevel thresh="75000"/>
          </a:blip>
          <a:stretch>
            <a:fillRect/>
          </a:stretch>
        </p:blipFill>
        <p:spPr>
          <a:xfrm>
            <a:off x="3577890" y="195718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76;p13">
            <a:extLst>
              <a:ext uri="{FF2B5EF4-FFF2-40B4-BE49-F238E27FC236}">
                <a16:creationId xmlns:a16="http://schemas.microsoft.com/office/drawing/2014/main" id="{9336E47E-74BC-CA9C-BEF3-56CC249BFA1A}"/>
              </a:ext>
            </a:extLst>
          </p:cNvPr>
          <p:cNvPicPr preferRelativeResize="0"/>
          <p:nvPr/>
        </p:nvPicPr>
        <p:blipFill>
          <a:blip r:embed="rId11">
            <a:alphaModFix/>
            <a:biLevel thresh="75000"/>
          </a:blip>
          <a:stretch>
            <a:fillRect/>
          </a:stretch>
        </p:blipFill>
        <p:spPr>
          <a:xfrm>
            <a:off x="3547149" y="328761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77;p13">
            <a:extLst>
              <a:ext uri="{FF2B5EF4-FFF2-40B4-BE49-F238E27FC236}">
                <a16:creationId xmlns:a16="http://schemas.microsoft.com/office/drawing/2014/main" id="{40CB1539-1A40-4F32-6B3B-BC7AC5334692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5206974" y="330097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74;p13">
            <a:extLst>
              <a:ext uri="{FF2B5EF4-FFF2-40B4-BE49-F238E27FC236}">
                <a16:creationId xmlns:a16="http://schemas.microsoft.com/office/drawing/2014/main" id="{3E5A93CF-9114-2AA2-C6D9-16C112FDA690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621336" y="363257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74;p13">
            <a:extLst>
              <a:ext uri="{FF2B5EF4-FFF2-40B4-BE49-F238E27FC236}">
                <a16:creationId xmlns:a16="http://schemas.microsoft.com/office/drawing/2014/main" id="{64042EB0-46BA-2613-1891-5ED78F981956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621336" y="3930164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73;p13">
            <a:extLst>
              <a:ext uri="{FF2B5EF4-FFF2-40B4-BE49-F238E27FC236}">
                <a16:creationId xmlns:a16="http://schemas.microsoft.com/office/drawing/2014/main" id="{C39BF0A3-77F3-5389-503D-D30221F23C8C}"/>
              </a:ext>
            </a:extLst>
          </p:cNvPr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4198605" y="3712501"/>
            <a:ext cx="411525" cy="4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7005D90-754F-6974-7C60-777FADF0F8E1}"/>
              </a:ext>
            </a:extLst>
          </p:cNvPr>
          <p:cNvSpPr txBox="1"/>
          <p:nvPr/>
        </p:nvSpPr>
        <p:spPr>
          <a:xfrm>
            <a:off x="2963105" y="1087223"/>
            <a:ext cx="3399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u="sng" dirty="0"/>
              <a:t>Heterogeneous Cloud VMs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D7C4F0-89A3-2EDD-58E4-0979B1A02BF1}"/>
              </a:ext>
            </a:extLst>
          </p:cNvPr>
          <p:cNvSpPr txBox="1"/>
          <p:nvPr/>
        </p:nvSpPr>
        <p:spPr>
          <a:xfrm>
            <a:off x="0" y="1085818"/>
            <a:ext cx="30134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u="sng" dirty="0"/>
              <a:t>ML Inference Queries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CBFBE16-F95F-E1F7-1263-28F9E830AA31}"/>
              </a:ext>
            </a:extLst>
          </p:cNvPr>
          <p:cNvSpPr txBox="1">
            <a:spLocks/>
          </p:cNvSpPr>
          <p:nvPr/>
        </p:nvSpPr>
        <p:spPr>
          <a:xfrm>
            <a:off x="123458" y="83149"/>
            <a:ext cx="8370659" cy="758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" sz="2600" b="1" dirty="0">
                <a:latin typeface="Georgia"/>
              </a:rPr>
              <a:t>Heterogeneity Matters in Cloud Elasticity!</a:t>
            </a:r>
            <a:endParaRPr lang="en-US" sz="2600" b="1" dirty="0">
              <a:latin typeface="Georg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36815-16FD-786F-18AD-7A432D48AA20}"/>
              </a:ext>
            </a:extLst>
          </p:cNvPr>
          <p:cNvSpPr txBox="1"/>
          <p:nvPr/>
        </p:nvSpPr>
        <p:spPr>
          <a:xfrm>
            <a:off x="6813408" y="1071200"/>
            <a:ext cx="16645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u="sng" dirty="0"/>
              <a:t>Objectives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81BB22-FF33-BE0C-57D3-3F166F5E6B05}"/>
              </a:ext>
            </a:extLst>
          </p:cNvPr>
          <p:cNvSpPr txBox="1"/>
          <p:nvPr/>
        </p:nvSpPr>
        <p:spPr>
          <a:xfrm>
            <a:off x="6712190" y="1744245"/>
            <a:ext cx="2375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/>
              <a:t>QoS Constraint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1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/>
              <a:t>Minimized Cost</a:t>
            </a:r>
          </a:p>
        </p:txBody>
      </p:sp>
      <p:pic>
        <p:nvPicPr>
          <p:cNvPr id="34" name="Google Shape;171;p13">
            <a:extLst>
              <a:ext uri="{FF2B5EF4-FFF2-40B4-BE49-F238E27FC236}">
                <a16:creationId xmlns:a16="http://schemas.microsoft.com/office/drawing/2014/main" id="{FCF5A623-D2FD-FD56-762F-940873CB274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1586" y="2639190"/>
            <a:ext cx="773943" cy="77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72;p13">
            <a:extLst>
              <a:ext uri="{FF2B5EF4-FFF2-40B4-BE49-F238E27FC236}">
                <a16:creationId xmlns:a16="http://schemas.microsoft.com/office/drawing/2014/main" id="{4591224B-B525-BD8B-4C4A-35F4B494CCE5}"/>
              </a:ext>
            </a:extLst>
          </p:cNvPr>
          <p:cNvPicPr preferRelativeResize="0"/>
          <p:nvPr/>
        </p:nvPicPr>
        <p:blipFill>
          <a:blip r:embed="rId7">
            <a:alphaModFix/>
            <a:biLevel thresh="75000"/>
          </a:blip>
          <a:stretch>
            <a:fillRect/>
          </a:stretch>
        </p:blipFill>
        <p:spPr>
          <a:xfrm>
            <a:off x="3752911" y="269634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73;p13">
            <a:extLst>
              <a:ext uri="{FF2B5EF4-FFF2-40B4-BE49-F238E27FC236}">
                <a16:creationId xmlns:a16="http://schemas.microsoft.com/office/drawing/2014/main" id="{48B64BCE-AAE0-EE93-9FB1-FE123819D9E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87124" y="342424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74;p13">
            <a:extLst>
              <a:ext uri="{FF2B5EF4-FFF2-40B4-BE49-F238E27FC236}">
                <a16:creationId xmlns:a16="http://schemas.microsoft.com/office/drawing/2014/main" id="{52FFDFB2-8A64-A715-0B53-01B70884F004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21336" y="339589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75;p13">
            <a:extLst>
              <a:ext uri="{FF2B5EF4-FFF2-40B4-BE49-F238E27FC236}">
                <a16:creationId xmlns:a16="http://schemas.microsoft.com/office/drawing/2014/main" id="{60A81629-7A32-B046-5D85-8669641A000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13633" y="217077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76;p13">
            <a:extLst>
              <a:ext uri="{FF2B5EF4-FFF2-40B4-BE49-F238E27FC236}">
                <a16:creationId xmlns:a16="http://schemas.microsoft.com/office/drawing/2014/main" id="{842B6549-D3EB-9FEE-F1BA-6E3B183DE949}"/>
              </a:ext>
            </a:extLst>
          </p:cNvPr>
          <p:cNvPicPr preferRelativeResize="0"/>
          <p:nvPr/>
        </p:nvPicPr>
        <p:blipFill>
          <a:blip r:embed="rId11">
            <a:alphaModFix/>
            <a:biLevel thresh="75000"/>
          </a:blip>
          <a:stretch>
            <a:fillRect/>
          </a:stretch>
        </p:blipFill>
        <p:spPr>
          <a:xfrm>
            <a:off x="3775599" y="313950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77;p13">
            <a:extLst>
              <a:ext uri="{FF2B5EF4-FFF2-40B4-BE49-F238E27FC236}">
                <a16:creationId xmlns:a16="http://schemas.microsoft.com/office/drawing/2014/main" id="{CE0DF0E1-5CBB-BF6D-612C-9F1C5809F604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5001211" y="313950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78;p13">
            <a:extLst>
              <a:ext uri="{FF2B5EF4-FFF2-40B4-BE49-F238E27FC236}">
                <a16:creationId xmlns:a16="http://schemas.microsoft.com/office/drawing/2014/main" id="{CCBCA541-4983-252A-A743-EE053134B1EF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002117" y="233014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79;p13">
            <a:extLst>
              <a:ext uri="{FF2B5EF4-FFF2-40B4-BE49-F238E27FC236}">
                <a16:creationId xmlns:a16="http://schemas.microsoft.com/office/drawing/2014/main" id="{CF7D4940-CD7F-C497-5E2E-F8070964BDE9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032861" y="269634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80;p13">
            <a:extLst>
              <a:ext uri="{FF2B5EF4-FFF2-40B4-BE49-F238E27FC236}">
                <a16:creationId xmlns:a16="http://schemas.microsoft.com/office/drawing/2014/main" id="{2181D3C7-B3A0-57B7-BDA4-63B9009FDAA8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850574" y="229126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80;p13">
            <a:extLst>
              <a:ext uri="{FF2B5EF4-FFF2-40B4-BE49-F238E27FC236}">
                <a16:creationId xmlns:a16="http://schemas.microsoft.com/office/drawing/2014/main" id="{671B1916-6949-24A5-1E2C-05E9D862D265}"/>
              </a:ext>
            </a:extLst>
          </p:cNvPr>
          <p:cNvPicPr preferRelativeResize="0"/>
          <p:nvPr/>
        </p:nvPicPr>
        <p:blipFill>
          <a:blip r:embed="rId15">
            <a:alphaModFix/>
            <a:biLevel thresh="75000"/>
          </a:blip>
          <a:stretch>
            <a:fillRect/>
          </a:stretch>
        </p:blipFill>
        <p:spPr>
          <a:xfrm>
            <a:off x="5056327" y="2101318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80;p13">
            <a:extLst>
              <a:ext uri="{FF2B5EF4-FFF2-40B4-BE49-F238E27FC236}">
                <a16:creationId xmlns:a16="http://schemas.microsoft.com/office/drawing/2014/main" id="{5CB8A0D4-6104-9828-3E68-DA5F7A651F24}"/>
              </a:ext>
            </a:extLst>
          </p:cNvPr>
          <p:cNvPicPr preferRelativeResize="0"/>
          <p:nvPr/>
        </p:nvPicPr>
        <p:blipFill>
          <a:blip r:embed="rId15">
            <a:alphaModFix/>
            <a:biLevel thresh="75000"/>
          </a:blip>
          <a:stretch>
            <a:fillRect/>
          </a:stretch>
        </p:blipFill>
        <p:spPr>
          <a:xfrm>
            <a:off x="5238624" y="187974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79;p13">
            <a:extLst>
              <a:ext uri="{FF2B5EF4-FFF2-40B4-BE49-F238E27FC236}">
                <a16:creationId xmlns:a16="http://schemas.microsoft.com/office/drawing/2014/main" id="{A5964174-8EF9-70C4-5C2F-FD06A72E5459}"/>
              </a:ext>
            </a:extLst>
          </p:cNvPr>
          <p:cNvPicPr preferRelativeResize="0"/>
          <p:nvPr/>
        </p:nvPicPr>
        <p:blipFill>
          <a:blip r:embed="rId14">
            <a:alphaModFix/>
            <a:biLevel thresh="75000"/>
          </a:blip>
          <a:stretch>
            <a:fillRect/>
          </a:stretch>
        </p:blipFill>
        <p:spPr>
          <a:xfrm>
            <a:off x="5299431" y="255597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75;p13">
            <a:extLst>
              <a:ext uri="{FF2B5EF4-FFF2-40B4-BE49-F238E27FC236}">
                <a16:creationId xmlns:a16="http://schemas.microsoft.com/office/drawing/2014/main" id="{C1A73517-C75C-5DFD-57CA-99A7D4397D9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51324" y="1904964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75;p13">
            <a:extLst>
              <a:ext uri="{FF2B5EF4-FFF2-40B4-BE49-F238E27FC236}">
                <a16:creationId xmlns:a16="http://schemas.microsoft.com/office/drawing/2014/main" id="{227E7ED3-5618-8E36-4AE0-29B39A1E8E0F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39383" y="189371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75;p13">
            <a:extLst>
              <a:ext uri="{FF2B5EF4-FFF2-40B4-BE49-F238E27FC236}">
                <a16:creationId xmlns:a16="http://schemas.microsoft.com/office/drawing/2014/main" id="{2F2C1CF3-B61D-BE94-BCC2-EBD87D00C879}"/>
              </a:ext>
            </a:extLst>
          </p:cNvPr>
          <p:cNvPicPr preferRelativeResize="0"/>
          <p:nvPr/>
        </p:nvPicPr>
        <p:blipFill>
          <a:blip r:embed="rId10">
            <a:alphaModFix/>
            <a:biLevel thresh="75000"/>
          </a:blip>
          <a:stretch>
            <a:fillRect/>
          </a:stretch>
        </p:blipFill>
        <p:spPr>
          <a:xfrm>
            <a:off x="4457086" y="158666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78;p13">
            <a:extLst>
              <a:ext uri="{FF2B5EF4-FFF2-40B4-BE49-F238E27FC236}">
                <a16:creationId xmlns:a16="http://schemas.microsoft.com/office/drawing/2014/main" id="{50685CBC-19DE-FD06-0606-4FF58DE547CC}"/>
              </a:ext>
            </a:extLst>
          </p:cNvPr>
          <p:cNvPicPr preferRelativeResize="0"/>
          <p:nvPr/>
        </p:nvPicPr>
        <p:blipFill>
          <a:blip r:embed="rId13">
            <a:alphaModFix/>
            <a:biLevel thresh="75000"/>
          </a:blip>
          <a:stretch>
            <a:fillRect/>
          </a:stretch>
        </p:blipFill>
        <p:spPr>
          <a:xfrm>
            <a:off x="3808079" y="214972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78;p13">
            <a:extLst>
              <a:ext uri="{FF2B5EF4-FFF2-40B4-BE49-F238E27FC236}">
                <a16:creationId xmlns:a16="http://schemas.microsoft.com/office/drawing/2014/main" id="{8CB27A61-F7AB-6159-3AE3-A38B0D66E6DE}"/>
              </a:ext>
            </a:extLst>
          </p:cNvPr>
          <p:cNvPicPr preferRelativeResize="0"/>
          <p:nvPr/>
        </p:nvPicPr>
        <p:blipFill>
          <a:blip r:embed="rId13">
            <a:alphaModFix/>
            <a:biLevel thresh="75000"/>
          </a:blip>
          <a:stretch>
            <a:fillRect/>
          </a:stretch>
        </p:blipFill>
        <p:spPr>
          <a:xfrm>
            <a:off x="3577890" y="1979764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76;p13">
            <a:extLst>
              <a:ext uri="{FF2B5EF4-FFF2-40B4-BE49-F238E27FC236}">
                <a16:creationId xmlns:a16="http://schemas.microsoft.com/office/drawing/2014/main" id="{47F9A955-60B7-4935-AABC-A016A7568728}"/>
              </a:ext>
            </a:extLst>
          </p:cNvPr>
          <p:cNvPicPr preferRelativeResize="0"/>
          <p:nvPr/>
        </p:nvPicPr>
        <p:blipFill>
          <a:blip r:embed="rId11">
            <a:alphaModFix/>
            <a:biLevel thresh="75000"/>
          </a:blip>
          <a:stretch>
            <a:fillRect/>
          </a:stretch>
        </p:blipFill>
        <p:spPr>
          <a:xfrm>
            <a:off x="3547149" y="331019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77;p13">
            <a:extLst>
              <a:ext uri="{FF2B5EF4-FFF2-40B4-BE49-F238E27FC236}">
                <a16:creationId xmlns:a16="http://schemas.microsoft.com/office/drawing/2014/main" id="{7A9EF315-73B2-7C9D-637E-5F913BE4DA32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5206974" y="3323554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74;p13">
            <a:extLst>
              <a:ext uri="{FF2B5EF4-FFF2-40B4-BE49-F238E27FC236}">
                <a16:creationId xmlns:a16="http://schemas.microsoft.com/office/drawing/2014/main" id="{74E256FC-EF78-3533-FE5E-F3E2DE8B4A9E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621336" y="365514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74;p13">
            <a:extLst>
              <a:ext uri="{FF2B5EF4-FFF2-40B4-BE49-F238E27FC236}">
                <a16:creationId xmlns:a16="http://schemas.microsoft.com/office/drawing/2014/main" id="{8B7938CB-1BB7-421A-1CAD-1864CB290E13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621336" y="3952742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73;p13">
            <a:extLst>
              <a:ext uri="{FF2B5EF4-FFF2-40B4-BE49-F238E27FC236}">
                <a16:creationId xmlns:a16="http://schemas.microsoft.com/office/drawing/2014/main" id="{21173A4B-6E6B-FA7E-8055-12E7599A3E44}"/>
              </a:ext>
            </a:extLst>
          </p:cNvPr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4198605" y="3735079"/>
            <a:ext cx="411525" cy="41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1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5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422F-5344-55C3-EE30-126AFFE3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Natively Heterogeneous Computing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C9DAD-FE36-AEE1-11DF-A0B5CB99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57AE7-4A95-34F9-866A-9009D0A2C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241" y="1501258"/>
            <a:ext cx="6601248" cy="290621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0A5360-8F69-D248-98FE-F4FBED11FB72}"/>
              </a:ext>
            </a:extLst>
          </p:cNvPr>
          <p:cNvSpPr/>
          <p:nvPr/>
        </p:nvSpPr>
        <p:spPr>
          <a:xfrm>
            <a:off x="6502399" y="1636889"/>
            <a:ext cx="824090" cy="2377967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04017-E8C2-652F-9801-EE454012D64C}"/>
              </a:ext>
            </a:extLst>
          </p:cNvPr>
          <p:cNvSpPr txBox="1"/>
          <p:nvPr/>
        </p:nvSpPr>
        <p:spPr>
          <a:xfrm>
            <a:off x="5233001" y="4101652"/>
            <a:ext cx="3362883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(1) A Natively Heterogeneous Design for Cost- and QoS-aware </a:t>
            </a:r>
            <a:r>
              <a:rPr lang="en-US">
                <a:solidFill>
                  <a:srgbClr val="FF0000"/>
                </a:solidFill>
              </a:rPr>
              <a:t>Distributed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66E21B-FAA9-1BC5-D874-AC0168063775}"/>
              </a:ext>
            </a:extLst>
          </p:cNvPr>
          <p:cNvSpPr/>
          <p:nvPr/>
        </p:nvSpPr>
        <p:spPr>
          <a:xfrm>
            <a:off x="3307644" y="1636889"/>
            <a:ext cx="3194755" cy="2232391"/>
          </a:xfrm>
          <a:prstGeom prst="roundRect">
            <a:avLst>
              <a:gd name="adj" fmla="val 2212"/>
            </a:avLst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14BA6-048A-027F-4B87-ACF5372FAB23}"/>
              </a:ext>
            </a:extLst>
          </p:cNvPr>
          <p:cNvSpPr txBox="1"/>
          <p:nvPr/>
        </p:nvSpPr>
        <p:spPr>
          <a:xfrm>
            <a:off x="2755092" y="1220410"/>
            <a:ext cx="3362883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(2) Heterogeneity-aware Scheduler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EFFAA5-5224-FA20-FEDE-5D92F7191515}"/>
              </a:ext>
            </a:extLst>
          </p:cNvPr>
          <p:cNvSpPr/>
          <p:nvPr/>
        </p:nvSpPr>
        <p:spPr>
          <a:xfrm>
            <a:off x="1636889" y="1636889"/>
            <a:ext cx="1670755" cy="2377967"/>
          </a:xfrm>
          <a:prstGeom prst="roundRect">
            <a:avLst>
              <a:gd name="adj" fmla="val 3729"/>
            </a:avLst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9A6106-11CC-A9B6-DD09-4FD412C7B8B3}"/>
              </a:ext>
            </a:extLst>
          </p:cNvPr>
          <p:cNvSpPr txBox="1"/>
          <p:nvPr/>
        </p:nvSpPr>
        <p:spPr>
          <a:xfrm>
            <a:off x="2010629" y="4116620"/>
            <a:ext cx="2233993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(3) Heterogeneity-aware Admission Control</a:t>
            </a:r>
          </a:p>
        </p:txBody>
      </p:sp>
    </p:spTree>
    <p:extLst>
      <p:ext uri="{BB962C8B-B14F-4D97-AF65-F5344CB8AC3E}">
        <p14:creationId xmlns:p14="http://schemas.microsoft.com/office/powerpoint/2010/main" val="12588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A8575E06-E1CC-D670-361F-E5A598B4EE01}"/>
              </a:ext>
            </a:extLst>
          </p:cNvPr>
          <p:cNvSpPr txBox="1"/>
          <p:nvPr/>
        </p:nvSpPr>
        <p:spPr>
          <a:xfrm>
            <a:off x="4858723" y="2915555"/>
            <a:ext cx="2248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Estimated </a:t>
            </a:r>
            <a:r>
              <a:rPr lang="en-US" dirty="0" err="1">
                <a:solidFill>
                  <a:srgbClr val="00B050"/>
                </a:solidFill>
              </a:rPr>
              <a:t>QoS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of HC </a:t>
            </a:r>
            <a:r>
              <a:rPr lang="en-US" dirty="0">
                <a:solidFill>
                  <a:srgbClr val="00B050"/>
                </a:solidFill>
              </a:rPr>
              <a:t>systems </a:t>
            </a:r>
            <a:r>
              <a:rPr lang="en-US" dirty="0" smtClean="0">
                <a:solidFill>
                  <a:srgbClr val="00B050"/>
                </a:solidFill>
              </a:rPr>
              <a:t>can be a metric to measure impact of heterogeneity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88A11-1161-FC6D-CD86-771CA603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" y="76424"/>
            <a:ext cx="8631066" cy="7587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Say Het. System A is </a:t>
            </a:r>
            <a:r>
              <a:rPr lang="en-US" dirty="0" smtClean="0">
                <a:solidFill>
                  <a:srgbClr val="FF0000"/>
                </a:solidFill>
              </a:rPr>
              <a:t>better</a:t>
            </a:r>
            <a:r>
              <a:rPr lang="en-US" dirty="0" smtClean="0"/>
              <a:t> than Het. System B?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8268-11BC-E7A6-C959-5C65BB1C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3" y="1033982"/>
            <a:ext cx="7733210" cy="856340"/>
          </a:xfrm>
        </p:spPr>
        <p:txBody>
          <a:bodyPr>
            <a:normAutofit/>
          </a:bodyPr>
          <a:lstStyle/>
          <a:p>
            <a:r>
              <a:rPr lang="en-US" dirty="0" smtClean="0"/>
              <a:t>We need a </a:t>
            </a:r>
            <a:r>
              <a:rPr lang="en-US" b="1" i="1" dirty="0" smtClean="0"/>
              <a:t>measure</a:t>
            </a:r>
            <a:r>
              <a:rPr lang="en-US" dirty="0" smtClean="0"/>
              <a:t> to compare Het. </a:t>
            </a:r>
            <a:r>
              <a:rPr lang="en-US" dirty="0"/>
              <a:t>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5B02F-7704-FB6E-E8F6-31F15D02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Google Shape;175;p13">
            <a:extLst>
              <a:ext uri="{FF2B5EF4-FFF2-40B4-BE49-F238E27FC236}">
                <a16:creationId xmlns:a16="http://schemas.microsoft.com/office/drawing/2014/main" id="{8D4157CC-432F-F65E-CA49-709B4ACB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518" y="3816106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8;p13">
            <a:extLst>
              <a:ext uri="{FF2B5EF4-FFF2-40B4-BE49-F238E27FC236}">
                <a16:creationId xmlns:a16="http://schemas.microsoft.com/office/drawing/2014/main" id="{C66E1874-DE93-0B31-10F2-86D4081E736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147" y="3553653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0;p13">
            <a:extLst>
              <a:ext uri="{FF2B5EF4-FFF2-40B4-BE49-F238E27FC236}">
                <a16:creationId xmlns:a16="http://schemas.microsoft.com/office/drawing/2014/main" id="{D727DA43-DDFB-D058-D379-7738AF8EBB2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3847" y="3544297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8;p13">
            <a:extLst>
              <a:ext uri="{FF2B5EF4-FFF2-40B4-BE49-F238E27FC236}">
                <a16:creationId xmlns:a16="http://schemas.microsoft.com/office/drawing/2014/main" id="{BF1F41A1-7D03-BD84-4C9E-D0575C81D8E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6447" y="4109518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8;p13">
            <a:extLst>
              <a:ext uri="{FF2B5EF4-FFF2-40B4-BE49-F238E27FC236}">
                <a16:creationId xmlns:a16="http://schemas.microsoft.com/office/drawing/2014/main" id="{BBF009BD-960B-EE0D-7513-4933FEEA98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8767" y="355665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8;p13">
            <a:extLst>
              <a:ext uri="{FF2B5EF4-FFF2-40B4-BE49-F238E27FC236}">
                <a16:creationId xmlns:a16="http://schemas.microsoft.com/office/drawing/2014/main" id="{A910E712-E4BA-8D1D-62EB-92A21310B83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7068" y="411275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0;p13">
            <a:extLst>
              <a:ext uri="{FF2B5EF4-FFF2-40B4-BE49-F238E27FC236}">
                <a16:creationId xmlns:a16="http://schemas.microsoft.com/office/drawing/2014/main" id="{D1B1AD83-78E2-4EEB-C3C2-D291B5D6308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689" y="411401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B53A75-13A8-5A6D-E8F2-BCD5E05D68BE}"/>
              </a:ext>
            </a:extLst>
          </p:cNvPr>
          <p:cNvSpPr/>
          <p:nvPr/>
        </p:nvSpPr>
        <p:spPr>
          <a:xfrm>
            <a:off x="2386461" y="3527778"/>
            <a:ext cx="2407371" cy="11304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678C7C-128C-199C-FF92-D0AAEF3FFEFB}"/>
              </a:ext>
            </a:extLst>
          </p:cNvPr>
          <p:cNvSpPr txBox="1"/>
          <p:nvPr/>
        </p:nvSpPr>
        <p:spPr>
          <a:xfrm>
            <a:off x="2870968" y="4620402"/>
            <a:ext cx="144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HC System 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B7D57A-69AF-DA1C-F157-466D74DB30BD}"/>
              </a:ext>
            </a:extLst>
          </p:cNvPr>
          <p:cNvSpPr/>
          <p:nvPr/>
        </p:nvSpPr>
        <p:spPr>
          <a:xfrm>
            <a:off x="85699" y="2577322"/>
            <a:ext cx="1665790" cy="11029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Workload</a:t>
            </a:r>
          </a:p>
        </p:txBody>
      </p:sp>
      <p:pic>
        <p:nvPicPr>
          <p:cNvPr id="28" name="Google Shape;175;p13">
            <a:extLst>
              <a:ext uri="{FF2B5EF4-FFF2-40B4-BE49-F238E27FC236}">
                <a16:creationId xmlns:a16="http://schemas.microsoft.com/office/drawing/2014/main" id="{2CB02607-6ADE-45C9-6681-C7A8B9ED03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072" y="2248384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78;p13">
            <a:extLst>
              <a:ext uri="{FF2B5EF4-FFF2-40B4-BE49-F238E27FC236}">
                <a16:creationId xmlns:a16="http://schemas.microsoft.com/office/drawing/2014/main" id="{BADA1897-6E6E-8BF7-B0E6-FC870448266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1901" y="254179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78;p13">
            <a:extLst>
              <a:ext uri="{FF2B5EF4-FFF2-40B4-BE49-F238E27FC236}">
                <a16:creationId xmlns:a16="http://schemas.microsoft.com/office/drawing/2014/main" id="{4D3E0094-E194-A23F-6760-2B13A6A8FD9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4221" y="1988933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B46DCB1-76CA-F014-3310-A242E98A46D3}"/>
              </a:ext>
            </a:extLst>
          </p:cNvPr>
          <p:cNvSpPr/>
          <p:nvPr/>
        </p:nvSpPr>
        <p:spPr>
          <a:xfrm>
            <a:off x="2391915" y="1960056"/>
            <a:ext cx="2407371" cy="11304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2DCDDA-AD18-7B35-7859-8CD81735FC04}"/>
              </a:ext>
            </a:extLst>
          </p:cNvPr>
          <p:cNvSpPr txBox="1"/>
          <p:nvPr/>
        </p:nvSpPr>
        <p:spPr>
          <a:xfrm>
            <a:off x="2880206" y="3071092"/>
            <a:ext cx="144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HC System B</a:t>
            </a:r>
          </a:p>
        </p:txBody>
      </p:sp>
      <p:pic>
        <p:nvPicPr>
          <p:cNvPr id="37" name="Google Shape;175;p13">
            <a:extLst>
              <a:ext uri="{FF2B5EF4-FFF2-40B4-BE49-F238E27FC236}">
                <a16:creationId xmlns:a16="http://schemas.microsoft.com/office/drawing/2014/main" id="{5C1A399E-86BE-A449-33E8-51F1F7589C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448" y="1989770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75;p13">
            <a:extLst>
              <a:ext uri="{FF2B5EF4-FFF2-40B4-BE49-F238E27FC236}">
                <a16:creationId xmlns:a16="http://schemas.microsoft.com/office/drawing/2014/main" id="{BEF3975A-F1B4-D70A-85B9-F1A6CAA2BD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448" y="2514375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75;p13">
            <a:extLst>
              <a:ext uri="{FF2B5EF4-FFF2-40B4-BE49-F238E27FC236}">
                <a16:creationId xmlns:a16="http://schemas.microsoft.com/office/drawing/2014/main" id="{97707FFD-67B1-F29F-E536-FC13C4EAAE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018" y="1989506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75;p13">
            <a:extLst>
              <a:ext uri="{FF2B5EF4-FFF2-40B4-BE49-F238E27FC236}">
                <a16:creationId xmlns:a16="http://schemas.microsoft.com/office/drawing/2014/main" id="{D01C23F9-F3E5-CBCC-EA14-8333EF50708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115" y="2516217"/>
            <a:ext cx="594284" cy="5614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27AC7C-706D-4C30-1910-0569715A490C}"/>
              </a:ext>
            </a:extLst>
          </p:cNvPr>
          <p:cNvCxnSpPr>
            <a:stCxn id="27" idx="6"/>
            <a:endCxn id="35" idx="1"/>
          </p:cNvCxnSpPr>
          <p:nvPr/>
        </p:nvCxnSpPr>
        <p:spPr>
          <a:xfrm flipV="1">
            <a:off x="1751489" y="2525276"/>
            <a:ext cx="640426" cy="60353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A102626-9DA9-FCEF-E918-8A81BB9C00B7}"/>
              </a:ext>
            </a:extLst>
          </p:cNvPr>
          <p:cNvCxnSpPr>
            <a:cxnSpLocks/>
            <a:stCxn id="27" idx="6"/>
            <a:endCxn id="12" idx="1"/>
          </p:cNvCxnSpPr>
          <p:nvPr/>
        </p:nvCxnSpPr>
        <p:spPr>
          <a:xfrm>
            <a:off x="1751489" y="3128811"/>
            <a:ext cx="634972" cy="96418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717B66-AF05-07F9-17C7-B6841D7203C9}"/>
              </a:ext>
            </a:extLst>
          </p:cNvPr>
          <p:cNvCxnSpPr>
            <a:cxnSpLocks/>
            <a:stCxn id="35" idx="3"/>
            <a:endCxn id="50" idx="1"/>
          </p:cNvCxnSpPr>
          <p:nvPr/>
        </p:nvCxnSpPr>
        <p:spPr>
          <a:xfrm flipV="1">
            <a:off x="4799286" y="2515557"/>
            <a:ext cx="734558" cy="97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B98F447-7371-D6AF-470F-426D82EF1AFD}"/>
              </a:ext>
            </a:extLst>
          </p:cNvPr>
          <p:cNvCxnSpPr>
            <a:cxnSpLocks/>
            <a:stCxn id="12" idx="3"/>
            <a:endCxn id="52" idx="1"/>
          </p:cNvCxnSpPr>
          <p:nvPr/>
        </p:nvCxnSpPr>
        <p:spPr>
          <a:xfrm>
            <a:off x="4793832" y="4092998"/>
            <a:ext cx="664000" cy="935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A8061EE-A666-2C88-B463-BADCDE21CCE1}"/>
                  </a:ext>
                </a:extLst>
              </p:cNvPr>
              <p:cNvSpPr txBox="1"/>
              <p:nvPr/>
            </p:nvSpPr>
            <p:spPr>
              <a:xfrm>
                <a:off x="5533844" y="2284724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A8061EE-A666-2C88-B463-BADCDE21C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844" y="2284724"/>
                <a:ext cx="910499" cy="461665"/>
              </a:xfrm>
              <a:prstGeom prst="rect">
                <a:avLst/>
              </a:prstGeom>
              <a:blipFill>
                <a:blip r:embed="rId6"/>
                <a:stretch>
                  <a:fillRect l="-7383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4E7D408-29DB-A3AA-5EDC-500B4A52FB4C}"/>
                  </a:ext>
                </a:extLst>
              </p:cNvPr>
              <p:cNvSpPr txBox="1"/>
              <p:nvPr/>
            </p:nvSpPr>
            <p:spPr>
              <a:xfrm>
                <a:off x="5457832" y="3871520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4E7D408-29DB-A3AA-5EDC-500B4A52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32" y="3871520"/>
                <a:ext cx="910499" cy="461665"/>
              </a:xfrm>
              <a:prstGeom prst="rect">
                <a:avLst/>
              </a:prstGeom>
              <a:blipFill>
                <a:blip r:embed="rId7"/>
                <a:stretch>
                  <a:fillRect l="-600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1305C7-6A1C-A7FA-CB51-9CAC9094F866}"/>
                  </a:ext>
                </a:extLst>
              </p:cNvPr>
              <p:cNvSpPr txBox="1"/>
              <p:nvPr/>
            </p:nvSpPr>
            <p:spPr>
              <a:xfrm>
                <a:off x="6949774" y="2992500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1305C7-6A1C-A7FA-CB51-9CAC9094F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74" y="2992500"/>
                <a:ext cx="910499" cy="461665"/>
              </a:xfrm>
              <a:prstGeom prst="rect">
                <a:avLst/>
              </a:prstGeom>
              <a:blipFill>
                <a:blip r:embed="rId8"/>
                <a:stretch>
                  <a:fillRect l="-6040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63606F-EBDC-5298-2340-70E3B529905D}"/>
                  </a:ext>
                </a:extLst>
              </p:cNvPr>
              <p:cNvSpPr txBox="1"/>
              <p:nvPr/>
            </p:nvSpPr>
            <p:spPr>
              <a:xfrm>
                <a:off x="8339777" y="3004527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63606F-EBDC-5298-2340-70E3B5299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777" y="3004527"/>
                <a:ext cx="910499" cy="461665"/>
              </a:xfrm>
              <a:prstGeom prst="rect">
                <a:avLst/>
              </a:prstGeom>
              <a:blipFill>
                <a:blip r:embed="rId9"/>
                <a:stretch>
                  <a:fillRect l="-7383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06901FF1-EF8C-90A2-7332-56D158145A08}"/>
              </a:ext>
            </a:extLst>
          </p:cNvPr>
          <p:cNvSpPr txBox="1"/>
          <p:nvPr/>
        </p:nvSpPr>
        <p:spPr>
          <a:xfrm>
            <a:off x="7829626" y="2700112"/>
            <a:ext cx="4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804C8D5-1AB8-341A-205E-EA4F806F833C}"/>
              </a:ext>
            </a:extLst>
          </p:cNvPr>
          <p:cNvSpPr txBox="1"/>
          <p:nvPr/>
        </p:nvSpPr>
        <p:spPr>
          <a:xfrm>
            <a:off x="7849028" y="2942971"/>
            <a:ext cx="4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&lt;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AAB96C-F10B-31C0-51B0-FE5CB270521E}"/>
              </a:ext>
            </a:extLst>
          </p:cNvPr>
          <p:cNvSpPr txBox="1"/>
          <p:nvPr/>
        </p:nvSpPr>
        <p:spPr>
          <a:xfrm>
            <a:off x="4677218" y="3111310"/>
            <a:ext cx="2278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prior completing the </a:t>
            </a:r>
            <a:r>
              <a:rPr lang="en-US" dirty="0" smtClean="0">
                <a:solidFill>
                  <a:srgbClr val="FF0000"/>
                </a:solidFill>
              </a:rPr>
              <a:t>workload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22D6AE7-8947-8C25-CFAF-62C4D34041AE}"/>
              </a:ext>
            </a:extLst>
          </p:cNvPr>
          <p:cNvCxnSpPr>
            <a:cxnSpLocks/>
            <a:stCxn id="61" idx="0"/>
            <a:endCxn id="50" idx="2"/>
          </p:cNvCxnSpPr>
          <p:nvPr/>
        </p:nvCxnSpPr>
        <p:spPr>
          <a:xfrm flipV="1">
            <a:off x="5816240" y="2746389"/>
            <a:ext cx="172854" cy="364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9E96A24-A32D-8147-9318-68DA64EE93C2}"/>
              </a:ext>
            </a:extLst>
          </p:cNvPr>
          <p:cNvCxnSpPr>
            <a:cxnSpLocks/>
            <a:stCxn id="61" idx="2"/>
            <a:endCxn id="52" idx="0"/>
          </p:cNvCxnSpPr>
          <p:nvPr/>
        </p:nvCxnSpPr>
        <p:spPr>
          <a:xfrm>
            <a:off x="5816240" y="3634530"/>
            <a:ext cx="96842" cy="236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43E111E-C26E-ADE6-088D-5C7CD72B9DAB}"/>
                  </a:ext>
                </a:extLst>
              </p:cNvPr>
              <p:cNvSpPr txBox="1"/>
              <p:nvPr/>
            </p:nvSpPr>
            <p:spPr>
              <a:xfrm>
                <a:off x="5482192" y="2284724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43E111E-C26E-ADE6-088D-5C7CD72B9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92" y="2284724"/>
                <a:ext cx="910499" cy="4739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967C52C-5694-E3CB-CC97-7A4914DDDADD}"/>
                  </a:ext>
                </a:extLst>
              </p:cNvPr>
              <p:cNvSpPr txBox="1"/>
              <p:nvPr/>
            </p:nvSpPr>
            <p:spPr>
              <a:xfrm>
                <a:off x="5482192" y="3872530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967C52C-5694-E3CB-CC97-7A4914DDD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92" y="3872530"/>
                <a:ext cx="910499" cy="4739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69440F2-C7C2-6617-4ED8-36B2452DE047}"/>
                  </a:ext>
                </a:extLst>
              </p:cNvPr>
              <p:cNvSpPr txBox="1"/>
              <p:nvPr/>
            </p:nvSpPr>
            <p:spPr>
              <a:xfrm>
                <a:off x="6967773" y="3009692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69440F2-C7C2-6617-4ED8-36B2452DE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773" y="3009692"/>
                <a:ext cx="910499" cy="4739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CA3C55-7D3D-7A98-494F-C6E9AF8ED73A}"/>
                  </a:ext>
                </a:extLst>
              </p:cNvPr>
              <p:cNvSpPr txBox="1"/>
              <p:nvPr/>
            </p:nvSpPr>
            <p:spPr>
              <a:xfrm>
                <a:off x="8308384" y="2980189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CA3C55-7D3D-7A98-494F-C6E9AF8ED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384" y="2980189"/>
                <a:ext cx="910499" cy="4739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AF12AA-597B-C78E-4153-68B426FCFB25}"/>
                  </a:ext>
                </a:extLst>
              </p:cNvPr>
              <p:cNvSpPr txBox="1"/>
              <p:nvPr/>
            </p:nvSpPr>
            <p:spPr>
              <a:xfrm>
                <a:off x="7890784" y="2932730"/>
                <a:ext cx="5101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AF12AA-597B-C78E-4153-68B426FCF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784" y="2932730"/>
                <a:ext cx="51015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2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" grpId="0" build="p"/>
      <p:bldP spid="12" grpId="0" animBg="1"/>
      <p:bldP spid="25" grpId="0"/>
      <p:bldP spid="27" grpId="0" animBg="1"/>
      <p:bldP spid="35" grpId="0" animBg="1"/>
      <p:bldP spid="36" grpId="0"/>
      <p:bldP spid="50" grpId="0"/>
      <p:bldP spid="50" grpId="1"/>
      <p:bldP spid="52" grpId="0"/>
      <p:bldP spid="52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6" grpId="0"/>
      <p:bldP spid="67" grpId="0"/>
      <p:bldP spid="71" grpId="0"/>
      <p:bldP spid="72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77FA-375D-DF57-5D97-7C4C234E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Goal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32AC-D05C-D8CA-FB8C-A19A092F9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Arial" panose="020B0604020202020204" pitchFamily="34" charset="0"/>
              </a:rPr>
              <a:t>Goal</a:t>
            </a:r>
            <a:r>
              <a:rPr lang="en-US" b="0" i="0" dirty="0">
                <a:effectLst/>
                <a:latin typeface="Arial" panose="020B0604020202020204" pitchFamily="34" charset="0"/>
              </a:rPr>
              <a:t>: Quantifying heterogeneity of any computing system such that it reflects the system QoS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1" i="1" dirty="0"/>
              <a:t>RQ 1</a:t>
            </a:r>
            <a:r>
              <a:rPr lang="en-US" b="0" i="0" dirty="0">
                <a:effectLst/>
                <a:latin typeface="Arial" panose="020B0604020202020204" pitchFamily="34" charset="0"/>
              </a:rPr>
              <a:t>:</a:t>
            </a:r>
            <a:r>
              <a:rPr lang="en-US" dirty="0"/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How to </a:t>
            </a:r>
            <a:r>
              <a:rPr lang="en-US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quantify heterogeneity </a:t>
            </a:r>
            <a:r>
              <a:rPr lang="en-US" b="0" i="0" dirty="0">
                <a:effectLst/>
                <a:latin typeface="Arial" panose="020B0604020202020204" pitchFamily="34" charset="0"/>
              </a:rPr>
              <a:t>of any computing system? </a:t>
            </a:r>
            <a:endParaRPr lang="en-US" dirty="0"/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1" i="1" dirty="0"/>
              <a:t>RQ 2</a:t>
            </a:r>
            <a:r>
              <a:rPr lang="en-US" dirty="0"/>
              <a:t>: </a:t>
            </a:r>
            <a:r>
              <a:rPr lang="en-US" b="0" i="0" dirty="0">
                <a:effectLst/>
                <a:latin typeface="Arial" panose="020B0604020202020204" pitchFamily="34" charset="0"/>
              </a:rPr>
              <a:t>How can heterogeneity measure 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predict system’s QoS</a:t>
            </a:r>
            <a:r>
              <a:rPr lang="en-US" b="0" i="0" dirty="0">
                <a:effectLst/>
                <a:latin typeface="Arial" panose="020B0604020202020204" pitchFamily="34" charset="0"/>
              </a:rPr>
              <a:t>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228F2-84FA-9EF7-4A9A-2ABE4B89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7425-9D0D-D5A8-1B20-2C00B37B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20E0-9BC9-0B44-9FF6-8224DF4CB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1" y="1142631"/>
            <a:ext cx="8710684" cy="37270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 heterogeneity quantification measure that is descriptive of </a:t>
            </a:r>
            <a:r>
              <a:rPr lang="en-US" dirty="0" err="1"/>
              <a:t>QoS</a:t>
            </a:r>
            <a:r>
              <a:rPr lang="en-US" dirty="0"/>
              <a:t>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systematic approach to analyze system heterogeneity </a:t>
            </a:r>
          </a:p>
          <a:p>
            <a:pPr lvl="1"/>
            <a:r>
              <a:rPr lang="en-US" dirty="0"/>
              <a:t>decoupling heterogeneity to machine and task dimensions</a:t>
            </a:r>
          </a:p>
          <a:p>
            <a:pPr lvl="1"/>
            <a:r>
              <a:rPr lang="en-US" dirty="0"/>
              <a:t>proving </a:t>
            </a:r>
            <a:r>
              <a:rPr lang="en-US" i="1" dirty="0"/>
              <a:t>arithmetic mean </a:t>
            </a:r>
            <a:r>
              <a:rPr lang="en-US" dirty="0"/>
              <a:t>and </a:t>
            </a:r>
            <a:r>
              <a:rPr lang="en-US" i="1" dirty="0"/>
              <a:t>harmonic mean </a:t>
            </a:r>
            <a:r>
              <a:rPr lang="en-US" dirty="0"/>
              <a:t>to measure the central tendency of </a:t>
            </a:r>
            <a:r>
              <a:rPr lang="en-US" dirty="0" smtClean="0"/>
              <a:t>speedup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Validating QoS as a function of the heterogeneity measure </a:t>
            </a:r>
          </a:p>
          <a:p>
            <a:pPr lvl="1"/>
            <a:r>
              <a:rPr lang="en-US" dirty="0"/>
              <a:t>demonstrating how the proposed measure helps setting the system heterogeneity WRT QoS.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447EB-0EED-A5AE-C1D5-8D9F3C4F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07395" y="486965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9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7425-9D0D-D5A8-1B20-2C00B37B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 </a:t>
            </a:r>
            <a:r>
              <a:rPr lang="en-US" dirty="0"/>
              <a:t>EET is the Key to Quantify 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20E0-9BC9-0B44-9FF6-8224DF4CB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55" y="1171763"/>
            <a:ext cx="8710684" cy="37270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smtClean="0">
                <a:latin typeface="Arial"/>
                <a:cs typeface="Arial"/>
              </a:rPr>
              <a:t>EET presents </a:t>
            </a:r>
            <a:r>
              <a:rPr lang="en-US" i="1" dirty="0">
                <a:latin typeface="Arial"/>
                <a:cs typeface="Arial"/>
              </a:rPr>
              <a:t>expected </a:t>
            </a:r>
            <a:r>
              <a:rPr lang="en-US" i="1" dirty="0" smtClean="0">
                <a:latin typeface="Arial"/>
                <a:cs typeface="Arial"/>
              </a:rPr>
              <a:t>performance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 terms of </a:t>
            </a:r>
            <a:r>
              <a:rPr lang="en-US" dirty="0" smtClean="0">
                <a:latin typeface="Arial"/>
                <a:cs typeface="Arial"/>
              </a:rPr>
              <a:t>execution time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Using EET</a:t>
            </a:r>
            <a:r>
              <a:rPr lang="en-US" dirty="0">
                <a:latin typeface="Arial"/>
                <a:cs typeface="Arial"/>
              </a:rPr>
              <a:t> and a workload, </a:t>
            </a:r>
            <a:r>
              <a:rPr lang="en-US" dirty="0" smtClean="0">
                <a:latin typeface="Arial"/>
                <a:cs typeface="Arial"/>
              </a:rPr>
              <a:t>we propose </a:t>
            </a:r>
            <a:r>
              <a:rPr lang="en-US" u="sng" dirty="0" smtClean="0">
                <a:latin typeface="Arial"/>
                <a:cs typeface="Arial"/>
              </a:rPr>
              <a:t>System Equivalent Execution-time (SEE) </a:t>
            </a:r>
            <a:r>
              <a:rPr lang="en-US" dirty="0">
                <a:latin typeface="Arial"/>
                <a:cs typeface="Arial"/>
              </a:rPr>
              <a:t>score </a:t>
            </a:r>
            <a:r>
              <a:rPr lang="en-US" dirty="0" smtClean="0">
                <a:latin typeface="Arial"/>
                <a:cs typeface="Arial"/>
              </a:rPr>
              <a:t>to determine </a:t>
            </a:r>
            <a:r>
              <a:rPr lang="en-US" dirty="0" err="1" smtClean="0">
                <a:latin typeface="Arial"/>
                <a:cs typeface="Arial"/>
              </a:rPr>
              <a:t>QoS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Our approach </a:t>
            </a:r>
            <a:r>
              <a:rPr lang="en-US" dirty="0" smtClean="0">
                <a:latin typeface="Arial"/>
                <a:cs typeface="Arial"/>
              </a:rPr>
              <a:t>to obtain SEE is </a:t>
            </a:r>
            <a:r>
              <a:rPr lang="en-US" dirty="0">
                <a:latin typeface="Arial"/>
                <a:cs typeface="Arial"/>
              </a:rPr>
              <a:t>to </a:t>
            </a:r>
            <a:r>
              <a:rPr lang="en-US" b="1" dirty="0">
                <a:latin typeface="Arial"/>
                <a:cs typeface="Arial"/>
              </a:rPr>
              <a:t>transform </a:t>
            </a:r>
            <a:r>
              <a:rPr lang="en-US" dirty="0">
                <a:latin typeface="Arial"/>
                <a:cs typeface="Arial"/>
              </a:rPr>
              <a:t>a het. system to an equivalent homogeneous </a:t>
            </a:r>
            <a:r>
              <a:rPr lang="en-US" dirty="0" smtClean="0">
                <a:latin typeface="Arial"/>
                <a:cs typeface="Arial"/>
              </a:rPr>
              <a:t>system. This </a:t>
            </a:r>
            <a:r>
              <a:rPr lang="en-US" dirty="0" smtClean="0">
                <a:latin typeface="Arial"/>
                <a:cs typeface="Arial"/>
              </a:rPr>
              <a:t>simplifies predicting </a:t>
            </a:r>
            <a:r>
              <a:rPr lang="en-US" dirty="0" err="1">
                <a:latin typeface="Arial"/>
                <a:cs typeface="Arial"/>
              </a:rPr>
              <a:t>QoS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SEE is calculated based on how much the het system is better than the worst homogeneous system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Using EET, </a:t>
            </a:r>
            <a:r>
              <a:rPr lang="en-US" u="sng" dirty="0" smtClean="0">
                <a:latin typeface="Arial"/>
                <a:cs typeface="Arial"/>
              </a:rPr>
              <a:t>task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 </a:t>
            </a:r>
            <a:r>
              <a:rPr lang="en-US" u="sng" dirty="0">
                <a:latin typeface="Arial"/>
                <a:cs typeface="Arial"/>
              </a:rPr>
              <a:t>machine</a:t>
            </a:r>
            <a:r>
              <a:rPr lang="en-US" dirty="0">
                <a:latin typeface="Arial"/>
                <a:cs typeface="Arial"/>
              </a:rPr>
              <a:t> heterogeneity are measured separately to learn </a:t>
            </a:r>
            <a:r>
              <a:rPr lang="en-US" b="1" dirty="0" smtClean="0">
                <a:latin typeface="Arial"/>
                <a:cs typeface="Arial"/>
              </a:rPr>
              <a:t>overall improvement heterogeneity causes</a:t>
            </a:r>
            <a:endParaRPr lang="en-US" b="1" dirty="0" smtClean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447EB-0EED-A5AE-C1D5-8D9F3C4F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90873" y="4898788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C93C-B4E9-9AF5-2A20-B7224F96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AD26-DE13-3CBC-A24B-3BFC79DE7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95288" indent="-395288">
              <a:buFont typeface="+mj-lt"/>
              <a:buAutoNum type="arabicPeriod"/>
            </a:pPr>
            <a:r>
              <a:rPr lang="en-US" b="1" dirty="0"/>
              <a:t>Heterogeneity in Distributed </a:t>
            </a:r>
            <a:r>
              <a:rPr lang="en-US" b="1" dirty="0" smtClean="0"/>
              <a:t>Systems</a:t>
            </a:r>
            <a:endParaRPr lang="en-US" b="1" dirty="0"/>
          </a:p>
          <a:p>
            <a:pPr marL="395288" indent="-395288">
              <a:buFont typeface="+mj-lt"/>
              <a:buAutoNum type="arabicPeriod"/>
            </a:pPr>
            <a:endParaRPr lang="en-US" b="1" dirty="0"/>
          </a:p>
          <a:p>
            <a:pPr marL="457200" indent="-457200">
              <a:buAutoNum type="arabicPeriod" startAt="2"/>
            </a:pPr>
            <a:r>
              <a:rPr lang="en-US" b="1" dirty="0">
                <a:latin typeface="Arial"/>
                <a:cs typeface="Arial"/>
              </a:rPr>
              <a:t>Heterogeneity-aware Middleware Solutions</a:t>
            </a: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b="1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latin typeface="Arial"/>
                <a:cs typeface="Arial"/>
              </a:rPr>
              <a:t>Quantifying System Heterogeneity</a:t>
            </a:r>
            <a:endParaRPr lang="en-US" b="1" dirty="0"/>
          </a:p>
          <a:p>
            <a:pPr marL="457200" indent="-457200">
              <a:buFont typeface="+mj-lt"/>
              <a:buAutoNum type="arabicPeriod" startAt="3"/>
            </a:pPr>
            <a:endParaRPr lang="en-US" b="1" dirty="0"/>
          </a:p>
          <a:p>
            <a:pPr marL="457200" indent="-457200">
              <a:buAutoNum type="arabicPeriod" startAt="3"/>
            </a:pPr>
            <a:r>
              <a:rPr lang="en-US" b="1" dirty="0">
                <a:latin typeface="Arial"/>
                <a:cs typeface="Arial"/>
              </a:rPr>
              <a:t>Characteristic Curve: QoS as a Function of Heterogeneity</a:t>
            </a:r>
            <a:endParaRPr lang="en-US" b="1" dirty="0"/>
          </a:p>
          <a:p>
            <a:pPr marL="457200" indent="-457200">
              <a:buFont typeface="+mj-lt"/>
              <a:buAutoNum type="arabicPeriod" startAt="3"/>
            </a:pPr>
            <a:endParaRPr lang="en-US" b="1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latin typeface="Arial"/>
                <a:cs typeface="Arial"/>
              </a:rPr>
              <a:t>Summary and Conclusions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3DDCD-788F-6214-5F9D-7FD28668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EE00E57-E2D3-F6E2-16C3-170694668E3E}"/>
              </a:ext>
            </a:extLst>
          </p:cNvPr>
          <p:cNvSpPr/>
          <p:nvPr/>
        </p:nvSpPr>
        <p:spPr>
          <a:xfrm>
            <a:off x="2495779" y="1393816"/>
            <a:ext cx="843468" cy="2600012"/>
          </a:xfrm>
          <a:prstGeom prst="roundRect">
            <a:avLst>
              <a:gd name="adj" fmla="val 46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EA434-E932-51AF-D82C-EC84EA5C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Approach: Transforming </a:t>
            </a:r>
            <a:r>
              <a:rPr lang="en-US" dirty="0"/>
              <a:t>a Heterogenous Space into a Homogeneous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FC212-837B-6C2E-1627-797EC875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3EF08D8-BCA6-6E9E-8987-F03C3467A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606393" y="1393816"/>
            <a:ext cx="615710" cy="6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E6827-A8D2-55E7-20AD-83CD7E0A96D2}"/>
              </a:ext>
            </a:extLst>
          </p:cNvPr>
          <p:cNvSpPr txBox="1"/>
          <p:nvPr/>
        </p:nvSpPr>
        <p:spPr>
          <a:xfrm>
            <a:off x="172568" y="2053857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pic>
        <p:nvPicPr>
          <p:cNvPr id="3074" name="Picture 2" descr="Voice recognition - Free technology icons">
            <a:extLst>
              <a:ext uri="{FF2B5EF4-FFF2-40B4-BE49-F238E27FC236}">
                <a16:creationId xmlns:a16="http://schemas.microsoft.com/office/drawing/2014/main" id="{5A1C0AA6-10F9-4D7F-AFDF-3DA78E10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9" y="2428938"/>
            <a:ext cx="577798" cy="5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B8390-A5AB-05AF-7823-7F05B8E2ACF3}"/>
              </a:ext>
            </a:extLst>
          </p:cNvPr>
          <p:cNvSpPr txBox="1"/>
          <p:nvPr/>
        </p:nvSpPr>
        <p:spPr>
          <a:xfrm>
            <a:off x="56564" y="3017121"/>
            <a:ext cx="180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Speech Recognition</a:t>
            </a:r>
          </a:p>
        </p:txBody>
      </p:sp>
      <p:pic>
        <p:nvPicPr>
          <p:cNvPr id="3076" name="Picture 4" descr="ChatGPT Logo and symbol, meaning, history, PNG, brand">
            <a:extLst>
              <a:ext uri="{FF2B5EF4-FFF2-40B4-BE49-F238E27FC236}">
                <a16:creationId xmlns:a16="http://schemas.microsoft.com/office/drawing/2014/main" id="{53A699EC-7731-5BE7-BC5D-F141D6C66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569506" y="3324885"/>
            <a:ext cx="678761" cy="7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1C55EB-C1E0-20F8-74D6-9D340C6594C4}"/>
              </a:ext>
            </a:extLst>
          </p:cNvPr>
          <p:cNvSpPr txBox="1"/>
          <p:nvPr/>
        </p:nvSpPr>
        <p:spPr>
          <a:xfrm>
            <a:off x="601031" y="4056566"/>
            <a:ext cx="61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NLP</a:t>
            </a:r>
          </a:p>
        </p:txBody>
      </p:sp>
      <p:pic>
        <p:nvPicPr>
          <p:cNvPr id="9" name="Google Shape;175;p13">
            <a:extLst>
              <a:ext uri="{FF2B5EF4-FFF2-40B4-BE49-F238E27FC236}">
                <a16:creationId xmlns:a16="http://schemas.microsoft.com/office/drawing/2014/main" id="{B2BF4DAE-632A-52C7-AB30-A3A33582374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6552" y="2458780"/>
            <a:ext cx="615710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297365-60D5-A428-F4A8-462E641E4358}"/>
              </a:ext>
            </a:extLst>
          </p:cNvPr>
          <p:cNvSpPr txBox="1"/>
          <p:nvPr/>
        </p:nvSpPr>
        <p:spPr>
          <a:xfrm>
            <a:off x="2379006" y="4030810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Machines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F2B7F9-270A-1429-E2D7-4244920103A1}"/>
              </a:ext>
            </a:extLst>
          </p:cNvPr>
          <p:cNvCxnSpPr>
            <a:cxnSpLocks/>
          </p:cNvCxnSpPr>
          <p:nvPr/>
        </p:nvCxnSpPr>
        <p:spPr>
          <a:xfrm>
            <a:off x="1420119" y="1648867"/>
            <a:ext cx="958887" cy="6869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F0271E-2719-BAFB-F314-1E2093C3EE2F}"/>
              </a:ext>
            </a:extLst>
          </p:cNvPr>
          <p:cNvCxnSpPr>
            <a:cxnSpLocks/>
          </p:cNvCxnSpPr>
          <p:nvPr/>
        </p:nvCxnSpPr>
        <p:spPr>
          <a:xfrm flipV="1">
            <a:off x="1415469" y="2673545"/>
            <a:ext cx="1019924" cy="16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DE7709-DC4E-709C-6813-DB3E50A3C20E}"/>
              </a:ext>
            </a:extLst>
          </p:cNvPr>
          <p:cNvCxnSpPr>
            <a:cxnSpLocks/>
          </p:cNvCxnSpPr>
          <p:nvPr/>
        </p:nvCxnSpPr>
        <p:spPr>
          <a:xfrm flipV="1">
            <a:off x="1523490" y="2954390"/>
            <a:ext cx="911903" cy="7684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178;p13">
            <a:extLst>
              <a:ext uri="{FF2B5EF4-FFF2-40B4-BE49-F238E27FC236}">
                <a16:creationId xmlns:a16="http://schemas.microsoft.com/office/drawing/2014/main" id="{1617A57F-EAAB-96BD-88EA-A6AEE7C383C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0057" y="3326164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0;p13">
            <a:extLst>
              <a:ext uri="{FF2B5EF4-FFF2-40B4-BE49-F238E27FC236}">
                <a16:creationId xmlns:a16="http://schemas.microsoft.com/office/drawing/2014/main" id="{B6E813DD-F51F-ED3E-1767-01FFB0E455F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0057" y="1577153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6E8F50A1-626E-A89F-7A51-B74931D9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02" y="1134855"/>
            <a:ext cx="615710" cy="4053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E7A8A48-22A3-E9FD-F8CD-812486C047AB}"/>
              </a:ext>
            </a:extLst>
          </p:cNvPr>
          <p:cNvSpPr/>
          <p:nvPr/>
        </p:nvSpPr>
        <p:spPr>
          <a:xfrm>
            <a:off x="56564" y="1123261"/>
            <a:ext cx="3751979" cy="3492324"/>
          </a:xfrm>
          <a:prstGeom prst="roundRect">
            <a:avLst>
              <a:gd name="adj" fmla="val 5099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FB888E-18BF-1864-02B2-094A8C9E509B}"/>
              </a:ext>
            </a:extLst>
          </p:cNvPr>
          <p:cNvSpPr txBox="1"/>
          <p:nvPr/>
        </p:nvSpPr>
        <p:spPr>
          <a:xfrm>
            <a:off x="208687" y="4639626"/>
            <a:ext cx="344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Heterogeneous</a:t>
            </a:r>
            <a:r>
              <a:rPr lang="en-US" sz="1600" dirty="0"/>
              <a:t> Computing System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AC6EB10-9713-FF8E-6B76-CAFF12B5AFD3}"/>
              </a:ext>
            </a:extLst>
          </p:cNvPr>
          <p:cNvSpPr/>
          <p:nvPr/>
        </p:nvSpPr>
        <p:spPr>
          <a:xfrm>
            <a:off x="7655828" y="1393816"/>
            <a:ext cx="843468" cy="2600012"/>
          </a:xfrm>
          <a:prstGeom prst="roundRect">
            <a:avLst>
              <a:gd name="adj" fmla="val 46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TextBox 3071">
            <a:extLst>
              <a:ext uri="{FF2B5EF4-FFF2-40B4-BE49-F238E27FC236}">
                <a16:creationId xmlns:a16="http://schemas.microsoft.com/office/drawing/2014/main" id="{87122DD5-13DC-2A77-A99D-A8C5D04A9816}"/>
              </a:ext>
            </a:extLst>
          </p:cNvPr>
          <p:cNvSpPr txBox="1"/>
          <p:nvPr/>
        </p:nvSpPr>
        <p:spPr>
          <a:xfrm>
            <a:off x="7539055" y="4030810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Machines</a:t>
            </a:r>
          </a:p>
        </p:txBody>
      </p:sp>
      <p:cxnSp>
        <p:nvCxnSpPr>
          <p:cNvPr id="3073" name="Straight Arrow Connector 3072">
            <a:extLst>
              <a:ext uri="{FF2B5EF4-FFF2-40B4-BE49-F238E27FC236}">
                <a16:creationId xmlns:a16="http://schemas.microsoft.com/office/drawing/2014/main" id="{019E8FEC-E68B-26EB-5697-2376E4E0DDA8}"/>
              </a:ext>
            </a:extLst>
          </p:cNvPr>
          <p:cNvCxnSpPr>
            <a:cxnSpLocks/>
          </p:cNvCxnSpPr>
          <p:nvPr/>
        </p:nvCxnSpPr>
        <p:spPr>
          <a:xfrm>
            <a:off x="6580168" y="1648867"/>
            <a:ext cx="958887" cy="6869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Straight Arrow Connector 3074">
            <a:extLst>
              <a:ext uri="{FF2B5EF4-FFF2-40B4-BE49-F238E27FC236}">
                <a16:creationId xmlns:a16="http://schemas.microsoft.com/office/drawing/2014/main" id="{289295FF-8735-2034-00B9-01927DF3D257}"/>
              </a:ext>
            </a:extLst>
          </p:cNvPr>
          <p:cNvCxnSpPr>
            <a:cxnSpLocks/>
          </p:cNvCxnSpPr>
          <p:nvPr/>
        </p:nvCxnSpPr>
        <p:spPr>
          <a:xfrm flipV="1">
            <a:off x="6575518" y="2673545"/>
            <a:ext cx="1019924" cy="16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Straight Arrow Connector 3076">
            <a:extLst>
              <a:ext uri="{FF2B5EF4-FFF2-40B4-BE49-F238E27FC236}">
                <a16:creationId xmlns:a16="http://schemas.microsoft.com/office/drawing/2014/main" id="{5F0BA134-D2CB-2B08-0ACB-A9CE4BA8DE30}"/>
              </a:ext>
            </a:extLst>
          </p:cNvPr>
          <p:cNvCxnSpPr>
            <a:cxnSpLocks/>
          </p:cNvCxnSpPr>
          <p:nvPr/>
        </p:nvCxnSpPr>
        <p:spPr>
          <a:xfrm flipV="1">
            <a:off x="6683539" y="2954390"/>
            <a:ext cx="911903" cy="7684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0">
            <a:extLst>
              <a:ext uri="{FF2B5EF4-FFF2-40B4-BE49-F238E27FC236}">
                <a16:creationId xmlns:a16="http://schemas.microsoft.com/office/drawing/2014/main" id="{D847BED4-733F-F5F6-568B-B2A36F439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51" y="1134855"/>
            <a:ext cx="615710" cy="4053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81" name="Rectangle: Rounded Corners 3080">
            <a:extLst>
              <a:ext uri="{FF2B5EF4-FFF2-40B4-BE49-F238E27FC236}">
                <a16:creationId xmlns:a16="http://schemas.microsoft.com/office/drawing/2014/main" id="{E07A12E6-0BE2-C21B-DE82-D3D710B82085}"/>
              </a:ext>
            </a:extLst>
          </p:cNvPr>
          <p:cNvSpPr/>
          <p:nvPr/>
        </p:nvSpPr>
        <p:spPr>
          <a:xfrm>
            <a:off x="5216613" y="1123261"/>
            <a:ext cx="3751979" cy="3492324"/>
          </a:xfrm>
          <a:prstGeom prst="roundRect">
            <a:avLst>
              <a:gd name="adj" fmla="val 5099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TextBox 3082">
            <a:extLst>
              <a:ext uri="{FF2B5EF4-FFF2-40B4-BE49-F238E27FC236}">
                <a16:creationId xmlns:a16="http://schemas.microsoft.com/office/drawing/2014/main" id="{4509BEAA-A7A8-DD87-9422-53F18BCE7F23}"/>
              </a:ext>
            </a:extLst>
          </p:cNvPr>
          <p:cNvSpPr txBox="1"/>
          <p:nvPr/>
        </p:nvSpPr>
        <p:spPr>
          <a:xfrm>
            <a:off x="5368736" y="4639626"/>
            <a:ext cx="34477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Homogeneous</a:t>
            </a:r>
            <a:r>
              <a:rPr lang="en-US" sz="1600" dirty="0"/>
              <a:t> Computing System</a:t>
            </a:r>
          </a:p>
        </p:txBody>
      </p:sp>
      <p:sp>
        <p:nvSpPr>
          <p:cNvPr id="3084" name="Arrow: Right 3083">
            <a:extLst>
              <a:ext uri="{FF2B5EF4-FFF2-40B4-BE49-F238E27FC236}">
                <a16:creationId xmlns:a16="http://schemas.microsoft.com/office/drawing/2014/main" id="{A733B817-9482-A596-4233-E7E017F9FB0C}"/>
              </a:ext>
            </a:extLst>
          </p:cNvPr>
          <p:cNvSpPr/>
          <p:nvPr/>
        </p:nvSpPr>
        <p:spPr>
          <a:xfrm>
            <a:off x="3911600" y="2673545"/>
            <a:ext cx="1244627" cy="651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TextBox 3084">
            <a:extLst>
              <a:ext uri="{FF2B5EF4-FFF2-40B4-BE49-F238E27FC236}">
                <a16:creationId xmlns:a16="http://schemas.microsoft.com/office/drawing/2014/main" id="{2FCD704B-3574-60CE-4091-D32045130BEA}"/>
              </a:ext>
            </a:extLst>
          </p:cNvPr>
          <p:cNvSpPr txBox="1"/>
          <p:nvPr/>
        </p:nvSpPr>
        <p:spPr>
          <a:xfrm>
            <a:off x="3608468" y="2368710"/>
            <a:ext cx="180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6" name="Oval 3085">
                <a:extLst>
                  <a:ext uri="{FF2B5EF4-FFF2-40B4-BE49-F238E27FC236}">
                    <a16:creationId xmlns:a16="http://schemas.microsoft.com/office/drawing/2014/main" id="{A251BE99-DA30-3491-A403-86D9EAC323A0}"/>
                  </a:ext>
                </a:extLst>
              </p:cNvPr>
              <p:cNvSpPr/>
              <p:nvPr/>
            </p:nvSpPr>
            <p:spPr>
              <a:xfrm>
                <a:off x="7820781" y="1648867"/>
                <a:ext cx="594360" cy="594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86" name="Oval 3085">
                <a:extLst>
                  <a:ext uri="{FF2B5EF4-FFF2-40B4-BE49-F238E27FC236}">
                    <a16:creationId xmlns:a16="http://schemas.microsoft.com/office/drawing/2014/main" id="{A251BE99-DA30-3491-A403-86D9EAC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781" y="1648867"/>
                <a:ext cx="594360" cy="59436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7" name="Oval 3086">
                <a:extLst>
                  <a:ext uri="{FF2B5EF4-FFF2-40B4-BE49-F238E27FC236}">
                    <a16:creationId xmlns:a16="http://schemas.microsoft.com/office/drawing/2014/main" id="{6E1DCD9D-9347-CC42-60C5-F1DF4CC7D18B}"/>
                  </a:ext>
                </a:extLst>
              </p:cNvPr>
              <p:cNvSpPr/>
              <p:nvPr/>
            </p:nvSpPr>
            <p:spPr>
              <a:xfrm>
                <a:off x="7800067" y="2351923"/>
                <a:ext cx="594360" cy="594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87" name="Oval 3086">
                <a:extLst>
                  <a:ext uri="{FF2B5EF4-FFF2-40B4-BE49-F238E27FC236}">
                    <a16:creationId xmlns:a16="http://schemas.microsoft.com/office/drawing/2014/main" id="{6E1DCD9D-9347-CC42-60C5-F1DF4CC7D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067" y="2351923"/>
                <a:ext cx="594360" cy="59436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8" name="Oval 3087">
                <a:extLst>
                  <a:ext uri="{FF2B5EF4-FFF2-40B4-BE49-F238E27FC236}">
                    <a16:creationId xmlns:a16="http://schemas.microsoft.com/office/drawing/2014/main" id="{5B9E9263-381C-E246-D5EA-9E35EA7441E1}"/>
                  </a:ext>
                </a:extLst>
              </p:cNvPr>
              <p:cNvSpPr/>
              <p:nvPr/>
            </p:nvSpPr>
            <p:spPr>
              <a:xfrm>
                <a:off x="7787613" y="3127250"/>
                <a:ext cx="594360" cy="594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88" name="Oval 3087">
                <a:extLst>
                  <a:ext uri="{FF2B5EF4-FFF2-40B4-BE49-F238E27FC236}">
                    <a16:creationId xmlns:a16="http://schemas.microsoft.com/office/drawing/2014/main" id="{5B9E9263-381C-E246-D5EA-9E35EA744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13" y="3127250"/>
                <a:ext cx="594360" cy="59436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9" name="Rectangle 3088">
                <a:extLst>
                  <a:ext uri="{FF2B5EF4-FFF2-40B4-BE49-F238E27FC236}">
                    <a16:creationId xmlns:a16="http://schemas.microsoft.com/office/drawing/2014/main" id="{EF53B312-C341-72DD-EA34-4EC930E135C6}"/>
                  </a:ext>
                </a:extLst>
              </p:cNvPr>
              <p:cNvSpPr/>
              <p:nvPr/>
            </p:nvSpPr>
            <p:spPr>
              <a:xfrm>
                <a:off x="5668228" y="1393816"/>
                <a:ext cx="615710" cy="5238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89" name="Rectangle 3088">
                <a:extLst>
                  <a:ext uri="{FF2B5EF4-FFF2-40B4-BE49-F238E27FC236}">
                    <a16:creationId xmlns:a16="http://schemas.microsoft.com/office/drawing/2014/main" id="{EF53B312-C341-72DD-EA34-4EC930E13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28" y="1393816"/>
                <a:ext cx="615710" cy="5238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0" name="Rectangle 3089">
                <a:extLst>
                  <a:ext uri="{FF2B5EF4-FFF2-40B4-BE49-F238E27FC236}">
                    <a16:creationId xmlns:a16="http://schemas.microsoft.com/office/drawing/2014/main" id="{21F7AB04-713C-F5C6-8F6E-C67AFD4759A0}"/>
                  </a:ext>
                </a:extLst>
              </p:cNvPr>
              <p:cNvSpPr/>
              <p:nvPr/>
            </p:nvSpPr>
            <p:spPr>
              <a:xfrm>
                <a:off x="5690587" y="2357465"/>
                <a:ext cx="615710" cy="5238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90" name="Rectangle 3089">
                <a:extLst>
                  <a:ext uri="{FF2B5EF4-FFF2-40B4-BE49-F238E27FC236}">
                    <a16:creationId xmlns:a16="http://schemas.microsoft.com/office/drawing/2014/main" id="{21F7AB04-713C-F5C6-8F6E-C67AFD475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587" y="2357465"/>
                <a:ext cx="615710" cy="5238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1" name="Rectangle 3090">
                <a:extLst>
                  <a:ext uri="{FF2B5EF4-FFF2-40B4-BE49-F238E27FC236}">
                    <a16:creationId xmlns:a16="http://schemas.microsoft.com/office/drawing/2014/main" id="{C9A6698D-27FC-6704-A90C-4A6427084D53}"/>
                  </a:ext>
                </a:extLst>
              </p:cNvPr>
              <p:cNvSpPr/>
              <p:nvPr/>
            </p:nvSpPr>
            <p:spPr>
              <a:xfrm>
                <a:off x="5729781" y="3350980"/>
                <a:ext cx="615710" cy="5238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91" name="Rectangle 3090">
                <a:extLst>
                  <a:ext uri="{FF2B5EF4-FFF2-40B4-BE49-F238E27FC236}">
                    <a16:creationId xmlns:a16="http://schemas.microsoft.com/office/drawing/2014/main" id="{C9A6698D-27FC-6704-A90C-4A6427084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781" y="3350980"/>
                <a:ext cx="615710" cy="5238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24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8" grpId="0"/>
      <p:bldP spid="10" grpId="0"/>
      <p:bldP spid="49" grpId="0" animBg="1"/>
      <p:bldP spid="52" grpId="0"/>
      <p:bldP spid="53" grpId="0" animBg="1"/>
      <p:bldP spid="3072" grpId="0"/>
      <p:bldP spid="3081" grpId="0" animBg="1"/>
      <p:bldP spid="3083" grpId="0" animBg="1"/>
      <p:bldP spid="3084" grpId="0" animBg="1"/>
      <p:bldP spid="3085" grpId="0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8A11-1161-FC6D-CD86-771CA603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smtClean="0"/>
              <a:t>Does Transformation Help?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8268-11BC-E7A6-C959-5C65BB1C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3" y="1033981"/>
            <a:ext cx="8710684" cy="1048037"/>
          </a:xfrm>
        </p:spPr>
        <p:txBody>
          <a:bodyPr/>
          <a:lstStyle/>
          <a:p>
            <a:r>
              <a:rPr lang="en-US" dirty="0"/>
              <a:t>Simplification</a:t>
            </a:r>
          </a:p>
          <a:p>
            <a:pPr lvl="1"/>
            <a:r>
              <a:rPr lang="en-US" dirty="0"/>
              <a:t>Estimate the QoS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5B02F-7704-FB6E-E8F6-31F15D02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3629084-3B41-CCBC-26E1-BE7E736FA212}"/>
              </a:ext>
            </a:extLst>
          </p:cNvPr>
          <p:cNvSpPr/>
          <p:nvPr/>
        </p:nvSpPr>
        <p:spPr>
          <a:xfrm>
            <a:off x="5604735" y="1304536"/>
            <a:ext cx="843468" cy="2600012"/>
          </a:xfrm>
          <a:prstGeom prst="roundRect">
            <a:avLst>
              <a:gd name="adj" fmla="val 46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 descr="Detect the Faces in the Image using the Mediapipe Library">
            <a:extLst>
              <a:ext uri="{FF2B5EF4-FFF2-40B4-BE49-F238E27FC236}">
                <a16:creationId xmlns:a16="http://schemas.microsoft.com/office/drawing/2014/main" id="{07BC7E6E-B9CF-575E-00A8-9874498C1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3715349" y="1304536"/>
            <a:ext cx="615710" cy="6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DC05470-A9AE-0670-12A6-93C144EE385C}"/>
              </a:ext>
            </a:extLst>
          </p:cNvPr>
          <p:cNvSpPr txBox="1"/>
          <p:nvPr/>
        </p:nvSpPr>
        <p:spPr>
          <a:xfrm>
            <a:off x="3281524" y="1964577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pic>
        <p:nvPicPr>
          <p:cNvPr id="58" name="Picture 2" descr="Voice recognition - Free technology icons">
            <a:extLst>
              <a:ext uri="{FF2B5EF4-FFF2-40B4-BE49-F238E27FC236}">
                <a16:creationId xmlns:a16="http://schemas.microsoft.com/office/drawing/2014/main" id="{512CBCB8-97E6-A33D-3339-2A3E9C25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25" y="2339658"/>
            <a:ext cx="577798" cy="5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5ACC293-CF44-48BF-654A-099858CAEB70}"/>
              </a:ext>
            </a:extLst>
          </p:cNvPr>
          <p:cNvSpPr txBox="1"/>
          <p:nvPr/>
        </p:nvSpPr>
        <p:spPr>
          <a:xfrm>
            <a:off x="3165520" y="2927841"/>
            <a:ext cx="180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Speech Recognition</a:t>
            </a:r>
          </a:p>
        </p:txBody>
      </p:sp>
      <p:pic>
        <p:nvPicPr>
          <p:cNvPr id="60" name="Picture 4" descr="ChatGPT Logo and symbol, meaning, history, PNG, brand">
            <a:extLst>
              <a:ext uri="{FF2B5EF4-FFF2-40B4-BE49-F238E27FC236}">
                <a16:creationId xmlns:a16="http://schemas.microsoft.com/office/drawing/2014/main" id="{71683A11-8EAF-AA58-8AD6-57112211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3678462" y="3235605"/>
            <a:ext cx="678761" cy="7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9F6EEF9-1FE7-F459-0D68-FB341E148187}"/>
              </a:ext>
            </a:extLst>
          </p:cNvPr>
          <p:cNvSpPr txBox="1"/>
          <p:nvPr/>
        </p:nvSpPr>
        <p:spPr>
          <a:xfrm>
            <a:off x="3709987" y="3967286"/>
            <a:ext cx="61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NLP</a:t>
            </a:r>
          </a:p>
        </p:txBody>
      </p:sp>
      <p:pic>
        <p:nvPicPr>
          <p:cNvPr id="62" name="Google Shape;175;p13">
            <a:extLst>
              <a:ext uri="{FF2B5EF4-FFF2-40B4-BE49-F238E27FC236}">
                <a16:creationId xmlns:a16="http://schemas.microsoft.com/office/drawing/2014/main" id="{60BBE577-9FA9-6D6B-9B85-0EC549BA4FC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5508" y="2369500"/>
            <a:ext cx="615710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3EDECD7-0427-8723-7339-E72B79A93464}"/>
              </a:ext>
            </a:extLst>
          </p:cNvPr>
          <p:cNvSpPr txBox="1"/>
          <p:nvPr/>
        </p:nvSpPr>
        <p:spPr>
          <a:xfrm>
            <a:off x="5487962" y="3941530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Machines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D30892C-7861-3F27-DEFC-59FD68930A91}"/>
              </a:ext>
            </a:extLst>
          </p:cNvPr>
          <p:cNvCxnSpPr>
            <a:cxnSpLocks/>
          </p:cNvCxnSpPr>
          <p:nvPr/>
        </p:nvCxnSpPr>
        <p:spPr>
          <a:xfrm>
            <a:off x="4529075" y="1559587"/>
            <a:ext cx="958887" cy="6869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15F9BE4-BE5D-9DE6-4D4D-2775E1B6DB6E}"/>
              </a:ext>
            </a:extLst>
          </p:cNvPr>
          <p:cNvCxnSpPr>
            <a:cxnSpLocks/>
          </p:cNvCxnSpPr>
          <p:nvPr/>
        </p:nvCxnSpPr>
        <p:spPr>
          <a:xfrm flipV="1">
            <a:off x="4524425" y="2584265"/>
            <a:ext cx="1019924" cy="16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2006DBE-7943-ABF4-4CCF-39A3B9F7B9D5}"/>
              </a:ext>
            </a:extLst>
          </p:cNvPr>
          <p:cNvCxnSpPr>
            <a:cxnSpLocks/>
          </p:cNvCxnSpPr>
          <p:nvPr/>
        </p:nvCxnSpPr>
        <p:spPr>
          <a:xfrm flipV="1">
            <a:off x="4632446" y="2865110"/>
            <a:ext cx="911903" cy="7684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oogle Shape;178;p13">
            <a:extLst>
              <a:ext uri="{FF2B5EF4-FFF2-40B4-BE49-F238E27FC236}">
                <a16:creationId xmlns:a16="http://schemas.microsoft.com/office/drawing/2014/main" id="{340DD578-9F27-93AA-C6B0-7E31A4D4E53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59013" y="3236884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0;p13">
            <a:extLst>
              <a:ext uri="{FF2B5EF4-FFF2-40B4-BE49-F238E27FC236}">
                <a16:creationId xmlns:a16="http://schemas.microsoft.com/office/drawing/2014/main" id="{F81F9A09-A825-4932-1959-E78E021E396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9013" y="1487873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9571FE5-5058-64C6-07AF-5C891DBA5825}"/>
              </a:ext>
            </a:extLst>
          </p:cNvPr>
          <p:cNvSpPr/>
          <p:nvPr/>
        </p:nvSpPr>
        <p:spPr>
          <a:xfrm>
            <a:off x="3165520" y="1033981"/>
            <a:ext cx="3751979" cy="3492324"/>
          </a:xfrm>
          <a:prstGeom prst="roundRect">
            <a:avLst>
              <a:gd name="adj" fmla="val 5099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B689CB-7F56-4A72-7430-040B6E30EA69}"/>
              </a:ext>
            </a:extLst>
          </p:cNvPr>
          <p:cNvSpPr txBox="1"/>
          <p:nvPr/>
        </p:nvSpPr>
        <p:spPr>
          <a:xfrm>
            <a:off x="3317643" y="4550346"/>
            <a:ext cx="344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Heterogeneous</a:t>
            </a:r>
            <a:r>
              <a:rPr lang="en-US" sz="1600" dirty="0"/>
              <a:t> Computing System</a:t>
            </a: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2C01302D-7D59-7E42-914B-21D71E00573D}"/>
              </a:ext>
            </a:extLst>
          </p:cNvPr>
          <p:cNvSpPr/>
          <p:nvPr/>
        </p:nvSpPr>
        <p:spPr>
          <a:xfrm>
            <a:off x="7034272" y="2464542"/>
            <a:ext cx="745587" cy="48973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Person silhouette with question mark Royalty Free Vector">
            <a:extLst>
              <a:ext uri="{FF2B5EF4-FFF2-40B4-BE49-F238E27FC236}">
                <a16:creationId xmlns:a16="http://schemas.microsoft.com/office/drawing/2014/main" id="{BB8985AA-DCD6-E1C1-7D15-FDB95FAD4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1"/>
          <a:stretch/>
        </p:blipFill>
        <p:spPr bwMode="auto">
          <a:xfrm>
            <a:off x="7804881" y="1514705"/>
            <a:ext cx="1249367" cy="15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F205576A-460D-3997-36D2-F2F01813E85F}"/>
              </a:ext>
            </a:extLst>
          </p:cNvPr>
          <p:cNvSpPr txBox="1"/>
          <p:nvPr/>
        </p:nvSpPr>
        <p:spPr>
          <a:xfrm>
            <a:off x="6967705" y="2048189"/>
            <a:ext cx="837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QoS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7AA51C9-ED1F-FACA-9CD4-78C453E0EE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897" y="1748215"/>
            <a:ext cx="2058975" cy="2058975"/>
          </a:xfrm>
          <a:prstGeom prst="rect">
            <a:avLst/>
          </a:prstGeom>
        </p:spPr>
      </p:pic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8F3F1BD-934A-6D44-8BCB-0D2B4DA8465F}"/>
              </a:ext>
            </a:extLst>
          </p:cNvPr>
          <p:cNvSpPr/>
          <p:nvPr/>
        </p:nvSpPr>
        <p:spPr>
          <a:xfrm>
            <a:off x="5604735" y="1304536"/>
            <a:ext cx="843468" cy="2600012"/>
          </a:xfrm>
          <a:prstGeom prst="roundRect">
            <a:avLst>
              <a:gd name="adj" fmla="val 46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C93EACB-DA58-7F99-9C6B-6423ADA72EB8}"/>
              </a:ext>
            </a:extLst>
          </p:cNvPr>
          <p:cNvSpPr txBox="1"/>
          <p:nvPr/>
        </p:nvSpPr>
        <p:spPr>
          <a:xfrm>
            <a:off x="5487962" y="3941530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Machines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DC150FE-DDB8-C53F-8E31-5A9EF53EE02D}"/>
              </a:ext>
            </a:extLst>
          </p:cNvPr>
          <p:cNvCxnSpPr>
            <a:cxnSpLocks/>
          </p:cNvCxnSpPr>
          <p:nvPr/>
        </p:nvCxnSpPr>
        <p:spPr>
          <a:xfrm>
            <a:off x="4529075" y="1559587"/>
            <a:ext cx="958887" cy="6869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B0740C1-8C20-0382-4DAC-A899F9C39DE3}"/>
              </a:ext>
            </a:extLst>
          </p:cNvPr>
          <p:cNvCxnSpPr>
            <a:cxnSpLocks/>
          </p:cNvCxnSpPr>
          <p:nvPr/>
        </p:nvCxnSpPr>
        <p:spPr>
          <a:xfrm flipV="1">
            <a:off x="4524425" y="2584265"/>
            <a:ext cx="1019924" cy="16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88FFC42-DA60-A9D6-199D-4A8DDE835FA6}"/>
              </a:ext>
            </a:extLst>
          </p:cNvPr>
          <p:cNvCxnSpPr>
            <a:cxnSpLocks/>
          </p:cNvCxnSpPr>
          <p:nvPr/>
        </p:nvCxnSpPr>
        <p:spPr>
          <a:xfrm flipV="1">
            <a:off x="4632446" y="2865110"/>
            <a:ext cx="911903" cy="7684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">
            <a:extLst>
              <a:ext uri="{FF2B5EF4-FFF2-40B4-BE49-F238E27FC236}">
                <a16:creationId xmlns:a16="http://schemas.microsoft.com/office/drawing/2014/main" id="{1296196B-B490-9A08-CC99-B872E1BD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58" y="1045575"/>
            <a:ext cx="615710" cy="4053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89BEF4CC-0FF6-C49C-E8D7-D4A617D013E0}"/>
              </a:ext>
            </a:extLst>
          </p:cNvPr>
          <p:cNvSpPr/>
          <p:nvPr/>
        </p:nvSpPr>
        <p:spPr>
          <a:xfrm>
            <a:off x="3165520" y="1033981"/>
            <a:ext cx="3751979" cy="3492324"/>
          </a:xfrm>
          <a:prstGeom prst="roundRect">
            <a:avLst>
              <a:gd name="adj" fmla="val 5099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8203295-35EC-BA88-AC1D-4551F83099AE}"/>
              </a:ext>
            </a:extLst>
          </p:cNvPr>
          <p:cNvSpPr txBox="1"/>
          <p:nvPr/>
        </p:nvSpPr>
        <p:spPr>
          <a:xfrm>
            <a:off x="3317643" y="4550346"/>
            <a:ext cx="34477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Homogeneous</a:t>
            </a:r>
            <a:r>
              <a:rPr lang="en-US" sz="1600" dirty="0"/>
              <a:t> Computing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E9CD286-066E-9D9A-E5D8-964816D0D8D3}"/>
                  </a:ext>
                </a:extLst>
              </p:cNvPr>
              <p:cNvSpPr/>
              <p:nvPr/>
            </p:nvSpPr>
            <p:spPr>
              <a:xfrm>
                <a:off x="5769688" y="1559587"/>
                <a:ext cx="594360" cy="594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E9CD286-066E-9D9A-E5D8-964816D0D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688" y="1559587"/>
                <a:ext cx="594360" cy="59436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A4831F5-F801-D66A-0941-F7D8ED422AAA}"/>
                  </a:ext>
                </a:extLst>
              </p:cNvPr>
              <p:cNvSpPr/>
              <p:nvPr/>
            </p:nvSpPr>
            <p:spPr>
              <a:xfrm>
                <a:off x="5748974" y="2262643"/>
                <a:ext cx="594360" cy="594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A4831F5-F801-D66A-0941-F7D8ED422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74" y="2262643"/>
                <a:ext cx="594360" cy="59436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7A0DF12-8721-B06E-D4C5-2C0952CA38E8}"/>
                  </a:ext>
                </a:extLst>
              </p:cNvPr>
              <p:cNvSpPr/>
              <p:nvPr/>
            </p:nvSpPr>
            <p:spPr>
              <a:xfrm>
                <a:off x="5736520" y="3037970"/>
                <a:ext cx="594360" cy="594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7A0DF12-8721-B06E-D4C5-2C0952CA3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520" y="3037970"/>
                <a:ext cx="594360" cy="59436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53E9676-E72E-1F49-CA0D-5AE34BB3E36A}"/>
                  </a:ext>
                </a:extLst>
              </p:cNvPr>
              <p:cNvSpPr/>
              <p:nvPr/>
            </p:nvSpPr>
            <p:spPr>
              <a:xfrm>
                <a:off x="3617135" y="1304536"/>
                <a:ext cx="615710" cy="5238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53E9676-E72E-1F49-CA0D-5AE34BB3E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5" y="1304536"/>
                <a:ext cx="615710" cy="5238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FEF5A27-97BF-2BE7-FD59-3D4D78953C67}"/>
                  </a:ext>
                </a:extLst>
              </p:cNvPr>
              <p:cNvSpPr/>
              <p:nvPr/>
            </p:nvSpPr>
            <p:spPr>
              <a:xfrm>
                <a:off x="3639494" y="2268185"/>
                <a:ext cx="615710" cy="5238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FEF5A27-97BF-2BE7-FD59-3D4D78953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494" y="2268185"/>
                <a:ext cx="615710" cy="5238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5D911BC-07BA-CEAF-951E-6679FBCAD61B}"/>
                  </a:ext>
                </a:extLst>
              </p:cNvPr>
              <p:cNvSpPr/>
              <p:nvPr/>
            </p:nvSpPr>
            <p:spPr>
              <a:xfrm>
                <a:off x="3678688" y="3261700"/>
                <a:ext cx="615710" cy="5238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5D911BC-07BA-CEAF-951E-6679FBCAD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88" y="3261700"/>
                <a:ext cx="615710" cy="52388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F0D7961-D21A-D599-8BA0-4A061373B8CC}"/>
                  </a:ext>
                </a:extLst>
              </p:cNvPr>
              <p:cNvSpPr txBox="1"/>
              <p:nvPr/>
            </p:nvSpPr>
            <p:spPr>
              <a:xfrm>
                <a:off x="7721879" y="2384190"/>
                <a:ext cx="957887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𝑄𝑜𝑆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F0D7961-D21A-D599-8BA0-4A061373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879" y="2384190"/>
                <a:ext cx="957887" cy="5372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AEBE2518-913B-FC11-0ED1-ADA5341174B2}"/>
              </a:ext>
            </a:extLst>
          </p:cNvPr>
          <p:cNvSpPr txBox="1"/>
          <p:nvPr/>
        </p:nvSpPr>
        <p:spPr>
          <a:xfrm>
            <a:off x="379828" y="3807190"/>
            <a:ext cx="205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Transformation </a:t>
            </a:r>
            <a:r>
              <a:rPr lang="en-US" sz="2000" b="1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209932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3457E-6 L 0.2177 0.039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2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 0.0392 L -2.77778E-7 -1.23457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5" grpId="0" animBg="1"/>
      <p:bldP spid="55" grpId="1" animBg="1"/>
      <p:bldP spid="57" grpId="0"/>
      <p:bldP spid="57" grpId="1"/>
      <p:bldP spid="59" grpId="0"/>
      <p:bldP spid="59" grpId="1"/>
      <p:bldP spid="61" grpId="0"/>
      <p:bldP spid="61" grpId="1"/>
      <p:bldP spid="63" grpId="0"/>
      <p:bldP spid="63" grpId="1"/>
      <p:bldP spid="69" grpId="0" animBg="1"/>
      <p:bldP spid="69" grpId="1" animBg="1"/>
      <p:bldP spid="70" grpId="0"/>
      <p:bldP spid="70" grpId="1"/>
      <p:bldP spid="71" grpId="0" animBg="1"/>
      <p:bldP spid="72" grpId="0"/>
      <p:bldP spid="101" grpId="0" animBg="1"/>
      <p:bldP spid="102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/>
      <p:bldP spid="1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A8575E06-E1CC-D670-361F-E5A598B4EE01}"/>
              </a:ext>
            </a:extLst>
          </p:cNvPr>
          <p:cNvSpPr txBox="1"/>
          <p:nvPr/>
        </p:nvSpPr>
        <p:spPr>
          <a:xfrm>
            <a:off x="4858723" y="2915555"/>
            <a:ext cx="2248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Estimated </a:t>
            </a:r>
            <a:r>
              <a:rPr lang="en-US" dirty="0" err="1" smtClean="0">
                <a:solidFill>
                  <a:srgbClr val="00B050"/>
                </a:solidFill>
              </a:rPr>
              <a:t>QoS</a:t>
            </a:r>
            <a:r>
              <a:rPr lang="en-US" dirty="0" smtClean="0">
                <a:solidFill>
                  <a:srgbClr val="00B050"/>
                </a:solidFill>
              </a:rPr>
              <a:t> once HC systems mapped via mapping function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88A11-1161-FC6D-CD86-771CA603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dirty="0" smtClean="0"/>
              <a:t>Transformation to Homo. Counterparts of Het. Systems Benefit Us?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8268-11BC-E7A6-C959-5C65BB1C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3" y="1033982"/>
            <a:ext cx="8180800" cy="856340"/>
          </a:xfrm>
        </p:spPr>
        <p:txBody>
          <a:bodyPr>
            <a:normAutofit/>
          </a:bodyPr>
          <a:lstStyle/>
          <a:p>
            <a:r>
              <a:rPr lang="en-US" dirty="0" smtClean="0"/>
              <a:t>Transforming Het. systems to their homo. counterparts makes it easier to compare their </a:t>
            </a:r>
            <a:r>
              <a:rPr lang="en-US" dirty="0" err="1" smtClean="0"/>
              <a:t>QoS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5B02F-7704-FB6E-E8F6-31F15D02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Google Shape;175;p13">
            <a:extLst>
              <a:ext uri="{FF2B5EF4-FFF2-40B4-BE49-F238E27FC236}">
                <a16:creationId xmlns:a16="http://schemas.microsoft.com/office/drawing/2014/main" id="{8D4157CC-432F-F65E-CA49-709B4ACB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518" y="3816106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8;p13">
            <a:extLst>
              <a:ext uri="{FF2B5EF4-FFF2-40B4-BE49-F238E27FC236}">
                <a16:creationId xmlns:a16="http://schemas.microsoft.com/office/drawing/2014/main" id="{C66E1874-DE93-0B31-10F2-86D4081E736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147" y="3553653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0;p13">
            <a:extLst>
              <a:ext uri="{FF2B5EF4-FFF2-40B4-BE49-F238E27FC236}">
                <a16:creationId xmlns:a16="http://schemas.microsoft.com/office/drawing/2014/main" id="{D727DA43-DDFB-D058-D379-7738AF8EBB2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3847" y="3544297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8;p13">
            <a:extLst>
              <a:ext uri="{FF2B5EF4-FFF2-40B4-BE49-F238E27FC236}">
                <a16:creationId xmlns:a16="http://schemas.microsoft.com/office/drawing/2014/main" id="{BF1F41A1-7D03-BD84-4C9E-D0575C81D8E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6447" y="4109518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8;p13">
            <a:extLst>
              <a:ext uri="{FF2B5EF4-FFF2-40B4-BE49-F238E27FC236}">
                <a16:creationId xmlns:a16="http://schemas.microsoft.com/office/drawing/2014/main" id="{BBF009BD-960B-EE0D-7513-4933FEEA98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8767" y="355665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8;p13">
            <a:extLst>
              <a:ext uri="{FF2B5EF4-FFF2-40B4-BE49-F238E27FC236}">
                <a16:creationId xmlns:a16="http://schemas.microsoft.com/office/drawing/2014/main" id="{A910E712-E4BA-8D1D-62EB-92A21310B83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7068" y="411275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0;p13">
            <a:extLst>
              <a:ext uri="{FF2B5EF4-FFF2-40B4-BE49-F238E27FC236}">
                <a16:creationId xmlns:a16="http://schemas.microsoft.com/office/drawing/2014/main" id="{D1B1AD83-78E2-4EEB-C3C2-D291B5D6308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689" y="411401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B53A75-13A8-5A6D-E8F2-BCD5E05D68BE}"/>
              </a:ext>
            </a:extLst>
          </p:cNvPr>
          <p:cNvSpPr/>
          <p:nvPr/>
        </p:nvSpPr>
        <p:spPr>
          <a:xfrm>
            <a:off x="2386461" y="3527778"/>
            <a:ext cx="2407371" cy="11304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678C7C-128C-199C-FF92-D0AAEF3FFEFB}"/>
              </a:ext>
            </a:extLst>
          </p:cNvPr>
          <p:cNvSpPr txBox="1"/>
          <p:nvPr/>
        </p:nvSpPr>
        <p:spPr>
          <a:xfrm>
            <a:off x="2870968" y="4620402"/>
            <a:ext cx="144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HC System 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B7D57A-69AF-DA1C-F157-466D74DB30BD}"/>
              </a:ext>
            </a:extLst>
          </p:cNvPr>
          <p:cNvSpPr/>
          <p:nvPr/>
        </p:nvSpPr>
        <p:spPr>
          <a:xfrm>
            <a:off x="85699" y="2577322"/>
            <a:ext cx="1665790" cy="11029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Workload</a:t>
            </a:r>
          </a:p>
        </p:txBody>
      </p:sp>
      <p:pic>
        <p:nvPicPr>
          <p:cNvPr id="28" name="Google Shape;175;p13">
            <a:extLst>
              <a:ext uri="{FF2B5EF4-FFF2-40B4-BE49-F238E27FC236}">
                <a16:creationId xmlns:a16="http://schemas.microsoft.com/office/drawing/2014/main" id="{2CB02607-6ADE-45C9-6681-C7A8B9ED03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072" y="2248384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78;p13">
            <a:extLst>
              <a:ext uri="{FF2B5EF4-FFF2-40B4-BE49-F238E27FC236}">
                <a16:creationId xmlns:a16="http://schemas.microsoft.com/office/drawing/2014/main" id="{BADA1897-6E6E-8BF7-B0E6-FC870448266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1901" y="254179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78;p13">
            <a:extLst>
              <a:ext uri="{FF2B5EF4-FFF2-40B4-BE49-F238E27FC236}">
                <a16:creationId xmlns:a16="http://schemas.microsoft.com/office/drawing/2014/main" id="{4D3E0094-E194-A23F-6760-2B13A6A8FD9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4221" y="1988933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B46DCB1-76CA-F014-3310-A242E98A46D3}"/>
              </a:ext>
            </a:extLst>
          </p:cNvPr>
          <p:cNvSpPr/>
          <p:nvPr/>
        </p:nvSpPr>
        <p:spPr>
          <a:xfrm>
            <a:off x="2391915" y="1960056"/>
            <a:ext cx="2407371" cy="11304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2DCDDA-AD18-7B35-7859-8CD81735FC04}"/>
              </a:ext>
            </a:extLst>
          </p:cNvPr>
          <p:cNvSpPr txBox="1"/>
          <p:nvPr/>
        </p:nvSpPr>
        <p:spPr>
          <a:xfrm>
            <a:off x="2880206" y="3071092"/>
            <a:ext cx="144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HC System B</a:t>
            </a:r>
          </a:p>
        </p:txBody>
      </p:sp>
      <p:pic>
        <p:nvPicPr>
          <p:cNvPr id="37" name="Google Shape;175;p13">
            <a:extLst>
              <a:ext uri="{FF2B5EF4-FFF2-40B4-BE49-F238E27FC236}">
                <a16:creationId xmlns:a16="http://schemas.microsoft.com/office/drawing/2014/main" id="{5C1A399E-86BE-A449-33E8-51F1F7589C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448" y="1989770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75;p13">
            <a:extLst>
              <a:ext uri="{FF2B5EF4-FFF2-40B4-BE49-F238E27FC236}">
                <a16:creationId xmlns:a16="http://schemas.microsoft.com/office/drawing/2014/main" id="{BEF3975A-F1B4-D70A-85B9-F1A6CAA2BD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448" y="2514375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75;p13">
            <a:extLst>
              <a:ext uri="{FF2B5EF4-FFF2-40B4-BE49-F238E27FC236}">
                <a16:creationId xmlns:a16="http://schemas.microsoft.com/office/drawing/2014/main" id="{97707FFD-67B1-F29F-E536-FC13C4EAAE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018" y="1989506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75;p13">
            <a:extLst>
              <a:ext uri="{FF2B5EF4-FFF2-40B4-BE49-F238E27FC236}">
                <a16:creationId xmlns:a16="http://schemas.microsoft.com/office/drawing/2014/main" id="{D01C23F9-F3E5-CBCC-EA14-8333EF50708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115" y="2516217"/>
            <a:ext cx="594284" cy="5614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27AC7C-706D-4C30-1910-0569715A490C}"/>
              </a:ext>
            </a:extLst>
          </p:cNvPr>
          <p:cNvCxnSpPr>
            <a:stCxn id="27" idx="6"/>
            <a:endCxn id="35" idx="1"/>
          </p:cNvCxnSpPr>
          <p:nvPr/>
        </p:nvCxnSpPr>
        <p:spPr>
          <a:xfrm flipV="1">
            <a:off x="1751489" y="2525276"/>
            <a:ext cx="640426" cy="60353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A102626-9DA9-FCEF-E918-8A81BB9C00B7}"/>
              </a:ext>
            </a:extLst>
          </p:cNvPr>
          <p:cNvCxnSpPr>
            <a:cxnSpLocks/>
            <a:stCxn id="27" idx="6"/>
            <a:endCxn id="12" idx="1"/>
          </p:cNvCxnSpPr>
          <p:nvPr/>
        </p:nvCxnSpPr>
        <p:spPr>
          <a:xfrm>
            <a:off x="1751489" y="3128811"/>
            <a:ext cx="634972" cy="96418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717B66-AF05-07F9-17C7-B6841D7203C9}"/>
              </a:ext>
            </a:extLst>
          </p:cNvPr>
          <p:cNvCxnSpPr>
            <a:cxnSpLocks/>
            <a:stCxn id="35" idx="3"/>
            <a:endCxn id="50" idx="1"/>
          </p:cNvCxnSpPr>
          <p:nvPr/>
        </p:nvCxnSpPr>
        <p:spPr>
          <a:xfrm flipV="1">
            <a:off x="4799286" y="2515557"/>
            <a:ext cx="734558" cy="97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B98F447-7371-D6AF-470F-426D82EF1AFD}"/>
              </a:ext>
            </a:extLst>
          </p:cNvPr>
          <p:cNvCxnSpPr>
            <a:cxnSpLocks/>
            <a:stCxn id="12" idx="3"/>
            <a:endCxn id="52" idx="1"/>
          </p:cNvCxnSpPr>
          <p:nvPr/>
        </p:nvCxnSpPr>
        <p:spPr>
          <a:xfrm>
            <a:off x="4793832" y="4092998"/>
            <a:ext cx="664000" cy="935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A8061EE-A666-2C88-B463-BADCDE21CCE1}"/>
                  </a:ext>
                </a:extLst>
              </p:cNvPr>
              <p:cNvSpPr txBox="1"/>
              <p:nvPr/>
            </p:nvSpPr>
            <p:spPr>
              <a:xfrm>
                <a:off x="5533844" y="2284724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A8061EE-A666-2C88-B463-BADCDE21C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844" y="2284724"/>
                <a:ext cx="910499" cy="461665"/>
              </a:xfrm>
              <a:prstGeom prst="rect">
                <a:avLst/>
              </a:prstGeom>
              <a:blipFill>
                <a:blip r:embed="rId6"/>
                <a:stretch>
                  <a:fillRect l="-7383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4E7D408-29DB-A3AA-5EDC-500B4A52FB4C}"/>
                  </a:ext>
                </a:extLst>
              </p:cNvPr>
              <p:cNvSpPr txBox="1"/>
              <p:nvPr/>
            </p:nvSpPr>
            <p:spPr>
              <a:xfrm>
                <a:off x="5457832" y="3871520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4E7D408-29DB-A3AA-5EDC-500B4A52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32" y="3871520"/>
                <a:ext cx="910499" cy="461665"/>
              </a:xfrm>
              <a:prstGeom prst="rect">
                <a:avLst/>
              </a:prstGeom>
              <a:blipFill>
                <a:blip r:embed="rId7"/>
                <a:stretch>
                  <a:fillRect l="-600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1305C7-6A1C-A7FA-CB51-9CAC9094F866}"/>
                  </a:ext>
                </a:extLst>
              </p:cNvPr>
              <p:cNvSpPr txBox="1"/>
              <p:nvPr/>
            </p:nvSpPr>
            <p:spPr>
              <a:xfrm>
                <a:off x="6949774" y="2992500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1305C7-6A1C-A7FA-CB51-9CAC9094F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74" y="2992500"/>
                <a:ext cx="910499" cy="461665"/>
              </a:xfrm>
              <a:prstGeom prst="rect">
                <a:avLst/>
              </a:prstGeom>
              <a:blipFill>
                <a:blip r:embed="rId8"/>
                <a:stretch>
                  <a:fillRect l="-6040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63606F-EBDC-5298-2340-70E3B529905D}"/>
                  </a:ext>
                </a:extLst>
              </p:cNvPr>
              <p:cNvSpPr txBox="1"/>
              <p:nvPr/>
            </p:nvSpPr>
            <p:spPr>
              <a:xfrm>
                <a:off x="8339777" y="3004527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63606F-EBDC-5298-2340-70E3B5299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777" y="3004527"/>
                <a:ext cx="910499" cy="461665"/>
              </a:xfrm>
              <a:prstGeom prst="rect">
                <a:avLst/>
              </a:prstGeom>
              <a:blipFill>
                <a:blip r:embed="rId9"/>
                <a:stretch>
                  <a:fillRect l="-7383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06901FF1-EF8C-90A2-7332-56D158145A08}"/>
              </a:ext>
            </a:extLst>
          </p:cNvPr>
          <p:cNvSpPr txBox="1"/>
          <p:nvPr/>
        </p:nvSpPr>
        <p:spPr>
          <a:xfrm>
            <a:off x="7829626" y="2700112"/>
            <a:ext cx="4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804C8D5-1AB8-341A-205E-EA4F806F833C}"/>
              </a:ext>
            </a:extLst>
          </p:cNvPr>
          <p:cNvSpPr txBox="1"/>
          <p:nvPr/>
        </p:nvSpPr>
        <p:spPr>
          <a:xfrm>
            <a:off x="7849028" y="2942971"/>
            <a:ext cx="4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&lt;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AAB96C-F10B-31C0-51B0-FE5CB270521E}"/>
              </a:ext>
            </a:extLst>
          </p:cNvPr>
          <p:cNvSpPr txBox="1"/>
          <p:nvPr/>
        </p:nvSpPr>
        <p:spPr>
          <a:xfrm>
            <a:off x="4677218" y="3111310"/>
            <a:ext cx="2278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prior completing the workload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22D6AE7-8947-8C25-CFAF-62C4D34041AE}"/>
              </a:ext>
            </a:extLst>
          </p:cNvPr>
          <p:cNvCxnSpPr>
            <a:cxnSpLocks/>
            <a:stCxn id="61" idx="0"/>
            <a:endCxn id="50" idx="2"/>
          </p:cNvCxnSpPr>
          <p:nvPr/>
        </p:nvCxnSpPr>
        <p:spPr>
          <a:xfrm flipV="1">
            <a:off x="5816240" y="2746389"/>
            <a:ext cx="172854" cy="364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9E96A24-A32D-8147-9318-68DA64EE93C2}"/>
              </a:ext>
            </a:extLst>
          </p:cNvPr>
          <p:cNvCxnSpPr>
            <a:cxnSpLocks/>
            <a:stCxn id="61" idx="2"/>
            <a:endCxn id="52" idx="0"/>
          </p:cNvCxnSpPr>
          <p:nvPr/>
        </p:nvCxnSpPr>
        <p:spPr>
          <a:xfrm>
            <a:off x="5816240" y="3634530"/>
            <a:ext cx="96842" cy="236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43E111E-C26E-ADE6-088D-5C7CD72B9DAB}"/>
                  </a:ext>
                </a:extLst>
              </p:cNvPr>
              <p:cNvSpPr txBox="1"/>
              <p:nvPr/>
            </p:nvSpPr>
            <p:spPr>
              <a:xfrm>
                <a:off x="5482192" y="2284724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43E111E-C26E-ADE6-088D-5C7CD72B9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92" y="2284724"/>
                <a:ext cx="910499" cy="4739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967C52C-5694-E3CB-CC97-7A4914DDDADD}"/>
                  </a:ext>
                </a:extLst>
              </p:cNvPr>
              <p:cNvSpPr txBox="1"/>
              <p:nvPr/>
            </p:nvSpPr>
            <p:spPr>
              <a:xfrm>
                <a:off x="5482192" y="3872530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967C52C-5694-E3CB-CC97-7A4914DDD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92" y="3872530"/>
                <a:ext cx="910499" cy="4739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69440F2-C7C2-6617-4ED8-36B2452DE047}"/>
                  </a:ext>
                </a:extLst>
              </p:cNvPr>
              <p:cNvSpPr txBox="1"/>
              <p:nvPr/>
            </p:nvSpPr>
            <p:spPr>
              <a:xfrm>
                <a:off x="6967773" y="3009692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69440F2-C7C2-6617-4ED8-36B2452DE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773" y="3009692"/>
                <a:ext cx="910499" cy="4739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CA3C55-7D3D-7A98-494F-C6E9AF8ED73A}"/>
                  </a:ext>
                </a:extLst>
              </p:cNvPr>
              <p:cNvSpPr txBox="1"/>
              <p:nvPr/>
            </p:nvSpPr>
            <p:spPr>
              <a:xfrm>
                <a:off x="8308384" y="2980189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CA3C55-7D3D-7A98-494F-C6E9AF8ED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384" y="2980189"/>
                <a:ext cx="910499" cy="4739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AF12AA-597B-C78E-4153-68B426FCFB25}"/>
                  </a:ext>
                </a:extLst>
              </p:cNvPr>
              <p:cNvSpPr txBox="1"/>
              <p:nvPr/>
            </p:nvSpPr>
            <p:spPr>
              <a:xfrm>
                <a:off x="7890784" y="2932730"/>
                <a:ext cx="5101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AF12AA-597B-C78E-4153-68B426FCF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784" y="2932730"/>
                <a:ext cx="51015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3C0278CF-4982-7F02-FD96-C827C8A53ED8}"/>
              </a:ext>
            </a:extLst>
          </p:cNvPr>
          <p:cNvSpPr txBox="1"/>
          <p:nvPr/>
        </p:nvSpPr>
        <p:spPr>
          <a:xfrm>
            <a:off x="6624547" y="3569499"/>
            <a:ext cx="240737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 can predict both HC systems will perform similarly </a:t>
            </a:r>
            <a:r>
              <a:rPr lang="en-US" b="1" dirty="0">
                <a:solidFill>
                  <a:srgbClr val="FF0000"/>
                </a:solidFill>
              </a:rPr>
              <a:t>without processing the workload</a:t>
            </a:r>
          </a:p>
        </p:txBody>
      </p:sp>
    </p:spTree>
    <p:extLst>
      <p:ext uri="{BB962C8B-B14F-4D97-AF65-F5344CB8AC3E}">
        <p14:creationId xmlns:p14="http://schemas.microsoft.com/office/powerpoint/2010/main" val="14418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" grpId="0" build="p"/>
      <p:bldP spid="12" grpId="0" animBg="1"/>
      <p:bldP spid="25" grpId="0"/>
      <p:bldP spid="27" grpId="0" animBg="1"/>
      <p:bldP spid="35" grpId="0" animBg="1"/>
      <p:bldP spid="36" grpId="0"/>
      <p:bldP spid="50" grpId="0"/>
      <p:bldP spid="50" grpId="1"/>
      <p:bldP spid="52" grpId="0"/>
      <p:bldP spid="52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6" grpId="0"/>
      <p:bldP spid="67" grpId="0"/>
      <p:bldP spid="71" grpId="0"/>
      <p:bldP spid="72" grpId="0"/>
      <p:bldP spid="74" grpId="0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Good is a Heterogeneous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81" y="1115251"/>
            <a:ext cx="8710684" cy="37270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exploit </a:t>
            </a:r>
            <a:r>
              <a:rPr lang="en-US" dirty="0"/>
              <a:t>notion of </a:t>
            </a:r>
            <a:r>
              <a:rPr lang="en-US" b="1" i="1" dirty="0"/>
              <a:t>speedup </a:t>
            </a:r>
            <a:r>
              <a:rPr lang="en-US" i="1" dirty="0" smtClean="0"/>
              <a:t>WRT the worst machine and task type</a:t>
            </a:r>
          </a:p>
          <a:p>
            <a:pPr lvl="1"/>
            <a:r>
              <a:rPr lang="en-US" dirty="0" smtClean="0"/>
              <a:t>This shows the </a:t>
            </a:r>
            <a:r>
              <a:rPr lang="en-US" dirty="0"/>
              <a:t>impact of heterogeneity on the </a:t>
            </a:r>
            <a:r>
              <a:rPr lang="en-US" dirty="0" smtClean="0"/>
              <a:t>execution </a:t>
            </a:r>
            <a:r>
              <a:rPr lang="en-US" dirty="0"/>
              <a:t>time </a:t>
            </a:r>
            <a:r>
              <a:rPr lang="en-US" dirty="0" smtClean="0"/>
              <a:t>behavior</a:t>
            </a:r>
          </a:p>
          <a:p>
            <a:pPr lvl="1"/>
            <a:endParaRPr lang="en-US" dirty="0"/>
          </a:p>
          <a:p>
            <a:r>
              <a:rPr lang="en-US" dirty="0" smtClean="0"/>
              <a:t>How much each task type benefits heterogeneous machines?</a:t>
            </a:r>
          </a:p>
          <a:p>
            <a:pPr lvl="1"/>
            <a:r>
              <a:rPr lang="en-US" dirty="0" smtClean="0"/>
              <a:t>Calculating “gained </a:t>
            </a:r>
            <a:r>
              <a:rPr lang="en-US" b="1" dirty="0" smtClean="0"/>
              <a:t>speedup</a:t>
            </a:r>
            <a:r>
              <a:rPr lang="en-US" dirty="0" smtClean="0"/>
              <a:t> </a:t>
            </a:r>
            <a:r>
              <a:rPr lang="en-US" dirty="0"/>
              <a:t>due to </a:t>
            </a:r>
            <a:r>
              <a:rPr lang="en-US" b="1" dirty="0"/>
              <a:t>machine heterogeneity</a:t>
            </a:r>
            <a:r>
              <a:rPr lang="en-US" dirty="0"/>
              <a:t>” </a:t>
            </a:r>
            <a:endParaRPr lang="en-US" dirty="0" smtClean="0"/>
          </a:p>
          <a:p>
            <a:pPr lvl="1"/>
            <a:r>
              <a:rPr lang="en-US" dirty="0" smtClean="0"/>
              <a:t>Row-wise </a:t>
            </a:r>
            <a:r>
              <a:rPr lang="en-US" dirty="0"/>
              <a:t>analysis of the EET </a:t>
            </a:r>
            <a:r>
              <a:rPr lang="en-US" dirty="0" smtClean="0"/>
              <a:t>matrix </a:t>
            </a:r>
            <a:r>
              <a:rPr lang="en-US" dirty="0" smtClean="0">
                <a:sym typeface="Wingdings" panose="05000000000000000000" pitchFamily="2" charset="2"/>
              </a:rPr>
              <a:t> S</a:t>
            </a:r>
            <a:r>
              <a:rPr lang="en-US" baseline="30000" dirty="0" smtClean="0"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 matrix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How much </a:t>
            </a:r>
            <a:r>
              <a:rPr lang="en-US" dirty="0" smtClean="0"/>
              <a:t>each machine benefits </a:t>
            </a:r>
            <a:r>
              <a:rPr lang="en-US" dirty="0"/>
              <a:t>heterogeneous </a:t>
            </a:r>
            <a:r>
              <a:rPr lang="en-US" dirty="0" smtClean="0"/>
              <a:t>tasks? </a:t>
            </a:r>
          </a:p>
          <a:p>
            <a:pPr lvl="1"/>
            <a:r>
              <a:rPr lang="en-US" dirty="0" smtClean="0"/>
              <a:t>Calculating </a:t>
            </a:r>
            <a:r>
              <a:rPr lang="en-US" dirty="0"/>
              <a:t>“gained </a:t>
            </a:r>
            <a:r>
              <a:rPr lang="en-US" b="1" dirty="0"/>
              <a:t>speedup</a:t>
            </a:r>
            <a:r>
              <a:rPr lang="en-US" dirty="0"/>
              <a:t> due to </a:t>
            </a:r>
            <a:r>
              <a:rPr lang="en-US" b="1" dirty="0" smtClean="0"/>
              <a:t>task heterogeneity</a:t>
            </a:r>
            <a:r>
              <a:rPr lang="en-US" dirty="0"/>
              <a:t>” </a:t>
            </a:r>
          </a:p>
          <a:p>
            <a:pPr lvl="1"/>
            <a:r>
              <a:rPr lang="en-US" dirty="0" smtClean="0"/>
              <a:t>Column-wise </a:t>
            </a:r>
            <a:r>
              <a:rPr lang="en-US" dirty="0"/>
              <a:t>analysis of the EET matrix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S</a:t>
            </a:r>
            <a:r>
              <a:rPr lang="en-US" baseline="30000" dirty="0" smtClean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matrix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00055" y="484526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C4F0-C728-F942-5994-FB35DA52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due to Machine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07FF8-6BF5-4497-3AA1-314D668F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5CEBC0-A547-90F6-EFD4-15A68D371DF4}"/>
              </a:ext>
            </a:extLst>
          </p:cNvPr>
          <p:cNvSpPr/>
          <p:nvPr/>
        </p:nvSpPr>
        <p:spPr>
          <a:xfrm>
            <a:off x="317500" y="2332061"/>
            <a:ext cx="1447800" cy="758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Workload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66A80-D2FA-ED3D-1D8C-E6008DBE4540}"/>
              </a:ext>
            </a:extLst>
          </p:cNvPr>
          <p:cNvSpPr txBox="1"/>
          <p:nvPr/>
        </p:nvSpPr>
        <p:spPr>
          <a:xfrm>
            <a:off x="1816100" y="215013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Inference Requests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03333B-7339-CB21-2A31-A7C5D09D40F9}"/>
              </a:ext>
            </a:extLst>
          </p:cNvPr>
          <p:cNvCxnSpPr>
            <a:cxnSpLocks/>
          </p:cNvCxnSpPr>
          <p:nvPr/>
        </p:nvCxnSpPr>
        <p:spPr>
          <a:xfrm>
            <a:off x="1879600" y="2711450"/>
            <a:ext cx="9398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3DCC76-9A9A-2FB1-E239-4EDB40EFA466}"/>
                  </a:ext>
                </a:extLst>
              </p:cNvPr>
              <p:cNvSpPr/>
              <p:nvPr/>
            </p:nvSpPr>
            <p:spPr>
              <a:xfrm>
                <a:off x="3040816" y="1727882"/>
                <a:ext cx="548640" cy="54864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3DCC76-9A9A-2FB1-E239-4EDB40EF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16" y="1727882"/>
                <a:ext cx="548640" cy="54864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8C128D6-F558-012A-F223-A647F227C0A1}"/>
                  </a:ext>
                </a:extLst>
              </p:cNvPr>
              <p:cNvSpPr/>
              <p:nvPr/>
            </p:nvSpPr>
            <p:spPr>
              <a:xfrm>
                <a:off x="3040816" y="2468133"/>
                <a:ext cx="548640" cy="548640"/>
              </a:xfrm>
              <a:prstGeom prst="ellipse">
                <a:avLst/>
              </a:prstGeom>
              <a:solidFill>
                <a:schemeClr val="accent3">
                  <a:lumMod val="50000"/>
                  <a:alpha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8C128D6-F558-012A-F223-A647F227C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16" y="2468133"/>
                <a:ext cx="548640" cy="54864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3B4B74-4B4C-556F-6E7D-4B0B7A34E97B}"/>
                  </a:ext>
                </a:extLst>
              </p:cNvPr>
              <p:cNvSpPr/>
              <p:nvPr/>
            </p:nvSpPr>
            <p:spPr>
              <a:xfrm>
                <a:off x="3040816" y="3278234"/>
                <a:ext cx="548640" cy="548640"/>
              </a:xfrm>
              <a:prstGeom prst="ellipse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3B4B74-4B4C-556F-6E7D-4B0B7A34E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16" y="3278234"/>
                <a:ext cx="548640" cy="54864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F81825-E5DE-FF6B-EF1C-76A084F78E68}"/>
              </a:ext>
            </a:extLst>
          </p:cNvPr>
          <p:cNvSpPr/>
          <p:nvPr/>
        </p:nvSpPr>
        <p:spPr>
          <a:xfrm>
            <a:off x="2930108" y="1536700"/>
            <a:ext cx="800100" cy="24383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5806C-83F2-F362-DBA1-33BCB62AD665}"/>
              </a:ext>
            </a:extLst>
          </p:cNvPr>
          <p:cNvSpPr txBox="1"/>
          <p:nvPr/>
        </p:nvSpPr>
        <p:spPr>
          <a:xfrm>
            <a:off x="2874228" y="3978318"/>
            <a:ext cx="1050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876F29-CA00-62D3-1094-2080923BF585}"/>
              </a:ext>
            </a:extLst>
          </p:cNvPr>
          <p:cNvCxnSpPr/>
          <p:nvPr/>
        </p:nvCxnSpPr>
        <p:spPr>
          <a:xfrm>
            <a:off x="5397500" y="2758859"/>
            <a:ext cx="320916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463686-6838-2B7F-DE69-D01A77CFC023}"/>
              </a:ext>
            </a:extLst>
          </p:cNvPr>
          <p:cNvSpPr txBox="1"/>
          <p:nvPr/>
        </p:nvSpPr>
        <p:spPr>
          <a:xfrm>
            <a:off x="7929228" y="2813890"/>
            <a:ext cx="1354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time to complete the workload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6B1804-11EE-5E1B-A700-B20AF47E2E72}"/>
              </a:ext>
            </a:extLst>
          </p:cNvPr>
          <p:cNvCxnSpPr/>
          <p:nvPr/>
        </p:nvCxnSpPr>
        <p:spPr>
          <a:xfrm>
            <a:off x="5398294" y="2623739"/>
            <a:ext cx="0" cy="273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7F80356-E6DB-3140-090B-8EE8B0D6836B}"/>
              </a:ext>
            </a:extLst>
          </p:cNvPr>
          <p:cNvSpPr/>
          <p:nvPr/>
        </p:nvSpPr>
        <p:spPr>
          <a:xfrm>
            <a:off x="5413053" y="2598406"/>
            <a:ext cx="1600200" cy="14102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128D8D-1952-3341-20CF-672D3C9FBBC1}"/>
                  </a:ext>
                </a:extLst>
              </p:cNvPr>
              <p:cNvSpPr txBox="1"/>
              <p:nvPr/>
            </p:nvSpPr>
            <p:spPr>
              <a:xfrm>
                <a:off x="6764453" y="2739429"/>
                <a:ext cx="630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h𝑒𝑡𝑒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128D8D-1952-3341-20CF-672D3C9FB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453" y="2739429"/>
                <a:ext cx="630129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B1ED7EB-D1AB-F273-8473-6F918BDA9F3C}"/>
              </a:ext>
            </a:extLst>
          </p:cNvPr>
          <p:cNvSpPr/>
          <p:nvPr/>
        </p:nvSpPr>
        <p:spPr>
          <a:xfrm>
            <a:off x="292100" y="1346201"/>
            <a:ext cx="3644900" cy="2939894"/>
          </a:xfrm>
          <a:prstGeom prst="roundRect">
            <a:avLst>
              <a:gd name="adj" fmla="val 8027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6F0DF8D-6A30-2C9D-EA8A-A69AA7949976}"/>
              </a:ext>
            </a:extLst>
          </p:cNvPr>
          <p:cNvSpPr/>
          <p:nvPr/>
        </p:nvSpPr>
        <p:spPr>
          <a:xfrm>
            <a:off x="3984207" y="2485015"/>
            <a:ext cx="1206495" cy="452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60FA7-D7DD-E4BB-138C-BBE916E6C823}"/>
              </a:ext>
            </a:extLst>
          </p:cNvPr>
          <p:cNvSpPr txBox="1"/>
          <p:nvPr/>
        </p:nvSpPr>
        <p:spPr>
          <a:xfrm>
            <a:off x="3929506" y="2164186"/>
            <a:ext cx="1050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Makespan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463279-A200-4DB3-24C0-14135F1DFE8F}"/>
              </a:ext>
            </a:extLst>
          </p:cNvPr>
          <p:cNvSpPr txBox="1"/>
          <p:nvPr/>
        </p:nvSpPr>
        <p:spPr>
          <a:xfrm>
            <a:off x="619125" y="4348828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Heterogeneous</a:t>
            </a:r>
            <a:r>
              <a:rPr lang="en-US" dirty="0"/>
              <a:t> computing System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93729F-C1AC-A2E4-FDB1-DE34383AE402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521810" y="1347803"/>
            <a:ext cx="923190" cy="460425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74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E857BA2-3A76-BC78-23A6-CAEC8DFD2C16}"/>
              </a:ext>
            </a:extLst>
          </p:cNvPr>
          <p:cNvSpPr txBox="1"/>
          <p:nvPr/>
        </p:nvSpPr>
        <p:spPr>
          <a:xfrm>
            <a:off x="4445000" y="1193914"/>
            <a:ext cx="2015706" cy="30777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Slowest machine 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B7C30D2-99A3-B357-CA98-64A60EC61765}"/>
                  </a:ext>
                </a:extLst>
              </p:cNvPr>
              <p:cNvSpPr/>
              <p:nvPr/>
            </p:nvSpPr>
            <p:spPr>
              <a:xfrm>
                <a:off x="3053516" y="2468133"/>
                <a:ext cx="548640" cy="548640"/>
              </a:xfrm>
              <a:prstGeom prst="ellipse">
                <a:avLst/>
              </a:prstGeom>
              <a:solidFill>
                <a:schemeClr val="accent5">
                  <a:lumMod val="50000"/>
                  <a:alpha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B7C30D2-99A3-B357-CA98-64A60EC61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516" y="2468133"/>
                <a:ext cx="548640" cy="54864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4A018F4-A088-2AA4-CC34-0B6D3E06CAE0}"/>
                  </a:ext>
                </a:extLst>
              </p:cNvPr>
              <p:cNvSpPr/>
              <p:nvPr/>
            </p:nvSpPr>
            <p:spPr>
              <a:xfrm>
                <a:off x="3053516" y="3278234"/>
                <a:ext cx="548640" cy="548640"/>
              </a:xfrm>
              <a:prstGeom prst="ellipse">
                <a:avLst/>
              </a:prstGeom>
              <a:solidFill>
                <a:schemeClr val="accent5">
                  <a:lumMod val="50000"/>
                  <a:alpha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4A018F4-A088-2AA4-CC34-0B6D3E06C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516" y="3278234"/>
                <a:ext cx="548640" cy="54864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A8CFC50-C6AE-C3CA-4C2A-F1A3B2DE9F51}"/>
              </a:ext>
            </a:extLst>
          </p:cNvPr>
          <p:cNvSpPr/>
          <p:nvPr/>
        </p:nvSpPr>
        <p:spPr>
          <a:xfrm>
            <a:off x="5410199" y="2428848"/>
            <a:ext cx="2531723" cy="141023"/>
          </a:xfrm>
          <a:prstGeom prst="rect">
            <a:avLst/>
          </a:prstGeom>
          <a:solidFill>
            <a:srgbClr val="FF00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C28A84-9615-FC63-7C23-598FFFD525C6}"/>
                  </a:ext>
                </a:extLst>
              </p:cNvPr>
              <p:cNvSpPr txBox="1"/>
              <p:nvPr/>
            </p:nvSpPr>
            <p:spPr>
              <a:xfrm>
                <a:off x="7626857" y="2002202"/>
                <a:ext cx="630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h𝑜𝑚𝑜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C28A84-9615-FC63-7C23-598FFFD52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857" y="2002202"/>
                <a:ext cx="630129" cy="369332"/>
              </a:xfrm>
              <a:prstGeom prst="rect">
                <a:avLst/>
              </a:prstGeom>
              <a:blipFill>
                <a:blip r:embed="rId7"/>
                <a:stretch>
                  <a:fillRect r="-10680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D72225-878F-6268-DF93-46EA0AFC8A1F}"/>
                  </a:ext>
                </a:extLst>
              </p:cNvPr>
              <p:cNvSpPr txBox="1"/>
              <p:nvPr/>
            </p:nvSpPr>
            <p:spPr>
              <a:xfrm>
                <a:off x="3906402" y="3819505"/>
                <a:ext cx="4716773" cy="551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𝑺𝒑𝒆𝒆𝒅𝒖𝒑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𝒅𝒖𝒆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𝒉𝒆𝒕𝒆𝒓𝒐𝒈𝒆𝒏𝒆𝒊𝒕𝒚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𝒉𝒐𝒎𝒐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𝒉𝒆𝒕𝒆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D72225-878F-6268-DF93-46EA0AFC8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402" y="3819505"/>
                <a:ext cx="4716773" cy="551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B3CC2A9-27BE-CDA1-0FB9-4D2C012FD977}"/>
              </a:ext>
            </a:extLst>
          </p:cNvPr>
          <p:cNvSpPr txBox="1"/>
          <p:nvPr/>
        </p:nvSpPr>
        <p:spPr>
          <a:xfrm>
            <a:off x="633580" y="4345945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Homogeneous</a:t>
            </a:r>
            <a:r>
              <a:rPr lang="en-US" dirty="0"/>
              <a:t> computing System</a:t>
            </a:r>
          </a:p>
        </p:txBody>
      </p:sp>
    </p:spTree>
    <p:extLst>
      <p:ext uri="{BB962C8B-B14F-4D97-AF65-F5344CB8AC3E}">
        <p14:creationId xmlns:p14="http://schemas.microsoft.com/office/powerpoint/2010/main" val="18205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/>
      <p:bldP spid="20" grpId="0"/>
      <p:bldP spid="23" grpId="0" animBg="1"/>
      <p:bldP spid="24" grpId="0"/>
      <p:bldP spid="26" grpId="0" animBg="1"/>
      <p:bldP spid="27" grpId="0" animBg="1"/>
      <p:bldP spid="28" grpId="0"/>
      <p:bldP spid="29" grpId="0"/>
      <p:bldP spid="29" grpId="1"/>
      <p:bldP spid="31" grpId="0" animBg="1"/>
      <p:bldP spid="3" grpId="0" animBg="1"/>
      <p:bldP spid="7" grpId="0" animBg="1"/>
      <p:bldP spid="9" grpId="0" animBg="1"/>
      <p:bldP spid="10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03D5-868D-3631-AF15-A5D52463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Speedup due to Machine 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40FF-6A2A-D1B6-5C05-406EC1325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Baseline machine</a:t>
            </a:r>
          </a:p>
          <a:p>
            <a:pPr lvl="1"/>
            <a:r>
              <a:rPr lang="en-US" sz="2200" dirty="0"/>
              <a:t>The slowest machine type for that task type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753BD-927A-D02F-7BA8-771F3811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DB0D1D-4D35-089C-EE96-31444DFCBA40}"/>
                  </a:ext>
                </a:extLst>
              </p:cNvPr>
              <p:cNvSpPr txBox="1"/>
              <p:nvPr/>
            </p:nvSpPr>
            <p:spPr>
              <a:xfrm>
                <a:off x="3328116" y="2897493"/>
                <a:ext cx="2308578" cy="965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DB0D1D-4D35-089C-EE96-31444DFCB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16" y="2897493"/>
                <a:ext cx="2308578" cy="9656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CE2D56B-8062-A95C-D38E-49C5DBAF702C}"/>
              </a:ext>
            </a:extLst>
          </p:cNvPr>
          <p:cNvSpPr/>
          <p:nvPr/>
        </p:nvSpPr>
        <p:spPr>
          <a:xfrm>
            <a:off x="4304714" y="2711442"/>
            <a:ext cx="1153551" cy="6507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D6ACD-5FF9-8CB2-5BCE-876F149825A0}"/>
              </a:ext>
            </a:extLst>
          </p:cNvPr>
          <p:cNvSpPr txBox="1"/>
          <p:nvPr/>
        </p:nvSpPr>
        <p:spPr>
          <a:xfrm>
            <a:off x="6049108" y="1999629"/>
            <a:ext cx="212422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Slowest machine type for task type “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07A725-8D36-874A-4EEE-3E3C9BAF2911}"/>
              </a:ext>
            </a:extLst>
          </p:cNvPr>
          <p:cNvCxnSpPr>
            <a:stCxn id="7" idx="1"/>
            <a:endCxn id="6" idx="3"/>
          </p:cNvCxnSpPr>
          <p:nvPr/>
        </p:nvCxnSpPr>
        <p:spPr>
          <a:xfrm flipH="1">
            <a:off x="5458265" y="2461294"/>
            <a:ext cx="590843" cy="575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72E4E3-4E8D-8A55-F5EC-2FD08419B441}"/>
              </a:ext>
            </a:extLst>
          </p:cNvPr>
          <p:cNvSpPr txBox="1"/>
          <p:nvPr/>
        </p:nvSpPr>
        <p:spPr>
          <a:xfrm>
            <a:off x="6133515" y="3540793"/>
            <a:ext cx="212422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Execution time of </a:t>
            </a:r>
            <a:r>
              <a:rPr lang="en-US" sz="1800" dirty="0" err="1">
                <a:solidFill>
                  <a:srgbClr val="FF0000"/>
                </a:solidFill>
              </a:rPr>
              <a:t>of</a:t>
            </a:r>
            <a:r>
              <a:rPr lang="en-US" sz="1800" dirty="0">
                <a:solidFill>
                  <a:srgbClr val="FF0000"/>
                </a:solidFill>
              </a:rPr>
              <a:t> task type “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” on machine type “j”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0D916A-3909-7ADA-8167-EBE83E8B7A46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5176910" y="3638842"/>
            <a:ext cx="956605" cy="363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8131E72-F530-6CE2-FEB0-BCDF79049533}"/>
              </a:ext>
            </a:extLst>
          </p:cNvPr>
          <p:cNvSpPr/>
          <p:nvPr/>
        </p:nvSpPr>
        <p:spPr>
          <a:xfrm>
            <a:off x="4596899" y="3429478"/>
            <a:ext cx="580011" cy="41872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B75B1F1-7013-4D72-81E8-F25EA1E9E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933618"/>
              </p:ext>
            </p:extLst>
          </p:nvPr>
        </p:nvGraphicFramePr>
        <p:xfrm>
          <a:off x="361263" y="1549955"/>
          <a:ext cx="6977842" cy="2049780"/>
        </p:xfrm>
        <a:graphic>
          <a:graphicData uri="http://schemas.openxmlformats.org/drawingml/2006/table">
            <a:tbl>
              <a:tblPr firstRow="1" bandRow="1"/>
              <a:tblGrid>
                <a:gridCol w="2040082">
                  <a:extLst>
                    <a:ext uri="{9D8B030D-6E8A-4147-A177-3AD203B41FA5}">
                      <a16:colId xmlns:a16="http://schemas.microsoft.com/office/drawing/2014/main" val="176042415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284929709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35630293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344737578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96302866"/>
                    </a:ext>
                  </a:extLst>
                </a:gridCol>
              </a:tblGrid>
              <a:tr h="531495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 Machine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Tasks</a:t>
                      </a:r>
                    </a:p>
                  </a:txBody>
                  <a:tcPr marL="68580" marR="68580" marT="34290" marB="3429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7196596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TT-1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2.8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7.1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10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TT-2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6.4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085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TT-3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3.1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6.2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7.9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33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TT-4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8.1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7.8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43803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46331E7-9D95-5E39-4CD4-A48A4F36ACFA}"/>
              </a:ext>
            </a:extLst>
          </p:cNvPr>
          <p:cNvSpPr/>
          <p:nvPr/>
        </p:nvSpPr>
        <p:spPr>
          <a:xfrm>
            <a:off x="361263" y="2363372"/>
            <a:ext cx="6977842" cy="29260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285C2-EED6-44F0-816E-B98024AF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13878-8E2E-4E83-BEF0-CC328BDB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8E8AE-40AA-4CED-B906-95D0E077BDA2}"/>
                  </a:ext>
                </a:extLst>
              </p:cNvPr>
              <p:cNvSpPr txBox="1"/>
              <p:nvPr/>
            </p:nvSpPr>
            <p:spPr>
              <a:xfrm>
                <a:off x="884131" y="3778301"/>
                <a:ext cx="1887376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7.1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2.8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=2.5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8E8AE-40AA-4CED-B906-95D0E077B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31" y="3778301"/>
                <a:ext cx="1887376" cy="6071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690796-DF34-47B2-9208-AC5CD9265B8C}"/>
                  </a:ext>
                </a:extLst>
              </p:cNvPr>
              <p:cNvSpPr txBox="1"/>
              <p:nvPr/>
            </p:nvSpPr>
            <p:spPr>
              <a:xfrm>
                <a:off x="5163774" y="3778301"/>
                <a:ext cx="1887376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7.1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6.5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=1.1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690796-DF34-47B2-9208-AC5CD9265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74" y="3778301"/>
                <a:ext cx="1887376" cy="607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8B831E1-5634-22C8-F405-9F5FD5B5F09B}"/>
              </a:ext>
            </a:extLst>
          </p:cNvPr>
          <p:cNvSpPr txBox="1"/>
          <p:nvPr/>
        </p:nvSpPr>
        <p:spPr>
          <a:xfrm>
            <a:off x="2046685" y="1091924"/>
            <a:ext cx="35040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EET Matrix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0DB69E-F16D-9C41-AFB9-CCE4C66C9150}"/>
              </a:ext>
            </a:extLst>
          </p:cNvPr>
          <p:cNvSpPr/>
          <p:nvPr/>
        </p:nvSpPr>
        <p:spPr>
          <a:xfrm>
            <a:off x="6457071" y="1549955"/>
            <a:ext cx="594079" cy="1106025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36A3BB-D703-B6FD-77A5-0E7194328F13}"/>
              </a:ext>
            </a:extLst>
          </p:cNvPr>
          <p:cNvSpPr/>
          <p:nvPr/>
        </p:nvSpPr>
        <p:spPr>
          <a:xfrm>
            <a:off x="1659988" y="3778301"/>
            <a:ext cx="386697" cy="273275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5A1974-379A-7C63-004F-079E29E72DDC}"/>
              </a:ext>
            </a:extLst>
          </p:cNvPr>
          <p:cNvSpPr/>
          <p:nvPr/>
        </p:nvSpPr>
        <p:spPr>
          <a:xfrm>
            <a:off x="5914113" y="3778300"/>
            <a:ext cx="386697" cy="273275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3" grpId="0"/>
      <p:bldP spid="8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C4F0-C728-F942-5994-FB35DA52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due to Task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07FF8-6BF5-4497-3AA1-314D668F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66A80-D2FA-ED3D-1D8C-E6008DBE4540}"/>
              </a:ext>
            </a:extLst>
          </p:cNvPr>
          <p:cNvSpPr txBox="1"/>
          <p:nvPr/>
        </p:nvSpPr>
        <p:spPr>
          <a:xfrm>
            <a:off x="1355780" y="2183234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Inference Requests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03333B-7339-CB21-2A31-A7C5D09D40F9}"/>
              </a:ext>
            </a:extLst>
          </p:cNvPr>
          <p:cNvCxnSpPr>
            <a:cxnSpLocks/>
          </p:cNvCxnSpPr>
          <p:nvPr/>
        </p:nvCxnSpPr>
        <p:spPr>
          <a:xfrm>
            <a:off x="1419280" y="2744554"/>
            <a:ext cx="9398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3DCC76-9A9A-2FB1-E239-4EDB40EFA466}"/>
                  </a:ext>
                </a:extLst>
              </p:cNvPr>
              <p:cNvSpPr/>
              <p:nvPr/>
            </p:nvSpPr>
            <p:spPr>
              <a:xfrm>
                <a:off x="2525818" y="2429930"/>
                <a:ext cx="548640" cy="54864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3DCC76-9A9A-2FB1-E239-4EDB40EF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818" y="2429930"/>
                <a:ext cx="548640" cy="54864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F81825-E5DE-FF6B-EF1C-76A084F78E68}"/>
              </a:ext>
            </a:extLst>
          </p:cNvPr>
          <p:cNvSpPr/>
          <p:nvPr/>
        </p:nvSpPr>
        <p:spPr>
          <a:xfrm>
            <a:off x="469211" y="1800017"/>
            <a:ext cx="800100" cy="17474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5806C-83F2-F362-DBA1-33BCB62AD665}"/>
              </a:ext>
            </a:extLst>
          </p:cNvPr>
          <p:cNvSpPr txBox="1"/>
          <p:nvPr/>
        </p:nvSpPr>
        <p:spPr>
          <a:xfrm>
            <a:off x="240266" y="3543487"/>
            <a:ext cx="125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Workload trace of tasks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876F29-CA00-62D3-1094-2080923BF585}"/>
              </a:ext>
            </a:extLst>
          </p:cNvPr>
          <p:cNvCxnSpPr/>
          <p:nvPr/>
        </p:nvCxnSpPr>
        <p:spPr>
          <a:xfrm>
            <a:off x="4802778" y="2839849"/>
            <a:ext cx="320916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463686-6838-2B7F-DE69-D01A77CFC023}"/>
              </a:ext>
            </a:extLst>
          </p:cNvPr>
          <p:cNvSpPr txBox="1"/>
          <p:nvPr/>
        </p:nvSpPr>
        <p:spPr>
          <a:xfrm>
            <a:off x="7334506" y="2894880"/>
            <a:ext cx="1354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time to complete the workload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6B1804-11EE-5E1B-A700-B20AF47E2E72}"/>
              </a:ext>
            </a:extLst>
          </p:cNvPr>
          <p:cNvCxnSpPr/>
          <p:nvPr/>
        </p:nvCxnSpPr>
        <p:spPr>
          <a:xfrm>
            <a:off x="4803572" y="2704729"/>
            <a:ext cx="0" cy="273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7F80356-E6DB-3140-090B-8EE8B0D6836B}"/>
              </a:ext>
            </a:extLst>
          </p:cNvPr>
          <p:cNvSpPr/>
          <p:nvPr/>
        </p:nvSpPr>
        <p:spPr>
          <a:xfrm>
            <a:off x="4802778" y="2694793"/>
            <a:ext cx="1600200" cy="14102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128D8D-1952-3341-20CF-672D3C9FBBC1}"/>
                  </a:ext>
                </a:extLst>
              </p:cNvPr>
              <p:cNvSpPr txBox="1"/>
              <p:nvPr/>
            </p:nvSpPr>
            <p:spPr>
              <a:xfrm>
                <a:off x="6169731" y="2820419"/>
                <a:ext cx="630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𝑒𝑡𝑒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128D8D-1952-3341-20CF-672D3C9FB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731" y="2820419"/>
                <a:ext cx="63012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B1ED7EB-D1AB-F273-8473-6F918BDA9F3C}"/>
              </a:ext>
            </a:extLst>
          </p:cNvPr>
          <p:cNvSpPr/>
          <p:nvPr/>
        </p:nvSpPr>
        <p:spPr>
          <a:xfrm>
            <a:off x="292100" y="1600013"/>
            <a:ext cx="2990850" cy="2686082"/>
          </a:xfrm>
          <a:prstGeom prst="roundRect">
            <a:avLst>
              <a:gd name="adj" fmla="val 8027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6F0DF8D-6A30-2C9D-EA8A-A69AA7949976}"/>
              </a:ext>
            </a:extLst>
          </p:cNvPr>
          <p:cNvSpPr/>
          <p:nvPr/>
        </p:nvSpPr>
        <p:spPr>
          <a:xfrm>
            <a:off x="3389485" y="2566005"/>
            <a:ext cx="1206495" cy="452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60FA7-D7DD-E4BB-138C-BBE916E6C823}"/>
              </a:ext>
            </a:extLst>
          </p:cNvPr>
          <p:cNvSpPr txBox="1"/>
          <p:nvPr/>
        </p:nvSpPr>
        <p:spPr>
          <a:xfrm>
            <a:off x="3334784" y="2245176"/>
            <a:ext cx="1050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Makespan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463279-A200-4DB3-24C0-14135F1DFE8F}"/>
              </a:ext>
            </a:extLst>
          </p:cNvPr>
          <p:cNvSpPr txBox="1"/>
          <p:nvPr/>
        </p:nvSpPr>
        <p:spPr>
          <a:xfrm>
            <a:off x="292100" y="4296035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Heterogeneous</a:t>
            </a:r>
            <a:r>
              <a:rPr lang="en-US" dirty="0"/>
              <a:t> computing System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BE00552-2C71-EC53-E8B0-44F64E597F0A}"/>
              </a:ext>
            </a:extLst>
          </p:cNvPr>
          <p:cNvSpPr/>
          <p:nvPr/>
        </p:nvSpPr>
        <p:spPr>
          <a:xfrm>
            <a:off x="657472" y="1882704"/>
            <a:ext cx="436716" cy="41191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738B2-19C6-8872-AA86-5BED4492CF5F}"/>
              </a:ext>
            </a:extLst>
          </p:cNvPr>
          <p:cNvSpPr/>
          <p:nvPr/>
        </p:nvSpPr>
        <p:spPr>
          <a:xfrm>
            <a:off x="667939" y="2520667"/>
            <a:ext cx="402642" cy="32822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9FEC40-51CF-AFD1-BD7A-4E39C20E9791}"/>
              </a:ext>
            </a:extLst>
          </p:cNvPr>
          <p:cNvSpPr/>
          <p:nvPr/>
        </p:nvSpPr>
        <p:spPr>
          <a:xfrm>
            <a:off x="647230" y="298730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F22DD1-DBF5-508C-99B2-3A63EB9F2179}"/>
              </a:ext>
            </a:extLst>
          </p:cNvPr>
          <p:cNvCxnSpPr>
            <a:cxnSpLocks/>
            <a:stCxn id="16" idx="1"/>
            <a:endCxn id="3" idx="5"/>
          </p:cNvCxnSpPr>
          <p:nvPr/>
        </p:nvCxnSpPr>
        <p:spPr>
          <a:xfrm flipH="1">
            <a:off x="985009" y="1309632"/>
            <a:ext cx="822600" cy="779027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74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E14865-1605-2E93-A3D4-3540758641F1}"/>
              </a:ext>
            </a:extLst>
          </p:cNvPr>
          <p:cNvSpPr txBox="1"/>
          <p:nvPr/>
        </p:nvSpPr>
        <p:spPr>
          <a:xfrm>
            <a:off x="1807609" y="1048022"/>
            <a:ext cx="2015706" cy="52322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Slowest task type executing on machine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16A3D-445A-43C7-F7D8-F8528B952346}"/>
              </a:ext>
            </a:extLst>
          </p:cNvPr>
          <p:cNvSpPr txBox="1"/>
          <p:nvPr/>
        </p:nvSpPr>
        <p:spPr>
          <a:xfrm>
            <a:off x="292100" y="4318353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Homogeneous</a:t>
            </a:r>
            <a:r>
              <a:rPr lang="en-US" dirty="0"/>
              <a:t> computing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E17BFF-AB01-8E38-5D6F-D19E55C04A74}"/>
                  </a:ext>
                </a:extLst>
              </p:cNvPr>
              <p:cNvSpPr txBox="1"/>
              <p:nvPr/>
            </p:nvSpPr>
            <p:spPr>
              <a:xfrm>
                <a:off x="3309841" y="3991402"/>
                <a:ext cx="4716773" cy="551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𝑺𝒑𝒆𝒆𝒅𝒖𝒑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𝒅𝒖𝒆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𝒉𝒆𝒕𝒆𝒓𝒐𝒈𝒆𝒏𝒆𝒊𝒕𝒚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𝒉𝒐𝒎𝒐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𝒉𝒆𝒕𝒆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E17BFF-AB01-8E38-5D6F-D19E55C04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841" y="3991402"/>
                <a:ext cx="4716773" cy="551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A548E7B-6684-FF3E-C0EF-C6579D3AD0F6}"/>
              </a:ext>
            </a:extLst>
          </p:cNvPr>
          <p:cNvSpPr/>
          <p:nvPr/>
        </p:nvSpPr>
        <p:spPr>
          <a:xfrm>
            <a:off x="4802783" y="2552953"/>
            <a:ext cx="2531723" cy="141023"/>
          </a:xfrm>
          <a:prstGeom prst="rect">
            <a:avLst/>
          </a:prstGeom>
          <a:solidFill>
            <a:srgbClr val="FF00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C99901-A02B-785B-3F78-D8529C364E5D}"/>
                  </a:ext>
                </a:extLst>
              </p:cNvPr>
              <p:cNvSpPr txBox="1"/>
              <p:nvPr/>
            </p:nvSpPr>
            <p:spPr>
              <a:xfrm>
                <a:off x="7019441" y="2101714"/>
                <a:ext cx="630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𝑜𝑚𝑜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C99901-A02B-785B-3F78-D8529C364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441" y="2101714"/>
                <a:ext cx="630129" cy="369332"/>
              </a:xfrm>
              <a:prstGeom prst="rect">
                <a:avLst/>
              </a:prstGeom>
              <a:blipFill>
                <a:blip r:embed="rId5"/>
                <a:stretch>
                  <a:fillRect r="-9615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D9CB68A-4492-B65C-A825-B5839A206B9B}"/>
              </a:ext>
            </a:extLst>
          </p:cNvPr>
          <p:cNvSpPr/>
          <p:nvPr/>
        </p:nvSpPr>
        <p:spPr>
          <a:xfrm>
            <a:off x="666276" y="2432699"/>
            <a:ext cx="436716" cy="41191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2E4E7E5-3429-4CD6-C122-BCE2E156B3BB}"/>
              </a:ext>
            </a:extLst>
          </p:cNvPr>
          <p:cNvSpPr/>
          <p:nvPr/>
        </p:nvSpPr>
        <p:spPr>
          <a:xfrm>
            <a:off x="638969" y="2991388"/>
            <a:ext cx="436716" cy="41191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 animBg="1"/>
      <p:bldP spid="15" grpId="0"/>
      <p:bldP spid="20" grpId="0"/>
      <p:bldP spid="23" grpId="0" animBg="1"/>
      <p:bldP spid="24" grpId="0"/>
      <p:bldP spid="26" grpId="0" animBg="1"/>
      <p:bldP spid="27" grpId="0" animBg="1"/>
      <p:bldP spid="28" grpId="0"/>
      <p:bldP spid="29" grpId="0"/>
      <p:bldP spid="29" grpId="1"/>
      <p:bldP spid="3" grpId="0" animBg="1"/>
      <p:bldP spid="7" grpId="0" animBg="1"/>
      <p:bldP spid="7" grpId="1" animBg="1"/>
      <p:bldP spid="9" grpId="0" animBg="1"/>
      <p:bldP spid="9" grpId="1" animBg="1"/>
      <p:bldP spid="16" grpId="0" animBg="1"/>
      <p:bldP spid="5" grpId="0"/>
      <p:bldP spid="12" grpId="0"/>
      <p:bldP spid="13" grpId="0" animBg="1"/>
      <p:bldP spid="17" grpId="0"/>
      <p:bldP spid="18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03D5-868D-3631-AF15-A5D52463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Speedup due to Task 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40FF-6A2A-D1B6-5C05-406EC1325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Baseline task type</a:t>
            </a:r>
          </a:p>
          <a:p>
            <a:pPr lvl="1"/>
            <a:r>
              <a:rPr lang="en-US" dirty="0"/>
              <a:t>The task which has the largest execution time on machine type “j”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753BD-927A-D02F-7BA8-771F3811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C7FE1A-8283-46E5-2651-88A50766F8FD}"/>
                  </a:ext>
                </a:extLst>
              </p:cNvPr>
              <p:cNvSpPr txBox="1"/>
              <p:nvPr/>
            </p:nvSpPr>
            <p:spPr>
              <a:xfrm>
                <a:off x="3244495" y="2804518"/>
                <a:ext cx="2026356" cy="923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C7FE1A-8283-46E5-2651-88A50766F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495" y="2804518"/>
                <a:ext cx="2026356" cy="923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2D2D676-8E0D-F026-CF0C-82519F5DC7EE}"/>
              </a:ext>
            </a:extLst>
          </p:cNvPr>
          <p:cNvSpPr/>
          <p:nvPr/>
        </p:nvSpPr>
        <p:spPr>
          <a:xfrm>
            <a:off x="4079629" y="2613715"/>
            <a:ext cx="1153551" cy="6507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9E596-0515-E47E-959D-00F62EAC193D}"/>
              </a:ext>
            </a:extLst>
          </p:cNvPr>
          <p:cNvSpPr txBox="1"/>
          <p:nvPr/>
        </p:nvSpPr>
        <p:spPr>
          <a:xfrm>
            <a:off x="6049108" y="1999629"/>
            <a:ext cx="212422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Slowest task type on machine “j”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EC986-D718-8A6F-4945-D6825CE7FA69}"/>
              </a:ext>
            </a:extLst>
          </p:cNvPr>
          <p:cNvSpPr txBox="1"/>
          <p:nvPr/>
        </p:nvSpPr>
        <p:spPr>
          <a:xfrm>
            <a:off x="6133515" y="3540793"/>
            <a:ext cx="212422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Execution time of </a:t>
            </a:r>
            <a:r>
              <a:rPr lang="en-US" sz="1800" dirty="0" err="1">
                <a:solidFill>
                  <a:srgbClr val="FF0000"/>
                </a:solidFill>
              </a:rPr>
              <a:t>of</a:t>
            </a:r>
            <a:r>
              <a:rPr lang="en-US" sz="1800" dirty="0">
                <a:solidFill>
                  <a:srgbClr val="FF0000"/>
                </a:solidFill>
              </a:rPr>
              <a:t> task type “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” on machine type “j”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6ADD60-F087-3B5D-4CCE-33C71244A027}"/>
              </a:ext>
            </a:extLst>
          </p:cNvPr>
          <p:cNvSpPr/>
          <p:nvPr/>
        </p:nvSpPr>
        <p:spPr>
          <a:xfrm>
            <a:off x="4343678" y="3362045"/>
            <a:ext cx="580011" cy="41872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43E4B7-568C-F743-3EDC-5C242621850A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5233180" y="2461294"/>
            <a:ext cx="815928" cy="477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2EA619-51A4-65B4-24BB-A9D6E22942C2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4923689" y="3571409"/>
            <a:ext cx="1209826" cy="431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85C2-EED6-44F0-816E-B98024AF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13878-8E2E-4E83-BEF0-CC328BDB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B75B1F1-7013-4D72-81E8-F25EA1E9E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930289"/>
              </p:ext>
            </p:extLst>
          </p:nvPr>
        </p:nvGraphicFramePr>
        <p:xfrm>
          <a:off x="361263" y="1462553"/>
          <a:ext cx="6977842" cy="2049780"/>
        </p:xfrm>
        <a:graphic>
          <a:graphicData uri="http://schemas.openxmlformats.org/drawingml/2006/table">
            <a:tbl>
              <a:tblPr firstRow="1" bandRow="1"/>
              <a:tblGrid>
                <a:gridCol w="2040082">
                  <a:extLst>
                    <a:ext uri="{9D8B030D-6E8A-4147-A177-3AD203B41FA5}">
                      <a16:colId xmlns:a16="http://schemas.microsoft.com/office/drawing/2014/main" val="176042415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284929709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35630293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344737578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96302866"/>
                    </a:ext>
                  </a:extLst>
                </a:gridCol>
              </a:tblGrid>
              <a:tr h="531495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 Machines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Tasks</a:t>
                      </a:r>
                    </a:p>
                  </a:txBody>
                  <a:tcPr marL="68580" marR="68580" marT="34290" marB="3429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M-1</a:t>
                      </a:r>
                    </a:p>
                  </a:txBody>
                  <a:tcPr marL="68580" marR="68580" marT="34290" marB="34290" anchor="ctr">
                    <a:solidFill>
                      <a:srgbClr val="D2101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7196596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TT-1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2.8</a:t>
                      </a:r>
                    </a:p>
                  </a:txBody>
                  <a:tcPr marL="68580" marR="68580" marT="34290" marB="34290" anchor="ctr">
                    <a:solidFill>
                      <a:srgbClr val="D2101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7.1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10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TT-2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 marL="68580" marR="68580" marT="34290" marB="34290" anchor="ctr">
                    <a:solidFill>
                      <a:srgbClr val="D2101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6.4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085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TT-3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3.1</a:t>
                      </a:r>
                    </a:p>
                  </a:txBody>
                  <a:tcPr marL="68580" marR="68580" marT="34290" marB="34290" anchor="ctr">
                    <a:solidFill>
                      <a:srgbClr val="D2101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6.2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7.9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33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TT-4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3.0</a:t>
                      </a:r>
                    </a:p>
                  </a:txBody>
                  <a:tcPr marL="68580" marR="68580" marT="34290" marB="34290" anchor="ctr">
                    <a:solidFill>
                      <a:srgbClr val="D2101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8.1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7.8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4380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8E8AE-40AA-4CED-B906-95D0E077BDA2}"/>
                  </a:ext>
                </a:extLst>
              </p:cNvPr>
              <p:cNvSpPr txBox="1"/>
              <p:nvPr/>
            </p:nvSpPr>
            <p:spPr>
              <a:xfrm>
                <a:off x="725994" y="3778268"/>
                <a:ext cx="1887376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3.1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2.8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=1.1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8E8AE-40AA-4CED-B906-95D0E077B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94" y="3778268"/>
                <a:ext cx="1887376" cy="6071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690796-DF34-47B2-9208-AC5CD9265B8C}"/>
                  </a:ext>
                </a:extLst>
              </p:cNvPr>
              <p:cNvSpPr txBox="1"/>
              <p:nvPr/>
            </p:nvSpPr>
            <p:spPr>
              <a:xfrm>
                <a:off x="5445510" y="3873760"/>
                <a:ext cx="1893595" cy="607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3.1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2.5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690796-DF34-47B2-9208-AC5CD9265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510" y="3873760"/>
                <a:ext cx="1893595" cy="6070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789EB14-E1BF-6986-7617-4C57753E2752}"/>
              </a:ext>
            </a:extLst>
          </p:cNvPr>
          <p:cNvSpPr txBox="1"/>
          <p:nvPr/>
        </p:nvSpPr>
        <p:spPr>
          <a:xfrm>
            <a:off x="2046685" y="1091924"/>
            <a:ext cx="35040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EET Matrix</a:t>
            </a:r>
          </a:p>
        </p:txBody>
      </p:sp>
    </p:spTree>
    <p:extLst>
      <p:ext uri="{BB962C8B-B14F-4D97-AF65-F5344CB8AC3E}">
        <p14:creationId xmlns:p14="http://schemas.microsoft.com/office/powerpoint/2010/main" val="40001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F227-12A0-31F5-C4C8-03834102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What is </a:t>
            </a:r>
            <a:r>
              <a:rPr lang="en-US" sz="2800" b="1" dirty="0">
                <a:solidFill>
                  <a:srgbClr val="FF0000"/>
                </a:solidFill>
              </a:rPr>
              <a:t>heterogeneity</a:t>
            </a:r>
            <a:r>
              <a:rPr lang="en-US" sz="2800" b="1" dirty="0"/>
              <a:t> in distributed computing systems?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0027D-3F1F-5024-FB1D-5CCF0C0C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F777B-B91A-3F63-8591-19220A2E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" y="89154"/>
            <a:ext cx="8139184" cy="758777"/>
          </a:xfrm>
        </p:spPr>
        <p:txBody>
          <a:bodyPr>
            <a:normAutofit/>
          </a:bodyPr>
          <a:lstStyle/>
          <a:p>
            <a:r>
              <a:rPr lang="en-US" dirty="0"/>
              <a:t>Heterogeneity</a:t>
            </a:r>
          </a:p>
        </p:txBody>
      </p:sp>
    </p:spTree>
    <p:extLst>
      <p:ext uri="{BB962C8B-B14F-4D97-AF65-F5344CB8AC3E}">
        <p14:creationId xmlns:p14="http://schemas.microsoft.com/office/powerpoint/2010/main" val="33461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703D-5126-88E3-5872-8A2720E2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Matrices due to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F8F21-10EC-6351-C927-04066B11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F4A1B-DCDC-AF9E-B8D0-D95A07A45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1" r="52219"/>
          <a:stretch/>
        </p:blipFill>
        <p:spPr>
          <a:xfrm>
            <a:off x="2177421" y="1103289"/>
            <a:ext cx="4375779" cy="373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703D-5126-88E3-5872-8A2720E2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Speedup due to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F8F21-10EC-6351-C927-04066B11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F4A1B-DCDC-AF9E-B8D0-D95A07A45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1" r="52219"/>
          <a:stretch/>
        </p:blipFill>
        <p:spPr>
          <a:xfrm>
            <a:off x="2177421" y="1103289"/>
            <a:ext cx="4375779" cy="373898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CEF0C1-8A73-B0AB-83D3-7E5168DE97C0}"/>
              </a:ext>
            </a:extLst>
          </p:cNvPr>
          <p:cNvCxnSpPr/>
          <p:nvPr/>
        </p:nvCxnSpPr>
        <p:spPr>
          <a:xfrm>
            <a:off x="6553200" y="1866900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8C3197B-478A-8B70-20D4-B9F1AE49B6FC}"/>
                  </a:ext>
                </a:extLst>
              </p:cNvPr>
              <p:cNvSpPr/>
              <p:nvPr/>
            </p:nvSpPr>
            <p:spPr>
              <a:xfrm>
                <a:off x="7254875" y="1613014"/>
                <a:ext cx="647700" cy="50777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8C3197B-478A-8B70-20D4-B9F1AE49B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75" y="1613014"/>
                <a:ext cx="647700" cy="507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F78527-A681-95D7-8837-C340A53B32C4}"/>
              </a:ext>
            </a:extLst>
          </p:cNvPr>
          <p:cNvCxnSpPr/>
          <p:nvPr/>
        </p:nvCxnSpPr>
        <p:spPr>
          <a:xfrm>
            <a:off x="6553200" y="3911600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E35266-BEEA-7E33-9090-A6EB2BC0BB7A}"/>
              </a:ext>
            </a:extLst>
          </p:cNvPr>
          <p:cNvSpPr txBox="1"/>
          <p:nvPr/>
        </p:nvSpPr>
        <p:spPr>
          <a:xfrm>
            <a:off x="6923915" y="2163084"/>
            <a:ext cx="205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Mean speedup due to machine heterogeneity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121CE4-5D4D-2F0E-9CA2-AAEF5F9B6031}"/>
              </a:ext>
            </a:extLst>
          </p:cNvPr>
          <p:cNvSpPr txBox="1"/>
          <p:nvPr/>
        </p:nvSpPr>
        <p:spPr>
          <a:xfrm>
            <a:off x="6923915" y="4115328"/>
            <a:ext cx="205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Mean speedup due to task heterogeneity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61F57C6-F962-5E5C-F0BE-C3F7B39B8581}"/>
                  </a:ext>
                </a:extLst>
              </p:cNvPr>
              <p:cNvSpPr/>
              <p:nvPr/>
            </p:nvSpPr>
            <p:spPr>
              <a:xfrm>
                <a:off x="7254875" y="3657714"/>
                <a:ext cx="647700" cy="50777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61F57C6-F962-5E5C-F0BE-C3F7B39B8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75" y="3657714"/>
                <a:ext cx="647700" cy="507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6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8A936-4C1B-B8FA-D066-AB19B87A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Speedup due to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AE2DB-1ECD-B965-F28A-5B6884F5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51BD3A-A241-5E2A-89D7-6231DA93A46A}"/>
              </a:ext>
            </a:extLst>
          </p:cNvPr>
          <p:cNvSpPr/>
          <p:nvPr/>
        </p:nvSpPr>
        <p:spPr>
          <a:xfrm>
            <a:off x="3505200" y="1135845"/>
            <a:ext cx="2133600" cy="653143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Central Tendency Measures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88C9A6A-ABEC-4739-CB5C-175D974A0507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3034123" y="902183"/>
            <a:ext cx="651073" cy="2424682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1755265-4708-05BC-E610-6D6C938CFCA7}"/>
              </a:ext>
            </a:extLst>
          </p:cNvPr>
          <p:cNvCxnSpPr>
            <a:cxnSpLocks/>
            <a:stCxn id="13" idx="2"/>
          </p:cNvCxnSpPr>
          <p:nvPr/>
        </p:nvCxnSpPr>
        <p:spPr>
          <a:xfrm rot="16200000" flipH="1">
            <a:off x="4246463" y="2114524"/>
            <a:ext cx="651074" cy="1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CD09C9D-D5CF-956E-5BBC-FF4E7AD13B19}"/>
              </a:ext>
            </a:extLst>
          </p:cNvPr>
          <p:cNvCxnSpPr>
            <a:cxnSpLocks/>
            <a:stCxn id="13" idx="2"/>
          </p:cNvCxnSpPr>
          <p:nvPr/>
        </p:nvCxnSpPr>
        <p:spPr>
          <a:xfrm rot="16200000" flipH="1">
            <a:off x="5458805" y="902183"/>
            <a:ext cx="651073" cy="2424682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F9F5CE2-1137-FA41-94F4-082C9B0A838F}"/>
              </a:ext>
            </a:extLst>
          </p:cNvPr>
          <p:cNvSpPr/>
          <p:nvPr/>
        </p:nvSpPr>
        <p:spPr>
          <a:xfrm>
            <a:off x="1290975" y="2440062"/>
            <a:ext cx="1712682" cy="65107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Arithmetic Mean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CDE6FDC-63E3-EB7E-9D74-56163759E7FC}"/>
              </a:ext>
            </a:extLst>
          </p:cNvPr>
          <p:cNvSpPr/>
          <p:nvPr/>
        </p:nvSpPr>
        <p:spPr>
          <a:xfrm>
            <a:off x="3715658" y="2461427"/>
            <a:ext cx="1712682" cy="65107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Geometric Mean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D337D4-0E58-C69D-BE3B-859F5C41B67C}"/>
              </a:ext>
            </a:extLst>
          </p:cNvPr>
          <p:cNvSpPr/>
          <p:nvPr/>
        </p:nvSpPr>
        <p:spPr>
          <a:xfrm>
            <a:off x="6140343" y="2461427"/>
            <a:ext cx="1712682" cy="65107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Harmonic Mean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C713DD8-5F67-60C4-EDF3-62EEC3A06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6" y="3836461"/>
            <a:ext cx="3667125" cy="66675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31C5211-9C2B-F35D-EEBD-E95528587528}"/>
              </a:ext>
            </a:extLst>
          </p:cNvPr>
          <p:cNvCxnSpPr>
            <a:cxnSpLocks/>
            <a:stCxn id="36" idx="3"/>
            <a:endCxn id="34" idx="1"/>
          </p:cNvCxnSpPr>
          <p:nvPr/>
        </p:nvCxnSpPr>
        <p:spPr>
          <a:xfrm flipV="1">
            <a:off x="1992411" y="4169836"/>
            <a:ext cx="746025" cy="40033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0434EBB-9A75-5864-2C0B-7480FEA60634}"/>
              </a:ext>
            </a:extLst>
          </p:cNvPr>
          <p:cNvSpPr txBox="1"/>
          <p:nvPr/>
        </p:nvSpPr>
        <p:spPr>
          <a:xfrm>
            <a:off x="0" y="4277780"/>
            <a:ext cx="199241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Real speedup due to heterogeneity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9CA05FC-49CD-00FC-0ED8-E0FCECE53F43}"/>
              </a:ext>
            </a:extLst>
          </p:cNvPr>
          <p:cNvCxnSpPr>
            <a:stCxn id="34" idx="0"/>
            <a:endCxn id="27" idx="2"/>
          </p:cNvCxnSpPr>
          <p:nvPr/>
        </p:nvCxnSpPr>
        <p:spPr>
          <a:xfrm flipH="1" flipV="1">
            <a:off x="2147316" y="3091136"/>
            <a:ext cx="2424683" cy="74532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7D9A892-2A12-63DB-5882-8CD37411621E}"/>
              </a:ext>
            </a:extLst>
          </p:cNvPr>
          <p:cNvCxnSpPr>
            <a:cxnSpLocks/>
            <a:stCxn id="34" idx="0"/>
            <a:endCxn id="28" idx="2"/>
          </p:cNvCxnSpPr>
          <p:nvPr/>
        </p:nvCxnSpPr>
        <p:spPr>
          <a:xfrm flipV="1">
            <a:off x="4571999" y="3112501"/>
            <a:ext cx="0" cy="72396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CAB5C69-88EC-A447-8F21-6CC61B3C02CD}"/>
              </a:ext>
            </a:extLst>
          </p:cNvPr>
          <p:cNvCxnSpPr>
            <a:cxnSpLocks/>
            <a:stCxn id="34" idx="0"/>
            <a:endCxn id="29" idx="2"/>
          </p:cNvCxnSpPr>
          <p:nvPr/>
        </p:nvCxnSpPr>
        <p:spPr>
          <a:xfrm flipV="1">
            <a:off x="4571999" y="3112501"/>
            <a:ext cx="2424685" cy="72396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F0AD844-16E3-718C-A74B-436605F0F067}"/>
              </a:ext>
            </a:extLst>
          </p:cNvPr>
          <p:cNvSpPr txBox="1"/>
          <p:nvPr/>
        </p:nvSpPr>
        <p:spPr>
          <a:xfrm>
            <a:off x="712836" y="3853764"/>
            <a:ext cx="308706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Mean Speedup due </a:t>
            </a:r>
            <a:r>
              <a:rPr lang="en-US" sz="1600" b="1" dirty="0">
                <a:solidFill>
                  <a:srgbClr val="FF0000"/>
                </a:solidFill>
              </a:rPr>
              <a:t>to Machine Heterogeneity</a:t>
            </a:r>
            <a:r>
              <a:rPr lang="en-US" sz="1600" dirty="0">
                <a:solidFill>
                  <a:srgbClr val="FF0000"/>
                </a:solidFill>
              </a:rPr>
              <a:t> for a Task Type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B88618B-D64B-DCD2-AE3E-E92A0036402B}"/>
              </a:ext>
            </a:extLst>
          </p:cNvPr>
          <p:cNvSpPr/>
          <p:nvPr/>
        </p:nvSpPr>
        <p:spPr>
          <a:xfrm flipV="1">
            <a:off x="2009423" y="3185386"/>
            <a:ext cx="493894" cy="57412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A41A1-F39D-5209-4D2B-27CA1C99B4CF}"/>
              </a:ext>
            </a:extLst>
          </p:cNvPr>
          <p:cNvSpPr txBox="1"/>
          <p:nvPr/>
        </p:nvSpPr>
        <p:spPr>
          <a:xfrm>
            <a:off x="5324682" y="3832467"/>
            <a:ext cx="342222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Mean Speedup due to </a:t>
            </a:r>
            <a:r>
              <a:rPr lang="en-US" sz="1600" b="1" dirty="0">
                <a:solidFill>
                  <a:srgbClr val="FF0000"/>
                </a:solidFill>
              </a:rPr>
              <a:t>Task Heterogeneity </a:t>
            </a:r>
            <a:r>
              <a:rPr lang="en-US" sz="1600" dirty="0">
                <a:solidFill>
                  <a:srgbClr val="FF0000"/>
                </a:solidFill>
              </a:rPr>
              <a:t>for a Machine Type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D03F54D-75A9-FD77-D84F-7282B22D3065}"/>
              </a:ext>
            </a:extLst>
          </p:cNvPr>
          <p:cNvSpPr/>
          <p:nvPr/>
        </p:nvSpPr>
        <p:spPr>
          <a:xfrm flipV="1">
            <a:off x="6788849" y="3176702"/>
            <a:ext cx="493894" cy="57412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28" grpId="0" animBg="1"/>
      <p:bldP spid="29" grpId="0" animBg="1"/>
      <p:bldP spid="36" grpId="0" animBg="1"/>
      <p:bldP spid="36" grpId="1" animBg="1"/>
      <p:bldP spid="3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57A3-AF6A-74FC-BA08-5CB44ADD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154"/>
            <a:ext cx="8837747" cy="758777"/>
          </a:xfrm>
        </p:spPr>
        <p:txBody>
          <a:bodyPr>
            <a:noAutofit/>
          </a:bodyPr>
          <a:lstStyle/>
          <a:p>
            <a:r>
              <a:rPr lang="en-US" sz="2700" dirty="0"/>
              <a:t>Overall Speedup due to System 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BA1C-B7F7-0B18-1E04-B6AB4ADB9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practice, both machine and task heterogeneity coexists</a:t>
            </a:r>
          </a:p>
          <a:p>
            <a:pPr lvl="1"/>
            <a:r>
              <a:rPr lang="en-US" dirty="0"/>
              <a:t>Their speedup impacts on the QoS are </a:t>
            </a:r>
            <a:r>
              <a:rPr lang="en-US" b="1" dirty="0"/>
              <a:t>compounded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overall speedup due to system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4E948-2249-3A83-922C-0C32F0EB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974B2A-6FFD-A02C-D693-30D22C760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523" y="3038171"/>
            <a:ext cx="2129544" cy="89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8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703D-5126-88E3-5872-8A2720E2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Overall Speedup due to System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F8F21-10EC-6351-C927-04066B11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F4A1B-DCDC-AF9E-B8D0-D95A07A4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1" y="1055134"/>
            <a:ext cx="8998579" cy="37871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FC5883-9B9A-444D-9640-9A990F4D009A}"/>
              </a:ext>
            </a:extLst>
          </p:cNvPr>
          <p:cNvSpPr/>
          <p:nvPr/>
        </p:nvSpPr>
        <p:spPr>
          <a:xfrm>
            <a:off x="145421" y="1885071"/>
            <a:ext cx="1711514" cy="18569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3CCAA-11F6-7AFD-0605-5173E65A9A37}"/>
              </a:ext>
            </a:extLst>
          </p:cNvPr>
          <p:cNvSpPr txBox="1"/>
          <p:nvPr/>
        </p:nvSpPr>
        <p:spPr>
          <a:xfrm>
            <a:off x="-16130" y="3826756"/>
            <a:ext cx="203461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EET matrix that models the HC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057E1-F7DA-C270-6E1D-B901290FFD68}"/>
              </a:ext>
            </a:extLst>
          </p:cNvPr>
          <p:cNvSpPr/>
          <p:nvPr/>
        </p:nvSpPr>
        <p:spPr>
          <a:xfrm>
            <a:off x="2678871" y="1106251"/>
            <a:ext cx="1711514" cy="18569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B121-9966-BF21-6F7E-3AAB4298D70B}"/>
              </a:ext>
            </a:extLst>
          </p:cNvPr>
          <p:cNvSpPr txBox="1"/>
          <p:nvPr/>
        </p:nvSpPr>
        <p:spPr>
          <a:xfrm>
            <a:off x="563480" y="1106251"/>
            <a:ext cx="203461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Speedup matrix due to machine heterogeneity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DAE73D-C0C2-1F1C-8120-79F8DA0A1D0A}"/>
              </a:ext>
            </a:extLst>
          </p:cNvPr>
          <p:cNvSpPr/>
          <p:nvPr/>
        </p:nvSpPr>
        <p:spPr>
          <a:xfrm>
            <a:off x="2731258" y="3027716"/>
            <a:ext cx="1711514" cy="18569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817D4-022E-3E9C-73F4-9A90E738D120}"/>
              </a:ext>
            </a:extLst>
          </p:cNvPr>
          <p:cNvSpPr txBox="1"/>
          <p:nvPr/>
        </p:nvSpPr>
        <p:spPr>
          <a:xfrm>
            <a:off x="615867" y="4504104"/>
            <a:ext cx="203461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Speedup matrix due to task heterogeneity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1A43DD-0699-1DDF-B781-F7B7E0AACF1C}"/>
              </a:ext>
            </a:extLst>
          </p:cNvPr>
          <p:cNvSpPr/>
          <p:nvPr/>
        </p:nvSpPr>
        <p:spPr>
          <a:xfrm>
            <a:off x="5430129" y="1149594"/>
            <a:ext cx="703385" cy="18569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E414CC-2331-4656-D669-8363649DBC4B}"/>
                  </a:ext>
                </a:extLst>
              </p:cNvPr>
              <p:cNvSpPr txBox="1"/>
              <p:nvPr/>
            </p:nvSpPr>
            <p:spPr>
              <a:xfrm>
                <a:off x="6226512" y="1055134"/>
                <a:ext cx="2617639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Each row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condensed to the arithmetic mean value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E414CC-2331-4656-D669-8363649DB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12" y="1055134"/>
                <a:ext cx="2617639" cy="523220"/>
              </a:xfrm>
              <a:prstGeom prst="rect">
                <a:avLst/>
              </a:prstGeom>
              <a:blipFill>
                <a:blip r:embed="rId3"/>
                <a:stretch>
                  <a:fillRect l="-463" t="-1136" b="-1022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A7C54EC-0E48-3164-DA6C-BDE8D9A14D54}"/>
              </a:ext>
            </a:extLst>
          </p:cNvPr>
          <p:cNvSpPr/>
          <p:nvPr/>
        </p:nvSpPr>
        <p:spPr>
          <a:xfrm>
            <a:off x="5264708" y="3565147"/>
            <a:ext cx="1711514" cy="9389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F5AA9C-90EC-AD74-CA58-FE52A0D74B82}"/>
                  </a:ext>
                </a:extLst>
              </p:cNvPr>
              <p:cNvSpPr txBox="1"/>
              <p:nvPr/>
            </p:nvSpPr>
            <p:spPr>
              <a:xfrm>
                <a:off x="5162778" y="4579260"/>
                <a:ext cx="2968348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Each column 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condensed to the harmonic mean value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F5AA9C-90EC-AD74-CA58-FE52A0D74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778" y="4579260"/>
                <a:ext cx="2968348" cy="523220"/>
              </a:xfrm>
              <a:prstGeom prst="rect">
                <a:avLst/>
              </a:prstGeom>
              <a:blipFill>
                <a:blip r:embed="rId4"/>
                <a:stretch>
                  <a:fillRect l="-409" t="-1136" b="-1022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2070029-C2C6-636E-C093-6C0EC4A8053C}"/>
              </a:ext>
            </a:extLst>
          </p:cNvPr>
          <p:cNvSpPr txBox="1"/>
          <p:nvPr/>
        </p:nvSpPr>
        <p:spPr>
          <a:xfrm>
            <a:off x="4461383" y="1443691"/>
            <a:ext cx="89774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Arithmetic Mean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93C16-AC02-8CC2-DF92-DA9EDFF4D742}"/>
              </a:ext>
            </a:extLst>
          </p:cNvPr>
          <p:cNvSpPr txBox="1"/>
          <p:nvPr/>
        </p:nvSpPr>
        <p:spPr>
          <a:xfrm>
            <a:off x="4377616" y="3380099"/>
            <a:ext cx="91051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Harmonic Mean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3B0B93-A81D-05CC-D0B7-6CFBA8F2CB41}"/>
              </a:ext>
            </a:extLst>
          </p:cNvPr>
          <p:cNvSpPr txBox="1"/>
          <p:nvPr/>
        </p:nvSpPr>
        <p:spPr>
          <a:xfrm>
            <a:off x="6771409" y="3131180"/>
            <a:ext cx="89774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Arithmetic Mean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FEC7E4-CA9D-1555-6FF5-97FD5AF2D1A8}"/>
              </a:ext>
            </a:extLst>
          </p:cNvPr>
          <p:cNvSpPr txBox="1"/>
          <p:nvPr/>
        </p:nvSpPr>
        <p:spPr>
          <a:xfrm>
            <a:off x="6226512" y="1683100"/>
            <a:ext cx="91051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Harmonic Mean</a:t>
            </a:r>
          </a:p>
        </p:txBody>
      </p:sp>
    </p:spTree>
    <p:extLst>
      <p:ext uri="{BB962C8B-B14F-4D97-AF65-F5344CB8AC3E}">
        <p14:creationId xmlns:p14="http://schemas.microsoft.com/office/powerpoint/2010/main" val="25794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8" grpId="0" animBg="1"/>
      <p:bldP spid="9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15B5-B863-AA5E-6FA2-5CEA3A3D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Score: Our Measure of 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05E3-3ADF-70C3-6ACB-D8D8B72A0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3981"/>
            <a:ext cx="8837747" cy="1228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</a:t>
            </a:r>
            <a:r>
              <a:rPr lang="en-US" sz="2400" i="1" dirty="0">
                <a:solidFill>
                  <a:srgbClr val="FF0000"/>
                </a:solidFill>
              </a:rPr>
              <a:t>SEE Score is a </a:t>
            </a:r>
            <a:r>
              <a:rPr lang="en-US" sz="2400" i="1" dirty="0">
                <a:solidFill>
                  <a:srgbClr val="FF0000"/>
                </a:solidFill>
              </a:rPr>
              <a:t>representative of the Execution Time Behavior of the </a:t>
            </a:r>
            <a:r>
              <a:rPr lang="en-US" sz="2400" i="1" dirty="0" smtClean="0">
                <a:solidFill>
                  <a:srgbClr val="FF0000"/>
                </a:solidFill>
              </a:rPr>
              <a:t>Heterogeneous </a:t>
            </a:r>
            <a:r>
              <a:rPr lang="en-US" sz="2400" i="1" dirty="0">
                <a:solidFill>
                  <a:srgbClr val="FF0000"/>
                </a:solidFill>
              </a:rPr>
              <a:t>System</a:t>
            </a:r>
            <a:r>
              <a:rPr lang="en-US" sz="2400" dirty="0"/>
              <a:t>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E7519-DC92-4637-23C8-5EB3455F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BBF2C-9111-FD30-2E63-7B781EBA8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267" y="3440118"/>
            <a:ext cx="1543865" cy="1126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3733A6-5941-949B-460F-A979A6521528}"/>
              </a:ext>
            </a:extLst>
          </p:cNvPr>
          <p:cNvSpPr txBox="1"/>
          <p:nvPr/>
        </p:nvSpPr>
        <p:spPr>
          <a:xfrm>
            <a:off x="5580241" y="3260999"/>
            <a:ext cx="304533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expected execution time of the slowest counterpart homogeneous system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8D4F0A-B0F6-D38E-7803-2B8A9D725DBC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>
            <a:off x="4912132" y="3676498"/>
            <a:ext cx="668109" cy="600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8270EC7-AA3C-A238-C33D-5969382050BF}"/>
              </a:ext>
            </a:extLst>
          </p:cNvPr>
          <p:cNvSpPr/>
          <p:nvPr/>
        </p:nvSpPr>
        <p:spPr>
          <a:xfrm>
            <a:off x="4332850" y="3440118"/>
            <a:ext cx="579282" cy="48476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A6757C-F514-08E6-3BE8-4FD0D88B605D}"/>
              </a:ext>
            </a:extLst>
          </p:cNvPr>
          <p:cNvSpPr/>
          <p:nvPr/>
        </p:nvSpPr>
        <p:spPr>
          <a:xfrm>
            <a:off x="4350960" y="4003289"/>
            <a:ext cx="579282" cy="48476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3C36B-FD5E-91F5-4797-8A57CAFE8FEA}"/>
              </a:ext>
            </a:extLst>
          </p:cNvPr>
          <p:cNvSpPr txBox="1"/>
          <p:nvPr/>
        </p:nvSpPr>
        <p:spPr>
          <a:xfrm>
            <a:off x="1294228" y="4223349"/>
            <a:ext cx="205592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Overall Speedup due to heterogeneity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A3EF24-2FE1-D13D-1A8C-D343CBA21650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3350157" y="4245673"/>
            <a:ext cx="1000803" cy="27006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39B8-D8EA-592C-76E2-0719AABF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Mapping a Heterogenous Space into a Homogeneous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B8795-296F-1E87-3B38-15025A4A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08E0689-EC68-9D6C-30CD-AC2F42F6985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081" y="1730890"/>
              <a:ext cx="3487060" cy="2074072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871765">
                      <a:extLst>
                        <a:ext uri="{9D8B030D-6E8A-4147-A177-3AD203B41FA5}">
                          <a16:colId xmlns:a16="http://schemas.microsoft.com/office/drawing/2014/main" val="157906119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393869640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2629877772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1774832797"/>
                        </a:ext>
                      </a:extLst>
                    </a:gridCol>
                  </a:tblGrid>
                  <a:tr h="518518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464850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6149669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8688808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627904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08E0689-EC68-9D6C-30CD-AC2F42F6985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081" y="1730890"/>
              <a:ext cx="3487060" cy="2074072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871765">
                      <a:extLst>
                        <a:ext uri="{9D8B030D-6E8A-4147-A177-3AD203B41FA5}">
                          <a16:colId xmlns:a16="http://schemas.microsoft.com/office/drawing/2014/main" val="157906119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393869640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2629877772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1774832797"/>
                        </a:ext>
                      </a:extLst>
                    </a:gridCol>
                  </a:tblGrid>
                  <a:tr h="518518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163" r="-2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399" t="-1163" r="-10139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399" t="-1163" r="-139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464850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9" t="-102353" r="-302098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02353" r="-200000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399" t="-102353" r="-101399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399" t="-102353" r="-1399" b="-2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149669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9" t="-200000" r="-302098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200000" r="-200000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399" t="-200000" r="-101399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399" t="-200000" r="-1399" b="-101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88808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9" t="-303529" r="-30209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303529" r="-200000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399" t="-303529" r="-101399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399" t="-303529" r="-139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7904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BD07A7-BAC2-1BA0-67C4-A09BCFB504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6021222"/>
                  </p:ext>
                </p:extLst>
              </p:nvPr>
            </p:nvGraphicFramePr>
            <p:xfrm>
              <a:off x="5036659" y="1730890"/>
              <a:ext cx="3487060" cy="2074072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871765">
                      <a:extLst>
                        <a:ext uri="{9D8B030D-6E8A-4147-A177-3AD203B41FA5}">
                          <a16:colId xmlns:a16="http://schemas.microsoft.com/office/drawing/2014/main" val="157906119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393869640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2629877772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1774832797"/>
                        </a:ext>
                      </a:extLst>
                    </a:gridCol>
                  </a:tblGrid>
                  <a:tr h="518518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464850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a-I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𝑆𝐸𝐸</m:t>
                                    </m:r>
                                  </m:e>
                                  <m:sup>
                                    <m:r>
                                      <a:rPr lang="fa-IR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6149669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8688808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627904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BD07A7-BAC2-1BA0-67C4-A09BCFB504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6021222"/>
                  </p:ext>
                </p:extLst>
              </p:nvPr>
            </p:nvGraphicFramePr>
            <p:xfrm>
              <a:off x="5036659" y="1730890"/>
              <a:ext cx="3487060" cy="2074072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871765">
                      <a:extLst>
                        <a:ext uri="{9D8B030D-6E8A-4147-A177-3AD203B41FA5}">
                          <a16:colId xmlns:a16="http://schemas.microsoft.com/office/drawing/2014/main" val="157906119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393869640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2629877772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1774832797"/>
                        </a:ext>
                      </a:extLst>
                    </a:gridCol>
                  </a:tblGrid>
                  <a:tr h="518518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163" r="-2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9" t="-1163" r="-10139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99" t="-1163" r="-139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464850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9" t="-102353" r="-302098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2353" r="-200000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9" t="-102353" r="-101399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99" t="-102353" r="-1399" b="-2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149669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9" t="-200000" r="-302098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0000" r="-200000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9" t="-200000" r="-101399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99" t="-200000" r="-1399" b="-101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88808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9" t="-303529" r="-30209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03529" r="-200000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9" t="-303529" r="-101399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99" t="-303529" r="-139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79045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060CC-8930-1861-EB7A-497B0EED97F1}"/>
              </a:ext>
            </a:extLst>
          </p:cNvPr>
          <p:cNvGrpSpPr/>
          <p:nvPr/>
        </p:nvGrpSpPr>
        <p:grpSpPr>
          <a:xfrm>
            <a:off x="3919336" y="2483108"/>
            <a:ext cx="873128" cy="569635"/>
            <a:chOff x="3823050" y="2591254"/>
            <a:chExt cx="873128" cy="5696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0B522D-18F7-7D1D-D4B9-2A97046B657F}"/>
                </a:ext>
              </a:extLst>
            </p:cNvPr>
            <p:cNvSpPr/>
            <p:nvPr/>
          </p:nvSpPr>
          <p:spPr>
            <a:xfrm>
              <a:off x="3826933" y="3036711"/>
              <a:ext cx="869245" cy="1241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B3DF6D-553A-2DAE-5BC3-66D4F6A92E5B}"/>
                </a:ext>
              </a:extLst>
            </p:cNvPr>
            <p:cNvSpPr/>
            <p:nvPr/>
          </p:nvSpPr>
          <p:spPr>
            <a:xfrm>
              <a:off x="3826933" y="2822525"/>
              <a:ext cx="869245" cy="1241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3CBE11-8D90-1AF4-893C-0E697F6747F8}"/>
                </a:ext>
              </a:extLst>
            </p:cNvPr>
            <p:cNvSpPr/>
            <p:nvPr/>
          </p:nvSpPr>
          <p:spPr>
            <a:xfrm>
              <a:off x="3823050" y="2591254"/>
              <a:ext cx="869245" cy="1241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6710C1A-349E-DC81-E88C-7568E89E3E6F}"/>
              </a:ext>
            </a:extLst>
          </p:cNvPr>
          <p:cNvSpPr txBox="1"/>
          <p:nvPr/>
        </p:nvSpPr>
        <p:spPr>
          <a:xfrm>
            <a:off x="452766" y="1284613"/>
            <a:ext cx="2957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Heterogeneous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AABCE2-0FF9-3DD0-7B27-64749451C024}"/>
              </a:ext>
            </a:extLst>
          </p:cNvPr>
          <p:cNvSpPr txBox="1"/>
          <p:nvPr/>
        </p:nvSpPr>
        <p:spPr>
          <a:xfrm>
            <a:off x="5301344" y="1284613"/>
            <a:ext cx="2957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Homogeneous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12F3AC-7921-E599-8C58-1C88F7C4F692}"/>
              </a:ext>
            </a:extLst>
          </p:cNvPr>
          <p:cNvSpPr txBox="1"/>
          <p:nvPr/>
        </p:nvSpPr>
        <p:spPr>
          <a:xfrm>
            <a:off x="1587298" y="4015841"/>
            <a:ext cx="688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EET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449D1-36D2-1610-3F53-2823A70E3E58}"/>
              </a:ext>
            </a:extLst>
          </p:cNvPr>
          <p:cNvSpPr txBox="1"/>
          <p:nvPr/>
        </p:nvSpPr>
        <p:spPr>
          <a:xfrm>
            <a:off x="6435876" y="4015841"/>
            <a:ext cx="688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EET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76B74B-CF9A-FAA5-1994-5C126D48BF73}"/>
              </a:ext>
            </a:extLst>
          </p:cNvPr>
          <p:cNvSpPr txBox="1"/>
          <p:nvPr/>
        </p:nvSpPr>
        <p:spPr>
          <a:xfrm>
            <a:off x="3852648" y="2085323"/>
            <a:ext cx="1002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QoS-wise</a:t>
            </a:r>
          </a:p>
        </p:txBody>
      </p:sp>
    </p:spTree>
    <p:extLst>
      <p:ext uri="{BB962C8B-B14F-4D97-AF65-F5344CB8AC3E}">
        <p14:creationId xmlns:p14="http://schemas.microsoft.com/office/powerpoint/2010/main" val="22227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E18C-EA2F-4589-6F79-BB02522A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SEE Score as a Heterogeneity Measure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B21CD-17BF-36EA-228F-7C457B70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829D6-FA4F-66D0-4C32-2D2A5C23E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9"/>
          <a:stretch/>
        </p:blipFill>
        <p:spPr>
          <a:xfrm>
            <a:off x="1415746" y="1076358"/>
            <a:ext cx="5739798" cy="36643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F699E4-E45F-CFD3-34A2-BAFC7A5C5421}"/>
              </a:ext>
            </a:extLst>
          </p:cNvPr>
          <p:cNvSpPr txBox="1"/>
          <p:nvPr/>
        </p:nvSpPr>
        <p:spPr>
          <a:xfrm>
            <a:off x="956715" y="2159539"/>
            <a:ext cx="7289425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LinLibertineT"/>
              </a:rPr>
              <a:t>SEE score as a measure to “</a:t>
            </a:r>
            <a:r>
              <a:rPr lang="en-US" sz="2000" b="1" dirty="0">
                <a:solidFill>
                  <a:srgbClr val="FF0000"/>
                </a:solidFill>
                <a:latin typeface="LinLibertineT"/>
              </a:rPr>
              <a:t>compare different  HC </a:t>
            </a:r>
            <a:r>
              <a:rPr lang="en-US" sz="2000" b="1" dirty="0" smtClean="0">
                <a:solidFill>
                  <a:srgbClr val="FF0000"/>
                </a:solidFill>
                <a:latin typeface="LinLibertineT"/>
              </a:rPr>
              <a:t>systems”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LinLibertineT"/>
              </a:rPr>
              <a:t>SEE1&lt;SEE2 </a:t>
            </a:r>
            <a:r>
              <a:rPr lang="en-US" sz="2000" b="1" i="1" dirty="0" smtClean="0">
                <a:solidFill>
                  <a:srgbClr val="FF0000"/>
                </a:solidFill>
                <a:latin typeface="LinLibertineT"/>
                <a:sym typeface="Wingdings" panose="05000000000000000000" pitchFamily="2" charset="2"/>
              </a:rPr>
              <a:t> QoS1= f(SEE1) ≤QoS2=f(SEE2)</a:t>
            </a:r>
            <a:endParaRPr lang="en-US" sz="2000" b="1" i="1" dirty="0" smtClean="0">
              <a:solidFill>
                <a:srgbClr val="FF0000"/>
              </a:solidFill>
              <a:latin typeface="LinLibertineT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8E67C2B-080F-401B-FE2F-97710CC6601C}"/>
              </a:ext>
            </a:extLst>
          </p:cNvPr>
          <p:cNvSpPr/>
          <p:nvPr/>
        </p:nvSpPr>
        <p:spPr>
          <a:xfrm flipH="1">
            <a:off x="2598491" y="4548445"/>
            <a:ext cx="4092761" cy="624114"/>
          </a:xfrm>
          <a:prstGeom prst="rightArrow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Lower SEE Score, Better Performance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7ADFE3-A84A-5DB2-598D-748609E2A796}"/>
              </a:ext>
            </a:extLst>
          </p:cNvPr>
          <p:cNvSpPr/>
          <p:nvPr/>
        </p:nvSpPr>
        <p:spPr>
          <a:xfrm>
            <a:off x="2583543" y="3125092"/>
            <a:ext cx="130628" cy="24222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AB2D1-3446-81DA-73D6-8A5248945170}"/>
              </a:ext>
            </a:extLst>
          </p:cNvPr>
          <p:cNvSpPr txBox="1"/>
          <p:nvPr/>
        </p:nvSpPr>
        <p:spPr>
          <a:xfrm>
            <a:off x="493485" y="4485814"/>
            <a:ext cx="3425371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Each point represents </a:t>
            </a:r>
            <a:r>
              <a:rPr lang="en-US" sz="1600" b="1" dirty="0">
                <a:solidFill>
                  <a:srgbClr val="FF0000"/>
                </a:solidFill>
              </a:rPr>
              <a:t>multiple</a:t>
            </a:r>
            <a:r>
              <a:rPr lang="en-US" sz="1600" dirty="0">
                <a:solidFill>
                  <a:srgbClr val="FF0000"/>
                </a:solidFill>
              </a:rPr>
              <a:t> HC System with the Same SEE Score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7E5746-2041-609A-A2C1-D5457A73ACBA}"/>
              </a:ext>
            </a:extLst>
          </p:cNvPr>
          <p:cNvCxnSpPr>
            <a:cxnSpLocks/>
          </p:cNvCxnSpPr>
          <p:nvPr/>
        </p:nvCxnSpPr>
        <p:spPr>
          <a:xfrm flipV="1">
            <a:off x="2220686" y="3338131"/>
            <a:ext cx="362857" cy="112434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C1F4EC7-8254-D1C5-9F99-62F75477DF78}"/>
              </a:ext>
            </a:extLst>
          </p:cNvPr>
          <p:cNvSpPr txBox="1"/>
          <p:nvPr/>
        </p:nvSpPr>
        <p:spPr>
          <a:xfrm>
            <a:off x="3534628" y="1381655"/>
            <a:ext cx="539165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Narrow Confidence Interval Proves that HC systems with similar SEE scores yield similar QoS value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FDD803-E337-A566-85C7-E974BE7413C5}"/>
              </a:ext>
            </a:extLst>
          </p:cNvPr>
          <p:cNvCxnSpPr/>
          <p:nvPr/>
        </p:nvCxnSpPr>
        <p:spPr>
          <a:xfrm flipH="1">
            <a:off x="2648857" y="1654629"/>
            <a:ext cx="885771" cy="35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90BFB9-A244-B95B-2EEA-D1DF80A8FA63}"/>
              </a:ext>
            </a:extLst>
          </p:cNvPr>
          <p:cNvCxnSpPr/>
          <p:nvPr/>
        </p:nvCxnSpPr>
        <p:spPr>
          <a:xfrm flipH="1">
            <a:off x="2583543" y="1674042"/>
            <a:ext cx="951085" cy="1349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FDA80D-D9B8-BCF2-8F93-5A85A9BE8097}"/>
              </a:ext>
            </a:extLst>
          </p:cNvPr>
          <p:cNvCxnSpPr/>
          <p:nvPr/>
        </p:nvCxnSpPr>
        <p:spPr>
          <a:xfrm flipH="1">
            <a:off x="2648857" y="1654629"/>
            <a:ext cx="885771" cy="204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9C4D82F-8CF0-CAFA-42C2-B1EAC2D968CD}"/>
              </a:ext>
            </a:extLst>
          </p:cNvPr>
          <p:cNvSpPr/>
          <p:nvPr/>
        </p:nvSpPr>
        <p:spPr>
          <a:xfrm>
            <a:off x="4644872" y="2673862"/>
            <a:ext cx="3482826" cy="6514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LinLibertineT"/>
              </a:rPr>
              <a:t>QoS-SEE characteristic curves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CB9B18-C686-064D-4233-90030C51C1D5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2583543" y="2999606"/>
            <a:ext cx="2061329" cy="433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35B8F9-3C98-331B-7BC9-D30E9FE2472F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2583543" y="2999606"/>
            <a:ext cx="2061329" cy="56586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A7F14B-318E-416B-E8DD-C6302D22B01B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2514733" y="2999606"/>
            <a:ext cx="2130139" cy="79649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9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6" grpId="0" animBg="1"/>
      <p:bldP spid="16" grpId="1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5770D9-E443-63AD-371B-724BB811E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34" t="5891" r="2340" b="14178"/>
          <a:stretch/>
        </p:blipFill>
        <p:spPr>
          <a:xfrm>
            <a:off x="4497965" y="1015471"/>
            <a:ext cx="4300535" cy="2958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F5D03F-9BEE-160B-BCA1-2F40D22E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Speedup due to Heterogeneity vs. Task Arrival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D39CB-F8E0-64E3-FB94-8A12619F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092BF9-55AA-288B-2404-80303490F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91" r="53159" b="12621"/>
          <a:stretch/>
        </p:blipFill>
        <p:spPr>
          <a:xfrm>
            <a:off x="0" y="1112878"/>
            <a:ext cx="4300535" cy="280898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C52C12-5D3B-D8A7-29BE-108384750EB3}"/>
              </a:ext>
            </a:extLst>
          </p:cNvPr>
          <p:cNvSpPr/>
          <p:nvPr/>
        </p:nvSpPr>
        <p:spPr>
          <a:xfrm>
            <a:off x="551543" y="3236685"/>
            <a:ext cx="1814286" cy="33382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5E8AE-AF80-8188-6B9A-2401CEF15AD5}"/>
              </a:ext>
            </a:extLst>
          </p:cNvPr>
          <p:cNvSpPr txBox="1"/>
          <p:nvPr/>
        </p:nvSpPr>
        <p:spPr>
          <a:xfrm>
            <a:off x="188081" y="4213741"/>
            <a:ext cx="204983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No Speedup due to Heterogeneity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A05FC2-E068-ACBA-99EF-8D32FE434730}"/>
              </a:ext>
            </a:extLst>
          </p:cNvPr>
          <p:cNvCxnSpPr>
            <a:cxnSpLocks/>
            <a:stCxn id="8" idx="0"/>
            <a:endCxn id="3" idx="2"/>
          </p:cNvCxnSpPr>
          <p:nvPr/>
        </p:nvCxnSpPr>
        <p:spPr>
          <a:xfrm flipV="1">
            <a:off x="1212997" y="3570514"/>
            <a:ext cx="245689" cy="64322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98349F-A38D-0950-FCB8-0A94B42BE80B}"/>
              </a:ext>
            </a:extLst>
          </p:cNvPr>
          <p:cNvSpPr txBox="1"/>
          <p:nvPr/>
        </p:nvSpPr>
        <p:spPr>
          <a:xfrm>
            <a:off x="3904646" y="4367629"/>
            <a:ext cx="377341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Makespan</a:t>
            </a:r>
            <a:r>
              <a:rPr lang="en-US" sz="1600" dirty="0">
                <a:solidFill>
                  <a:srgbClr val="FF0000"/>
                </a:solidFill>
              </a:rPr>
              <a:t> Dominated by the Idle Times</a:t>
            </a:r>
            <a:endParaRPr lang="en-US" sz="16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E777CA-E682-E496-DA5A-6B9920E2225D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5577490" y="3424821"/>
            <a:ext cx="213862" cy="94280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B988FE-CA14-BC25-B193-BA680B1107F3}"/>
              </a:ext>
            </a:extLst>
          </p:cNvPr>
          <p:cNvSpPr txBox="1"/>
          <p:nvPr/>
        </p:nvSpPr>
        <p:spPr>
          <a:xfrm>
            <a:off x="5950857" y="1718118"/>
            <a:ext cx="234566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Similar </a:t>
            </a:r>
            <a:r>
              <a:rPr lang="en-US" sz="1600" dirty="0" err="1">
                <a:solidFill>
                  <a:srgbClr val="FF0000"/>
                </a:solidFill>
              </a:rPr>
              <a:t>Makespan</a:t>
            </a:r>
            <a:r>
              <a:rPr lang="en-US" sz="1600" dirty="0">
                <a:solidFill>
                  <a:srgbClr val="FF0000"/>
                </a:solidFill>
              </a:rPr>
              <a:t> for Heterogeneous and Homogeneous Systems</a:t>
            </a:r>
            <a:endParaRPr lang="en-US" sz="16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A55FBC-3684-7F0C-C46B-FA86E5C4E28E}"/>
              </a:ext>
            </a:extLst>
          </p:cNvPr>
          <p:cNvCxnSpPr>
            <a:cxnSpLocks/>
            <a:stCxn id="26" idx="1"/>
            <a:endCxn id="29" idx="1"/>
          </p:cNvCxnSpPr>
          <p:nvPr/>
        </p:nvCxnSpPr>
        <p:spPr>
          <a:xfrm flipH="1">
            <a:off x="5589331" y="2133617"/>
            <a:ext cx="361526" cy="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C28C3A26-C061-D71F-07FB-B8F4C4E0EC86}"/>
              </a:ext>
            </a:extLst>
          </p:cNvPr>
          <p:cNvSpPr/>
          <p:nvPr/>
        </p:nvSpPr>
        <p:spPr>
          <a:xfrm rot="20379952">
            <a:off x="5301206" y="1228575"/>
            <a:ext cx="297391" cy="1913687"/>
          </a:xfrm>
          <a:prstGeom prst="rightBrace">
            <a:avLst>
              <a:gd name="adj1" fmla="val 6792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41D3EDE-9E6E-E3BB-3712-8504477A071E}"/>
              </a:ext>
            </a:extLst>
          </p:cNvPr>
          <p:cNvSpPr/>
          <p:nvPr/>
        </p:nvSpPr>
        <p:spPr>
          <a:xfrm rot="17681245">
            <a:off x="1756144" y="2213642"/>
            <a:ext cx="2307742" cy="418595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509DCB-80AA-C65F-949B-D5BE5DF4F8E6}"/>
              </a:ext>
            </a:extLst>
          </p:cNvPr>
          <p:cNvSpPr txBox="1"/>
          <p:nvPr/>
        </p:nvSpPr>
        <p:spPr>
          <a:xfrm>
            <a:off x="549563" y="1716634"/>
            <a:ext cx="188180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Speedup gradually increases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A1308B-99D6-93C2-58C8-7E1FFD9FEE74}"/>
              </a:ext>
            </a:extLst>
          </p:cNvPr>
          <p:cNvCxnSpPr>
            <a:cxnSpLocks/>
            <a:stCxn id="33" idx="3"/>
            <a:endCxn id="31" idx="0"/>
          </p:cNvCxnSpPr>
          <p:nvPr/>
        </p:nvCxnSpPr>
        <p:spPr>
          <a:xfrm>
            <a:off x="2431371" y="2009022"/>
            <a:ext cx="288476" cy="3265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BAF842D-3DEB-E365-DD25-42E55AEDC094}"/>
              </a:ext>
            </a:extLst>
          </p:cNvPr>
          <p:cNvSpPr txBox="1"/>
          <p:nvPr/>
        </p:nvSpPr>
        <p:spPr>
          <a:xfrm>
            <a:off x="5207595" y="4182460"/>
            <a:ext cx="3185987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tx2"/>
                </a:solidFill>
              </a:rPr>
              <a:t>Makespan</a:t>
            </a:r>
            <a:r>
              <a:rPr lang="en-US" sz="1600" dirty="0">
                <a:solidFill>
                  <a:schemeClr val="tx2"/>
                </a:solidFill>
              </a:rPr>
              <a:t> is decreasing for HC systems but remains constant for homogeneous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AD87454-9D65-E0CE-65A1-3CA3BCE8DEE1}"/>
              </a:ext>
            </a:extLst>
          </p:cNvPr>
          <p:cNvCxnSpPr>
            <a:cxnSpLocks/>
            <a:stCxn id="36" idx="0"/>
            <a:endCxn id="40" idx="1"/>
          </p:cNvCxnSpPr>
          <p:nvPr/>
        </p:nvCxnSpPr>
        <p:spPr>
          <a:xfrm flipV="1">
            <a:off x="6800589" y="3803729"/>
            <a:ext cx="223460" cy="378731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>
            <a:extLst>
              <a:ext uri="{FF2B5EF4-FFF2-40B4-BE49-F238E27FC236}">
                <a16:creationId xmlns:a16="http://schemas.microsoft.com/office/drawing/2014/main" id="{2BB09901-034B-B48C-8F67-E044501099F2}"/>
              </a:ext>
            </a:extLst>
          </p:cNvPr>
          <p:cNvSpPr/>
          <p:nvPr/>
        </p:nvSpPr>
        <p:spPr>
          <a:xfrm rot="5953169">
            <a:off x="6898121" y="2242164"/>
            <a:ext cx="299906" cy="2827099"/>
          </a:xfrm>
          <a:prstGeom prst="rightBrace">
            <a:avLst>
              <a:gd name="adj1" fmla="val 67922"/>
              <a:gd name="adj2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1857F3E-4382-D4C2-7BAE-B616F3A2998C}"/>
              </a:ext>
            </a:extLst>
          </p:cNvPr>
          <p:cNvSpPr/>
          <p:nvPr/>
        </p:nvSpPr>
        <p:spPr>
          <a:xfrm>
            <a:off x="3367314" y="1151021"/>
            <a:ext cx="933221" cy="41652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F3BC48-53E3-448B-79C6-FAA2804E3910}"/>
              </a:ext>
            </a:extLst>
          </p:cNvPr>
          <p:cNvSpPr txBox="1"/>
          <p:nvPr/>
        </p:nvSpPr>
        <p:spPr>
          <a:xfrm>
            <a:off x="3052054" y="2422939"/>
            <a:ext cx="147128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Heterogeneity is fully utilized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98235E7-D464-5F12-6C63-B0EE8E37EA99}"/>
              </a:ext>
            </a:extLst>
          </p:cNvPr>
          <p:cNvCxnSpPr>
            <a:cxnSpLocks/>
            <a:stCxn id="50" idx="0"/>
            <a:endCxn id="47" idx="2"/>
          </p:cNvCxnSpPr>
          <p:nvPr/>
        </p:nvCxnSpPr>
        <p:spPr>
          <a:xfrm flipV="1">
            <a:off x="3787694" y="1567542"/>
            <a:ext cx="46231" cy="8553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D8DCDCE-1342-18EB-CC80-63B64D5DAFB8}"/>
              </a:ext>
            </a:extLst>
          </p:cNvPr>
          <p:cNvSpPr txBox="1"/>
          <p:nvPr/>
        </p:nvSpPr>
        <p:spPr>
          <a:xfrm>
            <a:off x="1799270" y="2206488"/>
            <a:ext cx="589372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Proposed mathematical model can accurately describe the true speedup due to system heterogeneity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14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6" grpId="0" animBg="1"/>
      <p:bldP spid="16" grpId="1" animBg="1"/>
      <p:bldP spid="26" grpId="0" animBg="1"/>
      <p:bldP spid="26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6" grpId="0" animBg="1"/>
      <p:bldP spid="36" grpId="1" animBg="1"/>
      <p:bldP spid="40" grpId="0" animBg="1"/>
      <p:bldP spid="40" grpId="1" animBg="1"/>
      <p:bldP spid="47" grpId="0" animBg="1"/>
      <p:bldP spid="47" grpId="1" animBg="1"/>
      <p:bldP spid="50" grpId="0" animBg="1"/>
      <p:bldP spid="50" grpId="1" animBg="1"/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1A57-60ED-5A95-E712-652C9C5E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SEE Score: How Does It Help in System Design?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D45521-02A9-0084-BE99-DA0CB5B77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64" y="1369707"/>
            <a:ext cx="2016974" cy="13270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59A121E-9C50-1955-3B5D-26B3602EE707}"/>
              </a:ext>
            </a:extLst>
          </p:cNvPr>
          <p:cNvSpPr/>
          <p:nvPr/>
        </p:nvSpPr>
        <p:spPr>
          <a:xfrm>
            <a:off x="43522" y="1242575"/>
            <a:ext cx="939438" cy="537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Arrival rate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A1A00D-D0F1-BB10-3E06-CD463443CACE}"/>
              </a:ext>
            </a:extLst>
          </p:cNvPr>
          <p:cNvSpPr/>
          <p:nvPr/>
        </p:nvSpPr>
        <p:spPr>
          <a:xfrm>
            <a:off x="18546" y="2203090"/>
            <a:ext cx="964413" cy="578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QoS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Constraint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4CDD94D-9974-9206-260A-52DB80D831E3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>
          <a:xfrm>
            <a:off x="982960" y="1511513"/>
            <a:ext cx="418504" cy="5217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5DFE053-347B-784C-B6A9-B1BF9F52F258}"/>
              </a:ext>
            </a:extLst>
          </p:cNvPr>
          <p:cNvCxnSpPr>
            <a:cxnSpLocks/>
            <a:stCxn id="20" idx="3"/>
            <a:endCxn id="14" idx="1"/>
          </p:cNvCxnSpPr>
          <p:nvPr/>
        </p:nvCxnSpPr>
        <p:spPr>
          <a:xfrm flipV="1">
            <a:off x="982959" y="2033229"/>
            <a:ext cx="418505" cy="4591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2B6F914-DED9-B3EF-C930-56707C595FA1}"/>
              </a:ext>
            </a:extLst>
          </p:cNvPr>
          <p:cNvSpPr/>
          <p:nvPr/>
        </p:nvSpPr>
        <p:spPr>
          <a:xfrm>
            <a:off x="3692097" y="1695620"/>
            <a:ext cx="1402400" cy="675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Upper bound for SEE Score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6F8EAA-F185-A350-6B8D-E2C6F2015203}"/>
              </a:ext>
            </a:extLst>
          </p:cNvPr>
          <p:cNvCxnSpPr>
            <a:cxnSpLocks/>
            <a:stCxn id="14" idx="3"/>
            <a:endCxn id="32" idx="1"/>
          </p:cNvCxnSpPr>
          <p:nvPr/>
        </p:nvCxnSpPr>
        <p:spPr>
          <a:xfrm>
            <a:off x="3418438" y="2033229"/>
            <a:ext cx="2736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Google Shape;180;p13">
            <a:extLst>
              <a:ext uri="{FF2B5EF4-FFF2-40B4-BE49-F238E27FC236}">
                <a16:creationId xmlns:a16="http://schemas.microsoft.com/office/drawing/2014/main" id="{A20D381C-C919-F58B-EE47-1B83E4C3216D}"/>
              </a:ext>
            </a:extLst>
          </p:cNvPr>
          <p:cNvPicPr preferRelativeResize="0"/>
          <p:nvPr/>
        </p:nvPicPr>
        <p:blipFill>
          <a:blip r:embed="rId3">
            <a:alphaModFix/>
            <a:biLevel thresh="75000"/>
          </a:blip>
          <a:stretch>
            <a:fillRect/>
          </a:stretch>
        </p:blipFill>
        <p:spPr>
          <a:xfrm>
            <a:off x="1805138" y="359367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75;p13">
            <a:extLst>
              <a:ext uri="{FF2B5EF4-FFF2-40B4-BE49-F238E27FC236}">
                <a16:creationId xmlns:a16="http://schemas.microsoft.com/office/drawing/2014/main" id="{168D0211-5378-4853-F4A8-E4AD6EED5B86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>
            <a:off x="2102177" y="284909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78;p13">
            <a:extLst>
              <a:ext uri="{FF2B5EF4-FFF2-40B4-BE49-F238E27FC236}">
                <a16:creationId xmlns:a16="http://schemas.microsoft.com/office/drawing/2014/main" id="{E804CE37-8C7E-C2ED-B2F6-B25A19EDB037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2462599" y="405661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76;p13">
            <a:extLst>
              <a:ext uri="{FF2B5EF4-FFF2-40B4-BE49-F238E27FC236}">
                <a16:creationId xmlns:a16="http://schemas.microsoft.com/office/drawing/2014/main" id="{9EC831F5-DD38-9864-9AB0-E1299A65E747}"/>
              </a:ext>
            </a:extLst>
          </p:cNvPr>
          <p:cNvPicPr preferRelativeResize="0"/>
          <p:nvPr/>
        </p:nvPicPr>
        <p:blipFill>
          <a:blip r:embed="rId6">
            <a:alphaModFix/>
            <a:biLevel thresh="75000"/>
          </a:blip>
          <a:stretch>
            <a:fillRect/>
          </a:stretch>
        </p:blipFill>
        <p:spPr>
          <a:xfrm>
            <a:off x="2654274" y="3330022"/>
            <a:ext cx="411525" cy="411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C4F42227-E354-902F-9905-C14D86D58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145341"/>
              </p:ext>
            </p:extLst>
          </p:nvPr>
        </p:nvGraphicFramePr>
        <p:xfrm>
          <a:off x="5996460" y="3582664"/>
          <a:ext cx="2043784" cy="845158"/>
        </p:xfrm>
        <a:graphic>
          <a:graphicData uri="http://schemas.openxmlformats.org/drawingml/2006/table">
            <a:tbl>
              <a:tblPr firstRow="1" bandRow="1">
                <a:tableStyleId>{8C460DB3-1CF6-4942-BB13-146197CB54A1}</a:tableStyleId>
              </a:tblPr>
              <a:tblGrid>
                <a:gridCol w="510946">
                  <a:extLst>
                    <a:ext uri="{9D8B030D-6E8A-4147-A177-3AD203B41FA5}">
                      <a16:colId xmlns:a16="http://schemas.microsoft.com/office/drawing/2014/main" val="2309061890"/>
                    </a:ext>
                  </a:extLst>
                </a:gridCol>
                <a:gridCol w="510946">
                  <a:extLst>
                    <a:ext uri="{9D8B030D-6E8A-4147-A177-3AD203B41FA5}">
                      <a16:colId xmlns:a16="http://schemas.microsoft.com/office/drawing/2014/main" val="3762163518"/>
                    </a:ext>
                  </a:extLst>
                </a:gridCol>
                <a:gridCol w="510946">
                  <a:extLst>
                    <a:ext uri="{9D8B030D-6E8A-4147-A177-3AD203B41FA5}">
                      <a16:colId xmlns:a16="http://schemas.microsoft.com/office/drawing/2014/main" val="1603694889"/>
                    </a:ext>
                  </a:extLst>
                </a:gridCol>
                <a:gridCol w="510946">
                  <a:extLst>
                    <a:ext uri="{9D8B030D-6E8A-4147-A177-3AD203B41FA5}">
                      <a16:colId xmlns:a16="http://schemas.microsoft.com/office/drawing/2014/main" val="2278130106"/>
                    </a:ext>
                  </a:extLst>
                </a:gridCol>
              </a:tblGrid>
              <a:tr h="42257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4195"/>
                  </a:ext>
                </a:extLst>
              </a:tr>
              <a:tr h="42257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561348"/>
                  </a:ext>
                </a:extLst>
              </a:tr>
            </a:tbl>
          </a:graphicData>
        </a:graphic>
      </p:graphicFrame>
      <p:pic>
        <p:nvPicPr>
          <p:cNvPr id="61" name="Google Shape;180;p13">
            <a:extLst>
              <a:ext uri="{FF2B5EF4-FFF2-40B4-BE49-F238E27FC236}">
                <a16:creationId xmlns:a16="http://schemas.microsoft.com/office/drawing/2014/main" id="{3283BC24-C5E7-8A80-5422-F2FA170EB79B}"/>
              </a:ext>
            </a:extLst>
          </p:cNvPr>
          <p:cNvPicPr preferRelativeResize="0"/>
          <p:nvPr/>
        </p:nvPicPr>
        <p:blipFill>
          <a:blip r:embed="rId3">
            <a:alphaModFix/>
            <a:biLevel thresh="75000"/>
          </a:blip>
          <a:stretch>
            <a:fillRect/>
          </a:stretch>
        </p:blipFill>
        <p:spPr>
          <a:xfrm>
            <a:off x="6560213" y="356040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75;p13">
            <a:extLst>
              <a:ext uri="{FF2B5EF4-FFF2-40B4-BE49-F238E27FC236}">
                <a16:creationId xmlns:a16="http://schemas.microsoft.com/office/drawing/2014/main" id="{625084D9-9212-3228-075C-48A6E57940DC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>
            <a:off x="7069390" y="356040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78;p13">
            <a:extLst>
              <a:ext uri="{FF2B5EF4-FFF2-40B4-BE49-F238E27FC236}">
                <a16:creationId xmlns:a16="http://schemas.microsoft.com/office/drawing/2014/main" id="{FC2716EA-88D6-6C0B-88B2-74AC9B5F84B6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6051036" y="356040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76;p13">
            <a:extLst>
              <a:ext uri="{FF2B5EF4-FFF2-40B4-BE49-F238E27FC236}">
                <a16:creationId xmlns:a16="http://schemas.microsoft.com/office/drawing/2014/main" id="{3A42857C-B0DF-2EDA-1F3F-9AC9BCD8AA2D}"/>
              </a:ext>
            </a:extLst>
          </p:cNvPr>
          <p:cNvPicPr preferRelativeResize="0"/>
          <p:nvPr/>
        </p:nvPicPr>
        <p:blipFill>
          <a:blip r:embed="rId6">
            <a:alphaModFix/>
            <a:biLevel thresh="75000"/>
          </a:blip>
          <a:stretch>
            <a:fillRect/>
          </a:stretch>
        </p:blipFill>
        <p:spPr>
          <a:xfrm>
            <a:off x="7578567" y="3558918"/>
            <a:ext cx="411525" cy="4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66BBCD4-02B2-DC29-79FD-B104166E0409}"/>
              </a:ext>
            </a:extLst>
          </p:cNvPr>
          <p:cNvSpPr txBox="1"/>
          <p:nvPr/>
        </p:nvSpPr>
        <p:spPr>
          <a:xfrm>
            <a:off x="6082582" y="4464497"/>
            <a:ext cx="1989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 Configuration</a:t>
            </a:r>
          </a:p>
        </p:txBody>
      </p:sp>
      <p:pic>
        <p:nvPicPr>
          <p:cNvPr id="117" name="Google Shape;175;p13">
            <a:extLst>
              <a:ext uri="{FF2B5EF4-FFF2-40B4-BE49-F238E27FC236}">
                <a16:creationId xmlns:a16="http://schemas.microsoft.com/office/drawing/2014/main" id="{3A2EC980-F2D9-3E23-85E5-12422DC7872E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>
            <a:off x="2254577" y="300149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75;p13">
            <a:extLst>
              <a:ext uri="{FF2B5EF4-FFF2-40B4-BE49-F238E27FC236}">
                <a16:creationId xmlns:a16="http://schemas.microsoft.com/office/drawing/2014/main" id="{1191439A-15DF-E9DD-7F2F-ADA0A0294C46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>
            <a:off x="2450950" y="2889548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75;p13">
            <a:extLst>
              <a:ext uri="{FF2B5EF4-FFF2-40B4-BE49-F238E27FC236}">
                <a16:creationId xmlns:a16="http://schemas.microsoft.com/office/drawing/2014/main" id="{70CDBFAA-7B12-062F-4B4C-49237B5F743D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>
            <a:off x="1943352" y="314629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80;p13">
            <a:extLst>
              <a:ext uri="{FF2B5EF4-FFF2-40B4-BE49-F238E27FC236}">
                <a16:creationId xmlns:a16="http://schemas.microsoft.com/office/drawing/2014/main" id="{E2FF35AF-26D7-BA17-A3FD-32E795069E38}"/>
              </a:ext>
            </a:extLst>
          </p:cNvPr>
          <p:cNvPicPr preferRelativeResize="0"/>
          <p:nvPr/>
        </p:nvPicPr>
        <p:blipFill>
          <a:blip r:embed="rId3">
            <a:alphaModFix/>
            <a:biLevel thresh="75000"/>
          </a:blip>
          <a:stretch>
            <a:fillRect/>
          </a:stretch>
        </p:blipFill>
        <p:spPr>
          <a:xfrm>
            <a:off x="1957538" y="374607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80;p13">
            <a:extLst>
              <a:ext uri="{FF2B5EF4-FFF2-40B4-BE49-F238E27FC236}">
                <a16:creationId xmlns:a16="http://schemas.microsoft.com/office/drawing/2014/main" id="{BAA070D2-C590-0F69-152A-7F1EE99B7778}"/>
              </a:ext>
            </a:extLst>
          </p:cNvPr>
          <p:cNvPicPr preferRelativeResize="0"/>
          <p:nvPr/>
        </p:nvPicPr>
        <p:blipFill>
          <a:blip r:embed="rId3">
            <a:alphaModFix/>
            <a:biLevel thresh="75000"/>
          </a:blip>
          <a:stretch>
            <a:fillRect/>
          </a:stretch>
        </p:blipFill>
        <p:spPr>
          <a:xfrm>
            <a:off x="1839206" y="394534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78;p13">
            <a:extLst>
              <a:ext uri="{FF2B5EF4-FFF2-40B4-BE49-F238E27FC236}">
                <a16:creationId xmlns:a16="http://schemas.microsoft.com/office/drawing/2014/main" id="{0B30DB6E-9C53-0EBB-D60A-915286CC395D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2474810" y="423137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78;p13">
            <a:extLst>
              <a:ext uri="{FF2B5EF4-FFF2-40B4-BE49-F238E27FC236}">
                <a16:creationId xmlns:a16="http://schemas.microsoft.com/office/drawing/2014/main" id="{98230041-5706-0DE6-3B1D-EE4F46D34CBC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2202130" y="422496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78;p13">
            <a:extLst>
              <a:ext uri="{FF2B5EF4-FFF2-40B4-BE49-F238E27FC236}">
                <a16:creationId xmlns:a16="http://schemas.microsoft.com/office/drawing/2014/main" id="{9102E010-BB93-FA54-3B80-F22CE6834D77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2326886" y="375247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78;p13">
            <a:extLst>
              <a:ext uri="{FF2B5EF4-FFF2-40B4-BE49-F238E27FC236}">
                <a16:creationId xmlns:a16="http://schemas.microsoft.com/office/drawing/2014/main" id="{580D385D-8A1D-393B-8A26-F24D1F933DFA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2654274" y="3761952"/>
            <a:ext cx="411525" cy="4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7AD9A392-B873-7E05-6481-6BD3A2B1697A}"/>
              </a:ext>
            </a:extLst>
          </p:cNvPr>
          <p:cNvSpPr txBox="1"/>
          <p:nvPr/>
        </p:nvSpPr>
        <p:spPr>
          <a:xfrm>
            <a:off x="1679178" y="4708534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 </a:t>
            </a:r>
            <a:r>
              <a:rPr lang="en-US"/>
              <a:t>of Machine </a:t>
            </a:r>
            <a:r>
              <a:rPr lang="en-US" dirty="0"/>
              <a:t>Types</a:t>
            </a:r>
          </a:p>
        </p:txBody>
      </p: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FA9A62BE-408D-4AE3-31D6-E92716C5E002}"/>
              </a:ext>
            </a:extLst>
          </p:cNvPr>
          <p:cNvCxnSpPr>
            <a:cxnSpLocks/>
            <a:stCxn id="3" idx="0"/>
            <a:endCxn id="32" idx="2"/>
          </p:cNvCxnSpPr>
          <p:nvPr/>
        </p:nvCxnSpPr>
        <p:spPr>
          <a:xfrm flipV="1">
            <a:off x="3795517" y="2370837"/>
            <a:ext cx="597780" cy="13707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0" name="Table 60">
            <a:extLst>
              <a:ext uri="{FF2B5EF4-FFF2-40B4-BE49-F238E27FC236}">
                <a16:creationId xmlns:a16="http://schemas.microsoft.com/office/drawing/2014/main" id="{36AF2CC6-EF95-36BF-4151-575F2F3A0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04886"/>
              </p:ext>
            </p:extLst>
          </p:nvPr>
        </p:nvGraphicFramePr>
        <p:xfrm>
          <a:off x="5493438" y="1445786"/>
          <a:ext cx="3040962" cy="1571228"/>
        </p:xfrm>
        <a:graphic>
          <a:graphicData uri="http://schemas.openxmlformats.org/drawingml/2006/table">
            <a:tbl>
              <a:tblPr firstRow="1" bandRow="1">
                <a:tableStyleId>{8C460DB3-1CF6-4942-BB13-146197CB54A1}</a:tableStyleId>
              </a:tblPr>
              <a:tblGrid>
                <a:gridCol w="433229">
                  <a:extLst>
                    <a:ext uri="{9D8B030D-6E8A-4147-A177-3AD203B41FA5}">
                      <a16:colId xmlns:a16="http://schemas.microsoft.com/office/drawing/2014/main" val="2309061890"/>
                    </a:ext>
                  </a:extLst>
                </a:gridCol>
                <a:gridCol w="417689">
                  <a:extLst>
                    <a:ext uri="{9D8B030D-6E8A-4147-A177-3AD203B41FA5}">
                      <a16:colId xmlns:a16="http://schemas.microsoft.com/office/drawing/2014/main" val="3762163518"/>
                    </a:ext>
                  </a:extLst>
                </a:gridCol>
                <a:gridCol w="417688">
                  <a:extLst>
                    <a:ext uri="{9D8B030D-6E8A-4147-A177-3AD203B41FA5}">
                      <a16:colId xmlns:a16="http://schemas.microsoft.com/office/drawing/2014/main" val="1603694889"/>
                    </a:ext>
                  </a:extLst>
                </a:gridCol>
                <a:gridCol w="417689">
                  <a:extLst>
                    <a:ext uri="{9D8B030D-6E8A-4147-A177-3AD203B41FA5}">
                      <a16:colId xmlns:a16="http://schemas.microsoft.com/office/drawing/2014/main" val="22781301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66299105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3280937807"/>
                    </a:ext>
                  </a:extLst>
                </a:gridCol>
              </a:tblGrid>
              <a:tr h="3166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4195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561348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089771"/>
                  </a:ext>
                </a:extLst>
              </a:tr>
              <a:tr h="242128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o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. . 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151397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392329"/>
                  </a:ext>
                </a:extLst>
              </a:tr>
            </a:tbl>
          </a:graphicData>
        </a:graphic>
      </p:graphicFrame>
      <p:pic>
        <p:nvPicPr>
          <p:cNvPr id="131" name="Google Shape;180;p13">
            <a:extLst>
              <a:ext uri="{FF2B5EF4-FFF2-40B4-BE49-F238E27FC236}">
                <a16:creationId xmlns:a16="http://schemas.microsoft.com/office/drawing/2014/main" id="{5B231F64-9E82-024C-0C97-01E731BB88B9}"/>
              </a:ext>
            </a:extLst>
          </p:cNvPr>
          <p:cNvPicPr preferRelativeResize="0"/>
          <p:nvPr/>
        </p:nvPicPr>
        <p:blipFill>
          <a:blip r:embed="rId3">
            <a:alphaModFix/>
            <a:biLevel thresh="75000"/>
          </a:blip>
          <a:stretch>
            <a:fillRect/>
          </a:stretch>
        </p:blipFill>
        <p:spPr>
          <a:xfrm>
            <a:off x="5960436" y="1438958"/>
            <a:ext cx="357704" cy="32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75;p13">
            <a:extLst>
              <a:ext uri="{FF2B5EF4-FFF2-40B4-BE49-F238E27FC236}">
                <a16:creationId xmlns:a16="http://schemas.microsoft.com/office/drawing/2014/main" id="{41DF3553-8FD7-7E0A-44A0-81578A9320FD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>
            <a:off x="6379922" y="1438957"/>
            <a:ext cx="357704" cy="32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78;p13">
            <a:extLst>
              <a:ext uri="{FF2B5EF4-FFF2-40B4-BE49-F238E27FC236}">
                <a16:creationId xmlns:a16="http://schemas.microsoft.com/office/drawing/2014/main" id="{3AB6A1EB-524C-3B7F-9455-5D9241909593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5521765" y="1438958"/>
            <a:ext cx="357704" cy="32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76;p13">
            <a:extLst>
              <a:ext uri="{FF2B5EF4-FFF2-40B4-BE49-F238E27FC236}">
                <a16:creationId xmlns:a16="http://schemas.microsoft.com/office/drawing/2014/main" id="{B68E4C4B-76A1-3D8C-E1AB-0B27153BF9C6}"/>
              </a:ext>
            </a:extLst>
          </p:cNvPr>
          <p:cNvPicPr preferRelativeResize="0"/>
          <p:nvPr/>
        </p:nvPicPr>
        <p:blipFill>
          <a:blip r:embed="rId6">
            <a:alphaModFix/>
            <a:biLevel thresh="75000"/>
          </a:blip>
          <a:stretch>
            <a:fillRect/>
          </a:stretch>
        </p:blipFill>
        <p:spPr>
          <a:xfrm>
            <a:off x="6799408" y="1438956"/>
            <a:ext cx="357704" cy="32655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Multiplication Sign 135">
            <a:extLst>
              <a:ext uri="{FF2B5EF4-FFF2-40B4-BE49-F238E27FC236}">
                <a16:creationId xmlns:a16="http://schemas.microsoft.com/office/drawing/2014/main" id="{36880A03-E2BA-F2E2-C19E-05E62653E0AF}"/>
              </a:ext>
            </a:extLst>
          </p:cNvPr>
          <p:cNvSpPr/>
          <p:nvPr/>
        </p:nvSpPr>
        <p:spPr>
          <a:xfrm>
            <a:off x="7977003" y="1695620"/>
            <a:ext cx="232619" cy="43538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5263BBC7-C6D1-206D-D2A1-47B86DCB764B}"/>
              </a:ext>
            </a:extLst>
          </p:cNvPr>
          <p:cNvSpPr/>
          <p:nvPr/>
        </p:nvSpPr>
        <p:spPr>
          <a:xfrm>
            <a:off x="7984039" y="2697635"/>
            <a:ext cx="231901" cy="256745"/>
          </a:xfrm>
          <a:custGeom>
            <a:avLst/>
            <a:gdLst>
              <a:gd name="connsiteX0" fmla="*/ 0 w 293511"/>
              <a:gd name="connsiteY0" fmla="*/ 124178 h 293511"/>
              <a:gd name="connsiteX1" fmla="*/ 45156 w 293511"/>
              <a:gd name="connsiteY1" fmla="*/ 203200 h 293511"/>
              <a:gd name="connsiteX2" fmla="*/ 90311 w 293511"/>
              <a:gd name="connsiteY2" fmla="*/ 293511 h 293511"/>
              <a:gd name="connsiteX3" fmla="*/ 146756 w 293511"/>
              <a:gd name="connsiteY3" fmla="*/ 158045 h 293511"/>
              <a:gd name="connsiteX4" fmla="*/ 191911 w 293511"/>
              <a:gd name="connsiteY4" fmla="*/ 112889 h 293511"/>
              <a:gd name="connsiteX5" fmla="*/ 225778 w 293511"/>
              <a:gd name="connsiteY5" fmla="*/ 67734 h 293511"/>
              <a:gd name="connsiteX6" fmla="*/ 270934 w 293511"/>
              <a:gd name="connsiteY6" fmla="*/ 22578 h 293511"/>
              <a:gd name="connsiteX7" fmla="*/ 293511 w 293511"/>
              <a:gd name="connsiteY7" fmla="*/ 0 h 2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511" h="293511">
                <a:moveTo>
                  <a:pt x="0" y="124178"/>
                </a:moveTo>
                <a:cubicBezTo>
                  <a:pt x="15052" y="150519"/>
                  <a:pt x="32602" y="175581"/>
                  <a:pt x="45156" y="203200"/>
                </a:cubicBezTo>
                <a:cubicBezTo>
                  <a:pt x="93933" y="310509"/>
                  <a:pt x="7209" y="182708"/>
                  <a:pt x="90311" y="293511"/>
                </a:cubicBezTo>
                <a:cubicBezTo>
                  <a:pt x="94786" y="281579"/>
                  <a:pt x="128277" y="182684"/>
                  <a:pt x="146756" y="158045"/>
                </a:cubicBezTo>
                <a:cubicBezTo>
                  <a:pt x="159528" y="141016"/>
                  <a:pt x="177894" y="128909"/>
                  <a:pt x="191911" y="112889"/>
                </a:cubicBezTo>
                <a:cubicBezTo>
                  <a:pt x="204301" y="98729"/>
                  <a:pt x="213388" y="81893"/>
                  <a:pt x="225778" y="67734"/>
                </a:cubicBezTo>
                <a:cubicBezTo>
                  <a:pt x="239796" y="51714"/>
                  <a:pt x="255882" y="37630"/>
                  <a:pt x="270934" y="22578"/>
                </a:cubicBezTo>
                <a:lnTo>
                  <a:pt x="293511" y="0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1632CC9D-94F9-0926-2888-1011F613F79E}"/>
              </a:ext>
            </a:extLst>
          </p:cNvPr>
          <p:cNvCxnSpPr>
            <a:cxnSpLocks/>
            <a:stCxn id="130" idx="2"/>
            <a:endCxn id="60" idx="0"/>
          </p:cNvCxnSpPr>
          <p:nvPr/>
        </p:nvCxnSpPr>
        <p:spPr>
          <a:xfrm>
            <a:off x="7013919" y="3017014"/>
            <a:ext cx="4433" cy="56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C66592D3-0705-2CBF-FF07-588A9871A52B}"/>
              </a:ext>
            </a:extLst>
          </p:cNvPr>
          <p:cNvSpPr/>
          <p:nvPr/>
        </p:nvSpPr>
        <p:spPr>
          <a:xfrm>
            <a:off x="7992750" y="2094496"/>
            <a:ext cx="231901" cy="256745"/>
          </a:xfrm>
          <a:custGeom>
            <a:avLst/>
            <a:gdLst>
              <a:gd name="connsiteX0" fmla="*/ 0 w 293511"/>
              <a:gd name="connsiteY0" fmla="*/ 124178 h 293511"/>
              <a:gd name="connsiteX1" fmla="*/ 45156 w 293511"/>
              <a:gd name="connsiteY1" fmla="*/ 203200 h 293511"/>
              <a:gd name="connsiteX2" fmla="*/ 90311 w 293511"/>
              <a:gd name="connsiteY2" fmla="*/ 293511 h 293511"/>
              <a:gd name="connsiteX3" fmla="*/ 146756 w 293511"/>
              <a:gd name="connsiteY3" fmla="*/ 158045 h 293511"/>
              <a:gd name="connsiteX4" fmla="*/ 191911 w 293511"/>
              <a:gd name="connsiteY4" fmla="*/ 112889 h 293511"/>
              <a:gd name="connsiteX5" fmla="*/ 225778 w 293511"/>
              <a:gd name="connsiteY5" fmla="*/ 67734 h 293511"/>
              <a:gd name="connsiteX6" fmla="*/ 270934 w 293511"/>
              <a:gd name="connsiteY6" fmla="*/ 22578 h 293511"/>
              <a:gd name="connsiteX7" fmla="*/ 293511 w 293511"/>
              <a:gd name="connsiteY7" fmla="*/ 0 h 2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511" h="293511">
                <a:moveTo>
                  <a:pt x="0" y="124178"/>
                </a:moveTo>
                <a:cubicBezTo>
                  <a:pt x="15052" y="150519"/>
                  <a:pt x="32602" y="175581"/>
                  <a:pt x="45156" y="203200"/>
                </a:cubicBezTo>
                <a:cubicBezTo>
                  <a:pt x="93933" y="310509"/>
                  <a:pt x="7209" y="182708"/>
                  <a:pt x="90311" y="293511"/>
                </a:cubicBezTo>
                <a:cubicBezTo>
                  <a:pt x="94786" y="281579"/>
                  <a:pt x="128277" y="182684"/>
                  <a:pt x="146756" y="158045"/>
                </a:cubicBezTo>
                <a:cubicBezTo>
                  <a:pt x="159528" y="141016"/>
                  <a:pt x="177894" y="128909"/>
                  <a:pt x="191911" y="112889"/>
                </a:cubicBezTo>
                <a:cubicBezTo>
                  <a:pt x="204301" y="98729"/>
                  <a:pt x="213388" y="81893"/>
                  <a:pt x="225778" y="67734"/>
                </a:cubicBezTo>
                <a:cubicBezTo>
                  <a:pt x="239796" y="51714"/>
                  <a:pt x="255882" y="37630"/>
                  <a:pt x="270934" y="22578"/>
                </a:cubicBezTo>
                <a:lnTo>
                  <a:pt x="293511" y="0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16CC131-5E70-5CA7-5530-F03CAC28F432}"/>
              </a:ext>
            </a:extLst>
          </p:cNvPr>
          <p:cNvSpPr txBox="1"/>
          <p:nvPr/>
        </p:nvSpPr>
        <p:spPr>
          <a:xfrm>
            <a:off x="6060004" y="1060758"/>
            <a:ext cx="1906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SEE-Price Optimizer</a:t>
            </a:r>
          </a:p>
        </p:txBody>
      </p: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90A8E728-8A85-A9AB-8172-BF15AAC847E8}"/>
              </a:ext>
            </a:extLst>
          </p:cNvPr>
          <p:cNvCxnSpPr>
            <a:stCxn id="32" idx="3"/>
            <a:endCxn id="130" idx="1"/>
          </p:cNvCxnSpPr>
          <p:nvPr/>
        </p:nvCxnSpPr>
        <p:spPr>
          <a:xfrm>
            <a:off x="5094497" y="2033229"/>
            <a:ext cx="398941" cy="19817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2">
            <a:extLst>
              <a:ext uri="{FF2B5EF4-FFF2-40B4-BE49-F238E27FC236}">
                <a16:creationId xmlns:a16="http://schemas.microsoft.com/office/drawing/2014/main" id="{BC04907D-9F2F-F67A-5590-F8073C9574CB}"/>
              </a:ext>
            </a:extLst>
          </p:cNvPr>
          <p:cNvSpPr/>
          <p:nvPr/>
        </p:nvSpPr>
        <p:spPr>
          <a:xfrm>
            <a:off x="1088637" y="2718413"/>
            <a:ext cx="2709138" cy="204626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32" grpId="0" animBg="1"/>
      <p:bldP spid="67" grpId="0"/>
      <p:bldP spid="126" grpId="0"/>
      <p:bldP spid="136" grpId="0" animBg="1"/>
      <p:bldP spid="138" grpId="0" animBg="1"/>
      <p:bldP spid="153" grpId="0" animBg="1"/>
      <p:bldP spid="15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65DB-A157-DF43-D99C-0CF0B799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Heterogeneity : Edge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81" name="Google Shape;18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535" y="1336358"/>
            <a:ext cx="780929" cy="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3"/>
          <p:cNvSpPr txBox="1"/>
          <p:nvPr/>
        </p:nvSpPr>
        <p:spPr>
          <a:xfrm>
            <a:off x="4897082" y="1247563"/>
            <a:ext cx="1332781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GTX 20 series</a:t>
            </a:r>
            <a:endParaRPr sz="1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GTX 30 series</a:t>
            </a:r>
            <a:endParaRPr sz="1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GTX 40 series …</a:t>
            </a:r>
            <a:endParaRPr sz="1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3" descr="Apple's M1 Pro and M1 Max SoCs are official with much improved performance  over the M1 - GSMArena.com new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6571" y="2531935"/>
            <a:ext cx="1060125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 descr="A Buyer's Guide to Intel's 10th Gen CPUs - Chillblast Lear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9912" y="1982729"/>
            <a:ext cx="1410276" cy="5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etect the Faces in the Image using the Mediapipe Library">
            <a:extLst>
              <a:ext uri="{FF2B5EF4-FFF2-40B4-BE49-F238E27FC236}">
                <a16:creationId xmlns:a16="http://schemas.microsoft.com/office/drawing/2014/main" id="{143A1066-0113-526A-932A-7D3A39DB3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188081" y="2195304"/>
            <a:ext cx="830432" cy="9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7889F4-DDA1-34AB-CDC4-24158A0A9607}"/>
              </a:ext>
            </a:extLst>
          </p:cNvPr>
          <p:cNvSpPr txBox="1"/>
          <p:nvPr/>
        </p:nvSpPr>
        <p:spPr>
          <a:xfrm>
            <a:off x="-90802" y="3115269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71A351-F5E5-019B-80C6-A48982B7AB6B}"/>
              </a:ext>
            </a:extLst>
          </p:cNvPr>
          <p:cNvCxnSpPr>
            <a:cxnSpLocks/>
          </p:cNvCxnSpPr>
          <p:nvPr/>
        </p:nvCxnSpPr>
        <p:spPr>
          <a:xfrm>
            <a:off x="1143000" y="2724241"/>
            <a:ext cx="8636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81;p13">
            <a:extLst>
              <a:ext uri="{FF2B5EF4-FFF2-40B4-BE49-F238E27FC236}">
                <a16:creationId xmlns:a16="http://schemas.microsoft.com/office/drawing/2014/main" id="{1E67659A-51E7-91F0-84AF-D07C08A167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340" y="3870400"/>
            <a:ext cx="664650" cy="4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9;p13" descr="Introduction to FPGA Design for Embedded Systems | Coursera">
            <a:extLst>
              <a:ext uri="{FF2B5EF4-FFF2-40B4-BE49-F238E27FC236}">
                <a16:creationId xmlns:a16="http://schemas.microsoft.com/office/drawing/2014/main" id="{AA699596-B3FA-BF26-0DD4-2D4DCDDBDB9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5600" y="3818074"/>
            <a:ext cx="556421" cy="469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C7F711-31F8-5899-4E7E-FE78271B2F3F}"/>
              </a:ext>
            </a:extLst>
          </p:cNvPr>
          <p:cNvSpPr txBox="1"/>
          <p:nvPr/>
        </p:nvSpPr>
        <p:spPr>
          <a:xfrm>
            <a:off x="2017448" y="3319289"/>
            <a:ext cx="157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Edge Computing System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A497A5-4544-72A6-23B4-F83AABC4E335}"/>
              </a:ext>
            </a:extLst>
          </p:cNvPr>
          <p:cNvCxnSpPr>
            <a:cxnSpLocks/>
          </p:cNvCxnSpPr>
          <p:nvPr/>
        </p:nvCxnSpPr>
        <p:spPr>
          <a:xfrm flipV="1">
            <a:off x="6781931" y="1599358"/>
            <a:ext cx="0" cy="21132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A2E415-5B15-63DA-65E5-A84EB4EC8B88}"/>
              </a:ext>
            </a:extLst>
          </p:cNvPr>
          <p:cNvCxnSpPr>
            <a:cxnSpLocks/>
          </p:cNvCxnSpPr>
          <p:nvPr/>
        </p:nvCxnSpPr>
        <p:spPr>
          <a:xfrm>
            <a:off x="6781931" y="3712648"/>
            <a:ext cx="2313594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FEA8730-039D-992D-9B22-39B37E19B04C}"/>
              </a:ext>
            </a:extLst>
          </p:cNvPr>
          <p:cNvSpPr txBox="1"/>
          <p:nvPr/>
        </p:nvSpPr>
        <p:spPr>
          <a:xfrm rot="16200000">
            <a:off x="5780881" y="2502114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6DBC69-2B6F-9C14-2E2A-C48F4B32666F}"/>
              </a:ext>
            </a:extLst>
          </p:cNvPr>
          <p:cNvSpPr txBox="1"/>
          <p:nvPr/>
        </p:nvSpPr>
        <p:spPr>
          <a:xfrm>
            <a:off x="998836" y="2409735"/>
            <a:ext cx="107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0E14D9-7D66-70FF-B0AD-B46B45F2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37" y="1940451"/>
            <a:ext cx="1657048" cy="16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tson Nano Brings AI Computing to Everyone | NVIDIA Technical Blog">
            <a:extLst>
              <a:ext uri="{FF2B5EF4-FFF2-40B4-BE49-F238E27FC236}">
                <a16:creationId xmlns:a16="http://schemas.microsoft.com/office/drawing/2014/main" id="{76B00A17-6D31-1128-8E52-CD2E9A73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81" y="3140003"/>
            <a:ext cx="931550" cy="70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82;p13">
            <a:extLst>
              <a:ext uri="{FF2B5EF4-FFF2-40B4-BE49-F238E27FC236}">
                <a16:creationId xmlns:a16="http://schemas.microsoft.com/office/drawing/2014/main" id="{1D8CA4B1-E9E5-D8CE-A787-871A0951773B}"/>
              </a:ext>
            </a:extLst>
          </p:cNvPr>
          <p:cNvSpPr txBox="1"/>
          <p:nvPr/>
        </p:nvSpPr>
        <p:spPr>
          <a:xfrm>
            <a:off x="5158842" y="3230701"/>
            <a:ext cx="133278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Jetson Nano</a:t>
            </a:r>
            <a:endParaRPr sz="1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82;p13">
            <a:extLst>
              <a:ext uri="{FF2B5EF4-FFF2-40B4-BE49-F238E27FC236}">
                <a16:creationId xmlns:a16="http://schemas.microsoft.com/office/drawing/2014/main" id="{5A097E2C-8360-49A2-86B1-76E277C9490A}"/>
              </a:ext>
            </a:extLst>
          </p:cNvPr>
          <p:cNvSpPr txBox="1"/>
          <p:nvPr/>
        </p:nvSpPr>
        <p:spPr>
          <a:xfrm rot="5400000">
            <a:off x="4349866" y="3891058"/>
            <a:ext cx="88460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. . </a:t>
            </a:r>
            <a:endParaRPr sz="3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17BDA6-7560-1E1B-6056-8C06C172613B}"/>
              </a:ext>
            </a:extLst>
          </p:cNvPr>
          <p:cNvCxnSpPr>
            <a:cxnSpLocks/>
            <a:stCxn id="181" idx="1"/>
          </p:cNvCxnSpPr>
          <p:nvPr/>
        </p:nvCxnSpPr>
        <p:spPr>
          <a:xfrm flipH="1">
            <a:off x="3517219" y="1628833"/>
            <a:ext cx="664316" cy="88265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0BB109-5BA1-6E8D-9375-3C324D74595A}"/>
              </a:ext>
            </a:extLst>
          </p:cNvPr>
          <p:cNvCxnSpPr>
            <a:cxnSpLocks/>
            <a:stCxn id="186" idx="1"/>
          </p:cNvCxnSpPr>
          <p:nvPr/>
        </p:nvCxnSpPr>
        <p:spPr>
          <a:xfrm flipH="1">
            <a:off x="3534628" y="2263992"/>
            <a:ext cx="705284" cy="28775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FF2004-4E4B-B69A-68D9-1B2AEB6FE07B}"/>
              </a:ext>
            </a:extLst>
          </p:cNvPr>
          <p:cNvCxnSpPr>
            <a:cxnSpLocks/>
            <a:stCxn id="185" idx="1"/>
          </p:cNvCxnSpPr>
          <p:nvPr/>
        </p:nvCxnSpPr>
        <p:spPr>
          <a:xfrm flipH="1" flipV="1">
            <a:off x="3534628" y="2591470"/>
            <a:ext cx="671943" cy="214815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37F2BCB-78AC-7590-7804-70C142C80377}"/>
              </a:ext>
            </a:extLst>
          </p:cNvPr>
          <p:cNvCxnSpPr>
            <a:cxnSpLocks/>
            <a:stCxn id="1030" idx="1"/>
          </p:cNvCxnSpPr>
          <p:nvPr/>
        </p:nvCxnSpPr>
        <p:spPr>
          <a:xfrm flipH="1" flipV="1">
            <a:off x="3534628" y="2642858"/>
            <a:ext cx="707353" cy="84998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960E20-F09B-8A0E-0030-ABBA2761568E}"/>
              </a:ext>
            </a:extLst>
          </p:cNvPr>
          <p:cNvCxnSpPr>
            <a:cxnSpLocks/>
          </p:cNvCxnSpPr>
          <p:nvPr/>
        </p:nvCxnSpPr>
        <p:spPr>
          <a:xfrm flipH="1" flipV="1">
            <a:off x="3478761" y="2724241"/>
            <a:ext cx="864023" cy="1436517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oogle Shape;186;p13" descr="A Buyer's Guide to Intel's 10th Gen CPUs - Chillblast Learn">
            <a:extLst>
              <a:ext uri="{FF2B5EF4-FFF2-40B4-BE49-F238E27FC236}">
                <a16:creationId xmlns:a16="http://schemas.microsoft.com/office/drawing/2014/main" id="{A87C4023-9D41-82C6-13A1-43A19869A14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7935" y="3827737"/>
            <a:ext cx="1067590" cy="46905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497F9FB-6A2D-1E09-7FBA-9CE87957F00A}"/>
              </a:ext>
            </a:extLst>
          </p:cNvPr>
          <p:cNvSpPr/>
          <p:nvPr/>
        </p:nvSpPr>
        <p:spPr>
          <a:xfrm>
            <a:off x="6953960" y="2953871"/>
            <a:ext cx="57533" cy="758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91AC04-0C21-C5C5-09CF-67333DCB1838}"/>
              </a:ext>
            </a:extLst>
          </p:cNvPr>
          <p:cNvSpPr/>
          <p:nvPr/>
        </p:nvSpPr>
        <p:spPr>
          <a:xfrm>
            <a:off x="7421908" y="3230701"/>
            <a:ext cx="54864" cy="481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0B0AC5D-4D78-66D6-8502-A66BF0CFC016}"/>
              </a:ext>
            </a:extLst>
          </p:cNvPr>
          <p:cNvSpPr/>
          <p:nvPr/>
        </p:nvSpPr>
        <p:spPr>
          <a:xfrm>
            <a:off x="7521720" y="2951067"/>
            <a:ext cx="54864" cy="758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3BB5B5-6268-B2B4-861A-48A98BD657DD}"/>
              </a:ext>
            </a:extLst>
          </p:cNvPr>
          <p:cNvSpPr/>
          <p:nvPr/>
        </p:nvSpPr>
        <p:spPr>
          <a:xfrm>
            <a:off x="7624635" y="3577534"/>
            <a:ext cx="54864" cy="1351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848CA9B-4F99-7DE3-A3BC-FDE675538DF7}"/>
              </a:ext>
            </a:extLst>
          </p:cNvPr>
          <p:cNvSpPr/>
          <p:nvPr/>
        </p:nvSpPr>
        <p:spPr>
          <a:xfrm>
            <a:off x="7733125" y="3420242"/>
            <a:ext cx="54864" cy="289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755DEF-FE53-720D-8CFA-42DCA36317D3}"/>
              </a:ext>
            </a:extLst>
          </p:cNvPr>
          <p:cNvSpPr/>
          <p:nvPr/>
        </p:nvSpPr>
        <p:spPr>
          <a:xfrm>
            <a:off x="7069398" y="3448974"/>
            <a:ext cx="54864" cy="2664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AF3A9BA-FB2B-C529-34D1-2DE356E04721}"/>
              </a:ext>
            </a:extLst>
          </p:cNvPr>
          <p:cNvSpPr/>
          <p:nvPr/>
        </p:nvSpPr>
        <p:spPr>
          <a:xfrm>
            <a:off x="7187833" y="3492847"/>
            <a:ext cx="62497" cy="2226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900367-7AC3-C034-5B6F-740AFF07A76B}"/>
              </a:ext>
            </a:extLst>
          </p:cNvPr>
          <p:cNvSpPr/>
          <p:nvPr/>
        </p:nvSpPr>
        <p:spPr>
          <a:xfrm>
            <a:off x="7840122" y="3115269"/>
            <a:ext cx="54864" cy="597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D2DBB8E-C548-B74E-B526-E948B3996AF4}"/>
              </a:ext>
            </a:extLst>
          </p:cNvPr>
          <p:cNvSpPr/>
          <p:nvPr/>
        </p:nvSpPr>
        <p:spPr>
          <a:xfrm>
            <a:off x="8071255" y="2032363"/>
            <a:ext cx="54864" cy="16788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E7BFDA0-A687-31F5-F5BF-D1A8D77160A3}"/>
              </a:ext>
            </a:extLst>
          </p:cNvPr>
          <p:cNvSpPr/>
          <p:nvPr/>
        </p:nvSpPr>
        <p:spPr>
          <a:xfrm>
            <a:off x="8216560" y="2200215"/>
            <a:ext cx="54864" cy="15159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58CFEE2-E915-5143-8C06-DB955FD3EFAB}"/>
              </a:ext>
            </a:extLst>
          </p:cNvPr>
          <p:cNvSpPr/>
          <p:nvPr/>
        </p:nvSpPr>
        <p:spPr>
          <a:xfrm>
            <a:off x="8368089" y="1628833"/>
            <a:ext cx="54862" cy="20866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1382816-ED1E-57A0-776C-3AFFD746F109}"/>
              </a:ext>
            </a:extLst>
          </p:cNvPr>
          <p:cNvSpPr/>
          <p:nvPr/>
        </p:nvSpPr>
        <p:spPr>
          <a:xfrm>
            <a:off x="8511526" y="1430852"/>
            <a:ext cx="45719" cy="22980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68897B-B948-DF7D-0F76-69995D36B9E8}"/>
              </a:ext>
            </a:extLst>
          </p:cNvPr>
          <p:cNvSpPr/>
          <p:nvPr/>
        </p:nvSpPr>
        <p:spPr>
          <a:xfrm>
            <a:off x="6506573" y="2456409"/>
            <a:ext cx="2588952" cy="5222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Variation in Execution </a:t>
            </a:r>
            <a:r>
              <a:rPr lang="en-US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Time across Het. Machines</a:t>
            </a:r>
            <a:endParaRPr lang="en-US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3" grpId="0"/>
      <p:bldP spid="12" grpId="0"/>
      <p:bldP spid="18" grpId="0"/>
      <p:bldP spid="20" grpId="0"/>
      <p:bldP spid="23" grpId="0"/>
      <p:bldP spid="24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28" grpId="0" animBg="1"/>
      <p:bldP spid="130" grpId="0" animBg="1"/>
      <p:bldP spid="4" grpId="0" animBg="1"/>
      <p:bldP spid="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03D5-AF14-83E5-A804-DB40E9B9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  <a:cs typeface="Times New Roman"/>
              </a:rPr>
              <a:t>Conclusion and Future 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E60C-9E0F-6460-6452-24A313001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We provide SEE score to quantify the system heterogeneity 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The measure is WRT a QoS metric and for a given workload</a:t>
            </a:r>
          </a:p>
          <a:p>
            <a:pPr lvl="1"/>
            <a:r>
              <a:rPr lang="en-US" dirty="0">
                <a:latin typeface="Arial"/>
                <a:cs typeface="Arial"/>
              </a:rPr>
              <a:t>SEE score is a measure showing how fast a system is for a workload</a:t>
            </a:r>
          </a:p>
          <a:p>
            <a:pPr lvl="1"/>
            <a:r>
              <a:rPr lang="en-US" dirty="0">
                <a:latin typeface="Arial"/>
                <a:cs typeface="Arial"/>
              </a:rPr>
              <a:t>It can compare the performance of different heterogeneous systems</a:t>
            </a:r>
          </a:p>
          <a:p>
            <a:endParaRPr lang="en-US" sz="800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SEE score can approximate QoS in error range of 1.4% to 22.9%</a:t>
            </a:r>
            <a:endParaRPr lang="en-US" dirty="0"/>
          </a:p>
          <a:p>
            <a:endParaRPr lang="en-US" sz="1800" dirty="0">
              <a:latin typeface="sans-serif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SEE score enables proactive configuration of a heterogeneous system (instead of try and error) to fulfill a given QoS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4011C-8234-8B42-0E7E-41B2A6FE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1026" name="Picture 2" descr="Ali Mokht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0" y="1131629"/>
            <a:ext cx="2995547" cy="30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840" y="1131630"/>
            <a:ext cx="2377766" cy="3019137"/>
          </a:xfrm>
          <a:prstGeom prst="rect">
            <a:avLst/>
          </a:prstGeom>
        </p:spPr>
      </p:pic>
      <p:pic>
        <p:nvPicPr>
          <p:cNvPr id="1030" name="Picture 6" descr="saeid93 (Saeid Ghafouri) · GitHu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0" t="22936" r="7078"/>
          <a:stretch/>
        </p:blipFill>
        <p:spPr bwMode="auto">
          <a:xfrm>
            <a:off x="6297561" y="1106128"/>
            <a:ext cx="2462981" cy="304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2596" y="4167645"/>
            <a:ext cx="199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Ali </a:t>
            </a:r>
            <a:r>
              <a:rPr lang="en-US" sz="1800" dirty="0" err="1" smtClean="0"/>
              <a:t>Mokhtari</a:t>
            </a:r>
            <a:endParaRPr lang="en-US" sz="1800" dirty="0"/>
          </a:p>
          <a:p>
            <a:r>
              <a:rPr lang="en-US" sz="1800" dirty="0" smtClean="0"/>
              <a:t>PhD student </a:t>
            </a:r>
          </a:p>
          <a:p>
            <a:r>
              <a:rPr lang="en-US" sz="1800" dirty="0" smtClean="0"/>
              <a:t>UL Lafayette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745078" y="4150765"/>
            <a:ext cx="199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Pooyan</a:t>
            </a:r>
            <a:r>
              <a:rPr lang="en-US" sz="1800" dirty="0" smtClean="0"/>
              <a:t> </a:t>
            </a:r>
            <a:r>
              <a:rPr lang="en-US" sz="1800" dirty="0" err="1" smtClean="0"/>
              <a:t>Jamshidi</a:t>
            </a:r>
            <a:endParaRPr lang="en-US" sz="1800" dirty="0"/>
          </a:p>
          <a:p>
            <a:r>
              <a:rPr lang="en-US" sz="1800" dirty="0" smtClean="0"/>
              <a:t>Assistant Prof.</a:t>
            </a:r>
          </a:p>
          <a:p>
            <a:r>
              <a:rPr lang="en-US" sz="1800" dirty="0" smtClean="0"/>
              <a:t>U. South Carolina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7831394" y="4408962"/>
            <a:ext cx="1312606" cy="7345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46057" y="4150765"/>
            <a:ext cx="2552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Saeid</a:t>
            </a:r>
            <a:r>
              <a:rPr lang="en-US" sz="1800" dirty="0" smtClean="0"/>
              <a:t> </a:t>
            </a:r>
            <a:r>
              <a:rPr lang="en-US" sz="1800" dirty="0" err="1" smtClean="0"/>
              <a:t>Ghafouri</a:t>
            </a:r>
            <a:endParaRPr lang="en-US" sz="1800" dirty="0"/>
          </a:p>
          <a:p>
            <a:r>
              <a:rPr lang="en-US" sz="1800" dirty="0" smtClean="0"/>
              <a:t>PhD Student</a:t>
            </a:r>
          </a:p>
          <a:p>
            <a:r>
              <a:rPr lang="en-US" sz="1800" dirty="0"/>
              <a:t>Queen Mary University</a:t>
            </a:r>
          </a:p>
        </p:txBody>
      </p:sp>
    </p:spTree>
    <p:extLst>
      <p:ext uri="{BB962C8B-B14F-4D97-AF65-F5344CB8AC3E}">
        <p14:creationId xmlns:p14="http://schemas.microsoft.com/office/powerpoint/2010/main" val="42222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9038DB-84FF-112A-53E7-8AFFA7DFC0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4905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CA50C1-3141-A492-E718-B6AE5DFAB0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2187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0FCC-EA81-53E8-10FA-218AC3CB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0" y="89154"/>
            <a:ext cx="8322873" cy="758777"/>
          </a:xfrm>
        </p:spPr>
        <p:txBody>
          <a:bodyPr>
            <a:normAutofit/>
          </a:bodyPr>
          <a:lstStyle/>
          <a:p>
            <a:r>
              <a:rPr lang="en-US" dirty="0"/>
              <a:t>Mean Speedup due to Machine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AEFF6-956D-8AEC-2C19-95ADFFDA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0FD89-E0A9-4E30-3867-D26A5D0C7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" r="1928" b="10315"/>
          <a:stretch/>
        </p:blipFill>
        <p:spPr>
          <a:xfrm>
            <a:off x="0" y="1000929"/>
            <a:ext cx="9043317" cy="37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4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Heterogeneous Machines Single FCFS Queue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87265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431552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758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983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983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6013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6013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6306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6306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BA23F118-C6AD-477D-BE0A-1D95D64B3B44}"/>
              </a:ext>
            </a:extLst>
          </p:cNvPr>
          <p:cNvSpPr txBox="1"/>
          <p:nvPr/>
        </p:nvSpPr>
        <p:spPr>
          <a:xfrm>
            <a:off x="7346373" y="4372209"/>
            <a:ext cx="8832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Machines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E117BD2-CD07-A1C4-9C4E-050D29B7932C}"/>
              </a:ext>
            </a:extLst>
          </p:cNvPr>
          <p:cNvCxnSpPr/>
          <p:nvPr/>
        </p:nvCxnSpPr>
        <p:spPr>
          <a:xfrm>
            <a:off x="2110979" y="2574923"/>
            <a:ext cx="306466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B66B03B-8425-C850-629A-45635906B0D3}"/>
              </a:ext>
            </a:extLst>
          </p:cNvPr>
          <p:cNvCxnSpPr/>
          <p:nvPr/>
        </p:nvCxnSpPr>
        <p:spPr>
          <a:xfrm>
            <a:off x="5175647" y="257492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AD5D7DC-61FA-AFA5-49B3-8058A7519BBA}"/>
              </a:ext>
            </a:extLst>
          </p:cNvPr>
          <p:cNvCxnSpPr>
            <a:cxnSpLocks/>
          </p:cNvCxnSpPr>
          <p:nvPr/>
        </p:nvCxnSpPr>
        <p:spPr>
          <a:xfrm flipH="1">
            <a:off x="2110979" y="3103185"/>
            <a:ext cx="306466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F5CA0FE-A72F-9FFF-13B9-3C2405AD728B}"/>
              </a:ext>
            </a:extLst>
          </p:cNvPr>
          <p:cNvCxnSpPr/>
          <p:nvPr/>
        </p:nvCxnSpPr>
        <p:spPr>
          <a:xfrm>
            <a:off x="4572000" y="257492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3FCD234-B541-1BE0-23E4-32DB6F3C43CC}"/>
              </a:ext>
            </a:extLst>
          </p:cNvPr>
          <p:cNvCxnSpPr/>
          <p:nvPr/>
        </p:nvCxnSpPr>
        <p:spPr>
          <a:xfrm>
            <a:off x="4000500" y="257492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77CB6140-772A-05F0-1A72-7E079E0D5983}"/>
              </a:ext>
            </a:extLst>
          </p:cNvPr>
          <p:cNvCxnSpPr/>
          <p:nvPr/>
        </p:nvCxnSpPr>
        <p:spPr>
          <a:xfrm>
            <a:off x="3386138" y="2574922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63502E6-1008-815D-FF4D-1FB75D119032}"/>
              </a:ext>
            </a:extLst>
          </p:cNvPr>
          <p:cNvCxnSpPr/>
          <p:nvPr/>
        </p:nvCxnSpPr>
        <p:spPr>
          <a:xfrm>
            <a:off x="2750344" y="258196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F710C069-C1C2-D8BF-7129-B4CF1B21A08B}"/>
              </a:ext>
            </a:extLst>
          </p:cNvPr>
          <p:cNvCxnSpPr/>
          <p:nvPr/>
        </p:nvCxnSpPr>
        <p:spPr>
          <a:xfrm>
            <a:off x="2221706" y="256757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61A0AD5-B449-0532-DB1C-C67D1594B530}"/>
              </a:ext>
            </a:extLst>
          </p:cNvPr>
          <p:cNvCxnSpPr>
            <a:endCxn id="5" idx="2"/>
          </p:cNvCxnSpPr>
          <p:nvPr/>
        </p:nvCxnSpPr>
        <p:spPr>
          <a:xfrm flipV="1">
            <a:off x="5175647" y="1730165"/>
            <a:ext cx="2170725" cy="110888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108869D5-292E-F2F5-87E6-F4789B878FFB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5175647" y="2774451"/>
            <a:ext cx="2170725" cy="7164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3E214A2-E5FF-1D1F-4E5F-839E9ECF4D39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5175647" y="2860958"/>
            <a:ext cx="2170725" cy="95778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7D53C916-B8AC-1C77-601A-2FAC1CCB3DCC}"/>
              </a:ext>
            </a:extLst>
          </p:cNvPr>
          <p:cNvSpPr txBox="1"/>
          <p:nvPr/>
        </p:nvSpPr>
        <p:spPr>
          <a:xfrm>
            <a:off x="4055269" y="3174226"/>
            <a:ext cx="1675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FCFS Queue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4C2EA453-6C8B-25BE-F3AB-67FD1908FE8C}"/>
              </a:ext>
            </a:extLst>
          </p:cNvPr>
          <p:cNvSpPr/>
          <p:nvPr/>
        </p:nvSpPr>
        <p:spPr>
          <a:xfrm>
            <a:off x="4724400" y="2695577"/>
            <a:ext cx="337454" cy="2519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3AA267B5-6D30-4C14-81D8-D761E0AB940A}"/>
              </a:ext>
            </a:extLst>
          </p:cNvPr>
          <p:cNvSpPr/>
          <p:nvPr/>
        </p:nvSpPr>
        <p:spPr>
          <a:xfrm>
            <a:off x="4120753" y="2699089"/>
            <a:ext cx="337454" cy="2519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477AEF49-C47A-1747-F2A5-FCBC69B21753}"/>
              </a:ext>
            </a:extLst>
          </p:cNvPr>
          <p:cNvSpPr/>
          <p:nvPr/>
        </p:nvSpPr>
        <p:spPr>
          <a:xfrm>
            <a:off x="3582590" y="2704089"/>
            <a:ext cx="337454" cy="2519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E042D60B-9121-5419-1095-0950FFC1F87B}"/>
              </a:ext>
            </a:extLst>
          </p:cNvPr>
          <p:cNvSpPr/>
          <p:nvPr/>
        </p:nvSpPr>
        <p:spPr>
          <a:xfrm>
            <a:off x="2911591" y="2691151"/>
            <a:ext cx="337454" cy="2519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159C3334-1925-EDC6-21B1-A98932BA68C4}"/>
              </a:ext>
            </a:extLst>
          </p:cNvPr>
          <p:cNvSpPr/>
          <p:nvPr/>
        </p:nvSpPr>
        <p:spPr>
          <a:xfrm>
            <a:off x="2332435" y="2695272"/>
            <a:ext cx="337454" cy="2519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8631499-91A4-D231-BDBA-C8C5AB303DFB}"/>
              </a:ext>
            </a:extLst>
          </p:cNvPr>
          <p:cNvSpPr txBox="1"/>
          <p:nvPr/>
        </p:nvSpPr>
        <p:spPr>
          <a:xfrm>
            <a:off x="2014147" y="2174849"/>
            <a:ext cx="3474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Time of all tasks is zero (bag of tasks)</a:t>
            </a: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6102A92F-C02D-190B-382A-381AF5880295}"/>
              </a:ext>
            </a:extLst>
          </p:cNvPr>
          <p:cNvCxnSpPr>
            <a:endCxn id="180" idx="2"/>
          </p:cNvCxnSpPr>
          <p:nvPr/>
        </p:nvCxnSpPr>
        <p:spPr>
          <a:xfrm flipV="1">
            <a:off x="2669889" y="2943150"/>
            <a:ext cx="410429" cy="56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A9E8EE63-6AFD-C389-B3E6-D5DEC18396C2}"/>
              </a:ext>
            </a:extLst>
          </p:cNvPr>
          <p:cNvSpPr txBox="1"/>
          <p:nvPr/>
        </p:nvSpPr>
        <p:spPr>
          <a:xfrm>
            <a:off x="2347524" y="3499987"/>
            <a:ext cx="73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Tasks</a:t>
            </a:r>
          </a:p>
        </p:txBody>
      </p:sp>
      <p:graphicFrame>
        <p:nvGraphicFramePr>
          <p:cNvPr id="187" name="Table 5">
            <a:extLst>
              <a:ext uri="{FF2B5EF4-FFF2-40B4-BE49-F238E27FC236}">
                <a16:creationId xmlns:a16="http://schemas.microsoft.com/office/drawing/2014/main" id="{19FE796B-A7BC-75E0-19D4-E118A93FD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17515"/>
              </p:ext>
            </p:extLst>
          </p:nvPr>
        </p:nvGraphicFramePr>
        <p:xfrm>
          <a:off x="5672" y="974199"/>
          <a:ext cx="3032124" cy="1142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031">
                  <a:extLst>
                    <a:ext uri="{9D8B030D-6E8A-4147-A177-3AD203B41FA5}">
                      <a16:colId xmlns:a16="http://schemas.microsoft.com/office/drawing/2014/main" val="2225017554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776198669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859128498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4153878388"/>
                    </a:ext>
                  </a:extLst>
                </a:gridCol>
              </a:tblGrid>
              <a:tr h="27384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EET Matrix (Vector)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6721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66696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Task Type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11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70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Slowest Homogeneous Counterpart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5E7936B-3D45-9DB6-E406-37025C2F01F8}"/>
              </a:ext>
            </a:extLst>
          </p:cNvPr>
          <p:cNvSpPr/>
          <p:nvPr/>
        </p:nvSpPr>
        <p:spPr>
          <a:xfrm>
            <a:off x="410441" y="3583788"/>
            <a:ext cx="68580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147" name="Right Brace 146">
            <a:extLst>
              <a:ext uri="{FF2B5EF4-FFF2-40B4-BE49-F238E27FC236}">
                <a16:creationId xmlns:a16="http://schemas.microsoft.com/office/drawing/2014/main" id="{E0C1EA29-4607-0CDB-0AC9-38B771CF0D51}"/>
              </a:ext>
            </a:extLst>
          </p:cNvPr>
          <p:cNvSpPr/>
          <p:nvPr/>
        </p:nvSpPr>
        <p:spPr>
          <a:xfrm rot="16200000">
            <a:off x="3695716" y="-25326"/>
            <a:ext cx="179192" cy="6829085"/>
          </a:xfrm>
          <a:prstGeom prst="rightBrace">
            <a:avLst>
              <a:gd name="adj1" fmla="val 109992"/>
              <a:gd name="adj2" fmla="val 50000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0AB0FF2-5487-F442-A651-D5025B112DCE}"/>
              </a:ext>
            </a:extLst>
          </p:cNvPr>
          <p:cNvSpPr txBox="1"/>
          <p:nvPr/>
        </p:nvSpPr>
        <p:spPr>
          <a:xfrm>
            <a:off x="3678684" y="3035993"/>
            <a:ext cx="2570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F814A1F-4EFC-9D85-B659-63D0F1343526}"/>
              </a:ext>
            </a:extLst>
          </p:cNvPr>
          <p:cNvSpPr txBox="1"/>
          <p:nvPr/>
        </p:nvSpPr>
        <p:spPr>
          <a:xfrm>
            <a:off x="1162756" y="4188536"/>
            <a:ext cx="540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 tasks are executed by 3 machines  at each moment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DA6DF-D93F-17E3-A411-2D4D12424651}"/>
              </a:ext>
            </a:extLst>
          </p:cNvPr>
          <p:cNvSpPr/>
          <p:nvPr/>
        </p:nvSpPr>
        <p:spPr>
          <a:xfrm>
            <a:off x="429445" y="2556373"/>
            <a:ext cx="68580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5D778-83DC-14F9-93E2-56F8D5F6780B}"/>
              </a:ext>
            </a:extLst>
          </p:cNvPr>
          <p:cNvSpPr/>
          <p:nvPr/>
        </p:nvSpPr>
        <p:spPr>
          <a:xfrm>
            <a:off x="410441" y="1507401"/>
            <a:ext cx="68580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16843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Heterogeneous System with One Task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5E7936B-3D45-9DB6-E406-37025C2F01F8}"/>
              </a:ext>
            </a:extLst>
          </p:cNvPr>
          <p:cNvSpPr/>
          <p:nvPr/>
        </p:nvSpPr>
        <p:spPr>
          <a:xfrm>
            <a:off x="410441" y="3583788"/>
            <a:ext cx="68580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09A232-D01B-276D-3D7C-5CE578FC46F6}"/>
              </a:ext>
            </a:extLst>
          </p:cNvPr>
          <p:cNvSpPr/>
          <p:nvPr/>
        </p:nvSpPr>
        <p:spPr>
          <a:xfrm>
            <a:off x="6644363" y="2571750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3333E7-2223-C5B5-296D-6D6785C67547}"/>
              </a:ext>
            </a:extLst>
          </p:cNvPr>
          <p:cNvSpPr/>
          <p:nvPr/>
        </p:nvSpPr>
        <p:spPr>
          <a:xfrm>
            <a:off x="5952744" y="2571750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EF45F4-DCBF-5FC8-BCF3-9EFD7AC2ACD4}"/>
              </a:ext>
            </a:extLst>
          </p:cNvPr>
          <p:cNvSpPr/>
          <p:nvPr/>
        </p:nvSpPr>
        <p:spPr>
          <a:xfrm>
            <a:off x="5260086" y="2572246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AF8477-FBE9-F86F-7A5A-1C4FECC5DE06}"/>
              </a:ext>
            </a:extLst>
          </p:cNvPr>
          <p:cNvSpPr/>
          <p:nvPr/>
        </p:nvSpPr>
        <p:spPr>
          <a:xfrm>
            <a:off x="4567428" y="2572246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9A2045-4279-1B35-556E-0ABBE73AE393}"/>
              </a:ext>
            </a:extLst>
          </p:cNvPr>
          <p:cNvSpPr/>
          <p:nvPr/>
        </p:nvSpPr>
        <p:spPr>
          <a:xfrm>
            <a:off x="3875810" y="2572246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FA2052-51DF-D334-4785-0834C340CF03}"/>
              </a:ext>
            </a:extLst>
          </p:cNvPr>
          <p:cNvSpPr/>
          <p:nvPr/>
        </p:nvSpPr>
        <p:spPr>
          <a:xfrm>
            <a:off x="3183152" y="2572246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5B4D26-6D1A-1D90-5E35-7B5CFA21F99C}"/>
              </a:ext>
            </a:extLst>
          </p:cNvPr>
          <p:cNvSpPr/>
          <p:nvPr/>
        </p:nvSpPr>
        <p:spPr>
          <a:xfrm>
            <a:off x="2491013" y="2571254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475104-F8A4-0AE2-A76E-9045C9496A0E}"/>
              </a:ext>
            </a:extLst>
          </p:cNvPr>
          <p:cNvSpPr/>
          <p:nvPr/>
        </p:nvSpPr>
        <p:spPr>
          <a:xfrm>
            <a:off x="1796796" y="2571254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94B8F3-037C-8F21-7957-9974596A5E75}"/>
              </a:ext>
            </a:extLst>
          </p:cNvPr>
          <p:cNvSpPr/>
          <p:nvPr/>
        </p:nvSpPr>
        <p:spPr>
          <a:xfrm>
            <a:off x="1106217" y="2571254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3D315-6AEC-654A-872D-784FA774ED1E}"/>
              </a:ext>
            </a:extLst>
          </p:cNvPr>
          <p:cNvSpPr/>
          <p:nvPr/>
        </p:nvSpPr>
        <p:spPr>
          <a:xfrm>
            <a:off x="404207" y="2571254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14076C-AD28-20C0-6795-85BD4B51FA13}"/>
              </a:ext>
            </a:extLst>
          </p:cNvPr>
          <p:cNvSpPr/>
          <p:nvPr/>
        </p:nvSpPr>
        <p:spPr>
          <a:xfrm>
            <a:off x="7210823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1CBD78A-5ED6-7302-6BB2-7BAED636E253}"/>
              </a:ext>
            </a:extLst>
          </p:cNvPr>
          <p:cNvSpPr/>
          <p:nvPr/>
        </p:nvSpPr>
        <p:spPr>
          <a:xfrm>
            <a:off x="7146036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7A1C08-A9B8-C4E8-F6C0-3B80D1BF4B30}"/>
              </a:ext>
            </a:extLst>
          </p:cNvPr>
          <p:cNvSpPr/>
          <p:nvPr/>
        </p:nvSpPr>
        <p:spPr>
          <a:xfrm>
            <a:off x="7081359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9EBAF0E-FC85-4ED9-9EBA-02EC5C9467B2}"/>
              </a:ext>
            </a:extLst>
          </p:cNvPr>
          <p:cNvSpPr/>
          <p:nvPr/>
        </p:nvSpPr>
        <p:spPr>
          <a:xfrm>
            <a:off x="7016573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B9D0A4-F819-8743-9E55-EFAF9BDD7E56}"/>
              </a:ext>
            </a:extLst>
          </p:cNvPr>
          <p:cNvSpPr/>
          <p:nvPr/>
        </p:nvSpPr>
        <p:spPr>
          <a:xfrm>
            <a:off x="6951786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7031DD-86F8-C9E0-F06C-E7B92D638FB0}"/>
              </a:ext>
            </a:extLst>
          </p:cNvPr>
          <p:cNvSpPr/>
          <p:nvPr/>
        </p:nvSpPr>
        <p:spPr>
          <a:xfrm>
            <a:off x="6887000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9FB58B-6581-F655-D468-EA6F84E67D1C}"/>
              </a:ext>
            </a:extLst>
          </p:cNvPr>
          <p:cNvSpPr/>
          <p:nvPr/>
        </p:nvSpPr>
        <p:spPr>
          <a:xfrm>
            <a:off x="6824186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1B44B8D-1BB8-3A3A-6B6B-219847EC46C7}"/>
              </a:ext>
            </a:extLst>
          </p:cNvPr>
          <p:cNvSpPr/>
          <p:nvPr/>
        </p:nvSpPr>
        <p:spPr>
          <a:xfrm>
            <a:off x="6757427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6660BDB-180C-AD92-7BEF-6FB2A54D2664}"/>
              </a:ext>
            </a:extLst>
          </p:cNvPr>
          <p:cNvSpPr/>
          <p:nvPr/>
        </p:nvSpPr>
        <p:spPr>
          <a:xfrm>
            <a:off x="6692988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80E83C3-A0C3-16C3-C196-02AA169CA0FB}"/>
              </a:ext>
            </a:extLst>
          </p:cNvPr>
          <p:cNvSpPr/>
          <p:nvPr/>
        </p:nvSpPr>
        <p:spPr>
          <a:xfrm>
            <a:off x="6628842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3340E4-2FFB-8B7E-0F5D-D0047259A66F}"/>
              </a:ext>
            </a:extLst>
          </p:cNvPr>
          <p:cNvSpPr/>
          <p:nvPr/>
        </p:nvSpPr>
        <p:spPr>
          <a:xfrm>
            <a:off x="6533141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BED91D-CF50-C698-C4B8-3281E5842B20}"/>
              </a:ext>
            </a:extLst>
          </p:cNvPr>
          <p:cNvSpPr/>
          <p:nvPr/>
        </p:nvSpPr>
        <p:spPr>
          <a:xfrm>
            <a:off x="6468355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AEFDAB-E447-C26A-BDA4-6B1890334744}"/>
              </a:ext>
            </a:extLst>
          </p:cNvPr>
          <p:cNvSpPr/>
          <p:nvPr/>
        </p:nvSpPr>
        <p:spPr>
          <a:xfrm>
            <a:off x="6403678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E2F4C6-FE75-7625-1250-D9F2AEA38444}"/>
              </a:ext>
            </a:extLst>
          </p:cNvPr>
          <p:cNvSpPr/>
          <p:nvPr/>
        </p:nvSpPr>
        <p:spPr>
          <a:xfrm>
            <a:off x="6338891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7F56FA-ACF3-B913-076F-A2E39520EA1E}"/>
              </a:ext>
            </a:extLst>
          </p:cNvPr>
          <p:cNvSpPr/>
          <p:nvPr/>
        </p:nvSpPr>
        <p:spPr>
          <a:xfrm>
            <a:off x="6274105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01A62A4-ECA7-9334-4483-E985877E5B57}"/>
              </a:ext>
            </a:extLst>
          </p:cNvPr>
          <p:cNvSpPr/>
          <p:nvPr/>
        </p:nvSpPr>
        <p:spPr>
          <a:xfrm>
            <a:off x="6209318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60BDC4-2FFE-74B8-291E-3973C20F7833}"/>
              </a:ext>
            </a:extLst>
          </p:cNvPr>
          <p:cNvSpPr/>
          <p:nvPr/>
        </p:nvSpPr>
        <p:spPr>
          <a:xfrm>
            <a:off x="6146505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F31B077-019A-9C4F-6740-31DE1CAAFD23}"/>
              </a:ext>
            </a:extLst>
          </p:cNvPr>
          <p:cNvSpPr/>
          <p:nvPr/>
        </p:nvSpPr>
        <p:spPr>
          <a:xfrm>
            <a:off x="6079745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7A4E543-BD8D-DC1C-3C0F-722E1FDBD378}"/>
              </a:ext>
            </a:extLst>
          </p:cNvPr>
          <p:cNvSpPr/>
          <p:nvPr/>
        </p:nvSpPr>
        <p:spPr>
          <a:xfrm>
            <a:off x="6015307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F0660F-ABF8-3A95-D61C-868D5DF5338B}"/>
              </a:ext>
            </a:extLst>
          </p:cNvPr>
          <p:cNvSpPr/>
          <p:nvPr/>
        </p:nvSpPr>
        <p:spPr>
          <a:xfrm>
            <a:off x="5951161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F0475FB-78F2-F0D2-233F-202E36C792DA}"/>
              </a:ext>
            </a:extLst>
          </p:cNvPr>
          <p:cNvSpPr/>
          <p:nvPr/>
        </p:nvSpPr>
        <p:spPr>
          <a:xfrm>
            <a:off x="5840442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4291B66-4AF7-A9B6-9C9D-CE5BBAAC1CC0}"/>
              </a:ext>
            </a:extLst>
          </p:cNvPr>
          <p:cNvSpPr/>
          <p:nvPr/>
        </p:nvSpPr>
        <p:spPr>
          <a:xfrm>
            <a:off x="5775656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83B4C8-D4D4-3044-1A42-F644DC4750E5}"/>
              </a:ext>
            </a:extLst>
          </p:cNvPr>
          <p:cNvSpPr/>
          <p:nvPr/>
        </p:nvSpPr>
        <p:spPr>
          <a:xfrm>
            <a:off x="5710979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A060C7E-F686-4E60-54E1-26AA16AC4AF7}"/>
              </a:ext>
            </a:extLst>
          </p:cNvPr>
          <p:cNvSpPr/>
          <p:nvPr/>
        </p:nvSpPr>
        <p:spPr>
          <a:xfrm>
            <a:off x="5646192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49E4E75-289E-4B73-37B7-05780CCFDED7}"/>
              </a:ext>
            </a:extLst>
          </p:cNvPr>
          <p:cNvSpPr/>
          <p:nvPr/>
        </p:nvSpPr>
        <p:spPr>
          <a:xfrm>
            <a:off x="5581406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D4E5223-28D2-AC6A-AC1E-70B9DAB08F78}"/>
              </a:ext>
            </a:extLst>
          </p:cNvPr>
          <p:cNvSpPr/>
          <p:nvPr/>
        </p:nvSpPr>
        <p:spPr>
          <a:xfrm>
            <a:off x="5516619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D296C2-1378-A10F-9308-613767C7B72E}"/>
              </a:ext>
            </a:extLst>
          </p:cNvPr>
          <p:cNvSpPr/>
          <p:nvPr/>
        </p:nvSpPr>
        <p:spPr>
          <a:xfrm>
            <a:off x="5453806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E00232C-B575-416D-74A5-7A1885D08865}"/>
              </a:ext>
            </a:extLst>
          </p:cNvPr>
          <p:cNvSpPr/>
          <p:nvPr/>
        </p:nvSpPr>
        <p:spPr>
          <a:xfrm>
            <a:off x="5387046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1F0E646-CEA8-2816-D7F0-393F8045C044}"/>
              </a:ext>
            </a:extLst>
          </p:cNvPr>
          <p:cNvSpPr/>
          <p:nvPr/>
        </p:nvSpPr>
        <p:spPr>
          <a:xfrm>
            <a:off x="5322608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010B836-89AA-F7D9-99DB-7B28F59E1821}"/>
              </a:ext>
            </a:extLst>
          </p:cNvPr>
          <p:cNvSpPr/>
          <p:nvPr/>
        </p:nvSpPr>
        <p:spPr>
          <a:xfrm>
            <a:off x="5258462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96763BC-7861-2585-BD9F-D3BED0A8BF79}"/>
              </a:ext>
            </a:extLst>
          </p:cNvPr>
          <p:cNvSpPr/>
          <p:nvPr/>
        </p:nvSpPr>
        <p:spPr>
          <a:xfrm>
            <a:off x="5147743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EF51B2B-188C-2819-C4E4-514E2851550B}"/>
              </a:ext>
            </a:extLst>
          </p:cNvPr>
          <p:cNvSpPr/>
          <p:nvPr/>
        </p:nvSpPr>
        <p:spPr>
          <a:xfrm>
            <a:off x="5082956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031F9F-E161-4477-7D2B-FD96B8ED7DDB}"/>
              </a:ext>
            </a:extLst>
          </p:cNvPr>
          <p:cNvSpPr/>
          <p:nvPr/>
        </p:nvSpPr>
        <p:spPr>
          <a:xfrm>
            <a:off x="5018279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2BFAC29-CCDD-20AE-892C-59AE8C8BB884}"/>
              </a:ext>
            </a:extLst>
          </p:cNvPr>
          <p:cNvSpPr/>
          <p:nvPr/>
        </p:nvSpPr>
        <p:spPr>
          <a:xfrm>
            <a:off x="4953493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30A908-B727-1727-2ABE-1B248E66085B}"/>
              </a:ext>
            </a:extLst>
          </p:cNvPr>
          <p:cNvSpPr/>
          <p:nvPr/>
        </p:nvSpPr>
        <p:spPr>
          <a:xfrm>
            <a:off x="4888706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891BE1B-EC45-F1DD-5AD4-64EDF944681F}"/>
              </a:ext>
            </a:extLst>
          </p:cNvPr>
          <p:cNvSpPr/>
          <p:nvPr/>
        </p:nvSpPr>
        <p:spPr>
          <a:xfrm>
            <a:off x="4823920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38B2D42-C3B1-2614-864A-0C73D57A9401}"/>
              </a:ext>
            </a:extLst>
          </p:cNvPr>
          <p:cNvSpPr/>
          <p:nvPr/>
        </p:nvSpPr>
        <p:spPr>
          <a:xfrm>
            <a:off x="4761107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E3BDFF0-2C5F-BC57-BB0D-57466333B355}"/>
              </a:ext>
            </a:extLst>
          </p:cNvPr>
          <p:cNvSpPr/>
          <p:nvPr/>
        </p:nvSpPr>
        <p:spPr>
          <a:xfrm>
            <a:off x="4694347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9CB55FE-30FB-9D3F-6D9E-55BB7E7C6305}"/>
              </a:ext>
            </a:extLst>
          </p:cNvPr>
          <p:cNvSpPr/>
          <p:nvPr/>
        </p:nvSpPr>
        <p:spPr>
          <a:xfrm>
            <a:off x="4629908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FC8D7ED-1256-080A-A16B-389EE254685E}"/>
              </a:ext>
            </a:extLst>
          </p:cNvPr>
          <p:cNvSpPr/>
          <p:nvPr/>
        </p:nvSpPr>
        <p:spPr>
          <a:xfrm>
            <a:off x="4565762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D32B468-5B9C-BA0C-7363-26E301E685C1}"/>
              </a:ext>
            </a:extLst>
          </p:cNvPr>
          <p:cNvSpPr/>
          <p:nvPr/>
        </p:nvSpPr>
        <p:spPr>
          <a:xfrm>
            <a:off x="4448294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D8ADF29-D35C-CCA7-3B7B-5C3926A1802B}"/>
              </a:ext>
            </a:extLst>
          </p:cNvPr>
          <p:cNvSpPr/>
          <p:nvPr/>
        </p:nvSpPr>
        <p:spPr>
          <a:xfrm>
            <a:off x="4383507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5A8A9CC-AF50-3229-410A-4E64770C1851}"/>
              </a:ext>
            </a:extLst>
          </p:cNvPr>
          <p:cNvSpPr/>
          <p:nvPr/>
        </p:nvSpPr>
        <p:spPr>
          <a:xfrm>
            <a:off x="4318830" y="1481000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B30D3CB-9773-0C0D-DDF3-2A4AB7D678F0}"/>
              </a:ext>
            </a:extLst>
          </p:cNvPr>
          <p:cNvSpPr/>
          <p:nvPr/>
        </p:nvSpPr>
        <p:spPr>
          <a:xfrm>
            <a:off x="4254044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06EC306-A7AE-B115-6313-D971D5E5516D}"/>
              </a:ext>
            </a:extLst>
          </p:cNvPr>
          <p:cNvSpPr/>
          <p:nvPr/>
        </p:nvSpPr>
        <p:spPr>
          <a:xfrm>
            <a:off x="4189257" y="1481000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B237786-E6D4-5BBC-0A0C-1C600F145A7F}"/>
              </a:ext>
            </a:extLst>
          </p:cNvPr>
          <p:cNvSpPr/>
          <p:nvPr/>
        </p:nvSpPr>
        <p:spPr>
          <a:xfrm>
            <a:off x="4124471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3D62CAD-197A-7B6D-4ED8-6E52C4D8899E}"/>
              </a:ext>
            </a:extLst>
          </p:cNvPr>
          <p:cNvSpPr/>
          <p:nvPr/>
        </p:nvSpPr>
        <p:spPr>
          <a:xfrm>
            <a:off x="4061657" y="1481000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FE50EF6-64E2-0FE9-3172-8FE32B115282}"/>
              </a:ext>
            </a:extLst>
          </p:cNvPr>
          <p:cNvSpPr/>
          <p:nvPr/>
        </p:nvSpPr>
        <p:spPr>
          <a:xfrm>
            <a:off x="3994898" y="1481000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6E64AFD-CFE1-D91D-C677-8DE593409D8A}"/>
              </a:ext>
            </a:extLst>
          </p:cNvPr>
          <p:cNvSpPr/>
          <p:nvPr/>
        </p:nvSpPr>
        <p:spPr>
          <a:xfrm>
            <a:off x="3930459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FE4B2A8-38CF-45D4-EEF6-8CF9313C289A}"/>
              </a:ext>
            </a:extLst>
          </p:cNvPr>
          <p:cNvSpPr/>
          <p:nvPr/>
        </p:nvSpPr>
        <p:spPr>
          <a:xfrm>
            <a:off x="3866313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92DD290-661E-D515-F468-C0D3641CD2A1}"/>
              </a:ext>
            </a:extLst>
          </p:cNvPr>
          <p:cNvSpPr/>
          <p:nvPr/>
        </p:nvSpPr>
        <p:spPr>
          <a:xfrm>
            <a:off x="3769518" y="147762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A98A54A-FD39-6231-E8EA-76520FB8EE41}"/>
              </a:ext>
            </a:extLst>
          </p:cNvPr>
          <p:cNvSpPr/>
          <p:nvPr/>
        </p:nvSpPr>
        <p:spPr>
          <a:xfrm>
            <a:off x="3704732" y="147762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4C763C1-4F8B-3982-4261-5A283055576F}"/>
              </a:ext>
            </a:extLst>
          </p:cNvPr>
          <p:cNvSpPr/>
          <p:nvPr/>
        </p:nvSpPr>
        <p:spPr>
          <a:xfrm>
            <a:off x="3640055" y="1478123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497B632-DE40-5085-5338-5CE2445CA40A}"/>
              </a:ext>
            </a:extLst>
          </p:cNvPr>
          <p:cNvSpPr/>
          <p:nvPr/>
        </p:nvSpPr>
        <p:spPr>
          <a:xfrm>
            <a:off x="3575268" y="147762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341D060-083F-639F-1979-3A3FDF3676B5}"/>
              </a:ext>
            </a:extLst>
          </p:cNvPr>
          <p:cNvSpPr/>
          <p:nvPr/>
        </p:nvSpPr>
        <p:spPr>
          <a:xfrm>
            <a:off x="3510482" y="1478123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2D842BF-8FD7-8DAA-3151-1609DA573A11}"/>
              </a:ext>
            </a:extLst>
          </p:cNvPr>
          <p:cNvSpPr/>
          <p:nvPr/>
        </p:nvSpPr>
        <p:spPr>
          <a:xfrm>
            <a:off x="3445695" y="147762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184C8BB-F936-404A-4496-681637980838}"/>
              </a:ext>
            </a:extLst>
          </p:cNvPr>
          <p:cNvSpPr/>
          <p:nvPr/>
        </p:nvSpPr>
        <p:spPr>
          <a:xfrm>
            <a:off x="3382882" y="1478123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2B42C7-DD22-B2B1-F3E8-0C23ABA87E86}"/>
              </a:ext>
            </a:extLst>
          </p:cNvPr>
          <p:cNvSpPr/>
          <p:nvPr/>
        </p:nvSpPr>
        <p:spPr>
          <a:xfrm>
            <a:off x="3316122" y="1478123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DC103F-66DB-7032-737E-F62C77EA3481}"/>
              </a:ext>
            </a:extLst>
          </p:cNvPr>
          <p:cNvSpPr/>
          <p:nvPr/>
        </p:nvSpPr>
        <p:spPr>
          <a:xfrm>
            <a:off x="3251684" y="147762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6743B7E-2090-F9D4-39FF-59B252624588}"/>
              </a:ext>
            </a:extLst>
          </p:cNvPr>
          <p:cNvSpPr/>
          <p:nvPr/>
        </p:nvSpPr>
        <p:spPr>
          <a:xfrm>
            <a:off x="3187538" y="147762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3B71A88-578F-A9C0-B3A1-12C1BBE3F9BF}"/>
              </a:ext>
            </a:extLst>
          </p:cNvPr>
          <p:cNvSpPr/>
          <p:nvPr/>
        </p:nvSpPr>
        <p:spPr>
          <a:xfrm>
            <a:off x="3069256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F76200E-4A1C-E447-365D-318036421E0D}"/>
              </a:ext>
            </a:extLst>
          </p:cNvPr>
          <p:cNvSpPr/>
          <p:nvPr/>
        </p:nvSpPr>
        <p:spPr>
          <a:xfrm>
            <a:off x="3004469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DFC5936-5892-88C3-8909-75B81515A87B}"/>
              </a:ext>
            </a:extLst>
          </p:cNvPr>
          <p:cNvSpPr/>
          <p:nvPr/>
        </p:nvSpPr>
        <p:spPr>
          <a:xfrm>
            <a:off x="2939792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A171E89-4EE6-7F0B-68F7-EBF5E2F91230}"/>
              </a:ext>
            </a:extLst>
          </p:cNvPr>
          <p:cNvSpPr/>
          <p:nvPr/>
        </p:nvSpPr>
        <p:spPr>
          <a:xfrm>
            <a:off x="2875006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207C814-7744-70AE-86BF-2115776C5E55}"/>
              </a:ext>
            </a:extLst>
          </p:cNvPr>
          <p:cNvSpPr/>
          <p:nvPr/>
        </p:nvSpPr>
        <p:spPr>
          <a:xfrm>
            <a:off x="2810219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F7E1771-569E-0F4D-BD3C-4271D461119B}"/>
              </a:ext>
            </a:extLst>
          </p:cNvPr>
          <p:cNvSpPr/>
          <p:nvPr/>
        </p:nvSpPr>
        <p:spPr>
          <a:xfrm>
            <a:off x="2745433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FF2E071-5804-866A-F735-C6D448E1CF4F}"/>
              </a:ext>
            </a:extLst>
          </p:cNvPr>
          <p:cNvSpPr/>
          <p:nvPr/>
        </p:nvSpPr>
        <p:spPr>
          <a:xfrm>
            <a:off x="2682620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355E47C-0FA0-0AD9-D447-D2FCF78463AD}"/>
              </a:ext>
            </a:extLst>
          </p:cNvPr>
          <p:cNvSpPr/>
          <p:nvPr/>
        </p:nvSpPr>
        <p:spPr>
          <a:xfrm>
            <a:off x="2615860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086288F-59B0-4BFA-B746-643090860124}"/>
              </a:ext>
            </a:extLst>
          </p:cNvPr>
          <p:cNvSpPr/>
          <p:nvPr/>
        </p:nvSpPr>
        <p:spPr>
          <a:xfrm>
            <a:off x="2551421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882006B-A37E-3DEB-9CC8-F041B68FA1B4}"/>
              </a:ext>
            </a:extLst>
          </p:cNvPr>
          <p:cNvSpPr/>
          <p:nvPr/>
        </p:nvSpPr>
        <p:spPr>
          <a:xfrm>
            <a:off x="2487275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ABBA842-0D4B-A6D8-14B3-0D3D21B3FE8D}"/>
              </a:ext>
            </a:extLst>
          </p:cNvPr>
          <p:cNvSpPr/>
          <p:nvPr/>
        </p:nvSpPr>
        <p:spPr>
          <a:xfrm>
            <a:off x="2383104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58EB27D-2824-5566-6138-C87DCFCA17E8}"/>
              </a:ext>
            </a:extLst>
          </p:cNvPr>
          <p:cNvSpPr/>
          <p:nvPr/>
        </p:nvSpPr>
        <p:spPr>
          <a:xfrm>
            <a:off x="2318318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E842948-485A-6503-CF51-8377BF03D67C}"/>
              </a:ext>
            </a:extLst>
          </p:cNvPr>
          <p:cNvSpPr/>
          <p:nvPr/>
        </p:nvSpPr>
        <p:spPr>
          <a:xfrm>
            <a:off x="2253641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A0A4DB-B090-B1F9-7CD3-F3947E1367BE}"/>
              </a:ext>
            </a:extLst>
          </p:cNvPr>
          <p:cNvSpPr/>
          <p:nvPr/>
        </p:nvSpPr>
        <p:spPr>
          <a:xfrm>
            <a:off x="2188854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F644997-0C09-AF1F-0108-863B0A476146}"/>
              </a:ext>
            </a:extLst>
          </p:cNvPr>
          <p:cNvSpPr/>
          <p:nvPr/>
        </p:nvSpPr>
        <p:spPr>
          <a:xfrm>
            <a:off x="2124068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10B2DE0-44E3-7402-91A0-2584738515E1}"/>
              </a:ext>
            </a:extLst>
          </p:cNvPr>
          <p:cNvSpPr/>
          <p:nvPr/>
        </p:nvSpPr>
        <p:spPr>
          <a:xfrm>
            <a:off x="2059281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48AA3D0-C7FB-91E2-46E5-4E0B73E9F1CB}"/>
              </a:ext>
            </a:extLst>
          </p:cNvPr>
          <p:cNvSpPr/>
          <p:nvPr/>
        </p:nvSpPr>
        <p:spPr>
          <a:xfrm>
            <a:off x="1996468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B456180-8043-2079-719E-938841959DAD}"/>
              </a:ext>
            </a:extLst>
          </p:cNvPr>
          <p:cNvSpPr/>
          <p:nvPr/>
        </p:nvSpPr>
        <p:spPr>
          <a:xfrm>
            <a:off x="1929708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E8A5609-EA1E-4877-B46D-A06512046DE0}"/>
              </a:ext>
            </a:extLst>
          </p:cNvPr>
          <p:cNvSpPr/>
          <p:nvPr/>
        </p:nvSpPr>
        <p:spPr>
          <a:xfrm>
            <a:off x="1865270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7D438F3-6A6B-4BE2-784D-278DFA4B1C13}"/>
              </a:ext>
            </a:extLst>
          </p:cNvPr>
          <p:cNvSpPr/>
          <p:nvPr/>
        </p:nvSpPr>
        <p:spPr>
          <a:xfrm>
            <a:off x="1801124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8D91103-D7BF-C866-161D-CFA520BDE185}"/>
              </a:ext>
            </a:extLst>
          </p:cNvPr>
          <p:cNvSpPr/>
          <p:nvPr/>
        </p:nvSpPr>
        <p:spPr>
          <a:xfrm>
            <a:off x="1696841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4B314CC-271A-A4B6-1C6B-D7EAEDD5E0C9}"/>
              </a:ext>
            </a:extLst>
          </p:cNvPr>
          <p:cNvSpPr/>
          <p:nvPr/>
        </p:nvSpPr>
        <p:spPr>
          <a:xfrm>
            <a:off x="1632054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9C0D1D0-FA86-2562-0BF3-8AD6AC1039CC}"/>
              </a:ext>
            </a:extLst>
          </p:cNvPr>
          <p:cNvSpPr/>
          <p:nvPr/>
        </p:nvSpPr>
        <p:spPr>
          <a:xfrm>
            <a:off x="1567377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16C2D3-B7E3-27AE-67C1-8E381D4F32D7}"/>
              </a:ext>
            </a:extLst>
          </p:cNvPr>
          <p:cNvSpPr/>
          <p:nvPr/>
        </p:nvSpPr>
        <p:spPr>
          <a:xfrm>
            <a:off x="1502591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4085D37-BFD3-4DD2-3F02-B815794646CB}"/>
              </a:ext>
            </a:extLst>
          </p:cNvPr>
          <p:cNvSpPr/>
          <p:nvPr/>
        </p:nvSpPr>
        <p:spPr>
          <a:xfrm>
            <a:off x="1437804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05C48D7-8335-8613-DBB6-C44D17C54D57}"/>
              </a:ext>
            </a:extLst>
          </p:cNvPr>
          <p:cNvSpPr/>
          <p:nvPr/>
        </p:nvSpPr>
        <p:spPr>
          <a:xfrm>
            <a:off x="1373018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A4EC1F1-A026-F7DC-24C4-94054A6439B9}"/>
              </a:ext>
            </a:extLst>
          </p:cNvPr>
          <p:cNvSpPr/>
          <p:nvPr/>
        </p:nvSpPr>
        <p:spPr>
          <a:xfrm>
            <a:off x="1310204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991C71B-5357-B815-30A7-104B9537AC25}"/>
              </a:ext>
            </a:extLst>
          </p:cNvPr>
          <p:cNvSpPr/>
          <p:nvPr/>
        </p:nvSpPr>
        <p:spPr>
          <a:xfrm>
            <a:off x="1243445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1CC8DB3-00C2-D6FD-0F7A-AA3C9C75C9A0}"/>
              </a:ext>
            </a:extLst>
          </p:cNvPr>
          <p:cNvSpPr/>
          <p:nvPr/>
        </p:nvSpPr>
        <p:spPr>
          <a:xfrm>
            <a:off x="1179006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0DDDC0D-E117-5A59-FDE5-E3D835D5D80D}"/>
              </a:ext>
            </a:extLst>
          </p:cNvPr>
          <p:cNvSpPr/>
          <p:nvPr/>
        </p:nvSpPr>
        <p:spPr>
          <a:xfrm>
            <a:off x="1114860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24CD425-EE73-4801-B26F-A2258E9C584A}"/>
              </a:ext>
            </a:extLst>
          </p:cNvPr>
          <p:cNvSpPr/>
          <p:nvPr/>
        </p:nvSpPr>
        <p:spPr>
          <a:xfrm>
            <a:off x="1018583" y="147881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2E3D6ED-5A1C-C93F-6E5F-736D5A859760}"/>
              </a:ext>
            </a:extLst>
          </p:cNvPr>
          <p:cNvSpPr/>
          <p:nvPr/>
        </p:nvSpPr>
        <p:spPr>
          <a:xfrm>
            <a:off x="953796" y="147881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1591D5-87E5-4E79-DC4A-5985F2840B8A}"/>
              </a:ext>
            </a:extLst>
          </p:cNvPr>
          <p:cNvSpPr/>
          <p:nvPr/>
        </p:nvSpPr>
        <p:spPr>
          <a:xfrm>
            <a:off x="889119" y="1479314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1B61E58-6B75-D443-8954-7DF7C376E577}"/>
              </a:ext>
            </a:extLst>
          </p:cNvPr>
          <p:cNvSpPr/>
          <p:nvPr/>
        </p:nvSpPr>
        <p:spPr>
          <a:xfrm>
            <a:off x="824333" y="147881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918D495-D753-A852-2FF8-841C58ECF149}"/>
              </a:ext>
            </a:extLst>
          </p:cNvPr>
          <p:cNvSpPr/>
          <p:nvPr/>
        </p:nvSpPr>
        <p:spPr>
          <a:xfrm>
            <a:off x="759546" y="1479314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F3B2A88-BF9C-E6B7-8513-71092339FCCA}"/>
              </a:ext>
            </a:extLst>
          </p:cNvPr>
          <p:cNvSpPr/>
          <p:nvPr/>
        </p:nvSpPr>
        <p:spPr>
          <a:xfrm>
            <a:off x="694760" y="147881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47EB02-7BF8-AF10-A276-61C81D135417}"/>
              </a:ext>
            </a:extLst>
          </p:cNvPr>
          <p:cNvSpPr/>
          <p:nvPr/>
        </p:nvSpPr>
        <p:spPr>
          <a:xfrm>
            <a:off x="631946" y="1479314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347952E-5908-D837-0145-02E74CE4645D}"/>
              </a:ext>
            </a:extLst>
          </p:cNvPr>
          <p:cNvSpPr/>
          <p:nvPr/>
        </p:nvSpPr>
        <p:spPr>
          <a:xfrm>
            <a:off x="565187" y="1479314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8D84D78-D46C-FD2E-D6F3-AC4F521D9018}"/>
              </a:ext>
            </a:extLst>
          </p:cNvPr>
          <p:cNvSpPr/>
          <p:nvPr/>
        </p:nvSpPr>
        <p:spPr>
          <a:xfrm>
            <a:off x="500748" y="147881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E445BE8-82A9-2549-2F4F-0681496BCBFD}"/>
              </a:ext>
            </a:extLst>
          </p:cNvPr>
          <p:cNvSpPr/>
          <p:nvPr/>
        </p:nvSpPr>
        <p:spPr>
          <a:xfrm>
            <a:off x="436602" y="147881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3" name="Right Brace 142">
            <a:extLst>
              <a:ext uri="{FF2B5EF4-FFF2-40B4-BE49-F238E27FC236}">
                <a16:creationId xmlns:a16="http://schemas.microsoft.com/office/drawing/2014/main" id="{244D6AB6-5958-49C0-2030-6F1F7531ADEF}"/>
              </a:ext>
            </a:extLst>
          </p:cNvPr>
          <p:cNvSpPr/>
          <p:nvPr/>
        </p:nvSpPr>
        <p:spPr>
          <a:xfrm rot="16200000">
            <a:off x="3735387" y="-2120850"/>
            <a:ext cx="179192" cy="6829085"/>
          </a:xfrm>
          <a:prstGeom prst="rightBrace">
            <a:avLst>
              <a:gd name="adj1" fmla="val 10999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3634929-17EF-30C9-C972-1ACC7CDA200F}"/>
              </a:ext>
            </a:extLst>
          </p:cNvPr>
          <p:cNvSpPr txBox="1"/>
          <p:nvPr/>
        </p:nvSpPr>
        <p:spPr>
          <a:xfrm>
            <a:off x="3396584" y="946547"/>
            <a:ext cx="677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100</a:t>
            </a:r>
          </a:p>
        </p:txBody>
      </p:sp>
      <p:sp>
        <p:nvSpPr>
          <p:cNvPr id="145" name="Right Brace 144">
            <a:extLst>
              <a:ext uri="{FF2B5EF4-FFF2-40B4-BE49-F238E27FC236}">
                <a16:creationId xmlns:a16="http://schemas.microsoft.com/office/drawing/2014/main" id="{9A4DDCE9-13C3-8C42-BE50-2EC7138B0C1E}"/>
              </a:ext>
            </a:extLst>
          </p:cNvPr>
          <p:cNvSpPr/>
          <p:nvPr/>
        </p:nvSpPr>
        <p:spPr>
          <a:xfrm rot="16200000">
            <a:off x="3724378" y="-1052741"/>
            <a:ext cx="179192" cy="6829085"/>
          </a:xfrm>
          <a:prstGeom prst="rightBrace">
            <a:avLst>
              <a:gd name="adj1" fmla="val 109992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7C38313-D830-28A1-534D-D7DEEFBE8524}"/>
              </a:ext>
            </a:extLst>
          </p:cNvPr>
          <p:cNvSpPr txBox="1"/>
          <p:nvPr/>
        </p:nvSpPr>
        <p:spPr>
          <a:xfrm>
            <a:off x="3578801" y="2014655"/>
            <a:ext cx="48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147" name="Right Brace 146">
            <a:extLst>
              <a:ext uri="{FF2B5EF4-FFF2-40B4-BE49-F238E27FC236}">
                <a16:creationId xmlns:a16="http://schemas.microsoft.com/office/drawing/2014/main" id="{E0C1EA29-4607-0CDB-0AC9-38B771CF0D51}"/>
              </a:ext>
            </a:extLst>
          </p:cNvPr>
          <p:cNvSpPr/>
          <p:nvPr/>
        </p:nvSpPr>
        <p:spPr>
          <a:xfrm rot="16200000">
            <a:off x="3695716" y="-25326"/>
            <a:ext cx="179192" cy="6829085"/>
          </a:xfrm>
          <a:prstGeom prst="rightBrace">
            <a:avLst>
              <a:gd name="adj1" fmla="val 109992"/>
              <a:gd name="adj2" fmla="val 50000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0AB0FF2-5487-F442-A651-D5025B112DCE}"/>
              </a:ext>
            </a:extLst>
          </p:cNvPr>
          <p:cNvSpPr txBox="1"/>
          <p:nvPr/>
        </p:nvSpPr>
        <p:spPr>
          <a:xfrm>
            <a:off x="3678684" y="3035993"/>
            <a:ext cx="2570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F814A1F-4EFC-9D85-B659-63D0F1343526}"/>
              </a:ext>
            </a:extLst>
          </p:cNvPr>
          <p:cNvSpPr txBox="1"/>
          <p:nvPr/>
        </p:nvSpPr>
        <p:spPr>
          <a:xfrm>
            <a:off x="1594809" y="4244403"/>
            <a:ext cx="6975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Executing a task on machine 3 : 100 + 10 + 1 = 111 tasks execution</a:t>
            </a:r>
          </a:p>
        </p:txBody>
      </p:sp>
    </p:spTree>
    <p:extLst>
      <p:ext uri="{BB962C8B-B14F-4D97-AF65-F5344CB8AC3E}">
        <p14:creationId xmlns:p14="http://schemas.microsoft.com/office/powerpoint/2010/main" val="28467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07C0-7473-965A-DA4C-D5A484D7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Mean of Speedup due to Machine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C1489-3E5F-BDE8-5710-BD5B7CA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4FF8D62-B534-F8D7-CA41-609F207A9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046299"/>
              </p:ext>
            </p:extLst>
          </p:nvPr>
        </p:nvGraphicFramePr>
        <p:xfrm>
          <a:off x="334095" y="1054608"/>
          <a:ext cx="3032124" cy="118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031">
                  <a:extLst>
                    <a:ext uri="{9D8B030D-6E8A-4147-A177-3AD203B41FA5}">
                      <a16:colId xmlns:a16="http://schemas.microsoft.com/office/drawing/2014/main" val="2225017554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776198669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859128498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4153878388"/>
                    </a:ext>
                  </a:extLst>
                </a:gridCol>
              </a:tblGrid>
              <a:tr h="27384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EET Matrix (Vector)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6721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6696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Task Type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1160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58A0E50-CA89-7633-CAC0-E907899F4FC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87785253"/>
                  </p:ext>
                </p:extLst>
              </p:nvPr>
            </p:nvGraphicFramePr>
            <p:xfrm>
              <a:off x="4482406" y="986028"/>
              <a:ext cx="3032124" cy="12115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8031">
                      <a:extLst>
                        <a:ext uri="{9D8B030D-6E8A-4147-A177-3AD203B41FA5}">
                          <a16:colId xmlns:a16="http://schemas.microsoft.com/office/drawing/2014/main" val="2225017554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776198669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859128498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4153878388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0467215"/>
                      </a:ext>
                    </a:extLst>
                  </a:tr>
                  <a:tr h="273845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5666965"/>
                      </a:ext>
                    </a:extLst>
                  </a:tr>
                  <a:tr h="273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Task Type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61160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58A0E50-CA89-7633-CAC0-E907899F4FC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87785253"/>
                  </p:ext>
                </p:extLst>
              </p:nvPr>
            </p:nvGraphicFramePr>
            <p:xfrm>
              <a:off x="4482406" y="986028"/>
              <a:ext cx="3032124" cy="12115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8031">
                      <a:extLst>
                        <a:ext uri="{9D8B030D-6E8A-4147-A177-3AD203B41FA5}">
                          <a16:colId xmlns:a16="http://schemas.microsoft.com/office/drawing/2014/main" val="2225017554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776198669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859128498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4153878388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780" r="-536" b="-2754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0467215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5666965"/>
                      </a:ext>
                    </a:extLst>
                  </a:tr>
                  <a:tr h="5562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Task Type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61160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CC2EC9-4475-5F52-FD17-4DFF22796DD1}"/>
                  </a:ext>
                </a:extLst>
              </p:cNvPr>
              <p:cNvSpPr txBox="1"/>
              <p:nvPr/>
            </p:nvSpPr>
            <p:spPr>
              <a:xfrm>
                <a:off x="413657" y="2460172"/>
                <a:ext cx="7609115" cy="10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heterogeneous system </a:t>
                </a:r>
                <a:r>
                  <a:rPr lang="en-US" sz="1600" dirty="0" err="1"/>
                  <a:t>makespan</a:t>
                </a:r>
                <a:r>
                  <a:rPr lang="en-US" sz="1600" dirty="0"/>
                  <a:t> = 2* 10 = 20</a:t>
                </a:r>
              </a:p>
              <a:p>
                <a:r>
                  <a:rPr lang="en-US" sz="1600" dirty="0"/>
                  <a:t>homogeneous system </a:t>
                </a:r>
                <a:r>
                  <a:rPr lang="en-US" sz="1600" dirty="0" err="1"/>
                  <a:t>makespan</a:t>
                </a:r>
                <a:r>
                  <a:rPr lang="en-US" sz="1600" dirty="0"/>
                  <a:t> = (222/3)*10 = 740</a:t>
                </a:r>
              </a:p>
              <a:p>
                <a:r>
                  <a:rPr lang="en-US" sz="1600" b="1" dirty="0"/>
                  <a:t>True Speedup = 740/20 = 37</a:t>
                </a:r>
                <a:endParaRPr lang="en-US" sz="1600" dirty="0"/>
              </a:p>
              <a:p>
                <a:r>
                  <a:rPr lang="en-US" sz="1600" b="1" dirty="0"/>
                  <a:t>Arithmetic 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1600" b="1" dirty="0"/>
                  <a:t> = (1/3) * (111) = 37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CC2EC9-4475-5F52-FD17-4DFF22796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2460172"/>
                <a:ext cx="7609115" cy="1081643"/>
              </a:xfrm>
              <a:prstGeom prst="rect">
                <a:avLst/>
              </a:prstGeom>
              <a:blipFill>
                <a:blip r:embed="rId3"/>
                <a:stretch>
                  <a:fillRect l="-481" t="-1695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B0EE38-B5C2-D4B5-9A5D-19AD68C0E4CD}"/>
                  </a:ext>
                </a:extLst>
              </p:cNvPr>
              <p:cNvSpPr txBox="1"/>
              <p:nvPr/>
            </p:nvSpPr>
            <p:spPr>
              <a:xfrm>
                <a:off x="296833" y="3624758"/>
                <a:ext cx="8030432" cy="9282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FF0000"/>
                    </a:solidFill>
                  </a:rPr>
                  <a:t>Given high arrival rate (e.g. bag of tasks), we prove that the true speedup due to machine heterogeneity for a task type is accurately represented by the arithmetic 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for that task type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B0EE38-B5C2-D4B5-9A5D-19AD68C0E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33" y="3624758"/>
                <a:ext cx="8030432" cy="928267"/>
              </a:xfrm>
              <a:prstGeom prst="rect">
                <a:avLst/>
              </a:prstGeom>
              <a:blipFill>
                <a:blip r:embed="rId4"/>
                <a:stretch>
                  <a:fillRect l="-607" t="-3247" b="-909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1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EDA1-B0EE-8A14-50F8-C376493D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Mean Speedup due to Machine Heterogeneity: Low Task Arrival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0C805-E0DC-7E43-77A4-2B9EC41F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375B5-CFDE-ABA5-DF46-88B5A38E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438"/>
            <a:ext cx="9144000" cy="22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65DB-A157-DF43-D99C-0CF0B799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Heterogeneity: Cloud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26" name="Picture 2" descr="Detect the Faces in the Image using the Mediapipe Library">
            <a:extLst>
              <a:ext uri="{FF2B5EF4-FFF2-40B4-BE49-F238E27FC236}">
                <a16:creationId xmlns:a16="http://schemas.microsoft.com/office/drawing/2014/main" id="{143A1066-0113-526A-932A-7D3A39DB3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188081" y="2195304"/>
            <a:ext cx="830432" cy="9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7889F4-DDA1-34AB-CDC4-24158A0A9607}"/>
              </a:ext>
            </a:extLst>
          </p:cNvPr>
          <p:cNvSpPr txBox="1"/>
          <p:nvPr/>
        </p:nvSpPr>
        <p:spPr>
          <a:xfrm>
            <a:off x="-90802" y="3115269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71A351-F5E5-019B-80C6-A48982B7AB6B}"/>
              </a:ext>
            </a:extLst>
          </p:cNvPr>
          <p:cNvCxnSpPr>
            <a:cxnSpLocks/>
          </p:cNvCxnSpPr>
          <p:nvPr/>
        </p:nvCxnSpPr>
        <p:spPr>
          <a:xfrm>
            <a:off x="1143000" y="2724241"/>
            <a:ext cx="8636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A497A5-4544-72A6-23B4-F83AABC4E335}"/>
              </a:ext>
            </a:extLst>
          </p:cNvPr>
          <p:cNvCxnSpPr>
            <a:cxnSpLocks/>
          </p:cNvCxnSpPr>
          <p:nvPr/>
        </p:nvCxnSpPr>
        <p:spPr>
          <a:xfrm flipV="1">
            <a:off x="5793529" y="1475521"/>
            <a:ext cx="0" cy="21132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A2E415-5B15-63DA-65E5-A84EB4EC8B88}"/>
              </a:ext>
            </a:extLst>
          </p:cNvPr>
          <p:cNvCxnSpPr>
            <a:cxnSpLocks/>
          </p:cNvCxnSpPr>
          <p:nvPr/>
        </p:nvCxnSpPr>
        <p:spPr>
          <a:xfrm>
            <a:off x="5793529" y="3588811"/>
            <a:ext cx="2313594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FEA8730-039D-992D-9B22-39B37E19B04C}"/>
              </a:ext>
            </a:extLst>
          </p:cNvPr>
          <p:cNvSpPr txBox="1"/>
          <p:nvPr/>
        </p:nvSpPr>
        <p:spPr>
          <a:xfrm rot="16200000">
            <a:off x="4792479" y="2378277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6DBC69-2B6F-9C14-2E2A-C48F4B32666F}"/>
              </a:ext>
            </a:extLst>
          </p:cNvPr>
          <p:cNvSpPr txBox="1"/>
          <p:nvPr/>
        </p:nvSpPr>
        <p:spPr>
          <a:xfrm>
            <a:off x="998836" y="2409735"/>
            <a:ext cx="107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</a:t>
            </a:r>
          </a:p>
        </p:txBody>
      </p:sp>
      <p:sp>
        <p:nvSpPr>
          <p:cNvPr id="24" name="Google Shape;182;p13">
            <a:extLst>
              <a:ext uri="{FF2B5EF4-FFF2-40B4-BE49-F238E27FC236}">
                <a16:creationId xmlns:a16="http://schemas.microsoft.com/office/drawing/2014/main" id="{5A097E2C-8360-49A2-86B1-76E277C9490A}"/>
              </a:ext>
            </a:extLst>
          </p:cNvPr>
          <p:cNvSpPr txBox="1"/>
          <p:nvPr/>
        </p:nvSpPr>
        <p:spPr>
          <a:xfrm rot="5400000">
            <a:off x="4221723" y="3868481"/>
            <a:ext cx="88460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. . </a:t>
            </a:r>
            <a:endParaRPr sz="3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17BDA6-7560-1E1B-6056-8C06C172613B}"/>
              </a:ext>
            </a:extLst>
          </p:cNvPr>
          <p:cNvCxnSpPr>
            <a:cxnSpLocks/>
          </p:cNvCxnSpPr>
          <p:nvPr/>
        </p:nvCxnSpPr>
        <p:spPr>
          <a:xfrm flipH="1">
            <a:off x="3517219" y="1628833"/>
            <a:ext cx="664316" cy="88265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0BB109-5BA1-6E8D-9375-3C324D74595A}"/>
              </a:ext>
            </a:extLst>
          </p:cNvPr>
          <p:cNvCxnSpPr>
            <a:cxnSpLocks/>
          </p:cNvCxnSpPr>
          <p:nvPr/>
        </p:nvCxnSpPr>
        <p:spPr>
          <a:xfrm flipH="1">
            <a:off x="3534628" y="2263992"/>
            <a:ext cx="705284" cy="28775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FF2004-4E4B-B69A-68D9-1B2AEB6FE07B}"/>
              </a:ext>
            </a:extLst>
          </p:cNvPr>
          <p:cNvCxnSpPr>
            <a:cxnSpLocks/>
          </p:cNvCxnSpPr>
          <p:nvPr/>
        </p:nvCxnSpPr>
        <p:spPr>
          <a:xfrm flipH="1" flipV="1">
            <a:off x="3534628" y="2591470"/>
            <a:ext cx="671943" cy="214815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37F2BCB-78AC-7590-7804-70C142C80377}"/>
              </a:ext>
            </a:extLst>
          </p:cNvPr>
          <p:cNvCxnSpPr>
            <a:cxnSpLocks/>
          </p:cNvCxnSpPr>
          <p:nvPr/>
        </p:nvCxnSpPr>
        <p:spPr>
          <a:xfrm flipH="1" flipV="1">
            <a:off x="3534628" y="2642858"/>
            <a:ext cx="707353" cy="84998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960E20-F09B-8A0E-0030-ABBA2761568E}"/>
              </a:ext>
            </a:extLst>
          </p:cNvPr>
          <p:cNvCxnSpPr>
            <a:cxnSpLocks/>
          </p:cNvCxnSpPr>
          <p:nvPr/>
        </p:nvCxnSpPr>
        <p:spPr>
          <a:xfrm flipH="1" flipV="1">
            <a:off x="3517219" y="2724241"/>
            <a:ext cx="825566" cy="1436518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497F9FB-6A2D-1E09-7FBA-9CE87957F00A}"/>
              </a:ext>
            </a:extLst>
          </p:cNvPr>
          <p:cNvSpPr/>
          <p:nvPr/>
        </p:nvSpPr>
        <p:spPr>
          <a:xfrm>
            <a:off x="5965558" y="3195346"/>
            <a:ext cx="68187" cy="3934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91AC04-0C21-C5C5-09CF-67333DCB1838}"/>
              </a:ext>
            </a:extLst>
          </p:cNvPr>
          <p:cNvSpPr/>
          <p:nvPr/>
        </p:nvSpPr>
        <p:spPr>
          <a:xfrm>
            <a:off x="6433506" y="3106864"/>
            <a:ext cx="54864" cy="481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0B0AC5D-4D78-66D6-8502-A66BF0CFC016}"/>
              </a:ext>
            </a:extLst>
          </p:cNvPr>
          <p:cNvSpPr/>
          <p:nvPr/>
        </p:nvSpPr>
        <p:spPr>
          <a:xfrm>
            <a:off x="6533318" y="3195346"/>
            <a:ext cx="45719" cy="4033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3BB5B5-6268-B2B4-861A-48A98BD657DD}"/>
              </a:ext>
            </a:extLst>
          </p:cNvPr>
          <p:cNvSpPr/>
          <p:nvPr/>
        </p:nvSpPr>
        <p:spPr>
          <a:xfrm>
            <a:off x="6636233" y="3453697"/>
            <a:ext cx="54864" cy="1351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848CA9B-4F99-7DE3-A3BC-FDE675538DF7}"/>
              </a:ext>
            </a:extLst>
          </p:cNvPr>
          <p:cNvSpPr/>
          <p:nvPr/>
        </p:nvSpPr>
        <p:spPr>
          <a:xfrm>
            <a:off x="6744723" y="3309105"/>
            <a:ext cx="54864" cy="289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755DEF-FE53-720D-8CFA-42DCA36317D3}"/>
              </a:ext>
            </a:extLst>
          </p:cNvPr>
          <p:cNvSpPr/>
          <p:nvPr/>
        </p:nvSpPr>
        <p:spPr>
          <a:xfrm>
            <a:off x="6080996" y="3325137"/>
            <a:ext cx="54864" cy="266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AF3A9BA-FB2B-C529-34D1-2DE356E04721}"/>
              </a:ext>
            </a:extLst>
          </p:cNvPr>
          <p:cNvSpPr/>
          <p:nvPr/>
        </p:nvSpPr>
        <p:spPr>
          <a:xfrm>
            <a:off x="6199431" y="3453696"/>
            <a:ext cx="63840" cy="1379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900367-7AC3-C034-5B6F-740AFF07A76B}"/>
              </a:ext>
            </a:extLst>
          </p:cNvPr>
          <p:cNvSpPr/>
          <p:nvPr/>
        </p:nvSpPr>
        <p:spPr>
          <a:xfrm>
            <a:off x="6851720" y="2991432"/>
            <a:ext cx="54864" cy="597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D2DBB8E-C548-B74E-B526-E948B3996AF4}"/>
              </a:ext>
            </a:extLst>
          </p:cNvPr>
          <p:cNvSpPr/>
          <p:nvPr/>
        </p:nvSpPr>
        <p:spPr>
          <a:xfrm>
            <a:off x="7082852" y="2096118"/>
            <a:ext cx="61085" cy="15039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E7BFDA0-A687-31F5-F5BF-D1A8D77160A3}"/>
              </a:ext>
            </a:extLst>
          </p:cNvPr>
          <p:cNvSpPr/>
          <p:nvPr/>
        </p:nvSpPr>
        <p:spPr>
          <a:xfrm>
            <a:off x="7234498" y="2642858"/>
            <a:ext cx="48524" cy="9494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58CFEE2-E915-5143-8C06-DB955FD3EFAB}"/>
              </a:ext>
            </a:extLst>
          </p:cNvPr>
          <p:cNvSpPr/>
          <p:nvPr/>
        </p:nvSpPr>
        <p:spPr>
          <a:xfrm>
            <a:off x="7373463" y="1457696"/>
            <a:ext cx="61086" cy="21339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1382816-ED1E-57A0-776C-3AFFD746F109}"/>
              </a:ext>
            </a:extLst>
          </p:cNvPr>
          <p:cNvSpPr/>
          <p:nvPr/>
        </p:nvSpPr>
        <p:spPr>
          <a:xfrm>
            <a:off x="7507758" y="2486674"/>
            <a:ext cx="61086" cy="1118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at is Amazon EC2 in AWS? | DevOps Automateinfra Learning">
            <a:extLst>
              <a:ext uri="{FF2B5EF4-FFF2-40B4-BE49-F238E27FC236}">
                <a16:creationId xmlns:a16="http://schemas.microsoft.com/office/drawing/2014/main" id="{625B3B15-35E8-82EE-7149-60F163ECD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 t="12907" r="34760" b="13412"/>
          <a:stretch/>
        </p:blipFill>
        <p:spPr bwMode="auto">
          <a:xfrm>
            <a:off x="2081898" y="2096118"/>
            <a:ext cx="1168685" cy="175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175;p13">
            <a:extLst>
              <a:ext uri="{FF2B5EF4-FFF2-40B4-BE49-F238E27FC236}">
                <a16:creationId xmlns:a16="http://schemas.microsoft.com/office/drawing/2014/main" id="{70A6A6EA-F4AA-D1B9-5934-EF474F6F037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7078" y="132542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7;p13">
            <a:extLst>
              <a:ext uri="{FF2B5EF4-FFF2-40B4-BE49-F238E27FC236}">
                <a16:creationId xmlns:a16="http://schemas.microsoft.com/office/drawing/2014/main" id="{6149D3B4-9282-70DC-8566-C3602CF6A8C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0889" y="319534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8;p13">
            <a:extLst>
              <a:ext uri="{FF2B5EF4-FFF2-40B4-BE49-F238E27FC236}">
                <a16:creationId xmlns:a16="http://schemas.microsoft.com/office/drawing/2014/main" id="{1397532F-1DA2-99A2-13DE-0CC07EE19AC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32805" y="253193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80;p13">
            <a:extLst>
              <a:ext uri="{FF2B5EF4-FFF2-40B4-BE49-F238E27FC236}">
                <a16:creationId xmlns:a16="http://schemas.microsoft.com/office/drawing/2014/main" id="{8A1676E6-CB12-6A29-E439-E94FCF833B5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21184" y="1937974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77;p13">
            <a:extLst>
              <a:ext uri="{FF2B5EF4-FFF2-40B4-BE49-F238E27FC236}">
                <a16:creationId xmlns:a16="http://schemas.microsoft.com/office/drawing/2014/main" id="{FA58D36A-BE89-ADF3-C85B-0A54BD5C601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4806" y="3685804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75;p13">
            <a:extLst>
              <a:ext uri="{FF2B5EF4-FFF2-40B4-BE49-F238E27FC236}">
                <a16:creationId xmlns:a16="http://schemas.microsoft.com/office/drawing/2014/main" id="{B6A65498-1EA8-60B6-90E0-521C11D860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5071" y="3685804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78;p13">
            <a:extLst>
              <a:ext uri="{FF2B5EF4-FFF2-40B4-BE49-F238E27FC236}">
                <a16:creationId xmlns:a16="http://schemas.microsoft.com/office/drawing/2014/main" id="{0A391E5E-61E4-93F8-2664-FE745E378F0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5337" y="3685804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C62567-B7A0-BEBE-E2CE-D1F5EC4F6D45}"/>
              </a:ext>
            </a:extLst>
          </p:cNvPr>
          <p:cNvSpPr txBox="1"/>
          <p:nvPr/>
        </p:nvSpPr>
        <p:spPr>
          <a:xfrm>
            <a:off x="6376705" y="4248681"/>
            <a:ext cx="107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C59197-8130-0702-1890-E29AE694E318}"/>
              </a:ext>
            </a:extLst>
          </p:cNvPr>
          <p:cNvSpPr/>
          <p:nvPr/>
        </p:nvSpPr>
        <p:spPr>
          <a:xfrm>
            <a:off x="5732784" y="2300855"/>
            <a:ext cx="2737448" cy="5222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Variation in Execution </a:t>
            </a:r>
            <a:r>
              <a:rPr lang="en-US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Time across Het. Cloud Services</a:t>
            </a:r>
            <a:endParaRPr lang="en-US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Mean Speedup due to Machine Heterogeneity: Low Task Arrival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BA23F118-C6AD-477D-BE0A-1D95D64B3B44}"/>
              </a:ext>
            </a:extLst>
          </p:cNvPr>
          <p:cNvSpPr txBox="1"/>
          <p:nvPr/>
        </p:nvSpPr>
        <p:spPr>
          <a:xfrm>
            <a:off x="7346373" y="4308709"/>
            <a:ext cx="8832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Machines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E117BD2-CD07-A1C4-9C4E-050D29B7932C}"/>
              </a:ext>
            </a:extLst>
          </p:cNvPr>
          <p:cNvCxnSpPr/>
          <p:nvPr/>
        </p:nvCxnSpPr>
        <p:spPr>
          <a:xfrm>
            <a:off x="2110979" y="2511423"/>
            <a:ext cx="306466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B66B03B-8425-C850-629A-45635906B0D3}"/>
              </a:ext>
            </a:extLst>
          </p:cNvPr>
          <p:cNvCxnSpPr/>
          <p:nvPr/>
        </p:nvCxnSpPr>
        <p:spPr>
          <a:xfrm>
            <a:off x="5175647" y="251142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AD5D7DC-61FA-AFA5-49B3-8058A7519BBA}"/>
              </a:ext>
            </a:extLst>
          </p:cNvPr>
          <p:cNvCxnSpPr>
            <a:cxnSpLocks/>
          </p:cNvCxnSpPr>
          <p:nvPr/>
        </p:nvCxnSpPr>
        <p:spPr>
          <a:xfrm flipH="1">
            <a:off x="2110979" y="3039685"/>
            <a:ext cx="306466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F5CA0FE-A72F-9FFF-13B9-3C2405AD728B}"/>
              </a:ext>
            </a:extLst>
          </p:cNvPr>
          <p:cNvCxnSpPr/>
          <p:nvPr/>
        </p:nvCxnSpPr>
        <p:spPr>
          <a:xfrm>
            <a:off x="4572000" y="251142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3FCD234-B541-1BE0-23E4-32DB6F3C43CC}"/>
              </a:ext>
            </a:extLst>
          </p:cNvPr>
          <p:cNvCxnSpPr/>
          <p:nvPr/>
        </p:nvCxnSpPr>
        <p:spPr>
          <a:xfrm>
            <a:off x="4000500" y="251142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77CB6140-772A-05F0-1A72-7E079E0D5983}"/>
              </a:ext>
            </a:extLst>
          </p:cNvPr>
          <p:cNvCxnSpPr/>
          <p:nvPr/>
        </p:nvCxnSpPr>
        <p:spPr>
          <a:xfrm>
            <a:off x="3386138" y="2511422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63502E6-1008-815D-FF4D-1FB75D119032}"/>
              </a:ext>
            </a:extLst>
          </p:cNvPr>
          <p:cNvCxnSpPr/>
          <p:nvPr/>
        </p:nvCxnSpPr>
        <p:spPr>
          <a:xfrm>
            <a:off x="2750344" y="251846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F710C069-C1C2-D8BF-7129-B4CF1B21A08B}"/>
              </a:ext>
            </a:extLst>
          </p:cNvPr>
          <p:cNvCxnSpPr/>
          <p:nvPr/>
        </p:nvCxnSpPr>
        <p:spPr>
          <a:xfrm>
            <a:off x="2221706" y="250407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61A0AD5-B449-0532-DB1C-C67D1594B530}"/>
              </a:ext>
            </a:extLst>
          </p:cNvPr>
          <p:cNvCxnSpPr>
            <a:endCxn id="5" idx="2"/>
          </p:cNvCxnSpPr>
          <p:nvPr/>
        </p:nvCxnSpPr>
        <p:spPr>
          <a:xfrm flipV="1">
            <a:off x="5175647" y="1666665"/>
            <a:ext cx="2170725" cy="110888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108869D5-292E-F2F5-87E6-F4789B878FFB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5175647" y="2710951"/>
            <a:ext cx="2170725" cy="7164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3E214A2-E5FF-1D1F-4E5F-839E9ECF4D39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5175647" y="2797458"/>
            <a:ext cx="2170725" cy="95778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7D53C916-B8AC-1C77-601A-2FAC1CCB3DCC}"/>
              </a:ext>
            </a:extLst>
          </p:cNvPr>
          <p:cNvSpPr txBox="1"/>
          <p:nvPr/>
        </p:nvSpPr>
        <p:spPr>
          <a:xfrm>
            <a:off x="4055269" y="3110726"/>
            <a:ext cx="1675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FCFS Queue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4C2EA453-6C8B-25BE-F3AB-67FD1908FE8C}"/>
              </a:ext>
            </a:extLst>
          </p:cNvPr>
          <p:cNvSpPr/>
          <p:nvPr/>
        </p:nvSpPr>
        <p:spPr>
          <a:xfrm>
            <a:off x="4724400" y="2632077"/>
            <a:ext cx="337454" cy="2519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8631499-91A4-D231-BDBA-C8C5AB303DFB}"/>
              </a:ext>
            </a:extLst>
          </p:cNvPr>
          <p:cNvSpPr txBox="1"/>
          <p:nvPr/>
        </p:nvSpPr>
        <p:spPr>
          <a:xfrm>
            <a:off x="2884194" y="2160445"/>
            <a:ext cx="1803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Low Arrival Rate</a:t>
            </a: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6102A92F-C02D-190B-382A-381AF5880295}"/>
              </a:ext>
            </a:extLst>
          </p:cNvPr>
          <p:cNvCxnSpPr>
            <a:cxnSpLocks/>
          </p:cNvCxnSpPr>
          <p:nvPr/>
        </p:nvCxnSpPr>
        <p:spPr>
          <a:xfrm flipV="1">
            <a:off x="3766115" y="2797458"/>
            <a:ext cx="870179" cy="52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A9E8EE63-6AFD-C389-B3E6-D5DEC18396C2}"/>
              </a:ext>
            </a:extLst>
          </p:cNvPr>
          <p:cNvSpPr txBox="1"/>
          <p:nvPr/>
        </p:nvSpPr>
        <p:spPr>
          <a:xfrm>
            <a:off x="3019742" y="3337700"/>
            <a:ext cx="73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Tasks</a:t>
            </a:r>
          </a:p>
        </p:txBody>
      </p:sp>
      <p:graphicFrame>
        <p:nvGraphicFramePr>
          <p:cNvPr id="187" name="Table 5">
            <a:extLst>
              <a:ext uri="{FF2B5EF4-FFF2-40B4-BE49-F238E27FC236}">
                <a16:creationId xmlns:a16="http://schemas.microsoft.com/office/drawing/2014/main" id="{19FE796B-A7BC-75E0-19D4-E118A93FD5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72" y="910699"/>
          <a:ext cx="3032124" cy="1142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031">
                  <a:extLst>
                    <a:ext uri="{9D8B030D-6E8A-4147-A177-3AD203B41FA5}">
                      <a16:colId xmlns:a16="http://schemas.microsoft.com/office/drawing/2014/main" val="2225017554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776198669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859128498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4153878388"/>
                    </a:ext>
                  </a:extLst>
                </a:gridCol>
              </a:tblGrid>
              <a:tr h="27384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EET Matrix (Vector)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6721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66696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Task Type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11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1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Slowest Homogeneous Counterpart System (low arrival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5E7936B-3D45-9DB6-E406-37025C2F01F8}"/>
              </a:ext>
            </a:extLst>
          </p:cNvPr>
          <p:cNvSpPr/>
          <p:nvPr/>
        </p:nvSpPr>
        <p:spPr>
          <a:xfrm>
            <a:off x="410441" y="3583788"/>
            <a:ext cx="68580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147" name="Right Brace 146">
            <a:extLst>
              <a:ext uri="{FF2B5EF4-FFF2-40B4-BE49-F238E27FC236}">
                <a16:creationId xmlns:a16="http://schemas.microsoft.com/office/drawing/2014/main" id="{E0C1EA29-4607-0CDB-0AC9-38B771CF0D51}"/>
              </a:ext>
            </a:extLst>
          </p:cNvPr>
          <p:cNvSpPr/>
          <p:nvPr/>
        </p:nvSpPr>
        <p:spPr>
          <a:xfrm rot="16200000">
            <a:off x="3695716" y="-25326"/>
            <a:ext cx="179192" cy="6829085"/>
          </a:xfrm>
          <a:prstGeom prst="rightBrace">
            <a:avLst>
              <a:gd name="adj1" fmla="val 109992"/>
              <a:gd name="adj2" fmla="val 50000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0AB0FF2-5487-F442-A651-D5025B112DCE}"/>
              </a:ext>
            </a:extLst>
          </p:cNvPr>
          <p:cNvSpPr txBox="1"/>
          <p:nvPr/>
        </p:nvSpPr>
        <p:spPr>
          <a:xfrm>
            <a:off x="3678684" y="3035993"/>
            <a:ext cx="2570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F814A1F-4EFC-9D85-B659-63D0F1343526}"/>
              </a:ext>
            </a:extLst>
          </p:cNvPr>
          <p:cNvSpPr txBox="1"/>
          <p:nvPr/>
        </p:nvSpPr>
        <p:spPr>
          <a:xfrm>
            <a:off x="1162756" y="4188536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tasks are executed by only 1 machines  at each moment</a:t>
            </a:r>
          </a:p>
        </p:txBody>
      </p:sp>
    </p:spTree>
    <p:extLst>
      <p:ext uri="{BB962C8B-B14F-4D97-AF65-F5344CB8AC3E}">
        <p14:creationId xmlns:p14="http://schemas.microsoft.com/office/powerpoint/2010/main" val="14196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Heterogeneous System with One Task Type (low arrival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F914076C-AD28-20C0-6795-85BD4B51FA13}"/>
              </a:ext>
            </a:extLst>
          </p:cNvPr>
          <p:cNvSpPr/>
          <p:nvPr/>
        </p:nvSpPr>
        <p:spPr>
          <a:xfrm>
            <a:off x="6998900" y="149521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F814A1F-4EFC-9D85-B659-63D0F1343526}"/>
              </a:ext>
            </a:extLst>
          </p:cNvPr>
          <p:cNvSpPr txBox="1"/>
          <p:nvPr/>
        </p:nvSpPr>
        <p:spPr>
          <a:xfrm>
            <a:off x="3398337" y="4223810"/>
            <a:ext cx="3948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Executing only one task at any given time</a:t>
            </a:r>
          </a:p>
        </p:txBody>
      </p:sp>
    </p:spTree>
    <p:extLst>
      <p:ext uri="{BB962C8B-B14F-4D97-AF65-F5344CB8AC3E}">
        <p14:creationId xmlns:p14="http://schemas.microsoft.com/office/powerpoint/2010/main" val="7837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Heterogeneous System with One Task Type (low arrival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709A232-D01B-276D-3D7C-5CE578FC46F6}"/>
              </a:ext>
            </a:extLst>
          </p:cNvPr>
          <p:cNvSpPr/>
          <p:nvPr/>
        </p:nvSpPr>
        <p:spPr>
          <a:xfrm>
            <a:off x="6509052" y="2485399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F814A1F-4EFC-9D85-B659-63D0F1343526}"/>
              </a:ext>
            </a:extLst>
          </p:cNvPr>
          <p:cNvSpPr txBox="1"/>
          <p:nvPr/>
        </p:nvSpPr>
        <p:spPr>
          <a:xfrm>
            <a:off x="3398337" y="4223810"/>
            <a:ext cx="3948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Executing only one task at any given time</a:t>
            </a:r>
          </a:p>
        </p:txBody>
      </p:sp>
    </p:spTree>
    <p:extLst>
      <p:ext uri="{BB962C8B-B14F-4D97-AF65-F5344CB8AC3E}">
        <p14:creationId xmlns:p14="http://schemas.microsoft.com/office/powerpoint/2010/main" val="3065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Heterogeneous System with One Task Type (low arrival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5E7936B-3D45-9DB6-E406-37025C2F01F8}"/>
              </a:ext>
            </a:extLst>
          </p:cNvPr>
          <p:cNvSpPr/>
          <p:nvPr/>
        </p:nvSpPr>
        <p:spPr>
          <a:xfrm>
            <a:off x="2760174" y="3572180"/>
            <a:ext cx="4468343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F814A1F-4EFC-9D85-B659-63D0F1343526}"/>
              </a:ext>
            </a:extLst>
          </p:cNvPr>
          <p:cNvSpPr txBox="1"/>
          <p:nvPr/>
        </p:nvSpPr>
        <p:spPr>
          <a:xfrm>
            <a:off x="3398337" y="4223810"/>
            <a:ext cx="3948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Executing only one task at any given time</a:t>
            </a:r>
          </a:p>
        </p:txBody>
      </p:sp>
    </p:spTree>
    <p:extLst>
      <p:ext uri="{BB962C8B-B14F-4D97-AF65-F5344CB8AC3E}">
        <p14:creationId xmlns:p14="http://schemas.microsoft.com/office/powerpoint/2010/main" val="42291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07C0-7473-965A-DA4C-D5A484D7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Harmonic Mean of Speedup due to Machine Heterogeneity</a:t>
            </a:r>
            <a:br>
              <a:rPr lang="en-US" dirty="0"/>
            </a:br>
            <a:r>
              <a:rPr lang="en-US" dirty="0"/>
              <a:t> (low arrival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C1489-3E5F-BDE8-5710-BD5B7CA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4FF8D62-B534-F8D7-CA41-609F207A9169}"/>
              </a:ext>
            </a:extLst>
          </p:cNvPr>
          <p:cNvGraphicFramePr>
            <a:graphicFrameLocks/>
          </p:cNvGraphicFramePr>
          <p:nvPr/>
        </p:nvGraphicFramePr>
        <p:xfrm>
          <a:off x="334095" y="1054608"/>
          <a:ext cx="3032124" cy="118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031">
                  <a:extLst>
                    <a:ext uri="{9D8B030D-6E8A-4147-A177-3AD203B41FA5}">
                      <a16:colId xmlns:a16="http://schemas.microsoft.com/office/drawing/2014/main" val="2225017554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776198669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859128498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4153878388"/>
                    </a:ext>
                  </a:extLst>
                </a:gridCol>
              </a:tblGrid>
              <a:tr h="27384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EET Matrix (Vector)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6721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6696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Task Type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1160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58A0E50-CA89-7633-CAC0-E907899F4FC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482406" y="986028"/>
              <a:ext cx="3032124" cy="12115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8031">
                      <a:extLst>
                        <a:ext uri="{9D8B030D-6E8A-4147-A177-3AD203B41FA5}">
                          <a16:colId xmlns:a16="http://schemas.microsoft.com/office/drawing/2014/main" val="2225017554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776198669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859128498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4153878388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0467215"/>
                      </a:ext>
                    </a:extLst>
                  </a:tr>
                  <a:tr h="273845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5666965"/>
                      </a:ext>
                    </a:extLst>
                  </a:tr>
                  <a:tr h="273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Task Type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61160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58A0E50-CA89-7633-CAC0-E907899F4FC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482406" y="986028"/>
              <a:ext cx="3032124" cy="12115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8031">
                      <a:extLst>
                        <a:ext uri="{9D8B030D-6E8A-4147-A177-3AD203B41FA5}">
                          <a16:colId xmlns:a16="http://schemas.microsoft.com/office/drawing/2014/main" val="2225017554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776198669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859128498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4153878388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780" r="-536" b="-2754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0467215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5666965"/>
                      </a:ext>
                    </a:extLst>
                  </a:tr>
                  <a:tr h="5562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Task Type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61160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CC2EC9-4475-5F52-FD17-4DFF22796DD1}"/>
                  </a:ext>
                </a:extLst>
              </p:cNvPr>
              <p:cNvSpPr txBox="1"/>
              <p:nvPr/>
            </p:nvSpPr>
            <p:spPr>
              <a:xfrm>
                <a:off x="413657" y="2460172"/>
                <a:ext cx="7609115" cy="10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heterogeneous system </a:t>
                </a:r>
                <a:r>
                  <a:rPr lang="en-US" sz="1600" dirty="0" err="1"/>
                  <a:t>makespan</a:t>
                </a:r>
                <a:r>
                  <a:rPr lang="en-US" sz="1600" dirty="0"/>
                  <a:t> = (222/3)*0.1 + (222/3)*1 + (222/3)*100= 821.4</a:t>
                </a:r>
              </a:p>
              <a:p>
                <a:r>
                  <a:rPr lang="en-US" sz="1600" dirty="0"/>
                  <a:t>homogeneous system </a:t>
                </a:r>
                <a:r>
                  <a:rPr lang="en-US" sz="1600" dirty="0" err="1"/>
                  <a:t>makespan</a:t>
                </a:r>
                <a:r>
                  <a:rPr lang="en-US" sz="1600" dirty="0"/>
                  <a:t> = 222*10 = 2220</a:t>
                </a:r>
              </a:p>
              <a:p>
                <a:r>
                  <a:rPr lang="en-US" sz="1600" b="1" dirty="0"/>
                  <a:t>True Speedup = 2220/821.4 = 2.70</a:t>
                </a:r>
                <a:endParaRPr lang="en-US" sz="1600" dirty="0"/>
              </a:p>
              <a:p>
                <a:r>
                  <a:rPr lang="en-US" sz="1600" b="1" dirty="0"/>
                  <a:t>Harmonic 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1600" b="1" dirty="0"/>
                  <a:t> = 2.70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CC2EC9-4475-5F52-FD17-4DFF22796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2460172"/>
                <a:ext cx="7609115" cy="1081643"/>
              </a:xfrm>
              <a:prstGeom prst="rect">
                <a:avLst/>
              </a:prstGeom>
              <a:blipFill>
                <a:blip r:embed="rId3"/>
                <a:stretch>
                  <a:fillRect l="-481" t="-1695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B0EE38-B5C2-D4B5-9A5D-19AD68C0E4CD}"/>
                  </a:ext>
                </a:extLst>
              </p:cNvPr>
              <p:cNvSpPr txBox="1"/>
              <p:nvPr/>
            </p:nvSpPr>
            <p:spPr>
              <a:xfrm>
                <a:off x="296833" y="3624758"/>
                <a:ext cx="8030432" cy="120526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FF0000"/>
                    </a:solidFill>
                  </a:rPr>
                  <a:t>Given low arrival rate (e.g. only one busy machine at any time), we prove that the true speedup due to machine heterogeneity for a task type is accurately represented by the harmonic 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for that task type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B0EE38-B5C2-D4B5-9A5D-19AD68C0E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33" y="3624758"/>
                <a:ext cx="8030432" cy="1205266"/>
              </a:xfrm>
              <a:prstGeom prst="rect">
                <a:avLst/>
              </a:prstGeom>
              <a:blipFill>
                <a:blip r:embed="rId4"/>
                <a:stretch>
                  <a:fillRect l="-607" t="-2513" r="-607" b="-703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7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B37E-CA89-B694-69DC-8C792BAD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4" y="89154"/>
            <a:ext cx="8302558" cy="758777"/>
          </a:xfrm>
        </p:spPr>
        <p:txBody>
          <a:bodyPr>
            <a:noAutofit/>
          </a:bodyPr>
          <a:lstStyle/>
          <a:p>
            <a:r>
              <a:rPr lang="en-US" dirty="0"/>
              <a:t>Map Heterogeneous Machines to Homogeneous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207CE-414C-D4F0-1586-8388836E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0D1030B-9E6D-E533-7925-11880AF1FF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854" y="1464584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60000"/>
                            <a:lumOff val="40000"/>
                            <a:alpha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60000"/>
                            <a:lumOff val="40000"/>
                            <a:alpha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0D1030B-9E6D-E533-7925-11880AF1FF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854" y="1464584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681" t="-1099" r="-202521" b="-1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099" r="-100833" b="-1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521" t="-1099" r="-1681" b="-1010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33" t="-102222" r="-300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681" t="-102222" r="-20252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02222" r="-100833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521" t="-102222" r="-1681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95FFC3-2816-C04D-2A49-205303C14896}"/>
                  </a:ext>
                </a:extLst>
              </p:cNvPr>
              <p:cNvSpPr txBox="1"/>
              <p:nvPr/>
            </p:nvSpPr>
            <p:spPr>
              <a:xfrm>
                <a:off x="165503" y="1095252"/>
                <a:ext cx="2765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Heterogeneous Machines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95FFC3-2816-C04D-2A49-205303C14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03" y="1095252"/>
                <a:ext cx="2765777" cy="307777"/>
              </a:xfrm>
              <a:prstGeom prst="rect">
                <a:avLst/>
              </a:prstGeom>
              <a:blipFill>
                <a:blip r:embed="rId3"/>
                <a:stretch>
                  <a:fillRect l="-661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2A36C516-05CA-2D80-DDD0-02688A6637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854" y="3498121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386282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7109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2A36C516-05CA-2D80-DDD0-02688A6637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854" y="3498121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386282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681" t="-1563" r="-202521" b="-1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1563" r="-100833" b="-1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2521" t="-1563" r="-1681" b="-185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7109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33" t="-55556" r="-300000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681" t="-55556" r="-202521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55556" r="-100833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2521" t="-55556" r="-1681" b="-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8A6CA2-00C9-F0F3-B0BF-3793F81CDD4E}"/>
              </a:ext>
            </a:extLst>
          </p:cNvPr>
          <p:cNvCxnSpPr>
            <a:cxnSpLocks/>
          </p:cNvCxnSpPr>
          <p:nvPr/>
        </p:nvCxnSpPr>
        <p:spPr>
          <a:xfrm>
            <a:off x="1633058" y="2664177"/>
            <a:ext cx="0" cy="66604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8CA1-B2EA-7B2C-7722-E81A8475E4FB}"/>
              </a:ext>
            </a:extLst>
          </p:cNvPr>
          <p:cNvSpPr txBox="1"/>
          <p:nvPr/>
        </p:nvSpPr>
        <p:spPr>
          <a:xfrm>
            <a:off x="1759151" y="2661403"/>
            <a:ext cx="1264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Speedup due to machine heterogeneity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A8F62F-1EB7-A631-AC9A-B7506D4B769A}"/>
              </a:ext>
            </a:extLst>
          </p:cNvPr>
          <p:cNvCxnSpPr>
            <a:cxnSpLocks/>
          </p:cNvCxnSpPr>
          <p:nvPr/>
        </p:nvCxnSpPr>
        <p:spPr>
          <a:xfrm>
            <a:off x="3060343" y="4170913"/>
            <a:ext cx="890768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AFE613-369F-57C1-7AB3-0C396139DCC3}"/>
                  </a:ext>
                </a:extLst>
              </p:cNvPr>
              <p:cNvSpPr txBox="1"/>
              <p:nvPr/>
            </p:nvSpPr>
            <p:spPr>
              <a:xfrm>
                <a:off x="54428" y="2809552"/>
                <a:ext cx="1375329" cy="44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,: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AFE613-369F-57C1-7AB3-0C396139D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" y="2809552"/>
                <a:ext cx="1375329" cy="442365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1A19179-D2C2-6DE6-A770-1D738521A822}"/>
              </a:ext>
            </a:extLst>
          </p:cNvPr>
          <p:cNvSpPr txBox="1"/>
          <p:nvPr/>
        </p:nvSpPr>
        <p:spPr>
          <a:xfrm>
            <a:off x="3000930" y="3568558"/>
            <a:ext cx="97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Arithmetic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5287F5-D967-4B67-EC6D-D3D3577CC7EE}"/>
                  </a:ext>
                </a:extLst>
              </p:cNvPr>
              <p:cNvSpPr txBox="1"/>
              <p:nvPr/>
            </p:nvSpPr>
            <p:spPr>
              <a:xfrm>
                <a:off x="4014357" y="3720290"/>
                <a:ext cx="1813484" cy="875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,: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5287F5-D967-4B67-EC6D-D3D3577CC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57" y="3720290"/>
                <a:ext cx="1813484" cy="875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6">
                <a:extLst>
                  <a:ext uri="{FF2B5EF4-FFF2-40B4-BE49-F238E27FC236}">
                    <a16:creationId xmlns:a16="http://schemas.microsoft.com/office/drawing/2014/main" id="{9BCF8272-9D83-ABC1-4092-81175790D4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76391" y="3498121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386282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7109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</m:sSubSup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</m:sSubSup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</m:sSubSup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6">
                <a:extLst>
                  <a:ext uri="{FF2B5EF4-FFF2-40B4-BE49-F238E27FC236}">
                    <a16:creationId xmlns:a16="http://schemas.microsoft.com/office/drawing/2014/main" id="{9BCF8272-9D83-ABC1-4092-81175790D4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76391" y="3498121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386282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1681" t="-1563" r="-202521" b="-1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000" t="-1563" r="-100833" b="-1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2521" t="-1563" r="-1681" b="-185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7109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833" t="-55556" r="-300000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1681" t="-55556" r="-202521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000" t="-55556" r="-100833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2521" t="-55556" r="-1681" b="-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8FB264-0137-4EC8-78A6-DB35C797652B}"/>
              </a:ext>
            </a:extLst>
          </p:cNvPr>
          <p:cNvCxnSpPr>
            <a:cxnSpLocks/>
          </p:cNvCxnSpPr>
          <p:nvPr/>
        </p:nvCxnSpPr>
        <p:spPr>
          <a:xfrm flipV="1">
            <a:off x="7529982" y="2661403"/>
            <a:ext cx="0" cy="73866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6">
                <a:extLst>
                  <a:ext uri="{FF2B5EF4-FFF2-40B4-BE49-F238E27FC236}">
                    <a16:creationId xmlns:a16="http://schemas.microsoft.com/office/drawing/2014/main" id="{D01FEB55-E193-A388-05CD-4A8CD192D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87692"/>
                  </p:ext>
                </p:extLst>
              </p:nvPr>
            </p:nvGraphicFramePr>
            <p:xfrm>
              <a:off x="5932311" y="1474470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386282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34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34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34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7109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34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34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34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6">
                <a:extLst>
                  <a:ext uri="{FF2B5EF4-FFF2-40B4-BE49-F238E27FC236}">
                    <a16:creationId xmlns:a16="http://schemas.microsoft.com/office/drawing/2014/main" id="{D01FEB55-E193-A388-05CD-4A8CD192D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87692"/>
                  </p:ext>
                </p:extLst>
              </p:nvPr>
            </p:nvGraphicFramePr>
            <p:xfrm>
              <a:off x="5932311" y="1474470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386282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1563" r="-200000" b="-1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1681" t="-1563" r="-101681" b="-1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1681" t="-1563" r="-1681" b="-185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7109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840" t="-55556" r="-302521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5556" r="-200000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1681" t="-55556" r="-101681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1681" t="-55556" r="-1681" b="-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FCF072-557F-142A-2CEA-2055BB911EEA}"/>
                  </a:ext>
                </a:extLst>
              </p:cNvPr>
              <p:cNvSpPr txBox="1"/>
              <p:nvPr/>
            </p:nvSpPr>
            <p:spPr>
              <a:xfrm>
                <a:off x="6217970" y="2582325"/>
                <a:ext cx="1166879" cy="819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,: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,: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</m:sSubSup>
                            </m:e>
                          </m:acc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FCF072-557F-142A-2CEA-2055BB911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70" y="2582325"/>
                <a:ext cx="1166879" cy="8199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53EEAC-1581-2ABF-9642-7D38FAA04D5F}"/>
                  </a:ext>
                </a:extLst>
              </p:cNvPr>
              <p:cNvSpPr txBox="1"/>
              <p:nvPr/>
            </p:nvSpPr>
            <p:spPr>
              <a:xfrm>
                <a:off x="5640811" y="1053419"/>
                <a:ext cx="3776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Homogeneous Equivalent  Machines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53EEAC-1581-2ABF-9642-7D38FAA04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11" y="1053419"/>
                <a:ext cx="3776235" cy="369332"/>
              </a:xfrm>
              <a:prstGeom prst="rect">
                <a:avLst/>
              </a:prstGeom>
              <a:blipFill>
                <a:blip r:embed="rId10"/>
                <a:stretch>
                  <a:fillRect l="-48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0507327-0FA6-98B1-129F-9E84C5E4953E}"/>
              </a:ext>
            </a:extLst>
          </p:cNvPr>
          <p:cNvSpPr/>
          <p:nvPr/>
        </p:nvSpPr>
        <p:spPr>
          <a:xfrm>
            <a:off x="95854" y="2623469"/>
            <a:ext cx="8952288" cy="212915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ED8B53-F7A8-7F2E-4FFD-6F69202DAA90}"/>
              </a:ext>
            </a:extLst>
          </p:cNvPr>
          <p:cNvSpPr/>
          <p:nvPr/>
        </p:nvSpPr>
        <p:spPr>
          <a:xfrm>
            <a:off x="3534628" y="1724622"/>
            <a:ext cx="1862666" cy="603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8" grpId="0"/>
      <p:bldP spid="20" grpId="0"/>
      <p:bldP spid="23" grpId="0"/>
      <p:bldP spid="32" grpId="0"/>
      <p:bldP spid="5" grpId="0"/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>
            <a:extLst>
              <a:ext uri="{FF2B5EF4-FFF2-40B4-BE49-F238E27FC236}">
                <a16:creationId xmlns:a16="http://schemas.microsoft.com/office/drawing/2014/main" id="{6E8F50A1-626E-A89F-7A51-B74931D9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26" y="2257095"/>
            <a:ext cx="1571819" cy="10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BEA434-E932-51AF-D82C-EC84EA5C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FC212-837B-6C2E-1627-797EC875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3EF08D8-BCA6-6E9E-8987-F03C3467A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466964" y="1053721"/>
            <a:ext cx="830432" cy="9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E6827-A8D2-55E7-20AD-83CD7E0A96D2}"/>
              </a:ext>
            </a:extLst>
          </p:cNvPr>
          <p:cNvSpPr txBox="1"/>
          <p:nvPr/>
        </p:nvSpPr>
        <p:spPr>
          <a:xfrm>
            <a:off x="188081" y="1973686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pic>
        <p:nvPicPr>
          <p:cNvPr id="3074" name="Picture 2" descr="Voice recognition - Free technology icons">
            <a:extLst>
              <a:ext uri="{FF2B5EF4-FFF2-40B4-BE49-F238E27FC236}">
                <a16:creationId xmlns:a16="http://schemas.microsoft.com/office/drawing/2014/main" id="{5A1C0AA6-10F9-4D7F-AFDF-3DA78E10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2" y="2450522"/>
            <a:ext cx="938756" cy="9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B8390-A5AB-05AF-7823-7F05B8E2ACF3}"/>
              </a:ext>
            </a:extLst>
          </p:cNvPr>
          <p:cNvSpPr txBox="1"/>
          <p:nvPr/>
        </p:nvSpPr>
        <p:spPr>
          <a:xfrm>
            <a:off x="-20624" y="3382216"/>
            <a:ext cx="180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Speech Recognition</a:t>
            </a:r>
          </a:p>
        </p:txBody>
      </p:sp>
      <p:pic>
        <p:nvPicPr>
          <p:cNvPr id="3076" name="Picture 4" descr="ChatGPT Logo and symbol, meaning, history, PNG, brand">
            <a:extLst>
              <a:ext uri="{FF2B5EF4-FFF2-40B4-BE49-F238E27FC236}">
                <a16:creationId xmlns:a16="http://schemas.microsoft.com/office/drawing/2014/main" id="{53A699EC-7731-5BE7-BC5D-F141D6C66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358640" y="3689993"/>
            <a:ext cx="938756" cy="11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1C55EB-C1E0-20F8-74D6-9D340C6594C4}"/>
              </a:ext>
            </a:extLst>
          </p:cNvPr>
          <p:cNvSpPr txBox="1"/>
          <p:nvPr/>
        </p:nvSpPr>
        <p:spPr>
          <a:xfrm>
            <a:off x="520163" y="4688387"/>
            <a:ext cx="61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NLP</a:t>
            </a:r>
          </a:p>
        </p:txBody>
      </p:sp>
      <p:pic>
        <p:nvPicPr>
          <p:cNvPr id="9" name="Google Shape;175;p13">
            <a:extLst>
              <a:ext uri="{FF2B5EF4-FFF2-40B4-BE49-F238E27FC236}">
                <a16:creationId xmlns:a16="http://schemas.microsoft.com/office/drawing/2014/main" id="{B2BF4DAE-632A-52C7-AB30-A3A33582374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6806" y="2592270"/>
            <a:ext cx="615710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297365-60D5-A428-F4A8-462E641E4358}"/>
              </a:ext>
            </a:extLst>
          </p:cNvPr>
          <p:cNvSpPr txBox="1"/>
          <p:nvPr/>
        </p:nvSpPr>
        <p:spPr>
          <a:xfrm>
            <a:off x="2391531" y="3291810"/>
            <a:ext cx="180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AWS EC2 Instance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F2B7F9-270A-1429-E2D7-4244920103A1}"/>
              </a:ext>
            </a:extLst>
          </p:cNvPr>
          <p:cNvCxnSpPr>
            <a:cxnSpLocks/>
          </p:cNvCxnSpPr>
          <p:nvPr/>
        </p:nvCxnSpPr>
        <p:spPr>
          <a:xfrm>
            <a:off x="1529154" y="1530550"/>
            <a:ext cx="979272" cy="111283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AF7F0D-7FE4-4F18-E282-085076443A87}"/>
              </a:ext>
            </a:extLst>
          </p:cNvPr>
          <p:cNvCxnSpPr>
            <a:cxnSpLocks/>
          </p:cNvCxnSpPr>
          <p:nvPr/>
        </p:nvCxnSpPr>
        <p:spPr>
          <a:xfrm>
            <a:off x="4006752" y="2932472"/>
            <a:ext cx="937901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C2BAD8-3041-4808-B3F0-09FA5105188E}"/>
              </a:ext>
            </a:extLst>
          </p:cNvPr>
          <p:cNvSpPr txBox="1"/>
          <p:nvPr/>
        </p:nvSpPr>
        <p:spPr>
          <a:xfrm>
            <a:off x="4989929" y="4122904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inference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917625-3845-E47F-3898-EECA2281B985}"/>
              </a:ext>
            </a:extLst>
          </p:cNvPr>
          <p:cNvSpPr txBox="1"/>
          <p:nvPr/>
        </p:nvSpPr>
        <p:spPr>
          <a:xfrm>
            <a:off x="4968310" y="1687974"/>
            <a:ext cx="978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 msec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F0271E-2719-BAFB-F314-1E2093C3EE2F}"/>
              </a:ext>
            </a:extLst>
          </p:cNvPr>
          <p:cNvCxnSpPr>
            <a:cxnSpLocks/>
          </p:cNvCxnSpPr>
          <p:nvPr/>
        </p:nvCxnSpPr>
        <p:spPr>
          <a:xfrm flipV="1">
            <a:off x="1583316" y="2919900"/>
            <a:ext cx="965762" cy="336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DE7709-DC4E-709C-6813-DB3E50A3C20E}"/>
              </a:ext>
            </a:extLst>
          </p:cNvPr>
          <p:cNvCxnSpPr>
            <a:cxnSpLocks/>
          </p:cNvCxnSpPr>
          <p:nvPr/>
        </p:nvCxnSpPr>
        <p:spPr>
          <a:xfrm flipV="1">
            <a:off x="1583316" y="3177045"/>
            <a:ext cx="949182" cy="104661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607E0A-9ECD-3CA5-EE89-80D1AD060E7E}"/>
              </a:ext>
            </a:extLst>
          </p:cNvPr>
          <p:cNvSpPr txBox="1"/>
          <p:nvPr/>
        </p:nvSpPr>
        <p:spPr>
          <a:xfrm>
            <a:off x="4982354" y="2736162"/>
            <a:ext cx="978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60 msec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1DEF3E-D351-FC32-70B6-AA1042C6BF04}"/>
              </a:ext>
            </a:extLst>
          </p:cNvPr>
          <p:cNvSpPr txBox="1"/>
          <p:nvPr/>
        </p:nvSpPr>
        <p:spPr>
          <a:xfrm>
            <a:off x="5018957" y="3784350"/>
            <a:ext cx="1088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200 msec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6FF57C-F255-7B8A-8D24-6A82CA71698A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4006752" y="1857251"/>
            <a:ext cx="961558" cy="107522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978E24-51FD-07A2-A346-7F7E71DDBBB0}"/>
              </a:ext>
            </a:extLst>
          </p:cNvPr>
          <p:cNvCxnSpPr>
            <a:cxnSpLocks/>
          </p:cNvCxnSpPr>
          <p:nvPr/>
        </p:nvCxnSpPr>
        <p:spPr>
          <a:xfrm>
            <a:off x="4006752" y="2932472"/>
            <a:ext cx="999259" cy="103178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68BCE94-0115-CC8A-7695-4AEEC8B8230C}"/>
              </a:ext>
            </a:extLst>
          </p:cNvPr>
          <p:cNvCxnSpPr>
            <a:cxnSpLocks/>
          </p:cNvCxnSpPr>
          <p:nvPr/>
        </p:nvCxnSpPr>
        <p:spPr>
          <a:xfrm flipV="1">
            <a:off x="6781931" y="1599358"/>
            <a:ext cx="0" cy="21132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5DA1CCB-B0C4-9445-9334-4CA8B78080B4}"/>
              </a:ext>
            </a:extLst>
          </p:cNvPr>
          <p:cNvCxnSpPr>
            <a:cxnSpLocks/>
          </p:cNvCxnSpPr>
          <p:nvPr/>
        </p:nvCxnSpPr>
        <p:spPr>
          <a:xfrm>
            <a:off x="6781931" y="3712648"/>
            <a:ext cx="2313594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A48C4AA-C410-9D7B-38F7-AC902842730E}"/>
              </a:ext>
            </a:extLst>
          </p:cNvPr>
          <p:cNvSpPr txBox="1"/>
          <p:nvPr/>
        </p:nvSpPr>
        <p:spPr>
          <a:xfrm rot="16200000">
            <a:off x="5780881" y="2502114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Time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A14C92-CB82-CA19-0E5B-DED6385B0745}"/>
              </a:ext>
            </a:extLst>
          </p:cNvPr>
          <p:cNvSpPr/>
          <p:nvPr/>
        </p:nvSpPr>
        <p:spPr>
          <a:xfrm>
            <a:off x="7258592" y="3291810"/>
            <a:ext cx="103359" cy="420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BDF3A5-CEC0-47BC-207B-149752B3CCFA}"/>
              </a:ext>
            </a:extLst>
          </p:cNvPr>
          <p:cNvSpPr/>
          <p:nvPr/>
        </p:nvSpPr>
        <p:spPr>
          <a:xfrm flipH="1">
            <a:off x="7774484" y="2919900"/>
            <a:ext cx="103359" cy="797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B90DD-299B-185D-5CCD-066005824553}"/>
              </a:ext>
            </a:extLst>
          </p:cNvPr>
          <p:cNvSpPr/>
          <p:nvPr/>
        </p:nvSpPr>
        <p:spPr>
          <a:xfrm>
            <a:off x="8393737" y="2450522"/>
            <a:ext cx="103368" cy="1262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0F260C0-1103-A984-10CA-080DBD61A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7107584" y="3856921"/>
            <a:ext cx="443402" cy="4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Voice recognition - Free technology icons">
            <a:extLst>
              <a:ext uri="{FF2B5EF4-FFF2-40B4-BE49-F238E27FC236}">
                <a16:creationId xmlns:a16="http://schemas.microsoft.com/office/drawing/2014/main" id="{23069573-E54A-EF58-1AE2-8B45C9B0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31" y="3843254"/>
            <a:ext cx="509482" cy="5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hatGPT Logo and symbol, meaning, history, PNG, brand">
            <a:extLst>
              <a:ext uri="{FF2B5EF4-FFF2-40B4-BE49-F238E27FC236}">
                <a16:creationId xmlns:a16="http://schemas.microsoft.com/office/drawing/2014/main" id="{8EE799E0-8C4E-623D-D111-CB8067CAE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8228358" y="3859756"/>
            <a:ext cx="440350" cy="5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438801-B5A3-4CAA-8CC2-98FEEEA56A9D}"/>
              </a:ext>
            </a:extLst>
          </p:cNvPr>
          <p:cNvSpPr/>
          <p:nvPr/>
        </p:nvSpPr>
        <p:spPr>
          <a:xfrm>
            <a:off x="6569242" y="2456409"/>
            <a:ext cx="2526283" cy="5222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Variation in Execution </a:t>
            </a:r>
            <a:r>
              <a:rPr lang="en-US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Time across different Apps.</a:t>
            </a:r>
            <a:endParaRPr lang="en-US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8" grpId="0"/>
      <p:bldP spid="20" grpId="0"/>
      <p:bldP spid="28" grpId="0"/>
      <p:bldP spid="29" grpId="0"/>
      <p:bldP spid="43" grpId="0"/>
      <p:bldP spid="45" grpId="0" animBg="1"/>
      <p:bldP spid="50" grpId="0" animBg="1"/>
      <p:bldP spid="51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A434-E932-51AF-D82C-EC84EA5C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and Task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FC212-837B-6C2E-1627-797EC875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3EF08D8-BCA6-6E9E-8987-F03C3467A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466964" y="1053721"/>
            <a:ext cx="830432" cy="9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E6827-A8D2-55E7-20AD-83CD7E0A96D2}"/>
              </a:ext>
            </a:extLst>
          </p:cNvPr>
          <p:cNvSpPr txBox="1"/>
          <p:nvPr/>
        </p:nvSpPr>
        <p:spPr>
          <a:xfrm>
            <a:off x="188081" y="1973686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pic>
        <p:nvPicPr>
          <p:cNvPr id="3074" name="Picture 2" descr="Voice recognition - Free technology icons">
            <a:extLst>
              <a:ext uri="{FF2B5EF4-FFF2-40B4-BE49-F238E27FC236}">
                <a16:creationId xmlns:a16="http://schemas.microsoft.com/office/drawing/2014/main" id="{5A1C0AA6-10F9-4D7F-AFDF-3DA78E10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2" y="2450522"/>
            <a:ext cx="938756" cy="9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B8390-A5AB-05AF-7823-7F05B8E2ACF3}"/>
              </a:ext>
            </a:extLst>
          </p:cNvPr>
          <p:cNvSpPr txBox="1"/>
          <p:nvPr/>
        </p:nvSpPr>
        <p:spPr>
          <a:xfrm>
            <a:off x="-20624" y="3382216"/>
            <a:ext cx="180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Speech Recognition</a:t>
            </a:r>
          </a:p>
        </p:txBody>
      </p:sp>
      <p:pic>
        <p:nvPicPr>
          <p:cNvPr id="3076" name="Picture 4" descr="ChatGPT Logo and symbol, meaning, history, PNG, brand">
            <a:extLst>
              <a:ext uri="{FF2B5EF4-FFF2-40B4-BE49-F238E27FC236}">
                <a16:creationId xmlns:a16="http://schemas.microsoft.com/office/drawing/2014/main" id="{53A699EC-7731-5BE7-BC5D-F141D6C66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358640" y="3689993"/>
            <a:ext cx="938756" cy="11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1C55EB-C1E0-20F8-74D6-9D340C6594C4}"/>
              </a:ext>
            </a:extLst>
          </p:cNvPr>
          <p:cNvSpPr txBox="1"/>
          <p:nvPr/>
        </p:nvSpPr>
        <p:spPr>
          <a:xfrm>
            <a:off x="520163" y="4688387"/>
            <a:ext cx="61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NLP</a:t>
            </a:r>
          </a:p>
        </p:txBody>
      </p:sp>
      <p:pic>
        <p:nvPicPr>
          <p:cNvPr id="9" name="Google Shape;175;p13">
            <a:extLst>
              <a:ext uri="{FF2B5EF4-FFF2-40B4-BE49-F238E27FC236}">
                <a16:creationId xmlns:a16="http://schemas.microsoft.com/office/drawing/2014/main" id="{B2BF4DAE-632A-52C7-AB30-A3A33582374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6806" y="2592270"/>
            <a:ext cx="615710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297365-60D5-A428-F4A8-462E641E4358}"/>
              </a:ext>
            </a:extLst>
          </p:cNvPr>
          <p:cNvSpPr txBox="1"/>
          <p:nvPr/>
        </p:nvSpPr>
        <p:spPr>
          <a:xfrm>
            <a:off x="2391531" y="3291810"/>
            <a:ext cx="180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AWS EC2 Instances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6E8F50A1-626E-A89F-7A51-B74931D9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26" y="2257095"/>
            <a:ext cx="1571819" cy="10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F2B7F9-270A-1429-E2D7-4244920103A1}"/>
              </a:ext>
            </a:extLst>
          </p:cNvPr>
          <p:cNvCxnSpPr>
            <a:cxnSpLocks/>
          </p:cNvCxnSpPr>
          <p:nvPr/>
        </p:nvCxnSpPr>
        <p:spPr>
          <a:xfrm>
            <a:off x="1529154" y="1530550"/>
            <a:ext cx="979272" cy="111283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AF7F0D-7FE4-4F18-E282-085076443A87}"/>
              </a:ext>
            </a:extLst>
          </p:cNvPr>
          <p:cNvCxnSpPr>
            <a:cxnSpLocks/>
          </p:cNvCxnSpPr>
          <p:nvPr/>
        </p:nvCxnSpPr>
        <p:spPr>
          <a:xfrm>
            <a:off x="4006752" y="2932472"/>
            <a:ext cx="937901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C2BAD8-3041-4808-B3F0-09FA5105188E}"/>
              </a:ext>
            </a:extLst>
          </p:cNvPr>
          <p:cNvSpPr txBox="1"/>
          <p:nvPr/>
        </p:nvSpPr>
        <p:spPr>
          <a:xfrm>
            <a:off x="4989929" y="4122904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inference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917625-3845-E47F-3898-EECA2281B985}"/>
              </a:ext>
            </a:extLst>
          </p:cNvPr>
          <p:cNvSpPr txBox="1"/>
          <p:nvPr/>
        </p:nvSpPr>
        <p:spPr>
          <a:xfrm>
            <a:off x="4968310" y="1687974"/>
            <a:ext cx="181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100,20, 50 msec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F0271E-2719-BAFB-F314-1E2093C3EE2F}"/>
              </a:ext>
            </a:extLst>
          </p:cNvPr>
          <p:cNvCxnSpPr>
            <a:cxnSpLocks/>
          </p:cNvCxnSpPr>
          <p:nvPr/>
        </p:nvCxnSpPr>
        <p:spPr>
          <a:xfrm flipV="1">
            <a:off x="1583316" y="2919900"/>
            <a:ext cx="965762" cy="336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DE7709-DC4E-709C-6813-DB3E50A3C20E}"/>
              </a:ext>
            </a:extLst>
          </p:cNvPr>
          <p:cNvCxnSpPr>
            <a:cxnSpLocks/>
          </p:cNvCxnSpPr>
          <p:nvPr/>
        </p:nvCxnSpPr>
        <p:spPr>
          <a:xfrm flipV="1">
            <a:off x="1583316" y="3177045"/>
            <a:ext cx="949182" cy="104661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607E0A-9ECD-3CA5-EE89-80D1AD060E7E}"/>
              </a:ext>
            </a:extLst>
          </p:cNvPr>
          <p:cNvSpPr txBox="1"/>
          <p:nvPr/>
        </p:nvSpPr>
        <p:spPr>
          <a:xfrm>
            <a:off x="4894570" y="2750623"/>
            <a:ext cx="1288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120, 60, 80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1DEF3E-D351-FC32-70B6-AA1042C6BF04}"/>
              </a:ext>
            </a:extLst>
          </p:cNvPr>
          <p:cNvSpPr txBox="1"/>
          <p:nvPr/>
        </p:nvSpPr>
        <p:spPr>
          <a:xfrm>
            <a:off x="5018956" y="3784350"/>
            <a:ext cx="148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500, 200, 350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6FF57C-F255-7B8A-8D24-6A82CA71698A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4006752" y="1857251"/>
            <a:ext cx="961558" cy="107522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978E24-51FD-07A2-A346-7F7E71DDBBB0}"/>
              </a:ext>
            </a:extLst>
          </p:cNvPr>
          <p:cNvCxnSpPr>
            <a:cxnSpLocks/>
          </p:cNvCxnSpPr>
          <p:nvPr/>
        </p:nvCxnSpPr>
        <p:spPr>
          <a:xfrm>
            <a:off x="4006752" y="2932472"/>
            <a:ext cx="999259" cy="103178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68BCE94-0115-CC8A-7695-4AEEC8B8230C}"/>
              </a:ext>
            </a:extLst>
          </p:cNvPr>
          <p:cNvCxnSpPr>
            <a:cxnSpLocks/>
          </p:cNvCxnSpPr>
          <p:nvPr/>
        </p:nvCxnSpPr>
        <p:spPr>
          <a:xfrm flipV="1">
            <a:off x="7028674" y="1599358"/>
            <a:ext cx="0" cy="21132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5DA1CCB-B0C4-9445-9334-4CA8B78080B4}"/>
              </a:ext>
            </a:extLst>
          </p:cNvPr>
          <p:cNvCxnSpPr>
            <a:cxnSpLocks/>
          </p:cNvCxnSpPr>
          <p:nvPr/>
        </p:nvCxnSpPr>
        <p:spPr>
          <a:xfrm>
            <a:off x="7028674" y="3712648"/>
            <a:ext cx="2028241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A48C4AA-C410-9D7B-38F7-AC902842730E}"/>
              </a:ext>
            </a:extLst>
          </p:cNvPr>
          <p:cNvSpPr txBox="1"/>
          <p:nvPr/>
        </p:nvSpPr>
        <p:spPr>
          <a:xfrm rot="16200000">
            <a:off x="6027624" y="2502114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Time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A14C92-CB82-CA19-0E5B-DED6385B0745}"/>
              </a:ext>
            </a:extLst>
          </p:cNvPr>
          <p:cNvSpPr/>
          <p:nvPr/>
        </p:nvSpPr>
        <p:spPr>
          <a:xfrm>
            <a:off x="7433637" y="3287023"/>
            <a:ext cx="103359" cy="420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BDF3A5-CEC0-47BC-207B-149752B3CCFA}"/>
              </a:ext>
            </a:extLst>
          </p:cNvPr>
          <p:cNvSpPr/>
          <p:nvPr/>
        </p:nvSpPr>
        <p:spPr>
          <a:xfrm flipH="1">
            <a:off x="8001010" y="2889959"/>
            <a:ext cx="123576" cy="827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B90DD-299B-185D-5CCD-066005824553}"/>
              </a:ext>
            </a:extLst>
          </p:cNvPr>
          <p:cNvSpPr/>
          <p:nvPr/>
        </p:nvSpPr>
        <p:spPr>
          <a:xfrm>
            <a:off x="8624711" y="1973686"/>
            <a:ext cx="119137" cy="1738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0F260C0-1103-A984-10CA-080DBD61A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7354327" y="3856921"/>
            <a:ext cx="443402" cy="4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Voice recognition - Free technology icons">
            <a:extLst>
              <a:ext uri="{FF2B5EF4-FFF2-40B4-BE49-F238E27FC236}">
                <a16:creationId xmlns:a16="http://schemas.microsoft.com/office/drawing/2014/main" id="{23069573-E54A-EF58-1AE2-8B45C9B0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674" y="3843254"/>
            <a:ext cx="509482" cy="5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hatGPT Logo and symbol, meaning, history, PNG, brand">
            <a:extLst>
              <a:ext uri="{FF2B5EF4-FFF2-40B4-BE49-F238E27FC236}">
                <a16:creationId xmlns:a16="http://schemas.microsoft.com/office/drawing/2014/main" id="{8EE799E0-8C4E-623D-D111-CB8067CAE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8475101" y="3859756"/>
            <a:ext cx="440350" cy="5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78;p13">
            <a:extLst>
              <a:ext uri="{FF2B5EF4-FFF2-40B4-BE49-F238E27FC236}">
                <a16:creationId xmlns:a16="http://schemas.microsoft.com/office/drawing/2014/main" id="{1617A57F-EAAB-96BD-88EA-A6AEE7C383C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5796" y="270703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0;p13">
            <a:extLst>
              <a:ext uri="{FF2B5EF4-FFF2-40B4-BE49-F238E27FC236}">
                <a16:creationId xmlns:a16="http://schemas.microsoft.com/office/drawing/2014/main" id="{B6E813DD-F51F-ED3E-1767-01FFB0E455F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03489" y="2461812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7E76DA-12EA-B3E4-6019-2E6950933651}"/>
              </a:ext>
            </a:extLst>
          </p:cNvPr>
          <p:cNvSpPr/>
          <p:nvPr/>
        </p:nvSpPr>
        <p:spPr>
          <a:xfrm>
            <a:off x="7337661" y="2624648"/>
            <a:ext cx="103358" cy="10832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C6C301-F32A-883C-55CC-FA72978E2002}"/>
              </a:ext>
            </a:extLst>
          </p:cNvPr>
          <p:cNvSpPr/>
          <p:nvPr/>
        </p:nvSpPr>
        <p:spPr>
          <a:xfrm>
            <a:off x="7534147" y="2949084"/>
            <a:ext cx="83613" cy="758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1E854D-48B6-35B7-A0DA-14038AF49BFD}"/>
              </a:ext>
            </a:extLst>
          </p:cNvPr>
          <p:cNvSpPr/>
          <p:nvPr/>
        </p:nvSpPr>
        <p:spPr>
          <a:xfrm>
            <a:off x="7920246" y="2450522"/>
            <a:ext cx="98940" cy="12573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53461B-2E4A-08D4-F885-81A9754C310F}"/>
              </a:ext>
            </a:extLst>
          </p:cNvPr>
          <p:cNvSpPr/>
          <p:nvPr/>
        </p:nvSpPr>
        <p:spPr>
          <a:xfrm>
            <a:off x="8125609" y="2707034"/>
            <a:ext cx="79742" cy="1000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FBCA6A-EDB9-403E-A70D-622E5F183DF0}"/>
              </a:ext>
            </a:extLst>
          </p:cNvPr>
          <p:cNvSpPr/>
          <p:nvPr/>
        </p:nvSpPr>
        <p:spPr>
          <a:xfrm>
            <a:off x="8538486" y="1687974"/>
            <a:ext cx="98935" cy="20198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4DCC30-B9A0-D55E-3053-09102A721E41}"/>
              </a:ext>
            </a:extLst>
          </p:cNvPr>
          <p:cNvSpPr/>
          <p:nvPr/>
        </p:nvSpPr>
        <p:spPr>
          <a:xfrm>
            <a:off x="8743849" y="2197106"/>
            <a:ext cx="99952" cy="15107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0710-7235-EB0F-7F1F-ACD2CC3E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/>
              </a:rPr>
              <a:t>System Heterogeneity Dimensions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1A410-2E86-31F2-3880-140FFA12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ACA3-967B-B6CF-7EB8-BFD49072754E}"/>
              </a:ext>
            </a:extLst>
          </p:cNvPr>
          <p:cNvSpPr txBox="1"/>
          <p:nvPr/>
        </p:nvSpPr>
        <p:spPr>
          <a:xfrm>
            <a:off x="565166" y="2266948"/>
            <a:ext cx="2606290" cy="369332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Machine Heterogeneity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EC89C-4329-8B43-4762-DF3EE67E1CD9}"/>
              </a:ext>
            </a:extLst>
          </p:cNvPr>
          <p:cNvSpPr txBox="1"/>
          <p:nvPr/>
        </p:nvSpPr>
        <p:spPr>
          <a:xfrm>
            <a:off x="5777746" y="2266948"/>
            <a:ext cx="2606290" cy="369332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Task Heterogeneity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260ED-4065-1F8A-E5F0-17301CC6FC13}"/>
              </a:ext>
            </a:extLst>
          </p:cNvPr>
          <p:cNvSpPr txBox="1"/>
          <p:nvPr/>
        </p:nvSpPr>
        <p:spPr>
          <a:xfrm>
            <a:off x="3171456" y="1338790"/>
            <a:ext cx="260629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System Heterogeneity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922AD0C-0652-1B59-9279-52C51AC7AD2B}"/>
              </a:ext>
            </a:extLst>
          </p:cNvPr>
          <p:cNvCxnSpPr>
            <a:stCxn id="9" idx="2"/>
            <a:endCxn id="7" idx="0"/>
          </p:cNvCxnSpPr>
          <p:nvPr/>
        </p:nvCxnSpPr>
        <p:spPr>
          <a:xfrm rot="5400000">
            <a:off x="2892043" y="684390"/>
            <a:ext cx="558826" cy="2606290"/>
          </a:xfrm>
          <a:prstGeom prst="bentConnector3">
            <a:avLst>
              <a:gd name="adj1" fmla="val 31819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5F39FAD-F9B2-5820-28BB-F06EE80A3D51}"/>
              </a:ext>
            </a:extLst>
          </p:cNvPr>
          <p:cNvCxnSpPr>
            <a:stCxn id="9" idx="2"/>
            <a:endCxn id="8" idx="0"/>
          </p:cNvCxnSpPr>
          <p:nvPr/>
        </p:nvCxnSpPr>
        <p:spPr>
          <a:xfrm rot="16200000" flipH="1">
            <a:off x="5498333" y="684390"/>
            <a:ext cx="558826" cy="2606290"/>
          </a:xfrm>
          <a:prstGeom prst="bentConnector3">
            <a:avLst>
              <a:gd name="adj1" fmla="val 31819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38F628-992D-2169-0B6F-CB7072C17FE6}"/>
              </a:ext>
            </a:extLst>
          </p:cNvPr>
          <p:cNvSpPr txBox="1"/>
          <p:nvPr/>
        </p:nvSpPr>
        <p:spPr>
          <a:xfrm>
            <a:off x="1043500" y="2817036"/>
            <a:ext cx="2874467" cy="738664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variation</a:t>
            </a:r>
            <a:r>
              <a:rPr lang="en-US" dirty="0"/>
              <a:t> in the execution times of a given task across all the</a:t>
            </a:r>
            <a:r>
              <a:rPr lang="en-US" b="1" dirty="0"/>
              <a:t> machines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850F56B-451C-76AD-48F1-865AE741546B}"/>
              </a:ext>
            </a:extLst>
          </p:cNvPr>
          <p:cNvCxnSpPr>
            <a:cxnSpLocks/>
            <a:stCxn id="7" idx="1"/>
            <a:endCxn id="18" idx="1"/>
          </p:cNvCxnSpPr>
          <p:nvPr/>
        </p:nvCxnSpPr>
        <p:spPr>
          <a:xfrm rot="10800000" flipH="1" flipV="1">
            <a:off x="565166" y="2451614"/>
            <a:ext cx="478334" cy="734754"/>
          </a:xfrm>
          <a:prstGeom prst="bentConnector3">
            <a:avLst>
              <a:gd name="adj1" fmla="val -477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8BF452A-F01D-2741-6640-BCA5A86930AC}"/>
              </a:ext>
            </a:extLst>
          </p:cNvPr>
          <p:cNvSpPr txBox="1"/>
          <p:nvPr/>
        </p:nvSpPr>
        <p:spPr>
          <a:xfrm>
            <a:off x="5226034" y="2820688"/>
            <a:ext cx="2765056" cy="73866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variation</a:t>
            </a:r>
            <a:r>
              <a:rPr lang="en-US" dirty="0"/>
              <a:t> in the execution times of </a:t>
            </a:r>
            <a:r>
              <a:rPr lang="en-US" b="1" dirty="0"/>
              <a:t>tasks</a:t>
            </a:r>
            <a:r>
              <a:rPr lang="en-US" dirty="0"/>
              <a:t> for a given machine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24B1589-00C2-3A00-7A05-E5A94F5BE39B}"/>
              </a:ext>
            </a:extLst>
          </p:cNvPr>
          <p:cNvCxnSpPr>
            <a:stCxn id="8" idx="3"/>
            <a:endCxn id="22" idx="3"/>
          </p:cNvCxnSpPr>
          <p:nvPr/>
        </p:nvCxnSpPr>
        <p:spPr>
          <a:xfrm flipH="1">
            <a:off x="7991090" y="2451614"/>
            <a:ext cx="392946" cy="738406"/>
          </a:xfrm>
          <a:prstGeom prst="bentConnector3">
            <a:avLst>
              <a:gd name="adj1" fmla="val -5817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52CAA1-B7F8-F78D-E22F-99B2E8268F32}"/>
              </a:ext>
            </a:extLst>
          </p:cNvPr>
          <p:cNvSpPr txBox="1"/>
          <p:nvPr/>
        </p:nvSpPr>
        <p:spPr>
          <a:xfrm>
            <a:off x="2753525" y="3727742"/>
            <a:ext cx="1314072" cy="738664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CPUs</a:t>
            </a:r>
          </a:p>
          <a:p>
            <a:r>
              <a:rPr lang="en-US" dirty="0"/>
              <a:t>GPUs </a:t>
            </a:r>
          </a:p>
          <a:p>
            <a:r>
              <a:rPr lang="en-US" dirty="0"/>
              <a:t>FPGA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713AAADF-0039-5F24-5B2C-816A2C807C67}"/>
              </a:ext>
            </a:extLst>
          </p:cNvPr>
          <p:cNvCxnSpPr>
            <a:cxnSpLocks/>
            <a:stCxn id="18" idx="2"/>
            <a:endCxn id="29" idx="1"/>
          </p:cNvCxnSpPr>
          <p:nvPr/>
        </p:nvCxnSpPr>
        <p:spPr>
          <a:xfrm rot="16200000" flipH="1">
            <a:off x="2346442" y="3689991"/>
            <a:ext cx="541374" cy="27279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D5AC83E-1D62-B465-3F77-FE1F0DD8BAF9}"/>
              </a:ext>
            </a:extLst>
          </p:cNvPr>
          <p:cNvSpPr txBox="1"/>
          <p:nvPr/>
        </p:nvSpPr>
        <p:spPr>
          <a:xfrm>
            <a:off x="4317278" y="3722835"/>
            <a:ext cx="1817512" cy="73866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Object Detection</a:t>
            </a:r>
          </a:p>
          <a:p>
            <a:r>
              <a:rPr lang="en-US" dirty="0"/>
              <a:t>Speech Recognition</a:t>
            </a:r>
          </a:p>
          <a:p>
            <a:r>
              <a:rPr lang="en-US" dirty="0"/>
              <a:t>Video Transcoding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B00165C4-5491-B479-E263-42DFD4763F96}"/>
              </a:ext>
            </a:extLst>
          </p:cNvPr>
          <p:cNvCxnSpPr>
            <a:stCxn id="22" idx="2"/>
            <a:endCxn id="57" idx="3"/>
          </p:cNvCxnSpPr>
          <p:nvPr/>
        </p:nvCxnSpPr>
        <p:spPr>
          <a:xfrm rot="5400000">
            <a:off x="6105269" y="3588873"/>
            <a:ext cx="532815" cy="473772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4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  <p:bldP spid="22" grpId="0" animBg="1"/>
      <p:bldP spid="29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894E-1B25-3D00-DA1C-CD9FFE43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Heterogeneous Computing (HC)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A8423-0DD2-C273-927D-3B79317C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3" y="1033982"/>
            <a:ext cx="8710684" cy="488278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A computing system </a:t>
            </a:r>
            <a:r>
              <a:rPr lang="en-US" b="1" dirty="0">
                <a:solidFill>
                  <a:srgbClr val="FF0000"/>
                </a:solidFill>
              </a:rPr>
              <a:t>is heterogeneous </a:t>
            </a:r>
            <a:r>
              <a:rPr lang="en-US" dirty="0"/>
              <a:t>if and only if 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0D4A1-BBA6-D10B-248A-405FD56E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07A955D-076D-460F-B999-2C592516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45" y="2081263"/>
            <a:ext cx="6246055" cy="277841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6F4386-79D2-3520-DB98-3FEECA098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30637"/>
              </p:ext>
            </p:extLst>
          </p:nvPr>
        </p:nvGraphicFramePr>
        <p:xfrm>
          <a:off x="2008762" y="2571750"/>
          <a:ext cx="5185332" cy="2240721"/>
        </p:xfrm>
        <a:graphic>
          <a:graphicData uri="http://schemas.openxmlformats.org/drawingml/2006/table">
            <a:tbl>
              <a:tblPr firstRow="1" bandRow="1"/>
              <a:tblGrid>
                <a:gridCol w="1296333">
                  <a:extLst>
                    <a:ext uri="{9D8B030D-6E8A-4147-A177-3AD203B41FA5}">
                      <a16:colId xmlns:a16="http://schemas.microsoft.com/office/drawing/2014/main" val="1760424150"/>
                    </a:ext>
                  </a:extLst>
                </a:gridCol>
                <a:gridCol w="1296333">
                  <a:extLst>
                    <a:ext uri="{9D8B030D-6E8A-4147-A177-3AD203B41FA5}">
                      <a16:colId xmlns:a16="http://schemas.microsoft.com/office/drawing/2014/main" val="2284929709"/>
                    </a:ext>
                  </a:extLst>
                </a:gridCol>
                <a:gridCol w="1296333">
                  <a:extLst>
                    <a:ext uri="{9D8B030D-6E8A-4147-A177-3AD203B41FA5}">
                      <a16:colId xmlns:a16="http://schemas.microsoft.com/office/drawing/2014/main" val="2356302934"/>
                    </a:ext>
                  </a:extLst>
                </a:gridCol>
                <a:gridCol w="1296333">
                  <a:extLst>
                    <a:ext uri="{9D8B030D-6E8A-4147-A177-3AD203B41FA5}">
                      <a16:colId xmlns:a16="http://schemas.microsoft.com/office/drawing/2014/main" val="2344737578"/>
                    </a:ext>
                  </a:extLst>
                </a:gridCol>
              </a:tblGrid>
              <a:tr h="56736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g3s.xlarge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t2.2xlarge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C4.xlarge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71965962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Face Recognition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300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50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1036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Speech Recognition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400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100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0857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/>
                        <a:t>ChatGPT</a:t>
                      </a:r>
                      <a:endParaRPr lang="en-US" sz="1600" b="1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1000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150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43803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D08A06-3330-AAAC-82D1-0DAE6B089376}"/>
              </a:ext>
            </a:extLst>
          </p:cNvPr>
          <p:cNvSpPr txBox="1">
            <a:spLocks/>
          </p:cNvSpPr>
          <p:nvPr/>
        </p:nvSpPr>
        <p:spPr>
          <a:xfrm>
            <a:off x="127063" y="1615939"/>
            <a:ext cx="8710684" cy="4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spcBef>
                <a:spcPct val="20000"/>
              </a:spcBef>
              <a:buClr>
                <a:srgbClr val="286AD4"/>
              </a:buClr>
              <a:buSzPct val="125000"/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6858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90613" indent="-171450" algn="l" defTabSz="685800" rtl="0" eaLnBrk="1" latinLnBrk="0" hangingPunct="1">
              <a:spcBef>
                <a:spcPct val="20000"/>
              </a:spcBef>
              <a:buClr>
                <a:srgbClr val="286AD4"/>
              </a:buClr>
              <a:buFont typeface="Courier New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Wingdings" charset="2"/>
              <a:buNone/>
            </a:pPr>
            <a:r>
              <a:rPr lang="en-US" b="1" i="1" dirty="0"/>
              <a:t>“</a:t>
            </a:r>
            <a:r>
              <a:rPr lang="en-US" b="1" i="1" dirty="0">
                <a:solidFill>
                  <a:srgbClr val="FF0000"/>
                </a:solidFill>
              </a:rPr>
              <a:t>Execution time</a:t>
            </a:r>
            <a:r>
              <a:rPr lang="en-US" b="1" i="1" dirty="0"/>
              <a:t> </a:t>
            </a:r>
            <a:r>
              <a:rPr lang="en-US" i="1" dirty="0"/>
              <a:t>of at least one </a:t>
            </a:r>
            <a:r>
              <a:rPr lang="en-US" b="1" i="1" dirty="0">
                <a:solidFill>
                  <a:srgbClr val="FF0000"/>
                </a:solidFill>
              </a:rPr>
              <a:t>[task, machine] </a:t>
            </a:r>
            <a:r>
              <a:rPr lang="en-US" i="1" dirty="0"/>
              <a:t>pair </a:t>
            </a:r>
            <a:r>
              <a:rPr lang="en-US" b="1" i="1" dirty="0">
                <a:solidFill>
                  <a:srgbClr val="FF0000"/>
                </a:solidFill>
              </a:rPr>
              <a:t>differs</a:t>
            </a:r>
            <a:r>
              <a:rPr lang="en-US" i="1" dirty="0"/>
              <a:t> from others”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2D38D46-77FF-EDBF-CD9B-4C0B5957CC3B}"/>
              </a:ext>
            </a:extLst>
          </p:cNvPr>
          <p:cNvSpPr/>
          <p:nvPr/>
        </p:nvSpPr>
        <p:spPr>
          <a:xfrm>
            <a:off x="3498258" y="1989793"/>
            <a:ext cx="398666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Variation in Execution Time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C5EA1AB-8FB6-127A-0124-26BDE5C7FE9D}"/>
              </a:ext>
            </a:extLst>
          </p:cNvPr>
          <p:cNvSpPr/>
          <p:nvPr/>
        </p:nvSpPr>
        <p:spPr>
          <a:xfrm rot="5400000">
            <a:off x="755567" y="3615660"/>
            <a:ext cx="214128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Variation in Execution 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01E2E-AB94-0671-A141-AACEA2EB9DA8}"/>
              </a:ext>
            </a:extLst>
          </p:cNvPr>
          <p:cNvSpPr/>
          <p:nvPr/>
        </p:nvSpPr>
        <p:spPr>
          <a:xfrm>
            <a:off x="5781822" y="2104217"/>
            <a:ext cx="1993171" cy="248161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6440</TotalTime>
  <Words>2525</Words>
  <Application>Microsoft Office PowerPoint</Application>
  <PresentationFormat>On-screen Show (16:9)</PresentationFormat>
  <Paragraphs>800</Paragraphs>
  <Slides>56</Slides>
  <Notes>19</Notes>
  <HiddenSlides>18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Calibri</vt:lpstr>
      <vt:lpstr>Calibri,Sans-Serif</vt:lpstr>
      <vt:lpstr>Cambria Math</vt:lpstr>
      <vt:lpstr>Courier New</vt:lpstr>
      <vt:lpstr>Georgia</vt:lpstr>
      <vt:lpstr>LinLibertineT</vt:lpstr>
      <vt:lpstr>sans-serif</vt:lpstr>
      <vt:lpstr>Times New Roman</vt:lpstr>
      <vt:lpstr>Wingdings</vt:lpstr>
      <vt:lpstr>2_Office Theme</vt:lpstr>
      <vt:lpstr>Quantifying Heterogeneity of Distributed Systems</vt:lpstr>
      <vt:lpstr>Outline</vt:lpstr>
      <vt:lpstr>Heterogeneity</vt:lpstr>
      <vt:lpstr>Machine Heterogeneity : Edge</vt:lpstr>
      <vt:lpstr>Machine Heterogeneity: Cloud</vt:lpstr>
      <vt:lpstr>Task Heterogeneity</vt:lpstr>
      <vt:lpstr>Machine and Task Heterogeneity</vt:lpstr>
      <vt:lpstr>System Heterogeneity Dimensions</vt:lpstr>
      <vt:lpstr>Heterogeneous Computing (HC) Systems</vt:lpstr>
      <vt:lpstr>Performance Model of HC Systems</vt:lpstr>
      <vt:lpstr>Heterogeneity in EET Matrix</vt:lpstr>
      <vt:lpstr>Why Does Heterogeneity Matter?</vt:lpstr>
      <vt:lpstr>Heterogeneity Matters in Task Scheduling!</vt:lpstr>
      <vt:lpstr>Why Heterogeneity is important?</vt:lpstr>
      <vt:lpstr>A Natively Heterogeneous Computing Platform</vt:lpstr>
      <vt:lpstr>How to Say Het. System A is better than Het. System B?</vt:lpstr>
      <vt:lpstr>Research Goal and Questions</vt:lpstr>
      <vt:lpstr>Summary of Contributions</vt:lpstr>
      <vt:lpstr> EET is the Key to Quantify Heterogeneity</vt:lpstr>
      <vt:lpstr>Approach: Transforming a Heterogenous Space into a Homogeneous Space</vt:lpstr>
      <vt:lpstr>How Does Transformation Help?</vt:lpstr>
      <vt:lpstr>How Transformation to Homo. Counterparts of Het. Systems Benefit Us?</vt:lpstr>
      <vt:lpstr>How Good is a Heterogeneous System?</vt:lpstr>
      <vt:lpstr>Speedup due to Machine Heterogeneity</vt:lpstr>
      <vt:lpstr>Speedup due to Machine Heterogeneity</vt:lpstr>
      <vt:lpstr>Example</vt:lpstr>
      <vt:lpstr>Speedup due to Task Heterogeneity</vt:lpstr>
      <vt:lpstr>Speedup due to Task Heterogeneity</vt:lpstr>
      <vt:lpstr>Example</vt:lpstr>
      <vt:lpstr>Speedup Matrices due to Heterogeneity</vt:lpstr>
      <vt:lpstr>Mean Speedup due to Heterogeneity</vt:lpstr>
      <vt:lpstr>Mean Speedup due to Heterogeneity</vt:lpstr>
      <vt:lpstr>Overall Speedup due to System Heterogeneity</vt:lpstr>
      <vt:lpstr>Overall Speedup due to System Heterogeneity</vt:lpstr>
      <vt:lpstr>SEE Score: Our Measure of Heterogeneity</vt:lpstr>
      <vt:lpstr>Mapping a Heterogenous Space into a Homogeneous Space</vt:lpstr>
      <vt:lpstr>Validating SEE Score as a Heterogeneity Measure </vt:lpstr>
      <vt:lpstr>Speedup due to Heterogeneity vs. Task Arrival Rates</vt:lpstr>
      <vt:lpstr>SEE Score: How Does It Help in System Design?</vt:lpstr>
      <vt:lpstr>Conclusion and Future Works</vt:lpstr>
      <vt:lpstr>Acknowledgements</vt:lpstr>
      <vt:lpstr>PowerPoint Presentation</vt:lpstr>
      <vt:lpstr>PowerPoint Presentation</vt:lpstr>
      <vt:lpstr>Mean Speedup due to Machine Heterogeneity</vt:lpstr>
      <vt:lpstr>Heterogeneous Machines Single FCFS Queue</vt:lpstr>
      <vt:lpstr>Slowest Homogeneous Counterpart System</vt:lpstr>
      <vt:lpstr>Heterogeneous System with One Task Type</vt:lpstr>
      <vt:lpstr>Arithmetic Mean of Speedup due to Machine Heterogeneity</vt:lpstr>
      <vt:lpstr>Mean Speedup due to Machine Heterogeneity: Low Task Arrival Rate</vt:lpstr>
      <vt:lpstr>Mean Speedup due to Machine Heterogeneity: Low Task Arrival Rate</vt:lpstr>
      <vt:lpstr>Slowest Homogeneous Counterpart System (low arrival rate)</vt:lpstr>
      <vt:lpstr>Heterogeneous System with One Task Type (low arrival rate)</vt:lpstr>
      <vt:lpstr>Heterogeneous System with One Task Type (low arrival rate)</vt:lpstr>
      <vt:lpstr>Heterogeneous System with One Task Type (low arrival rate)</vt:lpstr>
      <vt:lpstr>Harmonic Mean of Speedup due to Machine Heterogeneity  (low arrival rate)</vt:lpstr>
      <vt:lpstr>Map Heterogeneous Machines to Homogeneous Machines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Scope</dc:title>
  <dc:creator>Ali</dc:creator>
  <cp:lastModifiedBy>Mohsen</cp:lastModifiedBy>
  <cp:revision>474</cp:revision>
  <cp:lastPrinted>2023-04-25T17:21:20Z</cp:lastPrinted>
  <dcterms:modified xsi:type="dcterms:W3CDTF">2023-06-30T16:12:01Z</dcterms:modified>
</cp:coreProperties>
</file>