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91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94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95" r:id="rId28"/>
    <p:sldId id="389" r:id="rId29"/>
    <p:sldId id="390" r:id="rId30"/>
    <p:sldId id="387" r:id="rId31"/>
    <p:sldId id="388" r:id="rId32"/>
    <p:sldId id="392" r:id="rId33"/>
    <p:sldId id="393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066" autoAdjust="0"/>
  </p:normalViewPr>
  <p:slideViewPr>
    <p:cSldViewPr snapToGrid="0" snapToObjects="1">
      <p:cViewPr>
        <p:scale>
          <a:sx n="60" d="100"/>
          <a:sy n="60" d="100"/>
        </p:scale>
        <p:origin x="-144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A0B8-09EA-6D49-9D36-F8B9F7BF2104}" type="datetimeFigureOut">
              <a:rPr lang="en-US" smtClean="0"/>
              <a:pPr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1F4E-4845-EB47-BD3C-717CFF736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8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DC0B-153D-C74F-9621-4DADC2FC35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82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6330-4952-284F-91DA-22A116F19B0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6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CAF0-6DB8-8A43-A2EC-DDA8E16AE18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13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033F-C29E-D746-82BD-5E382C97A3A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7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3D74-C1A2-1145-9574-32B13180F93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92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1C7-6BD9-0846-951E-B588EFF29B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22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A4A92-33BB-2843-949F-CB2B3B20D01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72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115E-C05F-904A-BDF2-3A46F559203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17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FB52-F44D-7D47-BEA0-211D9D53590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1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8564-62DD-3545-AFD5-25DDD0D699C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1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9A74-799C-FB4A-A75D-30C06104B2B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25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74E592-A08E-3E4B-A689-D73D8553105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0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80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19mcl5yav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52" y="4827785"/>
            <a:ext cx="3040912" cy="2027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143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Stochastic Robust Scheduling in Heterogeneous Computing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938" y="3641641"/>
            <a:ext cx="6540500" cy="19939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Mohsen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Amini </a:t>
            </a:r>
            <a:r>
              <a:rPr lang="en-US" sz="2400" b="1" dirty="0" err="1" smtClean="0">
                <a:solidFill>
                  <a:schemeClr val="tx1"/>
                </a:solidFill>
              </a:rPr>
              <a:t>Salehi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HPCC Lab.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Computer Science Department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University of Louisiana Lafayette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Nov’15</a:t>
            </a:r>
            <a:endParaRPr lang="en-US" sz="16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5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There is </a:t>
            </a:r>
            <a:r>
              <a:rPr lang="en-US" sz="3200" b="1" dirty="0" smtClean="0">
                <a:solidFill>
                  <a:srgbClr val="000000"/>
                </a:solidFill>
              </a:rPr>
              <a:t>uncertainty</a:t>
            </a:r>
            <a:r>
              <a:rPr lang="en-US" sz="3200" dirty="0" smtClean="0">
                <a:solidFill>
                  <a:srgbClr val="000000"/>
                </a:solidFill>
              </a:rPr>
              <a:t> (</a:t>
            </a:r>
            <a:r>
              <a:rPr lang="en-US" sz="3200" dirty="0" err="1" smtClean="0">
                <a:solidFill>
                  <a:srgbClr val="000000"/>
                </a:solidFill>
              </a:rPr>
              <a:t>stochasticity</a:t>
            </a:r>
            <a:r>
              <a:rPr lang="en-US" sz="3200" dirty="0" smtClean="0">
                <a:solidFill>
                  <a:srgbClr val="000000"/>
                </a:solidFill>
              </a:rPr>
              <a:t>) in execution time of each task on each machine </a:t>
            </a: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Different ways to model uncertainty</a:t>
            </a:r>
          </a:p>
          <a:p>
            <a:endParaRPr lang="en-US" sz="5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A </a:t>
            </a:r>
            <a:r>
              <a:rPr lang="en-US" sz="3200" b="1" dirty="0" smtClean="0">
                <a:solidFill>
                  <a:srgbClr val="000000"/>
                </a:solidFill>
              </a:rPr>
              <a:t>P</a:t>
            </a:r>
            <a:r>
              <a:rPr lang="en-US" sz="3200" dirty="0" smtClean="0">
                <a:solidFill>
                  <a:srgbClr val="000000"/>
                </a:solidFill>
              </a:rPr>
              <a:t>robability </a:t>
            </a:r>
            <a:r>
              <a:rPr lang="en-US" sz="3200" b="1" dirty="0" smtClean="0">
                <a:solidFill>
                  <a:srgbClr val="000000"/>
                </a:solidFill>
              </a:rPr>
              <a:t>M</a:t>
            </a:r>
            <a:r>
              <a:rPr lang="en-US" sz="3200" dirty="0" smtClean="0">
                <a:solidFill>
                  <a:srgbClr val="000000"/>
                </a:solidFill>
              </a:rPr>
              <a:t>ass </a:t>
            </a:r>
            <a:r>
              <a:rPr lang="en-US" sz="3200" b="1" dirty="0" smtClean="0">
                <a:solidFill>
                  <a:srgbClr val="000000"/>
                </a:solidFill>
              </a:rPr>
              <a:t>F</a:t>
            </a:r>
            <a:r>
              <a:rPr lang="en-US" sz="3200" dirty="0" smtClean="0">
                <a:solidFill>
                  <a:srgbClr val="000000"/>
                </a:solidFill>
              </a:rPr>
              <a:t>unction (PMF) models execution time of each task on each machine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66465" y="4606963"/>
            <a:ext cx="3345987" cy="2269840"/>
            <a:chOff x="333523" y="2207342"/>
            <a:chExt cx="2434128" cy="1632685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685800" y="3624242"/>
              <a:ext cx="1591569" cy="7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rot="16200000" flipV="1">
              <a:off x="-28009" y="2912022"/>
              <a:ext cx="1417695" cy="83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754951" y="3394341"/>
              <a:ext cx="46812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 flipH="1" flipV="1">
              <a:off x="840205" y="3172680"/>
              <a:ext cx="9088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890932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78024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0532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8254" y="2947672"/>
              <a:ext cx="302265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0.2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04891" y="2477514"/>
              <a:ext cx="302265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0.4</a:t>
              </a:r>
              <a:endParaRPr lang="en-US" sz="1400" b="1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 flipH="1" flipV="1">
              <a:off x="1794279" y="3522802"/>
              <a:ext cx="219854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799012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76400" y="3163314"/>
              <a:ext cx="380398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</a:t>
              </a:r>
              <a:r>
                <a:rPr lang="ar-IQ" sz="1400" b="1" dirty="0" smtClean="0"/>
                <a:t>05</a:t>
              </a:r>
              <a:endParaRPr 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812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5043" y="2933736"/>
              <a:ext cx="803249" cy="24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probability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49937" y="3529543"/>
              <a:ext cx="417714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time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3142" y="2207342"/>
              <a:ext cx="219470" cy="265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9082" y="3477038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rot="5400000" flipH="1" flipV="1">
              <a:off x="1273953" y="3301495"/>
              <a:ext cx="640498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1422650" y="2752082"/>
              <a:ext cx="302265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0.3</a:t>
              </a:r>
              <a:endParaRPr lang="en-US" sz="1400" b="1" dirty="0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rot="5400000" flipH="1" flipV="1">
              <a:off x="2048797" y="3516888"/>
              <a:ext cx="219854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2053530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81201" y="3056882"/>
              <a:ext cx="368736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0.05</a:t>
              </a:r>
              <a:endParaRPr lang="en-US" sz="1400" b="1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5491695" y="5071992"/>
            <a:ext cx="24876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Execution time </a:t>
            </a:r>
            <a:b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PMF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7" y="1697520"/>
            <a:ext cx="566355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Each task has a hard deadline</a:t>
            </a:r>
          </a:p>
          <a:p>
            <a:pPr lvl="1"/>
            <a:r>
              <a:rPr lang="en-US" sz="2600" i="1" dirty="0" smtClean="0">
                <a:solidFill>
                  <a:srgbClr val="000000"/>
                </a:solidFill>
              </a:rPr>
              <a:t>If a task cannot meet its deadline it is </a:t>
            </a:r>
            <a:r>
              <a:rPr lang="en-US" sz="2600" i="1" u="sng" dirty="0" smtClean="0">
                <a:solidFill>
                  <a:srgbClr val="000000"/>
                </a:solidFill>
              </a:rPr>
              <a:t>dropped</a:t>
            </a:r>
          </a:p>
          <a:p>
            <a:pPr>
              <a:buNone/>
            </a:pPr>
            <a:r>
              <a:rPr lang="en-US" sz="3200" i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00"/>
                </a:solidFill>
              </a:rPr>
              <a:t>We consider 2 scenarios for dropping:</a:t>
            </a:r>
          </a:p>
          <a:p>
            <a:pPr lvl="1"/>
            <a:r>
              <a:rPr lang="en-US" sz="2600" i="1" dirty="0" smtClean="0">
                <a:solidFill>
                  <a:srgbClr val="000000"/>
                </a:solidFill>
              </a:rPr>
              <a:t>Executing tasks cannot be dropped</a:t>
            </a:r>
          </a:p>
          <a:p>
            <a:pPr lvl="1"/>
            <a:endParaRPr lang="en-US" sz="2600" i="1" dirty="0" smtClean="0">
              <a:solidFill>
                <a:srgbClr val="000000"/>
              </a:solidFill>
            </a:endParaRPr>
          </a:p>
          <a:p>
            <a:pPr lvl="1"/>
            <a:endParaRPr lang="en-US" sz="2600" i="1" dirty="0" smtClean="0">
              <a:solidFill>
                <a:srgbClr val="000000"/>
              </a:solidFill>
            </a:endParaRPr>
          </a:p>
          <a:p>
            <a:pPr lvl="1"/>
            <a:r>
              <a:rPr lang="en-US" sz="2600" i="1" dirty="0" smtClean="0">
                <a:solidFill>
                  <a:srgbClr val="000000"/>
                </a:solidFill>
              </a:rPr>
              <a:t>Executing task can be dropped if it misses deadline</a:t>
            </a:r>
            <a:endParaRPr lang="en-US" sz="26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20645" y="5650074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1900" y="4032256"/>
            <a:ext cx="2227554" cy="38766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47174" y="3989176"/>
            <a:ext cx="497183" cy="5168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3196" y="4001850"/>
            <a:ext cx="918377" cy="4620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lowchart: Extract 7"/>
          <p:cNvSpPr/>
          <p:nvPr/>
        </p:nvSpPr>
        <p:spPr>
          <a:xfrm>
            <a:off x="7087027" y="4070263"/>
            <a:ext cx="351719" cy="296444"/>
          </a:xfrm>
          <a:prstGeom prst="flowChartExtra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44126" y="4108263"/>
            <a:ext cx="332179" cy="24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6285890" y="4108263"/>
            <a:ext cx="254019" cy="243239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e 12"/>
          <p:cNvSpPr/>
          <p:nvPr/>
        </p:nvSpPr>
        <p:spPr>
          <a:xfrm>
            <a:off x="7725337" y="4062654"/>
            <a:ext cx="306129" cy="35564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76135" y="3624599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Machine J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358324" y="5244991"/>
            <a:ext cx="2227554" cy="387660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83598" y="5201911"/>
            <a:ext cx="497183" cy="5168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29620" y="5214585"/>
            <a:ext cx="918377" cy="4620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Flowchart: Extract 20"/>
          <p:cNvSpPr/>
          <p:nvPr/>
        </p:nvSpPr>
        <p:spPr>
          <a:xfrm>
            <a:off x="7123451" y="5282998"/>
            <a:ext cx="351719" cy="296444"/>
          </a:xfrm>
          <a:prstGeom prst="flowChartExtra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80550" y="5320998"/>
            <a:ext cx="332179" cy="243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6322314" y="5320998"/>
            <a:ext cx="254019" cy="243239"/>
          </a:xfrm>
          <a:prstGeom prst="pen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e 23"/>
          <p:cNvSpPr/>
          <p:nvPr/>
        </p:nvSpPr>
        <p:spPr>
          <a:xfrm>
            <a:off x="7761761" y="5275389"/>
            <a:ext cx="306129" cy="35564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00490" y="5676645"/>
            <a:ext cx="1019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Machine J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5773315" y="3470327"/>
            <a:ext cx="2700272" cy="1275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773315" y="4844116"/>
            <a:ext cx="3147006" cy="13793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Goal: Scheduling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 is to cope with uncertainty in a heterogeneous system </a:t>
            </a:r>
            <a:r>
              <a:rPr lang="en-US" sz="3000" dirty="0" smtClean="0"/>
              <a:t>(to have a robust system)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Robustness</a:t>
            </a:r>
            <a:r>
              <a:rPr lang="en-US" dirty="0" smtClean="0"/>
              <a:t> is the degree a system can perform correctly in presence of uncertainty</a:t>
            </a:r>
          </a:p>
          <a:p>
            <a:endParaRPr lang="fa-IR" dirty="0" smtClean="0"/>
          </a:p>
          <a:p>
            <a:r>
              <a:rPr lang="en-US" dirty="0" smtClean="0"/>
              <a:t>We define robustness as the “</a:t>
            </a:r>
            <a:r>
              <a:rPr lang="en-US" i="1" dirty="0" smtClean="0"/>
              <a:t>percentage of tasks that can meet their deadlines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100" b="1" i="1" dirty="0" smtClean="0">
              <a:solidFill>
                <a:srgbClr val="000000"/>
              </a:solidFill>
            </a:endParaRPr>
          </a:p>
          <a:p>
            <a:r>
              <a:rPr lang="en-US" sz="3100" b="1" i="1" dirty="0" smtClean="0">
                <a:solidFill>
                  <a:srgbClr val="000000"/>
                </a:solidFill>
              </a:rPr>
              <a:t>How to maximize the number of tasks that are completed by their deadlines?</a:t>
            </a:r>
          </a:p>
          <a:p>
            <a:endParaRPr lang="en-US" sz="3100" b="1" i="1" dirty="0" smtClean="0">
              <a:solidFill>
                <a:srgbClr val="000000"/>
              </a:solidFill>
            </a:endParaRPr>
          </a:p>
          <a:p>
            <a:r>
              <a:rPr lang="en-US" sz="3100" b="1" i="1" dirty="0" smtClean="0">
                <a:solidFill>
                  <a:srgbClr val="000000"/>
                </a:solidFill>
              </a:rPr>
              <a:t>How to measure robustness</a:t>
            </a:r>
            <a:r>
              <a:rPr lang="fa-IR" sz="3100" b="1" i="1" dirty="0" smtClean="0">
                <a:solidFill>
                  <a:srgbClr val="000000"/>
                </a:solidFill>
              </a:rPr>
              <a:t> </a:t>
            </a:r>
            <a:r>
              <a:rPr lang="en-US" sz="3100" b="1" i="1" dirty="0" smtClean="0">
                <a:solidFill>
                  <a:srgbClr val="000000"/>
                </a:solidFill>
              </a:rPr>
              <a:t>in a distributed system?</a:t>
            </a:r>
          </a:p>
          <a:p>
            <a:endParaRPr lang="en-US" sz="3100" b="1" i="1" dirty="0" smtClean="0">
              <a:solidFill>
                <a:srgbClr val="000000"/>
              </a:solidFill>
            </a:endParaRPr>
          </a:p>
          <a:p>
            <a:endParaRPr lang="en-US" sz="800" b="1" i="1" dirty="0" smtClean="0">
              <a:solidFill>
                <a:srgbClr val="000000"/>
              </a:solidFill>
            </a:endParaRPr>
          </a:p>
          <a:p>
            <a:endParaRPr lang="en-US" sz="36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9676" y="6241746"/>
            <a:ext cx="3051249" cy="637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Scheduling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00" y="1605685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ea typeface="ヒラギノ角ゴ Pro W3"/>
              </a:rPr>
              <a:t>Immediate mode</a:t>
            </a:r>
            <a:r>
              <a:rPr lang="en-US" sz="3200" dirty="0" smtClean="0">
                <a:solidFill>
                  <a:srgbClr val="000000"/>
                </a:solidFill>
                <a:ea typeface="ヒラギノ角ゴ Pro W3"/>
              </a:rPr>
              <a:t>: tasks are assigned upon arrival</a:t>
            </a:r>
          </a:p>
          <a:p>
            <a:endParaRPr lang="en-US" sz="3200" dirty="0" smtClean="0"/>
          </a:p>
          <a:p>
            <a:endParaRPr lang="en-US" sz="2400" dirty="0" smtClean="0"/>
          </a:p>
          <a:p>
            <a:endParaRPr lang="en-US" sz="500" i="1" dirty="0" smtClean="0">
              <a:solidFill>
                <a:srgbClr val="000000"/>
              </a:solidFill>
              <a:ea typeface="ヒラギノ角ゴ Pro W3"/>
            </a:endParaRPr>
          </a:p>
          <a:p>
            <a:endParaRPr lang="en-US" sz="1000" i="1" dirty="0" smtClean="0">
              <a:solidFill>
                <a:srgbClr val="000000"/>
              </a:solidFill>
              <a:ea typeface="ヒラギノ角ゴ Pro W3"/>
            </a:endParaRPr>
          </a:p>
          <a:p>
            <a:endParaRPr lang="fa-IR" sz="2000" i="1" dirty="0" smtClean="0">
              <a:solidFill>
                <a:srgbClr val="000000"/>
              </a:solidFill>
              <a:ea typeface="ヒラギノ角ゴ Pro W3"/>
            </a:endParaRPr>
          </a:p>
          <a:p>
            <a:r>
              <a:rPr lang="en-US" sz="3200" i="1" dirty="0" smtClean="0">
                <a:solidFill>
                  <a:srgbClr val="000000"/>
                </a:solidFill>
                <a:ea typeface="ヒラギノ角ゴ Pro W3"/>
              </a:rPr>
              <a:t>Batch mode</a:t>
            </a:r>
            <a:r>
              <a:rPr lang="en-US" sz="3200" dirty="0" smtClean="0">
                <a:solidFill>
                  <a:srgbClr val="000000"/>
                </a:solidFill>
                <a:ea typeface="ヒラギノ角ゴ Pro W3"/>
              </a:rPr>
              <a:t>: tasks are collected to form a batch for allocation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218034" y="2249947"/>
            <a:ext cx="4067018" cy="2120037"/>
            <a:chOff x="929954" y="2288066"/>
            <a:chExt cx="3872101" cy="1764052"/>
          </a:xfrm>
        </p:grpSpPr>
        <p:sp>
          <p:nvSpPr>
            <p:cNvPr id="40" name="TextBox 39"/>
            <p:cNvSpPr txBox="1"/>
            <p:nvPr/>
          </p:nvSpPr>
          <p:spPr>
            <a:xfrm>
              <a:off x="2936053" y="2288066"/>
              <a:ext cx="13837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machine queues</a:t>
              </a:r>
              <a:endParaRPr lang="en-US" sz="1400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929954" y="2405029"/>
              <a:ext cx="3872101" cy="1647089"/>
              <a:chOff x="440836" y="2405029"/>
              <a:chExt cx="3872101" cy="1647089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440987" y="2405029"/>
                <a:ext cx="2836684" cy="646331"/>
                <a:chOff x="1796760" y="1541937"/>
                <a:chExt cx="4269597" cy="1092732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828768" y="1818170"/>
                  <a:ext cx="3636335" cy="54226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796760" y="1541937"/>
                  <a:ext cx="1244041" cy="10927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 smtClean="0"/>
                </a:p>
                <a:p>
                  <a:endParaRPr lang="en-US" dirty="0"/>
                </a:p>
              </p:txBody>
            </p:sp>
            <p:sp>
              <p:nvSpPr>
                <p:cNvPr id="12" name="Flowchart: Extract 11"/>
                <p:cNvSpPr/>
                <p:nvPr/>
              </p:nvSpPr>
              <p:spPr>
                <a:xfrm>
                  <a:off x="4710223" y="1871335"/>
                  <a:ext cx="574158" cy="414667"/>
                </a:xfrm>
                <a:prstGeom prst="flowChartExtra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987215" y="1924489"/>
                  <a:ext cx="542261" cy="34024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gular Pentagon 13"/>
                <p:cNvSpPr/>
                <p:nvPr/>
              </p:nvSpPr>
              <p:spPr>
                <a:xfrm>
                  <a:off x="3402419" y="1924489"/>
                  <a:ext cx="414669" cy="340244"/>
                </a:xfrm>
                <a:prstGeom prst="pentagon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5465103" y="1840083"/>
                  <a:ext cx="601254" cy="520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M</a:t>
                  </a:r>
                  <a:r>
                    <a:rPr lang="en-US" sz="1400" baseline="-25000" dirty="0" smtClean="0"/>
                    <a:t>1</a:t>
                  </a:r>
                  <a:endParaRPr lang="en-US" sz="1400" baseline="-25000" dirty="0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444526" y="2908318"/>
                <a:ext cx="2836683" cy="646331"/>
                <a:chOff x="1796761" y="1541937"/>
                <a:chExt cx="4269596" cy="1092732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1828768" y="1818170"/>
                  <a:ext cx="3636335" cy="54226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796761" y="1541937"/>
                  <a:ext cx="1244041" cy="10927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 smtClean="0"/>
                </a:p>
                <a:p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523096" y="1924490"/>
                  <a:ext cx="717682" cy="34024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4" name="Regular Pentagon 23"/>
                <p:cNvSpPr/>
                <p:nvPr/>
              </p:nvSpPr>
              <p:spPr>
                <a:xfrm>
                  <a:off x="4378671" y="1906513"/>
                  <a:ext cx="414670" cy="340244"/>
                </a:xfrm>
                <a:prstGeom prst="pent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5465103" y="1840083"/>
                  <a:ext cx="601254" cy="520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M</a:t>
                  </a:r>
                  <a:r>
                    <a:rPr lang="en-US" sz="1400" baseline="-25000" dirty="0" smtClean="0"/>
                    <a:t>2</a:t>
                  </a:r>
                  <a:endParaRPr lang="en-US" sz="1400" baseline="-25000" dirty="0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440988" y="3405787"/>
                <a:ext cx="2871949" cy="646331"/>
                <a:chOff x="1796761" y="1541937"/>
                <a:chExt cx="4322676" cy="1092732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1828768" y="1818170"/>
                  <a:ext cx="3636335" cy="54226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796761" y="1541937"/>
                  <a:ext cx="1244041" cy="10927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en-US" dirty="0" smtClean="0"/>
                </a:p>
                <a:p>
                  <a:endParaRPr lang="en-US" dirty="0"/>
                </a:p>
              </p:txBody>
            </p:sp>
            <p:sp>
              <p:nvSpPr>
                <p:cNvPr id="29" name="Flowchart: Extract 28"/>
                <p:cNvSpPr/>
                <p:nvPr/>
              </p:nvSpPr>
              <p:spPr>
                <a:xfrm>
                  <a:off x="4710223" y="1871335"/>
                  <a:ext cx="574158" cy="414667"/>
                </a:xfrm>
                <a:prstGeom prst="flowChartExtra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987215" y="1924489"/>
                  <a:ext cx="542261" cy="340244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465103" y="1840083"/>
                  <a:ext cx="654334" cy="520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M</a:t>
                  </a:r>
                  <a:r>
                    <a:rPr lang="en-US" sz="1400" baseline="-25000" dirty="0" smtClean="0"/>
                    <a:t>m</a:t>
                  </a:r>
                  <a:endParaRPr lang="en-US" sz="1400" baseline="-25000" dirty="0"/>
                </a:p>
              </p:txBody>
            </p:sp>
          </p:grpSp>
          <p:sp>
            <p:nvSpPr>
              <p:cNvPr id="33" name="Oval 32"/>
              <p:cNvSpPr/>
              <p:nvPr/>
            </p:nvSpPr>
            <p:spPr>
              <a:xfrm>
                <a:off x="3543479" y="3134687"/>
                <a:ext cx="175438" cy="2012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ight Triangle 33"/>
              <p:cNvSpPr/>
              <p:nvPr/>
            </p:nvSpPr>
            <p:spPr>
              <a:xfrm>
                <a:off x="2465242" y="3621427"/>
                <a:ext cx="322125" cy="20124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79288" y="3051360"/>
                <a:ext cx="579392" cy="503289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457200" y="3302352"/>
                <a:ext cx="64858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/>
              <p:cNvCxnSpPr>
                <a:stCxn id="35" idx="6"/>
              </p:cNvCxnSpPr>
              <p:nvPr/>
            </p:nvCxnSpPr>
            <p:spPr>
              <a:xfrm flipV="1">
                <a:off x="1658680" y="2735266"/>
                <a:ext cx="788255" cy="567739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40836" y="2791355"/>
                <a:ext cx="7409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arriving</a:t>
                </a:r>
                <a:br>
                  <a:rPr lang="en-US" sz="1400" dirty="0" smtClean="0"/>
                </a:br>
                <a:r>
                  <a:rPr lang="en-US" sz="1400" dirty="0" smtClean="0"/>
                  <a:t>tasks</a:t>
                </a:r>
                <a:endParaRPr lang="en-US" sz="14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67569" y="3496671"/>
                <a:ext cx="1072353" cy="486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/>
                  <a:t>i</a:t>
                </a:r>
                <a:r>
                  <a:rPr lang="en-US" sz="1600" dirty="0" smtClean="0"/>
                  <a:t>mmediate </a:t>
                </a:r>
                <a:br>
                  <a:rPr lang="en-US" sz="1600" dirty="0" smtClean="0"/>
                </a:br>
                <a:r>
                  <a:rPr lang="en-US" sz="1600" dirty="0" smtClean="0"/>
                  <a:t>scheduling</a:t>
                </a:r>
                <a:endParaRPr lang="en-US" sz="1600" dirty="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3785178" y="6280954"/>
            <a:ext cx="462915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190533" y="4857158"/>
            <a:ext cx="5853533" cy="1952054"/>
            <a:chOff x="2104971" y="4463737"/>
            <a:chExt cx="5853533" cy="1801420"/>
          </a:xfrm>
        </p:grpSpPr>
        <p:sp>
          <p:nvSpPr>
            <p:cNvPr id="57" name="TextBox 56"/>
            <p:cNvSpPr txBox="1"/>
            <p:nvPr/>
          </p:nvSpPr>
          <p:spPr>
            <a:xfrm>
              <a:off x="4827573" y="5725507"/>
              <a:ext cx="1072730" cy="539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batch</a:t>
              </a:r>
              <a:br>
                <a:rPr lang="en-US" sz="1600" dirty="0" smtClean="0"/>
              </a:br>
              <a:r>
                <a:rPr lang="en-US" sz="1600" dirty="0" smtClean="0"/>
                <a:t>scheduling</a:t>
              </a:r>
              <a:endParaRPr lang="en-US" sz="1600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104971" y="4463737"/>
              <a:ext cx="5853533" cy="1591213"/>
              <a:chOff x="1902944" y="4527535"/>
              <a:chExt cx="5853533" cy="1591213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5986172" y="4527535"/>
                <a:ext cx="13837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machine queues</a:t>
                </a:r>
                <a:endParaRPr lang="en-US" sz="1400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901186" y="4806137"/>
                <a:ext cx="1464367" cy="3207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Extract 69"/>
              <p:cNvSpPr/>
              <p:nvPr/>
            </p:nvSpPr>
            <p:spPr>
              <a:xfrm>
                <a:off x="6986830" y="4837583"/>
                <a:ext cx="271880" cy="245268"/>
              </a:xfrm>
              <a:prstGeom prst="flowChartExtra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495604" y="4869023"/>
                <a:ext cx="331920" cy="2012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gular Pentagon 71"/>
              <p:cNvSpPr/>
              <p:nvPr/>
            </p:nvSpPr>
            <p:spPr>
              <a:xfrm>
                <a:off x="6037926" y="4848216"/>
                <a:ext cx="249720" cy="23268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333654" y="4776566"/>
                <a:ext cx="284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M</a:t>
                </a:r>
                <a:r>
                  <a:rPr lang="en-US" sz="1400" baseline="-25000" dirty="0" smtClean="0"/>
                  <a:t>1</a:t>
                </a:r>
                <a:endParaRPr lang="en-US" sz="1400" baseline="-25000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901186" y="5300541"/>
                <a:ext cx="1464367" cy="3207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gular Pentagon 65"/>
              <p:cNvSpPr/>
              <p:nvPr/>
            </p:nvSpPr>
            <p:spPr>
              <a:xfrm>
                <a:off x="6502381" y="5334769"/>
                <a:ext cx="355321" cy="249680"/>
              </a:xfrm>
              <a:prstGeom prst="pentagon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325281" y="5313502"/>
                <a:ext cx="399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M</a:t>
                </a:r>
                <a:r>
                  <a:rPr lang="en-US" sz="1400" baseline="-25000" dirty="0" smtClean="0"/>
                  <a:t>2</a:t>
                </a:r>
                <a:endParaRPr lang="en-US" sz="1400" baseline="-25000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901186" y="5798010"/>
                <a:ext cx="1452455" cy="3207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Extract 59"/>
              <p:cNvSpPr/>
              <p:nvPr/>
            </p:nvSpPr>
            <p:spPr>
              <a:xfrm>
                <a:off x="6915904" y="5829456"/>
                <a:ext cx="381466" cy="245268"/>
              </a:xfrm>
              <a:prstGeom prst="flowChartExtra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435544" y="5860896"/>
                <a:ext cx="360274" cy="20124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321743" y="5810971"/>
                <a:ext cx="434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M</a:t>
                </a:r>
                <a:r>
                  <a:rPr lang="en-US" sz="1400" baseline="-25000" dirty="0" smtClean="0"/>
                  <a:t>m</a:t>
                </a:r>
                <a:endParaRPr lang="en-US" sz="1400" baseline="-25000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969069" y="5363523"/>
                <a:ext cx="310351" cy="20124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Triangle 51"/>
              <p:cNvSpPr/>
              <p:nvPr/>
            </p:nvSpPr>
            <p:spPr>
              <a:xfrm>
                <a:off x="6004479" y="5850263"/>
                <a:ext cx="322125" cy="201248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78949" y="5280196"/>
                <a:ext cx="552893" cy="530775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647531" y="5373224"/>
                <a:ext cx="2031412" cy="3207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Extract 76"/>
              <p:cNvSpPr/>
              <p:nvPr/>
            </p:nvSpPr>
            <p:spPr>
              <a:xfrm>
                <a:off x="3630340" y="5404670"/>
                <a:ext cx="271880" cy="245268"/>
              </a:xfrm>
              <a:prstGeom prst="flowChartExtra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915821" y="5436110"/>
                <a:ext cx="331920" cy="2012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gular Pentagon 78"/>
              <p:cNvSpPr/>
              <p:nvPr/>
            </p:nvSpPr>
            <p:spPr>
              <a:xfrm>
                <a:off x="3351315" y="5415303"/>
                <a:ext cx="249720" cy="232688"/>
              </a:xfrm>
              <a:prstGeom prst="pentag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gular Pentagon 79"/>
              <p:cNvSpPr/>
              <p:nvPr/>
            </p:nvSpPr>
            <p:spPr>
              <a:xfrm>
                <a:off x="3960259" y="5421315"/>
                <a:ext cx="335303" cy="211977"/>
              </a:xfrm>
              <a:prstGeom prst="pentagon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385283" y="5430859"/>
                <a:ext cx="207526" cy="20124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>
                <a:off x="1961840" y="5541915"/>
                <a:ext cx="64858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1902944" y="5041551"/>
                <a:ext cx="7409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arriving</a:t>
                </a:r>
                <a:br>
                  <a:rPr lang="en-US" sz="1400" dirty="0" smtClean="0"/>
                </a:br>
                <a:r>
                  <a:rPr lang="en-US" sz="1400" dirty="0" smtClean="0"/>
                  <a:t>tasks</a:t>
                </a:r>
                <a:endParaRPr lang="en-US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3036740" y="5703249"/>
                <a:ext cx="12588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Batch queue</a:t>
                </a:r>
                <a:endParaRPr lang="en-US" sz="1400" dirty="0"/>
              </a:p>
            </p:txBody>
          </p:sp>
          <p:cxnSp>
            <p:nvCxnSpPr>
              <p:cNvPr id="88" name="Straight Arrow Connector 87"/>
              <p:cNvCxnSpPr>
                <a:endCxn id="53" idx="2"/>
              </p:cNvCxnSpPr>
              <p:nvPr/>
            </p:nvCxnSpPr>
            <p:spPr>
              <a:xfrm>
                <a:off x="4699977" y="5545584"/>
                <a:ext cx="17897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urved Connector 92"/>
              <p:cNvCxnSpPr>
                <a:stCxn id="53" idx="6"/>
              </p:cNvCxnSpPr>
              <p:nvPr/>
            </p:nvCxnSpPr>
            <p:spPr>
              <a:xfrm flipV="1">
                <a:off x="5431842" y="5415303"/>
                <a:ext cx="452383" cy="130281"/>
              </a:xfrm>
              <a:prstGeom prst="curvedConnector3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365"/>
            <a:ext cx="8229600" cy="4525963"/>
          </a:xfrm>
        </p:spPr>
        <p:txBody>
          <a:bodyPr/>
          <a:lstStyle/>
          <a:p>
            <a:r>
              <a:rPr lang="en-US" dirty="0" smtClean="0"/>
              <a:t>Definition and motivation</a:t>
            </a:r>
          </a:p>
          <a:p>
            <a:endParaRPr lang="en-US" dirty="0" smtClean="0"/>
          </a:p>
          <a:p>
            <a:r>
              <a:rPr lang="en-US" dirty="0" smtClean="0"/>
              <a:t>System model and problem definition</a:t>
            </a:r>
          </a:p>
          <a:p>
            <a:endParaRPr lang="en-US" dirty="0" smtClean="0"/>
          </a:p>
          <a:p>
            <a:r>
              <a:rPr lang="en-US" dirty="0" smtClean="0"/>
              <a:t>Theoretical (Bayesian) model</a:t>
            </a:r>
          </a:p>
          <a:p>
            <a:endParaRPr lang="en-US" dirty="0" smtClean="0"/>
          </a:p>
          <a:p>
            <a:r>
              <a:rPr lang="en-US" dirty="0" smtClean="0"/>
              <a:t>Heuristics and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1386" y="4019106"/>
            <a:ext cx="7942521" cy="89313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from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we know the distribution of random variables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then:</a:t>
            </a:r>
          </a:p>
          <a:p>
            <a:pPr lvl="1"/>
            <a:r>
              <a:rPr lang="en-US" i="1" dirty="0" smtClean="0"/>
              <a:t>What is the distribution of Z where Z=X+Y ?</a:t>
            </a:r>
          </a:p>
          <a:p>
            <a:pPr lvl="1"/>
            <a:endParaRPr lang="en-US" i="1" dirty="0" smtClean="0"/>
          </a:p>
          <a:p>
            <a:r>
              <a:rPr lang="en-US" i="1" dirty="0" smtClean="0"/>
              <a:t>Z</a:t>
            </a:r>
            <a:r>
              <a:rPr lang="en-US" dirty="0" smtClean="0"/>
              <a:t> is the </a:t>
            </a:r>
            <a:r>
              <a:rPr lang="en-US" i="1" u="sng" dirty="0" smtClean="0"/>
              <a:t>convolution</a:t>
            </a:r>
            <a:r>
              <a:rPr lang="en-US" dirty="0" smtClean="0"/>
              <a:t> of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and is shown as </a:t>
            </a:r>
            <a:r>
              <a:rPr lang="en-US" i="1" dirty="0" smtClean="0"/>
              <a:t>X</a:t>
            </a:r>
            <a:r>
              <a:rPr lang="en-US" i="1" baseline="-10000" dirty="0" smtClean="0"/>
              <a:t>*</a:t>
            </a:r>
            <a:r>
              <a:rPr lang="en-US" i="1" dirty="0" smtClean="0"/>
              <a:t>Y</a:t>
            </a:r>
          </a:p>
          <a:p>
            <a:endParaRPr lang="en-US" i="1" dirty="0" smtClean="0"/>
          </a:p>
          <a:p>
            <a:r>
              <a:rPr lang="en-US" dirty="0" smtClean="0"/>
              <a:t>PMF of </a:t>
            </a:r>
            <a:r>
              <a:rPr lang="en-US" i="1" dirty="0" smtClean="0"/>
              <a:t>Z</a:t>
            </a:r>
            <a:r>
              <a:rPr lang="en-US" dirty="0" smtClean="0"/>
              <a:t> is:  </a:t>
            </a:r>
          </a:p>
          <a:p>
            <a:endParaRPr lang="en-US" sz="800" i="1" u="sng" dirty="0" smtClean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7302" name="Equation" r:id="rId3" imgW="114151" imgH="215619" progId="Equation.3">
              <p:embed/>
            </p:oleObj>
          </a:graphicData>
        </a:graphic>
      </p:graphicFrame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3756" y="4719208"/>
            <a:ext cx="5135469" cy="119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Example: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dirty="0" smtClean="0"/>
              <a:t> is the distribution of sum of rolling a dice for 2 times (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2106475" y="4928257"/>
            <a:ext cx="4930284" cy="1983171"/>
            <a:chOff x="4764466" y="5451651"/>
            <a:chExt cx="4007379" cy="1362575"/>
          </a:xfrm>
        </p:grpSpPr>
        <p:sp>
          <p:nvSpPr>
            <p:cNvPr id="6" name="TextBox 5"/>
            <p:cNvSpPr txBox="1"/>
            <p:nvPr/>
          </p:nvSpPr>
          <p:spPr>
            <a:xfrm>
              <a:off x="6188364" y="635582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</a:t>
              </a:r>
              <a:endParaRPr lang="en-US" sz="1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0873" y="635415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8</a:t>
              </a:r>
              <a:endParaRPr lang="en-US" sz="1600" b="1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5236499" y="6347275"/>
              <a:ext cx="3535346" cy="85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rot="5400000" flipH="1" flipV="1">
              <a:off x="4788481" y="5898735"/>
              <a:ext cx="896039" cy="1872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5687863" y="6090836"/>
              <a:ext cx="0" cy="25861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5267119" y="6230994"/>
              <a:ext cx="241116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8091362" y="6069570"/>
              <a:ext cx="1874" cy="2810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253496" y="633675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2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29005" y="633675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3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32072" y="632828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en-US" sz="1600" b="1" dirty="0"/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7400245" y="5784928"/>
              <a:ext cx="0" cy="57986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6499661" y="6539323"/>
              <a:ext cx="514920" cy="27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sum</a:t>
              </a:r>
              <a:endParaRPr 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67035" y="5466208"/>
              <a:ext cx="247707" cy="127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70100" y="6244365"/>
              <a:ext cx="247707" cy="1275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64466" y="5773921"/>
              <a:ext cx="282997" cy="317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P</a:t>
              </a:r>
              <a:endParaRPr lang="en-US" sz="2400" b="1" dirty="0"/>
            </a:p>
          </p:txBody>
        </p:sp>
        <p:cxnSp>
          <p:nvCxnSpPr>
            <p:cNvPr id="21" name="Straight Connector 20"/>
            <p:cNvCxnSpPr/>
            <p:nvPr/>
          </p:nvCxnSpPr>
          <p:spPr bwMode="auto">
            <a:xfrm flipV="1">
              <a:off x="7038738" y="5583093"/>
              <a:ext cx="0" cy="78169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6523153" y="633594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6</a:t>
              </a:r>
              <a:endParaRPr lang="en-US" sz="1600" b="1" dirty="0"/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5982705" y="5873285"/>
              <a:ext cx="0" cy="49859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 flipH="1" flipV="1">
              <a:off x="8279152" y="6240692"/>
              <a:ext cx="241116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 flipH="1" flipV="1">
              <a:off x="7524744" y="6122369"/>
              <a:ext cx="475891" cy="187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6332795" y="5795561"/>
              <a:ext cx="0" cy="57632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6687864" y="5593726"/>
              <a:ext cx="0" cy="76209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8658439" y="6244365"/>
              <a:ext cx="2" cy="13105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6909479" y="633948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7</a:t>
              </a:r>
              <a:endParaRPr lang="en-US" sz="16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06689" y="634519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9</a:t>
              </a:r>
              <a:endParaRPr lang="en-US" sz="16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07951" y="635936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10</a:t>
              </a:r>
              <a:endParaRPr lang="en-US" sz="16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166681" y="635226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11</a:t>
              </a:r>
              <a:endParaRPr lang="en-US" sz="16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404145" y="635580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12</a:t>
              </a:r>
              <a:endParaRPr lang="en-US" sz="1600" b="1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27725" y="3017847"/>
            <a:ext cx="2668782" cy="1626790"/>
            <a:chOff x="185442" y="3017847"/>
            <a:chExt cx="2668782" cy="1626790"/>
          </a:xfrm>
        </p:grpSpPr>
        <p:grpSp>
          <p:nvGrpSpPr>
            <p:cNvPr id="34" name="Group 67"/>
            <p:cNvGrpSpPr/>
            <p:nvPr/>
          </p:nvGrpSpPr>
          <p:grpSpPr>
            <a:xfrm>
              <a:off x="185442" y="3017847"/>
              <a:ext cx="2665550" cy="1626790"/>
              <a:chOff x="4876811" y="5451651"/>
              <a:chExt cx="2166580" cy="111771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162437" y="6319295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4</a:t>
                </a:r>
                <a:endParaRPr lang="en-US" sz="1600" b="1" dirty="0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5236499" y="6347275"/>
                <a:ext cx="1806892" cy="109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rot="5400000" flipH="1" flipV="1">
                <a:off x="4788481" y="5898735"/>
                <a:ext cx="896039" cy="1872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2" name="TextBox 41"/>
              <p:cNvSpPr txBox="1"/>
              <p:nvPr/>
            </p:nvSpPr>
            <p:spPr>
              <a:xfrm>
                <a:off x="5253492" y="6336759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29002" y="6336758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832068" y="6328290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967035" y="5466208"/>
                <a:ext cx="247707" cy="127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970100" y="6244365"/>
                <a:ext cx="247707" cy="127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876811" y="5773921"/>
                <a:ext cx="260848" cy="27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P</a:t>
                </a:r>
                <a:endParaRPr lang="en-US" sz="2000" b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23148" y="6335947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5</a:t>
                </a:r>
                <a:endParaRPr lang="en-US" sz="1600" b="1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5965421" y="5865980"/>
                <a:ext cx="0" cy="49859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4" name="Straight Connector 63"/>
            <p:cNvCxnSpPr/>
            <p:nvPr/>
          </p:nvCxnSpPr>
          <p:spPr bwMode="auto">
            <a:xfrm flipV="1">
              <a:off x="1921715" y="3603164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flipV="1">
              <a:off x="2357668" y="3613797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flipV="1">
              <a:off x="1145506" y="3592531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V="1">
              <a:off x="805250" y="3603164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2722728" y="3606702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" name="TextBox 81"/>
            <p:cNvSpPr txBox="1"/>
            <p:nvPr/>
          </p:nvSpPr>
          <p:spPr>
            <a:xfrm>
              <a:off x="2565362" y="428717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601675" y="3053284"/>
            <a:ext cx="2668782" cy="1626790"/>
            <a:chOff x="185442" y="3017847"/>
            <a:chExt cx="2668782" cy="1626790"/>
          </a:xfrm>
        </p:grpSpPr>
        <p:grpSp>
          <p:nvGrpSpPr>
            <p:cNvPr id="85" name="Group 67"/>
            <p:cNvGrpSpPr/>
            <p:nvPr/>
          </p:nvGrpSpPr>
          <p:grpSpPr>
            <a:xfrm>
              <a:off x="185451" y="3017852"/>
              <a:ext cx="2665554" cy="1626791"/>
              <a:chOff x="4876811" y="5451651"/>
              <a:chExt cx="2166580" cy="1117718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162437" y="6319295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4</a:t>
                </a:r>
                <a:endParaRPr lang="en-US" sz="1600" b="1" dirty="0"/>
              </a:p>
            </p:txBody>
          </p:sp>
          <p:cxnSp>
            <p:nvCxnSpPr>
              <p:cNvPr id="93" name="Straight Arrow Connector 92"/>
              <p:cNvCxnSpPr/>
              <p:nvPr/>
            </p:nvCxnSpPr>
            <p:spPr bwMode="auto">
              <a:xfrm>
                <a:off x="5236499" y="6347275"/>
                <a:ext cx="1806892" cy="109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4" name="Straight Arrow Connector 93"/>
              <p:cNvCxnSpPr/>
              <p:nvPr/>
            </p:nvCxnSpPr>
            <p:spPr bwMode="auto">
              <a:xfrm rot="5400000" flipH="1" flipV="1">
                <a:off x="4788481" y="5898735"/>
                <a:ext cx="896039" cy="1872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5" name="TextBox 94"/>
              <p:cNvSpPr txBox="1"/>
              <p:nvPr/>
            </p:nvSpPr>
            <p:spPr>
              <a:xfrm>
                <a:off x="5253492" y="6336759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2000" b="1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5529002" y="6336758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2</a:t>
                </a:r>
                <a:endParaRPr lang="en-US" sz="2000" b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832068" y="6328290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967035" y="5466208"/>
                <a:ext cx="247707" cy="127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970100" y="6244365"/>
                <a:ext cx="247707" cy="127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876811" y="5773921"/>
                <a:ext cx="260848" cy="27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P</a:t>
                </a:r>
                <a:endParaRPr lang="en-US" sz="2000" b="1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523148" y="6335947"/>
                <a:ext cx="234789" cy="23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5</a:t>
                </a:r>
                <a:endParaRPr lang="en-US" sz="1600" b="1" dirty="0"/>
              </a:p>
            </p:txBody>
          </p:sp>
          <p:cxnSp>
            <p:nvCxnSpPr>
              <p:cNvPr id="102" name="Straight Connector 101"/>
              <p:cNvCxnSpPr/>
              <p:nvPr/>
            </p:nvCxnSpPr>
            <p:spPr bwMode="auto">
              <a:xfrm flipV="1">
                <a:off x="5965421" y="5865980"/>
                <a:ext cx="0" cy="49859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6" name="Straight Connector 85"/>
            <p:cNvCxnSpPr/>
            <p:nvPr/>
          </p:nvCxnSpPr>
          <p:spPr bwMode="auto">
            <a:xfrm flipV="1">
              <a:off x="1921715" y="3603164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2357668" y="3613797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flipV="1">
              <a:off x="1145506" y="3592531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V="1">
              <a:off x="805250" y="3603164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2722728" y="3606702"/>
              <a:ext cx="0" cy="7256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2565362" y="428717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961752" y="2781631"/>
            <a:ext cx="4667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804799" y="3391250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005463" y="2845651"/>
            <a:ext cx="450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31830" y="3283721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437720" y="4705442"/>
            <a:ext cx="429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Task Completion Time based on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5520"/>
            <a:ext cx="8229600" cy="4525963"/>
          </a:xfrm>
        </p:spPr>
        <p:txBody>
          <a:bodyPr>
            <a:normAutofit fontScale="77500" lnSpcReduction="20000"/>
          </a:bodyPr>
          <a:lstStyle/>
          <a:p>
            <a:endParaRPr lang="en-US" sz="3600" u="sng" dirty="0" smtClean="0">
              <a:solidFill>
                <a:srgbClr val="000000"/>
              </a:solidFill>
            </a:endParaRPr>
          </a:p>
          <a:p>
            <a:endParaRPr lang="en-US" sz="3600" u="sng" dirty="0" smtClean="0">
              <a:solidFill>
                <a:srgbClr val="000000"/>
              </a:solidFill>
            </a:endParaRPr>
          </a:p>
          <a:p>
            <a:endParaRPr lang="en-US" sz="1200" u="sng" dirty="0" smtClean="0">
              <a:solidFill>
                <a:srgbClr val="000000"/>
              </a:solidFill>
            </a:endParaRPr>
          </a:p>
          <a:p>
            <a:r>
              <a:rPr lang="en-US" sz="3600" u="sng" dirty="0" smtClean="0">
                <a:solidFill>
                  <a:srgbClr val="000000"/>
                </a:solidFill>
              </a:rPr>
              <a:t>Completion time PMF</a:t>
            </a:r>
            <a:r>
              <a:rPr lang="en-US" sz="3600" dirty="0" smtClean="0">
                <a:solidFill>
                  <a:srgbClr val="000000"/>
                </a:solidFill>
              </a:rPr>
              <a:t> of task </a:t>
            </a:r>
            <a:r>
              <a:rPr lang="en-US" sz="3600" i="1" dirty="0" err="1" smtClean="0">
                <a:solidFill>
                  <a:srgbClr val="000000"/>
                </a:solidFill>
              </a:rPr>
              <a:t>i</a:t>
            </a:r>
            <a:r>
              <a:rPr lang="en-US" sz="3600" i="1" dirty="0" smtClean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is calculated by convolving: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  <a:ea typeface="ヒラギノ角ゴ Pro W3"/>
              </a:rPr>
              <a:t>Completion time PMF of currently executing task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  <a:ea typeface="ヒラギノ角ゴ Pro W3"/>
              </a:rPr>
              <a:t>Execution time PMF for tasks ahead of task </a:t>
            </a:r>
            <a:r>
              <a:rPr lang="en-US" i="1" dirty="0" err="1" smtClean="0">
                <a:solidFill>
                  <a:srgbClr val="000000"/>
                </a:solidFill>
                <a:ea typeface="ヒラギノ角ゴ Pro W3"/>
              </a:rPr>
              <a:t>i</a:t>
            </a:r>
            <a:endParaRPr lang="en-US" i="1" dirty="0" smtClean="0">
              <a:solidFill>
                <a:srgbClr val="000000"/>
              </a:solidFill>
              <a:ea typeface="ヒラギノ角ゴ Pro W3"/>
            </a:endParaRPr>
          </a:p>
          <a:p>
            <a:endParaRPr lang="en-US" sz="2100" dirty="0" smtClean="0">
              <a:solidFill>
                <a:srgbClr val="000000"/>
              </a:solidFill>
              <a:ea typeface="ヒラギノ角ゴ Pro W3"/>
            </a:endParaRPr>
          </a:p>
          <a:p>
            <a:r>
              <a:rPr lang="en-US" dirty="0" smtClean="0">
                <a:solidFill>
                  <a:srgbClr val="000000"/>
                </a:solidFill>
                <a:ea typeface="ヒラギノ角ゴ Pro W3"/>
              </a:rPr>
              <a:t>Completion time PMF for a currently executing task: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  <a:ea typeface="ヒラギノ角ゴ Pro W3"/>
              </a:rPr>
              <a:t>Impulses in the execution time PMF that have passed are removed</a:t>
            </a:r>
            <a:endParaRPr lang="en-US" i="1" dirty="0" smtClean="0"/>
          </a:p>
          <a:p>
            <a:pPr lvl="1"/>
            <a:r>
              <a:rPr lang="en-US" i="1" dirty="0" smtClean="0">
                <a:solidFill>
                  <a:srgbClr val="000000"/>
                </a:solidFill>
                <a:ea typeface="ヒラギノ角ゴ Pro W3"/>
              </a:rPr>
              <a:t>The remaining distribution is renormalized to 1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73619" y="1648048"/>
            <a:ext cx="6177780" cy="832876"/>
            <a:chOff x="1573619" y="1648048"/>
            <a:chExt cx="6177780" cy="832876"/>
          </a:xfrm>
        </p:grpSpPr>
        <p:sp>
          <p:nvSpPr>
            <p:cNvPr id="5" name="Rectangle 4"/>
            <p:cNvSpPr/>
            <p:nvPr/>
          </p:nvSpPr>
          <p:spPr>
            <a:xfrm>
              <a:off x="1828768" y="1818170"/>
              <a:ext cx="3636335" cy="542260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624625" y="1757910"/>
              <a:ext cx="811619" cy="72301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73619" y="1775638"/>
              <a:ext cx="149919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8" name="Flowchart: Extract 7"/>
            <p:cNvSpPr/>
            <p:nvPr/>
          </p:nvSpPr>
          <p:spPr>
            <a:xfrm>
              <a:off x="4710223" y="1871335"/>
              <a:ext cx="574158" cy="414667"/>
            </a:xfrm>
            <a:prstGeom prst="flowChartExtra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87215" y="1924489"/>
              <a:ext cx="542261" cy="3402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gular Pentagon 9"/>
            <p:cNvSpPr/>
            <p:nvPr/>
          </p:nvSpPr>
          <p:spPr>
            <a:xfrm>
              <a:off x="3402419" y="1924489"/>
              <a:ext cx="414669" cy="340244"/>
            </a:xfrm>
            <a:prstGeom prst="pentag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28530" y="1648048"/>
              <a:ext cx="350875" cy="3402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222200" y="2115871"/>
              <a:ext cx="563526" cy="158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ie 13"/>
            <p:cNvSpPr/>
            <p:nvPr/>
          </p:nvSpPr>
          <p:spPr>
            <a:xfrm>
              <a:off x="5752221" y="1860691"/>
              <a:ext cx="499736" cy="497480"/>
            </a:xfrm>
            <a:prstGeom prst="pi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8369" y="1915432"/>
              <a:ext cx="1233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Machine J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415061-7DF1-4141-87AC-C6FE8DFD8628}" type="slidenum">
              <a:rPr lang="ko-KR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ko-KR" dirty="0">
              <a:solidFill>
                <a:srgbClr val="000000"/>
              </a:solidFill>
            </a:endParaRPr>
          </a:p>
        </p:txBody>
      </p:sp>
      <p:grpSp>
        <p:nvGrpSpPr>
          <p:cNvPr id="2" name="Group 89"/>
          <p:cNvGrpSpPr/>
          <p:nvPr/>
        </p:nvGrpSpPr>
        <p:grpSpPr>
          <a:xfrm>
            <a:off x="148780" y="1913883"/>
            <a:ext cx="2726706" cy="2978009"/>
            <a:chOff x="366321" y="1913883"/>
            <a:chExt cx="1983616" cy="214206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685800" y="3624242"/>
              <a:ext cx="1591569" cy="79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rot="5400000" flipH="1" flipV="1">
              <a:off x="-169776" y="2768666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 flipH="1" flipV="1">
              <a:off x="754951" y="3394341"/>
              <a:ext cx="46812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 flipH="1" flipV="1">
              <a:off x="840205" y="3172680"/>
              <a:ext cx="908802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890932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78024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3</a:t>
              </a:r>
              <a:endParaRPr lang="en-US" sz="16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00532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8254" y="2947672"/>
              <a:ext cx="302265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0.2</a:t>
              </a:r>
              <a:endParaRPr lang="en-US" sz="14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04891" y="2477514"/>
              <a:ext cx="302265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0.4</a:t>
              </a:r>
              <a:endParaRPr lang="en-US" sz="1400" b="1" dirty="0"/>
            </a:p>
          </p:txBody>
        </p:sp>
        <p:cxnSp>
          <p:nvCxnSpPr>
            <p:cNvPr id="177" name="Straight Connector 176"/>
            <p:cNvCxnSpPr/>
            <p:nvPr/>
          </p:nvCxnSpPr>
          <p:spPr bwMode="auto">
            <a:xfrm rot="5400000" flipH="1" flipV="1">
              <a:off x="1794279" y="3522802"/>
              <a:ext cx="219854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8" name="TextBox 177"/>
            <p:cNvSpPr txBox="1"/>
            <p:nvPr/>
          </p:nvSpPr>
          <p:spPr>
            <a:xfrm>
              <a:off x="1799012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676400" y="3163314"/>
              <a:ext cx="380398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</a:t>
              </a:r>
              <a:r>
                <a:rPr lang="ar-IQ" sz="1400" b="1" dirty="0" smtClean="0"/>
                <a:t>05</a:t>
              </a:r>
              <a:endParaRPr lang="en-US" sz="1400" b="1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79812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213" name="TextBox 212"/>
            <p:cNvSpPr txBox="1"/>
            <p:nvPr/>
          </p:nvSpPr>
          <p:spPr>
            <a:xfrm rot="16200000">
              <a:off x="87841" y="2690990"/>
              <a:ext cx="803249" cy="24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probability</a:t>
              </a:r>
              <a:endParaRPr lang="en-US" sz="1600" b="1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267713" y="3812431"/>
              <a:ext cx="417714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time</a:t>
              </a:r>
              <a:endParaRPr lang="en-US" sz="1600" b="1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57200" y="1941684"/>
              <a:ext cx="219470" cy="265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519082" y="3477038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  <p:cxnSp>
          <p:nvCxnSpPr>
            <p:cNvPr id="305" name="Straight Connector 304"/>
            <p:cNvCxnSpPr/>
            <p:nvPr/>
          </p:nvCxnSpPr>
          <p:spPr bwMode="auto">
            <a:xfrm rot="5400000" flipH="1" flipV="1">
              <a:off x="1273953" y="3301495"/>
              <a:ext cx="640498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6" name="TextBox 305"/>
            <p:cNvSpPr txBox="1"/>
            <p:nvPr/>
          </p:nvSpPr>
          <p:spPr>
            <a:xfrm>
              <a:off x="1422650" y="2752082"/>
              <a:ext cx="302265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0.3</a:t>
              </a:r>
              <a:endParaRPr lang="en-US" sz="1400" b="1" dirty="0"/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 flipH="1" flipV="1">
              <a:off x="2048797" y="3516888"/>
              <a:ext cx="219854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2053530" y="359650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981201" y="3056882"/>
              <a:ext cx="368736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0.05</a:t>
              </a:r>
              <a:endParaRPr lang="en-US" sz="1400" b="1" dirty="0"/>
            </a:p>
          </p:txBody>
        </p:sp>
      </p:grpSp>
      <p:grpSp>
        <p:nvGrpSpPr>
          <p:cNvPr id="3" name="Group 90"/>
          <p:cNvGrpSpPr/>
          <p:nvPr/>
        </p:nvGrpSpPr>
        <p:grpSpPr>
          <a:xfrm>
            <a:off x="3083279" y="1979273"/>
            <a:ext cx="2702274" cy="2943958"/>
            <a:chOff x="3215757" y="1990083"/>
            <a:chExt cx="1965843" cy="2117575"/>
          </a:xfrm>
        </p:grpSpPr>
        <p:cxnSp>
          <p:nvCxnSpPr>
            <p:cNvPr id="218" name="Straight Arrow Connector 217"/>
            <p:cNvCxnSpPr/>
            <p:nvPr/>
          </p:nvCxnSpPr>
          <p:spPr bwMode="auto">
            <a:xfrm>
              <a:off x="3514298" y="3700442"/>
              <a:ext cx="1667302" cy="928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9" name="Straight Arrow Connector 218"/>
            <p:cNvCxnSpPr/>
            <p:nvPr/>
          </p:nvCxnSpPr>
          <p:spPr bwMode="auto">
            <a:xfrm rot="5400000" flipH="1" flipV="1">
              <a:off x="2658722" y="2844866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0" name="Straight Connector 219"/>
            <p:cNvCxnSpPr/>
            <p:nvPr/>
          </p:nvCxnSpPr>
          <p:spPr bwMode="auto">
            <a:xfrm rot="5400000" flipH="1" flipV="1">
              <a:off x="4109962" y="3383559"/>
              <a:ext cx="640498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/>
            <p:nvPr/>
          </p:nvCxnSpPr>
          <p:spPr bwMode="auto">
            <a:xfrm rot="5400000" flipH="1" flipV="1">
              <a:off x="3592730" y="3478385"/>
              <a:ext cx="460456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 bwMode="auto">
            <a:xfrm rot="5400000" flipH="1" flipV="1">
              <a:off x="3668703" y="3248880"/>
              <a:ext cx="908802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3727167" y="3680355"/>
              <a:ext cx="210141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4051098" y="3680355"/>
              <a:ext cx="210141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336767" y="3680355"/>
              <a:ext cx="210141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255796" y="2821188"/>
              <a:ext cx="302265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0.3</a:t>
              </a:r>
              <a:endParaRPr lang="en-US" sz="1400" b="1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3933390" y="2553714"/>
              <a:ext cx="302265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0.4</a:t>
              </a:r>
              <a:endParaRPr lang="en-US" sz="1400" b="1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3671914" y="3061322"/>
              <a:ext cx="302265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0.2</a:t>
              </a:r>
              <a:endParaRPr lang="en-US" sz="1400" b="1" dirty="0"/>
            </a:p>
          </p:txBody>
        </p:sp>
        <p:cxnSp>
          <p:nvCxnSpPr>
            <p:cNvPr id="229" name="Straight Connector 228"/>
            <p:cNvCxnSpPr/>
            <p:nvPr/>
          </p:nvCxnSpPr>
          <p:spPr bwMode="auto">
            <a:xfrm rot="5400000" flipH="1" flipV="1">
              <a:off x="4639597" y="3599002"/>
              <a:ext cx="219854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0" name="TextBox 229"/>
            <p:cNvSpPr txBox="1"/>
            <p:nvPr/>
          </p:nvSpPr>
          <p:spPr>
            <a:xfrm>
              <a:off x="4652067" y="3680355"/>
              <a:ext cx="210141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4495801" y="3239513"/>
              <a:ext cx="368736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0.05</a:t>
              </a:r>
              <a:endParaRPr lang="en-US" sz="1400" b="1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416047" y="3680355"/>
              <a:ext cx="210141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4080743" y="3864138"/>
              <a:ext cx="417715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time</a:t>
              </a:r>
              <a:endParaRPr lang="en-US" sz="1600" b="1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3285700" y="2017883"/>
              <a:ext cx="210141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351443" y="3551690"/>
              <a:ext cx="210141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  <p:sp>
          <p:nvSpPr>
            <p:cNvPr id="257" name="TextBox 256"/>
            <p:cNvSpPr txBox="1"/>
            <p:nvPr/>
          </p:nvSpPr>
          <p:spPr>
            <a:xfrm rot="16200000">
              <a:off x="2937277" y="2690989"/>
              <a:ext cx="803249" cy="24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probability</a:t>
              </a:r>
              <a:endParaRPr lang="en-US" sz="1600" b="1" dirty="0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 rot="5400000" flipH="1" flipV="1">
              <a:off x="4918479" y="3606046"/>
              <a:ext cx="219854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4939581" y="3678807"/>
              <a:ext cx="210141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2" y="3176271"/>
              <a:ext cx="368736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0.05</a:t>
              </a:r>
              <a:endParaRPr lang="en-US" sz="1400" b="1" dirty="0"/>
            </a:p>
          </p:txBody>
        </p:sp>
      </p:grpSp>
      <p:grpSp>
        <p:nvGrpSpPr>
          <p:cNvPr id="5" name="Group 91"/>
          <p:cNvGrpSpPr/>
          <p:nvPr/>
        </p:nvGrpSpPr>
        <p:grpSpPr>
          <a:xfrm>
            <a:off x="6094758" y="2038703"/>
            <a:ext cx="2774015" cy="2943959"/>
            <a:chOff x="6568556" y="2142483"/>
            <a:chExt cx="2018032" cy="2117576"/>
          </a:xfrm>
        </p:grpSpPr>
        <p:cxnSp>
          <p:nvCxnSpPr>
            <p:cNvPr id="283" name="Straight Arrow Connector 282"/>
            <p:cNvCxnSpPr/>
            <p:nvPr/>
          </p:nvCxnSpPr>
          <p:spPr bwMode="auto">
            <a:xfrm flipV="1">
              <a:off x="6867098" y="3842914"/>
              <a:ext cx="1667302" cy="99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4" name="Straight Arrow Connector 283"/>
            <p:cNvCxnSpPr/>
            <p:nvPr/>
          </p:nvCxnSpPr>
          <p:spPr bwMode="auto">
            <a:xfrm rot="5400000" flipH="1" flipV="1">
              <a:off x="6011522" y="2997266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6" name="Straight Connector 285"/>
            <p:cNvCxnSpPr/>
            <p:nvPr/>
          </p:nvCxnSpPr>
          <p:spPr bwMode="auto">
            <a:xfrm rot="5400000" flipH="1" flipV="1">
              <a:off x="7127848" y="3207365"/>
              <a:ext cx="1307300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8" name="TextBox 287"/>
            <p:cNvSpPr txBox="1"/>
            <p:nvPr/>
          </p:nvSpPr>
          <p:spPr>
            <a:xfrm>
              <a:off x="7079964" y="3832755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5</a:t>
              </a:r>
              <a:endParaRPr lang="en-US" sz="1600" b="1" dirty="0"/>
            </a:p>
          </p:txBody>
        </p:sp>
        <p:sp>
          <p:nvSpPr>
            <p:cNvPr id="289" name="TextBox 288"/>
            <p:cNvSpPr txBox="1"/>
            <p:nvPr/>
          </p:nvSpPr>
          <p:spPr>
            <a:xfrm>
              <a:off x="7403895" y="3832755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6</a:t>
              </a:r>
              <a:endParaRPr lang="en-US" sz="1600" b="1" dirty="0"/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7689564" y="3832755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7</a:t>
              </a:r>
              <a:endParaRPr lang="en-US" sz="1600" b="1" dirty="0"/>
            </a:p>
          </p:txBody>
        </p:sp>
        <p:cxnSp>
          <p:nvCxnSpPr>
            <p:cNvPr id="294" name="Straight Connector 293"/>
            <p:cNvCxnSpPr/>
            <p:nvPr/>
          </p:nvCxnSpPr>
          <p:spPr bwMode="auto">
            <a:xfrm rot="5400000" flipH="1" flipV="1">
              <a:off x="7858443" y="3622898"/>
              <a:ext cx="452535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5" name="TextBox 294"/>
            <p:cNvSpPr txBox="1"/>
            <p:nvPr/>
          </p:nvSpPr>
          <p:spPr>
            <a:xfrm>
              <a:off x="8001003" y="381979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8</a:t>
              </a:r>
              <a:endParaRPr lang="en-US" sz="1600" b="1" dirty="0"/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7848600" y="3158998"/>
              <a:ext cx="435207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0.125</a:t>
              </a:r>
              <a:endParaRPr lang="en-US" sz="1400" b="1" dirty="0"/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6768844" y="3832755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4</a:t>
              </a:r>
              <a:endParaRPr lang="en-US" sz="1600" b="1" dirty="0"/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7449010" y="4016539"/>
              <a:ext cx="417714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time</a:t>
              </a:r>
              <a:endParaRPr lang="en-US" sz="1600" b="1" dirty="0"/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6638497" y="2170284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6642359" y="3627608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  <p:sp>
          <p:nvSpPr>
            <p:cNvPr id="301" name="TextBox 300"/>
            <p:cNvSpPr txBox="1"/>
            <p:nvPr/>
          </p:nvSpPr>
          <p:spPr>
            <a:xfrm rot="16200000">
              <a:off x="6290076" y="2843389"/>
              <a:ext cx="803249" cy="24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probability</a:t>
              </a:r>
              <a:endParaRPr lang="en-US" sz="1600" b="1" dirty="0"/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rot="5400000" flipH="1" flipV="1">
              <a:off x="6809964" y="3025157"/>
              <a:ext cx="1643001" cy="790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TextBox 302"/>
            <p:cNvSpPr txBox="1"/>
            <p:nvPr/>
          </p:nvSpPr>
          <p:spPr>
            <a:xfrm rot="16200000">
              <a:off x="7069241" y="2538591"/>
              <a:ext cx="895399" cy="24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current time</a:t>
              </a:r>
              <a:endParaRPr lang="en-US" sz="1600" b="1" dirty="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7594849" y="2306293"/>
              <a:ext cx="368736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0.75</a:t>
              </a:r>
              <a:endParaRPr lang="en-US" sz="1400" b="1" dirty="0"/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5400000" flipH="1" flipV="1">
              <a:off x="8154938" y="3624483"/>
              <a:ext cx="452535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8292377" y="3819797"/>
              <a:ext cx="210140" cy="2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9</a:t>
              </a:r>
              <a:endParaRPr lang="en-US" sz="16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151381" y="3030966"/>
              <a:ext cx="435207" cy="221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0.125</a:t>
              </a:r>
              <a:endParaRPr lang="en-US" sz="1400" b="1" dirty="0"/>
            </a:p>
          </p:txBody>
        </p:sp>
      </p:grpSp>
      <p:sp>
        <p:nvSpPr>
          <p:cNvPr id="93" name="CustomShape 1"/>
          <p:cNvSpPr/>
          <p:nvPr/>
        </p:nvSpPr>
        <p:spPr>
          <a:xfrm>
            <a:off x="304920" y="303300"/>
            <a:ext cx="8839080" cy="731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Stochastic Task Completion </a:t>
            </a:r>
            <a:r>
              <a:rPr lang="en-US" sz="440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Time</a:t>
            </a:r>
            <a:endParaRPr lang="en-US" sz="4400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77435" y="4982662"/>
            <a:ext cx="24876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Execution time </a:t>
            </a:r>
            <a:b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PMF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174098" y="4923231"/>
            <a:ext cx="26845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Completion time</a:t>
            </a:r>
            <a:b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PMF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986292" y="4884237"/>
            <a:ext cx="312861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Completion time</a:t>
            </a:r>
            <a:b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PMF of </a:t>
            </a:r>
            <a:b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currently executing </a:t>
            </a:r>
            <a:b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task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13792" y="5858529"/>
            <a:ext cx="1920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 we know </a:t>
            </a:r>
            <a:br>
              <a:rPr lang="en-US" dirty="0" smtClean="0"/>
            </a:br>
            <a:r>
              <a:rPr lang="en-US" dirty="0" smtClean="0"/>
              <a:t>start time is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8674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2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36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 and motivation</a:t>
            </a:r>
          </a:p>
          <a:p>
            <a:endParaRPr lang="en-US" dirty="0" smtClean="0"/>
          </a:p>
          <a:p>
            <a:r>
              <a:rPr lang="en-US" dirty="0" smtClean="0"/>
              <a:t>System model and problem definition</a:t>
            </a:r>
          </a:p>
          <a:p>
            <a:endParaRPr lang="en-US" dirty="0" smtClean="0"/>
          </a:p>
          <a:p>
            <a:r>
              <a:rPr lang="en-US" dirty="0" smtClean="0"/>
              <a:t>Theoretical (Bayesian) model plus Heuristics</a:t>
            </a:r>
          </a:p>
          <a:p>
            <a:endParaRPr lang="en-US" dirty="0" smtClean="0"/>
          </a:p>
          <a:p>
            <a:r>
              <a:rPr lang="en-US" dirty="0" smtClean="0"/>
              <a:t>Simulation  results, conclusion, and future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7079" y="1552318"/>
            <a:ext cx="7942521" cy="89313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Stochastic Task Completion Time in presence of Task Dropping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completion time </a:t>
            </a:r>
            <a:r>
              <a:rPr lang="en-US" dirty="0" err="1" smtClean="0"/>
              <a:t>pmf</a:t>
            </a:r>
            <a:r>
              <a:rPr lang="en-US" dirty="0" smtClean="0"/>
              <a:t> of task </a:t>
            </a:r>
            <a:r>
              <a:rPr lang="en-US" i="1" dirty="0" smtClean="0"/>
              <a:t>r</a:t>
            </a:r>
            <a:r>
              <a:rPr lang="en-US" i="1" baseline="-25000" dirty="0" smtClean="0"/>
              <a:t>i</a:t>
            </a:r>
          </a:p>
          <a:p>
            <a:pPr lvl="1"/>
            <a:r>
              <a:rPr lang="en-US" i="1" dirty="0" smtClean="0"/>
              <a:t>Impulses in the completion time </a:t>
            </a:r>
            <a:r>
              <a:rPr lang="en-US" i="1" dirty="0" err="1" smtClean="0"/>
              <a:t>pmf</a:t>
            </a:r>
            <a:r>
              <a:rPr lang="en-US" i="1" dirty="0" smtClean="0"/>
              <a:t> of task r</a:t>
            </a:r>
            <a:r>
              <a:rPr lang="en-US" i="1" baseline="-25000" dirty="0" smtClean="0"/>
              <a:t>i-1 </a:t>
            </a:r>
            <a:r>
              <a:rPr lang="en-US" i="1" dirty="0" smtClean="0"/>
              <a:t>that are bigger than deadline of task r</a:t>
            </a:r>
            <a:r>
              <a:rPr lang="en-US" i="1" baseline="-25000" dirty="0" smtClean="0"/>
              <a:t>i </a:t>
            </a:r>
            <a:r>
              <a:rPr lang="en-US" i="1" dirty="0" smtClean="0"/>
              <a:t>are not considered in the convolution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9816" y="4110353"/>
            <a:ext cx="1937132" cy="1983962"/>
            <a:chOff x="178048" y="1726350"/>
            <a:chExt cx="2099321" cy="2294334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685800" y="3507279"/>
              <a:ext cx="1591569" cy="79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-169776" y="2651703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754951" y="3277378"/>
              <a:ext cx="468122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rot="5400000" flipH="1" flipV="1">
              <a:off x="840205" y="3055717"/>
              <a:ext cx="908802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159737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58481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9114" y="2683153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0.2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04891" y="2188402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0.5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0269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236713" y="2573990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15616" y="365135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586" y="17263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6540" y="3283594"/>
              <a:ext cx="30168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 rot="5400000" flipH="1" flipV="1">
              <a:off x="1273953" y="3184532"/>
              <a:ext cx="640498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422650" y="2524452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0.3</a:t>
              </a:r>
              <a:endParaRPr lang="en-US" sz="1600" dirty="0"/>
            </a:p>
          </p:txBody>
        </p:sp>
      </p:grpSp>
      <p:grpSp>
        <p:nvGrpSpPr>
          <p:cNvPr id="21" name="Group 86"/>
          <p:cNvGrpSpPr/>
          <p:nvPr/>
        </p:nvGrpSpPr>
        <p:grpSpPr>
          <a:xfrm>
            <a:off x="2178140" y="4092469"/>
            <a:ext cx="2221615" cy="1973680"/>
            <a:chOff x="2178140" y="4092469"/>
            <a:chExt cx="2221615" cy="1973680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2610966" y="5653745"/>
              <a:ext cx="1538490" cy="802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rot="5400000" flipH="1" flipV="1">
              <a:off x="1871130" y="4913863"/>
              <a:ext cx="1479673" cy="146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 flipH="1" flipV="1">
              <a:off x="3179191" y="5379683"/>
              <a:ext cx="553853" cy="146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 flipH="1" flipV="1">
              <a:off x="2696696" y="5461727"/>
              <a:ext cx="398167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 flipH="1" flipV="1">
              <a:off x="2779806" y="5263223"/>
              <a:ext cx="785861" cy="146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2757424" y="5603308"/>
              <a:ext cx="278378" cy="31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6328" y="5603308"/>
              <a:ext cx="278378" cy="31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19927" y="5603308"/>
              <a:ext cx="278378" cy="31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55930" y="4841709"/>
              <a:ext cx="410022" cy="292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0.3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58433" y="4602661"/>
              <a:ext cx="410022" cy="292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0.4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20715" y="4960840"/>
              <a:ext cx="410022" cy="292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0.2</a:t>
              </a:r>
              <a:endParaRPr lang="en-US" sz="1600" dirty="0"/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rot="5400000" flipH="1" flipV="1">
              <a:off x="3655705" y="5565981"/>
              <a:ext cx="190113" cy="146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610868" y="5603308"/>
              <a:ext cx="278378" cy="31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16637" y="5159474"/>
              <a:ext cx="506168" cy="292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0.05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70340" y="5603308"/>
              <a:ext cx="278378" cy="31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98100" y="5746779"/>
              <a:ext cx="566814" cy="31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25594" y="4092469"/>
              <a:ext cx="278378" cy="319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50425" y="5458981"/>
              <a:ext cx="278378" cy="31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830201" y="4833027"/>
              <a:ext cx="1036675" cy="340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rot="5400000" flipH="1" flipV="1">
              <a:off x="3913041" y="5572072"/>
              <a:ext cx="190113" cy="146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3876168" y="5601970"/>
              <a:ext cx="278378" cy="31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93587" y="5055373"/>
              <a:ext cx="506168" cy="292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0.05</a:t>
              </a:r>
              <a:endParaRPr lang="en-US" sz="16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228874" y="4218030"/>
            <a:ext cx="116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Excluded convolution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6611109" y="4147811"/>
            <a:ext cx="1998343" cy="2041885"/>
            <a:chOff x="5755696" y="3984269"/>
            <a:chExt cx="2165655" cy="2361319"/>
          </a:xfrm>
        </p:grpSpPr>
        <p:cxnSp>
          <p:nvCxnSpPr>
            <p:cNvPr id="47" name="Straight Connector 46"/>
            <p:cNvCxnSpPr/>
            <p:nvPr/>
          </p:nvCxnSpPr>
          <p:spPr bwMode="auto">
            <a:xfrm flipV="1">
              <a:off x="6566156" y="5623869"/>
              <a:ext cx="0" cy="18631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6254049" y="5802010"/>
              <a:ext cx="1667302" cy="928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rot="5400000" flipH="1" flipV="1">
              <a:off x="5398473" y="4946434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6861833" y="4862432"/>
              <a:ext cx="1" cy="93610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7164288" y="5078456"/>
              <a:ext cx="0" cy="72718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6714549" y="57553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IQ" dirty="0" smtClean="0"/>
                <a:t>7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38480" y="57436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59105" y="57436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28734" y="4798634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0.31</a:t>
              </a:r>
              <a:endParaRPr lang="en-US" sz="16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588224" y="4561344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0.48</a:t>
              </a:r>
              <a:endParaRPr lang="en-US" sz="16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00192" y="532802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46304" y="57553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235551" y="5142254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0.17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784214" y="5976256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43008" y="3984269"/>
              <a:ext cx="301685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83217" y="557677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5340935" y="4878596"/>
              <a:ext cx="119885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 flipV="1">
              <a:off x="7494231" y="5467945"/>
              <a:ext cx="0" cy="33059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64"/>
          <p:cNvGrpSpPr/>
          <p:nvPr/>
        </p:nvGrpSpPr>
        <p:grpSpPr>
          <a:xfrm>
            <a:off x="4459529" y="4189612"/>
            <a:ext cx="2016318" cy="1936551"/>
            <a:chOff x="5739663" y="1738646"/>
            <a:chExt cx="2185136" cy="2239506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>
              <a:off x="6257497" y="3507279"/>
              <a:ext cx="1667302" cy="928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 rot="5400000" flipH="1" flipV="1">
              <a:off x="5401921" y="2651703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flipV="1">
              <a:off x="7172616" y="2896730"/>
              <a:ext cx="1588" cy="6147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H="1" flipV="1">
              <a:off x="6863649" y="3140225"/>
              <a:ext cx="1860" cy="37068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7056171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341840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32182" y="2624707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0.26</a:t>
              </a:r>
              <a:endParaRPr lang="en-US" sz="16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18767" y="2851364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0.18</a:t>
              </a:r>
              <a:endParaRPr lang="en-US" sz="16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00192" y="3056755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 flipH="1" flipV="1">
              <a:off x="7367475" y="3408394"/>
              <a:ext cx="216337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>
              <a:off x="7238999" y="291821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0.12</a:t>
              </a:r>
              <a:endParaRPr lang="en-US" sz="16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804248" y="360882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971273" y="1738646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32758" y="32820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5324902" y="2616416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43892" y="34455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432556" y="34455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 flipV="1">
              <a:off x="6564920" y="3319613"/>
              <a:ext cx="0" cy="18631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4" name="TextBox 83"/>
          <p:cNvSpPr txBox="1"/>
          <p:nvPr/>
        </p:nvSpPr>
        <p:spPr>
          <a:xfrm>
            <a:off x="2725525" y="6132162"/>
            <a:ext cx="132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Completion </a:t>
            </a:r>
            <a:br>
              <a:rPr lang="en-US" dirty="0" smtClean="0"/>
            </a:br>
            <a:r>
              <a:rPr lang="en-US" dirty="0" smtClean="0"/>
              <a:t>r</a:t>
            </a:r>
            <a:r>
              <a:rPr lang="en-US" baseline="-25000" dirty="0" smtClean="0"/>
              <a:t>i-1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421701" y="6135700"/>
            <a:ext cx="157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Execution r</a:t>
            </a:r>
            <a:r>
              <a:rPr lang="en-US" baseline="-25000" dirty="0" smtClean="0"/>
              <a:t>i</a:t>
            </a:r>
            <a:br>
              <a:rPr lang="en-US" baseline="-25000" dirty="0" smtClean="0"/>
            </a:br>
            <a:r>
              <a:rPr lang="en-US" dirty="0" smtClean="0"/>
              <a:t>Deadline </a:t>
            </a:r>
            <a:r>
              <a:rPr lang="fa-IR" dirty="0" smtClean="0"/>
              <a:t>7</a:t>
            </a:r>
            <a:endParaRPr lang="en-US" dirty="0"/>
          </a:p>
        </p:txBody>
      </p:sp>
      <p:sp>
        <p:nvSpPr>
          <p:cNvPr id="86" name="Rounded Rectangle 85"/>
          <p:cNvSpPr/>
          <p:nvPr/>
        </p:nvSpPr>
        <p:spPr>
          <a:xfrm>
            <a:off x="3299600" y="4785681"/>
            <a:ext cx="1130863" cy="8111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919736" y="6171091"/>
            <a:ext cx="1462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Completion r</a:t>
            </a:r>
            <a:r>
              <a:rPr lang="en-US" baseline="-25000" dirty="0" smtClean="0"/>
              <a:t>i</a:t>
            </a:r>
            <a:endParaRPr lang="en-US" baseline="-25000" dirty="0"/>
          </a:p>
        </p:txBody>
      </p:sp>
      <p:sp>
        <p:nvSpPr>
          <p:cNvPr id="89" name="TextBox 88"/>
          <p:cNvSpPr txBox="1"/>
          <p:nvPr/>
        </p:nvSpPr>
        <p:spPr>
          <a:xfrm>
            <a:off x="6943544" y="6142730"/>
            <a:ext cx="151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Completion r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after merging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4" grpId="0"/>
      <p:bldP spid="85" grpId="0"/>
      <p:bldP spid="86" grpId="0" animBg="1"/>
      <p:bldP spid="88" grpId="0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4"/>
          <p:cNvGrpSpPr/>
          <p:nvPr/>
        </p:nvGrpSpPr>
        <p:grpSpPr>
          <a:xfrm>
            <a:off x="304801" y="1796920"/>
            <a:ext cx="1972568" cy="2223764"/>
            <a:chOff x="304801" y="1796920"/>
            <a:chExt cx="1972568" cy="2223764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685800" y="3507279"/>
              <a:ext cx="1591569" cy="795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rot="5400000" flipH="1" flipV="1">
              <a:off x="-169776" y="2651703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754951" y="3277378"/>
              <a:ext cx="468122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840205" y="3055717"/>
              <a:ext cx="908802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159737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58481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8254" y="2830710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0.2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04891" y="2360552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0.5</a:t>
              </a:r>
              <a:endParaRPr lang="en-US" sz="16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0269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-109960" y="2512507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15616" y="365135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7200" y="18247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57200" y="328359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 flipH="1" flipV="1">
              <a:off x="1273953" y="3184532"/>
              <a:ext cx="640498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1422650" y="2635120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0.3</a:t>
              </a:r>
              <a:endParaRPr lang="en-US" sz="1600" dirty="0"/>
            </a:p>
          </p:txBody>
        </p:sp>
      </p:grpSp>
      <p:grpSp>
        <p:nvGrpSpPr>
          <p:cNvPr id="3" name="Group 125"/>
          <p:cNvGrpSpPr/>
          <p:nvPr/>
        </p:nvGrpSpPr>
        <p:grpSpPr>
          <a:xfrm>
            <a:off x="3036460" y="1791681"/>
            <a:ext cx="2286343" cy="2219179"/>
            <a:chOff x="2919497" y="1791681"/>
            <a:chExt cx="2286343" cy="2219179"/>
          </a:xfrm>
        </p:grpSpPr>
        <p:cxnSp>
          <p:nvCxnSpPr>
            <p:cNvPr id="4" name="Straight Arrow Connector 3"/>
            <p:cNvCxnSpPr/>
            <p:nvPr/>
          </p:nvCxnSpPr>
          <p:spPr bwMode="auto">
            <a:xfrm>
              <a:off x="3353990" y="3502040"/>
              <a:ext cx="1667302" cy="928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rot="5400000" flipH="1" flipV="1">
              <a:off x="2498414" y="2646464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 rot="5400000" flipH="1" flipV="1">
              <a:off x="3949654" y="3185157"/>
              <a:ext cx="640498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rot="5400000" flipH="1" flipV="1">
              <a:off x="3432422" y="3279983"/>
              <a:ext cx="460456" cy="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rot="5400000" flipH="1" flipV="1">
              <a:off x="3508395" y="3050478"/>
              <a:ext cx="908802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512710" y="34437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36641" y="34437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22310" y="34437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52955" y="2612154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0.3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30549" y="2323414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0.4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72928" y="2786812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0.2</a:t>
              </a:r>
              <a:endParaRPr lang="en-US" sz="16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 rot="5400000" flipH="1" flipV="1">
              <a:off x="4479289" y="3400600"/>
              <a:ext cx="219854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4437610" y="34437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35492" y="3041113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0.05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1590" y="34437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58384" y="3641528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5390" y="181948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29251" y="32768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2504736" y="2516132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rot="5400000" flipH="1" flipV="1">
              <a:off x="4758171" y="3407644"/>
              <a:ext cx="219854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4725123" y="344216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640292" y="2871541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0.05</a:t>
              </a:r>
              <a:endParaRPr lang="en-US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42971" y="2013870"/>
              <a:ext cx="12628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excluded from convolution</a:t>
              </a:r>
            </a:p>
          </p:txBody>
        </p:sp>
        <p:sp>
          <p:nvSpPr>
            <p:cNvPr id="75" name="Left Brace 74"/>
            <p:cNvSpPr/>
            <p:nvPr/>
          </p:nvSpPr>
          <p:spPr>
            <a:xfrm rot="5400000">
              <a:off x="4507050" y="2122757"/>
              <a:ext cx="110702" cy="837527"/>
            </a:xfrm>
            <a:prstGeom prst="leftBrace">
              <a:avLst/>
            </a:prstGeom>
            <a:ln w="15875" cap="flat">
              <a:solidFill>
                <a:schemeClr val="tx1"/>
              </a:solidFill>
              <a:round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grpSp>
        <p:nvGrpSpPr>
          <p:cNvPr id="23" name="Group 126"/>
          <p:cNvGrpSpPr/>
          <p:nvPr/>
        </p:nvGrpSpPr>
        <p:grpSpPr>
          <a:xfrm>
            <a:off x="5982499" y="1796920"/>
            <a:ext cx="2069896" cy="2181232"/>
            <a:chOff x="5854903" y="1796920"/>
            <a:chExt cx="2069896" cy="2181232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>
              <a:off x="6257497" y="3507279"/>
              <a:ext cx="1667302" cy="928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rot="5400000" flipH="1" flipV="1">
              <a:off x="5401921" y="2651703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7172616" y="2896730"/>
              <a:ext cx="1588" cy="61471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H="1" flipV="1">
              <a:off x="6863649" y="3140225"/>
              <a:ext cx="1860" cy="37068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7056171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41840" y="34489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32182" y="2624707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0.26</a:t>
              </a:r>
              <a:endParaRPr lang="en-US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18767" y="2851364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0.18</a:t>
              </a:r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300192" y="3056755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0.04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rot="5400000" flipH="1" flipV="1">
              <a:off x="7367475" y="3408394"/>
              <a:ext cx="216337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7238999" y="291821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0.12</a:t>
              </a:r>
              <a:endParaRPr lang="en-US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04248" y="3608820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028897" y="182472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32758" y="32820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5440142" y="2542637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43892" y="34455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32556" y="34455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 flipV="1">
              <a:off x="6564920" y="3319613"/>
              <a:ext cx="0" cy="18631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127"/>
          <p:cNvGrpSpPr/>
          <p:nvPr/>
        </p:nvGrpSpPr>
        <p:grpSpPr>
          <a:xfrm>
            <a:off x="4914263" y="4221450"/>
            <a:ext cx="2091162" cy="2225346"/>
            <a:chOff x="1149669" y="4286368"/>
            <a:chExt cx="2091162" cy="2225346"/>
          </a:xfrm>
        </p:grpSpPr>
        <p:cxnSp>
          <p:nvCxnSpPr>
            <p:cNvPr id="91" name="Straight Connector 90"/>
            <p:cNvCxnSpPr/>
            <p:nvPr/>
          </p:nvCxnSpPr>
          <p:spPr bwMode="auto">
            <a:xfrm flipV="1">
              <a:off x="1885636" y="5839893"/>
              <a:ext cx="0" cy="18631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>
              <a:off x="1573529" y="6018034"/>
              <a:ext cx="1667302" cy="928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 rot="5400000" flipH="1" flipV="1">
              <a:off x="717953" y="5162458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 flipV="1">
              <a:off x="2193193" y="4688675"/>
              <a:ext cx="0" cy="132588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1" name="TextBox 100"/>
            <p:cNvSpPr txBox="1"/>
            <p:nvPr/>
          </p:nvSpPr>
          <p:spPr>
            <a:xfrm>
              <a:off x="2034029" y="59830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IQ" dirty="0" smtClean="0"/>
                <a:t>7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57084" y="4414274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0.86</a:t>
              </a:r>
              <a:endParaRPr lang="en-US" sz="16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19672" y="5544052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0.04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765784" y="59713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123727" y="6142382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331640" y="42863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348790" y="57928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 rot="16200000">
              <a:off x="734908" y="5010860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  <p:cxnSp>
          <p:nvCxnSpPr>
            <p:cNvPr id="116" name="Straight Connector 115"/>
            <p:cNvCxnSpPr/>
            <p:nvPr/>
          </p:nvCxnSpPr>
          <p:spPr bwMode="auto">
            <a:xfrm rot="5400000" flipH="1" flipV="1">
              <a:off x="2367603" y="5910472"/>
              <a:ext cx="219854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>
              <a:off x="2325924" y="59535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223806" y="5550985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0.05</a:t>
              </a:r>
              <a:endParaRPr lang="en-US" sz="1600" dirty="0"/>
            </a:p>
          </p:txBody>
        </p:sp>
        <p:cxnSp>
          <p:nvCxnSpPr>
            <p:cNvPr id="119" name="Straight Connector 118"/>
            <p:cNvCxnSpPr/>
            <p:nvPr/>
          </p:nvCxnSpPr>
          <p:spPr bwMode="auto">
            <a:xfrm rot="5400000" flipH="1" flipV="1">
              <a:off x="2646485" y="5917516"/>
              <a:ext cx="219854" cy="158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0" name="TextBox 119"/>
            <p:cNvSpPr txBox="1"/>
            <p:nvPr/>
          </p:nvSpPr>
          <p:spPr>
            <a:xfrm>
              <a:off x="2613437" y="59520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528606" y="5381413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0.05</a:t>
              </a:r>
              <a:endParaRPr lang="en-US" sz="1600" dirty="0"/>
            </a:p>
          </p:txBody>
        </p:sp>
      </p:grpSp>
      <p:grpSp>
        <p:nvGrpSpPr>
          <p:cNvPr id="34" name="Group 125"/>
          <p:cNvGrpSpPr/>
          <p:nvPr/>
        </p:nvGrpSpPr>
        <p:grpSpPr>
          <a:xfrm>
            <a:off x="2062163" y="4221450"/>
            <a:ext cx="2027364" cy="2266028"/>
            <a:chOff x="3093564" y="4221450"/>
            <a:chExt cx="2027364" cy="2266028"/>
          </a:xfrm>
        </p:grpSpPr>
        <p:sp>
          <p:nvSpPr>
            <p:cNvPr id="106" name="TextBox 105"/>
            <p:cNvSpPr txBox="1"/>
            <p:nvPr/>
          </p:nvSpPr>
          <p:spPr>
            <a:xfrm>
              <a:off x="4063690" y="6118146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 flipV="1">
              <a:off x="3765733" y="5774975"/>
              <a:ext cx="0" cy="18631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3453626" y="5953116"/>
              <a:ext cx="1667302" cy="928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rot="5400000" flipH="1" flipV="1">
              <a:off x="2598050" y="5097540"/>
              <a:ext cx="1711154" cy="15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3914126" y="59180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IQ" dirty="0" smtClean="0"/>
                <a:t>7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837181" y="4741121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0.56</a:t>
              </a:r>
              <a:endParaRPr lang="en-US" sz="16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499769" y="545786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0.04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645881" y="59064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211737" y="42214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228887" y="572788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 rot="16200000">
              <a:off x="2678803" y="4882144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US" dirty="0"/>
            </a:p>
          </p:txBody>
        </p:sp>
        <p:cxnSp>
          <p:nvCxnSpPr>
            <p:cNvPr id="123" name="Straight Connector 122"/>
            <p:cNvCxnSpPr/>
            <p:nvPr/>
          </p:nvCxnSpPr>
          <p:spPr bwMode="auto">
            <a:xfrm flipH="1" flipV="1">
              <a:off x="4063690" y="5016596"/>
              <a:ext cx="1" cy="93610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4" name="CustomShape 1"/>
          <p:cNvSpPr/>
          <p:nvPr/>
        </p:nvSpPr>
        <p:spPr>
          <a:xfrm>
            <a:off x="304920" y="303300"/>
            <a:ext cx="8839080" cy="7311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prstClr val="white"/>
                </a:solidFill>
                <a:latin typeface="Arial"/>
                <a:ea typeface="+mj-ea"/>
                <a:cs typeface="+mj-cs"/>
              </a:rPr>
              <a:t>Stochastic Task Completion Time in presence of Task Dropping for </a:t>
            </a:r>
            <a:r>
              <a:rPr lang="en-US" sz="3200" u="sng" dirty="0" smtClean="0">
                <a:solidFill>
                  <a:prstClr val="white"/>
                </a:solidFill>
                <a:latin typeface="Arial"/>
                <a:ea typeface="+mj-ea"/>
                <a:cs typeface="+mj-cs"/>
              </a:rPr>
              <a:t>Executing Task</a:t>
            </a:r>
            <a:endParaRPr lang="en-US" sz="3600" u="sng" dirty="0">
              <a:solidFill>
                <a:schemeClr val="bg1"/>
              </a:solidFill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7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Stochastic Robustness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07" y="1600200"/>
            <a:ext cx="6337018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Probability that task </a:t>
            </a:r>
            <a:r>
              <a:rPr lang="en-US" sz="3200" i="1" dirty="0" err="1" smtClean="0">
                <a:solidFill>
                  <a:srgbClr val="000000"/>
                </a:solidFill>
              </a:rPr>
              <a:t>i</a:t>
            </a:r>
            <a:r>
              <a:rPr lang="en-US" sz="3200" dirty="0" smtClean="0">
                <a:solidFill>
                  <a:srgbClr val="000000"/>
                </a:solidFill>
              </a:rPr>
              <a:t> completes by its deadline: </a:t>
            </a:r>
          </a:p>
          <a:p>
            <a:pPr lvl="1"/>
            <a:r>
              <a:rPr lang="en-US" sz="2600" dirty="0" smtClean="0">
                <a:solidFill>
                  <a:srgbClr val="000000"/>
                </a:solidFill>
              </a:rPr>
              <a:t>Sum of pulses that are less than the individual deadline of task </a:t>
            </a:r>
            <a:r>
              <a:rPr lang="en-US" sz="2600" i="1" dirty="0" smtClean="0">
                <a:solidFill>
                  <a:srgbClr val="000000"/>
                </a:solidFill>
              </a:rPr>
              <a:t>i</a:t>
            </a:r>
          </a:p>
          <a:p>
            <a:endParaRPr lang="en-US" sz="3200" i="1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Arial"/>
              </a:rPr>
              <a:t>Robustness measure:</a:t>
            </a:r>
            <a:br>
              <a:rPr lang="en-US" sz="3200" dirty="0" smtClean="0">
                <a:solidFill>
                  <a:srgbClr val="000000"/>
                </a:solidFill>
                <a:latin typeface="Arial"/>
              </a:rPr>
            </a:br>
            <a:r>
              <a:rPr lang="en-US" sz="3200" i="1" dirty="0" smtClean="0">
                <a:solidFill>
                  <a:srgbClr val="000000"/>
                </a:solidFill>
                <a:latin typeface="Arial"/>
              </a:rPr>
              <a:t>Sum of probabilities that all tasks meet their deadlines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5" name="Group 33"/>
          <p:cNvGrpSpPr/>
          <p:nvPr/>
        </p:nvGrpSpPr>
        <p:grpSpPr>
          <a:xfrm>
            <a:off x="6153942" y="2547729"/>
            <a:ext cx="2327898" cy="2379172"/>
            <a:chOff x="6153942" y="2154308"/>
            <a:chExt cx="2327898" cy="2379172"/>
          </a:xfrm>
        </p:grpSpPr>
        <p:grpSp>
          <p:nvGrpSpPr>
            <p:cNvPr id="28" name="Group 4"/>
            <p:cNvGrpSpPr/>
            <p:nvPr/>
          </p:nvGrpSpPr>
          <p:grpSpPr>
            <a:xfrm>
              <a:off x="6153942" y="2176800"/>
              <a:ext cx="2327898" cy="2356680"/>
              <a:chOff x="3206737" y="1990083"/>
              <a:chExt cx="1974863" cy="2117575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3514298" y="3700442"/>
                <a:ext cx="1667302" cy="928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 rot="5400000" flipH="1" flipV="1">
                <a:off x="2658722" y="2844866"/>
                <a:ext cx="1711154" cy="1588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 bwMode="auto">
              <a:xfrm rot="5400000" flipH="1" flipV="1">
                <a:off x="4109962" y="3383559"/>
                <a:ext cx="640498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5400000" flipH="1" flipV="1">
                <a:off x="3592730" y="3478385"/>
                <a:ext cx="460456" cy="1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5400000" flipH="1" flipV="1">
                <a:off x="3668703" y="3248880"/>
                <a:ext cx="908802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3727167" y="3680355"/>
                <a:ext cx="210141" cy="24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5</a:t>
                </a:r>
                <a:endParaRPr lang="en-US" sz="16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51098" y="3680355"/>
                <a:ext cx="210141" cy="24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36767" y="3680355"/>
                <a:ext cx="210141" cy="24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7</a:t>
                </a:r>
                <a:endParaRPr lang="en-US" sz="16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255796" y="2821188"/>
                <a:ext cx="302265" cy="22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0.3</a:t>
                </a:r>
                <a:endParaRPr lang="en-US" sz="14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933390" y="2553714"/>
                <a:ext cx="302265" cy="22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0.4</a:t>
                </a:r>
                <a:endParaRPr lang="en-US" sz="14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71914" y="3061322"/>
                <a:ext cx="302265" cy="22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0.2</a:t>
                </a:r>
                <a:endParaRPr lang="en-US" sz="1400" b="1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 bwMode="auto">
              <a:xfrm rot="5400000" flipH="1" flipV="1">
                <a:off x="4639597" y="3599002"/>
                <a:ext cx="219854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TextBox 17"/>
              <p:cNvSpPr txBox="1"/>
              <p:nvPr/>
            </p:nvSpPr>
            <p:spPr>
              <a:xfrm>
                <a:off x="4652067" y="3680355"/>
                <a:ext cx="210141" cy="24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95801" y="3239513"/>
                <a:ext cx="368736" cy="22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0.05</a:t>
                </a:r>
                <a:endParaRPr lang="en-US" sz="1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416047" y="3680355"/>
                <a:ext cx="210141" cy="24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4</a:t>
                </a:r>
                <a:endParaRPr lang="en-US" sz="16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80743" y="3864138"/>
                <a:ext cx="417715" cy="24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time</a:t>
                </a:r>
                <a:endParaRPr lang="en-US" sz="16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85700" y="2017883"/>
                <a:ext cx="210141" cy="24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88300" y="3503919"/>
                <a:ext cx="210141" cy="24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2928257" y="2805639"/>
                <a:ext cx="803249" cy="246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probability</a:t>
                </a:r>
                <a:endParaRPr lang="en-US" sz="1600" b="1" dirty="0"/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rot="5400000" flipH="1" flipV="1">
                <a:off x="4918479" y="3606046"/>
                <a:ext cx="219854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4939581" y="3678807"/>
                <a:ext cx="210141" cy="243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9</a:t>
                </a:r>
                <a:endParaRPr lang="en-US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00602" y="3176271"/>
                <a:ext cx="368736" cy="221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/>
                  <a:t>0.05</a:t>
                </a:r>
                <a:endParaRPr lang="en-US" sz="1400" b="1" dirty="0"/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rot="16200000" flipV="1">
              <a:off x="6958567" y="3633026"/>
              <a:ext cx="1714681" cy="1589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 rot="5400000">
              <a:off x="7474550" y="2478756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Deadline</a:t>
              </a:r>
              <a:endParaRPr lang="en-US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6634724" y="3186861"/>
            <a:ext cx="1130863" cy="125213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365"/>
            <a:ext cx="8229600" cy="4525963"/>
          </a:xfrm>
        </p:spPr>
        <p:txBody>
          <a:bodyPr/>
          <a:lstStyle/>
          <a:p>
            <a:r>
              <a:rPr lang="en-US" dirty="0" smtClean="0"/>
              <a:t>Definition and motivation</a:t>
            </a:r>
          </a:p>
          <a:p>
            <a:endParaRPr lang="en-US" dirty="0" smtClean="0"/>
          </a:p>
          <a:p>
            <a:r>
              <a:rPr lang="en-US" dirty="0" smtClean="0"/>
              <a:t>System model and problem definition</a:t>
            </a:r>
          </a:p>
          <a:p>
            <a:endParaRPr lang="en-US" dirty="0" smtClean="0"/>
          </a:p>
          <a:p>
            <a:r>
              <a:rPr lang="en-US" dirty="0" smtClean="0"/>
              <a:t>Theoretical (Bayesian model)</a:t>
            </a:r>
          </a:p>
          <a:p>
            <a:endParaRPr lang="en-US" dirty="0" smtClean="0"/>
          </a:p>
          <a:p>
            <a:r>
              <a:rPr lang="en-US" dirty="0" smtClean="0"/>
              <a:t>Heuristics and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1386" y="5286193"/>
            <a:ext cx="7942521" cy="89313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Heuristics: Immediate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 smtClean="0">
                <a:solidFill>
                  <a:srgbClr val="000000"/>
                </a:solidFill>
                <a:latin typeface="Arial"/>
              </a:rPr>
              <a:t>Min. Expected Execution Time (MEET)</a:t>
            </a:r>
            <a:endParaRPr lang="en-US" sz="3100" dirty="0" smtClean="0"/>
          </a:p>
          <a:p>
            <a:r>
              <a:rPr lang="en-US" sz="3100" dirty="0" smtClean="0">
                <a:solidFill>
                  <a:srgbClr val="000000"/>
                </a:solidFill>
                <a:latin typeface="Arial"/>
              </a:rPr>
              <a:t>Min. Expected Completion Time (MECT)</a:t>
            </a:r>
            <a:endParaRPr lang="en-US" sz="3100" dirty="0" smtClean="0"/>
          </a:p>
          <a:p>
            <a:pPr>
              <a:lnSpc>
                <a:spcPct val="100000"/>
              </a:lnSpc>
            </a:pPr>
            <a:r>
              <a:rPr lang="en-US" sz="3100" dirty="0" smtClean="0">
                <a:solidFill>
                  <a:srgbClr val="000000"/>
                </a:solidFill>
                <a:latin typeface="Arial"/>
              </a:rPr>
              <a:t>K-Percent Best (KPB)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K-percent of machines that provide the shortest expected execution time are selected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Arial"/>
              </a:rPr>
              <a:t>Assign task based on the minimum expected completion time on these machines</a:t>
            </a:r>
            <a:endParaRPr lang="en-US" sz="2400" dirty="0" smtClean="0"/>
          </a:p>
          <a:p>
            <a:r>
              <a:rPr lang="en-US" sz="3100" dirty="0" smtClean="0">
                <a:solidFill>
                  <a:srgbClr val="000000"/>
                </a:solidFill>
                <a:latin typeface="Arial"/>
              </a:rPr>
              <a:t>Max. Robust (MR)</a:t>
            </a:r>
          </a:p>
          <a:p>
            <a:pPr lvl="1"/>
            <a:r>
              <a:rPr lang="en-US" sz="2600" dirty="0" smtClean="0"/>
              <a:t>Assigns the task to the machine with max. robustness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Heuristic: Batch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31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3100" dirty="0" smtClean="0">
                <a:solidFill>
                  <a:srgbClr val="000000"/>
                </a:solidFill>
                <a:latin typeface="Arial"/>
              </a:rPr>
              <a:t>Min Completion-Min Completion (MM)</a:t>
            </a:r>
            <a:endParaRPr lang="en-US" sz="3100" dirty="0" smtClean="0"/>
          </a:p>
          <a:p>
            <a:endParaRPr lang="en-US" sz="31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3100" dirty="0" smtClean="0">
                <a:solidFill>
                  <a:srgbClr val="000000"/>
                </a:solidFill>
                <a:latin typeface="Arial"/>
              </a:rPr>
              <a:t>Min Completion-Soonest Deadline (MSD)</a:t>
            </a:r>
          </a:p>
          <a:p>
            <a:endParaRPr lang="en-US" dirty="0" smtClean="0"/>
          </a:p>
          <a:p>
            <a:r>
              <a:rPr lang="en-US" dirty="0" smtClean="0"/>
              <a:t>Min Completion- Max Urgency (MMU)</a:t>
            </a:r>
          </a:p>
          <a:p>
            <a:endParaRPr lang="en-US" dirty="0" smtClean="0"/>
          </a:p>
          <a:p>
            <a:r>
              <a:rPr lang="en-US" sz="3100" dirty="0" smtClean="0">
                <a:solidFill>
                  <a:srgbClr val="000000"/>
                </a:solidFill>
                <a:latin typeface="Arial"/>
              </a:rPr>
              <a:t>Maximum On time Completions (MOC)</a:t>
            </a:r>
            <a:endParaRPr lang="en-US" sz="3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Batch Heuristic: Maximum </a:t>
            </a:r>
            <a:br>
              <a:rPr lang="en-US" dirty="0" smtClean="0"/>
            </a:br>
            <a:r>
              <a:rPr lang="en-US" dirty="0" smtClean="0"/>
              <a:t>On Time Completions (MOC)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  <a:buClrTx/>
              <a:buSzPct val="125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For each task in the unmapped queue:</a:t>
            </a:r>
          </a:p>
          <a:p>
            <a:pPr marL="742950" lvl="2" indent="-342900">
              <a:buClrTx/>
              <a:buSzPct val="125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Arial"/>
              </a:rPr>
              <a:t>determine the machine with the maximum probability of meeting deadline</a:t>
            </a:r>
          </a:p>
          <a:p>
            <a:pPr marL="342900" lvl="1" indent="-342900">
              <a:buClrTx/>
              <a:buSzPct val="125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For each machine queue 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2" indent="-342900">
              <a:buClrTx/>
              <a:buSzPct val="125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Arial"/>
              </a:rPr>
              <a:t>from the task-machine pairs, identify the task that has the highest probability of meeting deadline</a:t>
            </a:r>
          </a:p>
          <a:p>
            <a:pPr marL="742950" lvl="2" indent="-342900">
              <a:buClrTx/>
              <a:buSzPct val="125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Arial"/>
              </a:rPr>
              <a:t>assign the selected task to the machine</a:t>
            </a:r>
          </a:p>
          <a:p>
            <a:pPr marL="742950" lvl="2" indent="-342900">
              <a:buClrTx/>
              <a:buSzPct val="125000"/>
              <a:buFont typeface="Arial" pitchFamily="34" charset="0"/>
              <a:buChar char="•"/>
            </a:pPr>
            <a:r>
              <a:rPr lang="en-US" i="1" dirty="0" smtClean="0">
                <a:solidFill>
                  <a:srgbClr val="000000"/>
                </a:solidFill>
                <a:latin typeface="Arial"/>
              </a:rPr>
              <a:t>remove task from Q</a:t>
            </a:r>
            <a:endParaRPr lang="en-US" i="1" dirty="0" smtClean="0"/>
          </a:p>
          <a:p>
            <a:pPr>
              <a:buSzPct val="4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The arrival pattern includes burst intervals</a:t>
            </a:r>
          </a:p>
          <a:p>
            <a:pPr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Tasks’ data sizes are generated based on Normal distribution</a:t>
            </a:r>
          </a:p>
          <a:p>
            <a:pPr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Each trial includes 1200 tasks during a fixed time period </a:t>
            </a:r>
          </a:p>
          <a:p>
            <a:pPr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Each experiment result is obtained based on the average of 100 evaluations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Queue Size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982" y="1600200"/>
            <a:ext cx="7264827" cy="419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315" y="5986141"/>
            <a:ext cx="720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Batch scheduling performs better than immediate one.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656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the Impact of Task Data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033" y="1536405"/>
            <a:ext cx="7228307" cy="426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4450" y="5826646"/>
            <a:ext cx="5582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Deadline and urgency are not appropriate</a:t>
            </a:r>
            <a:br>
              <a:rPr lang="en-US" sz="2400" dirty="0" smtClean="0"/>
            </a:br>
            <a:r>
              <a:rPr lang="en-US" sz="2400" dirty="0" smtClean="0"/>
              <a:t>factors for scheduling!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37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Heterogeneous Distributed Computing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466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Distributed systems that have resources of different types and capabilities</a:t>
            </a:r>
          </a:p>
          <a:p>
            <a:endParaRPr lang="en-US" sz="10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Many distributed systems (e.g., clusters) are formed incrementally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 descr="Server-Storage-Perform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92" y="4304768"/>
            <a:ext cx="3365205" cy="2542599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918" y="1482598"/>
            <a:ext cx="7067170" cy="423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4809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Arrival</a:t>
            </a:r>
            <a:r>
              <a:rPr lang="en-US" sz="4400" dirty="0" smtClean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-Rate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5837" y="5752215"/>
            <a:ext cx="6757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/>
              <a:t> When the system is not over-subscribed we do not </a:t>
            </a:r>
            <a:br>
              <a:rPr lang="en-US" sz="2400" dirty="0" smtClean="0"/>
            </a:br>
            <a:r>
              <a:rPr lang="en-US" sz="2400" dirty="0" smtClean="0"/>
              <a:t>need to use Batch scheduling methods!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proposed a measure for robustness in a heterogeneous distributed system</a:t>
            </a:r>
          </a:p>
          <a:p>
            <a:endParaRPr lang="en-US" dirty="0" smtClean="0"/>
          </a:p>
          <a:p>
            <a:r>
              <a:rPr lang="en-US" dirty="0" smtClean="0"/>
              <a:t>We proposed allocation algorithms based on the robustness measure</a:t>
            </a:r>
          </a:p>
          <a:p>
            <a:endParaRPr lang="en-US" dirty="0" smtClean="0"/>
          </a:p>
          <a:p>
            <a:r>
              <a:rPr lang="en-US" dirty="0" smtClean="0"/>
              <a:t>We observed that batch mode scheduling performs better, if the system is oversubscribed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Avenues of 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Allocate a task in a scheduling event or delay it?</a:t>
            </a:r>
          </a:p>
          <a:p>
            <a:pPr lvl="1"/>
            <a:r>
              <a:rPr lang="en-US" dirty="0" smtClean="0"/>
              <a:t>If the task waits, a machine with better affinity may get available!</a:t>
            </a:r>
          </a:p>
          <a:p>
            <a:endParaRPr lang="en-US" dirty="0" smtClean="0"/>
          </a:p>
          <a:p>
            <a:r>
              <a:rPr lang="en-US" dirty="0" smtClean="0"/>
              <a:t>Probabilistic dropping: </a:t>
            </a:r>
          </a:p>
          <a:p>
            <a:pPr lvl="1"/>
            <a:r>
              <a:rPr lang="en-US" dirty="0" smtClean="0"/>
              <a:t>If we drop tasks that do not have chance to meet their deadlines we may get a better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Avenues for Future Research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Theoretically find a definition for oversubscription</a:t>
            </a:r>
          </a:p>
          <a:p>
            <a:pPr lvl="1"/>
            <a:r>
              <a:rPr lang="en-US" dirty="0" smtClean="0"/>
              <a:t>When can we call a system oversubscribed?</a:t>
            </a:r>
          </a:p>
          <a:p>
            <a:pPr lvl="1"/>
            <a:r>
              <a:rPr lang="en-US" dirty="0" smtClean="0"/>
              <a:t>We can apply appropriate mapping methods dynamically</a:t>
            </a:r>
          </a:p>
          <a:p>
            <a:pPr lvl="1"/>
            <a:endParaRPr lang="en-US" dirty="0" smtClean="0"/>
          </a:p>
          <a:p>
            <a:pPr algn="l"/>
            <a:r>
              <a:rPr lang="en-US" dirty="0" smtClean="0"/>
              <a:t>What is the optimal size of the machine queue?</a:t>
            </a:r>
          </a:p>
          <a:p>
            <a:pPr lvl="1"/>
            <a:r>
              <a:rPr lang="en-US" dirty="0" smtClean="0"/>
              <a:t>We still get accurate completion time information</a:t>
            </a:r>
          </a:p>
          <a:p>
            <a:pPr lvl="1"/>
            <a:r>
              <a:rPr lang="en-US" dirty="0" smtClean="0"/>
              <a:t>We can buffer (preload) as many task as possible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6000" dirty="0" smtClean="0"/>
              <a:t>Thank you for your time.</a:t>
            </a: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Any Question?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1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uge.11.584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902" y="2674276"/>
            <a:ext cx="3120656" cy="3120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Heterogeneous Distributed Computing: Examples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264"/>
            <a:ext cx="418922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Clouds offer different VM types</a:t>
            </a:r>
          </a:p>
          <a:p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Users usually create a cluster of heterogeneous VMs</a:t>
            </a:r>
          </a:p>
          <a:p>
            <a:pPr lvl="1"/>
            <a:r>
              <a:rPr lang="en-US" sz="3000" i="1" dirty="0" smtClean="0">
                <a:solidFill>
                  <a:srgbClr val="000000"/>
                </a:solidFill>
              </a:rPr>
              <a:t>To serve different task types (characteristics)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e.g., graphical processing tasks, memory intensive, IO intensive,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 descr="Tesla-K20-G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842" y="1685264"/>
            <a:ext cx="3016716" cy="1679934"/>
          </a:xfrm>
          <a:prstGeom prst="rect">
            <a:avLst/>
          </a:prstGeom>
        </p:spPr>
      </p:pic>
      <p:pic>
        <p:nvPicPr>
          <p:cNvPr id="12" name="Picture 11" descr="129404344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846" y="5132751"/>
            <a:ext cx="1789200" cy="1541694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Two Types of Heterogeneity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38" y="1663998"/>
            <a:ext cx="555019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Consistent heterogeneity:</a:t>
            </a:r>
          </a:p>
          <a:p>
            <a:pPr lvl="1"/>
            <a:r>
              <a:rPr lang="en-US" sz="3000" i="1" dirty="0" smtClean="0">
                <a:solidFill>
                  <a:srgbClr val="000000"/>
                </a:solidFill>
              </a:rPr>
              <a:t>If machine A is always faster than machine B</a:t>
            </a:r>
          </a:p>
          <a:p>
            <a:pPr>
              <a:buNone/>
            </a:pPr>
            <a:endParaRPr lang="en-US" sz="3600" dirty="0" smtClean="0">
              <a:solidFill>
                <a:srgbClr val="00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Inconsistent heterogeneity</a:t>
            </a:r>
          </a:p>
          <a:p>
            <a:pPr lvl="1"/>
            <a:r>
              <a:rPr lang="en-US" sz="3000" i="1" dirty="0" smtClean="0">
                <a:solidFill>
                  <a:srgbClr val="000000"/>
                </a:solidFill>
              </a:rPr>
              <a:t>Machine A is faster than machine B for task type x but machine B is faster than A for task type 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9691" y="2307265"/>
            <a:ext cx="393404" cy="467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m1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6999815" y="2169043"/>
            <a:ext cx="393404" cy="609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m2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7446401" y="1988289"/>
            <a:ext cx="393404" cy="790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m3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7907141" y="1765005"/>
            <a:ext cx="393404" cy="1013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m4</a:t>
            </a:r>
            <a:endParaRPr lang="en-US" sz="1200" dirty="0"/>
          </a:p>
        </p:txBody>
      </p:sp>
      <p:sp>
        <p:nvSpPr>
          <p:cNvPr id="9" name="Flowchart: Decision 8"/>
          <p:cNvSpPr/>
          <p:nvPr/>
        </p:nvSpPr>
        <p:spPr>
          <a:xfrm>
            <a:off x="5847889" y="4667695"/>
            <a:ext cx="669886" cy="583891"/>
          </a:xfrm>
          <a:prstGeom prst="flowChartDecisi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Extract 11"/>
          <p:cNvSpPr/>
          <p:nvPr/>
        </p:nvSpPr>
        <p:spPr>
          <a:xfrm>
            <a:off x="7184097" y="4731488"/>
            <a:ext cx="779659" cy="478466"/>
          </a:xfrm>
          <a:prstGeom prst="flowChartExtra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ff-page Connector 12"/>
          <p:cNvSpPr/>
          <p:nvPr/>
        </p:nvSpPr>
        <p:spPr>
          <a:xfrm rot="10800000">
            <a:off x="8059494" y="4646382"/>
            <a:ext cx="634471" cy="578371"/>
          </a:xfrm>
          <a:prstGeom prst="flowChartOffpage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02855" y="4213997"/>
            <a:ext cx="513923" cy="10136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Motivation1: A Satellite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0" y="1600200"/>
            <a:ext cx="8229600" cy="48537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mapping satellite </a:t>
            </a:r>
            <a:br>
              <a:rPr lang="en-US" sz="2800" dirty="0" smtClean="0"/>
            </a:br>
            <a:r>
              <a:rPr lang="en-US" sz="2800" dirty="0" smtClean="0"/>
              <a:t>(e.g., NASA satellites)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Different operations are </a:t>
            </a:r>
            <a:br>
              <a:rPr lang="en-US" sz="2800" dirty="0" smtClean="0"/>
            </a:br>
            <a:r>
              <a:rPr lang="en-US" sz="2800" dirty="0" smtClean="0"/>
              <a:t>performed on pictures</a:t>
            </a:r>
          </a:p>
          <a:p>
            <a:pPr lvl="1"/>
            <a:r>
              <a:rPr lang="en-US" sz="2200" i="1" dirty="0" smtClean="0"/>
              <a:t>Compressing</a:t>
            </a:r>
          </a:p>
          <a:p>
            <a:pPr lvl="1"/>
            <a:r>
              <a:rPr lang="en-US" sz="2200" i="1" dirty="0" smtClean="0"/>
              <a:t>Enhancing</a:t>
            </a:r>
          </a:p>
          <a:p>
            <a:pPr lvl="1"/>
            <a:r>
              <a:rPr lang="en-US" sz="2200" i="1" dirty="0" smtClean="0"/>
              <a:t>Rotating</a:t>
            </a:r>
          </a:p>
          <a:p>
            <a:pPr lvl="1"/>
            <a:endParaRPr lang="en-US" sz="2200" i="1" dirty="0" smtClean="0"/>
          </a:p>
          <a:p>
            <a:r>
              <a:rPr lang="en-US" sz="2800" dirty="0" smtClean="0"/>
              <a:t>Execution time of each</a:t>
            </a:r>
            <a:br>
              <a:rPr lang="en-US" sz="2800" dirty="0" smtClean="0"/>
            </a:br>
            <a:r>
              <a:rPr lang="en-US" sz="2800" dirty="0" smtClean="0"/>
              <a:t>task is different based</a:t>
            </a:r>
            <a:br>
              <a:rPr lang="en-US" sz="2800" dirty="0" smtClean="0"/>
            </a:br>
            <a:r>
              <a:rPr lang="en-US" sz="2800" dirty="0" smtClean="0"/>
              <a:t>on the operation</a:t>
            </a:r>
            <a:br>
              <a:rPr lang="en-US" sz="2800" dirty="0" smtClean="0"/>
            </a:br>
            <a:r>
              <a:rPr lang="en-US" sz="2800" dirty="0" smtClean="0"/>
              <a:t>type and picture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6" descr="img-research04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355" y="1487511"/>
            <a:ext cx="5186934" cy="51869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3465" y="5433237"/>
            <a:ext cx="935665" cy="138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86633" y="5426142"/>
            <a:ext cx="935665" cy="138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Motivation1: Satellite Example</a:t>
            </a:r>
            <a:endParaRPr lang="en-US" dirty="0"/>
          </a:p>
        </p:txBody>
      </p:sp>
      <p:pic>
        <p:nvPicPr>
          <p:cNvPr id="5" name="Content Placeholder 4" descr="radar-icon-trns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978" y="2909703"/>
            <a:ext cx="984250" cy="1041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Content Placeholder 4" descr="radar-icon-trn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78" y="1847717"/>
            <a:ext cx="984250" cy="1041400"/>
          </a:xfrm>
          <a:prstGeom prst="rect">
            <a:avLst/>
          </a:prstGeom>
        </p:spPr>
      </p:pic>
      <p:pic>
        <p:nvPicPr>
          <p:cNvPr id="7" name="Content Placeholder 4" descr="radar-icon-trn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45" y="4014221"/>
            <a:ext cx="984250" cy="1041400"/>
          </a:xfrm>
          <a:prstGeom prst="rect">
            <a:avLst/>
          </a:prstGeom>
        </p:spPr>
      </p:pic>
      <p:pic>
        <p:nvPicPr>
          <p:cNvPr id="8" name="Content Placeholder 4" descr="radar-icon-trn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45" y="5118738"/>
            <a:ext cx="984250" cy="1041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25557" y="1741387"/>
            <a:ext cx="1685999" cy="4659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36601" y="2602660"/>
            <a:ext cx="1003065" cy="24529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25481" y="2647533"/>
            <a:ext cx="404038" cy="4465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3393586" y="3197474"/>
            <a:ext cx="467828" cy="481404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93586" y="3801561"/>
            <a:ext cx="467828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382951" y="4353843"/>
            <a:ext cx="489098" cy="514250"/>
          </a:xfrm>
          <a:prstGeom prst="diamon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64721" y="3710777"/>
            <a:ext cx="797458" cy="489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394335" y="2638097"/>
            <a:ext cx="1003065" cy="23185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500665" y="3847631"/>
            <a:ext cx="735446" cy="457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iamond 20"/>
          <p:cNvSpPr/>
          <p:nvPr/>
        </p:nvSpPr>
        <p:spPr>
          <a:xfrm>
            <a:off x="5585729" y="4399913"/>
            <a:ext cx="639751" cy="514250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Parallelogram 21"/>
          <p:cNvSpPr/>
          <p:nvPr/>
        </p:nvSpPr>
        <p:spPr>
          <a:xfrm>
            <a:off x="5608784" y="3338621"/>
            <a:ext cx="520999" cy="329624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704479" y="2717707"/>
            <a:ext cx="393405" cy="383992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866314" y="3859615"/>
            <a:ext cx="3168502" cy="1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615656" y="3841887"/>
            <a:ext cx="3168502" cy="158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90068" y="2434856"/>
            <a:ext cx="2249070" cy="2126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86940" y="2137929"/>
            <a:ext cx="173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 </a:t>
            </a:r>
            <a:r>
              <a:rPr lang="en-US" i="1" dirty="0" smtClean="0"/>
              <a:t>t</a:t>
            </a:r>
            <a:r>
              <a:rPr lang="en-US" dirty="0" smtClean="0"/>
              <a:t> time unit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6876996" y="1734292"/>
            <a:ext cx="1685999" cy="4659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Mac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2055" y="2820175"/>
            <a:ext cx="1308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 descr="july06-fl-laptop-son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5328" y="1881754"/>
            <a:ext cx="9461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windows-home-server-from-h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5348" y="4073682"/>
            <a:ext cx="72231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Dell_Dimension_X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4030" y="5252717"/>
            <a:ext cx="13700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ight Arrow 34"/>
          <p:cNvSpPr/>
          <p:nvPr/>
        </p:nvSpPr>
        <p:spPr>
          <a:xfrm>
            <a:off x="6518368" y="3693049"/>
            <a:ext cx="332695" cy="489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10796" y="4990979"/>
            <a:ext cx="117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Picture set</a:t>
            </a:r>
            <a:br>
              <a:rPr lang="en-US" dirty="0" smtClean="0"/>
            </a:br>
            <a:r>
              <a:rPr lang="en-US" i="1" dirty="0" smtClean="0"/>
              <a:t>i+1</a:t>
            </a:r>
            <a:endParaRPr lang="en-US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79163" y="4909453"/>
            <a:ext cx="117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Picture set</a:t>
            </a:r>
            <a:br>
              <a:rPr lang="en-US" dirty="0" smtClean="0"/>
            </a:br>
            <a:r>
              <a:rPr lang="en-US" i="1" dirty="0" err="1" smtClean="0"/>
              <a:t>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Motivation2: </a:t>
            </a:r>
            <a:r>
              <a:rPr lang="en-US" dirty="0"/>
              <a:t>Video </a:t>
            </a:r>
            <a:r>
              <a:rPr lang="en-US" dirty="0" smtClean="0"/>
              <a:t>On-Demand Streaming (e.g., Netflix, YouTube)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 descr="Tesla-K20-G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23" y="2356075"/>
            <a:ext cx="1510927" cy="841398"/>
          </a:xfrm>
          <a:prstGeom prst="rect">
            <a:avLst/>
          </a:prstGeom>
        </p:spPr>
      </p:pic>
      <p:pic>
        <p:nvPicPr>
          <p:cNvPr id="7" name="Picture 6" descr="129404344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612" y="4776256"/>
            <a:ext cx="1120749" cy="96571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43181" y="2667638"/>
            <a:ext cx="957064" cy="23879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083981" y="3723733"/>
            <a:ext cx="649267" cy="476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277871" y="2699517"/>
            <a:ext cx="957064" cy="22571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384200" y="3859741"/>
            <a:ext cx="701718" cy="4450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4469265" y="4413535"/>
            <a:ext cx="610412" cy="500627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4492320" y="3347353"/>
            <a:ext cx="497106" cy="320892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588014" y="2727879"/>
            <a:ext cx="375363" cy="37382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654202" y="2162701"/>
            <a:ext cx="1521048" cy="36745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306206" y="3706005"/>
            <a:ext cx="317437" cy="476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15609" y="5015437"/>
            <a:ext cx="96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</a:t>
            </a:r>
            <a:br>
              <a:rPr lang="en-US" dirty="0" smtClean="0"/>
            </a:br>
            <a:r>
              <a:rPr lang="en-US" dirty="0" smtClean="0"/>
              <a:t>frames</a:t>
            </a:r>
            <a:br>
              <a:rPr lang="en-US" dirty="0" smtClean="0"/>
            </a:br>
            <a:r>
              <a:rPr lang="en-US" i="1" dirty="0" smtClean="0"/>
              <a:t>i+1</a:t>
            </a:r>
            <a:endParaRPr lang="en-US" i="1" dirty="0"/>
          </a:p>
        </p:txBody>
      </p:sp>
      <p:sp>
        <p:nvSpPr>
          <p:cNvPr id="30" name="Rounded Rectangle 29"/>
          <p:cNvSpPr/>
          <p:nvPr/>
        </p:nvSpPr>
        <p:spPr>
          <a:xfrm>
            <a:off x="47073" y="1733107"/>
            <a:ext cx="7225597" cy="46889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6200000">
            <a:off x="7295533" y="3575133"/>
            <a:ext cx="819446" cy="781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0874" y="3531977"/>
            <a:ext cx="948439" cy="10490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97" y="2454867"/>
            <a:ext cx="1262813" cy="161721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753" y="3556170"/>
            <a:ext cx="1215120" cy="15776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463" y="4336747"/>
            <a:ext cx="995977" cy="1302933"/>
          </a:xfrm>
          <a:prstGeom prst="rect">
            <a:avLst/>
          </a:prstGeom>
        </p:spPr>
      </p:pic>
      <p:sp>
        <p:nvSpPr>
          <p:cNvPr id="33" name="Flowchart: Magnetic Disk 32"/>
          <p:cNvSpPr/>
          <p:nvPr/>
        </p:nvSpPr>
        <p:spPr>
          <a:xfrm>
            <a:off x="138223" y="2161856"/>
            <a:ext cx="1907251" cy="3643514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57200" y="5727366"/>
            <a:ext cx="133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 </a:t>
            </a:r>
            <a:br>
              <a:rPr lang="en-US" dirty="0" smtClean="0"/>
            </a:br>
            <a:r>
              <a:rPr lang="en-US" dirty="0" smtClean="0"/>
              <a:t>Repository</a:t>
            </a:r>
            <a:endParaRPr lang="en-US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14800" y="4933911"/>
            <a:ext cx="1067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video</a:t>
            </a:r>
            <a:br>
              <a:rPr lang="en-US" dirty="0" smtClean="0"/>
            </a:br>
            <a:r>
              <a:rPr lang="en-US" dirty="0" smtClean="0"/>
              <a:t>frames</a:t>
            </a:r>
            <a:br>
              <a:rPr lang="en-US" dirty="0" smtClean="0"/>
            </a:br>
            <a:r>
              <a:rPr lang="en-US" i="1" dirty="0" err="1" smtClean="0"/>
              <a:t>i</a:t>
            </a:r>
            <a:endParaRPr lang="en-US" i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817061" y="2456121"/>
            <a:ext cx="1386594" cy="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44679" y="2126447"/>
            <a:ext cx="116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unit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2845953" y="3863279"/>
            <a:ext cx="701718" cy="4450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/>
        </p:nvSpPr>
        <p:spPr>
          <a:xfrm>
            <a:off x="2931018" y="4417073"/>
            <a:ext cx="610412" cy="500627"/>
          </a:xfrm>
          <a:prstGeom prst="diamon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Parallelogram 45"/>
          <p:cNvSpPr/>
          <p:nvPr/>
        </p:nvSpPr>
        <p:spPr>
          <a:xfrm>
            <a:off x="2954073" y="3350891"/>
            <a:ext cx="497106" cy="320892"/>
          </a:xfrm>
          <a:prstGeom prst="parallelogram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/>
          <p:cNvSpPr/>
          <p:nvPr/>
        </p:nvSpPr>
        <p:spPr>
          <a:xfrm>
            <a:off x="3049767" y="2731417"/>
            <a:ext cx="375363" cy="373820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MiniDeskTo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9313" y="5534398"/>
            <a:ext cx="2549005" cy="1433816"/>
          </a:xfrm>
          <a:prstGeom prst="rect">
            <a:avLst/>
          </a:prstGeom>
        </p:spPr>
      </p:pic>
      <p:pic>
        <p:nvPicPr>
          <p:cNvPr id="49" name="Picture 48" descr="MiniPadMini_Whit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3786" y="4460926"/>
            <a:ext cx="1066801" cy="1371601"/>
          </a:xfrm>
          <a:prstGeom prst="rect">
            <a:avLst/>
          </a:prstGeom>
        </p:spPr>
      </p:pic>
      <p:pic>
        <p:nvPicPr>
          <p:cNvPr id="50" name="Picture 49" descr="i5Gtemplat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8122820" y="3569190"/>
            <a:ext cx="1601518" cy="1034754"/>
          </a:xfrm>
          <a:prstGeom prst="rect">
            <a:avLst/>
          </a:prstGeom>
        </p:spPr>
      </p:pic>
      <p:pic>
        <p:nvPicPr>
          <p:cNvPr id="51" name="Picture 50" descr="35004016_OV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6822" y="1499187"/>
            <a:ext cx="1602053" cy="900895"/>
          </a:xfrm>
          <a:prstGeom prst="rect">
            <a:avLst/>
          </a:prstGeom>
        </p:spPr>
      </p:pic>
      <p:pic>
        <p:nvPicPr>
          <p:cNvPr id="52" name="Picture 51" descr="MiniLapTop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055" y="2435378"/>
            <a:ext cx="1787368" cy="1072421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745764" y="2288264"/>
            <a:ext cx="7646" cy="343910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69821" y="2323701"/>
            <a:ext cx="7646" cy="3439102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28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365"/>
            <a:ext cx="8229600" cy="4525963"/>
          </a:xfrm>
        </p:spPr>
        <p:txBody>
          <a:bodyPr/>
          <a:lstStyle/>
          <a:p>
            <a:r>
              <a:rPr lang="en-US" dirty="0" smtClean="0"/>
              <a:t>Definition and motivation</a:t>
            </a:r>
          </a:p>
          <a:p>
            <a:endParaRPr lang="en-US" dirty="0" smtClean="0"/>
          </a:p>
          <a:p>
            <a:r>
              <a:rPr lang="en-US" dirty="0" smtClean="0"/>
              <a:t>System model and problem definition</a:t>
            </a:r>
          </a:p>
          <a:p>
            <a:endParaRPr lang="en-US" dirty="0" smtClean="0"/>
          </a:p>
          <a:p>
            <a:r>
              <a:rPr lang="en-US" dirty="0" smtClean="0"/>
              <a:t>Theoretical (Bayesian model)</a:t>
            </a:r>
          </a:p>
          <a:p>
            <a:endParaRPr lang="en-US" dirty="0" smtClean="0"/>
          </a:p>
          <a:p>
            <a:r>
              <a:rPr lang="en-US" dirty="0" smtClean="0"/>
              <a:t>Heuristics and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1386" y="2743200"/>
            <a:ext cx="7942521" cy="893135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12747</TotalTime>
  <Words>1316</Words>
  <Application>Microsoft Office PowerPoint</Application>
  <PresentationFormat>On-screen Show (4:3)</PresentationFormat>
  <Paragraphs>484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1_Office Theme</vt:lpstr>
      <vt:lpstr>Equation</vt:lpstr>
      <vt:lpstr>Stochastic Robust Scheduling in Heterogeneous Computing Systems</vt:lpstr>
      <vt:lpstr>Outline</vt:lpstr>
      <vt:lpstr>Heterogeneous Distributed Computing </vt:lpstr>
      <vt:lpstr>Heterogeneous Distributed Computing: Examples</vt:lpstr>
      <vt:lpstr>Two Types of Heterogeneity</vt:lpstr>
      <vt:lpstr>Motivation1: A Satellite Example</vt:lpstr>
      <vt:lpstr>Motivation1: Satellite Example</vt:lpstr>
      <vt:lpstr>Motivation2: Video On-Demand Streaming (e.g., Netflix, YouTube)</vt:lpstr>
      <vt:lpstr>Outline </vt:lpstr>
      <vt:lpstr>System Model</vt:lpstr>
      <vt:lpstr>System Model (cont.)</vt:lpstr>
      <vt:lpstr>Our Goal: Scheduling Robustness</vt:lpstr>
      <vt:lpstr>Problem Definition</vt:lpstr>
      <vt:lpstr>Possible Scheduling Scenarios</vt:lpstr>
      <vt:lpstr>Outline </vt:lpstr>
      <vt:lpstr>Recap from Statistics</vt:lpstr>
      <vt:lpstr>An Example of Convolution</vt:lpstr>
      <vt:lpstr>Task Completion Time based on Convolution</vt:lpstr>
      <vt:lpstr>Slide 19</vt:lpstr>
      <vt:lpstr>Stochastic Task Completion Time in presence of Task Dropping</vt:lpstr>
      <vt:lpstr>Slide 21</vt:lpstr>
      <vt:lpstr>Stochastic Robustness Measure</vt:lpstr>
      <vt:lpstr>Outline </vt:lpstr>
      <vt:lpstr>Heuristics: Immediate Mode</vt:lpstr>
      <vt:lpstr>Heuristic: Batch Mode</vt:lpstr>
      <vt:lpstr>Batch Heuristic: Maximum  On Time Completions (MOC)</vt:lpstr>
      <vt:lpstr>Simulation Setup</vt:lpstr>
      <vt:lpstr>Machine Queue Size Analysis</vt:lpstr>
      <vt:lpstr>Analyzing the Impact of Task Data Size</vt:lpstr>
      <vt:lpstr>Slide 30</vt:lpstr>
      <vt:lpstr>Conclusion and Future Works</vt:lpstr>
      <vt:lpstr>Avenues of Future Research</vt:lpstr>
      <vt:lpstr>Avenues for Future Research (2)</vt:lpstr>
      <vt:lpstr>Slide 34</vt:lpstr>
    </vt:vector>
  </TitlesOfParts>
  <Company>4n6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RESeED</dc:title>
  <dc:creator>4n6 4n6</dc:creator>
  <cp:lastModifiedBy>Mohsen Amini</cp:lastModifiedBy>
  <cp:revision>552</cp:revision>
  <dcterms:created xsi:type="dcterms:W3CDTF">2014-07-23T09:35:07Z</dcterms:created>
  <dcterms:modified xsi:type="dcterms:W3CDTF">2015-11-06T03:21:06Z</dcterms:modified>
</cp:coreProperties>
</file>