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5" r:id="rId1"/>
  </p:sldMasterIdLst>
  <p:notesMasterIdLst>
    <p:notesMasterId r:id="rId51"/>
  </p:notesMasterIdLst>
  <p:sldIdLst>
    <p:sldId id="590" r:id="rId2"/>
    <p:sldId id="592" r:id="rId3"/>
    <p:sldId id="607" r:id="rId4"/>
    <p:sldId id="664" r:id="rId5"/>
    <p:sldId id="667" r:id="rId6"/>
    <p:sldId id="669" r:id="rId7"/>
    <p:sldId id="671" r:id="rId8"/>
    <p:sldId id="673" r:id="rId9"/>
    <p:sldId id="674" r:id="rId10"/>
    <p:sldId id="676" r:id="rId11"/>
    <p:sldId id="641" r:id="rId12"/>
    <p:sldId id="609" r:id="rId13"/>
    <p:sldId id="610" r:id="rId14"/>
    <p:sldId id="611" r:id="rId15"/>
    <p:sldId id="595" r:id="rId16"/>
    <p:sldId id="499" r:id="rId17"/>
    <p:sldId id="493" r:id="rId18"/>
    <p:sldId id="612" r:id="rId19"/>
    <p:sldId id="617" r:id="rId20"/>
    <p:sldId id="646" r:id="rId21"/>
    <p:sldId id="647" r:id="rId22"/>
    <p:sldId id="697" r:id="rId23"/>
    <p:sldId id="681" r:id="rId24"/>
    <p:sldId id="679" r:id="rId25"/>
    <p:sldId id="618" r:id="rId26"/>
    <p:sldId id="620" r:id="rId27"/>
    <p:sldId id="554" r:id="rId28"/>
    <p:sldId id="458" r:id="rId29"/>
    <p:sldId id="555" r:id="rId30"/>
    <p:sldId id="459" r:id="rId31"/>
    <p:sldId id="682" r:id="rId32"/>
    <p:sldId id="698" r:id="rId33"/>
    <p:sldId id="700" r:id="rId34"/>
    <p:sldId id="702" r:id="rId35"/>
    <p:sldId id="703" r:id="rId36"/>
    <p:sldId id="704" r:id="rId37"/>
    <p:sldId id="685" r:id="rId38"/>
    <p:sldId id="684" r:id="rId39"/>
    <p:sldId id="540" r:id="rId40"/>
    <p:sldId id="579" r:id="rId41"/>
    <p:sldId id="695" r:id="rId42"/>
    <p:sldId id="689" r:id="rId43"/>
    <p:sldId id="686" r:id="rId44"/>
    <p:sldId id="692" r:id="rId45"/>
    <p:sldId id="687" r:id="rId46"/>
    <p:sldId id="653" r:id="rId47"/>
    <p:sldId id="688" r:id="rId48"/>
    <p:sldId id="693" r:id="rId49"/>
    <p:sldId id="694" r:id="rId50"/>
  </p:sldIdLst>
  <p:sldSz cx="9144000" cy="5143500" type="screen16x9"/>
  <p:notesSz cx="7315200" cy="96012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44"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29391"/>
    <a:srgbClr val="DD59BA"/>
    <a:srgbClr val="B271E2"/>
    <a:srgbClr val="9E7DF3"/>
    <a:srgbClr val="8C96D3"/>
    <a:srgbClr val="6BC697"/>
    <a:srgbClr val="5ADF78"/>
    <a:srgbClr val="57E274"/>
    <a:srgbClr val="5EF259"/>
    <a:srgbClr val="ABF5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C460DB3-1CF6-4942-BB13-146197CB54A1}">
  <a:tblStyle styleId="{8C460DB3-1CF6-4942-BB13-146197CB54A1}"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140" autoAdjust="0"/>
    <p:restoredTop sz="61654" autoAdjust="0"/>
  </p:normalViewPr>
  <p:slideViewPr>
    <p:cSldViewPr snapToGrid="0">
      <p:cViewPr varScale="1">
        <p:scale>
          <a:sx n="85" d="100"/>
          <a:sy n="85" d="100"/>
        </p:scale>
        <p:origin x="1968" y="176"/>
      </p:cViewPr>
      <p:guideLst>
        <p:guide orient="horz" pos="1644"/>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31520" y="4560570"/>
            <a:ext cx="5852160" cy="4320540"/>
          </a:xfrm>
          <a:prstGeom prst="rect">
            <a:avLst/>
          </a:prstGeom>
          <a:noFill/>
          <a:ln>
            <a:noFill/>
          </a:ln>
        </p:spPr>
        <p:txBody>
          <a:bodyPr spcFirstLastPara="1" wrap="square" lIns="96637" tIns="96637" rIns="96637" bIns="96637"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394815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b="0" i="0" dirty="0">
                <a:solidFill>
                  <a:srgbClr val="374151"/>
                </a:solidFill>
                <a:effectLst/>
                <a:latin typeface="Söhne"/>
              </a:rPr>
              <a:t>In essence, we aim to move beyond a binary heterogeneity metric and embrace a more nuanced approach—the heterogeneity spectrum. </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b="0" i="0" dirty="0">
              <a:solidFill>
                <a:srgbClr val="374151"/>
              </a:solidFill>
              <a:effectLst/>
              <a:latin typeface="Söhne"/>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b="0" i="0" dirty="0">
                <a:solidFill>
                  <a:srgbClr val="374151"/>
                </a:solidFill>
                <a:effectLst/>
                <a:latin typeface="Söhne"/>
              </a:rPr>
              <a:t>This spectrum attributes a heterogeneity score to each heterogeneous system, offering a representation of its performance relative to others.</a:t>
            </a:r>
            <a:endParaRPr lang="en-US" dirty="0"/>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b="0" i="0" dirty="0">
              <a:solidFill>
                <a:srgbClr val="374151"/>
              </a:solidFill>
              <a:effectLst/>
              <a:latin typeface="Söhne"/>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b="0" i="0" dirty="0">
                <a:solidFill>
                  <a:srgbClr val="374151"/>
                </a:solidFill>
                <a:effectLst/>
                <a:latin typeface="Söhne"/>
              </a:rPr>
              <a:t>In this manner, the position of computing systems in heterogeneity spectrum serves as a guiding metric, and navigate the expansive decision space, ultimately aiding in making well-informed decisions.</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b="0" i="0" dirty="0">
              <a:solidFill>
                <a:srgbClr val="374151"/>
              </a:solidFill>
              <a:effectLst/>
              <a:latin typeface="Söhne"/>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b="0" i="0" dirty="0">
                <a:solidFill>
                  <a:srgbClr val="374151"/>
                </a:solidFill>
                <a:effectLst/>
                <a:latin typeface="Söhne"/>
              </a:rPr>
              <a:t>Let's delve deeper into heterogeneity.</a:t>
            </a:r>
            <a:endParaRPr lang="en-US" dirty="0"/>
          </a:p>
        </p:txBody>
      </p:sp>
    </p:spTree>
    <p:extLst>
      <p:ext uri="{BB962C8B-B14F-4D97-AF65-F5344CB8AC3E}">
        <p14:creationId xmlns:p14="http://schemas.microsoft.com/office/powerpoint/2010/main" val="14368204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74151"/>
                </a:solidFill>
                <a:effectLst/>
                <a:latin typeface="Söhne"/>
              </a:rPr>
              <a:t>In our earlier discussion on the 0/1 heterogeneity metric, we highlighted that heterogeneity arises from diversity. In the upcoming slides, we'll explore various dimensions of diversity in distributed computing systems that can impact system performance.</a:t>
            </a:r>
            <a:endParaRPr lang="en-US" dirty="0"/>
          </a:p>
        </p:txBody>
      </p:sp>
    </p:spTree>
    <p:extLst>
      <p:ext uri="{BB962C8B-B14F-4D97-AF65-F5344CB8AC3E}">
        <p14:creationId xmlns:p14="http://schemas.microsoft.com/office/powerpoint/2010/main" val="35797131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18c4d2713ac_0_2: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18c4d2713ac_0_2:notes"/>
          <p:cNvSpPr txBox="1">
            <a:spLocks noGrp="1"/>
          </p:cNvSpPr>
          <p:nvPr>
            <p:ph type="body" idx="1"/>
          </p:nvPr>
        </p:nvSpPr>
        <p:spPr>
          <a:xfrm>
            <a:off x="731520" y="4560570"/>
            <a:ext cx="5852160" cy="4320540"/>
          </a:xfrm>
          <a:prstGeom prst="rect">
            <a:avLst/>
          </a:prstGeom>
        </p:spPr>
        <p:txBody>
          <a:bodyPr spcFirstLastPara="1" wrap="square" lIns="96637" tIns="96637" rIns="96637" bIns="96637" anchor="t" anchorCtr="0">
            <a:noAutofit/>
          </a:bodyPr>
          <a:lstStyle/>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US" dirty="0"/>
              <a:t>One dimension of system heterogeneity arises from machine diversity, and we refer to it as machine heterogeneity.</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endParaRPr lang="en-US" dirty="0"/>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US" dirty="0"/>
              <a:t>For instance, when examining a task like face recognition, there's a noticeable variation in inference times across different machines—be it GPU instances, compute-optimized instances, or general-purpose instances. </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endParaRPr lang="en-US" dirty="0"/>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US" dirty="0"/>
              <a:t>This variability in execution time highlights a crucial aspect of system heterogeneity resulted from the diversity of machines.</a:t>
            </a:r>
          </a:p>
        </p:txBody>
      </p:sp>
    </p:spTree>
    <p:extLst>
      <p:ext uri="{BB962C8B-B14F-4D97-AF65-F5344CB8AC3E}">
        <p14:creationId xmlns:p14="http://schemas.microsoft.com/office/powerpoint/2010/main" val="28998049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74151"/>
                </a:solidFill>
                <a:effectLst/>
                <a:latin typeface="Söhne"/>
              </a:rPr>
              <a:t>Another fundamental dimension of system heterogeneity arises from task type diversity, and we refer to it as task heterogeneity. </a:t>
            </a:r>
          </a:p>
          <a:p>
            <a:r>
              <a:rPr lang="en-US" b="0" i="0" dirty="0">
                <a:solidFill>
                  <a:srgbClr val="374151"/>
                </a:solidFill>
                <a:effectLst/>
                <a:latin typeface="Söhne"/>
              </a:rPr>
              <a:t>To illustrate, let's consider three distinct task types: face recognition, speech recognition, and question answering. </a:t>
            </a:r>
          </a:p>
          <a:p>
            <a:endParaRPr lang="en-US" b="0" i="0" dirty="0">
              <a:solidFill>
                <a:srgbClr val="374151"/>
              </a:solidFill>
              <a:effectLst/>
              <a:latin typeface="Söhne"/>
            </a:endParaRPr>
          </a:p>
          <a:p>
            <a:r>
              <a:rPr lang="en-US" b="0" i="0" dirty="0">
                <a:solidFill>
                  <a:srgbClr val="374151"/>
                </a:solidFill>
                <a:effectLst/>
                <a:latin typeface="Söhne"/>
              </a:rPr>
              <a:t>The variation in inference time of task types on a specific instance type, such as G3s.xlarge, highlights another dimension of system heterogeneity, we call it task heterogeneity.</a:t>
            </a:r>
            <a:endParaRPr lang="en-US" dirty="0"/>
          </a:p>
        </p:txBody>
      </p:sp>
    </p:spTree>
    <p:extLst>
      <p:ext uri="{BB962C8B-B14F-4D97-AF65-F5344CB8AC3E}">
        <p14:creationId xmlns:p14="http://schemas.microsoft.com/office/powerpoint/2010/main" val="28875371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74151"/>
                </a:solidFill>
                <a:effectLst/>
                <a:latin typeface="Söhne"/>
              </a:rPr>
              <a:t>When we combine these two dimensions, we encounter the synergy of diverse task types executed on a wide array of machine types. </a:t>
            </a:r>
          </a:p>
          <a:p>
            <a:endParaRPr lang="en-US" b="0" i="0" dirty="0">
              <a:solidFill>
                <a:srgbClr val="374151"/>
              </a:solidFill>
              <a:effectLst/>
              <a:latin typeface="Söhne"/>
            </a:endParaRPr>
          </a:p>
          <a:p>
            <a:r>
              <a:rPr lang="en-US" b="0" i="0" dirty="0">
                <a:solidFill>
                  <a:srgbClr val="374151"/>
                </a:solidFill>
                <a:effectLst/>
                <a:latin typeface="Söhne"/>
              </a:rPr>
              <a:t>This interplay between task and machine heterogeneity paints a comprehensive picture of the system’s heterogeneity nature.</a:t>
            </a:r>
            <a:endParaRPr lang="en-US" dirty="0"/>
          </a:p>
        </p:txBody>
      </p:sp>
    </p:spTree>
    <p:extLst>
      <p:ext uri="{BB962C8B-B14F-4D97-AF65-F5344CB8AC3E}">
        <p14:creationId xmlns:p14="http://schemas.microsoft.com/office/powerpoint/2010/main" val="30814774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74151"/>
                </a:solidFill>
                <a:effectLst/>
                <a:latin typeface="Söhne"/>
              </a:rPr>
              <a:t>In this context, we establish a definition for a heterogeneous computing system: </a:t>
            </a:r>
          </a:p>
          <a:p>
            <a:r>
              <a:rPr lang="en-US" b="0" i="0" dirty="0">
                <a:solidFill>
                  <a:srgbClr val="374151"/>
                </a:solidFill>
                <a:effectLst/>
                <a:latin typeface="Söhne"/>
              </a:rPr>
              <a:t>A computing system is considered heterogeneous if and only if there exists at least one [task, machine] pair with an execution time distinct from that of others.</a:t>
            </a:r>
          </a:p>
          <a:p>
            <a:endParaRPr lang="en-US" b="0" i="0" dirty="0">
              <a:solidFill>
                <a:srgbClr val="374151"/>
              </a:solidFill>
              <a:effectLst/>
              <a:latin typeface="Söhne"/>
            </a:endParaRPr>
          </a:p>
          <a:p>
            <a:r>
              <a:rPr lang="en-US" b="0" i="0" dirty="0">
                <a:solidFill>
                  <a:srgbClr val="374151"/>
                </a:solidFill>
                <a:effectLst/>
                <a:latin typeface="Söhne"/>
              </a:rPr>
              <a:t>This definition can be represented in matrix form, where rows correspond to the expected execution times of specific task types on various machine types, and each column represents the execution times of different task types on specific machine types.</a:t>
            </a:r>
          </a:p>
        </p:txBody>
      </p:sp>
    </p:spTree>
    <p:extLst>
      <p:ext uri="{BB962C8B-B14F-4D97-AF65-F5344CB8AC3E}">
        <p14:creationId xmlns:p14="http://schemas.microsoft.com/office/powerpoint/2010/main" val="12305505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74151"/>
                </a:solidFill>
                <a:effectLst/>
                <a:latin typeface="Söhne"/>
              </a:rPr>
              <a:t>In this research work, we refer to this matrix as the "Expected Execution Time" matrix (EET). </a:t>
            </a:r>
          </a:p>
          <a:p>
            <a:r>
              <a:rPr lang="en-US" b="0" i="0" dirty="0">
                <a:solidFill>
                  <a:srgbClr val="374151"/>
                </a:solidFill>
                <a:effectLst/>
                <a:latin typeface="Söhne"/>
              </a:rPr>
              <a:t>Within the EET matrix, each entry at position (</a:t>
            </a:r>
            <a:r>
              <a:rPr lang="en-US" b="0" i="0" dirty="0" err="1">
                <a:solidFill>
                  <a:srgbClr val="374151"/>
                </a:solidFill>
                <a:effectLst/>
                <a:latin typeface="Söhne"/>
              </a:rPr>
              <a:t>i</a:t>
            </a:r>
            <a:r>
              <a:rPr lang="en-US" b="0" i="0" dirty="0">
                <a:solidFill>
                  <a:srgbClr val="374151"/>
                </a:solidFill>
                <a:effectLst/>
                <a:latin typeface="Söhne"/>
              </a:rPr>
              <a:t>, j) represents the expected execution time of task type </a:t>
            </a:r>
            <a:r>
              <a:rPr lang="en-US" b="0" i="0" dirty="0" err="1">
                <a:solidFill>
                  <a:srgbClr val="374151"/>
                </a:solidFill>
                <a:effectLst/>
                <a:latin typeface="Söhne"/>
              </a:rPr>
              <a:t>i</a:t>
            </a:r>
            <a:r>
              <a:rPr lang="en-US" b="0" i="0" dirty="0">
                <a:solidFill>
                  <a:srgbClr val="374151"/>
                </a:solidFill>
                <a:effectLst/>
                <a:latin typeface="Söhne"/>
              </a:rPr>
              <a:t> on machine type j.</a:t>
            </a:r>
          </a:p>
          <a:p>
            <a:r>
              <a:rPr lang="en-US" b="0" i="0" dirty="0">
                <a:solidFill>
                  <a:srgbClr val="374151"/>
                </a:solidFill>
                <a:effectLst/>
                <a:latin typeface="Söhne"/>
              </a:rPr>
              <a:t>We will use the EET matrix to model the performance behavior of a distributed computing system. </a:t>
            </a:r>
          </a:p>
          <a:p>
            <a:endParaRPr lang="en-US" dirty="0"/>
          </a:p>
        </p:txBody>
      </p:sp>
    </p:spTree>
    <p:extLst>
      <p:ext uri="{BB962C8B-B14F-4D97-AF65-F5344CB8AC3E}">
        <p14:creationId xmlns:p14="http://schemas.microsoft.com/office/powerpoint/2010/main" val="29399198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an example of EET matrix is shown. </a:t>
            </a:r>
          </a:p>
          <a:p>
            <a:r>
              <a:rPr lang="en-US" dirty="0"/>
              <a:t>The row-wise variation in the execution time of a given task across machines represents the machine heterogeneity </a:t>
            </a:r>
          </a:p>
          <a:p>
            <a:r>
              <a:rPr lang="en-US" dirty="0"/>
              <a:t>The column-wise variation in the execution time of a given machine across task types represents the task heterogeneity </a:t>
            </a:r>
          </a:p>
        </p:txBody>
      </p:sp>
    </p:spTree>
    <p:extLst>
      <p:ext uri="{BB962C8B-B14F-4D97-AF65-F5344CB8AC3E}">
        <p14:creationId xmlns:p14="http://schemas.microsoft.com/office/powerpoint/2010/main" val="34810517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b="0" i="0" dirty="0">
                <a:solidFill>
                  <a:srgbClr val="374151"/>
                </a:solidFill>
                <a:effectLst/>
                <a:latin typeface="Söhne"/>
              </a:rPr>
              <a:t>In this section, we introduce HEET, a Heterogeneity Score, designed to quantify the differences across distributed computing systems. </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b="0" i="0" dirty="0">
              <a:solidFill>
                <a:srgbClr val="374151"/>
              </a:solidFill>
              <a:effectLst/>
              <a:latin typeface="Söhne"/>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b="0" i="0" dirty="0">
                <a:solidFill>
                  <a:srgbClr val="374151"/>
                </a:solidFill>
                <a:effectLst/>
                <a:latin typeface="Söhne"/>
              </a:rPr>
              <a:t>Generally speaking, HEET serves as a high-level representation of system performance</a:t>
            </a:r>
            <a:endParaRPr lang="en-US" dirty="0"/>
          </a:p>
        </p:txBody>
      </p:sp>
    </p:spTree>
    <p:extLst>
      <p:ext uri="{BB962C8B-B14F-4D97-AF65-F5344CB8AC3E}">
        <p14:creationId xmlns:p14="http://schemas.microsoft.com/office/powerpoint/2010/main" val="27944489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74151"/>
                </a:solidFill>
                <a:effectLst/>
                <a:latin typeface="Söhne"/>
              </a:rPr>
              <a:t>In pursuit of developing a heterogeneity score, we present a method for transforming a heterogeneous computing system into a hypothetical equivalent homogeneous system.</a:t>
            </a:r>
          </a:p>
          <a:p>
            <a:endParaRPr lang="en-US" b="0" i="0" dirty="0">
              <a:solidFill>
                <a:srgbClr val="374151"/>
              </a:solidFill>
              <a:effectLst/>
              <a:latin typeface="Söhne"/>
            </a:endParaRPr>
          </a:p>
          <a:p>
            <a:r>
              <a:rPr lang="en-US" b="0" i="0" dirty="0">
                <a:solidFill>
                  <a:srgbClr val="374151"/>
                </a:solidFill>
                <a:effectLst/>
                <a:latin typeface="Söhne"/>
              </a:rPr>
              <a:t> This homogenization ensures that the equivalent homogeneous system exhibits similar performance behavior as the original heterogeneous system for the purpose of assessment and comparison.</a:t>
            </a:r>
            <a:endParaRPr lang="en-US" dirty="0"/>
          </a:p>
        </p:txBody>
      </p:sp>
    </p:spTree>
    <p:extLst>
      <p:ext uri="{BB962C8B-B14F-4D97-AF65-F5344CB8AC3E}">
        <p14:creationId xmlns:p14="http://schemas.microsoft.com/office/powerpoint/2010/main" val="10885795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lgn="l"/>
            <a:r>
              <a:rPr lang="en-US" b="0" i="0" dirty="0">
                <a:solidFill>
                  <a:srgbClr val="374151"/>
                </a:solidFill>
                <a:effectLst/>
                <a:latin typeface="Söhne"/>
              </a:rPr>
              <a:t>“We will begin by understanding the concept of heterogeneity in computing systems, explaining its significance and impact on distributed computing.</a:t>
            </a:r>
          </a:p>
          <a:p>
            <a:pPr marL="171450" lvl="0" indent="-171450" algn="l"/>
            <a:r>
              <a:rPr lang="en-US" b="0" i="0" dirty="0">
                <a:solidFill>
                  <a:srgbClr val="374151"/>
                </a:solidFill>
                <a:effectLst/>
                <a:latin typeface="Söhne"/>
              </a:rPr>
              <a:t>"Next, I will explain a homogenization algorithm that transforms a complex heterogeneous computing system into a simplified equivalent homogeneous system</a:t>
            </a:r>
          </a:p>
          <a:p>
            <a:pPr marL="171450" lvl="0" indent="-171450" algn="l"/>
            <a:endParaRPr lang="en-US" b="0" i="0" dirty="0">
              <a:solidFill>
                <a:srgbClr val="374151"/>
              </a:solidFill>
              <a:effectLst/>
              <a:latin typeface="Söhne"/>
            </a:endParaRPr>
          </a:p>
          <a:p>
            <a:pPr marL="171450" lvl="0" indent="-171450" algn="l"/>
            <a:r>
              <a:rPr lang="en-US" b="0" i="0" dirty="0">
                <a:solidFill>
                  <a:srgbClr val="374151"/>
                </a:solidFill>
                <a:effectLst/>
                <a:latin typeface="Söhne"/>
              </a:rPr>
              <a:t>“Following that, I proposed a high-level performance-driven heterogeneity score HEET, that can be used to guide us in designing cost- and QoS-aware distributed systems.“</a:t>
            </a:r>
          </a:p>
          <a:p>
            <a:pPr marL="171450" lvl="0" indent="-171450" algn="l"/>
            <a:r>
              <a:rPr lang="en-US" b="0" i="0" dirty="0">
                <a:solidFill>
                  <a:srgbClr val="374151"/>
                </a:solidFill>
                <a:effectLst/>
                <a:latin typeface="Söhne"/>
              </a:rPr>
              <a:t>”Then, I’ll present the experimental evaluation of HEET.“</a:t>
            </a:r>
          </a:p>
          <a:p>
            <a:pPr marL="171450" lvl="0" indent="-171450" algn="l"/>
            <a:r>
              <a:rPr lang="en-US" b="0" i="0" dirty="0">
                <a:solidFill>
                  <a:srgbClr val="374151"/>
                </a:solidFill>
                <a:effectLst/>
                <a:latin typeface="Söhne"/>
              </a:rPr>
              <a:t>"To wrap up, I will conclude the presentation by summarizing the key findings and their implications. I’ll also explore potential avenues for future research in this domain."</a:t>
            </a:r>
          </a:p>
        </p:txBody>
      </p:sp>
    </p:spTree>
    <p:extLst>
      <p:ext uri="{BB962C8B-B14F-4D97-AF65-F5344CB8AC3E}">
        <p14:creationId xmlns:p14="http://schemas.microsoft.com/office/powerpoint/2010/main" val="17792116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b="0" i="0" dirty="0">
                <a:solidFill>
                  <a:srgbClr val="374151"/>
                </a:solidFill>
                <a:effectLst/>
                <a:latin typeface="Söhne"/>
              </a:rPr>
              <a:t>What is the purpose of the homogenization?</a:t>
            </a:r>
          </a:p>
          <a:p>
            <a:pPr rtl="0"/>
            <a:endParaRPr lang="en-US" b="0" i="0" dirty="0">
              <a:solidFill>
                <a:srgbClr val="374151"/>
              </a:solidFill>
              <a:effectLst/>
              <a:latin typeface="Söhne"/>
            </a:endParaRPr>
          </a:p>
          <a:p>
            <a:pPr rtl="0"/>
            <a:r>
              <a:rPr lang="en-US" b="0" i="0" dirty="0">
                <a:solidFill>
                  <a:srgbClr val="374151"/>
                </a:solidFill>
                <a:effectLst/>
                <a:latin typeface="Söhne"/>
              </a:rPr>
              <a:t>The homogenization process simplifies the system, converting a heterogeneous computing environment into a homogenous model.</a:t>
            </a:r>
          </a:p>
          <a:p>
            <a:pPr rtl="0"/>
            <a:endParaRPr lang="en-US" b="0" i="0" dirty="0">
              <a:solidFill>
                <a:srgbClr val="374151"/>
              </a:solidFill>
              <a:effectLst/>
              <a:latin typeface="Söhne"/>
            </a:endParaRPr>
          </a:p>
          <a:p>
            <a:pPr rtl="0"/>
            <a:r>
              <a:rPr lang="en-US" b="0" i="0" dirty="0">
                <a:solidFill>
                  <a:srgbClr val="374151"/>
                </a:solidFill>
                <a:effectLst/>
                <a:latin typeface="Söhne"/>
              </a:rPr>
              <a:t>This simplified representation of the system significantly facilitates accurate predictions of the QoS for specific workloads.</a:t>
            </a:r>
            <a:endParaRPr lang="en-US" dirty="0"/>
          </a:p>
        </p:txBody>
      </p:sp>
    </p:spTree>
    <p:extLst>
      <p:ext uri="{BB962C8B-B14F-4D97-AF65-F5344CB8AC3E}">
        <p14:creationId xmlns:p14="http://schemas.microsoft.com/office/powerpoint/2010/main" val="37015116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74151"/>
                </a:solidFill>
                <a:effectLst/>
                <a:latin typeface="Söhne"/>
              </a:rPr>
              <a:t>In addition, this homogenization allows for meaningful comparisons between entirely distinct heterogeneous computing systems in terms of their performance.</a:t>
            </a:r>
          </a:p>
          <a:p>
            <a:endParaRPr lang="en-US" b="0" i="0" dirty="0">
              <a:solidFill>
                <a:srgbClr val="374151"/>
              </a:solidFill>
              <a:effectLst/>
              <a:latin typeface="Söhne"/>
            </a:endParaRPr>
          </a:p>
          <a:p>
            <a:r>
              <a:rPr lang="en-US" b="0" i="0" dirty="0">
                <a:solidFill>
                  <a:srgbClr val="374151"/>
                </a:solidFill>
                <a:effectLst/>
                <a:latin typeface="Söhne"/>
              </a:rPr>
              <a:t>For instance, when faced with the task of determining the optimal heterogeneous configuration for a specific workload, this high-level understanding of expected performance becomes crucial.</a:t>
            </a:r>
          </a:p>
          <a:p>
            <a:r>
              <a:rPr lang="en-US" b="0" i="0" dirty="0">
                <a:solidFill>
                  <a:srgbClr val="374151"/>
                </a:solidFill>
                <a:effectLst/>
                <a:latin typeface="Söhne"/>
              </a:rPr>
              <a:t>Before processing the workload on each system, we often lack knowledge of the QoS of the systems. </a:t>
            </a:r>
          </a:p>
          <a:p>
            <a:r>
              <a:rPr lang="en-US" b="0" i="0" dirty="0">
                <a:solidFill>
                  <a:srgbClr val="374151"/>
                </a:solidFill>
                <a:effectLst/>
                <a:latin typeface="Söhne"/>
              </a:rPr>
              <a:t>However, through homogenization, we gain the capability to predict the QoS of both system A and B. </a:t>
            </a:r>
          </a:p>
          <a:p>
            <a:r>
              <a:rPr lang="en-US" b="0" i="0" dirty="0">
                <a:solidFill>
                  <a:srgbClr val="374151"/>
                </a:solidFill>
                <a:effectLst/>
                <a:latin typeface="Söhne"/>
              </a:rPr>
              <a:t>This, in turn, empowers us to strike a balance between cost and performance, facilitating informed decision-making.</a:t>
            </a:r>
            <a:endParaRPr lang="en-US" dirty="0"/>
          </a:p>
        </p:txBody>
      </p:sp>
    </p:spTree>
    <p:extLst>
      <p:ext uri="{BB962C8B-B14F-4D97-AF65-F5344CB8AC3E}">
        <p14:creationId xmlns:p14="http://schemas.microsoft.com/office/powerpoint/2010/main" val="10032095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74151"/>
                </a:solidFill>
                <a:effectLst/>
                <a:latin typeface="Söhne"/>
              </a:rPr>
              <a:t>Here, we have the problem statement:</a:t>
            </a:r>
          </a:p>
          <a:p>
            <a:endParaRPr lang="en-US" b="0" i="0" dirty="0">
              <a:solidFill>
                <a:srgbClr val="374151"/>
              </a:solidFill>
              <a:effectLst/>
              <a:latin typeface="Söhne"/>
            </a:endParaRPr>
          </a:p>
          <a:p>
            <a:r>
              <a:rPr lang="en-US" b="0" i="0" dirty="0">
                <a:solidFill>
                  <a:srgbClr val="374151"/>
                </a:solidFill>
                <a:effectLst/>
                <a:latin typeface="Söhne"/>
              </a:rPr>
              <a:t>The transformed homogeneous system is considered valid if the </a:t>
            </a:r>
            <a:r>
              <a:rPr lang="en-US" b="0" i="0" dirty="0" err="1">
                <a:solidFill>
                  <a:srgbClr val="374151"/>
                </a:solidFill>
                <a:effectLst/>
                <a:latin typeface="Söhne"/>
              </a:rPr>
              <a:t>makespan</a:t>
            </a:r>
            <a:r>
              <a:rPr lang="en-US" b="0" i="0" dirty="0">
                <a:solidFill>
                  <a:srgbClr val="374151"/>
                </a:solidFill>
                <a:effectLst/>
                <a:latin typeface="Söhne"/>
              </a:rPr>
              <a:t> of the homogenized workload on the homogeneous equivalent system remains the same as executing the original workload on the heterogenous system</a:t>
            </a:r>
          </a:p>
          <a:p>
            <a:endParaRPr lang="en-US" b="0" i="0" dirty="0">
              <a:solidFill>
                <a:srgbClr val="374151"/>
              </a:solidFill>
              <a:effectLst/>
              <a:latin typeface="Söhne"/>
            </a:endParaRPr>
          </a:p>
          <a:p>
            <a:r>
              <a:rPr lang="en-US" b="0" i="0" dirty="0">
                <a:solidFill>
                  <a:srgbClr val="374151"/>
                </a:solidFill>
                <a:effectLst/>
                <a:latin typeface="Söhne"/>
              </a:rPr>
              <a:t>This criteria ensures that the homogenization does not impact the system’s performance behavior.</a:t>
            </a:r>
            <a:endParaRPr lang="en-US" dirty="0"/>
          </a:p>
          <a:p>
            <a:endParaRPr lang="en-US" dirty="0"/>
          </a:p>
        </p:txBody>
      </p:sp>
    </p:spTree>
    <p:extLst>
      <p:ext uri="{BB962C8B-B14F-4D97-AF65-F5344CB8AC3E}">
        <p14:creationId xmlns:p14="http://schemas.microsoft.com/office/powerpoint/2010/main" val="3096689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mj-lt"/>
              <a:buAutoNum type="arabicPeriod"/>
            </a:pPr>
            <a:r>
              <a:rPr lang="en-US" b="0" i="0" dirty="0">
                <a:solidFill>
                  <a:srgbClr val="374151"/>
                </a:solidFill>
                <a:effectLst/>
                <a:latin typeface="Söhne"/>
              </a:rPr>
              <a:t>The strategy for homogenization process is like that:</a:t>
            </a:r>
          </a:p>
          <a:p>
            <a:pPr algn="l">
              <a:buFont typeface="+mj-lt"/>
              <a:buAutoNum type="arabicPeriod"/>
            </a:pPr>
            <a:r>
              <a:rPr lang="en-US" b="0" i="0" dirty="0">
                <a:solidFill>
                  <a:srgbClr val="374151"/>
                </a:solidFill>
                <a:effectLst/>
                <a:latin typeface="Söhne"/>
              </a:rPr>
              <a:t>We first establish a baseline homogeneous system, which is generally slower than the heterogeneous system.</a:t>
            </a:r>
          </a:p>
          <a:p>
            <a:pPr algn="l">
              <a:buFont typeface="+mj-lt"/>
              <a:buAutoNum type="arabicPeriod"/>
            </a:pPr>
            <a:r>
              <a:rPr lang="en-US" b="0" i="0" dirty="0">
                <a:solidFill>
                  <a:srgbClr val="374151"/>
                </a:solidFill>
                <a:effectLst/>
                <a:latin typeface="Söhne"/>
              </a:rPr>
              <a:t>Then, we calculate the speedup factor, which quantifies how much faster the heterogeneous system is compared to the baseline.</a:t>
            </a:r>
          </a:p>
          <a:p>
            <a:pPr algn="l">
              <a:buFont typeface="+mj-lt"/>
              <a:buAutoNum type="arabicPeriod"/>
            </a:pPr>
            <a:r>
              <a:rPr lang="en-US" b="0" i="0" dirty="0">
                <a:solidFill>
                  <a:srgbClr val="374151"/>
                </a:solidFill>
                <a:effectLst/>
                <a:latin typeface="Söhne"/>
              </a:rPr>
              <a:t>Finally, utilizing the speedup factor relative to the baseline, we determine the equivalent homogeneous system. </a:t>
            </a:r>
          </a:p>
          <a:p>
            <a:pPr algn="l">
              <a:buFont typeface="+mj-lt"/>
              <a:buAutoNum type="arabicPeriod"/>
            </a:pPr>
            <a:endParaRPr lang="en-US" b="0" i="0" dirty="0">
              <a:solidFill>
                <a:srgbClr val="374151"/>
              </a:solidFill>
              <a:effectLst/>
              <a:latin typeface="Söhne"/>
            </a:endParaRPr>
          </a:p>
          <a:p>
            <a:pPr algn="l">
              <a:buFont typeface="+mj-lt"/>
              <a:buAutoNum type="arabicPeriod"/>
            </a:pPr>
            <a:r>
              <a:rPr lang="en-US" b="0" i="0" dirty="0">
                <a:solidFill>
                  <a:srgbClr val="374151"/>
                </a:solidFill>
                <a:effectLst/>
                <a:latin typeface="Söhne"/>
              </a:rPr>
              <a:t>This allows us to capture the essence of heterogeneity while simplifying the system for analysis and comparison.</a:t>
            </a:r>
          </a:p>
          <a:p>
            <a:endParaRPr lang="en-US" dirty="0"/>
          </a:p>
        </p:txBody>
      </p:sp>
    </p:spTree>
    <p:extLst>
      <p:ext uri="{BB962C8B-B14F-4D97-AF65-F5344CB8AC3E}">
        <p14:creationId xmlns:p14="http://schemas.microsoft.com/office/powerpoint/2010/main" val="20736459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74151"/>
                </a:solidFill>
                <a:effectLst/>
                <a:latin typeface="Söhne"/>
              </a:rPr>
              <a:t>As previously discussed, system heterogeneity arises from the dimensions of machine heterogeneity and task heterogeneity. To perform the desired homogenization, we focus on these two key dimensions:</a:t>
            </a:r>
            <a:endParaRPr lang="en-US" dirty="0"/>
          </a:p>
        </p:txBody>
      </p:sp>
    </p:spTree>
    <p:extLst>
      <p:ext uri="{BB962C8B-B14F-4D97-AF65-F5344CB8AC3E}">
        <p14:creationId xmlns:p14="http://schemas.microsoft.com/office/powerpoint/2010/main" val="37952307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Assume a workload of the certain task type is executing on diverse machines M_1, M_2, and M-3. </a:t>
            </a:r>
          </a:p>
          <a:p>
            <a:r>
              <a:rPr lang="en-US" dirty="0"/>
              <a:t>The total time to complete all tasks in the workload, call it </a:t>
            </a:r>
            <a:r>
              <a:rPr lang="en-US" dirty="0" err="1"/>
              <a:t>makespan</a:t>
            </a:r>
            <a:r>
              <a:rPr lang="en-US" dirty="0"/>
              <a:t>, on the heterogeneous machines is </a:t>
            </a:r>
            <a:r>
              <a:rPr lang="en-US" dirty="0" err="1"/>
              <a:t>t_hete</a:t>
            </a:r>
            <a:r>
              <a:rPr lang="en-US" dirty="0"/>
              <a:t>, colored as green.</a:t>
            </a:r>
          </a:p>
          <a:p>
            <a:r>
              <a:rPr lang="en-US" dirty="0"/>
              <a:t>Then, if we replace all machines with the slowest one, executing the same workload on the homogeneous machines will result in greater </a:t>
            </a:r>
            <a:r>
              <a:rPr lang="en-US" dirty="0" err="1"/>
              <a:t>makespan</a:t>
            </a:r>
            <a:r>
              <a:rPr lang="en-US" dirty="0"/>
              <a:t>, colored as red.</a:t>
            </a:r>
          </a:p>
          <a:p>
            <a:endParaRPr lang="en-US" dirty="0"/>
          </a:p>
          <a:p>
            <a:r>
              <a:rPr lang="en-US" dirty="0"/>
              <a:t>Here, the speedup factor due to machine heterogeneity with is </a:t>
            </a:r>
            <a:r>
              <a:rPr lang="en-US" dirty="0" err="1"/>
              <a:t>t_homo</a:t>
            </a:r>
            <a:r>
              <a:rPr lang="en-US" dirty="0"/>
              <a:t> divided by </a:t>
            </a:r>
            <a:r>
              <a:rPr lang="en-US" dirty="0" err="1"/>
              <a:t>t_hete</a:t>
            </a:r>
            <a:r>
              <a:rPr lang="en-US" dirty="0"/>
              <a:t>. </a:t>
            </a:r>
          </a:p>
          <a:p>
            <a:endParaRPr lang="en-US" dirty="0"/>
          </a:p>
          <a:p>
            <a:r>
              <a:rPr lang="en-US" dirty="0"/>
              <a:t>The speedup factor determines how much a heterogeneous system becomes slower due to machine homogenization process. </a:t>
            </a:r>
          </a:p>
        </p:txBody>
      </p:sp>
    </p:spTree>
    <p:extLst>
      <p:ext uri="{BB962C8B-B14F-4D97-AF65-F5344CB8AC3E}">
        <p14:creationId xmlns:p14="http://schemas.microsoft.com/office/powerpoint/2010/main" val="3338470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Similarly, assume a heterogeneous workload of tasks where task types are different ( red, green, and blue) executing on a certain machine type, M_1. </a:t>
            </a:r>
          </a:p>
          <a:p>
            <a:r>
              <a:rPr lang="en-US" dirty="0"/>
              <a:t>The total time to complete all heterogenous tasks in the workload on M_1 is </a:t>
            </a:r>
            <a:r>
              <a:rPr lang="en-US" dirty="0" err="1"/>
              <a:t>t_hete</a:t>
            </a:r>
            <a:r>
              <a:rPr lang="en-US" dirty="0"/>
              <a:t>, colored as green.</a:t>
            </a:r>
            <a:br>
              <a:rPr lang="en-US" dirty="0"/>
            </a:br>
            <a:endParaRPr lang="en-US" dirty="0"/>
          </a:p>
          <a:p>
            <a:r>
              <a:rPr lang="en-US" dirty="0"/>
              <a:t>Then, if we replace all task types with the slowest task type on M_1, executing the workload of the same size as before on M_1 will result in higher </a:t>
            </a:r>
            <a:r>
              <a:rPr lang="en-US" dirty="0" err="1"/>
              <a:t>makespan</a:t>
            </a:r>
            <a:r>
              <a:rPr lang="en-US" dirty="0"/>
              <a:t>, which is </a:t>
            </a:r>
            <a:r>
              <a:rPr lang="en-US" dirty="0" err="1"/>
              <a:t>t_homo</a:t>
            </a:r>
            <a:r>
              <a:rPr lang="en-US" dirty="0"/>
              <a:t>, colored as red.</a:t>
            </a:r>
          </a:p>
          <a:p>
            <a:endParaRPr lang="en-US" dirty="0"/>
          </a:p>
          <a:p>
            <a:r>
              <a:rPr lang="en-US" dirty="0"/>
              <a:t>Here, the speedup factor due to task heterogeneity with is again </a:t>
            </a:r>
            <a:r>
              <a:rPr lang="en-US" dirty="0" err="1"/>
              <a:t>t_homo</a:t>
            </a:r>
            <a:r>
              <a:rPr lang="en-US" dirty="0"/>
              <a:t> divided by </a:t>
            </a:r>
            <a:r>
              <a:rPr lang="en-US" dirty="0" err="1"/>
              <a:t>t_hete</a:t>
            </a:r>
            <a:r>
              <a:rPr lang="en-US" dirty="0"/>
              <a:t>. </a:t>
            </a:r>
          </a:p>
          <a:p>
            <a:endParaRPr lang="en-US" dirty="0"/>
          </a:p>
          <a:p>
            <a:r>
              <a:rPr lang="en-US" dirty="0"/>
              <a:t>This speedup factor determines how much a heterogeneous system becomes slower due to task homogenization process. </a:t>
            </a:r>
          </a:p>
          <a:p>
            <a:endParaRPr lang="en-US" dirty="0"/>
          </a:p>
        </p:txBody>
      </p:sp>
    </p:spTree>
    <p:extLst>
      <p:ext uri="{BB962C8B-B14F-4D97-AF65-F5344CB8AC3E}">
        <p14:creationId xmlns:p14="http://schemas.microsoft.com/office/powerpoint/2010/main" val="25957622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speedup factor in MH and TH, we first need to determine the speedup vectors.</a:t>
            </a:r>
          </a:p>
          <a:p>
            <a:endParaRPr lang="en-US" dirty="0"/>
          </a:p>
          <a:p>
            <a:r>
              <a:rPr lang="en-US" dirty="0"/>
              <a:t>The speedup vector in MH represents how much each machine is faster than the slowest machine for a given task type.</a:t>
            </a:r>
          </a:p>
          <a:p>
            <a:endParaRPr lang="en-US" dirty="0"/>
          </a:p>
          <a:p>
            <a:r>
              <a:rPr lang="en-US" dirty="0"/>
              <a:t>Here, </a:t>
            </a:r>
            <a:r>
              <a:rPr lang="en-US" dirty="0" err="1"/>
              <a:t>max_e_ij</a:t>
            </a:r>
            <a:r>
              <a:rPr lang="en-US" dirty="0"/>
              <a:t> is the expected execution time of the slowest machine for task type </a:t>
            </a:r>
            <a:r>
              <a:rPr lang="en-US" dirty="0" err="1"/>
              <a:t>T_i</a:t>
            </a:r>
            <a:endParaRPr lang="en-US" dirty="0"/>
          </a:p>
          <a:p>
            <a:r>
              <a:rPr lang="en-US" dirty="0"/>
              <a:t>and </a:t>
            </a:r>
            <a:r>
              <a:rPr lang="en-US" dirty="0" err="1"/>
              <a:t>e_ij</a:t>
            </a:r>
            <a:r>
              <a:rPr lang="en-US" dirty="0"/>
              <a:t> is expected </a:t>
            </a:r>
            <a:r>
              <a:rPr lang="en-US" dirty="0" err="1"/>
              <a:t>exuetion</a:t>
            </a:r>
            <a:r>
              <a:rPr lang="en-US" dirty="0"/>
              <a:t> time of task </a:t>
            </a:r>
            <a:r>
              <a:rPr lang="en-US" dirty="0" err="1"/>
              <a:t>i</a:t>
            </a:r>
            <a:r>
              <a:rPr lang="en-US" dirty="0"/>
              <a:t> on machine j.</a:t>
            </a:r>
          </a:p>
          <a:p>
            <a:endParaRPr lang="en-US" dirty="0"/>
          </a:p>
          <a:p>
            <a:r>
              <a:rPr lang="en-US" dirty="0"/>
              <a:t>So, alpha sub j determines how much machine j is faster than the slowest machine for task </a:t>
            </a:r>
            <a:r>
              <a:rPr lang="en-US" dirty="0" err="1"/>
              <a:t>i</a:t>
            </a:r>
            <a:r>
              <a:rPr lang="en-US" dirty="0"/>
              <a:t> </a:t>
            </a:r>
          </a:p>
        </p:txBody>
      </p:sp>
    </p:spTree>
    <p:extLst>
      <p:ext uri="{BB962C8B-B14F-4D97-AF65-F5344CB8AC3E}">
        <p14:creationId xmlns:p14="http://schemas.microsoft.com/office/powerpoint/2010/main" val="24465916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proved that ….</a:t>
            </a:r>
          </a:p>
        </p:txBody>
      </p:sp>
    </p:spTree>
    <p:extLst>
      <p:ext uri="{BB962C8B-B14F-4D97-AF65-F5344CB8AC3E}">
        <p14:creationId xmlns:p14="http://schemas.microsoft.com/office/powerpoint/2010/main" val="26041283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606490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261632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482305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137943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b="0" dirty="0"/>
              <a:t>Nowadays, thanks to advances in AI technologies, there are many different deep learning models with different purposes, that an AI-powered solution utilizes one or more of them to serve its tasks.</a:t>
            </a:r>
          </a:p>
          <a:p>
            <a:pPr rtl="0"/>
            <a:endParaRPr lang="en-US" b="0" dirty="0"/>
          </a:p>
          <a:p>
            <a:pPr rtl="0"/>
            <a:r>
              <a:rPr lang="en-US" b="0" dirty="0"/>
              <a:t>For example, YouTube uses:</a:t>
            </a:r>
          </a:p>
          <a:p>
            <a:pPr rtl="0"/>
            <a:endParaRPr lang="en-US" b="0" dirty="0"/>
          </a:p>
          <a:p>
            <a:pPr lvl="1" rtl="0"/>
            <a:r>
              <a:rPr lang="en-US" b="0" dirty="0"/>
              <a:t>Content Moderation: To maintain a safe and clean environment</a:t>
            </a:r>
          </a:p>
          <a:p>
            <a:pPr marL="914400" marR="0" lvl="1"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b="0" dirty="0"/>
              <a:t>Video Analysis: For understanding content within videos.</a:t>
            </a:r>
            <a:endParaRPr lang="fa-IR" b="0" dirty="0"/>
          </a:p>
          <a:p>
            <a:pPr lvl="1" rtl="0"/>
            <a:r>
              <a:rPr lang="en-US" b="0" dirty="0"/>
              <a:t>Recommendation Systems: To personalize content recommendations.</a:t>
            </a:r>
          </a:p>
          <a:p>
            <a:pPr marL="914400" marR="0" lvl="1"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b="0" dirty="0"/>
              <a:t>Ad Targeting: To serve targeted advertisements.</a:t>
            </a:r>
          </a:p>
          <a:p>
            <a:pPr lvl="1" rtl="0"/>
            <a:r>
              <a:rPr lang="en-US" b="0" dirty="0"/>
              <a:t>Language Understanding: For generating captions and translations.</a:t>
            </a:r>
          </a:p>
          <a:p>
            <a:pPr rtl="0"/>
            <a:r>
              <a:rPr lang="en-US" b="0" dirty="0"/>
              <a:t>Another example, an AI-based assistance for visually impaired people can employ:</a:t>
            </a:r>
          </a:p>
          <a:p>
            <a:pPr rtl="0"/>
            <a:endParaRPr lang="en-US" b="0" dirty="0"/>
          </a:p>
          <a:p>
            <a:pPr lvl="1" rtl="0"/>
            <a:r>
              <a:rPr lang="en-US" b="0" dirty="0"/>
              <a:t>Face Recognition: To identify individuals.</a:t>
            </a:r>
          </a:p>
          <a:p>
            <a:pPr lvl="1" rtl="0"/>
            <a:r>
              <a:rPr lang="en-US" b="0" dirty="0"/>
              <a:t>Object Recognition: To recognize objects and obstacles.</a:t>
            </a:r>
          </a:p>
          <a:p>
            <a:pPr lvl="1" rtl="0"/>
            <a:r>
              <a:rPr lang="en-US" b="0" dirty="0"/>
              <a:t>Visual Question Answering: To answer questions about their surroundings.</a:t>
            </a:r>
          </a:p>
          <a:p>
            <a:pPr lvl="1" rtl="0"/>
            <a:r>
              <a:rPr lang="en-US" b="0" dirty="0"/>
              <a:t>Speech Recognition: To convert spoken language into text.</a:t>
            </a:r>
          </a:p>
          <a:p>
            <a:pPr rtl="0"/>
            <a:r>
              <a:rPr lang="en-US" b="0" dirty="0"/>
              <a:t>These deep learning models form the backbone of AI-powered solutions, enhancing the capabilities and accessibility of various applications.</a:t>
            </a:r>
          </a:p>
        </p:txBody>
      </p:sp>
    </p:spTree>
    <p:extLst>
      <p:ext uri="{BB962C8B-B14F-4D97-AF65-F5344CB8AC3E}">
        <p14:creationId xmlns:p14="http://schemas.microsoft.com/office/powerpoint/2010/main" val="40393625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you have trained and integrated the ML models into your application, in production, you need to design the computing infrastructure </a:t>
            </a:r>
          </a:p>
          <a:p>
            <a:endParaRPr lang="en-US" dirty="0"/>
          </a:p>
          <a:p>
            <a:r>
              <a:rPr lang="en-US" dirty="0"/>
              <a:t>that can efficiently serve the ML inference queries and provide timely output. </a:t>
            </a:r>
          </a:p>
          <a:p>
            <a:endParaRPr lang="en-US" b="0" i="0" dirty="0">
              <a:solidFill>
                <a:srgbClr val="374151"/>
              </a:solidFill>
              <a:effectLst/>
              <a:latin typeface="Söhne"/>
            </a:endParaRPr>
          </a:p>
          <a:p>
            <a:r>
              <a:rPr lang="en-US" b="0" i="0" dirty="0">
                <a:solidFill>
                  <a:srgbClr val="374151"/>
                </a:solidFill>
                <a:effectLst/>
                <a:latin typeface="Söhne"/>
              </a:rPr>
              <a:t>The choice of computing infrastructure will play a significant role in the success of your AI-powered application in production.</a:t>
            </a:r>
            <a:endParaRPr lang="en-US" dirty="0"/>
          </a:p>
          <a:p>
            <a:endParaRPr lang="en-US" dirty="0"/>
          </a:p>
          <a:p>
            <a:endParaRPr lang="en-US" dirty="0"/>
          </a:p>
        </p:txBody>
      </p:sp>
    </p:spTree>
    <p:extLst>
      <p:ext uri="{BB962C8B-B14F-4D97-AF65-F5344CB8AC3E}">
        <p14:creationId xmlns:p14="http://schemas.microsoft.com/office/powerpoint/2010/main" val="25613806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74151"/>
                </a:solidFill>
                <a:effectLst/>
                <a:latin typeface="Söhne"/>
              </a:rPr>
              <a:t>You might have a cost budget and a preferred GPU type in mind. </a:t>
            </a:r>
          </a:p>
          <a:p>
            <a:r>
              <a:rPr lang="en-US" b="0" i="0" dirty="0">
                <a:solidFill>
                  <a:srgbClr val="374151"/>
                </a:solidFill>
                <a:effectLst/>
                <a:latin typeface="Söhne"/>
              </a:rPr>
              <a:t>Here, in homogeneous computing environment, the key question becomes: "How many GPUs are sufficient for your purpose?“</a:t>
            </a:r>
          </a:p>
          <a:p>
            <a:r>
              <a:rPr lang="en-US" b="0" i="0" dirty="0">
                <a:solidFill>
                  <a:srgbClr val="374151"/>
                </a:solidFill>
                <a:effectLst/>
                <a:latin typeface="Söhne"/>
              </a:rPr>
              <a:t>Your decision centers on finding the right scalar value, representing the number of GPUs needed to balance cost and performance.</a:t>
            </a:r>
          </a:p>
          <a:p>
            <a:pPr algn="l"/>
            <a:r>
              <a:rPr lang="en-US" b="0" i="0" dirty="0">
                <a:solidFill>
                  <a:srgbClr val="000000"/>
                </a:solidFill>
                <a:effectLst/>
                <a:latin typeface="Söhne"/>
              </a:rPr>
              <a:t>Choosing the right number of GPUs ensures cost-effectiveness and optimal performance for your AI workloads.</a:t>
            </a:r>
          </a:p>
        </p:txBody>
      </p:sp>
    </p:spTree>
    <p:extLst>
      <p:ext uri="{BB962C8B-B14F-4D97-AF65-F5344CB8AC3E}">
        <p14:creationId xmlns:p14="http://schemas.microsoft.com/office/powerpoint/2010/main" val="29862213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However, In a heterogeneous computing environment, you explore other cost-effective options, not only the expensive GPU instance, to balance your budget while maintaining performance.</a:t>
            </a:r>
          </a:p>
          <a:p>
            <a:r>
              <a:rPr lang="en-US" b="0" i="0" dirty="0">
                <a:solidFill>
                  <a:srgbClr val="374151"/>
                </a:solidFill>
                <a:effectLst/>
                <a:latin typeface="Söhne"/>
              </a:rPr>
              <a:t>For example, when using a </a:t>
            </a:r>
            <a:r>
              <a:rPr lang="en-US" b="0" i="0" dirty="0" err="1">
                <a:solidFill>
                  <a:srgbClr val="374151"/>
                </a:solidFill>
                <a:effectLst/>
                <a:latin typeface="Söhne"/>
              </a:rPr>
              <a:t>hyperscaler</a:t>
            </a:r>
            <a:r>
              <a:rPr lang="en-US" b="0" i="0" dirty="0">
                <a:solidFill>
                  <a:srgbClr val="374151"/>
                </a:solidFill>
                <a:effectLst/>
                <a:latin typeface="Söhne"/>
              </a:rPr>
              <a:t> cloud provider like AWS EC2, a multitude of Virtual Machine instance types are available, each with unique characteristics. </a:t>
            </a:r>
          </a:p>
          <a:p>
            <a:r>
              <a:rPr lang="en-US" b="0" i="0" dirty="0">
                <a:solidFill>
                  <a:srgbClr val="374151"/>
                </a:solidFill>
                <a:effectLst/>
                <a:latin typeface="Söhne"/>
              </a:rPr>
              <a:t>Here, your decision space expands to selecting the right instance types and the appropriate number of each.</a:t>
            </a:r>
          </a:p>
        </p:txBody>
      </p:sp>
    </p:spTree>
    <p:extLst>
      <p:ext uri="{BB962C8B-B14F-4D97-AF65-F5344CB8AC3E}">
        <p14:creationId xmlns:p14="http://schemas.microsoft.com/office/powerpoint/2010/main" val="22051975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our example, let's compare the decision space in homogeneous and heterogenous environments:</a:t>
            </a:r>
          </a:p>
          <a:p>
            <a:endParaRPr lang="en-US" dirty="0"/>
          </a:p>
          <a:p>
            <a:r>
              <a:rPr lang="en-US" dirty="0"/>
              <a:t>Homogeneous Environment:</a:t>
            </a:r>
          </a:p>
          <a:p>
            <a:pPr lvl="1"/>
            <a:r>
              <a:rPr lang="en-US" dirty="0"/>
              <a:t>Cost Budget: $7.5/</a:t>
            </a:r>
            <a:r>
              <a:rPr lang="en-US" dirty="0" err="1"/>
              <a:t>hr</a:t>
            </a:r>
            <a:endParaRPr lang="en-US" dirty="0"/>
          </a:p>
          <a:p>
            <a:pPr lvl="1"/>
            <a:r>
              <a:rPr lang="en-US" dirty="0"/>
              <a:t>GPU Instance Type: g3s.xlarge</a:t>
            </a:r>
          </a:p>
          <a:p>
            <a:pPr lvl="1"/>
            <a:r>
              <a:rPr lang="en-US" dirty="0"/>
              <a:t>Configurations: 10 different setups within budget constraints.</a:t>
            </a:r>
          </a:p>
          <a:p>
            <a:r>
              <a:rPr lang="en-US" dirty="0"/>
              <a:t>Heterogeneous Environment:</a:t>
            </a:r>
          </a:p>
          <a:p>
            <a:endParaRPr lang="en-US" dirty="0"/>
          </a:p>
          <a:p>
            <a:pPr lvl="1"/>
            <a:r>
              <a:rPr lang="en-US" dirty="0"/>
              <a:t>Inclusion of 3 Additional Instance Types: t2.xlarge, c4.xlarge, and c5.2xlarge.</a:t>
            </a:r>
          </a:p>
          <a:p>
            <a:pPr lvl="1"/>
            <a:r>
              <a:rPr lang="en-US" dirty="0"/>
              <a:t>There </a:t>
            </a:r>
            <a:r>
              <a:rPr lang="en-US"/>
              <a:t>are ver </a:t>
            </a:r>
            <a:r>
              <a:rPr lang="en-US" dirty="0"/>
              <a:t>100,000 distinct setups with varying costs and performance levels.</a:t>
            </a:r>
          </a:p>
          <a:p>
            <a:pPr lvl="1"/>
            <a:endParaRPr lang="en-US" dirty="0"/>
          </a:p>
          <a:p>
            <a:pPr lvl="0"/>
            <a:r>
              <a:rPr lang="en-US" b="0" i="0" dirty="0">
                <a:solidFill>
                  <a:srgbClr val="374151"/>
                </a:solidFill>
                <a:effectLst/>
                <a:latin typeface="Söhne"/>
              </a:rPr>
              <a:t>Finding the optimal configuration demands exploring an extensive number of possibilities, which may be practical for homogeneous environments but becomes a formidable task in heterogeneous systems.</a:t>
            </a:r>
          </a:p>
        </p:txBody>
      </p:sp>
    </p:spTree>
    <p:extLst>
      <p:ext uri="{BB962C8B-B14F-4D97-AF65-F5344CB8AC3E}">
        <p14:creationId xmlns:p14="http://schemas.microsoft.com/office/powerpoint/2010/main" val="4913076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b="0" i="0" dirty="0">
                <a:solidFill>
                  <a:srgbClr val="374151"/>
                </a:solidFill>
                <a:effectLst/>
                <a:latin typeface="Söhne"/>
              </a:rPr>
              <a:t>So far, we have utilized a binary heterogeneity metric that categorizes computing systems based on the </a:t>
            </a:r>
            <a:r>
              <a:rPr lang="en-US" b="0" i="0" dirty="0" err="1">
                <a:solidFill>
                  <a:srgbClr val="374151"/>
                </a:solidFill>
                <a:effectLst/>
                <a:latin typeface="Söhne"/>
              </a:rPr>
              <a:t>machines’s</a:t>
            </a:r>
            <a:r>
              <a:rPr lang="en-US" b="0" i="0" dirty="0">
                <a:solidFill>
                  <a:srgbClr val="374151"/>
                </a:solidFill>
                <a:effectLst/>
                <a:latin typeface="Söhne"/>
              </a:rPr>
              <a:t> architectural diversity.</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b="0" i="0" dirty="0">
              <a:solidFill>
                <a:srgbClr val="374151"/>
              </a:solidFill>
              <a:effectLst/>
              <a:latin typeface="Söhne"/>
            </a:endParaRPr>
          </a:p>
          <a:p>
            <a:pPr marL="914400" marR="0" lvl="1"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b="0" i="0" dirty="0">
                <a:solidFill>
                  <a:srgbClr val="374151"/>
                </a:solidFill>
                <a:effectLst/>
                <a:latin typeface="Söhne"/>
              </a:rPr>
              <a:t>If all machines share the same architecture, the computing system is homogeneous.</a:t>
            </a:r>
          </a:p>
          <a:p>
            <a:pPr marL="914400" marR="0" lvl="1"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b="0" i="0" dirty="0">
                <a:solidFill>
                  <a:srgbClr val="374151"/>
                </a:solidFill>
                <a:effectLst/>
                <a:latin typeface="Söhne"/>
              </a:rPr>
              <a:t>If there's architectural diversity, the system is considered heterogeneous.</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b="0" i="0" dirty="0">
                <a:solidFill>
                  <a:srgbClr val="374151"/>
                </a:solidFill>
                <a:effectLst/>
                <a:latin typeface="Söhne"/>
              </a:rPr>
              <a:t>However, the 0/1 heterogeneity metric may not accurately capture the intricacies of diverse and multifaceted systems. </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b="0" i="0" dirty="0">
              <a:solidFill>
                <a:srgbClr val="374151"/>
              </a:solidFill>
              <a:effectLst/>
              <a:latin typeface="Söhne"/>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b="0" i="0" dirty="0">
                <a:solidFill>
                  <a:srgbClr val="374151"/>
                </a:solidFill>
                <a:effectLst/>
                <a:latin typeface="Söhne"/>
              </a:rPr>
              <a:t>This emphasizes the need for a more nuanced metric to inform decision-making, and navigate through the vast decision space.</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b="0" i="0" dirty="0">
              <a:solidFill>
                <a:srgbClr val="374151"/>
              </a:solidFill>
              <a:effectLst/>
              <a:latin typeface="Söhne"/>
            </a:endParaRPr>
          </a:p>
          <a:p>
            <a:endParaRPr lang="en-US" dirty="0"/>
          </a:p>
        </p:txBody>
      </p:sp>
    </p:spTree>
    <p:extLst>
      <p:ext uri="{BB962C8B-B14F-4D97-AF65-F5344CB8AC3E}">
        <p14:creationId xmlns:p14="http://schemas.microsoft.com/office/powerpoint/2010/main" val="7225984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Hpcclab titl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39157"/>
            <a:ext cx="7772400" cy="1102519"/>
          </a:xfrm>
        </p:spPr>
        <p:txBody>
          <a:bodyPr>
            <a:normAutofit/>
          </a:bodyPr>
          <a:lstStyle>
            <a:lvl1pPr algn="ctr">
              <a:defRPr sz="2800" b="0">
                <a:solidFill>
                  <a:schemeClr val="tx1"/>
                </a:solidFill>
                <a:latin typeface="Georgia" panose="02040502050405020303" pitchFamily="18" charset="0"/>
              </a:defRPr>
            </a:lvl1pPr>
          </a:lstStyle>
          <a:p>
            <a:r>
              <a:rPr lang="en-US" dirty="0"/>
              <a:t>Click to edit Master title style</a:t>
            </a:r>
          </a:p>
        </p:txBody>
      </p:sp>
      <p:sp>
        <p:nvSpPr>
          <p:cNvPr id="3" name="Subtitle 2"/>
          <p:cNvSpPr>
            <a:spLocks noGrp="1"/>
          </p:cNvSpPr>
          <p:nvPr>
            <p:ph type="subTitle" idx="1"/>
          </p:nvPr>
        </p:nvSpPr>
        <p:spPr>
          <a:xfrm>
            <a:off x="976908" y="3017558"/>
            <a:ext cx="7190184" cy="551552"/>
          </a:xfrm>
        </p:spPr>
        <p:txBody>
          <a:bodyPr>
            <a:noAutofit/>
          </a:bodyPr>
          <a:lstStyle>
            <a:lvl1pPr marL="0" indent="0" algn="ctr">
              <a:buNone/>
              <a:defRPr sz="2400">
                <a:solidFill>
                  <a:schemeClr val="tx1"/>
                </a:solidFill>
                <a:latin typeface="Arial" panose="020B0604020202020204" pitchFamily="34" charset="0"/>
                <a:cs typeface="Arial" panose="020B0604020202020204"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pic>
        <p:nvPicPr>
          <p:cNvPr id="10" name="Picture 9">
            <a:extLst>
              <a:ext uri="{FF2B5EF4-FFF2-40B4-BE49-F238E27FC236}">
                <a16:creationId xmlns:a16="http://schemas.microsoft.com/office/drawing/2014/main" id="{7FD42CBF-23E6-43DA-B07D-E6A9097E649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879" r="26273" b="-1"/>
          <a:stretch/>
        </p:blipFill>
        <p:spPr>
          <a:xfrm>
            <a:off x="4105459" y="0"/>
            <a:ext cx="933077" cy="836125"/>
          </a:xfrm>
          <a:prstGeom prst="rect">
            <a:avLst/>
          </a:prstGeom>
        </p:spPr>
      </p:pic>
      <p:sp>
        <p:nvSpPr>
          <p:cNvPr id="4" name="Rectangle 3">
            <a:extLst>
              <a:ext uri="{FF2B5EF4-FFF2-40B4-BE49-F238E27FC236}">
                <a16:creationId xmlns:a16="http://schemas.microsoft.com/office/drawing/2014/main" id="{6512D7D5-7ED9-4FB3-8309-E88F44E44BBC}"/>
              </a:ext>
            </a:extLst>
          </p:cNvPr>
          <p:cNvSpPr/>
          <p:nvPr userDrawn="1"/>
        </p:nvSpPr>
        <p:spPr>
          <a:xfrm>
            <a:off x="2377401" y="3698178"/>
            <a:ext cx="4389198" cy="515526"/>
          </a:xfrm>
          <a:prstGeom prst="rect">
            <a:avLst/>
          </a:prstGeom>
        </p:spPr>
        <p:txBody>
          <a:bodyPr wrap="square">
            <a:spAutoFit/>
          </a:bodyPr>
          <a:lstStyle/>
          <a:p>
            <a:pPr algn="ctr"/>
            <a:r>
              <a:rPr lang="en-US" sz="1400" dirty="0">
                <a:solidFill>
                  <a:schemeClr val="tx1"/>
                </a:solidFill>
              </a:rPr>
              <a:t>School of Computing and Informatics</a:t>
            </a:r>
          </a:p>
          <a:p>
            <a:pPr algn="ctr"/>
            <a:r>
              <a:rPr lang="en-US" sz="1350" dirty="0">
                <a:solidFill>
                  <a:schemeClr val="tx1"/>
                </a:solidFill>
              </a:rPr>
              <a:t>University of Louisiana at Lafayette</a:t>
            </a:r>
          </a:p>
        </p:txBody>
      </p:sp>
      <p:sp>
        <p:nvSpPr>
          <p:cNvPr id="6" name="Text Placeholder 5">
            <a:extLst>
              <a:ext uri="{FF2B5EF4-FFF2-40B4-BE49-F238E27FC236}">
                <a16:creationId xmlns:a16="http://schemas.microsoft.com/office/drawing/2014/main" id="{7174EA2C-5A67-4DCB-95B2-6C1EE5266821}"/>
              </a:ext>
            </a:extLst>
          </p:cNvPr>
          <p:cNvSpPr>
            <a:spLocks noGrp="1"/>
          </p:cNvSpPr>
          <p:nvPr>
            <p:ph type="body" sz="quarter" idx="10" hasCustomPrompt="1"/>
          </p:nvPr>
        </p:nvSpPr>
        <p:spPr>
          <a:xfrm>
            <a:off x="3712365" y="4687175"/>
            <a:ext cx="1719263" cy="405983"/>
          </a:xfrm>
        </p:spPr>
        <p:txBody>
          <a:bodyPr anchor="ctr">
            <a:normAutofit/>
          </a:bodyPr>
          <a:lstStyle>
            <a:lvl2pPr marL="0" indent="0" algn="ctr">
              <a:buNone/>
              <a:defRPr sz="2000"/>
            </a:lvl2pPr>
          </a:lstStyle>
          <a:p>
            <a:pPr lvl="1"/>
            <a:r>
              <a:rPr lang="en-US" dirty="0"/>
              <a:t>Date</a:t>
            </a:r>
          </a:p>
        </p:txBody>
      </p:sp>
      <p:sp>
        <p:nvSpPr>
          <p:cNvPr id="15" name="Text Placeholder 14">
            <a:extLst>
              <a:ext uri="{FF2B5EF4-FFF2-40B4-BE49-F238E27FC236}">
                <a16:creationId xmlns:a16="http://schemas.microsoft.com/office/drawing/2014/main" id="{C5E51FF6-7C77-65AC-036A-67EF532ED0A3}"/>
              </a:ext>
            </a:extLst>
          </p:cNvPr>
          <p:cNvSpPr>
            <a:spLocks noGrp="1"/>
          </p:cNvSpPr>
          <p:nvPr>
            <p:ph type="body" sz="quarter" idx="11"/>
          </p:nvPr>
        </p:nvSpPr>
        <p:spPr>
          <a:xfrm>
            <a:off x="3564082" y="1148534"/>
            <a:ext cx="2015836" cy="351302"/>
          </a:xfrm>
        </p:spPr>
        <p:txBody>
          <a:bodyPr>
            <a:normAutofit/>
          </a:bodyPr>
          <a:lstStyle>
            <a:lvl1pPr marL="0" indent="0" algn="ctr">
              <a:buNone/>
              <a:defRPr sz="1600"/>
            </a:lvl1pPr>
          </a:lstStyle>
          <a:p>
            <a:pPr lvl="0"/>
            <a:endParaRPr lang="en-US" dirty="0"/>
          </a:p>
        </p:txBody>
      </p:sp>
    </p:spTree>
    <p:extLst>
      <p:ext uri="{BB962C8B-B14F-4D97-AF65-F5344CB8AC3E}">
        <p14:creationId xmlns:p14="http://schemas.microsoft.com/office/powerpoint/2010/main" val="922723325"/>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Hpcclab content">
    <p:spTree>
      <p:nvGrpSpPr>
        <p:cNvPr id="1" name=""/>
        <p:cNvGrpSpPr/>
        <p:nvPr/>
      </p:nvGrpSpPr>
      <p:grpSpPr>
        <a:xfrm>
          <a:off x="0" y="0"/>
          <a:ext cx="0" cy="0"/>
          <a:chOff x="0" y="0"/>
          <a:chExt cx="0" cy="0"/>
        </a:xfrm>
      </p:grpSpPr>
      <p:sp>
        <p:nvSpPr>
          <p:cNvPr id="2" name="Title 1"/>
          <p:cNvSpPr>
            <a:spLocks noGrp="1"/>
          </p:cNvSpPr>
          <p:nvPr>
            <p:ph type="title"/>
          </p:nvPr>
        </p:nvSpPr>
        <p:spPr>
          <a:xfrm>
            <a:off x="188081" y="89154"/>
            <a:ext cx="8139184" cy="758777"/>
          </a:xfrm>
        </p:spPr>
        <p:txBody>
          <a:bodyPr>
            <a:normAutofit/>
          </a:bodyPr>
          <a:lstStyle>
            <a:lvl1pPr algn="l">
              <a:defRPr sz="2600" b="1">
                <a:solidFill>
                  <a:schemeClr val="tx1"/>
                </a:solidFill>
                <a:latin typeface="Georgia" panose="02040502050405020303"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a:xfrm>
            <a:off x="127063" y="1033981"/>
            <a:ext cx="8710684" cy="3727025"/>
          </a:xfrm>
        </p:spPr>
        <p:txBody>
          <a:bodyPr/>
          <a:lstStyle>
            <a:lvl1pPr marL="228600" indent="-228600">
              <a:buClr>
                <a:srgbClr val="286AD4"/>
              </a:buClr>
              <a:buSzPct val="125000"/>
              <a:buFont typeface="Calibri" panose="020F0502020204030204" pitchFamily="34" charset="0"/>
              <a:buChar char="•"/>
              <a:defRPr sz="2200">
                <a:latin typeface="Arial" panose="020B0604020202020204" pitchFamily="34" charset="0"/>
                <a:cs typeface="Arial" panose="020B0604020202020204" pitchFamily="34" charset="0"/>
              </a:defRPr>
            </a:lvl1pPr>
            <a:lvl2pPr marL="685800" indent="-228600">
              <a:buClr>
                <a:schemeClr val="tx2">
                  <a:lumMod val="40000"/>
                  <a:lumOff val="60000"/>
                </a:schemeClr>
              </a:buClr>
              <a:defRPr sz="2000">
                <a:latin typeface="Arial" panose="020B0604020202020204" pitchFamily="34" charset="0"/>
                <a:cs typeface="Arial" panose="020B0604020202020204" pitchFamily="34" charset="0"/>
              </a:defRPr>
            </a:lvl2pPr>
            <a:lvl3pPr marL="1090613" indent="-171450">
              <a:buClr>
                <a:srgbClr val="286AD4"/>
              </a:buClr>
              <a:defRPr sz="1600">
                <a:latin typeface="Arial" panose="020B0604020202020204" pitchFamily="34" charset="0"/>
                <a:cs typeface="Arial" panose="020B0604020202020204" pitchFamily="34" charset="0"/>
              </a:defRPr>
            </a:lvl3pPr>
            <a:lvl4pPr>
              <a:buClr>
                <a:schemeClr val="accent3">
                  <a:lumMod val="50000"/>
                </a:schemeClr>
              </a:buClr>
              <a:defRPr/>
            </a:lvl4pPr>
            <a:lvl5pPr>
              <a:buClr>
                <a:schemeClr val="accent3">
                  <a:lumMod val="50000"/>
                </a:schemeClr>
              </a:buClr>
              <a:defRPr/>
            </a:lvl5pPr>
          </a:lstStyle>
          <a:p>
            <a:pPr lvl="0"/>
            <a:r>
              <a:rPr lang="en-US" dirty="0"/>
              <a:t>Click to edit Master text styles</a:t>
            </a:r>
          </a:p>
          <a:p>
            <a:pPr lvl="1"/>
            <a:r>
              <a:rPr lang="en-US" dirty="0"/>
              <a:t>Second level</a:t>
            </a:r>
          </a:p>
          <a:p>
            <a:pPr lvl="2"/>
            <a:r>
              <a:rPr lang="en-US" dirty="0"/>
              <a:t>Third level</a:t>
            </a:r>
          </a:p>
        </p:txBody>
      </p:sp>
      <p:pic>
        <p:nvPicPr>
          <p:cNvPr id="10" name="Picture 9">
            <a:extLst>
              <a:ext uri="{FF2B5EF4-FFF2-40B4-BE49-F238E27FC236}">
                <a16:creationId xmlns:a16="http://schemas.microsoft.com/office/drawing/2014/main" id="{DDBAD98C-46DB-4412-B141-29FA6954145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17994"/>
          <a:stretch/>
        </p:blipFill>
        <p:spPr>
          <a:xfrm>
            <a:off x="8443667" y="38594"/>
            <a:ext cx="788159" cy="623247"/>
          </a:xfrm>
          <a:prstGeom prst="rect">
            <a:avLst/>
          </a:prstGeom>
        </p:spPr>
      </p:pic>
      <p:sp>
        <p:nvSpPr>
          <p:cNvPr id="6" name="Slide Number Placeholder 5"/>
          <p:cNvSpPr>
            <a:spLocks noGrp="1"/>
          </p:cNvSpPr>
          <p:nvPr>
            <p:ph type="sldNum" sz="quarter" idx="12"/>
          </p:nvPr>
        </p:nvSpPr>
        <p:spPr>
          <a:xfrm>
            <a:off x="3534628" y="4842276"/>
            <a:ext cx="2133600" cy="273844"/>
          </a:xfrm>
        </p:spPr>
        <p:txBody>
          <a:bodyPr/>
          <a:lstStyle>
            <a:lvl1pPr algn="ctr">
              <a:defRPr sz="1600" b="1">
                <a:solidFill>
                  <a:schemeClr val="tx1"/>
                </a:solidFill>
              </a:defRPr>
            </a:lvl1pPr>
          </a:lstStyle>
          <a:p>
            <a:fld id="{7D2751F7-D677-4CE9-B35A-C3CCA0CC8D94}" type="slidenum">
              <a:rPr lang="en-US" smtClean="0"/>
              <a:pPr/>
              <a:t>‹#›</a:t>
            </a:fld>
            <a:endParaRPr lang="en-US" dirty="0"/>
          </a:p>
        </p:txBody>
      </p:sp>
      <p:sp>
        <p:nvSpPr>
          <p:cNvPr id="5" name="Rectangle: Rounded Corners 4">
            <a:extLst>
              <a:ext uri="{FF2B5EF4-FFF2-40B4-BE49-F238E27FC236}">
                <a16:creationId xmlns:a16="http://schemas.microsoft.com/office/drawing/2014/main" id="{97050C7C-CBC3-CB94-6DF3-91E8DF32A728}"/>
              </a:ext>
            </a:extLst>
          </p:cNvPr>
          <p:cNvSpPr/>
          <p:nvPr userDrawn="1"/>
        </p:nvSpPr>
        <p:spPr>
          <a:xfrm>
            <a:off x="127063" y="918164"/>
            <a:ext cx="8167760" cy="85061"/>
          </a:xfrm>
          <a:prstGeom prst="roundRect">
            <a:avLst/>
          </a:prstGeom>
          <a:solidFill>
            <a:srgbClr val="286AD4"/>
          </a:solidFill>
          <a:ln>
            <a:solidFill>
              <a:srgbClr val="286A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89468224"/>
      </p:ext>
    </p:extLst>
  </p:cSld>
  <p:clrMapOvr>
    <a:masterClrMapping/>
  </p:clrMapOvr>
  <p:hf hdr="0" ftr="0" dt="0"/>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ustom Layout">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D64EA8E-3823-A199-D4D3-D3C9A5FF6209}"/>
              </a:ext>
            </a:extLst>
          </p:cNvPr>
          <p:cNvSpPr/>
          <p:nvPr userDrawn="1"/>
        </p:nvSpPr>
        <p:spPr>
          <a:xfrm>
            <a:off x="1" y="0"/>
            <a:ext cx="457200" cy="5143500"/>
          </a:xfrm>
          <a:prstGeom prst="rect">
            <a:avLst/>
          </a:prstGeom>
          <a:gradFill flip="none" rotWithShape="1">
            <a:gsLst>
              <a:gs pos="11000">
                <a:schemeClr val="accent1">
                  <a:lumMod val="20000"/>
                  <a:lumOff val="80000"/>
                </a:schemeClr>
              </a:gs>
              <a:gs pos="38000">
                <a:srgbClr val="A4C1E4"/>
              </a:gs>
              <a:gs pos="7000">
                <a:schemeClr val="bg1">
                  <a:lumMod val="95000"/>
                </a:schemeClr>
              </a:gs>
              <a:gs pos="89000">
                <a:schemeClr val="accent1">
                  <a:lumMod val="60000"/>
                  <a:lumOff val="40000"/>
                </a:schemeClr>
              </a:gs>
              <a:gs pos="60000">
                <a:schemeClr val="tx2">
                  <a:lumMod val="40000"/>
                  <a:lumOff val="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1BE2C785-4794-6440-FA9C-CA38CF9101E6}"/>
              </a:ext>
            </a:extLst>
          </p:cNvPr>
          <p:cNvSpPr>
            <a:spLocks noGrp="1"/>
          </p:cNvSpPr>
          <p:nvPr>
            <p:ph type="body" sz="quarter" idx="12"/>
          </p:nvPr>
        </p:nvSpPr>
        <p:spPr>
          <a:xfrm>
            <a:off x="622300" y="1612900"/>
            <a:ext cx="8064500" cy="1727200"/>
          </a:xfrm>
        </p:spPr>
        <p:txBody>
          <a:bodyPr anchor="ctr">
            <a:normAutofit/>
          </a:bodyPr>
          <a:lstStyle>
            <a:lvl1pPr marL="0" indent="0" algn="ctr">
              <a:lnSpc>
                <a:spcPct val="150000"/>
              </a:lnSpc>
              <a:buNone/>
              <a:defRPr sz="3000" b="1">
                <a:latin typeface="Georgia" panose="02040502050405020303" pitchFamily="18" charset="0"/>
              </a:defRPr>
            </a:lvl1pPr>
            <a:lvl2pPr marL="342900" indent="0">
              <a:buNone/>
              <a:defRPr/>
            </a:lvl2pPr>
          </a:lstStyle>
          <a:p>
            <a:pPr lvl="0"/>
            <a:r>
              <a:rPr lang="en-US" dirty="0"/>
              <a:t>Click to edit Master text styles</a:t>
            </a:r>
          </a:p>
        </p:txBody>
      </p:sp>
      <p:pic>
        <p:nvPicPr>
          <p:cNvPr id="11" name="Picture 10">
            <a:extLst>
              <a:ext uri="{FF2B5EF4-FFF2-40B4-BE49-F238E27FC236}">
                <a16:creationId xmlns:a16="http://schemas.microsoft.com/office/drawing/2014/main" id="{D33A7B9A-5F19-3374-D8F6-BAD93F39E76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17994"/>
          <a:stretch/>
        </p:blipFill>
        <p:spPr>
          <a:xfrm>
            <a:off x="8443667" y="38594"/>
            <a:ext cx="788159" cy="623247"/>
          </a:xfrm>
          <a:prstGeom prst="rect">
            <a:avLst/>
          </a:prstGeom>
        </p:spPr>
      </p:pic>
    </p:spTree>
    <p:extLst>
      <p:ext uri="{BB962C8B-B14F-4D97-AF65-F5344CB8AC3E}">
        <p14:creationId xmlns:p14="http://schemas.microsoft.com/office/powerpoint/2010/main" val="8520531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653911F-8EF7-35B1-C80B-E37E07398CA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17994"/>
          <a:stretch/>
        </p:blipFill>
        <p:spPr>
          <a:xfrm>
            <a:off x="8443667" y="38594"/>
            <a:ext cx="788159" cy="623247"/>
          </a:xfrm>
          <a:prstGeom prst="rect">
            <a:avLst/>
          </a:prstGeom>
        </p:spPr>
      </p:pic>
      <p:sp>
        <p:nvSpPr>
          <p:cNvPr id="6" name="Slide Number Placeholder 5">
            <a:extLst>
              <a:ext uri="{FF2B5EF4-FFF2-40B4-BE49-F238E27FC236}">
                <a16:creationId xmlns:a16="http://schemas.microsoft.com/office/drawing/2014/main" id="{EE665909-8C44-1788-5916-F4E1B4D94773}"/>
              </a:ext>
            </a:extLst>
          </p:cNvPr>
          <p:cNvSpPr txBox="1">
            <a:spLocks/>
          </p:cNvSpPr>
          <p:nvPr userDrawn="1"/>
        </p:nvSpPr>
        <p:spPr>
          <a:xfrm>
            <a:off x="3534628" y="4842276"/>
            <a:ext cx="2133600" cy="273844"/>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Font typeface="Arial"/>
              <a:defRPr sz="1600" b="1" i="0" u="none" strike="noStrike" cap="none">
                <a:solidFill>
                  <a:schemeClr val="tx1"/>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7D2751F7-D677-4CE9-B35A-C3CCA0CC8D94}" type="slidenum">
              <a:rPr lang="en-US" smtClean="0"/>
              <a:pPr/>
              <a:t>‹#›</a:t>
            </a:fld>
            <a:endParaRPr lang="en-US" dirty="0"/>
          </a:p>
        </p:txBody>
      </p:sp>
      <p:sp>
        <p:nvSpPr>
          <p:cNvPr id="7" name="Content Placeholder 2">
            <a:extLst>
              <a:ext uri="{FF2B5EF4-FFF2-40B4-BE49-F238E27FC236}">
                <a16:creationId xmlns:a16="http://schemas.microsoft.com/office/drawing/2014/main" id="{4D6ABDD3-4697-A94E-C07B-A8FB86C54F14}"/>
              </a:ext>
            </a:extLst>
          </p:cNvPr>
          <p:cNvSpPr>
            <a:spLocks noGrp="1"/>
          </p:cNvSpPr>
          <p:nvPr>
            <p:ph idx="1"/>
          </p:nvPr>
        </p:nvSpPr>
        <p:spPr>
          <a:xfrm>
            <a:off x="0" y="322117"/>
            <a:ext cx="9060873" cy="4438889"/>
          </a:xfrm>
        </p:spPr>
        <p:txBody>
          <a:bodyPr/>
          <a:lstStyle>
            <a:lvl1pPr marL="228600" indent="-228600">
              <a:buClr>
                <a:srgbClr val="286AD4"/>
              </a:buClr>
              <a:buSzPct val="125000"/>
              <a:buFont typeface="Calibri" panose="020F0502020204030204" pitchFamily="34" charset="0"/>
              <a:buChar char="•"/>
              <a:defRPr sz="2200">
                <a:latin typeface="Arial" panose="020B0604020202020204" pitchFamily="34" charset="0"/>
                <a:cs typeface="Arial" panose="020B0604020202020204" pitchFamily="34" charset="0"/>
              </a:defRPr>
            </a:lvl1pPr>
            <a:lvl2pPr marL="685800" indent="-228600">
              <a:buClr>
                <a:schemeClr val="tx2">
                  <a:lumMod val="40000"/>
                  <a:lumOff val="60000"/>
                </a:schemeClr>
              </a:buClr>
              <a:defRPr sz="2000">
                <a:latin typeface="Arial" panose="020B0604020202020204" pitchFamily="34" charset="0"/>
                <a:cs typeface="Arial" panose="020B0604020202020204" pitchFamily="34" charset="0"/>
              </a:defRPr>
            </a:lvl2pPr>
            <a:lvl3pPr marL="1090613" indent="-171450">
              <a:buClr>
                <a:srgbClr val="286AD4"/>
              </a:buClr>
              <a:defRPr sz="1600">
                <a:latin typeface="Arial" panose="020B0604020202020204" pitchFamily="34" charset="0"/>
                <a:cs typeface="Arial" panose="020B0604020202020204" pitchFamily="34" charset="0"/>
              </a:defRPr>
            </a:lvl3pPr>
            <a:lvl4pPr>
              <a:buClr>
                <a:schemeClr val="accent3">
                  <a:lumMod val="50000"/>
                </a:schemeClr>
              </a:buClr>
              <a:defRPr/>
            </a:lvl4pPr>
            <a:lvl5pPr>
              <a:buClr>
                <a:schemeClr val="accent3">
                  <a:lumMod val="50000"/>
                </a:schemeClr>
              </a:buClr>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6393493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14300"/>
            <a:ext cx="822960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endParaRPr lang="en-US">
              <a:solidFill>
                <a:prstClr val="black">
                  <a:tint val="75000"/>
                </a:prstClr>
              </a:solidFill>
            </a:endParaRPr>
          </a:p>
        </p:txBody>
      </p:sp>
      <p:sp>
        <p:nvSpPr>
          <p:cNvPr id="6" name="Slide Number Placeholder 5"/>
          <p:cNvSpPr>
            <a:spLocks noGrp="1"/>
          </p:cNvSpPr>
          <p:nvPr>
            <p:ph type="sldNum" sz="quarter" idx="4"/>
          </p:nvPr>
        </p:nvSpPr>
        <p:spPr>
          <a:xfrm>
            <a:off x="6592800" y="4731991"/>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7D2751F7-D677-4CE9-B35A-C3CCA0CC8D94}" type="slidenum">
              <a:rPr lang="en-US" smtClean="0">
                <a:solidFill>
                  <a:prstClr val="black">
                    <a:tint val="75000"/>
                  </a:prstClr>
                </a:solidFill>
              </a:rPr>
              <a:pPr defTabSz="685800"/>
              <a:t>‹#›</a:t>
            </a:fld>
            <a:endParaRPr lang="en-US" dirty="0">
              <a:solidFill>
                <a:prstClr val="black">
                  <a:tint val="75000"/>
                </a:prstClr>
              </a:solidFill>
            </a:endParaRPr>
          </a:p>
        </p:txBody>
      </p:sp>
    </p:spTree>
    <p:extLst>
      <p:ext uri="{BB962C8B-B14F-4D97-AF65-F5344CB8AC3E}">
        <p14:creationId xmlns:p14="http://schemas.microsoft.com/office/powerpoint/2010/main" val="206601173"/>
      </p:ext>
    </p:extLst>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Lst>
  <p:hf hdr="0" ftr="0" dt="0"/>
  <p:txStyles>
    <p:titleStyle>
      <a:lvl1pPr algn="ctr" defTabSz="685800" rtl="0" eaLnBrk="1" latinLnBrk="0" hangingPunct="1">
        <a:spcBef>
          <a:spcPct val="0"/>
        </a:spcBef>
        <a:buNone/>
        <a:defRPr sz="3300" b="0" i="0" kern="1200">
          <a:solidFill>
            <a:schemeClr val="bg1"/>
          </a:solidFill>
          <a:latin typeface="Arial"/>
          <a:ea typeface="+mj-ea"/>
          <a:cs typeface="+mj-cs"/>
        </a:defRPr>
      </a:lvl1pPr>
    </p:titleStyle>
    <p:bodyStyle>
      <a:lvl1pPr marL="257175" indent="-257175" algn="l" defTabSz="685800" rtl="0" eaLnBrk="1" latinLnBrk="0" hangingPunct="1">
        <a:spcBef>
          <a:spcPct val="20000"/>
        </a:spcBef>
        <a:buClrTx/>
        <a:buSzPct val="125000"/>
        <a:buFont typeface="Arial" pitchFamily="34" charset="0"/>
        <a:buChar char="•"/>
        <a:defRPr sz="2550" kern="1200">
          <a:solidFill>
            <a:schemeClr val="tx1"/>
          </a:solidFill>
          <a:latin typeface="+mn-lt"/>
          <a:ea typeface="+mn-ea"/>
          <a:cs typeface="+mn-cs"/>
        </a:defRPr>
      </a:lvl1pPr>
      <a:lvl2pPr marL="557213" indent="-214313" algn="l" defTabSz="685800" rtl="0" eaLnBrk="1" latinLnBrk="0" hangingPunct="1">
        <a:spcBef>
          <a:spcPct val="20000"/>
        </a:spcBef>
        <a:buClr>
          <a:srgbClr val="008000"/>
        </a:buClr>
        <a:buFont typeface="Wingdings" charset="2"/>
        <a:buChar char="§"/>
        <a:defRPr sz="2100" kern="1200">
          <a:solidFill>
            <a:schemeClr val="tx1"/>
          </a:solidFill>
          <a:latin typeface="+mn-lt"/>
          <a:ea typeface="+mn-ea"/>
          <a:cs typeface="+mn-cs"/>
        </a:defRPr>
      </a:lvl2pPr>
      <a:lvl3pPr marL="857250" indent="-171450" algn="l" defTabSz="685800" rtl="0" eaLnBrk="1" latinLnBrk="0" hangingPunct="1">
        <a:spcBef>
          <a:spcPct val="20000"/>
        </a:spcBef>
        <a:buClr>
          <a:srgbClr val="008000"/>
        </a:buClr>
        <a:buFont typeface="Courier New"/>
        <a:buChar char="o"/>
        <a:defRPr sz="1800" kern="1200">
          <a:solidFill>
            <a:schemeClr val="tx1"/>
          </a:solidFill>
          <a:latin typeface="+mn-lt"/>
          <a:ea typeface="+mn-ea"/>
          <a:cs typeface="+mn-cs"/>
        </a:defRPr>
      </a:lvl3pPr>
      <a:lvl4pPr marL="1200150" indent="-171450" algn="l" defTabSz="685800" rtl="0" eaLnBrk="1" latinLnBrk="0" hangingPunct="1">
        <a:spcBef>
          <a:spcPct val="20000"/>
        </a:spcBef>
        <a:buClr>
          <a:srgbClr val="008000"/>
        </a:buClr>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Clr>
          <a:srgbClr val="008000"/>
        </a:buClr>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2.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8.jpeg"/><Relationship Id="rId7"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17.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35.png"/><Relationship Id="rId3" Type="http://schemas.openxmlformats.org/officeDocument/2006/relationships/image" Target="../media/image18.jpeg"/><Relationship Id="rId7" Type="http://schemas.openxmlformats.org/officeDocument/2006/relationships/image" Target="../media/image15.png"/><Relationship Id="rId12"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33.png"/><Relationship Id="rId5" Type="http://schemas.openxmlformats.org/officeDocument/2006/relationships/image" Target="../media/image22.png"/><Relationship Id="rId15" Type="http://schemas.openxmlformats.org/officeDocument/2006/relationships/image" Target="../media/image37.png"/><Relationship Id="rId10" Type="http://schemas.openxmlformats.org/officeDocument/2006/relationships/image" Target="../media/image321.png"/><Relationship Id="rId4" Type="http://schemas.openxmlformats.org/officeDocument/2006/relationships/image" Target="../media/image21.png"/><Relationship Id="rId9" Type="http://schemas.openxmlformats.org/officeDocument/2006/relationships/image" Target="../media/image20.png"/><Relationship Id="rId14" Type="http://schemas.openxmlformats.org/officeDocument/2006/relationships/image" Target="../media/image3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39.png"/><Relationship Id="rId18" Type="http://schemas.openxmlformats.org/officeDocument/2006/relationships/image" Target="../media/image44.png"/><Relationship Id="rId3" Type="http://schemas.openxmlformats.org/officeDocument/2006/relationships/image" Target="../media/image18.jpeg"/><Relationship Id="rId7" Type="http://schemas.openxmlformats.org/officeDocument/2006/relationships/image" Target="../media/image15.png"/><Relationship Id="rId12" Type="http://schemas.openxmlformats.org/officeDocument/2006/relationships/image" Target="../media/image381.png"/><Relationship Id="rId17" Type="http://schemas.openxmlformats.org/officeDocument/2006/relationships/image" Target="../media/image43.png"/><Relationship Id="rId2" Type="http://schemas.openxmlformats.org/officeDocument/2006/relationships/notesSlide" Target="../notesSlides/notesSlide20.xml"/><Relationship Id="rId16"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20.png"/><Relationship Id="rId5" Type="http://schemas.openxmlformats.org/officeDocument/2006/relationships/image" Target="../media/image22.png"/><Relationship Id="rId15" Type="http://schemas.openxmlformats.org/officeDocument/2006/relationships/image" Target="../media/image41.png"/><Relationship Id="rId10" Type="http://schemas.openxmlformats.org/officeDocument/2006/relationships/image" Target="../media/image24.png"/><Relationship Id="rId4" Type="http://schemas.openxmlformats.org/officeDocument/2006/relationships/image" Target="../media/image21.png"/><Relationship Id="rId9" Type="http://schemas.openxmlformats.org/officeDocument/2006/relationships/image" Target="../media/image23.jpeg"/><Relationship Id="rId14" Type="http://schemas.openxmlformats.org/officeDocument/2006/relationships/image" Target="../media/image40.png"/></Relationships>
</file>

<file path=ppt/slides/_rels/slide21.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52.png"/><Relationship Id="rId3" Type="http://schemas.openxmlformats.org/officeDocument/2006/relationships/image" Target="../media/image12.png"/><Relationship Id="rId7" Type="http://schemas.openxmlformats.org/officeDocument/2006/relationships/image" Target="../media/image46.png"/><Relationship Id="rId12" Type="http://schemas.openxmlformats.org/officeDocument/2006/relationships/image" Target="../media/image51.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45.png"/><Relationship Id="rId11" Type="http://schemas.openxmlformats.org/officeDocument/2006/relationships/image" Target="../media/image27.png"/><Relationship Id="rId5" Type="http://schemas.openxmlformats.org/officeDocument/2006/relationships/image" Target="../media/image17.png"/><Relationship Id="rId10" Type="http://schemas.openxmlformats.org/officeDocument/2006/relationships/image" Target="../media/image26.png"/><Relationship Id="rId4" Type="http://schemas.openxmlformats.org/officeDocument/2006/relationships/image" Target="../media/image15.png"/><Relationship Id="rId9" Type="http://schemas.openxmlformats.org/officeDocument/2006/relationships/image" Target="../media/image48.png"/><Relationship Id="rId14" Type="http://schemas.openxmlformats.org/officeDocument/2006/relationships/image" Target="../media/image53.png"/></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450.png"/><Relationship Id="rId3" Type="http://schemas.openxmlformats.org/officeDocument/2006/relationships/image" Target="../media/image401.png"/><Relationship Id="rId7" Type="http://schemas.openxmlformats.org/officeDocument/2006/relationships/image" Target="../media/image441.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431.png"/><Relationship Id="rId5" Type="http://schemas.openxmlformats.org/officeDocument/2006/relationships/image" Target="../media/image421.png"/><Relationship Id="rId4" Type="http://schemas.openxmlformats.org/officeDocument/2006/relationships/image" Target="../media/image411.png"/><Relationship Id="rId9" Type="http://schemas.openxmlformats.org/officeDocument/2006/relationships/image" Target="../media/image270.png"/></Relationships>
</file>

<file path=ppt/slides/_rels/slide26.xml.rels><?xml version="1.0" encoding="UTF-8" standalone="yes"?>
<Relationships xmlns="http://schemas.openxmlformats.org/package/2006/relationships"><Relationship Id="rId3" Type="http://schemas.openxmlformats.org/officeDocument/2006/relationships/image" Target="../media/image470.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501.png"/><Relationship Id="rId5" Type="http://schemas.openxmlformats.org/officeDocument/2006/relationships/image" Target="../media/image31.png"/><Relationship Id="rId4" Type="http://schemas.openxmlformats.org/officeDocument/2006/relationships/image" Target="../media/image481.png"/></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32.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50.png"/><Relationship Id="rId7" Type="http://schemas.openxmlformats.org/officeDocument/2006/relationships/image" Target="../media/image60.png"/><Relationship Id="rId2" Type="http://schemas.openxmlformats.org/officeDocument/2006/relationships/image" Target="../media/image49.png"/><Relationship Id="rId1" Type="http://schemas.openxmlformats.org/officeDocument/2006/relationships/slideLayout" Target="../slideLayouts/slideLayout2.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 Id="rId9" Type="http://schemas.openxmlformats.org/officeDocument/2006/relationships/image" Target="../media/image62.png"/></Relationships>
</file>

<file path=ppt/slides/_rels/slide33.xml.rels><?xml version="1.0" encoding="UTF-8" standalone="yes"?>
<Relationships xmlns="http://schemas.openxmlformats.org/package/2006/relationships"><Relationship Id="rId8" Type="http://schemas.openxmlformats.org/officeDocument/2006/relationships/image" Target="../media/image61.png"/><Relationship Id="rId13" Type="http://schemas.openxmlformats.org/officeDocument/2006/relationships/image" Target="../media/image68.png"/><Relationship Id="rId18" Type="http://schemas.openxmlformats.org/officeDocument/2006/relationships/image" Target="../media/image73.png"/><Relationship Id="rId26" Type="http://schemas.openxmlformats.org/officeDocument/2006/relationships/image" Target="../media/image81.png"/><Relationship Id="rId3" Type="http://schemas.openxmlformats.org/officeDocument/2006/relationships/image" Target="../media/image50.png"/><Relationship Id="rId21" Type="http://schemas.openxmlformats.org/officeDocument/2006/relationships/image" Target="../media/image76.png"/><Relationship Id="rId7" Type="http://schemas.openxmlformats.org/officeDocument/2006/relationships/image" Target="../media/image64.png"/><Relationship Id="rId12" Type="http://schemas.openxmlformats.org/officeDocument/2006/relationships/image" Target="../media/image67.png"/><Relationship Id="rId17" Type="http://schemas.openxmlformats.org/officeDocument/2006/relationships/image" Target="../media/image72.png"/><Relationship Id="rId25" Type="http://schemas.openxmlformats.org/officeDocument/2006/relationships/image" Target="../media/image80.png"/><Relationship Id="rId2" Type="http://schemas.openxmlformats.org/officeDocument/2006/relationships/image" Target="../media/image49.png"/><Relationship Id="rId16" Type="http://schemas.openxmlformats.org/officeDocument/2006/relationships/image" Target="../media/image71.png"/><Relationship Id="rId20" Type="http://schemas.openxmlformats.org/officeDocument/2006/relationships/image" Target="../media/image75.png"/><Relationship Id="rId1" Type="http://schemas.openxmlformats.org/officeDocument/2006/relationships/slideLayout" Target="../slideLayouts/slideLayout2.xml"/><Relationship Id="rId6" Type="http://schemas.openxmlformats.org/officeDocument/2006/relationships/image" Target="../media/image63.png"/><Relationship Id="rId11" Type="http://schemas.openxmlformats.org/officeDocument/2006/relationships/image" Target="../media/image66.png"/><Relationship Id="rId24" Type="http://schemas.openxmlformats.org/officeDocument/2006/relationships/image" Target="../media/image79.png"/><Relationship Id="rId5" Type="http://schemas.openxmlformats.org/officeDocument/2006/relationships/image" Target="../media/image58.png"/><Relationship Id="rId15" Type="http://schemas.openxmlformats.org/officeDocument/2006/relationships/image" Target="../media/image70.png"/><Relationship Id="rId23" Type="http://schemas.openxmlformats.org/officeDocument/2006/relationships/image" Target="../media/image78.png"/><Relationship Id="rId10" Type="http://schemas.openxmlformats.org/officeDocument/2006/relationships/image" Target="../media/image65.png"/><Relationship Id="rId19" Type="http://schemas.openxmlformats.org/officeDocument/2006/relationships/image" Target="../media/image74.png"/><Relationship Id="rId4" Type="http://schemas.openxmlformats.org/officeDocument/2006/relationships/image" Target="../media/image57.png"/><Relationship Id="rId9" Type="http://schemas.openxmlformats.org/officeDocument/2006/relationships/image" Target="../media/image62.png"/><Relationship Id="rId14" Type="http://schemas.openxmlformats.org/officeDocument/2006/relationships/image" Target="../media/image69.png"/><Relationship Id="rId22" Type="http://schemas.openxmlformats.org/officeDocument/2006/relationships/image" Target="../media/image77.png"/></Relationships>
</file>

<file path=ppt/slides/_rels/slide34.xml.rels><?xml version="1.0" encoding="UTF-8" standalone="yes"?>
<Relationships xmlns="http://schemas.openxmlformats.org/package/2006/relationships"><Relationship Id="rId8" Type="http://schemas.openxmlformats.org/officeDocument/2006/relationships/image" Target="../media/image82.png"/><Relationship Id="rId3" Type="http://schemas.openxmlformats.org/officeDocument/2006/relationships/image" Target="../media/image58.png"/><Relationship Id="rId7" Type="http://schemas.openxmlformats.org/officeDocument/2006/relationships/image" Target="../media/image61.png"/><Relationship Id="rId2" Type="http://schemas.openxmlformats.org/officeDocument/2006/relationships/image" Target="../media/image49.png"/><Relationship Id="rId1" Type="http://schemas.openxmlformats.org/officeDocument/2006/relationships/slideLayout" Target="../slideLayouts/slideLayout2.xml"/><Relationship Id="rId6" Type="http://schemas.openxmlformats.org/officeDocument/2006/relationships/image" Target="../media/image60.png"/><Relationship Id="rId5" Type="http://schemas.openxmlformats.org/officeDocument/2006/relationships/image" Target="../media/image59.png"/><Relationship Id="rId10" Type="http://schemas.openxmlformats.org/officeDocument/2006/relationships/image" Target="../media/image84.png"/><Relationship Id="rId4" Type="http://schemas.openxmlformats.org/officeDocument/2006/relationships/image" Target="../media/image63.png"/><Relationship Id="rId9" Type="http://schemas.openxmlformats.org/officeDocument/2006/relationships/image" Target="../media/image83.png"/></Relationships>
</file>

<file path=ppt/slides/_rels/slide35.xml.rels><?xml version="1.0" encoding="UTF-8" standalone="yes"?>
<Relationships xmlns="http://schemas.openxmlformats.org/package/2006/relationships"><Relationship Id="rId8" Type="http://schemas.openxmlformats.org/officeDocument/2006/relationships/image" Target="../media/image82.png"/><Relationship Id="rId13" Type="http://schemas.openxmlformats.org/officeDocument/2006/relationships/image" Target="../media/image87.png"/><Relationship Id="rId3" Type="http://schemas.openxmlformats.org/officeDocument/2006/relationships/image" Target="../media/image58.png"/><Relationship Id="rId7" Type="http://schemas.openxmlformats.org/officeDocument/2006/relationships/image" Target="../media/image61.png"/><Relationship Id="rId12" Type="http://schemas.openxmlformats.org/officeDocument/2006/relationships/image" Target="../media/image86.png"/><Relationship Id="rId2" Type="http://schemas.openxmlformats.org/officeDocument/2006/relationships/image" Target="../media/image49.png"/><Relationship Id="rId1" Type="http://schemas.openxmlformats.org/officeDocument/2006/relationships/slideLayout" Target="../slideLayouts/slideLayout2.xml"/><Relationship Id="rId6" Type="http://schemas.openxmlformats.org/officeDocument/2006/relationships/image" Target="../media/image60.png"/><Relationship Id="rId11" Type="http://schemas.openxmlformats.org/officeDocument/2006/relationships/image" Target="../media/image85.png"/><Relationship Id="rId5" Type="http://schemas.openxmlformats.org/officeDocument/2006/relationships/image" Target="../media/image59.png"/><Relationship Id="rId10" Type="http://schemas.openxmlformats.org/officeDocument/2006/relationships/image" Target="../media/image84.png"/><Relationship Id="rId4" Type="http://schemas.openxmlformats.org/officeDocument/2006/relationships/image" Target="../media/image63.png"/><Relationship Id="rId9" Type="http://schemas.openxmlformats.org/officeDocument/2006/relationships/image" Target="../media/image83.png"/><Relationship Id="rId14" Type="http://schemas.openxmlformats.org/officeDocument/2006/relationships/image" Target="../media/image88.png"/></Relationships>
</file>

<file path=ppt/slides/_rels/slide36.xml.rels><?xml version="1.0" encoding="UTF-8" standalone="yes"?>
<Relationships xmlns="http://schemas.openxmlformats.org/package/2006/relationships"><Relationship Id="rId8" Type="http://schemas.openxmlformats.org/officeDocument/2006/relationships/image" Target="../media/image92.png"/><Relationship Id="rId3" Type="http://schemas.openxmlformats.org/officeDocument/2006/relationships/image" Target="../media/image58.png"/><Relationship Id="rId7" Type="http://schemas.openxmlformats.org/officeDocument/2006/relationships/image" Target="../media/image91.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90.png"/><Relationship Id="rId5" Type="http://schemas.openxmlformats.org/officeDocument/2006/relationships/image" Target="../media/image89.png"/><Relationship Id="rId4" Type="http://schemas.openxmlformats.org/officeDocument/2006/relationships/image" Target="../media/image63.png"/></Relationships>
</file>

<file path=ppt/slides/_rels/slide37.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0.xml.rels><?xml version="1.0" encoding="UTF-8" standalone="yes"?>
<Relationships xmlns="http://schemas.openxmlformats.org/package/2006/relationships"><Relationship Id="rId3" Type="http://schemas.openxmlformats.org/officeDocument/2006/relationships/image" Target="../media/image271.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590.png"/></Relationships>
</file>

<file path=ppt/slides/_rels/slide41.xml.rels><?xml version="1.0" encoding="UTF-8" standalone="yes"?>
<Relationships xmlns="http://schemas.openxmlformats.org/package/2006/relationships"><Relationship Id="rId3" Type="http://schemas.openxmlformats.org/officeDocument/2006/relationships/image" Target="../media/image580.png"/><Relationship Id="rId2" Type="http://schemas.openxmlformats.org/officeDocument/2006/relationships/image" Target="../media/image50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5.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6C9657-35CC-FD19-C3AA-A218E2B06110}"/>
              </a:ext>
            </a:extLst>
          </p:cNvPr>
          <p:cNvSpPr>
            <a:spLocks noGrp="1"/>
          </p:cNvSpPr>
          <p:nvPr>
            <p:ph type="ctrTitle"/>
          </p:nvPr>
        </p:nvSpPr>
        <p:spPr/>
        <p:txBody>
          <a:bodyPr>
            <a:normAutofit fontScale="90000"/>
          </a:bodyPr>
          <a:lstStyle/>
          <a:p>
            <a:r>
              <a:rPr lang="en-US" b="1" dirty="0"/>
              <a:t>HEET: A Performance Measure to Quantify Heterogeneity in Distributed Computing Systems</a:t>
            </a:r>
            <a:endParaRPr lang="en-US" dirty="0"/>
          </a:p>
        </p:txBody>
      </p:sp>
      <p:sp>
        <p:nvSpPr>
          <p:cNvPr id="3" name="Subtitle 2">
            <a:extLst>
              <a:ext uri="{FF2B5EF4-FFF2-40B4-BE49-F238E27FC236}">
                <a16:creationId xmlns:a16="http://schemas.microsoft.com/office/drawing/2014/main" id="{9C69F261-61FF-B353-AD45-2D13AB42D009}"/>
              </a:ext>
            </a:extLst>
          </p:cNvPr>
          <p:cNvSpPr>
            <a:spLocks noGrp="1"/>
          </p:cNvSpPr>
          <p:nvPr>
            <p:ph type="subTitle" idx="1"/>
          </p:nvPr>
        </p:nvSpPr>
        <p:spPr>
          <a:xfrm>
            <a:off x="287383" y="2950142"/>
            <a:ext cx="8377646" cy="794544"/>
          </a:xfrm>
        </p:spPr>
        <p:txBody>
          <a:bodyPr>
            <a:noAutofit/>
          </a:bodyPr>
          <a:lstStyle/>
          <a:p>
            <a:r>
              <a:rPr lang="en-US" sz="2000" dirty="0">
                <a:latin typeface="Arial" panose="020B0604020202020204" pitchFamily="34" charset="0"/>
                <a:cs typeface="Arial" panose="020B0604020202020204" pitchFamily="34" charset="0"/>
              </a:rPr>
              <a:t>Ali Mokhtari, Saeid </a:t>
            </a:r>
            <a:r>
              <a:rPr lang="en-US" sz="2000" dirty="0" err="1">
                <a:latin typeface="Arial" panose="020B0604020202020204" pitchFamily="34" charset="0"/>
                <a:cs typeface="Arial" panose="020B0604020202020204" pitchFamily="34" charset="0"/>
              </a:rPr>
              <a:t>Ghafouri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Pooyan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Jamshidi</a:t>
            </a:r>
            <a:r>
              <a:rPr lang="en-US" sz="2000" dirty="0">
                <a:latin typeface="Arial" panose="020B0604020202020204" pitchFamily="34" charset="0"/>
                <a:cs typeface="Arial" panose="020B0604020202020204" pitchFamily="34" charset="0"/>
              </a:rPr>
              <a:t>, Mohsen Amini Salehi</a:t>
            </a:r>
          </a:p>
        </p:txBody>
      </p:sp>
      <p:sp>
        <p:nvSpPr>
          <p:cNvPr id="4" name="Text Placeholder 3">
            <a:extLst>
              <a:ext uri="{FF2B5EF4-FFF2-40B4-BE49-F238E27FC236}">
                <a16:creationId xmlns:a16="http://schemas.microsoft.com/office/drawing/2014/main" id="{09A2EC75-E865-7A83-0892-4170F48F6BF1}"/>
              </a:ext>
            </a:extLst>
          </p:cNvPr>
          <p:cNvSpPr>
            <a:spLocks noGrp="1"/>
          </p:cNvSpPr>
          <p:nvPr>
            <p:ph type="body" sz="quarter" idx="10"/>
          </p:nvPr>
        </p:nvSpPr>
        <p:spPr/>
        <p:txBody>
          <a:bodyPr>
            <a:normAutofit/>
          </a:bodyPr>
          <a:lstStyle/>
          <a:p>
            <a:pPr marL="0" indent="0" algn="ctr">
              <a:buNone/>
            </a:pPr>
            <a:r>
              <a:rPr lang="en-US" sz="1800" dirty="0"/>
              <a:t>December 2024</a:t>
            </a:r>
          </a:p>
        </p:txBody>
      </p:sp>
    </p:spTree>
    <p:extLst>
      <p:ext uri="{BB962C8B-B14F-4D97-AF65-F5344CB8AC3E}">
        <p14:creationId xmlns:p14="http://schemas.microsoft.com/office/powerpoint/2010/main" val="8760890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262397-F2C7-47D7-6C3F-4C43AE452581}"/>
              </a:ext>
            </a:extLst>
          </p:cNvPr>
          <p:cNvSpPr>
            <a:spLocks noGrp="1"/>
          </p:cNvSpPr>
          <p:nvPr>
            <p:ph type="title"/>
          </p:nvPr>
        </p:nvSpPr>
        <p:spPr/>
        <p:txBody>
          <a:bodyPr/>
          <a:lstStyle/>
          <a:p>
            <a:r>
              <a:rPr lang="en-US" dirty="0"/>
              <a:t>Heterogeneity Spectrum</a:t>
            </a:r>
          </a:p>
        </p:txBody>
      </p:sp>
      <p:sp>
        <p:nvSpPr>
          <p:cNvPr id="4" name="Slide Number Placeholder 3">
            <a:extLst>
              <a:ext uri="{FF2B5EF4-FFF2-40B4-BE49-F238E27FC236}">
                <a16:creationId xmlns:a16="http://schemas.microsoft.com/office/drawing/2014/main" id="{EB116B5B-FB25-9A19-DDFE-5945583DFF5F}"/>
              </a:ext>
            </a:extLst>
          </p:cNvPr>
          <p:cNvSpPr>
            <a:spLocks noGrp="1"/>
          </p:cNvSpPr>
          <p:nvPr>
            <p:ph type="sldNum" sz="quarter" idx="12"/>
          </p:nvPr>
        </p:nvSpPr>
        <p:spPr/>
        <p:txBody>
          <a:bodyPr/>
          <a:lstStyle/>
          <a:p>
            <a:fld id="{7D2751F7-D677-4CE9-B35A-C3CCA0CC8D94}" type="slidenum">
              <a:rPr lang="en-US" smtClean="0"/>
              <a:pPr/>
              <a:t>10</a:t>
            </a:fld>
            <a:endParaRPr lang="en-US" dirty="0"/>
          </a:p>
        </p:txBody>
      </p:sp>
      <p:sp>
        <p:nvSpPr>
          <p:cNvPr id="5" name="Arrow: Right 4">
            <a:extLst>
              <a:ext uri="{FF2B5EF4-FFF2-40B4-BE49-F238E27FC236}">
                <a16:creationId xmlns:a16="http://schemas.microsoft.com/office/drawing/2014/main" id="{3EE726A1-C473-3FA2-B800-E64178E22BFA}"/>
              </a:ext>
            </a:extLst>
          </p:cNvPr>
          <p:cNvSpPr/>
          <p:nvPr/>
        </p:nvSpPr>
        <p:spPr>
          <a:xfrm>
            <a:off x="677333" y="3086100"/>
            <a:ext cx="7649932" cy="501754"/>
          </a:xfrm>
          <a:prstGeom prst="rightArrow">
            <a:avLst>
              <a:gd name="adj1" fmla="val 59112"/>
              <a:gd name="adj2" fmla="val 50000"/>
            </a:avLst>
          </a:prstGeom>
          <a:gradFill flip="none" rotWithShape="1">
            <a:gsLst>
              <a:gs pos="9000">
                <a:srgbClr val="DD59BA"/>
              </a:gs>
              <a:gs pos="43000">
                <a:srgbClr val="4DF161"/>
              </a:gs>
              <a:gs pos="23000">
                <a:srgbClr val="9E7CF4"/>
              </a:gs>
              <a:gs pos="78000">
                <a:srgbClr val="FC372F"/>
              </a:gs>
              <a:gs pos="60000">
                <a:srgbClr val="C9F622"/>
              </a:gs>
            </a:gsLst>
            <a:lin ang="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8E77BA1-EE8B-4920-9D96-F348B96023CF}"/>
              </a:ext>
            </a:extLst>
          </p:cNvPr>
          <p:cNvSpPr txBox="1"/>
          <p:nvPr/>
        </p:nvSpPr>
        <p:spPr>
          <a:xfrm>
            <a:off x="7769437" y="3550517"/>
            <a:ext cx="697230" cy="369332"/>
          </a:xfrm>
          <a:prstGeom prst="rect">
            <a:avLst/>
          </a:prstGeom>
          <a:noFill/>
        </p:spPr>
        <p:txBody>
          <a:bodyPr wrap="square" rtlCol="0">
            <a:spAutoFit/>
          </a:bodyPr>
          <a:lstStyle/>
          <a:p>
            <a:r>
              <a:rPr lang="en-US" sz="1800" b="1" dirty="0"/>
              <a:t>Fast</a:t>
            </a:r>
            <a:endParaRPr lang="en-US" b="1" dirty="0"/>
          </a:p>
        </p:txBody>
      </p:sp>
      <p:sp>
        <p:nvSpPr>
          <p:cNvPr id="7" name="TextBox 6">
            <a:extLst>
              <a:ext uri="{FF2B5EF4-FFF2-40B4-BE49-F238E27FC236}">
                <a16:creationId xmlns:a16="http://schemas.microsoft.com/office/drawing/2014/main" id="{11A061A2-5BE5-19E5-C9C4-3B203D61A047}"/>
              </a:ext>
            </a:extLst>
          </p:cNvPr>
          <p:cNvSpPr txBox="1"/>
          <p:nvPr/>
        </p:nvSpPr>
        <p:spPr>
          <a:xfrm>
            <a:off x="403879" y="3513180"/>
            <a:ext cx="825712" cy="369332"/>
          </a:xfrm>
          <a:prstGeom prst="rect">
            <a:avLst/>
          </a:prstGeom>
          <a:noFill/>
        </p:spPr>
        <p:txBody>
          <a:bodyPr wrap="square" rtlCol="0">
            <a:spAutoFit/>
          </a:bodyPr>
          <a:lstStyle/>
          <a:p>
            <a:r>
              <a:rPr lang="en-US" sz="1800" b="1" dirty="0"/>
              <a:t>Slow</a:t>
            </a:r>
            <a:endParaRPr lang="en-US" b="1" dirty="0"/>
          </a:p>
        </p:txBody>
      </p:sp>
      <p:sp>
        <p:nvSpPr>
          <p:cNvPr id="8" name="Oval 7">
            <a:extLst>
              <a:ext uri="{FF2B5EF4-FFF2-40B4-BE49-F238E27FC236}">
                <a16:creationId xmlns:a16="http://schemas.microsoft.com/office/drawing/2014/main" id="{B919EEF7-212B-B94B-BC82-D602504D7B18}"/>
              </a:ext>
            </a:extLst>
          </p:cNvPr>
          <p:cNvSpPr/>
          <p:nvPr/>
        </p:nvSpPr>
        <p:spPr>
          <a:xfrm>
            <a:off x="7586557" y="2903220"/>
            <a:ext cx="182880" cy="182880"/>
          </a:xfrm>
          <a:prstGeom prst="ellipse">
            <a:avLst/>
          </a:prstGeom>
          <a:solidFill>
            <a:srgbClr val="FC372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64CD86BD-8BED-6E0D-7924-236C247D60C6}"/>
              </a:ext>
            </a:extLst>
          </p:cNvPr>
          <p:cNvSpPr/>
          <p:nvPr/>
        </p:nvSpPr>
        <p:spPr>
          <a:xfrm>
            <a:off x="6831456" y="2903220"/>
            <a:ext cx="182880" cy="182880"/>
          </a:xfrm>
          <a:prstGeom prst="ellipse">
            <a:avLst/>
          </a:prstGeom>
          <a:solidFill>
            <a:srgbClr val="FC372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3DA902E-90A3-82B4-3FBF-41F2F2939BE8}"/>
              </a:ext>
            </a:extLst>
          </p:cNvPr>
          <p:cNvSpPr/>
          <p:nvPr/>
        </p:nvSpPr>
        <p:spPr>
          <a:xfrm>
            <a:off x="6831456" y="2628900"/>
            <a:ext cx="182880" cy="182880"/>
          </a:xfrm>
          <a:prstGeom prst="ellipse">
            <a:avLst/>
          </a:prstGeom>
          <a:solidFill>
            <a:srgbClr val="FC372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F642A115-280F-F2CF-9A0D-ABB1E86891FF}"/>
              </a:ext>
            </a:extLst>
          </p:cNvPr>
          <p:cNvSpPr/>
          <p:nvPr/>
        </p:nvSpPr>
        <p:spPr>
          <a:xfrm>
            <a:off x="6273628" y="2896616"/>
            <a:ext cx="182880" cy="182880"/>
          </a:xfrm>
          <a:prstGeom prst="ellipse">
            <a:avLst/>
          </a:prstGeom>
          <a:solidFill>
            <a:srgbClr val="F25B2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F5C2797-C98F-F4A6-BB5E-B9038D1D2B00}"/>
              </a:ext>
            </a:extLst>
          </p:cNvPr>
          <p:cNvSpPr/>
          <p:nvPr/>
        </p:nvSpPr>
        <p:spPr>
          <a:xfrm>
            <a:off x="6552574" y="2898341"/>
            <a:ext cx="182880" cy="182880"/>
          </a:xfrm>
          <a:prstGeom prst="ellipse">
            <a:avLst/>
          </a:prstGeom>
          <a:solidFill>
            <a:srgbClr val="FC382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199FA5CB-25D1-4B7D-5EB7-4E2FA305FD05}"/>
              </a:ext>
            </a:extLst>
          </p:cNvPr>
          <p:cNvSpPr/>
          <p:nvPr/>
        </p:nvSpPr>
        <p:spPr>
          <a:xfrm>
            <a:off x="5225878" y="2873100"/>
            <a:ext cx="182880" cy="182880"/>
          </a:xfrm>
          <a:prstGeom prst="ellipse">
            <a:avLst/>
          </a:prstGeom>
          <a:solidFill>
            <a:srgbClr val="CBEE2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C986485C-E95E-8C2C-84F7-CF04598BF77F}"/>
              </a:ext>
            </a:extLst>
          </p:cNvPr>
          <p:cNvSpPr/>
          <p:nvPr/>
        </p:nvSpPr>
        <p:spPr>
          <a:xfrm>
            <a:off x="5222147" y="2578442"/>
            <a:ext cx="182880" cy="182880"/>
          </a:xfrm>
          <a:prstGeom prst="ellipse">
            <a:avLst/>
          </a:prstGeom>
          <a:solidFill>
            <a:srgbClr val="CCEC2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C1232F8-28EF-9562-0700-A0C7ACA55B18}"/>
              </a:ext>
            </a:extLst>
          </p:cNvPr>
          <p:cNvSpPr/>
          <p:nvPr/>
        </p:nvSpPr>
        <p:spPr>
          <a:xfrm>
            <a:off x="5222147" y="2304122"/>
            <a:ext cx="182880" cy="182880"/>
          </a:xfrm>
          <a:prstGeom prst="ellipse">
            <a:avLst/>
          </a:prstGeom>
          <a:solidFill>
            <a:srgbClr val="CCEC2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7783C0FC-FE42-F3B7-F022-9A41E89E9979}"/>
              </a:ext>
            </a:extLst>
          </p:cNvPr>
          <p:cNvSpPr/>
          <p:nvPr/>
        </p:nvSpPr>
        <p:spPr>
          <a:xfrm>
            <a:off x="4946964" y="2873100"/>
            <a:ext cx="182880" cy="182880"/>
          </a:xfrm>
          <a:prstGeom prst="ellipse">
            <a:avLst/>
          </a:prstGeom>
          <a:solidFill>
            <a:srgbClr val="ABF53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5279A39-A4EA-8730-15EC-0E358C305A1A}"/>
              </a:ext>
            </a:extLst>
          </p:cNvPr>
          <p:cNvSpPr/>
          <p:nvPr/>
        </p:nvSpPr>
        <p:spPr>
          <a:xfrm>
            <a:off x="4946964" y="2568480"/>
            <a:ext cx="182880" cy="182880"/>
          </a:xfrm>
          <a:prstGeom prst="ellipse">
            <a:avLst/>
          </a:prstGeom>
          <a:solidFill>
            <a:srgbClr val="ABF53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D59DAADC-D68B-141C-2C83-8895E7A58B24}"/>
              </a:ext>
            </a:extLst>
          </p:cNvPr>
          <p:cNvSpPr/>
          <p:nvPr/>
        </p:nvSpPr>
        <p:spPr>
          <a:xfrm>
            <a:off x="1946784" y="2903220"/>
            <a:ext cx="182880" cy="182880"/>
          </a:xfrm>
          <a:prstGeom prst="ellipse">
            <a:avLst/>
          </a:prstGeom>
          <a:solidFill>
            <a:srgbClr val="B271E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87A380F8-E687-62DC-BE1E-3DA98F7DC932}"/>
              </a:ext>
            </a:extLst>
          </p:cNvPr>
          <p:cNvSpPr/>
          <p:nvPr/>
        </p:nvSpPr>
        <p:spPr>
          <a:xfrm>
            <a:off x="2317138" y="2897746"/>
            <a:ext cx="182880" cy="182880"/>
          </a:xfrm>
          <a:prstGeom prst="ellipse">
            <a:avLst/>
          </a:prstGeom>
          <a:solidFill>
            <a:srgbClr val="9E7DF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CA4343EC-6C23-C8A5-3E8E-73A7A2A6EB8A}"/>
              </a:ext>
            </a:extLst>
          </p:cNvPr>
          <p:cNvSpPr/>
          <p:nvPr/>
        </p:nvSpPr>
        <p:spPr>
          <a:xfrm>
            <a:off x="863537" y="2895960"/>
            <a:ext cx="182880" cy="182880"/>
          </a:xfrm>
          <a:prstGeom prst="ellipse">
            <a:avLst/>
          </a:prstGeom>
          <a:solidFill>
            <a:srgbClr val="DD59B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1566A17-7F81-F16F-816B-F513E7560D37}"/>
              </a:ext>
            </a:extLst>
          </p:cNvPr>
          <p:cNvSpPr/>
          <p:nvPr/>
        </p:nvSpPr>
        <p:spPr>
          <a:xfrm>
            <a:off x="2631126" y="2897746"/>
            <a:ext cx="182880" cy="182880"/>
          </a:xfrm>
          <a:prstGeom prst="ellipse">
            <a:avLst/>
          </a:prstGeom>
          <a:solidFill>
            <a:srgbClr val="8C96D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8FC2972-D589-4E90-6120-8E834BF4776D}"/>
              </a:ext>
            </a:extLst>
          </p:cNvPr>
          <p:cNvSpPr/>
          <p:nvPr/>
        </p:nvSpPr>
        <p:spPr>
          <a:xfrm>
            <a:off x="3368801" y="2895960"/>
            <a:ext cx="182880" cy="182880"/>
          </a:xfrm>
          <a:prstGeom prst="ellipse">
            <a:avLst/>
          </a:prstGeom>
          <a:solidFill>
            <a:srgbClr val="6BC69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2116235-DA06-49D3-5BE5-7616F76AF90D}"/>
              </a:ext>
            </a:extLst>
          </p:cNvPr>
          <p:cNvSpPr/>
          <p:nvPr/>
        </p:nvSpPr>
        <p:spPr>
          <a:xfrm>
            <a:off x="2625748" y="2578442"/>
            <a:ext cx="182880" cy="182880"/>
          </a:xfrm>
          <a:prstGeom prst="ellipse">
            <a:avLst/>
          </a:prstGeom>
          <a:solidFill>
            <a:srgbClr val="8C96D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6B5A315D-A506-F070-8E4D-9CB7AEF6C4F7}"/>
              </a:ext>
            </a:extLst>
          </p:cNvPr>
          <p:cNvSpPr/>
          <p:nvPr/>
        </p:nvSpPr>
        <p:spPr>
          <a:xfrm>
            <a:off x="3158474" y="2897746"/>
            <a:ext cx="182880" cy="182880"/>
          </a:xfrm>
          <a:prstGeom prst="ellipse">
            <a:avLst/>
          </a:prstGeom>
          <a:solidFill>
            <a:srgbClr val="6BC69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87A0B4DA-E8CA-A44A-5549-FA3B73518F2C}"/>
              </a:ext>
            </a:extLst>
          </p:cNvPr>
          <p:cNvSpPr/>
          <p:nvPr/>
        </p:nvSpPr>
        <p:spPr>
          <a:xfrm>
            <a:off x="3927421" y="2903220"/>
            <a:ext cx="182880" cy="182880"/>
          </a:xfrm>
          <a:prstGeom prst="ellipse">
            <a:avLst/>
          </a:prstGeom>
          <a:solidFill>
            <a:srgbClr val="5EF25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5DAD6EB-C45F-F94C-7B17-339BFC5C951C}"/>
              </a:ext>
            </a:extLst>
          </p:cNvPr>
          <p:cNvSpPr/>
          <p:nvPr/>
        </p:nvSpPr>
        <p:spPr>
          <a:xfrm>
            <a:off x="3648507" y="2903220"/>
            <a:ext cx="182880" cy="182880"/>
          </a:xfrm>
          <a:prstGeom prst="ellipse">
            <a:avLst/>
          </a:prstGeom>
          <a:solidFill>
            <a:srgbClr val="57E27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8742C5F1-66A1-C97C-7078-45964AD60A94}"/>
              </a:ext>
            </a:extLst>
          </p:cNvPr>
          <p:cNvSpPr/>
          <p:nvPr/>
        </p:nvSpPr>
        <p:spPr>
          <a:xfrm>
            <a:off x="3648507" y="2598600"/>
            <a:ext cx="182880" cy="182880"/>
          </a:xfrm>
          <a:prstGeom prst="ellipse">
            <a:avLst/>
          </a:prstGeom>
          <a:solidFill>
            <a:srgbClr val="57E27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4C9344C7-C5B2-118A-7A39-B7A8785FA471}"/>
              </a:ext>
            </a:extLst>
          </p:cNvPr>
          <p:cNvSpPr/>
          <p:nvPr/>
        </p:nvSpPr>
        <p:spPr>
          <a:xfrm>
            <a:off x="3648507" y="2303942"/>
            <a:ext cx="182880" cy="182880"/>
          </a:xfrm>
          <a:prstGeom prst="ellipse">
            <a:avLst/>
          </a:prstGeom>
          <a:solidFill>
            <a:srgbClr val="5ADF7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687FA31-9B0B-04F4-1587-DAD6D58E9D4E}"/>
              </a:ext>
            </a:extLst>
          </p:cNvPr>
          <p:cNvSpPr/>
          <p:nvPr/>
        </p:nvSpPr>
        <p:spPr>
          <a:xfrm>
            <a:off x="3648507" y="2029622"/>
            <a:ext cx="182880" cy="182880"/>
          </a:xfrm>
          <a:prstGeom prst="ellipse">
            <a:avLst/>
          </a:prstGeom>
          <a:solidFill>
            <a:srgbClr val="57E27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0E3D895-7A4F-08DF-15C6-5AFCA5148697}"/>
              </a:ext>
            </a:extLst>
          </p:cNvPr>
          <p:cNvSpPr/>
          <p:nvPr/>
        </p:nvSpPr>
        <p:spPr>
          <a:xfrm>
            <a:off x="4155621" y="2887081"/>
            <a:ext cx="182880" cy="182880"/>
          </a:xfrm>
          <a:prstGeom prst="ellipse">
            <a:avLst/>
          </a:prstGeom>
          <a:solidFill>
            <a:srgbClr val="5EF25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C57CE93-3974-C119-2831-1B390431B335}"/>
              </a:ext>
            </a:extLst>
          </p:cNvPr>
          <p:cNvSpPr/>
          <p:nvPr/>
        </p:nvSpPr>
        <p:spPr>
          <a:xfrm>
            <a:off x="4155621" y="2612761"/>
            <a:ext cx="182880" cy="182880"/>
          </a:xfrm>
          <a:prstGeom prst="ellipse">
            <a:avLst/>
          </a:prstGeom>
          <a:solidFill>
            <a:srgbClr val="5EF25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921D9952-57C8-60A0-9A1F-5E70BB411AD0}"/>
              </a:ext>
            </a:extLst>
          </p:cNvPr>
          <p:cNvSpPr txBox="1"/>
          <p:nvPr/>
        </p:nvSpPr>
        <p:spPr>
          <a:xfrm>
            <a:off x="3082079" y="3898459"/>
            <a:ext cx="2834869" cy="369332"/>
          </a:xfrm>
          <a:prstGeom prst="rect">
            <a:avLst/>
          </a:prstGeom>
          <a:noFill/>
        </p:spPr>
        <p:txBody>
          <a:bodyPr wrap="square" rtlCol="0">
            <a:spAutoFit/>
          </a:bodyPr>
          <a:lstStyle/>
          <a:p>
            <a:r>
              <a:rPr lang="en-US" sz="1800" b="1" dirty="0"/>
              <a:t>Heterogeneity Spectrum</a:t>
            </a:r>
            <a:endParaRPr lang="en-US" b="1" dirty="0"/>
          </a:p>
        </p:txBody>
      </p:sp>
      <p:sp>
        <p:nvSpPr>
          <p:cNvPr id="17" name="TextBox 16">
            <a:extLst>
              <a:ext uri="{FF2B5EF4-FFF2-40B4-BE49-F238E27FC236}">
                <a16:creationId xmlns:a16="http://schemas.microsoft.com/office/drawing/2014/main" id="{225B8F90-CEEC-173C-8090-4401A0A6C782}"/>
              </a:ext>
            </a:extLst>
          </p:cNvPr>
          <p:cNvSpPr txBox="1"/>
          <p:nvPr/>
        </p:nvSpPr>
        <p:spPr>
          <a:xfrm>
            <a:off x="6198142" y="2195289"/>
            <a:ext cx="1449507" cy="369332"/>
          </a:xfrm>
          <a:prstGeom prst="rect">
            <a:avLst/>
          </a:prstGeom>
          <a:noFill/>
        </p:spPr>
        <p:txBody>
          <a:bodyPr wrap="square" rtlCol="0">
            <a:spAutoFit/>
          </a:bodyPr>
          <a:lstStyle/>
          <a:p>
            <a:pPr algn="ctr"/>
            <a:r>
              <a:rPr lang="en-US" sz="1800" dirty="0">
                <a:solidFill>
                  <a:schemeClr val="tx1"/>
                </a:solidFill>
              </a:rPr>
              <a:t>(</a:t>
            </a:r>
            <a:r>
              <a:rPr lang="en-US" sz="1800" dirty="0">
                <a:solidFill>
                  <a:schemeClr val="accent6">
                    <a:lumMod val="75000"/>
                  </a:schemeClr>
                </a:solidFill>
              </a:rPr>
              <a:t>1</a:t>
            </a:r>
            <a:r>
              <a:rPr lang="en-US" sz="1800" dirty="0">
                <a:solidFill>
                  <a:schemeClr val="tx1"/>
                </a:solidFill>
              </a:rPr>
              <a:t>, </a:t>
            </a:r>
            <a:r>
              <a:rPr lang="en-US" sz="1800" dirty="0">
                <a:solidFill>
                  <a:srgbClr val="00B0F0"/>
                </a:solidFill>
              </a:rPr>
              <a:t>5</a:t>
            </a:r>
            <a:r>
              <a:rPr lang="en-US" sz="1800" dirty="0">
                <a:solidFill>
                  <a:schemeClr val="tx1"/>
                </a:solidFill>
              </a:rPr>
              <a:t> ,</a:t>
            </a:r>
            <a:r>
              <a:rPr lang="en-US" sz="1800" dirty="0">
                <a:solidFill>
                  <a:srgbClr val="FF0000"/>
                </a:solidFill>
              </a:rPr>
              <a:t>5</a:t>
            </a:r>
            <a:r>
              <a:rPr lang="en-US" sz="1800" dirty="0">
                <a:solidFill>
                  <a:schemeClr val="tx1"/>
                </a:solidFill>
              </a:rPr>
              <a:t>, 4)</a:t>
            </a:r>
          </a:p>
        </p:txBody>
      </p:sp>
      <p:sp>
        <p:nvSpPr>
          <p:cNvPr id="27" name="TextBox 26">
            <a:extLst>
              <a:ext uri="{FF2B5EF4-FFF2-40B4-BE49-F238E27FC236}">
                <a16:creationId xmlns:a16="http://schemas.microsoft.com/office/drawing/2014/main" id="{3C3633F3-F3AC-D9D8-D763-91F2900E85B3}"/>
              </a:ext>
            </a:extLst>
          </p:cNvPr>
          <p:cNvSpPr txBox="1"/>
          <p:nvPr/>
        </p:nvSpPr>
        <p:spPr>
          <a:xfrm>
            <a:off x="6159628" y="1900315"/>
            <a:ext cx="1449507" cy="369332"/>
          </a:xfrm>
          <a:prstGeom prst="rect">
            <a:avLst/>
          </a:prstGeom>
          <a:noFill/>
        </p:spPr>
        <p:txBody>
          <a:bodyPr wrap="square" rtlCol="0">
            <a:spAutoFit/>
          </a:bodyPr>
          <a:lstStyle/>
          <a:p>
            <a:pPr algn="ctr"/>
            <a:r>
              <a:rPr lang="en-US" sz="1800" dirty="0">
                <a:solidFill>
                  <a:schemeClr val="tx1"/>
                </a:solidFill>
              </a:rPr>
              <a:t>(</a:t>
            </a:r>
            <a:r>
              <a:rPr lang="en-US" sz="1800" dirty="0">
                <a:solidFill>
                  <a:schemeClr val="accent6">
                    <a:lumMod val="75000"/>
                  </a:schemeClr>
                </a:solidFill>
              </a:rPr>
              <a:t>1</a:t>
            </a:r>
            <a:r>
              <a:rPr lang="en-US" sz="1800" dirty="0">
                <a:solidFill>
                  <a:schemeClr val="tx1"/>
                </a:solidFill>
              </a:rPr>
              <a:t>, </a:t>
            </a:r>
            <a:r>
              <a:rPr lang="en-US" sz="1800" dirty="0">
                <a:solidFill>
                  <a:srgbClr val="00B0F0"/>
                </a:solidFill>
              </a:rPr>
              <a:t>7</a:t>
            </a:r>
            <a:r>
              <a:rPr lang="en-US" sz="1800" dirty="0">
                <a:solidFill>
                  <a:schemeClr val="tx1"/>
                </a:solidFill>
              </a:rPr>
              <a:t> ,</a:t>
            </a:r>
            <a:r>
              <a:rPr lang="en-US" sz="1800" dirty="0">
                <a:solidFill>
                  <a:srgbClr val="FF0000"/>
                </a:solidFill>
              </a:rPr>
              <a:t>2</a:t>
            </a:r>
            <a:r>
              <a:rPr lang="en-US" sz="1800" dirty="0">
                <a:solidFill>
                  <a:schemeClr val="tx1"/>
                </a:solidFill>
              </a:rPr>
              <a:t>, 9)</a:t>
            </a:r>
          </a:p>
        </p:txBody>
      </p:sp>
    </p:spTree>
    <p:extLst>
      <p:ext uri="{BB962C8B-B14F-4D97-AF65-F5344CB8AC3E}">
        <p14:creationId xmlns:p14="http://schemas.microsoft.com/office/powerpoint/2010/main" val="4230715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fade">
                                      <p:cBhvr>
                                        <p:cTn id="7" dur="500"/>
                                        <p:tgtEl>
                                          <p:spTgt spid="6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9"/>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ppt_x"/>
                                          </p:val>
                                        </p:tav>
                                        <p:tav tm="100000">
                                          <p:val>
                                            <p:strVal val="#ppt_x"/>
                                          </p:val>
                                        </p:tav>
                                      </p:tavLst>
                                    </p:anim>
                                    <p:anim calcmode="lin" valueType="num">
                                      <p:cBhvr additive="base">
                                        <p:cTn id="21" dur="500" fill="hold"/>
                                        <p:tgtEl>
                                          <p:spTgt spid="6"/>
                                        </p:tgtEl>
                                        <p:attrNameLst>
                                          <p:attrName>ppt_y</p:attrName>
                                        </p:attrNameLst>
                                      </p:cBhvr>
                                      <p:tavLst>
                                        <p:tav tm="0">
                                          <p:val>
                                            <p:strVal val="1+#ppt_h/2"/>
                                          </p:val>
                                        </p:tav>
                                        <p:tav tm="100000">
                                          <p:val>
                                            <p:strVal val="#ppt_y"/>
                                          </p:val>
                                        </p:tav>
                                      </p:tavLst>
                                    </p:anim>
                                  </p:childTnLst>
                                </p:cTn>
                              </p:par>
                              <p:par>
                                <p:cTn id="22" presetID="2" presetClass="entr" presetSubtype="1"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ppt_x"/>
                                          </p:val>
                                        </p:tav>
                                        <p:tav tm="100000">
                                          <p:val>
                                            <p:strVal val="#ppt_x"/>
                                          </p:val>
                                        </p:tav>
                                      </p:tavLst>
                                    </p:anim>
                                    <p:anim calcmode="lin" valueType="num">
                                      <p:cBhvr additive="base">
                                        <p:cTn id="25" dur="500" fill="hold"/>
                                        <p:tgtEl>
                                          <p:spTgt spid="8"/>
                                        </p:tgtEl>
                                        <p:attrNameLst>
                                          <p:attrName>ppt_y</p:attrName>
                                        </p:attrNameLst>
                                      </p:cBhvr>
                                      <p:tavLst>
                                        <p:tav tm="0">
                                          <p:val>
                                            <p:strVal val="0-#ppt_h/2"/>
                                          </p:val>
                                        </p:tav>
                                        <p:tav tm="100000">
                                          <p:val>
                                            <p:strVal val="#ppt_y"/>
                                          </p:val>
                                        </p:tav>
                                      </p:tavLst>
                                    </p:anim>
                                  </p:childTnLst>
                                </p:cTn>
                              </p:par>
                              <p:par>
                                <p:cTn id="26" presetID="2" presetClass="entr" presetSubtype="1"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additive="base">
                                        <p:cTn id="28" dur="500" fill="hold"/>
                                        <p:tgtEl>
                                          <p:spTgt spid="9"/>
                                        </p:tgtEl>
                                        <p:attrNameLst>
                                          <p:attrName>ppt_x</p:attrName>
                                        </p:attrNameLst>
                                      </p:cBhvr>
                                      <p:tavLst>
                                        <p:tav tm="0">
                                          <p:val>
                                            <p:strVal val="#ppt_x"/>
                                          </p:val>
                                        </p:tav>
                                        <p:tav tm="100000">
                                          <p:val>
                                            <p:strVal val="#ppt_x"/>
                                          </p:val>
                                        </p:tav>
                                      </p:tavLst>
                                    </p:anim>
                                    <p:anim calcmode="lin" valueType="num">
                                      <p:cBhvr additive="base">
                                        <p:cTn id="29" dur="500" fill="hold"/>
                                        <p:tgtEl>
                                          <p:spTgt spid="9"/>
                                        </p:tgtEl>
                                        <p:attrNameLst>
                                          <p:attrName>ppt_y</p:attrName>
                                        </p:attrNameLst>
                                      </p:cBhvr>
                                      <p:tavLst>
                                        <p:tav tm="0">
                                          <p:val>
                                            <p:strVal val="0-#ppt_h/2"/>
                                          </p:val>
                                        </p:tav>
                                        <p:tav tm="100000">
                                          <p:val>
                                            <p:strVal val="#ppt_y"/>
                                          </p:val>
                                        </p:tav>
                                      </p:tavLst>
                                    </p:anim>
                                  </p:childTnLst>
                                </p:cTn>
                              </p:par>
                              <p:par>
                                <p:cTn id="30" presetID="2" presetClass="entr" presetSubtype="1"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additive="base">
                                        <p:cTn id="40" dur="500" fill="hold"/>
                                        <p:tgtEl>
                                          <p:spTgt spid="11"/>
                                        </p:tgtEl>
                                        <p:attrNameLst>
                                          <p:attrName>ppt_x</p:attrName>
                                        </p:attrNameLst>
                                      </p:cBhvr>
                                      <p:tavLst>
                                        <p:tav tm="0">
                                          <p:val>
                                            <p:strVal val="#ppt_x"/>
                                          </p:val>
                                        </p:tav>
                                        <p:tav tm="100000">
                                          <p:val>
                                            <p:strVal val="#ppt_x"/>
                                          </p:val>
                                        </p:tav>
                                      </p:tavLst>
                                    </p:anim>
                                    <p:anim calcmode="lin" valueType="num">
                                      <p:cBhvr additive="base">
                                        <p:cTn id="41" dur="500" fill="hold"/>
                                        <p:tgtEl>
                                          <p:spTgt spid="11"/>
                                        </p:tgtEl>
                                        <p:attrNameLst>
                                          <p:attrName>ppt_y</p:attrName>
                                        </p:attrNameLst>
                                      </p:cBhvr>
                                      <p:tavLst>
                                        <p:tav tm="0">
                                          <p:val>
                                            <p:strVal val="0-#ppt_h/2"/>
                                          </p:val>
                                        </p:tav>
                                        <p:tav tm="100000">
                                          <p:val>
                                            <p:strVal val="#ppt_y"/>
                                          </p:val>
                                        </p:tav>
                                      </p:tavLst>
                                    </p:anim>
                                  </p:childTnLst>
                                </p:cTn>
                              </p:par>
                              <p:par>
                                <p:cTn id="42" presetID="2" presetClass="entr" presetSubtype="1" fill="hold" grpId="0" nodeType="with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ppt_x"/>
                                          </p:val>
                                        </p:tav>
                                        <p:tav tm="100000">
                                          <p:val>
                                            <p:strVal val="#ppt_x"/>
                                          </p:val>
                                        </p:tav>
                                      </p:tavLst>
                                    </p:anim>
                                    <p:anim calcmode="lin" valueType="num">
                                      <p:cBhvr additive="base">
                                        <p:cTn id="45" dur="500" fill="hold"/>
                                        <p:tgtEl>
                                          <p:spTgt spid="15"/>
                                        </p:tgtEl>
                                        <p:attrNameLst>
                                          <p:attrName>ppt_y</p:attrName>
                                        </p:attrNameLst>
                                      </p:cBhvr>
                                      <p:tavLst>
                                        <p:tav tm="0">
                                          <p:val>
                                            <p:strVal val="0-#ppt_h/2"/>
                                          </p:val>
                                        </p:tav>
                                        <p:tav tm="100000">
                                          <p:val>
                                            <p:strVal val="#ppt_y"/>
                                          </p:val>
                                        </p:tav>
                                      </p:tavLst>
                                    </p:anim>
                                  </p:childTnLst>
                                </p:cTn>
                              </p:par>
                              <p:par>
                                <p:cTn id="46" presetID="2" presetClass="entr" presetSubtype="1" fill="hold" grpId="0" nodeType="withEffect">
                                  <p:stCondLst>
                                    <p:cond delay="0"/>
                                  </p:stCondLst>
                                  <p:childTnLst>
                                    <p:set>
                                      <p:cBhvr>
                                        <p:cTn id="47" dur="1" fill="hold">
                                          <p:stCondLst>
                                            <p:cond delay="0"/>
                                          </p:stCondLst>
                                        </p:cTn>
                                        <p:tgtEl>
                                          <p:spTgt spid="14"/>
                                        </p:tgtEl>
                                        <p:attrNameLst>
                                          <p:attrName>style.visibility</p:attrName>
                                        </p:attrNameLst>
                                      </p:cBhvr>
                                      <p:to>
                                        <p:strVal val="visible"/>
                                      </p:to>
                                    </p:set>
                                    <p:anim calcmode="lin" valueType="num">
                                      <p:cBhvr additive="base">
                                        <p:cTn id="48" dur="500" fill="hold"/>
                                        <p:tgtEl>
                                          <p:spTgt spid="14"/>
                                        </p:tgtEl>
                                        <p:attrNameLst>
                                          <p:attrName>ppt_x</p:attrName>
                                        </p:attrNameLst>
                                      </p:cBhvr>
                                      <p:tavLst>
                                        <p:tav tm="0">
                                          <p:val>
                                            <p:strVal val="#ppt_x"/>
                                          </p:val>
                                        </p:tav>
                                        <p:tav tm="100000">
                                          <p:val>
                                            <p:strVal val="#ppt_x"/>
                                          </p:val>
                                        </p:tav>
                                      </p:tavLst>
                                    </p:anim>
                                    <p:anim calcmode="lin" valueType="num">
                                      <p:cBhvr additive="base">
                                        <p:cTn id="49" dur="500" fill="hold"/>
                                        <p:tgtEl>
                                          <p:spTgt spid="14"/>
                                        </p:tgtEl>
                                        <p:attrNameLst>
                                          <p:attrName>ppt_y</p:attrName>
                                        </p:attrNameLst>
                                      </p:cBhvr>
                                      <p:tavLst>
                                        <p:tav tm="0">
                                          <p:val>
                                            <p:strVal val="0-#ppt_h/2"/>
                                          </p:val>
                                        </p:tav>
                                        <p:tav tm="100000">
                                          <p:val>
                                            <p:strVal val="#ppt_y"/>
                                          </p:val>
                                        </p:tav>
                                      </p:tavLst>
                                    </p:anim>
                                  </p:childTnLst>
                                </p:cTn>
                              </p:par>
                              <p:par>
                                <p:cTn id="50" presetID="2" presetClass="entr" presetSubtype="1"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 calcmode="lin" valueType="num">
                                      <p:cBhvr additive="base">
                                        <p:cTn id="52" dur="500" fill="hold"/>
                                        <p:tgtEl>
                                          <p:spTgt spid="13"/>
                                        </p:tgtEl>
                                        <p:attrNameLst>
                                          <p:attrName>ppt_x</p:attrName>
                                        </p:attrNameLst>
                                      </p:cBhvr>
                                      <p:tavLst>
                                        <p:tav tm="0">
                                          <p:val>
                                            <p:strVal val="#ppt_x"/>
                                          </p:val>
                                        </p:tav>
                                        <p:tav tm="100000">
                                          <p:val>
                                            <p:strVal val="#ppt_x"/>
                                          </p:val>
                                        </p:tav>
                                      </p:tavLst>
                                    </p:anim>
                                    <p:anim calcmode="lin" valueType="num">
                                      <p:cBhvr additive="base">
                                        <p:cTn id="53" dur="500" fill="hold"/>
                                        <p:tgtEl>
                                          <p:spTgt spid="13"/>
                                        </p:tgtEl>
                                        <p:attrNameLst>
                                          <p:attrName>ppt_y</p:attrName>
                                        </p:attrNameLst>
                                      </p:cBhvr>
                                      <p:tavLst>
                                        <p:tav tm="0">
                                          <p:val>
                                            <p:strVal val="0-#ppt_h/2"/>
                                          </p:val>
                                        </p:tav>
                                        <p:tav tm="100000">
                                          <p:val>
                                            <p:strVal val="#ppt_y"/>
                                          </p:val>
                                        </p:tav>
                                      </p:tavLst>
                                    </p:anim>
                                  </p:childTnLst>
                                </p:cTn>
                              </p:par>
                              <p:par>
                                <p:cTn id="54" presetID="2" presetClass="entr" presetSubtype="1" fill="hold" grpId="0" nodeType="with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additive="base">
                                        <p:cTn id="56" dur="500" fill="hold"/>
                                        <p:tgtEl>
                                          <p:spTgt spid="16"/>
                                        </p:tgtEl>
                                        <p:attrNameLst>
                                          <p:attrName>ppt_x</p:attrName>
                                        </p:attrNameLst>
                                      </p:cBhvr>
                                      <p:tavLst>
                                        <p:tav tm="0">
                                          <p:val>
                                            <p:strVal val="#ppt_x"/>
                                          </p:val>
                                        </p:tav>
                                        <p:tav tm="100000">
                                          <p:val>
                                            <p:strVal val="#ppt_x"/>
                                          </p:val>
                                        </p:tav>
                                      </p:tavLst>
                                    </p:anim>
                                    <p:anim calcmode="lin" valueType="num">
                                      <p:cBhvr additive="base">
                                        <p:cTn id="57" dur="500" fill="hold"/>
                                        <p:tgtEl>
                                          <p:spTgt spid="16"/>
                                        </p:tgtEl>
                                        <p:attrNameLst>
                                          <p:attrName>ppt_y</p:attrName>
                                        </p:attrNameLst>
                                      </p:cBhvr>
                                      <p:tavLst>
                                        <p:tav tm="0">
                                          <p:val>
                                            <p:strVal val="0-#ppt_h/2"/>
                                          </p:val>
                                        </p:tav>
                                        <p:tav tm="100000">
                                          <p:val>
                                            <p:strVal val="#ppt_y"/>
                                          </p:val>
                                        </p:tav>
                                      </p:tavLst>
                                    </p:anim>
                                  </p:childTnLst>
                                </p:cTn>
                              </p:par>
                              <p:par>
                                <p:cTn id="58" presetID="2" presetClass="entr" presetSubtype="1" fill="hold" grpId="0" nodeType="withEffect">
                                  <p:stCondLst>
                                    <p:cond delay="0"/>
                                  </p:stCondLst>
                                  <p:childTnLst>
                                    <p:set>
                                      <p:cBhvr>
                                        <p:cTn id="59" dur="1" fill="hold">
                                          <p:stCondLst>
                                            <p:cond delay="0"/>
                                          </p:stCondLst>
                                        </p:cTn>
                                        <p:tgtEl>
                                          <p:spTgt spid="18"/>
                                        </p:tgtEl>
                                        <p:attrNameLst>
                                          <p:attrName>style.visibility</p:attrName>
                                        </p:attrNameLst>
                                      </p:cBhvr>
                                      <p:to>
                                        <p:strVal val="visible"/>
                                      </p:to>
                                    </p:set>
                                    <p:anim calcmode="lin" valueType="num">
                                      <p:cBhvr additive="base">
                                        <p:cTn id="60" dur="500" fill="hold"/>
                                        <p:tgtEl>
                                          <p:spTgt spid="18"/>
                                        </p:tgtEl>
                                        <p:attrNameLst>
                                          <p:attrName>ppt_x</p:attrName>
                                        </p:attrNameLst>
                                      </p:cBhvr>
                                      <p:tavLst>
                                        <p:tav tm="0">
                                          <p:val>
                                            <p:strVal val="#ppt_x"/>
                                          </p:val>
                                        </p:tav>
                                        <p:tav tm="100000">
                                          <p:val>
                                            <p:strVal val="#ppt_x"/>
                                          </p:val>
                                        </p:tav>
                                      </p:tavLst>
                                    </p:anim>
                                    <p:anim calcmode="lin" valueType="num">
                                      <p:cBhvr additive="base">
                                        <p:cTn id="61" dur="500" fill="hold"/>
                                        <p:tgtEl>
                                          <p:spTgt spid="18"/>
                                        </p:tgtEl>
                                        <p:attrNameLst>
                                          <p:attrName>ppt_y</p:attrName>
                                        </p:attrNameLst>
                                      </p:cBhvr>
                                      <p:tavLst>
                                        <p:tav tm="0">
                                          <p:val>
                                            <p:strVal val="0-#ppt_h/2"/>
                                          </p:val>
                                        </p:tav>
                                        <p:tav tm="100000">
                                          <p:val>
                                            <p:strVal val="#ppt_y"/>
                                          </p:val>
                                        </p:tav>
                                      </p:tavLst>
                                    </p:anim>
                                  </p:childTnLst>
                                </p:cTn>
                              </p:par>
                              <p:par>
                                <p:cTn id="62" presetID="2" presetClass="entr" presetSubtype="1" fill="hold" grpId="0" nodeType="withEffect">
                                  <p:stCondLst>
                                    <p:cond delay="0"/>
                                  </p:stCondLst>
                                  <p:childTnLst>
                                    <p:set>
                                      <p:cBhvr>
                                        <p:cTn id="63" dur="1" fill="hold">
                                          <p:stCondLst>
                                            <p:cond delay="0"/>
                                          </p:stCondLst>
                                        </p:cTn>
                                        <p:tgtEl>
                                          <p:spTgt spid="33"/>
                                        </p:tgtEl>
                                        <p:attrNameLst>
                                          <p:attrName>style.visibility</p:attrName>
                                        </p:attrNameLst>
                                      </p:cBhvr>
                                      <p:to>
                                        <p:strVal val="visible"/>
                                      </p:to>
                                    </p:set>
                                    <p:anim calcmode="lin" valueType="num">
                                      <p:cBhvr additive="base">
                                        <p:cTn id="64" dur="500" fill="hold"/>
                                        <p:tgtEl>
                                          <p:spTgt spid="33"/>
                                        </p:tgtEl>
                                        <p:attrNameLst>
                                          <p:attrName>ppt_x</p:attrName>
                                        </p:attrNameLst>
                                      </p:cBhvr>
                                      <p:tavLst>
                                        <p:tav tm="0">
                                          <p:val>
                                            <p:strVal val="#ppt_x"/>
                                          </p:val>
                                        </p:tav>
                                        <p:tav tm="100000">
                                          <p:val>
                                            <p:strVal val="#ppt_x"/>
                                          </p:val>
                                        </p:tav>
                                      </p:tavLst>
                                    </p:anim>
                                    <p:anim calcmode="lin" valueType="num">
                                      <p:cBhvr additive="base">
                                        <p:cTn id="65" dur="500" fill="hold"/>
                                        <p:tgtEl>
                                          <p:spTgt spid="33"/>
                                        </p:tgtEl>
                                        <p:attrNameLst>
                                          <p:attrName>ppt_y</p:attrName>
                                        </p:attrNameLst>
                                      </p:cBhvr>
                                      <p:tavLst>
                                        <p:tav tm="0">
                                          <p:val>
                                            <p:strVal val="0-#ppt_h/2"/>
                                          </p:val>
                                        </p:tav>
                                        <p:tav tm="100000">
                                          <p:val>
                                            <p:strVal val="#ppt_y"/>
                                          </p:val>
                                        </p:tav>
                                      </p:tavLst>
                                    </p:anim>
                                  </p:childTnLst>
                                </p:cTn>
                              </p:par>
                              <p:par>
                                <p:cTn id="66" presetID="2" presetClass="entr" presetSubtype="1" fill="hold" grpId="0" nodeType="withEffect">
                                  <p:stCondLst>
                                    <p:cond delay="0"/>
                                  </p:stCondLst>
                                  <p:childTnLst>
                                    <p:set>
                                      <p:cBhvr>
                                        <p:cTn id="67" dur="1" fill="hold">
                                          <p:stCondLst>
                                            <p:cond delay="0"/>
                                          </p:stCondLst>
                                        </p:cTn>
                                        <p:tgtEl>
                                          <p:spTgt spid="34"/>
                                        </p:tgtEl>
                                        <p:attrNameLst>
                                          <p:attrName>style.visibility</p:attrName>
                                        </p:attrNameLst>
                                      </p:cBhvr>
                                      <p:to>
                                        <p:strVal val="visible"/>
                                      </p:to>
                                    </p:set>
                                    <p:anim calcmode="lin" valueType="num">
                                      <p:cBhvr additive="base">
                                        <p:cTn id="68" dur="500" fill="hold"/>
                                        <p:tgtEl>
                                          <p:spTgt spid="34"/>
                                        </p:tgtEl>
                                        <p:attrNameLst>
                                          <p:attrName>ppt_x</p:attrName>
                                        </p:attrNameLst>
                                      </p:cBhvr>
                                      <p:tavLst>
                                        <p:tav tm="0">
                                          <p:val>
                                            <p:strVal val="#ppt_x"/>
                                          </p:val>
                                        </p:tav>
                                        <p:tav tm="100000">
                                          <p:val>
                                            <p:strVal val="#ppt_x"/>
                                          </p:val>
                                        </p:tav>
                                      </p:tavLst>
                                    </p:anim>
                                    <p:anim calcmode="lin" valueType="num">
                                      <p:cBhvr additive="base">
                                        <p:cTn id="69" dur="500" fill="hold"/>
                                        <p:tgtEl>
                                          <p:spTgt spid="34"/>
                                        </p:tgtEl>
                                        <p:attrNameLst>
                                          <p:attrName>ppt_y</p:attrName>
                                        </p:attrNameLst>
                                      </p:cBhvr>
                                      <p:tavLst>
                                        <p:tav tm="0">
                                          <p:val>
                                            <p:strVal val="0-#ppt_h/2"/>
                                          </p:val>
                                        </p:tav>
                                        <p:tav tm="100000">
                                          <p:val>
                                            <p:strVal val="#ppt_y"/>
                                          </p:val>
                                        </p:tav>
                                      </p:tavLst>
                                    </p:anim>
                                  </p:childTnLst>
                                </p:cTn>
                              </p:par>
                              <p:par>
                                <p:cTn id="70" presetID="2" presetClass="entr" presetSubtype="1" fill="hold" grpId="0" nodeType="withEffect">
                                  <p:stCondLst>
                                    <p:cond delay="0"/>
                                  </p:stCondLst>
                                  <p:childTnLst>
                                    <p:set>
                                      <p:cBhvr>
                                        <p:cTn id="71" dur="1" fill="hold">
                                          <p:stCondLst>
                                            <p:cond delay="0"/>
                                          </p:stCondLst>
                                        </p:cTn>
                                        <p:tgtEl>
                                          <p:spTgt spid="26"/>
                                        </p:tgtEl>
                                        <p:attrNameLst>
                                          <p:attrName>style.visibility</p:attrName>
                                        </p:attrNameLst>
                                      </p:cBhvr>
                                      <p:to>
                                        <p:strVal val="visible"/>
                                      </p:to>
                                    </p:set>
                                    <p:anim calcmode="lin" valueType="num">
                                      <p:cBhvr additive="base">
                                        <p:cTn id="72" dur="500" fill="hold"/>
                                        <p:tgtEl>
                                          <p:spTgt spid="26"/>
                                        </p:tgtEl>
                                        <p:attrNameLst>
                                          <p:attrName>ppt_x</p:attrName>
                                        </p:attrNameLst>
                                      </p:cBhvr>
                                      <p:tavLst>
                                        <p:tav tm="0">
                                          <p:val>
                                            <p:strVal val="#ppt_x"/>
                                          </p:val>
                                        </p:tav>
                                        <p:tav tm="100000">
                                          <p:val>
                                            <p:strVal val="#ppt_x"/>
                                          </p:val>
                                        </p:tav>
                                      </p:tavLst>
                                    </p:anim>
                                    <p:anim calcmode="lin" valueType="num">
                                      <p:cBhvr additive="base">
                                        <p:cTn id="73" dur="500" fill="hold"/>
                                        <p:tgtEl>
                                          <p:spTgt spid="26"/>
                                        </p:tgtEl>
                                        <p:attrNameLst>
                                          <p:attrName>ppt_y</p:attrName>
                                        </p:attrNameLst>
                                      </p:cBhvr>
                                      <p:tavLst>
                                        <p:tav tm="0">
                                          <p:val>
                                            <p:strVal val="0-#ppt_h/2"/>
                                          </p:val>
                                        </p:tav>
                                        <p:tav tm="100000">
                                          <p:val>
                                            <p:strVal val="#ppt_y"/>
                                          </p:val>
                                        </p:tav>
                                      </p:tavLst>
                                    </p:anim>
                                  </p:childTnLst>
                                </p:cTn>
                              </p:par>
                              <p:par>
                                <p:cTn id="74" presetID="2" presetClass="entr" presetSubtype="1" fill="hold" grpId="0" nodeType="with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additive="base">
                                        <p:cTn id="76" dur="500" fill="hold"/>
                                        <p:tgtEl>
                                          <p:spTgt spid="29"/>
                                        </p:tgtEl>
                                        <p:attrNameLst>
                                          <p:attrName>ppt_x</p:attrName>
                                        </p:attrNameLst>
                                      </p:cBhvr>
                                      <p:tavLst>
                                        <p:tav tm="0">
                                          <p:val>
                                            <p:strVal val="#ppt_x"/>
                                          </p:val>
                                        </p:tav>
                                        <p:tav tm="100000">
                                          <p:val>
                                            <p:strVal val="#ppt_x"/>
                                          </p:val>
                                        </p:tav>
                                      </p:tavLst>
                                    </p:anim>
                                    <p:anim calcmode="lin" valueType="num">
                                      <p:cBhvr additive="base">
                                        <p:cTn id="77" dur="500" fill="hold"/>
                                        <p:tgtEl>
                                          <p:spTgt spid="29"/>
                                        </p:tgtEl>
                                        <p:attrNameLst>
                                          <p:attrName>ppt_y</p:attrName>
                                        </p:attrNameLst>
                                      </p:cBhvr>
                                      <p:tavLst>
                                        <p:tav tm="0">
                                          <p:val>
                                            <p:strVal val="0-#ppt_h/2"/>
                                          </p:val>
                                        </p:tav>
                                        <p:tav tm="100000">
                                          <p:val>
                                            <p:strVal val="#ppt_y"/>
                                          </p:val>
                                        </p:tav>
                                      </p:tavLst>
                                    </p:anim>
                                  </p:childTnLst>
                                </p:cTn>
                              </p:par>
                              <p:par>
                                <p:cTn id="78" presetID="2" presetClass="entr" presetSubtype="1" fill="hold" grpId="0" nodeType="withEffect">
                                  <p:stCondLst>
                                    <p:cond delay="0"/>
                                  </p:stCondLst>
                                  <p:childTnLst>
                                    <p:set>
                                      <p:cBhvr>
                                        <p:cTn id="79" dur="1" fill="hold">
                                          <p:stCondLst>
                                            <p:cond delay="0"/>
                                          </p:stCondLst>
                                        </p:cTn>
                                        <p:tgtEl>
                                          <p:spTgt spid="30"/>
                                        </p:tgtEl>
                                        <p:attrNameLst>
                                          <p:attrName>style.visibility</p:attrName>
                                        </p:attrNameLst>
                                      </p:cBhvr>
                                      <p:to>
                                        <p:strVal val="visible"/>
                                      </p:to>
                                    </p:set>
                                    <p:anim calcmode="lin" valueType="num">
                                      <p:cBhvr additive="base">
                                        <p:cTn id="80" dur="500" fill="hold"/>
                                        <p:tgtEl>
                                          <p:spTgt spid="30"/>
                                        </p:tgtEl>
                                        <p:attrNameLst>
                                          <p:attrName>ppt_x</p:attrName>
                                        </p:attrNameLst>
                                      </p:cBhvr>
                                      <p:tavLst>
                                        <p:tav tm="0">
                                          <p:val>
                                            <p:strVal val="#ppt_x"/>
                                          </p:val>
                                        </p:tav>
                                        <p:tav tm="100000">
                                          <p:val>
                                            <p:strVal val="#ppt_x"/>
                                          </p:val>
                                        </p:tav>
                                      </p:tavLst>
                                    </p:anim>
                                    <p:anim calcmode="lin" valueType="num">
                                      <p:cBhvr additive="base">
                                        <p:cTn id="81" dur="500" fill="hold"/>
                                        <p:tgtEl>
                                          <p:spTgt spid="30"/>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1"/>
                                        </p:tgtEl>
                                        <p:attrNameLst>
                                          <p:attrName>style.visibility</p:attrName>
                                        </p:attrNameLst>
                                      </p:cBhvr>
                                      <p:to>
                                        <p:strVal val="visible"/>
                                      </p:to>
                                    </p:set>
                                    <p:anim calcmode="lin" valueType="num">
                                      <p:cBhvr additive="base">
                                        <p:cTn id="84" dur="500" fill="hold"/>
                                        <p:tgtEl>
                                          <p:spTgt spid="31"/>
                                        </p:tgtEl>
                                        <p:attrNameLst>
                                          <p:attrName>ppt_x</p:attrName>
                                        </p:attrNameLst>
                                      </p:cBhvr>
                                      <p:tavLst>
                                        <p:tav tm="0">
                                          <p:val>
                                            <p:strVal val="#ppt_x"/>
                                          </p:val>
                                        </p:tav>
                                        <p:tav tm="100000">
                                          <p:val>
                                            <p:strVal val="#ppt_x"/>
                                          </p:val>
                                        </p:tav>
                                      </p:tavLst>
                                    </p:anim>
                                    <p:anim calcmode="lin" valueType="num">
                                      <p:cBhvr additive="base">
                                        <p:cTn id="85" dur="500" fill="hold"/>
                                        <p:tgtEl>
                                          <p:spTgt spid="31"/>
                                        </p:tgtEl>
                                        <p:attrNameLst>
                                          <p:attrName>ppt_y</p:attrName>
                                        </p:attrNameLst>
                                      </p:cBhvr>
                                      <p:tavLst>
                                        <p:tav tm="0">
                                          <p:val>
                                            <p:strVal val="0-#ppt_h/2"/>
                                          </p:val>
                                        </p:tav>
                                        <p:tav tm="100000">
                                          <p:val>
                                            <p:strVal val="#ppt_y"/>
                                          </p:val>
                                        </p:tav>
                                      </p:tavLst>
                                    </p:anim>
                                  </p:childTnLst>
                                </p:cTn>
                              </p:par>
                              <p:par>
                                <p:cTn id="86" presetID="2" presetClass="entr" presetSubtype="1"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 calcmode="lin" valueType="num">
                                      <p:cBhvr additive="base">
                                        <p:cTn id="88" dur="500" fill="hold"/>
                                        <p:tgtEl>
                                          <p:spTgt spid="23"/>
                                        </p:tgtEl>
                                        <p:attrNameLst>
                                          <p:attrName>ppt_x</p:attrName>
                                        </p:attrNameLst>
                                      </p:cBhvr>
                                      <p:tavLst>
                                        <p:tav tm="0">
                                          <p:val>
                                            <p:strVal val="#ppt_x"/>
                                          </p:val>
                                        </p:tav>
                                        <p:tav tm="100000">
                                          <p:val>
                                            <p:strVal val="#ppt_x"/>
                                          </p:val>
                                        </p:tav>
                                      </p:tavLst>
                                    </p:anim>
                                    <p:anim calcmode="lin" valueType="num">
                                      <p:cBhvr additive="base">
                                        <p:cTn id="89" dur="500" fill="hold"/>
                                        <p:tgtEl>
                                          <p:spTgt spid="23"/>
                                        </p:tgtEl>
                                        <p:attrNameLst>
                                          <p:attrName>ppt_y</p:attrName>
                                        </p:attrNameLst>
                                      </p:cBhvr>
                                      <p:tavLst>
                                        <p:tav tm="0">
                                          <p:val>
                                            <p:strVal val="0-#ppt_h/2"/>
                                          </p:val>
                                        </p:tav>
                                        <p:tav tm="100000">
                                          <p:val>
                                            <p:strVal val="#ppt_y"/>
                                          </p:val>
                                        </p:tav>
                                      </p:tavLst>
                                    </p:anim>
                                  </p:childTnLst>
                                </p:cTn>
                              </p:par>
                              <p:par>
                                <p:cTn id="90" presetID="2" presetClass="entr" presetSubtype="1" fill="hold" grpId="0" nodeType="withEffect">
                                  <p:stCondLst>
                                    <p:cond delay="0"/>
                                  </p:stCondLst>
                                  <p:childTnLst>
                                    <p:set>
                                      <p:cBhvr>
                                        <p:cTn id="91" dur="1" fill="hold">
                                          <p:stCondLst>
                                            <p:cond delay="0"/>
                                          </p:stCondLst>
                                        </p:cTn>
                                        <p:tgtEl>
                                          <p:spTgt spid="25"/>
                                        </p:tgtEl>
                                        <p:attrNameLst>
                                          <p:attrName>style.visibility</p:attrName>
                                        </p:attrNameLst>
                                      </p:cBhvr>
                                      <p:to>
                                        <p:strVal val="visible"/>
                                      </p:to>
                                    </p:set>
                                    <p:anim calcmode="lin" valueType="num">
                                      <p:cBhvr additive="base">
                                        <p:cTn id="92" dur="500" fill="hold"/>
                                        <p:tgtEl>
                                          <p:spTgt spid="25"/>
                                        </p:tgtEl>
                                        <p:attrNameLst>
                                          <p:attrName>ppt_x</p:attrName>
                                        </p:attrNameLst>
                                      </p:cBhvr>
                                      <p:tavLst>
                                        <p:tav tm="0">
                                          <p:val>
                                            <p:strVal val="#ppt_x"/>
                                          </p:val>
                                        </p:tav>
                                        <p:tav tm="100000">
                                          <p:val>
                                            <p:strVal val="#ppt_x"/>
                                          </p:val>
                                        </p:tav>
                                      </p:tavLst>
                                    </p:anim>
                                    <p:anim calcmode="lin" valueType="num">
                                      <p:cBhvr additive="base">
                                        <p:cTn id="93" dur="500" fill="hold"/>
                                        <p:tgtEl>
                                          <p:spTgt spid="25"/>
                                        </p:tgtEl>
                                        <p:attrNameLst>
                                          <p:attrName>ppt_y</p:attrName>
                                        </p:attrNameLst>
                                      </p:cBhvr>
                                      <p:tavLst>
                                        <p:tav tm="0">
                                          <p:val>
                                            <p:strVal val="0-#ppt_h/2"/>
                                          </p:val>
                                        </p:tav>
                                        <p:tav tm="100000">
                                          <p:val>
                                            <p:strVal val="#ppt_y"/>
                                          </p:val>
                                        </p:tav>
                                      </p:tavLst>
                                    </p:anim>
                                  </p:childTnLst>
                                </p:cTn>
                              </p:par>
                              <p:par>
                                <p:cTn id="94" presetID="2" presetClass="entr" presetSubtype="1" fill="hold" grpId="0"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additive="base">
                                        <p:cTn id="96" dur="500" fill="hold"/>
                                        <p:tgtEl>
                                          <p:spTgt spid="24"/>
                                        </p:tgtEl>
                                        <p:attrNameLst>
                                          <p:attrName>ppt_x</p:attrName>
                                        </p:attrNameLst>
                                      </p:cBhvr>
                                      <p:tavLst>
                                        <p:tav tm="0">
                                          <p:val>
                                            <p:strVal val="#ppt_x"/>
                                          </p:val>
                                        </p:tav>
                                        <p:tav tm="100000">
                                          <p:val>
                                            <p:strVal val="#ppt_x"/>
                                          </p:val>
                                        </p:tav>
                                      </p:tavLst>
                                    </p:anim>
                                    <p:anim calcmode="lin" valueType="num">
                                      <p:cBhvr additive="base">
                                        <p:cTn id="97" dur="500" fill="hold"/>
                                        <p:tgtEl>
                                          <p:spTgt spid="24"/>
                                        </p:tgtEl>
                                        <p:attrNameLst>
                                          <p:attrName>ppt_y</p:attrName>
                                        </p:attrNameLst>
                                      </p:cBhvr>
                                      <p:tavLst>
                                        <p:tav tm="0">
                                          <p:val>
                                            <p:strVal val="0-#ppt_h/2"/>
                                          </p:val>
                                        </p:tav>
                                        <p:tav tm="100000">
                                          <p:val>
                                            <p:strVal val="#ppt_y"/>
                                          </p:val>
                                        </p:tav>
                                      </p:tavLst>
                                    </p:anim>
                                  </p:childTnLst>
                                </p:cTn>
                              </p:par>
                              <p:par>
                                <p:cTn id="98" presetID="2" presetClass="entr" presetSubtype="1" fill="hold" grpId="0" nodeType="withEffect">
                                  <p:stCondLst>
                                    <p:cond delay="0"/>
                                  </p:stCondLst>
                                  <p:childTnLst>
                                    <p:set>
                                      <p:cBhvr>
                                        <p:cTn id="99" dur="1" fill="hold">
                                          <p:stCondLst>
                                            <p:cond delay="0"/>
                                          </p:stCondLst>
                                        </p:cTn>
                                        <p:tgtEl>
                                          <p:spTgt spid="22"/>
                                        </p:tgtEl>
                                        <p:attrNameLst>
                                          <p:attrName>style.visibility</p:attrName>
                                        </p:attrNameLst>
                                      </p:cBhvr>
                                      <p:to>
                                        <p:strVal val="visible"/>
                                      </p:to>
                                    </p:set>
                                    <p:anim calcmode="lin" valueType="num">
                                      <p:cBhvr additive="base">
                                        <p:cTn id="100" dur="500" fill="hold"/>
                                        <p:tgtEl>
                                          <p:spTgt spid="22"/>
                                        </p:tgtEl>
                                        <p:attrNameLst>
                                          <p:attrName>ppt_x</p:attrName>
                                        </p:attrNameLst>
                                      </p:cBhvr>
                                      <p:tavLst>
                                        <p:tav tm="0">
                                          <p:val>
                                            <p:strVal val="#ppt_x"/>
                                          </p:val>
                                        </p:tav>
                                        <p:tav tm="100000">
                                          <p:val>
                                            <p:strVal val="#ppt_x"/>
                                          </p:val>
                                        </p:tav>
                                      </p:tavLst>
                                    </p:anim>
                                    <p:anim calcmode="lin" valueType="num">
                                      <p:cBhvr additive="base">
                                        <p:cTn id="101" dur="500" fill="hold"/>
                                        <p:tgtEl>
                                          <p:spTgt spid="22"/>
                                        </p:tgtEl>
                                        <p:attrNameLst>
                                          <p:attrName>ppt_y</p:attrName>
                                        </p:attrNameLst>
                                      </p:cBhvr>
                                      <p:tavLst>
                                        <p:tav tm="0">
                                          <p:val>
                                            <p:strVal val="0-#ppt_h/2"/>
                                          </p:val>
                                        </p:tav>
                                        <p:tav tm="100000">
                                          <p:val>
                                            <p:strVal val="#ppt_y"/>
                                          </p:val>
                                        </p:tav>
                                      </p:tavLst>
                                    </p:anim>
                                  </p:childTnLst>
                                </p:cTn>
                              </p:par>
                              <p:par>
                                <p:cTn id="102" presetID="2" presetClass="entr" presetSubtype="1" fill="hold" grpId="0" nodeType="withEffect">
                                  <p:stCondLst>
                                    <p:cond delay="0"/>
                                  </p:stCondLst>
                                  <p:childTnLst>
                                    <p:set>
                                      <p:cBhvr>
                                        <p:cTn id="103" dur="1" fill="hold">
                                          <p:stCondLst>
                                            <p:cond delay="0"/>
                                          </p:stCondLst>
                                        </p:cTn>
                                        <p:tgtEl>
                                          <p:spTgt spid="20"/>
                                        </p:tgtEl>
                                        <p:attrNameLst>
                                          <p:attrName>style.visibility</p:attrName>
                                        </p:attrNameLst>
                                      </p:cBhvr>
                                      <p:to>
                                        <p:strVal val="visible"/>
                                      </p:to>
                                    </p:set>
                                    <p:anim calcmode="lin" valueType="num">
                                      <p:cBhvr additive="base">
                                        <p:cTn id="104" dur="500" fill="hold"/>
                                        <p:tgtEl>
                                          <p:spTgt spid="20"/>
                                        </p:tgtEl>
                                        <p:attrNameLst>
                                          <p:attrName>ppt_x</p:attrName>
                                        </p:attrNameLst>
                                      </p:cBhvr>
                                      <p:tavLst>
                                        <p:tav tm="0">
                                          <p:val>
                                            <p:strVal val="#ppt_x"/>
                                          </p:val>
                                        </p:tav>
                                        <p:tav tm="100000">
                                          <p:val>
                                            <p:strVal val="#ppt_x"/>
                                          </p:val>
                                        </p:tav>
                                      </p:tavLst>
                                    </p:anim>
                                    <p:anim calcmode="lin" valueType="num">
                                      <p:cBhvr additive="base">
                                        <p:cTn id="105" dur="500" fill="hold"/>
                                        <p:tgtEl>
                                          <p:spTgt spid="20"/>
                                        </p:tgtEl>
                                        <p:attrNameLst>
                                          <p:attrName>ppt_y</p:attrName>
                                        </p:attrNameLst>
                                      </p:cBhvr>
                                      <p:tavLst>
                                        <p:tav tm="0">
                                          <p:val>
                                            <p:strVal val="0-#ppt_h/2"/>
                                          </p:val>
                                        </p:tav>
                                        <p:tav tm="100000">
                                          <p:val>
                                            <p:strVal val="#ppt_y"/>
                                          </p:val>
                                        </p:tav>
                                      </p:tavLst>
                                    </p:anim>
                                  </p:childTnLst>
                                </p:cTn>
                              </p:par>
                              <p:par>
                                <p:cTn id="106" presetID="2" presetClass="entr" presetSubtype="1"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ppt_x"/>
                                          </p:val>
                                        </p:tav>
                                        <p:tav tm="100000">
                                          <p:val>
                                            <p:strVal val="#ppt_x"/>
                                          </p:val>
                                        </p:tav>
                                      </p:tavLst>
                                    </p:anim>
                                    <p:anim calcmode="lin" valueType="num">
                                      <p:cBhvr additive="base">
                                        <p:cTn id="109" dur="500" fill="hold"/>
                                        <p:tgtEl>
                                          <p:spTgt spid="19"/>
                                        </p:tgtEl>
                                        <p:attrNameLst>
                                          <p:attrName>ppt_y</p:attrName>
                                        </p:attrNameLst>
                                      </p:cBhvr>
                                      <p:tavLst>
                                        <p:tav tm="0">
                                          <p:val>
                                            <p:strVal val="0-#ppt_h/2"/>
                                          </p:val>
                                        </p:tav>
                                        <p:tav tm="100000">
                                          <p:val>
                                            <p:strVal val="#ppt_y"/>
                                          </p:val>
                                        </p:tav>
                                      </p:tavLst>
                                    </p:anim>
                                  </p:childTnLst>
                                </p:cTn>
                              </p:par>
                              <p:par>
                                <p:cTn id="110" presetID="2" presetClass="entr" presetSubtype="1" fill="hold" grpId="0"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500" fill="hold"/>
                                        <p:tgtEl>
                                          <p:spTgt spid="21"/>
                                        </p:tgtEl>
                                        <p:attrNameLst>
                                          <p:attrName>ppt_x</p:attrName>
                                        </p:attrNameLst>
                                      </p:cBhvr>
                                      <p:tavLst>
                                        <p:tav tm="0">
                                          <p:val>
                                            <p:strVal val="#ppt_x"/>
                                          </p:val>
                                        </p:tav>
                                        <p:tav tm="100000">
                                          <p:val>
                                            <p:strVal val="#ppt_x"/>
                                          </p:val>
                                        </p:tav>
                                      </p:tavLst>
                                    </p:anim>
                                    <p:anim calcmode="lin" valueType="num">
                                      <p:cBhvr additive="base">
                                        <p:cTn id="113" dur="500" fill="hold"/>
                                        <p:tgtEl>
                                          <p:spTgt spid="21"/>
                                        </p:tgtEl>
                                        <p:attrNameLst>
                                          <p:attrName>ppt_y</p:attrName>
                                        </p:attrNameLst>
                                      </p:cBhvr>
                                      <p:tavLst>
                                        <p:tav tm="0">
                                          <p:val>
                                            <p:strVal val="0-#ppt_h/2"/>
                                          </p:val>
                                        </p:tav>
                                        <p:tav tm="100000">
                                          <p:val>
                                            <p:strVal val="#ppt_y"/>
                                          </p:val>
                                        </p:tav>
                                      </p:tavLst>
                                    </p:anim>
                                  </p:childTnLst>
                                </p:cTn>
                              </p:par>
                              <p:par>
                                <p:cTn id="114" presetID="2" presetClass="entr" presetSubtype="1" fill="hold" grpId="0" nodeType="withEffect">
                                  <p:stCondLst>
                                    <p:cond delay="0"/>
                                  </p:stCondLst>
                                  <p:childTnLst>
                                    <p:set>
                                      <p:cBhvr>
                                        <p:cTn id="115" dur="1" fill="hold">
                                          <p:stCondLst>
                                            <p:cond delay="0"/>
                                          </p:stCondLst>
                                        </p:cTn>
                                        <p:tgtEl>
                                          <p:spTgt spid="32"/>
                                        </p:tgtEl>
                                        <p:attrNameLst>
                                          <p:attrName>style.visibility</p:attrName>
                                        </p:attrNameLst>
                                      </p:cBhvr>
                                      <p:to>
                                        <p:strVal val="visible"/>
                                      </p:to>
                                    </p:set>
                                    <p:anim calcmode="lin" valueType="num">
                                      <p:cBhvr additive="base">
                                        <p:cTn id="116" dur="500" fill="hold"/>
                                        <p:tgtEl>
                                          <p:spTgt spid="32"/>
                                        </p:tgtEl>
                                        <p:attrNameLst>
                                          <p:attrName>ppt_x</p:attrName>
                                        </p:attrNameLst>
                                      </p:cBhvr>
                                      <p:tavLst>
                                        <p:tav tm="0">
                                          <p:val>
                                            <p:strVal val="#ppt_x"/>
                                          </p:val>
                                        </p:tav>
                                        <p:tav tm="100000">
                                          <p:val>
                                            <p:strVal val="#ppt_x"/>
                                          </p:val>
                                        </p:tav>
                                      </p:tavLst>
                                    </p:anim>
                                    <p:anim calcmode="lin" valueType="num">
                                      <p:cBhvr additive="base">
                                        <p:cTn id="117" dur="500" fill="hold"/>
                                        <p:tgtEl>
                                          <p:spTgt spid="32"/>
                                        </p:tgtEl>
                                        <p:attrNameLst>
                                          <p:attrName>ppt_y</p:attrName>
                                        </p:attrNameLst>
                                      </p:cBhvr>
                                      <p:tavLst>
                                        <p:tav tm="0">
                                          <p:val>
                                            <p:strVal val="0-#ppt_h/2"/>
                                          </p:val>
                                        </p:tav>
                                        <p:tav tm="100000">
                                          <p:val>
                                            <p:strVal val="#ppt_y"/>
                                          </p:val>
                                        </p:tav>
                                      </p:tavLst>
                                    </p:anim>
                                  </p:childTnLst>
                                </p:cTn>
                              </p:par>
                            </p:childTnLst>
                          </p:cTn>
                        </p:par>
                      </p:childTnLst>
                    </p:cTn>
                  </p:par>
                  <p:par>
                    <p:cTn id="118" fill="hold">
                      <p:stCondLst>
                        <p:cond delay="indefinite"/>
                      </p:stCondLst>
                      <p:childTnLst>
                        <p:par>
                          <p:cTn id="119" fill="hold">
                            <p:stCondLst>
                              <p:cond delay="0"/>
                            </p:stCondLst>
                            <p:childTnLst>
                              <p:par>
                                <p:cTn id="120" presetID="2" presetClass="entr" presetSubtype="1" fill="hold" grpId="0" nodeType="clickEffect">
                                  <p:stCondLst>
                                    <p:cond delay="0"/>
                                  </p:stCondLst>
                                  <p:childTnLst>
                                    <p:set>
                                      <p:cBhvr>
                                        <p:cTn id="121" dur="1" fill="hold">
                                          <p:stCondLst>
                                            <p:cond delay="0"/>
                                          </p:stCondLst>
                                        </p:cTn>
                                        <p:tgtEl>
                                          <p:spTgt spid="17"/>
                                        </p:tgtEl>
                                        <p:attrNameLst>
                                          <p:attrName>style.visibility</p:attrName>
                                        </p:attrNameLst>
                                      </p:cBhvr>
                                      <p:to>
                                        <p:strVal val="visible"/>
                                      </p:to>
                                    </p:set>
                                    <p:anim calcmode="lin" valueType="num">
                                      <p:cBhvr additive="base">
                                        <p:cTn id="122" dur="500" fill="hold"/>
                                        <p:tgtEl>
                                          <p:spTgt spid="17"/>
                                        </p:tgtEl>
                                        <p:attrNameLst>
                                          <p:attrName>ppt_x</p:attrName>
                                        </p:attrNameLst>
                                      </p:cBhvr>
                                      <p:tavLst>
                                        <p:tav tm="0">
                                          <p:val>
                                            <p:strVal val="#ppt_x"/>
                                          </p:val>
                                        </p:tav>
                                        <p:tav tm="100000">
                                          <p:val>
                                            <p:strVal val="#ppt_x"/>
                                          </p:val>
                                        </p:tav>
                                      </p:tavLst>
                                    </p:anim>
                                    <p:anim calcmode="lin" valueType="num">
                                      <p:cBhvr additive="base">
                                        <p:cTn id="123" dur="500" fill="hold"/>
                                        <p:tgtEl>
                                          <p:spTgt spid="17"/>
                                        </p:tgtEl>
                                        <p:attrNameLst>
                                          <p:attrName>ppt_y</p:attrName>
                                        </p:attrNameLst>
                                      </p:cBhvr>
                                      <p:tavLst>
                                        <p:tav tm="0">
                                          <p:val>
                                            <p:strVal val="0-#ppt_h/2"/>
                                          </p:val>
                                        </p:tav>
                                        <p:tav tm="100000">
                                          <p:val>
                                            <p:strVal val="#ppt_y"/>
                                          </p:val>
                                        </p:tav>
                                      </p:tavLst>
                                    </p:anim>
                                  </p:childTnLst>
                                </p:cTn>
                              </p:par>
                            </p:childTnLst>
                          </p:cTn>
                        </p:par>
                      </p:childTnLst>
                    </p:cTn>
                  </p:par>
                  <p:par>
                    <p:cTn id="124" fill="hold">
                      <p:stCondLst>
                        <p:cond delay="indefinite"/>
                      </p:stCondLst>
                      <p:childTnLst>
                        <p:par>
                          <p:cTn id="125" fill="hold">
                            <p:stCondLst>
                              <p:cond delay="0"/>
                            </p:stCondLst>
                            <p:childTnLst>
                              <p:par>
                                <p:cTn id="126" presetID="2" presetClass="entr" presetSubtype="1" fill="hold" grpId="0" nodeType="clickEffect">
                                  <p:stCondLst>
                                    <p:cond delay="0"/>
                                  </p:stCondLst>
                                  <p:childTnLst>
                                    <p:set>
                                      <p:cBhvr>
                                        <p:cTn id="127" dur="1" fill="hold">
                                          <p:stCondLst>
                                            <p:cond delay="0"/>
                                          </p:stCondLst>
                                        </p:cTn>
                                        <p:tgtEl>
                                          <p:spTgt spid="27"/>
                                        </p:tgtEl>
                                        <p:attrNameLst>
                                          <p:attrName>style.visibility</p:attrName>
                                        </p:attrNameLst>
                                      </p:cBhvr>
                                      <p:to>
                                        <p:strVal val="visible"/>
                                      </p:to>
                                    </p:set>
                                    <p:anim calcmode="lin" valueType="num">
                                      <p:cBhvr additive="base">
                                        <p:cTn id="128" dur="500" fill="hold"/>
                                        <p:tgtEl>
                                          <p:spTgt spid="27"/>
                                        </p:tgtEl>
                                        <p:attrNameLst>
                                          <p:attrName>ppt_x</p:attrName>
                                        </p:attrNameLst>
                                      </p:cBhvr>
                                      <p:tavLst>
                                        <p:tav tm="0">
                                          <p:val>
                                            <p:strVal val="#ppt_x"/>
                                          </p:val>
                                        </p:tav>
                                        <p:tav tm="100000">
                                          <p:val>
                                            <p:strVal val="#ppt_x"/>
                                          </p:val>
                                        </p:tav>
                                      </p:tavLst>
                                    </p:anim>
                                    <p:anim calcmode="lin" valueType="num">
                                      <p:cBhvr additive="base">
                                        <p:cTn id="129" dur="500" fill="hold"/>
                                        <p:tgtEl>
                                          <p:spTgt spid="2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8" grpId="0" animBg="1"/>
      <p:bldP spid="9" grpId="0" animBg="1"/>
      <p:bldP spid="10" grpId="0" animBg="1"/>
      <p:bldP spid="11" grpId="0" animBg="1"/>
      <p:bldP spid="12" grpId="0" animBg="1"/>
      <p:bldP spid="13" grpId="0" animBg="1"/>
      <p:bldP spid="14" grpId="0" animBg="1"/>
      <p:bldP spid="15" grpId="0" animBg="1"/>
      <p:bldP spid="16" grpId="0" animBg="1"/>
      <p:bldP spid="18" grpId="0" animBg="1"/>
      <p:bldP spid="19" grpId="0" animBg="1"/>
      <p:bldP spid="20" grpId="0" animBg="1"/>
      <p:bldP spid="21" grpId="0" animBg="1"/>
      <p:bldP spid="22" grpId="0" animBg="1"/>
      <p:bldP spid="23" grpId="0" animBg="1"/>
      <p:bldP spid="24" grpId="0" animBg="1"/>
      <p:bldP spid="25" grpId="0" animBg="1"/>
      <p:bldP spid="26" grpId="0" animBg="1"/>
      <p:bldP spid="29" grpId="0" animBg="1"/>
      <p:bldP spid="30" grpId="0" animBg="1"/>
      <p:bldP spid="31" grpId="0" animBg="1"/>
      <p:bldP spid="32" grpId="0" animBg="1"/>
      <p:bldP spid="33" grpId="0" animBg="1"/>
      <p:bldP spid="34" grpId="0" animBg="1"/>
      <p:bldP spid="66" grpId="0"/>
      <p:bldP spid="17" grpId="0"/>
      <p:bldP spid="2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18AF227-12A0-31F5-C4C8-038341025FBD}"/>
              </a:ext>
            </a:extLst>
          </p:cNvPr>
          <p:cNvSpPr>
            <a:spLocks noGrp="1"/>
          </p:cNvSpPr>
          <p:nvPr>
            <p:ph idx="1"/>
          </p:nvPr>
        </p:nvSpPr>
        <p:spPr/>
        <p:txBody>
          <a:bodyPr/>
          <a:lstStyle/>
          <a:p>
            <a:pPr algn="ctr"/>
            <a:endParaRPr lang="en-US" dirty="0"/>
          </a:p>
          <a:p>
            <a:pPr algn="ctr"/>
            <a:endParaRPr lang="en-US" dirty="0"/>
          </a:p>
          <a:p>
            <a:pPr algn="ctr"/>
            <a:endParaRPr lang="en-US" dirty="0"/>
          </a:p>
          <a:p>
            <a:pPr marL="0" indent="0" algn="ctr">
              <a:buNone/>
            </a:pPr>
            <a:r>
              <a:rPr lang="en-US" sz="2800" b="1" dirty="0"/>
              <a:t>What is </a:t>
            </a:r>
            <a:r>
              <a:rPr lang="en-US" sz="2800" b="1" dirty="0">
                <a:solidFill>
                  <a:srgbClr val="FF0000"/>
                </a:solidFill>
              </a:rPr>
              <a:t>heterogeneity</a:t>
            </a:r>
            <a:r>
              <a:rPr lang="en-US" sz="2800" b="1" dirty="0"/>
              <a:t> in distributed computing systems?</a:t>
            </a:r>
          </a:p>
        </p:txBody>
      </p:sp>
      <p:sp>
        <p:nvSpPr>
          <p:cNvPr id="4" name="Slide Number Placeholder 3">
            <a:extLst>
              <a:ext uri="{FF2B5EF4-FFF2-40B4-BE49-F238E27FC236}">
                <a16:creationId xmlns:a16="http://schemas.microsoft.com/office/drawing/2014/main" id="{88B0027D-3F1F-5024-FB1D-5CCF0C0C5ED4}"/>
              </a:ext>
            </a:extLst>
          </p:cNvPr>
          <p:cNvSpPr>
            <a:spLocks noGrp="1"/>
          </p:cNvSpPr>
          <p:nvPr>
            <p:ph type="sldNum" sz="quarter" idx="12"/>
          </p:nvPr>
        </p:nvSpPr>
        <p:spPr/>
        <p:txBody>
          <a:bodyPr/>
          <a:lstStyle/>
          <a:p>
            <a:fld id="{7D2751F7-D677-4CE9-B35A-C3CCA0CC8D94}" type="slidenum">
              <a:rPr lang="en-US" smtClean="0"/>
              <a:pPr/>
              <a:t>11</a:t>
            </a:fld>
            <a:endParaRPr lang="en-US" dirty="0"/>
          </a:p>
        </p:txBody>
      </p:sp>
      <p:sp>
        <p:nvSpPr>
          <p:cNvPr id="2" name="Title 1">
            <a:extLst>
              <a:ext uri="{FF2B5EF4-FFF2-40B4-BE49-F238E27FC236}">
                <a16:creationId xmlns:a16="http://schemas.microsoft.com/office/drawing/2014/main" id="{8F5F777B-B91A-3F63-8591-19220A2E2920}"/>
              </a:ext>
            </a:extLst>
          </p:cNvPr>
          <p:cNvSpPr>
            <a:spLocks noGrp="1"/>
          </p:cNvSpPr>
          <p:nvPr>
            <p:ph type="title"/>
          </p:nvPr>
        </p:nvSpPr>
        <p:spPr>
          <a:xfrm>
            <a:off x="188081" y="89154"/>
            <a:ext cx="8139184" cy="758777"/>
          </a:xfrm>
        </p:spPr>
        <p:txBody>
          <a:bodyPr>
            <a:normAutofit/>
          </a:bodyPr>
          <a:lstStyle/>
          <a:p>
            <a:r>
              <a:rPr lang="en-US" dirty="0"/>
              <a:t>Heterogeneity</a:t>
            </a:r>
          </a:p>
        </p:txBody>
      </p:sp>
    </p:spTree>
    <p:extLst>
      <p:ext uri="{BB962C8B-B14F-4D97-AF65-F5344CB8AC3E}">
        <p14:creationId xmlns:p14="http://schemas.microsoft.com/office/powerpoint/2010/main" val="33461272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2" name="Title 1">
            <a:extLst>
              <a:ext uri="{FF2B5EF4-FFF2-40B4-BE49-F238E27FC236}">
                <a16:creationId xmlns:a16="http://schemas.microsoft.com/office/drawing/2014/main" id="{FD5A65DB-A157-DF43-D99C-0CF0B79912FB}"/>
              </a:ext>
            </a:extLst>
          </p:cNvPr>
          <p:cNvSpPr>
            <a:spLocks noGrp="1"/>
          </p:cNvSpPr>
          <p:nvPr>
            <p:ph type="title"/>
          </p:nvPr>
        </p:nvSpPr>
        <p:spPr/>
        <p:txBody>
          <a:bodyPr>
            <a:normAutofit/>
          </a:bodyPr>
          <a:lstStyle/>
          <a:p>
            <a:r>
              <a:rPr lang="en-US" dirty="0"/>
              <a:t>Machine Heterogeneity</a:t>
            </a:r>
          </a:p>
        </p:txBody>
      </p:sp>
      <p:sp>
        <p:nvSpPr>
          <p:cNvPr id="167" name="Google Shape;167;p13"/>
          <p:cNvSpPr txBox="1">
            <a:spLocks noGrp="1"/>
          </p:cNvSpPr>
          <p:nvPr>
            <p:ph type="sldNum" sz="quarter" idx="12"/>
          </p:nvPr>
        </p:nvSpPr>
        <p:spPr>
          <a:xfrm>
            <a:off x="3534628" y="4842276"/>
            <a:ext cx="2133600" cy="273844"/>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
              <a:t>12</a:t>
            </a:fld>
            <a:endParaRPr/>
          </a:p>
        </p:txBody>
      </p:sp>
      <p:pic>
        <p:nvPicPr>
          <p:cNvPr id="1026" name="Picture 2" descr="Detect the Faces in the Image using the Mediapipe Library">
            <a:extLst>
              <a:ext uri="{FF2B5EF4-FFF2-40B4-BE49-F238E27FC236}">
                <a16:creationId xmlns:a16="http://schemas.microsoft.com/office/drawing/2014/main" id="{143A1066-0113-526A-932A-7D3A39DB3A6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4536" t="3033" r="22665" b="10514"/>
          <a:stretch/>
        </p:blipFill>
        <p:spPr bwMode="auto">
          <a:xfrm>
            <a:off x="188081" y="2195304"/>
            <a:ext cx="830432" cy="90650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D7889F4-DDA1-34AB-CDC4-24158A0A9607}"/>
              </a:ext>
            </a:extLst>
          </p:cNvPr>
          <p:cNvSpPr txBox="1"/>
          <p:nvPr/>
        </p:nvSpPr>
        <p:spPr>
          <a:xfrm>
            <a:off x="-90802" y="3115269"/>
            <a:ext cx="1572831" cy="307777"/>
          </a:xfrm>
          <a:prstGeom prst="rect">
            <a:avLst/>
          </a:prstGeom>
          <a:noFill/>
        </p:spPr>
        <p:txBody>
          <a:bodyPr wrap="square" rtlCol="0">
            <a:spAutoFit/>
          </a:bodyPr>
          <a:lstStyle/>
          <a:p>
            <a:pPr algn="ctr"/>
            <a:r>
              <a:rPr lang="en-US" dirty="0"/>
              <a:t>Face Recognition</a:t>
            </a:r>
          </a:p>
        </p:txBody>
      </p:sp>
      <p:cxnSp>
        <p:nvCxnSpPr>
          <p:cNvPr id="5" name="Straight Arrow Connector 4">
            <a:extLst>
              <a:ext uri="{FF2B5EF4-FFF2-40B4-BE49-F238E27FC236}">
                <a16:creationId xmlns:a16="http://schemas.microsoft.com/office/drawing/2014/main" id="{1871A351-F5E5-019B-80C6-A48982B7AB6B}"/>
              </a:ext>
            </a:extLst>
          </p:cNvPr>
          <p:cNvCxnSpPr>
            <a:cxnSpLocks/>
          </p:cNvCxnSpPr>
          <p:nvPr/>
        </p:nvCxnSpPr>
        <p:spPr>
          <a:xfrm>
            <a:off x="1143000" y="2724241"/>
            <a:ext cx="863600" cy="0"/>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B0A497A5-4544-72A6-23B4-F83AABC4E335}"/>
              </a:ext>
            </a:extLst>
          </p:cNvPr>
          <p:cNvCxnSpPr>
            <a:cxnSpLocks/>
          </p:cNvCxnSpPr>
          <p:nvPr/>
        </p:nvCxnSpPr>
        <p:spPr>
          <a:xfrm flipV="1">
            <a:off x="5793529" y="1475521"/>
            <a:ext cx="0" cy="2113290"/>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1BA2E415-5B15-63DA-65E5-A84EB4EC8B88}"/>
              </a:ext>
            </a:extLst>
          </p:cNvPr>
          <p:cNvCxnSpPr>
            <a:cxnSpLocks/>
          </p:cNvCxnSpPr>
          <p:nvPr/>
        </p:nvCxnSpPr>
        <p:spPr>
          <a:xfrm>
            <a:off x="5793529" y="3588811"/>
            <a:ext cx="2313594" cy="0"/>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DFEA8730-039D-992D-9B22-39B37E19B04C}"/>
              </a:ext>
            </a:extLst>
          </p:cNvPr>
          <p:cNvSpPr txBox="1"/>
          <p:nvPr/>
        </p:nvSpPr>
        <p:spPr>
          <a:xfrm rot="16200000">
            <a:off x="4792479" y="2378277"/>
            <a:ext cx="1572831" cy="307777"/>
          </a:xfrm>
          <a:prstGeom prst="rect">
            <a:avLst/>
          </a:prstGeom>
          <a:noFill/>
        </p:spPr>
        <p:txBody>
          <a:bodyPr wrap="square" rtlCol="0">
            <a:spAutoFit/>
          </a:bodyPr>
          <a:lstStyle/>
          <a:p>
            <a:pPr algn="ctr"/>
            <a:r>
              <a:rPr lang="en-US" dirty="0"/>
              <a:t>Inference Time</a:t>
            </a:r>
          </a:p>
        </p:txBody>
      </p:sp>
      <p:sp>
        <p:nvSpPr>
          <p:cNvPr id="20" name="TextBox 19">
            <a:extLst>
              <a:ext uri="{FF2B5EF4-FFF2-40B4-BE49-F238E27FC236}">
                <a16:creationId xmlns:a16="http://schemas.microsoft.com/office/drawing/2014/main" id="{DD6DBC69-2B6F-9C14-2E2A-C48F4B32666F}"/>
              </a:ext>
            </a:extLst>
          </p:cNvPr>
          <p:cNvSpPr txBox="1"/>
          <p:nvPr/>
        </p:nvSpPr>
        <p:spPr>
          <a:xfrm>
            <a:off x="998836" y="2409735"/>
            <a:ext cx="1072873" cy="307777"/>
          </a:xfrm>
          <a:prstGeom prst="rect">
            <a:avLst/>
          </a:prstGeom>
          <a:noFill/>
        </p:spPr>
        <p:txBody>
          <a:bodyPr wrap="square" rtlCol="0">
            <a:spAutoFit/>
          </a:bodyPr>
          <a:lstStyle/>
          <a:p>
            <a:pPr algn="ctr"/>
            <a:r>
              <a:rPr lang="en-US" dirty="0"/>
              <a:t>Inference</a:t>
            </a:r>
          </a:p>
        </p:txBody>
      </p:sp>
      <p:cxnSp>
        <p:nvCxnSpPr>
          <p:cNvPr id="26" name="Straight Connector 25">
            <a:extLst>
              <a:ext uri="{FF2B5EF4-FFF2-40B4-BE49-F238E27FC236}">
                <a16:creationId xmlns:a16="http://schemas.microsoft.com/office/drawing/2014/main" id="{4817BDA6-7560-1E1B-6056-8C06C172613B}"/>
              </a:ext>
            </a:extLst>
          </p:cNvPr>
          <p:cNvCxnSpPr>
            <a:cxnSpLocks/>
            <a:stCxn id="11" idx="1"/>
          </p:cNvCxnSpPr>
          <p:nvPr/>
        </p:nvCxnSpPr>
        <p:spPr>
          <a:xfrm flipH="1">
            <a:off x="3517219" y="1920954"/>
            <a:ext cx="764597" cy="590538"/>
          </a:xfrm>
          <a:prstGeom prst="line">
            <a:avLst/>
          </a:prstGeom>
          <a:ln>
            <a:solidFill>
              <a:schemeClr val="tx1"/>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60BB109-5BA1-6E8D-9375-3C324D74595A}"/>
              </a:ext>
            </a:extLst>
          </p:cNvPr>
          <p:cNvCxnSpPr>
            <a:cxnSpLocks/>
            <a:stCxn id="21" idx="1"/>
          </p:cNvCxnSpPr>
          <p:nvPr/>
        </p:nvCxnSpPr>
        <p:spPr>
          <a:xfrm flipH="1" flipV="1">
            <a:off x="3534628" y="2551744"/>
            <a:ext cx="767904" cy="130474"/>
          </a:xfrm>
          <a:prstGeom prst="line">
            <a:avLst/>
          </a:prstGeom>
          <a:ln>
            <a:solidFill>
              <a:schemeClr val="tx1"/>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CAFF2004-4E4B-B69A-68D9-1B2AEB6FE07B}"/>
              </a:ext>
            </a:extLst>
          </p:cNvPr>
          <p:cNvCxnSpPr>
            <a:cxnSpLocks/>
            <a:stCxn id="15" idx="1"/>
          </p:cNvCxnSpPr>
          <p:nvPr/>
        </p:nvCxnSpPr>
        <p:spPr>
          <a:xfrm flipH="1" flipV="1">
            <a:off x="3534628" y="2591470"/>
            <a:ext cx="784316" cy="827274"/>
          </a:xfrm>
          <a:prstGeom prst="line">
            <a:avLst/>
          </a:prstGeom>
          <a:ln>
            <a:solidFill>
              <a:schemeClr val="tx1"/>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54" name="Rectangle 53">
            <a:extLst>
              <a:ext uri="{FF2B5EF4-FFF2-40B4-BE49-F238E27FC236}">
                <a16:creationId xmlns:a16="http://schemas.microsoft.com/office/drawing/2014/main" id="{F497F9FB-6A2D-1E09-7FBA-9CE87957F00A}"/>
              </a:ext>
            </a:extLst>
          </p:cNvPr>
          <p:cNvSpPr/>
          <p:nvPr/>
        </p:nvSpPr>
        <p:spPr>
          <a:xfrm>
            <a:off x="5965558" y="3195346"/>
            <a:ext cx="68187" cy="39346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4E91AC04-0C21-C5C5-09CF-67333DCB1838}"/>
              </a:ext>
            </a:extLst>
          </p:cNvPr>
          <p:cNvSpPr/>
          <p:nvPr/>
        </p:nvSpPr>
        <p:spPr>
          <a:xfrm>
            <a:off x="6433506" y="3106864"/>
            <a:ext cx="54864" cy="48194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60B0AC5D-4D78-66D6-8502-A66BF0CFC016}"/>
              </a:ext>
            </a:extLst>
          </p:cNvPr>
          <p:cNvSpPr/>
          <p:nvPr/>
        </p:nvSpPr>
        <p:spPr>
          <a:xfrm>
            <a:off x="6533318" y="3195346"/>
            <a:ext cx="45719" cy="40336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983BB5B5-6268-B2B4-861A-48A98BD657DD}"/>
              </a:ext>
            </a:extLst>
          </p:cNvPr>
          <p:cNvSpPr/>
          <p:nvPr/>
        </p:nvSpPr>
        <p:spPr>
          <a:xfrm>
            <a:off x="6636233" y="3453697"/>
            <a:ext cx="54864" cy="13511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4848CA9B-4F99-7DE3-A3BC-FDE675538DF7}"/>
              </a:ext>
            </a:extLst>
          </p:cNvPr>
          <p:cNvSpPr/>
          <p:nvPr/>
        </p:nvSpPr>
        <p:spPr>
          <a:xfrm>
            <a:off x="6744723" y="3309105"/>
            <a:ext cx="54864" cy="28960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72755DEF-FE53-720D-8CFA-42DCA36317D3}"/>
              </a:ext>
            </a:extLst>
          </p:cNvPr>
          <p:cNvSpPr/>
          <p:nvPr/>
        </p:nvSpPr>
        <p:spPr>
          <a:xfrm>
            <a:off x="6080996" y="3325137"/>
            <a:ext cx="54864" cy="26647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0AF3A9BA-FB2B-C529-34D1-2DE356E04721}"/>
              </a:ext>
            </a:extLst>
          </p:cNvPr>
          <p:cNvSpPr/>
          <p:nvPr/>
        </p:nvSpPr>
        <p:spPr>
          <a:xfrm>
            <a:off x="6199431" y="3453696"/>
            <a:ext cx="63840" cy="13791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3F900367-7AC3-C034-5B6F-740AFF07A76B}"/>
              </a:ext>
            </a:extLst>
          </p:cNvPr>
          <p:cNvSpPr/>
          <p:nvPr/>
        </p:nvSpPr>
        <p:spPr>
          <a:xfrm>
            <a:off x="6851720" y="2991432"/>
            <a:ext cx="54864" cy="59742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9D2DBB8E-C548-B74E-B526-E948B3996AF4}"/>
              </a:ext>
            </a:extLst>
          </p:cNvPr>
          <p:cNvSpPr/>
          <p:nvPr/>
        </p:nvSpPr>
        <p:spPr>
          <a:xfrm>
            <a:off x="7082852" y="2096118"/>
            <a:ext cx="61085" cy="15039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FE7BFDA0-A687-31F5-F5BF-D1A8D77160A3}"/>
              </a:ext>
            </a:extLst>
          </p:cNvPr>
          <p:cNvSpPr/>
          <p:nvPr/>
        </p:nvSpPr>
        <p:spPr>
          <a:xfrm>
            <a:off x="7234498" y="2642858"/>
            <a:ext cx="48524" cy="94946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ectangle 127">
            <a:extLst>
              <a:ext uri="{FF2B5EF4-FFF2-40B4-BE49-F238E27FC236}">
                <a16:creationId xmlns:a16="http://schemas.microsoft.com/office/drawing/2014/main" id="{F58CFEE2-E915-5143-8C06-DB955FD3EFAB}"/>
              </a:ext>
            </a:extLst>
          </p:cNvPr>
          <p:cNvSpPr/>
          <p:nvPr/>
        </p:nvSpPr>
        <p:spPr>
          <a:xfrm>
            <a:off x="7373463" y="1457696"/>
            <a:ext cx="61086" cy="213392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ectangle 129">
            <a:extLst>
              <a:ext uri="{FF2B5EF4-FFF2-40B4-BE49-F238E27FC236}">
                <a16:creationId xmlns:a16="http://schemas.microsoft.com/office/drawing/2014/main" id="{51382816-ED1E-57A0-776C-3AFFD746F109}"/>
              </a:ext>
            </a:extLst>
          </p:cNvPr>
          <p:cNvSpPr/>
          <p:nvPr/>
        </p:nvSpPr>
        <p:spPr>
          <a:xfrm>
            <a:off x="7507758" y="2486674"/>
            <a:ext cx="61086" cy="111841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What is Amazon EC2 in AWS? | DevOps Automateinfra Learning">
            <a:extLst>
              <a:ext uri="{FF2B5EF4-FFF2-40B4-BE49-F238E27FC236}">
                <a16:creationId xmlns:a16="http://schemas.microsoft.com/office/drawing/2014/main" id="{625B3B15-35E8-82EE-7149-60F163ECDA1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3825" t="12907" r="34760" b="13412"/>
          <a:stretch/>
        </p:blipFill>
        <p:spPr bwMode="auto">
          <a:xfrm>
            <a:off x="2081898" y="2096118"/>
            <a:ext cx="1168685" cy="1756693"/>
          </a:xfrm>
          <a:prstGeom prst="rect">
            <a:avLst/>
          </a:prstGeom>
          <a:noFill/>
          <a:extLst>
            <a:ext uri="{909E8E84-426E-40DD-AFC4-6F175D3DCCD1}">
              <a14:hiddenFill xmlns:a14="http://schemas.microsoft.com/office/drawing/2010/main">
                <a:solidFill>
                  <a:srgbClr val="FFFFFF"/>
                </a:solidFill>
              </a14:hiddenFill>
            </a:ext>
          </a:extLst>
        </p:spPr>
      </p:pic>
      <p:pic>
        <p:nvPicPr>
          <p:cNvPr id="11" name="Google Shape;175;p13">
            <a:extLst>
              <a:ext uri="{FF2B5EF4-FFF2-40B4-BE49-F238E27FC236}">
                <a16:creationId xmlns:a16="http://schemas.microsoft.com/office/drawing/2014/main" id="{70A6A6EA-F4AA-D1B9-5934-EF474F6F0379}"/>
              </a:ext>
            </a:extLst>
          </p:cNvPr>
          <p:cNvPicPr preferRelativeResize="0"/>
          <p:nvPr/>
        </p:nvPicPr>
        <p:blipFill>
          <a:blip r:embed="rId5">
            <a:alphaModFix/>
          </a:blip>
          <a:stretch>
            <a:fillRect/>
          </a:stretch>
        </p:blipFill>
        <p:spPr>
          <a:xfrm>
            <a:off x="4281816" y="1646604"/>
            <a:ext cx="548700" cy="548700"/>
          </a:xfrm>
          <a:prstGeom prst="rect">
            <a:avLst/>
          </a:prstGeom>
          <a:noFill/>
          <a:ln>
            <a:noFill/>
          </a:ln>
        </p:spPr>
      </p:pic>
      <p:pic>
        <p:nvPicPr>
          <p:cNvPr id="15" name="Google Shape;178;p13">
            <a:extLst>
              <a:ext uri="{FF2B5EF4-FFF2-40B4-BE49-F238E27FC236}">
                <a16:creationId xmlns:a16="http://schemas.microsoft.com/office/drawing/2014/main" id="{1397532F-1DA2-99A2-13DE-0CC07EE19ACC}"/>
              </a:ext>
            </a:extLst>
          </p:cNvPr>
          <p:cNvPicPr preferRelativeResize="0"/>
          <p:nvPr/>
        </p:nvPicPr>
        <p:blipFill>
          <a:blip r:embed="rId6">
            <a:alphaModFix/>
          </a:blip>
          <a:stretch>
            <a:fillRect/>
          </a:stretch>
        </p:blipFill>
        <p:spPr>
          <a:xfrm>
            <a:off x="4318944" y="3144394"/>
            <a:ext cx="548700" cy="548700"/>
          </a:xfrm>
          <a:prstGeom prst="rect">
            <a:avLst/>
          </a:prstGeom>
          <a:noFill/>
          <a:ln>
            <a:noFill/>
          </a:ln>
        </p:spPr>
      </p:pic>
      <p:pic>
        <p:nvPicPr>
          <p:cNvPr id="21" name="Google Shape;180;p13">
            <a:extLst>
              <a:ext uri="{FF2B5EF4-FFF2-40B4-BE49-F238E27FC236}">
                <a16:creationId xmlns:a16="http://schemas.microsoft.com/office/drawing/2014/main" id="{8A1676E6-CB12-6A29-E439-E94FCF833B5C}"/>
              </a:ext>
            </a:extLst>
          </p:cNvPr>
          <p:cNvPicPr preferRelativeResize="0"/>
          <p:nvPr/>
        </p:nvPicPr>
        <p:blipFill>
          <a:blip r:embed="rId7">
            <a:alphaModFix/>
          </a:blip>
          <a:stretch>
            <a:fillRect/>
          </a:stretch>
        </p:blipFill>
        <p:spPr>
          <a:xfrm>
            <a:off x="4302532" y="2407868"/>
            <a:ext cx="548700" cy="548700"/>
          </a:xfrm>
          <a:prstGeom prst="rect">
            <a:avLst/>
          </a:prstGeom>
          <a:noFill/>
          <a:ln>
            <a:noFill/>
          </a:ln>
        </p:spPr>
      </p:pic>
      <p:pic>
        <p:nvPicPr>
          <p:cNvPr id="25" name="Google Shape;175;p13">
            <a:extLst>
              <a:ext uri="{FF2B5EF4-FFF2-40B4-BE49-F238E27FC236}">
                <a16:creationId xmlns:a16="http://schemas.microsoft.com/office/drawing/2014/main" id="{B6A65498-1EA8-60B6-90E0-521C11D86085}"/>
              </a:ext>
            </a:extLst>
          </p:cNvPr>
          <p:cNvPicPr preferRelativeResize="0"/>
          <p:nvPr/>
        </p:nvPicPr>
        <p:blipFill>
          <a:blip r:embed="rId5">
            <a:alphaModFix/>
          </a:blip>
          <a:stretch>
            <a:fillRect/>
          </a:stretch>
        </p:blipFill>
        <p:spPr>
          <a:xfrm>
            <a:off x="6495071" y="3685804"/>
            <a:ext cx="548700" cy="548700"/>
          </a:xfrm>
          <a:prstGeom prst="rect">
            <a:avLst/>
          </a:prstGeom>
          <a:noFill/>
          <a:ln>
            <a:noFill/>
          </a:ln>
        </p:spPr>
      </p:pic>
      <p:pic>
        <p:nvPicPr>
          <p:cNvPr id="28" name="Google Shape;178;p13">
            <a:extLst>
              <a:ext uri="{FF2B5EF4-FFF2-40B4-BE49-F238E27FC236}">
                <a16:creationId xmlns:a16="http://schemas.microsoft.com/office/drawing/2014/main" id="{0A391E5E-61E4-93F8-2664-FE745E378F04}"/>
              </a:ext>
            </a:extLst>
          </p:cNvPr>
          <p:cNvPicPr preferRelativeResize="0"/>
          <p:nvPr/>
        </p:nvPicPr>
        <p:blipFill>
          <a:blip r:embed="rId6">
            <a:alphaModFix/>
          </a:blip>
          <a:stretch>
            <a:fillRect/>
          </a:stretch>
        </p:blipFill>
        <p:spPr>
          <a:xfrm>
            <a:off x="7105337" y="3685804"/>
            <a:ext cx="548700" cy="548700"/>
          </a:xfrm>
          <a:prstGeom prst="rect">
            <a:avLst/>
          </a:prstGeom>
          <a:noFill/>
          <a:ln>
            <a:noFill/>
          </a:ln>
        </p:spPr>
      </p:pic>
      <p:sp>
        <p:nvSpPr>
          <p:cNvPr id="29" name="TextBox 28">
            <a:extLst>
              <a:ext uri="{FF2B5EF4-FFF2-40B4-BE49-F238E27FC236}">
                <a16:creationId xmlns:a16="http://schemas.microsoft.com/office/drawing/2014/main" id="{A4C62567-B7A0-BEBE-E2CE-D1F5EC4F6D45}"/>
              </a:ext>
            </a:extLst>
          </p:cNvPr>
          <p:cNvSpPr txBox="1"/>
          <p:nvPr/>
        </p:nvSpPr>
        <p:spPr>
          <a:xfrm>
            <a:off x="6376705" y="4248681"/>
            <a:ext cx="1072873" cy="307777"/>
          </a:xfrm>
          <a:prstGeom prst="rect">
            <a:avLst/>
          </a:prstGeom>
          <a:noFill/>
        </p:spPr>
        <p:txBody>
          <a:bodyPr wrap="square" rtlCol="0">
            <a:spAutoFit/>
          </a:bodyPr>
          <a:lstStyle/>
          <a:p>
            <a:pPr algn="ctr"/>
            <a:r>
              <a:rPr lang="en-US" dirty="0"/>
              <a:t>Inference</a:t>
            </a:r>
          </a:p>
        </p:txBody>
      </p:sp>
      <p:sp>
        <p:nvSpPr>
          <p:cNvPr id="4" name="Rectangle 3">
            <a:extLst>
              <a:ext uri="{FF2B5EF4-FFF2-40B4-BE49-F238E27FC236}">
                <a16:creationId xmlns:a16="http://schemas.microsoft.com/office/drawing/2014/main" id="{F0C59197-8130-0702-1890-E29AE694E318}"/>
              </a:ext>
            </a:extLst>
          </p:cNvPr>
          <p:cNvSpPr/>
          <p:nvPr/>
        </p:nvSpPr>
        <p:spPr>
          <a:xfrm>
            <a:off x="5968127" y="2300855"/>
            <a:ext cx="2109728" cy="522206"/>
          </a:xfrm>
          <a:prstGeom prst="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FF0000"/>
                </a:solidFill>
                <a:cs typeface="Times New Roman" panose="02020603050405020304" pitchFamily="18" charset="0"/>
              </a:rPr>
              <a:t>Variation in Execution Time</a:t>
            </a:r>
          </a:p>
        </p:txBody>
      </p:sp>
      <p:pic>
        <p:nvPicPr>
          <p:cNvPr id="8" name="Google Shape;180;p13">
            <a:extLst>
              <a:ext uri="{FF2B5EF4-FFF2-40B4-BE49-F238E27FC236}">
                <a16:creationId xmlns:a16="http://schemas.microsoft.com/office/drawing/2014/main" id="{68194F6D-C269-05A5-DD8D-4722AE7458EF}"/>
              </a:ext>
            </a:extLst>
          </p:cNvPr>
          <p:cNvPicPr preferRelativeResize="0"/>
          <p:nvPr/>
        </p:nvPicPr>
        <p:blipFill>
          <a:blip r:embed="rId7">
            <a:alphaModFix/>
          </a:blip>
          <a:stretch>
            <a:fillRect/>
          </a:stretch>
        </p:blipFill>
        <p:spPr>
          <a:xfrm>
            <a:off x="5861510" y="3685804"/>
            <a:ext cx="548700" cy="548700"/>
          </a:xfrm>
          <a:prstGeom prst="rect">
            <a:avLst/>
          </a:prstGeom>
          <a:noFill/>
          <a:ln>
            <a:noFill/>
          </a:ln>
        </p:spPr>
      </p:pic>
    </p:spTree>
    <p:extLst>
      <p:ext uri="{BB962C8B-B14F-4D97-AF65-F5344CB8AC3E}">
        <p14:creationId xmlns:p14="http://schemas.microsoft.com/office/powerpoint/2010/main" val="1151606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par>
                                <p:cTn id="19" presetID="10" presetClass="entr" presetSubtype="0" fill="hold" nodeType="withEffect">
                                  <p:stCondLst>
                                    <p:cond delay="0"/>
                                  </p:stCondLst>
                                  <p:childTnLst>
                                    <p:set>
                                      <p:cBhvr>
                                        <p:cTn id="20" dur="1" fill="hold">
                                          <p:stCondLst>
                                            <p:cond delay="0"/>
                                          </p:stCondLst>
                                        </p:cTn>
                                        <p:tgtEl>
                                          <p:spTgt spid="2050"/>
                                        </p:tgtEl>
                                        <p:attrNameLst>
                                          <p:attrName>style.visibility</p:attrName>
                                        </p:attrNameLst>
                                      </p:cBhvr>
                                      <p:to>
                                        <p:strVal val="visible"/>
                                      </p:to>
                                    </p:set>
                                    <p:animEffect transition="in" filter="fade">
                                      <p:cBhvr>
                                        <p:cTn id="21" dur="500"/>
                                        <p:tgtEl>
                                          <p:spTgt spid="2050"/>
                                        </p:tgtEl>
                                      </p:cBhvr>
                                    </p:animEffect>
                                  </p:childTnLst>
                                </p:cTn>
                              </p:par>
                              <p:par>
                                <p:cTn id="22" presetID="10" presetClass="entr" presetSubtype="0" fill="hold" nodeType="with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fade">
                                      <p:cBhvr>
                                        <p:cTn id="24" dur="500"/>
                                        <p:tgtEl>
                                          <p:spTgt spid="26"/>
                                        </p:tgtEl>
                                      </p:cBhvr>
                                    </p:animEffect>
                                  </p:childTnLst>
                                </p:cTn>
                              </p:par>
                              <p:par>
                                <p:cTn id="25" presetID="10" presetClass="entr" presetSubtype="0" fill="hold" nodeType="with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500"/>
                                        <p:tgtEl>
                                          <p:spTgt spid="27"/>
                                        </p:tgtEl>
                                      </p:cBhvr>
                                    </p:animEffect>
                                  </p:childTnLst>
                                </p:cTn>
                              </p:par>
                              <p:par>
                                <p:cTn id="28" presetID="10" presetClass="entr" presetSubtype="0" fill="hold" nodeType="with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fade">
                                      <p:cBhvr>
                                        <p:cTn id="30" dur="500"/>
                                        <p:tgtEl>
                                          <p:spTgt spid="32"/>
                                        </p:tgtEl>
                                      </p:cBhvr>
                                    </p:animEffect>
                                  </p:childTnLst>
                                </p:cTn>
                              </p:par>
                              <p:par>
                                <p:cTn id="31" presetID="10" presetClass="entr" presetSubtype="0" fill="hold"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par>
                                <p:cTn id="34" presetID="10" presetClass="entr" presetSubtype="0" fill="hold" nodeType="with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500"/>
                                        <p:tgtEl>
                                          <p:spTgt spid="21"/>
                                        </p:tgtEl>
                                      </p:cBhvr>
                                    </p:animEffect>
                                  </p:childTnLst>
                                </p:cTn>
                              </p:par>
                              <p:par>
                                <p:cTn id="37" presetID="10" presetClass="entr" presetSubtype="0" fill="hold" nodeType="with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500"/>
                                        <p:tgtEl>
                                          <p:spTgt spid="15"/>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fade">
                                      <p:cBhvr>
                                        <p:cTn id="44" dur="500"/>
                                        <p:tgtEl>
                                          <p:spTgt spid="16"/>
                                        </p:tgtEl>
                                      </p:cBhvr>
                                    </p:animEffect>
                                  </p:childTnLst>
                                </p:cTn>
                              </p:par>
                              <p:par>
                                <p:cTn id="45" presetID="10" presetClass="entr" presetSubtype="0" fill="hold" nodeType="with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500"/>
                                        <p:tgtEl>
                                          <p:spTgt spid="17"/>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500"/>
                                        <p:tgtEl>
                                          <p:spTgt spid="18"/>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fade">
                                      <p:cBhvr>
                                        <p:cTn id="53" dur="500"/>
                                        <p:tgtEl>
                                          <p:spTgt spid="54"/>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fade">
                                      <p:cBhvr>
                                        <p:cTn id="56" dur="500"/>
                                        <p:tgtEl>
                                          <p:spTgt spid="55"/>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56"/>
                                        </p:tgtEl>
                                        <p:attrNameLst>
                                          <p:attrName>style.visibility</p:attrName>
                                        </p:attrNameLst>
                                      </p:cBhvr>
                                      <p:to>
                                        <p:strVal val="visible"/>
                                      </p:to>
                                    </p:set>
                                    <p:animEffect transition="in" filter="fade">
                                      <p:cBhvr>
                                        <p:cTn id="59" dur="500"/>
                                        <p:tgtEl>
                                          <p:spTgt spid="56"/>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57"/>
                                        </p:tgtEl>
                                        <p:attrNameLst>
                                          <p:attrName>style.visibility</p:attrName>
                                        </p:attrNameLst>
                                      </p:cBhvr>
                                      <p:to>
                                        <p:strVal val="visible"/>
                                      </p:to>
                                    </p:set>
                                    <p:animEffect transition="in" filter="fade">
                                      <p:cBhvr>
                                        <p:cTn id="62" dur="500"/>
                                        <p:tgtEl>
                                          <p:spTgt spid="57"/>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58"/>
                                        </p:tgtEl>
                                        <p:attrNameLst>
                                          <p:attrName>style.visibility</p:attrName>
                                        </p:attrNameLst>
                                      </p:cBhvr>
                                      <p:to>
                                        <p:strVal val="visible"/>
                                      </p:to>
                                    </p:set>
                                    <p:animEffect transition="in" filter="fade">
                                      <p:cBhvr>
                                        <p:cTn id="65" dur="500"/>
                                        <p:tgtEl>
                                          <p:spTgt spid="58"/>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59"/>
                                        </p:tgtEl>
                                        <p:attrNameLst>
                                          <p:attrName>style.visibility</p:attrName>
                                        </p:attrNameLst>
                                      </p:cBhvr>
                                      <p:to>
                                        <p:strVal val="visible"/>
                                      </p:to>
                                    </p:set>
                                    <p:animEffect transition="in" filter="fade">
                                      <p:cBhvr>
                                        <p:cTn id="68" dur="500"/>
                                        <p:tgtEl>
                                          <p:spTgt spid="59"/>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500"/>
                                        <p:tgtEl>
                                          <p:spTgt spid="60"/>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500"/>
                                        <p:tgtEl>
                                          <p:spTgt spid="61"/>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62"/>
                                        </p:tgtEl>
                                        <p:attrNameLst>
                                          <p:attrName>style.visibility</p:attrName>
                                        </p:attrNameLst>
                                      </p:cBhvr>
                                      <p:to>
                                        <p:strVal val="visible"/>
                                      </p:to>
                                    </p:set>
                                    <p:animEffect transition="in" filter="fade">
                                      <p:cBhvr>
                                        <p:cTn id="77" dur="500"/>
                                        <p:tgtEl>
                                          <p:spTgt spid="62"/>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63"/>
                                        </p:tgtEl>
                                        <p:attrNameLst>
                                          <p:attrName>style.visibility</p:attrName>
                                        </p:attrNameLst>
                                      </p:cBhvr>
                                      <p:to>
                                        <p:strVal val="visible"/>
                                      </p:to>
                                    </p:set>
                                    <p:animEffect transition="in" filter="fade">
                                      <p:cBhvr>
                                        <p:cTn id="80" dur="500"/>
                                        <p:tgtEl>
                                          <p:spTgt spid="63"/>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128"/>
                                        </p:tgtEl>
                                        <p:attrNameLst>
                                          <p:attrName>style.visibility</p:attrName>
                                        </p:attrNameLst>
                                      </p:cBhvr>
                                      <p:to>
                                        <p:strVal val="visible"/>
                                      </p:to>
                                    </p:set>
                                    <p:animEffect transition="in" filter="fade">
                                      <p:cBhvr>
                                        <p:cTn id="83" dur="500"/>
                                        <p:tgtEl>
                                          <p:spTgt spid="128"/>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130"/>
                                        </p:tgtEl>
                                        <p:attrNameLst>
                                          <p:attrName>style.visibility</p:attrName>
                                        </p:attrNameLst>
                                      </p:cBhvr>
                                      <p:to>
                                        <p:strVal val="visible"/>
                                      </p:to>
                                    </p:set>
                                    <p:animEffect transition="in" filter="fade">
                                      <p:cBhvr>
                                        <p:cTn id="86" dur="500"/>
                                        <p:tgtEl>
                                          <p:spTgt spid="130"/>
                                        </p:tgtEl>
                                      </p:cBhvr>
                                    </p:animEffect>
                                  </p:childTnLst>
                                </p:cTn>
                              </p:par>
                              <p:par>
                                <p:cTn id="87" presetID="10" presetClass="entr" presetSubtype="0" fill="hold" nodeType="withEffect">
                                  <p:stCondLst>
                                    <p:cond delay="0"/>
                                  </p:stCondLst>
                                  <p:childTnLst>
                                    <p:set>
                                      <p:cBhvr>
                                        <p:cTn id="88" dur="1" fill="hold">
                                          <p:stCondLst>
                                            <p:cond delay="0"/>
                                          </p:stCondLst>
                                        </p:cTn>
                                        <p:tgtEl>
                                          <p:spTgt spid="25"/>
                                        </p:tgtEl>
                                        <p:attrNameLst>
                                          <p:attrName>style.visibility</p:attrName>
                                        </p:attrNameLst>
                                      </p:cBhvr>
                                      <p:to>
                                        <p:strVal val="visible"/>
                                      </p:to>
                                    </p:set>
                                    <p:animEffect transition="in" filter="fade">
                                      <p:cBhvr>
                                        <p:cTn id="89" dur="500"/>
                                        <p:tgtEl>
                                          <p:spTgt spid="25"/>
                                        </p:tgtEl>
                                      </p:cBhvr>
                                    </p:animEffect>
                                  </p:childTnLst>
                                </p:cTn>
                              </p:par>
                              <p:par>
                                <p:cTn id="90" presetID="10" presetClass="entr" presetSubtype="0" fill="hold" nodeType="withEffect">
                                  <p:stCondLst>
                                    <p:cond delay="0"/>
                                  </p:stCondLst>
                                  <p:childTnLst>
                                    <p:set>
                                      <p:cBhvr>
                                        <p:cTn id="91" dur="1" fill="hold">
                                          <p:stCondLst>
                                            <p:cond delay="0"/>
                                          </p:stCondLst>
                                        </p:cTn>
                                        <p:tgtEl>
                                          <p:spTgt spid="28"/>
                                        </p:tgtEl>
                                        <p:attrNameLst>
                                          <p:attrName>style.visibility</p:attrName>
                                        </p:attrNameLst>
                                      </p:cBhvr>
                                      <p:to>
                                        <p:strVal val="visible"/>
                                      </p:to>
                                    </p:set>
                                    <p:animEffect transition="in" filter="fade">
                                      <p:cBhvr>
                                        <p:cTn id="92" dur="500"/>
                                        <p:tgtEl>
                                          <p:spTgt spid="28"/>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29"/>
                                        </p:tgtEl>
                                        <p:attrNameLst>
                                          <p:attrName>style.visibility</p:attrName>
                                        </p:attrNameLst>
                                      </p:cBhvr>
                                      <p:to>
                                        <p:strVal val="visible"/>
                                      </p:to>
                                    </p:set>
                                    <p:animEffect transition="in" filter="fade">
                                      <p:cBhvr>
                                        <p:cTn id="95" dur="500"/>
                                        <p:tgtEl>
                                          <p:spTgt spid="29"/>
                                        </p:tgtEl>
                                      </p:cBhvr>
                                    </p:animEffect>
                                  </p:childTnLst>
                                </p:cTn>
                              </p:par>
                              <p:par>
                                <p:cTn id="96" presetID="10" presetClass="entr" presetSubtype="0" fill="hold" nodeType="withEffect">
                                  <p:stCondLst>
                                    <p:cond delay="0"/>
                                  </p:stCondLst>
                                  <p:childTnLst>
                                    <p:set>
                                      <p:cBhvr>
                                        <p:cTn id="97" dur="1" fill="hold">
                                          <p:stCondLst>
                                            <p:cond delay="0"/>
                                          </p:stCondLst>
                                        </p:cTn>
                                        <p:tgtEl>
                                          <p:spTgt spid="8"/>
                                        </p:tgtEl>
                                        <p:attrNameLst>
                                          <p:attrName>style.visibility</p:attrName>
                                        </p:attrNameLst>
                                      </p:cBhvr>
                                      <p:to>
                                        <p:strVal val="visible"/>
                                      </p:to>
                                    </p:set>
                                    <p:animEffect transition="in" filter="fade">
                                      <p:cBhvr>
                                        <p:cTn id="98" dur="500"/>
                                        <p:tgtEl>
                                          <p:spTgt spid="8"/>
                                        </p:tgtEl>
                                      </p:cBhvr>
                                    </p:animEffect>
                                  </p:childTnLst>
                                </p:cTn>
                              </p:par>
                            </p:childTnLst>
                          </p:cTn>
                        </p:par>
                      </p:childTnLst>
                    </p:cTn>
                  </p:par>
                  <p:par>
                    <p:cTn id="99" fill="hold">
                      <p:stCondLst>
                        <p:cond delay="indefinite"/>
                      </p:stCondLst>
                      <p:childTnLst>
                        <p:par>
                          <p:cTn id="100" fill="hold">
                            <p:stCondLst>
                              <p:cond delay="0"/>
                            </p:stCondLst>
                            <p:childTnLst>
                              <p:par>
                                <p:cTn id="101" presetID="10" presetClass="entr" presetSubtype="0" fill="hold" grpId="1" nodeType="clickEffect">
                                  <p:stCondLst>
                                    <p:cond delay="0"/>
                                  </p:stCondLst>
                                  <p:childTnLst>
                                    <p:set>
                                      <p:cBhvr>
                                        <p:cTn id="102" dur="1" fill="hold">
                                          <p:stCondLst>
                                            <p:cond delay="0"/>
                                          </p:stCondLst>
                                        </p:cTn>
                                        <p:tgtEl>
                                          <p:spTgt spid="4"/>
                                        </p:tgtEl>
                                        <p:attrNameLst>
                                          <p:attrName>style.visibility</p:attrName>
                                        </p:attrNameLst>
                                      </p:cBhvr>
                                      <p:to>
                                        <p:strVal val="visible"/>
                                      </p:to>
                                    </p:set>
                                    <p:animEffect transition="in" filter="fade">
                                      <p:cBhvr>
                                        <p:cTn id="103" dur="500"/>
                                        <p:tgtEl>
                                          <p:spTgt spid="4"/>
                                        </p:tgtEl>
                                      </p:cBhvr>
                                    </p:animEffect>
                                  </p:childTnLst>
                                </p:cTn>
                              </p:par>
                              <p:par>
                                <p:cTn id="104" presetID="32" presetClass="emph" presetSubtype="0" fill="hold" grpId="0" nodeType="withEffect">
                                  <p:stCondLst>
                                    <p:cond delay="0"/>
                                  </p:stCondLst>
                                  <p:childTnLst>
                                    <p:animRot by="120000">
                                      <p:cBhvr>
                                        <p:cTn id="105" dur="100" fill="hold">
                                          <p:stCondLst>
                                            <p:cond delay="0"/>
                                          </p:stCondLst>
                                        </p:cTn>
                                        <p:tgtEl>
                                          <p:spTgt spid="4"/>
                                        </p:tgtEl>
                                        <p:attrNameLst>
                                          <p:attrName>r</p:attrName>
                                        </p:attrNameLst>
                                      </p:cBhvr>
                                    </p:animRot>
                                    <p:animRot by="-240000">
                                      <p:cBhvr>
                                        <p:cTn id="106" dur="200" fill="hold">
                                          <p:stCondLst>
                                            <p:cond delay="200"/>
                                          </p:stCondLst>
                                        </p:cTn>
                                        <p:tgtEl>
                                          <p:spTgt spid="4"/>
                                        </p:tgtEl>
                                        <p:attrNameLst>
                                          <p:attrName>r</p:attrName>
                                        </p:attrNameLst>
                                      </p:cBhvr>
                                    </p:animRot>
                                    <p:animRot by="240000">
                                      <p:cBhvr>
                                        <p:cTn id="107" dur="200" fill="hold">
                                          <p:stCondLst>
                                            <p:cond delay="400"/>
                                          </p:stCondLst>
                                        </p:cTn>
                                        <p:tgtEl>
                                          <p:spTgt spid="4"/>
                                        </p:tgtEl>
                                        <p:attrNameLst>
                                          <p:attrName>r</p:attrName>
                                        </p:attrNameLst>
                                      </p:cBhvr>
                                    </p:animRot>
                                    <p:animRot by="-240000">
                                      <p:cBhvr>
                                        <p:cTn id="108" dur="200" fill="hold">
                                          <p:stCondLst>
                                            <p:cond delay="600"/>
                                          </p:stCondLst>
                                        </p:cTn>
                                        <p:tgtEl>
                                          <p:spTgt spid="4"/>
                                        </p:tgtEl>
                                        <p:attrNameLst>
                                          <p:attrName>r</p:attrName>
                                        </p:attrNameLst>
                                      </p:cBhvr>
                                    </p:animRot>
                                    <p:animRot by="120000">
                                      <p:cBhvr>
                                        <p:cTn id="109" dur="200" fill="hold">
                                          <p:stCondLst>
                                            <p:cond delay="80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8" grpId="0"/>
      <p:bldP spid="20" grpId="0"/>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128" grpId="0" animBg="1"/>
      <p:bldP spid="130" grpId="0" animBg="1"/>
      <p:bldP spid="29" grpId="0"/>
      <p:bldP spid="4" grpId="0" animBg="1"/>
      <p:bldP spid="4"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2" name="Picture 10">
            <a:extLst>
              <a:ext uri="{FF2B5EF4-FFF2-40B4-BE49-F238E27FC236}">
                <a16:creationId xmlns:a16="http://schemas.microsoft.com/office/drawing/2014/main" id="{6E8F50A1-626E-A89F-7A51-B74931D9FC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426" y="2257095"/>
            <a:ext cx="1571819" cy="103471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7BEA434-E932-51AF-D82C-EC84EA5C1342}"/>
              </a:ext>
            </a:extLst>
          </p:cNvPr>
          <p:cNvSpPr>
            <a:spLocks noGrp="1"/>
          </p:cNvSpPr>
          <p:nvPr>
            <p:ph type="title"/>
          </p:nvPr>
        </p:nvSpPr>
        <p:spPr/>
        <p:txBody>
          <a:bodyPr/>
          <a:lstStyle/>
          <a:p>
            <a:r>
              <a:rPr lang="en-US" dirty="0"/>
              <a:t>Task Heterogeneity</a:t>
            </a:r>
          </a:p>
        </p:txBody>
      </p:sp>
      <p:sp>
        <p:nvSpPr>
          <p:cNvPr id="4" name="Slide Number Placeholder 3">
            <a:extLst>
              <a:ext uri="{FF2B5EF4-FFF2-40B4-BE49-F238E27FC236}">
                <a16:creationId xmlns:a16="http://schemas.microsoft.com/office/drawing/2014/main" id="{EDAFC212-837B-6C2E-1627-797EC8759D69}"/>
              </a:ext>
            </a:extLst>
          </p:cNvPr>
          <p:cNvSpPr>
            <a:spLocks noGrp="1"/>
          </p:cNvSpPr>
          <p:nvPr>
            <p:ph type="sldNum" sz="quarter" idx="12"/>
          </p:nvPr>
        </p:nvSpPr>
        <p:spPr/>
        <p:txBody>
          <a:bodyPr/>
          <a:lstStyle/>
          <a:p>
            <a:fld id="{7D2751F7-D677-4CE9-B35A-C3CCA0CC8D94}" type="slidenum">
              <a:rPr lang="en-US" smtClean="0"/>
              <a:pPr/>
              <a:t>13</a:t>
            </a:fld>
            <a:endParaRPr lang="en-US" dirty="0"/>
          </a:p>
        </p:txBody>
      </p:sp>
      <p:pic>
        <p:nvPicPr>
          <p:cNvPr id="5" name="Picture 2" descr="Detect the Faces in the Image using the Mediapipe Library">
            <a:extLst>
              <a:ext uri="{FF2B5EF4-FFF2-40B4-BE49-F238E27FC236}">
                <a16:creationId xmlns:a16="http://schemas.microsoft.com/office/drawing/2014/main" id="{D3EF08D8-BCA6-6E9E-8987-F03C3467A8F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4536" t="3033" r="22665" b="10514"/>
          <a:stretch/>
        </p:blipFill>
        <p:spPr bwMode="auto">
          <a:xfrm>
            <a:off x="466964" y="1053721"/>
            <a:ext cx="830432" cy="90650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EC8E6827-A8D2-55E7-20AD-83CD7E0A96D2}"/>
              </a:ext>
            </a:extLst>
          </p:cNvPr>
          <p:cNvSpPr txBox="1"/>
          <p:nvPr/>
        </p:nvSpPr>
        <p:spPr>
          <a:xfrm>
            <a:off x="188081" y="1973686"/>
            <a:ext cx="1572831" cy="307777"/>
          </a:xfrm>
          <a:prstGeom prst="rect">
            <a:avLst/>
          </a:prstGeom>
          <a:noFill/>
        </p:spPr>
        <p:txBody>
          <a:bodyPr wrap="square" rtlCol="0">
            <a:spAutoFit/>
          </a:bodyPr>
          <a:lstStyle/>
          <a:p>
            <a:pPr algn="ctr"/>
            <a:r>
              <a:rPr lang="en-US" dirty="0"/>
              <a:t>Face Recognition</a:t>
            </a:r>
          </a:p>
        </p:txBody>
      </p:sp>
      <p:pic>
        <p:nvPicPr>
          <p:cNvPr id="3074" name="Picture 2" descr="Voice recognition - Free technology icons">
            <a:extLst>
              <a:ext uri="{FF2B5EF4-FFF2-40B4-BE49-F238E27FC236}">
                <a16:creationId xmlns:a16="http://schemas.microsoft.com/office/drawing/2014/main" id="{5A1C0AA6-10F9-4D7F-AFDF-3DA78E10AC0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2802" y="2450522"/>
            <a:ext cx="938756" cy="93875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9CEB8390-A5AB-05AF-7823-7F05B8E2ACF3}"/>
              </a:ext>
            </a:extLst>
          </p:cNvPr>
          <p:cNvSpPr txBox="1"/>
          <p:nvPr/>
        </p:nvSpPr>
        <p:spPr>
          <a:xfrm>
            <a:off x="-20624" y="3382216"/>
            <a:ext cx="1805608" cy="307777"/>
          </a:xfrm>
          <a:prstGeom prst="rect">
            <a:avLst/>
          </a:prstGeom>
          <a:noFill/>
        </p:spPr>
        <p:txBody>
          <a:bodyPr wrap="square" rtlCol="0">
            <a:spAutoFit/>
          </a:bodyPr>
          <a:lstStyle/>
          <a:p>
            <a:pPr algn="ctr"/>
            <a:r>
              <a:rPr lang="en-US" dirty="0"/>
              <a:t>Speech Recognition</a:t>
            </a:r>
          </a:p>
        </p:txBody>
      </p:sp>
      <p:pic>
        <p:nvPicPr>
          <p:cNvPr id="3076" name="Picture 4" descr="ChatGPT Logo and symbol, meaning, history, PNG, brand">
            <a:extLst>
              <a:ext uri="{FF2B5EF4-FFF2-40B4-BE49-F238E27FC236}">
                <a16:creationId xmlns:a16="http://schemas.microsoft.com/office/drawing/2014/main" id="{53A699EC-7731-5BE7-BC5D-F141D6C6620A}"/>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8001" t="5359" r="28001" b="2923"/>
          <a:stretch/>
        </p:blipFill>
        <p:spPr bwMode="auto">
          <a:xfrm>
            <a:off x="358640" y="3689993"/>
            <a:ext cx="938756" cy="110075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DD1C55EB-C1E0-20F8-74D6-9D340C6594C4}"/>
              </a:ext>
            </a:extLst>
          </p:cNvPr>
          <p:cNvSpPr txBox="1"/>
          <p:nvPr/>
        </p:nvSpPr>
        <p:spPr>
          <a:xfrm>
            <a:off x="188081" y="4620280"/>
            <a:ext cx="1264821" cy="523220"/>
          </a:xfrm>
          <a:prstGeom prst="rect">
            <a:avLst/>
          </a:prstGeom>
          <a:noFill/>
        </p:spPr>
        <p:txBody>
          <a:bodyPr wrap="square" rtlCol="0">
            <a:spAutoFit/>
          </a:bodyPr>
          <a:lstStyle/>
          <a:p>
            <a:pPr algn="ctr"/>
            <a:r>
              <a:rPr lang="en-US" dirty="0"/>
              <a:t>Question Answering</a:t>
            </a:r>
          </a:p>
        </p:txBody>
      </p:sp>
      <p:pic>
        <p:nvPicPr>
          <p:cNvPr id="9" name="Google Shape;175;p13">
            <a:extLst>
              <a:ext uri="{FF2B5EF4-FFF2-40B4-BE49-F238E27FC236}">
                <a16:creationId xmlns:a16="http://schemas.microsoft.com/office/drawing/2014/main" id="{B2BF4DAE-632A-52C7-AB30-A3A33582374D}"/>
              </a:ext>
            </a:extLst>
          </p:cNvPr>
          <p:cNvPicPr preferRelativeResize="0"/>
          <p:nvPr/>
        </p:nvPicPr>
        <p:blipFill>
          <a:blip r:embed="rId7">
            <a:alphaModFix/>
          </a:blip>
          <a:stretch>
            <a:fillRect/>
          </a:stretch>
        </p:blipFill>
        <p:spPr>
          <a:xfrm>
            <a:off x="3006806" y="2592270"/>
            <a:ext cx="615710" cy="584775"/>
          </a:xfrm>
          <a:prstGeom prst="rect">
            <a:avLst/>
          </a:prstGeom>
          <a:noFill/>
          <a:ln>
            <a:noFill/>
          </a:ln>
        </p:spPr>
      </p:pic>
      <p:sp>
        <p:nvSpPr>
          <p:cNvPr id="10" name="TextBox 9">
            <a:extLst>
              <a:ext uri="{FF2B5EF4-FFF2-40B4-BE49-F238E27FC236}">
                <a16:creationId xmlns:a16="http://schemas.microsoft.com/office/drawing/2014/main" id="{19297365-60D5-A428-F4A8-462E641E4358}"/>
              </a:ext>
            </a:extLst>
          </p:cNvPr>
          <p:cNvSpPr txBox="1"/>
          <p:nvPr/>
        </p:nvSpPr>
        <p:spPr>
          <a:xfrm>
            <a:off x="2391531" y="3291810"/>
            <a:ext cx="1805608" cy="584775"/>
          </a:xfrm>
          <a:prstGeom prst="rect">
            <a:avLst/>
          </a:prstGeom>
          <a:noFill/>
        </p:spPr>
        <p:txBody>
          <a:bodyPr wrap="square" rtlCol="0">
            <a:spAutoFit/>
          </a:bodyPr>
          <a:lstStyle/>
          <a:p>
            <a:pPr algn="ctr"/>
            <a:r>
              <a:rPr lang="en-US" sz="1600" dirty="0"/>
              <a:t>AWS EC2 Instance</a:t>
            </a:r>
          </a:p>
        </p:txBody>
      </p:sp>
      <p:cxnSp>
        <p:nvCxnSpPr>
          <p:cNvPr id="12" name="Straight Arrow Connector 11">
            <a:extLst>
              <a:ext uri="{FF2B5EF4-FFF2-40B4-BE49-F238E27FC236}">
                <a16:creationId xmlns:a16="http://schemas.microsoft.com/office/drawing/2014/main" id="{95F2B7F9-270A-1429-E2D7-4244920103A1}"/>
              </a:ext>
            </a:extLst>
          </p:cNvPr>
          <p:cNvCxnSpPr>
            <a:cxnSpLocks/>
          </p:cNvCxnSpPr>
          <p:nvPr/>
        </p:nvCxnSpPr>
        <p:spPr>
          <a:xfrm>
            <a:off x="1529154" y="1530550"/>
            <a:ext cx="979272" cy="1112831"/>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29AF7F0D-7FE4-4F18-E282-085076443A87}"/>
              </a:ext>
            </a:extLst>
          </p:cNvPr>
          <p:cNvCxnSpPr>
            <a:cxnSpLocks/>
          </p:cNvCxnSpPr>
          <p:nvPr/>
        </p:nvCxnSpPr>
        <p:spPr>
          <a:xfrm>
            <a:off x="4006752" y="2932472"/>
            <a:ext cx="937901" cy="0"/>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E4C2BAD8-3041-4808-B3F0-09FA5105188E}"/>
              </a:ext>
            </a:extLst>
          </p:cNvPr>
          <p:cNvSpPr txBox="1"/>
          <p:nvPr/>
        </p:nvSpPr>
        <p:spPr>
          <a:xfrm>
            <a:off x="4989929" y="4122904"/>
            <a:ext cx="1146628" cy="584775"/>
          </a:xfrm>
          <a:prstGeom prst="rect">
            <a:avLst/>
          </a:prstGeom>
          <a:noFill/>
        </p:spPr>
        <p:txBody>
          <a:bodyPr wrap="square" rtlCol="0">
            <a:spAutoFit/>
          </a:bodyPr>
          <a:lstStyle/>
          <a:p>
            <a:pPr algn="ctr"/>
            <a:r>
              <a:rPr lang="en-US" sz="1600" dirty="0"/>
              <a:t>inference time</a:t>
            </a:r>
          </a:p>
        </p:txBody>
      </p:sp>
      <p:sp>
        <p:nvSpPr>
          <p:cNvPr id="20" name="TextBox 19">
            <a:extLst>
              <a:ext uri="{FF2B5EF4-FFF2-40B4-BE49-F238E27FC236}">
                <a16:creationId xmlns:a16="http://schemas.microsoft.com/office/drawing/2014/main" id="{53917625-3845-E47F-3898-EECA2281B985}"/>
              </a:ext>
            </a:extLst>
          </p:cNvPr>
          <p:cNvSpPr txBox="1"/>
          <p:nvPr/>
        </p:nvSpPr>
        <p:spPr>
          <a:xfrm>
            <a:off x="4968310" y="1687974"/>
            <a:ext cx="978953" cy="338554"/>
          </a:xfrm>
          <a:prstGeom prst="rect">
            <a:avLst/>
          </a:prstGeom>
          <a:noFill/>
        </p:spPr>
        <p:txBody>
          <a:bodyPr wrap="square" rtlCol="0">
            <a:spAutoFit/>
          </a:bodyPr>
          <a:lstStyle/>
          <a:p>
            <a:r>
              <a:rPr lang="en-US" sz="1600" dirty="0"/>
              <a:t>20 msec</a:t>
            </a:r>
          </a:p>
        </p:txBody>
      </p:sp>
      <p:cxnSp>
        <p:nvCxnSpPr>
          <p:cNvPr id="22" name="Straight Arrow Connector 21">
            <a:extLst>
              <a:ext uri="{FF2B5EF4-FFF2-40B4-BE49-F238E27FC236}">
                <a16:creationId xmlns:a16="http://schemas.microsoft.com/office/drawing/2014/main" id="{28F0271E-2719-BAFB-F314-1E2093C3EE2F}"/>
              </a:ext>
            </a:extLst>
          </p:cNvPr>
          <p:cNvCxnSpPr>
            <a:cxnSpLocks/>
          </p:cNvCxnSpPr>
          <p:nvPr/>
        </p:nvCxnSpPr>
        <p:spPr>
          <a:xfrm flipV="1">
            <a:off x="1583316" y="2919900"/>
            <a:ext cx="965762" cy="3362"/>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7FDE7709-DC4E-709C-6813-DB3E50A3C20E}"/>
              </a:ext>
            </a:extLst>
          </p:cNvPr>
          <p:cNvCxnSpPr>
            <a:cxnSpLocks/>
          </p:cNvCxnSpPr>
          <p:nvPr/>
        </p:nvCxnSpPr>
        <p:spPr>
          <a:xfrm flipV="1">
            <a:off x="1583316" y="3177045"/>
            <a:ext cx="949182" cy="1046612"/>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FD607E0A-9ECD-3CA5-EE89-80D1AD060E7E}"/>
              </a:ext>
            </a:extLst>
          </p:cNvPr>
          <p:cNvSpPr txBox="1"/>
          <p:nvPr/>
        </p:nvSpPr>
        <p:spPr>
          <a:xfrm>
            <a:off x="4982354" y="2736162"/>
            <a:ext cx="978953" cy="338554"/>
          </a:xfrm>
          <a:prstGeom prst="rect">
            <a:avLst/>
          </a:prstGeom>
          <a:noFill/>
        </p:spPr>
        <p:txBody>
          <a:bodyPr wrap="square" rtlCol="0">
            <a:spAutoFit/>
          </a:bodyPr>
          <a:lstStyle/>
          <a:p>
            <a:r>
              <a:rPr lang="en-US" sz="1600" dirty="0"/>
              <a:t>60 msec</a:t>
            </a:r>
          </a:p>
        </p:txBody>
      </p:sp>
      <p:sp>
        <p:nvSpPr>
          <p:cNvPr id="29" name="TextBox 28">
            <a:extLst>
              <a:ext uri="{FF2B5EF4-FFF2-40B4-BE49-F238E27FC236}">
                <a16:creationId xmlns:a16="http://schemas.microsoft.com/office/drawing/2014/main" id="{3E1DEF3E-D351-FC32-70B6-AA1042C6BF04}"/>
              </a:ext>
            </a:extLst>
          </p:cNvPr>
          <p:cNvSpPr txBox="1"/>
          <p:nvPr/>
        </p:nvSpPr>
        <p:spPr>
          <a:xfrm>
            <a:off x="5018957" y="3784350"/>
            <a:ext cx="1088572" cy="338554"/>
          </a:xfrm>
          <a:prstGeom prst="rect">
            <a:avLst/>
          </a:prstGeom>
          <a:noFill/>
        </p:spPr>
        <p:txBody>
          <a:bodyPr wrap="square" rtlCol="0">
            <a:spAutoFit/>
          </a:bodyPr>
          <a:lstStyle/>
          <a:p>
            <a:r>
              <a:rPr lang="en-US" sz="1600" dirty="0"/>
              <a:t>200 msec</a:t>
            </a:r>
          </a:p>
        </p:txBody>
      </p:sp>
      <p:cxnSp>
        <p:nvCxnSpPr>
          <p:cNvPr id="30" name="Straight Arrow Connector 29">
            <a:extLst>
              <a:ext uri="{FF2B5EF4-FFF2-40B4-BE49-F238E27FC236}">
                <a16:creationId xmlns:a16="http://schemas.microsoft.com/office/drawing/2014/main" id="{E26FF57C-F255-7B8A-8D24-6A82CA71698A}"/>
              </a:ext>
            </a:extLst>
          </p:cNvPr>
          <p:cNvCxnSpPr>
            <a:cxnSpLocks/>
            <a:endCxn id="20" idx="1"/>
          </p:cNvCxnSpPr>
          <p:nvPr/>
        </p:nvCxnSpPr>
        <p:spPr>
          <a:xfrm flipV="1">
            <a:off x="4006752" y="1857251"/>
            <a:ext cx="961558" cy="1075221"/>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2A978E24-51FD-07A2-A346-7F7E71DDBBB0}"/>
              </a:ext>
            </a:extLst>
          </p:cNvPr>
          <p:cNvCxnSpPr>
            <a:cxnSpLocks/>
          </p:cNvCxnSpPr>
          <p:nvPr/>
        </p:nvCxnSpPr>
        <p:spPr>
          <a:xfrm>
            <a:off x="4006752" y="2932472"/>
            <a:ext cx="999259" cy="1031783"/>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668BCE94-0115-CC8A-7695-4AEEC8B8230C}"/>
              </a:ext>
            </a:extLst>
          </p:cNvPr>
          <p:cNvCxnSpPr>
            <a:cxnSpLocks/>
          </p:cNvCxnSpPr>
          <p:nvPr/>
        </p:nvCxnSpPr>
        <p:spPr>
          <a:xfrm flipV="1">
            <a:off x="6781931" y="1599358"/>
            <a:ext cx="0" cy="2113290"/>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15DA1CCB-B0C4-9445-9334-4CA8B78080B4}"/>
              </a:ext>
            </a:extLst>
          </p:cNvPr>
          <p:cNvCxnSpPr>
            <a:cxnSpLocks/>
          </p:cNvCxnSpPr>
          <p:nvPr/>
        </p:nvCxnSpPr>
        <p:spPr>
          <a:xfrm>
            <a:off x="6781931" y="3712648"/>
            <a:ext cx="2313594" cy="0"/>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BA48C4AA-C410-9D7B-38F7-AC902842730E}"/>
              </a:ext>
            </a:extLst>
          </p:cNvPr>
          <p:cNvSpPr txBox="1"/>
          <p:nvPr/>
        </p:nvSpPr>
        <p:spPr>
          <a:xfrm rot="16200000">
            <a:off x="5780881" y="2502114"/>
            <a:ext cx="1572831" cy="307777"/>
          </a:xfrm>
          <a:prstGeom prst="rect">
            <a:avLst/>
          </a:prstGeom>
          <a:noFill/>
        </p:spPr>
        <p:txBody>
          <a:bodyPr wrap="square" rtlCol="0">
            <a:spAutoFit/>
          </a:bodyPr>
          <a:lstStyle/>
          <a:p>
            <a:pPr algn="ctr"/>
            <a:r>
              <a:rPr lang="en-US" dirty="0"/>
              <a:t>Inference Time</a:t>
            </a:r>
          </a:p>
        </p:txBody>
      </p:sp>
      <p:sp>
        <p:nvSpPr>
          <p:cNvPr id="45" name="Rectangle 44">
            <a:extLst>
              <a:ext uri="{FF2B5EF4-FFF2-40B4-BE49-F238E27FC236}">
                <a16:creationId xmlns:a16="http://schemas.microsoft.com/office/drawing/2014/main" id="{41A14C92-CB82-CA19-0E5B-DED6385B0745}"/>
              </a:ext>
            </a:extLst>
          </p:cNvPr>
          <p:cNvSpPr/>
          <p:nvPr/>
        </p:nvSpPr>
        <p:spPr>
          <a:xfrm>
            <a:off x="7258592" y="3291810"/>
            <a:ext cx="103359" cy="4208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89BDF3A5-CEC0-47BC-207B-149752B3CCFA}"/>
              </a:ext>
            </a:extLst>
          </p:cNvPr>
          <p:cNvSpPr/>
          <p:nvPr/>
        </p:nvSpPr>
        <p:spPr>
          <a:xfrm flipH="1">
            <a:off x="7774484" y="2919900"/>
            <a:ext cx="103359" cy="797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08CB90DD-299B-185D-5CCD-066005824553}"/>
              </a:ext>
            </a:extLst>
          </p:cNvPr>
          <p:cNvSpPr/>
          <p:nvPr/>
        </p:nvSpPr>
        <p:spPr>
          <a:xfrm>
            <a:off x="8393737" y="2450522"/>
            <a:ext cx="103368" cy="126212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7" name="Picture 2" descr="Detect the Faces in the Image using the Mediapipe Library">
            <a:extLst>
              <a:ext uri="{FF2B5EF4-FFF2-40B4-BE49-F238E27FC236}">
                <a16:creationId xmlns:a16="http://schemas.microsoft.com/office/drawing/2014/main" id="{D0F260C0-1103-A984-10CA-080DBD61A34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4536" t="3033" r="22665" b="10514"/>
          <a:stretch/>
        </p:blipFill>
        <p:spPr bwMode="auto">
          <a:xfrm>
            <a:off x="7107584" y="3856921"/>
            <a:ext cx="443402" cy="484022"/>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2" descr="Voice recognition - Free technology icons">
            <a:extLst>
              <a:ext uri="{FF2B5EF4-FFF2-40B4-BE49-F238E27FC236}">
                <a16:creationId xmlns:a16="http://schemas.microsoft.com/office/drawing/2014/main" id="{23069573-E54A-EF58-1AE2-8B45C9B0A40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34931" y="3843254"/>
            <a:ext cx="509482" cy="509482"/>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4" descr="ChatGPT Logo and symbol, meaning, history, PNG, brand">
            <a:extLst>
              <a:ext uri="{FF2B5EF4-FFF2-40B4-BE49-F238E27FC236}">
                <a16:creationId xmlns:a16="http://schemas.microsoft.com/office/drawing/2014/main" id="{8EE799E0-8C4E-623D-D111-CB8067CAEA7D}"/>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8001" t="5359" r="28001" b="2923"/>
          <a:stretch/>
        </p:blipFill>
        <p:spPr bwMode="auto">
          <a:xfrm>
            <a:off x="8228358" y="3859756"/>
            <a:ext cx="440350" cy="51633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A8438801-B5A3-4CAA-8CC2-98FEEEA56A9D}"/>
              </a:ext>
            </a:extLst>
          </p:cNvPr>
          <p:cNvSpPr/>
          <p:nvPr/>
        </p:nvSpPr>
        <p:spPr>
          <a:xfrm>
            <a:off x="6781129" y="2456409"/>
            <a:ext cx="2109728" cy="522206"/>
          </a:xfrm>
          <a:prstGeom prst="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FF0000"/>
                </a:solidFill>
                <a:cs typeface="Times New Roman" panose="02020603050405020304" pitchFamily="18" charset="0"/>
              </a:rPr>
              <a:t>Variation in Execution Time</a:t>
            </a:r>
          </a:p>
        </p:txBody>
      </p:sp>
    </p:spTree>
    <p:extLst>
      <p:ext uri="{BB962C8B-B14F-4D97-AF65-F5344CB8AC3E}">
        <p14:creationId xmlns:p14="http://schemas.microsoft.com/office/powerpoint/2010/main" val="3944867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074"/>
                                        </p:tgtEl>
                                        <p:attrNameLst>
                                          <p:attrName>style.visibility</p:attrName>
                                        </p:attrNameLst>
                                      </p:cBhvr>
                                      <p:to>
                                        <p:strVal val="visible"/>
                                      </p:to>
                                    </p:set>
                                    <p:animEffect transition="in" filter="fade">
                                      <p:cBhvr>
                                        <p:cTn id="15" dur="500"/>
                                        <p:tgtEl>
                                          <p:spTgt spid="307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076"/>
                                        </p:tgtEl>
                                        <p:attrNameLst>
                                          <p:attrName>style.visibility</p:attrName>
                                        </p:attrNameLst>
                                      </p:cBhvr>
                                      <p:to>
                                        <p:strVal val="visible"/>
                                      </p:to>
                                    </p:set>
                                    <p:animEffect transition="in" filter="fade">
                                      <p:cBhvr>
                                        <p:cTn id="23" dur="500"/>
                                        <p:tgtEl>
                                          <p:spTgt spid="307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par>
                                <p:cTn id="32" presetID="10" presetClass="entr" presetSubtype="0" fill="hold"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500"/>
                                        <p:tgtEl>
                                          <p:spTgt spid="22"/>
                                        </p:tgtEl>
                                      </p:cBhvr>
                                    </p:animEffect>
                                  </p:childTnLst>
                                </p:cTn>
                              </p:par>
                              <p:par>
                                <p:cTn id="35" presetID="10" presetClass="entr" presetSubtype="0" fill="hold" nodeType="with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500"/>
                                        <p:tgtEl>
                                          <p:spTgt spid="25"/>
                                        </p:tgtEl>
                                      </p:cBhvr>
                                    </p:animEffect>
                                  </p:childTnLst>
                                </p:cTn>
                              </p:par>
                              <p:par>
                                <p:cTn id="38" presetID="10" presetClass="entr" presetSubtype="0" fill="hold" nodeType="withEffect">
                                  <p:stCondLst>
                                    <p:cond delay="0"/>
                                  </p:stCondLst>
                                  <p:childTnLst>
                                    <p:set>
                                      <p:cBhvr>
                                        <p:cTn id="39" dur="1" fill="hold">
                                          <p:stCondLst>
                                            <p:cond delay="0"/>
                                          </p:stCondLst>
                                        </p:cTn>
                                        <p:tgtEl>
                                          <p:spTgt spid="3082"/>
                                        </p:tgtEl>
                                        <p:attrNameLst>
                                          <p:attrName>style.visibility</p:attrName>
                                        </p:attrNameLst>
                                      </p:cBhvr>
                                      <p:to>
                                        <p:strVal val="visible"/>
                                      </p:to>
                                    </p:set>
                                    <p:animEffect transition="in" filter="fade">
                                      <p:cBhvr>
                                        <p:cTn id="40" dur="500"/>
                                        <p:tgtEl>
                                          <p:spTgt spid="3082"/>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500"/>
                                        <p:tgtEl>
                                          <p:spTgt spid="10"/>
                                        </p:tgtEl>
                                      </p:cBhvr>
                                    </p:animEffect>
                                  </p:childTnLst>
                                </p:cTn>
                              </p:par>
                              <p:par>
                                <p:cTn id="44" presetID="10" presetClass="entr" presetSubtype="0" fill="hold" nodeType="with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fade">
                                      <p:cBhvr>
                                        <p:cTn id="46" dur="500"/>
                                        <p:tgtEl>
                                          <p:spTgt spid="9"/>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30"/>
                                        </p:tgtEl>
                                        <p:attrNameLst>
                                          <p:attrName>style.visibility</p:attrName>
                                        </p:attrNameLst>
                                      </p:cBhvr>
                                      <p:to>
                                        <p:strVal val="visible"/>
                                      </p:to>
                                    </p:set>
                                    <p:animEffect transition="in" filter="fade">
                                      <p:cBhvr>
                                        <p:cTn id="51" dur="500"/>
                                        <p:tgtEl>
                                          <p:spTgt spid="30"/>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500"/>
                                        <p:tgtEl>
                                          <p:spTgt spid="20"/>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500"/>
                                        <p:tgtEl>
                                          <p:spTgt spid="15"/>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fade">
                                      <p:cBhvr>
                                        <p:cTn id="62" dur="500"/>
                                        <p:tgtEl>
                                          <p:spTgt spid="28"/>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fade">
                                      <p:cBhvr>
                                        <p:cTn id="67" dur="500"/>
                                        <p:tgtEl>
                                          <p:spTgt spid="33"/>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29"/>
                                        </p:tgtEl>
                                        <p:attrNameLst>
                                          <p:attrName>style.visibility</p:attrName>
                                        </p:attrNameLst>
                                      </p:cBhvr>
                                      <p:to>
                                        <p:strVal val="visible"/>
                                      </p:to>
                                    </p:set>
                                    <p:animEffect transition="in" filter="fade">
                                      <p:cBhvr>
                                        <p:cTn id="70" dur="500"/>
                                        <p:tgtEl>
                                          <p:spTgt spid="29"/>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500"/>
                                        <p:tgtEl>
                                          <p:spTgt spid="18"/>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43"/>
                                        </p:tgtEl>
                                        <p:attrNameLst>
                                          <p:attrName>style.visibility</p:attrName>
                                        </p:attrNameLst>
                                      </p:cBhvr>
                                      <p:to>
                                        <p:strVal val="visible"/>
                                      </p:to>
                                    </p:set>
                                    <p:animEffect transition="in" filter="fade">
                                      <p:cBhvr>
                                        <p:cTn id="78" dur="500"/>
                                        <p:tgtEl>
                                          <p:spTgt spid="43"/>
                                        </p:tgtEl>
                                      </p:cBhvr>
                                    </p:animEffect>
                                  </p:childTnLst>
                                </p:cTn>
                              </p:par>
                              <p:par>
                                <p:cTn id="79" presetID="10" presetClass="entr" presetSubtype="0" fill="hold" nodeType="withEffect">
                                  <p:stCondLst>
                                    <p:cond delay="0"/>
                                  </p:stCondLst>
                                  <p:childTnLst>
                                    <p:set>
                                      <p:cBhvr>
                                        <p:cTn id="80" dur="1" fill="hold">
                                          <p:stCondLst>
                                            <p:cond delay="0"/>
                                          </p:stCondLst>
                                        </p:cTn>
                                        <p:tgtEl>
                                          <p:spTgt spid="41"/>
                                        </p:tgtEl>
                                        <p:attrNameLst>
                                          <p:attrName>style.visibility</p:attrName>
                                        </p:attrNameLst>
                                      </p:cBhvr>
                                      <p:to>
                                        <p:strVal val="visible"/>
                                      </p:to>
                                    </p:set>
                                    <p:animEffect transition="in" filter="fade">
                                      <p:cBhvr>
                                        <p:cTn id="81" dur="500"/>
                                        <p:tgtEl>
                                          <p:spTgt spid="41"/>
                                        </p:tgtEl>
                                      </p:cBhvr>
                                    </p:animEffect>
                                  </p:childTnLst>
                                </p:cTn>
                              </p:par>
                              <p:par>
                                <p:cTn id="82" presetID="10" presetClass="entr" presetSubtype="0" fill="hold" nodeType="with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500"/>
                                        <p:tgtEl>
                                          <p:spTgt spid="42"/>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grpId="0" nodeType="click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500"/>
                                        <p:tgtEl>
                                          <p:spTgt spid="45"/>
                                        </p:tgtEl>
                                      </p:cBhvr>
                                    </p:animEffect>
                                  </p:childTnLst>
                                </p:cTn>
                              </p:par>
                              <p:par>
                                <p:cTn id="90" presetID="10" presetClass="entr" presetSubtype="0" fill="hold" nodeType="withEffect">
                                  <p:stCondLst>
                                    <p:cond delay="0"/>
                                  </p:stCondLst>
                                  <p:childTnLst>
                                    <p:set>
                                      <p:cBhvr>
                                        <p:cTn id="91" dur="1" fill="hold">
                                          <p:stCondLst>
                                            <p:cond delay="0"/>
                                          </p:stCondLst>
                                        </p:cTn>
                                        <p:tgtEl>
                                          <p:spTgt spid="57"/>
                                        </p:tgtEl>
                                        <p:attrNameLst>
                                          <p:attrName>style.visibility</p:attrName>
                                        </p:attrNameLst>
                                      </p:cBhvr>
                                      <p:to>
                                        <p:strVal val="visible"/>
                                      </p:to>
                                    </p:set>
                                    <p:animEffect transition="in" filter="fade">
                                      <p:cBhvr>
                                        <p:cTn id="92" dur="500"/>
                                        <p:tgtEl>
                                          <p:spTgt spid="57"/>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50"/>
                                        </p:tgtEl>
                                        <p:attrNameLst>
                                          <p:attrName>style.visibility</p:attrName>
                                        </p:attrNameLst>
                                      </p:cBhvr>
                                      <p:to>
                                        <p:strVal val="visible"/>
                                      </p:to>
                                    </p:set>
                                    <p:animEffect transition="in" filter="fade">
                                      <p:cBhvr>
                                        <p:cTn id="97" dur="500"/>
                                        <p:tgtEl>
                                          <p:spTgt spid="50"/>
                                        </p:tgtEl>
                                      </p:cBhvr>
                                    </p:animEffect>
                                  </p:childTnLst>
                                </p:cTn>
                              </p:par>
                              <p:par>
                                <p:cTn id="98" presetID="10" presetClass="entr" presetSubtype="0" fill="hold" nodeType="withEffect">
                                  <p:stCondLst>
                                    <p:cond delay="0"/>
                                  </p:stCondLst>
                                  <p:childTnLst>
                                    <p:set>
                                      <p:cBhvr>
                                        <p:cTn id="99" dur="1" fill="hold">
                                          <p:stCondLst>
                                            <p:cond delay="0"/>
                                          </p:stCondLst>
                                        </p:cTn>
                                        <p:tgtEl>
                                          <p:spTgt spid="58"/>
                                        </p:tgtEl>
                                        <p:attrNameLst>
                                          <p:attrName>style.visibility</p:attrName>
                                        </p:attrNameLst>
                                      </p:cBhvr>
                                      <p:to>
                                        <p:strVal val="visible"/>
                                      </p:to>
                                    </p:set>
                                    <p:animEffect transition="in" filter="fade">
                                      <p:cBhvr>
                                        <p:cTn id="100" dur="500"/>
                                        <p:tgtEl>
                                          <p:spTgt spid="58"/>
                                        </p:tgtEl>
                                      </p:cBhvr>
                                    </p:animEffect>
                                  </p:childTnLst>
                                </p:cTn>
                              </p:par>
                            </p:childTnLst>
                          </p:cTn>
                        </p:par>
                      </p:childTnLst>
                    </p:cTn>
                  </p:par>
                  <p:par>
                    <p:cTn id="101" fill="hold">
                      <p:stCondLst>
                        <p:cond delay="indefinite"/>
                      </p:stCondLst>
                      <p:childTnLst>
                        <p:par>
                          <p:cTn id="102" fill="hold">
                            <p:stCondLst>
                              <p:cond delay="0"/>
                            </p:stCondLst>
                            <p:childTnLst>
                              <p:par>
                                <p:cTn id="103" presetID="10" presetClass="entr" presetSubtype="0" fill="hold" grpId="0" nodeType="clickEffect">
                                  <p:stCondLst>
                                    <p:cond delay="0"/>
                                  </p:stCondLst>
                                  <p:childTnLst>
                                    <p:set>
                                      <p:cBhvr>
                                        <p:cTn id="104" dur="1" fill="hold">
                                          <p:stCondLst>
                                            <p:cond delay="0"/>
                                          </p:stCondLst>
                                        </p:cTn>
                                        <p:tgtEl>
                                          <p:spTgt spid="51"/>
                                        </p:tgtEl>
                                        <p:attrNameLst>
                                          <p:attrName>style.visibility</p:attrName>
                                        </p:attrNameLst>
                                      </p:cBhvr>
                                      <p:to>
                                        <p:strVal val="visible"/>
                                      </p:to>
                                    </p:set>
                                    <p:animEffect transition="in" filter="fade">
                                      <p:cBhvr>
                                        <p:cTn id="105" dur="500"/>
                                        <p:tgtEl>
                                          <p:spTgt spid="51"/>
                                        </p:tgtEl>
                                      </p:cBhvr>
                                    </p:animEffect>
                                  </p:childTnLst>
                                </p:cTn>
                              </p:par>
                              <p:par>
                                <p:cTn id="106" presetID="10" presetClass="entr" presetSubtype="0" fill="hold" nodeType="withEffect">
                                  <p:stCondLst>
                                    <p:cond delay="0"/>
                                  </p:stCondLst>
                                  <p:childTnLst>
                                    <p:set>
                                      <p:cBhvr>
                                        <p:cTn id="107" dur="1" fill="hold">
                                          <p:stCondLst>
                                            <p:cond delay="0"/>
                                          </p:stCondLst>
                                        </p:cTn>
                                        <p:tgtEl>
                                          <p:spTgt spid="59"/>
                                        </p:tgtEl>
                                        <p:attrNameLst>
                                          <p:attrName>style.visibility</p:attrName>
                                        </p:attrNameLst>
                                      </p:cBhvr>
                                      <p:to>
                                        <p:strVal val="visible"/>
                                      </p:to>
                                    </p:set>
                                    <p:animEffect transition="in" filter="fade">
                                      <p:cBhvr>
                                        <p:cTn id="108" dur="500"/>
                                        <p:tgtEl>
                                          <p:spTgt spid="59"/>
                                        </p:tgtEl>
                                      </p:cBhvr>
                                    </p:animEffect>
                                  </p:childTnLst>
                                </p:cTn>
                              </p:par>
                            </p:childTnLst>
                          </p:cTn>
                        </p:par>
                      </p:childTnLst>
                    </p:cTn>
                  </p:par>
                  <p:par>
                    <p:cTn id="109" fill="hold">
                      <p:stCondLst>
                        <p:cond delay="indefinite"/>
                      </p:stCondLst>
                      <p:childTnLst>
                        <p:par>
                          <p:cTn id="110" fill="hold">
                            <p:stCondLst>
                              <p:cond delay="0"/>
                            </p:stCondLst>
                            <p:childTnLst>
                              <p:par>
                                <p:cTn id="111" presetID="10" presetClass="entr" presetSubtype="0" fill="hold" grpId="0" nodeType="clickEffect">
                                  <p:stCondLst>
                                    <p:cond delay="0"/>
                                  </p:stCondLst>
                                  <p:childTnLst>
                                    <p:set>
                                      <p:cBhvr>
                                        <p:cTn id="112" dur="1" fill="hold">
                                          <p:stCondLst>
                                            <p:cond delay="0"/>
                                          </p:stCondLst>
                                        </p:cTn>
                                        <p:tgtEl>
                                          <p:spTgt spid="3"/>
                                        </p:tgtEl>
                                        <p:attrNameLst>
                                          <p:attrName>style.visibility</p:attrName>
                                        </p:attrNameLst>
                                      </p:cBhvr>
                                      <p:to>
                                        <p:strVal val="visible"/>
                                      </p:to>
                                    </p:set>
                                    <p:animEffect transition="in" filter="fade">
                                      <p:cBhvr>
                                        <p:cTn id="113" dur="500"/>
                                        <p:tgtEl>
                                          <p:spTgt spid="3"/>
                                        </p:tgtEl>
                                      </p:cBhvr>
                                    </p:animEffect>
                                  </p:childTnLst>
                                </p:cTn>
                              </p:par>
                            </p:childTnLst>
                          </p:cTn>
                        </p:par>
                      </p:childTnLst>
                    </p:cTn>
                  </p:par>
                  <p:par>
                    <p:cTn id="114" fill="hold">
                      <p:stCondLst>
                        <p:cond delay="indefinite"/>
                      </p:stCondLst>
                      <p:childTnLst>
                        <p:par>
                          <p:cTn id="115" fill="hold">
                            <p:stCondLst>
                              <p:cond delay="0"/>
                            </p:stCondLst>
                            <p:childTnLst>
                              <p:par>
                                <p:cTn id="116" presetID="32" presetClass="emph" presetSubtype="0" fill="hold" grpId="1" nodeType="clickEffect">
                                  <p:stCondLst>
                                    <p:cond delay="0"/>
                                  </p:stCondLst>
                                  <p:childTnLst>
                                    <p:animRot by="120000">
                                      <p:cBhvr>
                                        <p:cTn id="117" dur="100" fill="hold">
                                          <p:stCondLst>
                                            <p:cond delay="0"/>
                                          </p:stCondLst>
                                        </p:cTn>
                                        <p:tgtEl>
                                          <p:spTgt spid="3"/>
                                        </p:tgtEl>
                                        <p:attrNameLst>
                                          <p:attrName>r</p:attrName>
                                        </p:attrNameLst>
                                      </p:cBhvr>
                                    </p:animRot>
                                    <p:animRot by="-240000">
                                      <p:cBhvr>
                                        <p:cTn id="118" dur="200" fill="hold">
                                          <p:stCondLst>
                                            <p:cond delay="200"/>
                                          </p:stCondLst>
                                        </p:cTn>
                                        <p:tgtEl>
                                          <p:spTgt spid="3"/>
                                        </p:tgtEl>
                                        <p:attrNameLst>
                                          <p:attrName>r</p:attrName>
                                        </p:attrNameLst>
                                      </p:cBhvr>
                                    </p:animRot>
                                    <p:animRot by="240000">
                                      <p:cBhvr>
                                        <p:cTn id="119" dur="200" fill="hold">
                                          <p:stCondLst>
                                            <p:cond delay="400"/>
                                          </p:stCondLst>
                                        </p:cTn>
                                        <p:tgtEl>
                                          <p:spTgt spid="3"/>
                                        </p:tgtEl>
                                        <p:attrNameLst>
                                          <p:attrName>r</p:attrName>
                                        </p:attrNameLst>
                                      </p:cBhvr>
                                    </p:animRot>
                                    <p:animRot by="-240000">
                                      <p:cBhvr>
                                        <p:cTn id="120" dur="200" fill="hold">
                                          <p:stCondLst>
                                            <p:cond delay="600"/>
                                          </p:stCondLst>
                                        </p:cTn>
                                        <p:tgtEl>
                                          <p:spTgt spid="3"/>
                                        </p:tgtEl>
                                        <p:attrNameLst>
                                          <p:attrName>r</p:attrName>
                                        </p:attrNameLst>
                                      </p:cBhvr>
                                    </p:animRot>
                                    <p:animRot by="120000">
                                      <p:cBhvr>
                                        <p:cTn id="121" dur="200" fill="hold">
                                          <p:stCondLst>
                                            <p:cond delay="80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0" grpId="0"/>
      <p:bldP spid="18" grpId="0"/>
      <p:bldP spid="20" grpId="0"/>
      <p:bldP spid="28" grpId="0"/>
      <p:bldP spid="29" grpId="0"/>
      <p:bldP spid="43" grpId="0"/>
      <p:bldP spid="45" grpId="0" animBg="1"/>
      <p:bldP spid="50" grpId="0" animBg="1"/>
      <p:bldP spid="51" grpId="0" animBg="1"/>
      <p:bldP spid="3" grpId="0" animBg="1"/>
      <p:bldP spid="3"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EA434-E932-51AF-D82C-EC84EA5C1342}"/>
              </a:ext>
            </a:extLst>
          </p:cNvPr>
          <p:cNvSpPr>
            <a:spLocks noGrp="1"/>
          </p:cNvSpPr>
          <p:nvPr>
            <p:ph type="title"/>
          </p:nvPr>
        </p:nvSpPr>
        <p:spPr/>
        <p:txBody>
          <a:bodyPr/>
          <a:lstStyle/>
          <a:p>
            <a:r>
              <a:rPr lang="en-US" dirty="0"/>
              <a:t>Machine and Task Heterogeneity</a:t>
            </a:r>
          </a:p>
        </p:txBody>
      </p:sp>
      <p:sp>
        <p:nvSpPr>
          <p:cNvPr id="4" name="Slide Number Placeholder 3">
            <a:extLst>
              <a:ext uri="{FF2B5EF4-FFF2-40B4-BE49-F238E27FC236}">
                <a16:creationId xmlns:a16="http://schemas.microsoft.com/office/drawing/2014/main" id="{EDAFC212-837B-6C2E-1627-797EC8759D69}"/>
              </a:ext>
            </a:extLst>
          </p:cNvPr>
          <p:cNvSpPr>
            <a:spLocks noGrp="1"/>
          </p:cNvSpPr>
          <p:nvPr>
            <p:ph type="sldNum" sz="quarter" idx="12"/>
          </p:nvPr>
        </p:nvSpPr>
        <p:spPr/>
        <p:txBody>
          <a:bodyPr/>
          <a:lstStyle/>
          <a:p>
            <a:fld id="{7D2751F7-D677-4CE9-B35A-C3CCA0CC8D94}" type="slidenum">
              <a:rPr lang="en-US" smtClean="0"/>
              <a:pPr/>
              <a:t>14</a:t>
            </a:fld>
            <a:endParaRPr lang="en-US" dirty="0"/>
          </a:p>
        </p:txBody>
      </p:sp>
      <p:pic>
        <p:nvPicPr>
          <p:cNvPr id="5" name="Picture 2" descr="Detect the Faces in the Image using the Mediapipe Library">
            <a:extLst>
              <a:ext uri="{FF2B5EF4-FFF2-40B4-BE49-F238E27FC236}">
                <a16:creationId xmlns:a16="http://schemas.microsoft.com/office/drawing/2014/main" id="{D3EF08D8-BCA6-6E9E-8987-F03C3467A8F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4536" t="3033" r="22665" b="10514"/>
          <a:stretch/>
        </p:blipFill>
        <p:spPr bwMode="auto">
          <a:xfrm>
            <a:off x="466964" y="1053721"/>
            <a:ext cx="830432" cy="90650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EC8E6827-A8D2-55E7-20AD-83CD7E0A96D2}"/>
              </a:ext>
            </a:extLst>
          </p:cNvPr>
          <p:cNvSpPr txBox="1"/>
          <p:nvPr/>
        </p:nvSpPr>
        <p:spPr>
          <a:xfrm>
            <a:off x="188081" y="1973686"/>
            <a:ext cx="1572831" cy="307777"/>
          </a:xfrm>
          <a:prstGeom prst="rect">
            <a:avLst/>
          </a:prstGeom>
          <a:noFill/>
        </p:spPr>
        <p:txBody>
          <a:bodyPr wrap="square" rtlCol="0">
            <a:spAutoFit/>
          </a:bodyPr>
          <a:lstStyle/>
          <a:p>
            <a:pPr algn="ctr"/>
            <a:r>
              <a:rPr lang="en-US" dirty="0"/>
              <a:t>Face Recognition</a:t>
            </a:r>
          </a:p>
        </p:txBody>
      </p:sp>
      <p:pic>
        <p:nvPicPr>
          <p:cNvPr id="3074" name="Picture 2" descr="Voice recognition - Free technology icons">
            <a:extLst>
              <a:ext uri="{FF2B5EF4-FFF2-40B4-BE49-F238E27FC236}">
                <a16:creationId xmlns:a16="http://schemas.microsoft.com/office/drawing/2014/main" id="{5A1C0AA6-10F9-4D7F-AFDF-3DA78E10AC0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2802" y="2450522"/>
            <a:ext cx="938756" cy="93875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9CEB8390-A5AB-05AF-7823-7F05B8E2ACF3}"/>
              </a:ext>
            </a:extLst>
          </p:cNvPr>
          <p:cNvSpPr txBox="1"/>
          <p:nvPr/>
        </p:nvSpPr>
        <p:spPr>
          <a:xfrm>
            <a:off x="-20624" y="3382216"/>
            <a:ext cx="1805608" cy="307777"/>
          </a:xfrm>
          <a:prstGeom prst="rect">
            <a:avLst/>
          </a:prstGeom>
          <a:noFill/>
        </p:spPr>
        <p:txBody>
          <a:bodyPr wrap="square" rtlCol="0">
            <a:spAutoFit/>
          </a:bodyPr>
          <a:lstStyle/>
          <a:p>
            <a:pPr algn="ctr"/>
            <a:r>
              <a:rPr lang="en-US" dirty="0"/>
              <a:t>Speech Recognition</a:t>
            </a:r>
          </a:p>
        </p:txBody>
      </p:sp>
      <p:pic>
        <p:nvPicPr>
          <p:cNvPr id="3076" name="Picture 4" descr="ChatGPT Logo and symbol, meaning, history, PNG, brand">
            <a:extLst>
              <a:ext uri="{FF2B5EF4-FFF2-40B4-BE49-F238E27FC236}">
                <a16:creationId xmlns:a16="http://schemas.microsoft.com/office/drawing/2014/main" id="{53A699EC-7731-5BE7-BC5D-F141D6C6620A}"/>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8001" t="5359" r="28001" b="2923"/>
          <a:stretch/>
        </p:blipFill>
        <p:spPr bwMode="auto">
          <a:xfrm>
            <a:off x="358640" y="3689993"/>
            <a:ext cx="938756" cy="110075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DD1C55EB-C1E0-20F8-74D6-9D340C6594C4}"/>
              </a:ext>
            </a:extLst>
          </p:cNvPr>
          <p:cNvSpPr txBox="1"/>
          <p:nvPr/>
        </p:nvSpPr>
        <p:spPr>
          <a:xfrm>
            <a:off x="520163" y="4688387"/>
            <a:ext cx="615710" cy="307777"/>
          </a:xfrm>
          <a:prstGeom prst="rect">
            <a:avLst/>
          </a:prstGeom>
          <a:noFill/>
        </p:spPr>
        <p:txBody>
          <a:bodyPr wrap="square" rtlCol="0">
            <a:spAutoFit/>
          </a:bodyPr>
          <a:lstStyle/>
          <a:p>
            <a:pPr algn="ctr"/>
            <a:r>
              <a:rPr lang="en-US" dirty="0"/>
              <a:t>NLP</a:t>
            </a:r>
          </a:p>
        </p:txBody>
      </p:sp>
      <p:pic>
        <p:nvPicPr>
          <p:cNvPr id="9" name="Google Shape;175;p13">
            <a:extLst>
              <a:ext uri="{FF2B5EF4-FFF2-40B4-BE49-F238E27FC236}">
                <a16:creationId xmlns:a16="http://schemas.microsoft.com/office/drawing/2014/main" id="{B2BF4DAE-632A-52C7-AB30-A3A33582374D}"/>
              </a:ext>
            </a:extLst>
          </p:cNvPr>
          <p:cNvPicPr preferRelativeResize="0"/>
          <p:nvPr/>
        </p:nvPicPr>
        <p:blipFill>
          <a:blip r:embed="rId6">
            <a:alphaModFix/>
          </a:blip>
          <a:stretch>
            <a:fillRect/>
          </a:stretch>
        </p:blipFill>
        <p:spPr>
          <a:xfrm>
            <a:off x="3006806" y="2592270"/>
            <a:ext cx="615710" cy="584775"/>
          </a:xfrm>
          <a:prstGeom prst="rect">
            <a:avLst/>
          </a:prstGeom>
          <a:noFill/>
          <a:ln>
            <a:noFill/>
          </a:ln>
        </p:spPr>
      </p:pic>
      <p:sp>
        <p:nvSpPr>
          <p:cNvPr id="10" name="TextBox 9">
            <a:extLst>
              <a:ext uri="{FF2B5EF4-FFF2-40B4-BE49-F238E27FC236}">
                <a16:creationId xmlns:a16="http://schemas.microsoft.com/office/drawing/2014/main" id="{19297365-60D5-A428-F4A8-462E641E4358}"/>
              </a:ext>
            </a:extLst>
          </p:cNvPr>
          <p:cNvSpPr txBox="1"/>
          <p:nvPr/>
        </p:nvSpPr>
        <p:spPr>
          <a:xfrm>
            <a:off x="2391531" y="3291810"/>
            <a:ext cx="1805608" cy="584775"/>
          </a:xfrm>
          <a:prstGeom prst="rect">
            <a:avLst/>
          </a:prstGeom>
          <a:noFill/>
        </p:spPr>
        <p:txBody>
          <a:bodyPr wrap="square" rtlCol="0">
            <a:spAutoFit/>
          </a:bodyPr>
          <a:lstStyle/>
          <a:p>
            <a:pPr algn="ctr"/>
            <a:r>
              <a:rPr lang="en-US" sz="1600" dirty="0"/>
              <a:t>AWS EC2 Instances</a:t>
            </a:r>
          </a:p>
        </p:txBody>
      </p:sp>
      <p:pic>
        <p:nvPicPr>
          <p:cNvPr id="3082" name="Picture 10">
            <a:extLst>
              <a:ext uri="{FF2B5EF4-FFF2-40B4-BE49-F238E27FC236}">
                <a16:creationId xmlns:a16="http://schemas.microsoft.com/office/drawing/2014/main" id="{6E8F50A1-626E-A89F-7A51-B74931D9FC2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08426" y="2257095"/>
            <a:ext cx="1571819" cy="103471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Arrow Connector 11">
            <a:extLst>
              <a:ext uri="{FF2B5EF4-FFF2-40B4-BE49-F238E27FC236}">
                <a16:creationId xmlns:a16="http://schemas.microsoft.com/office/drawing/2014/main" id="{95F2B7F9-270A-1429-E2D7-4244920103A1}"/>
              </a:ext>
            </a:extLst>
          </p:cNvPr>
          <p:cNvCxnSpPr>
            <a:cxnSpLocks/>
          </p:cNvCxnSpPr>
          <p:nvPr/>
        </p:nvCxnSpPr>
        <p:spPr>
          <a:xfrm>
            <a:off x="1529154" y="1530550"/>
            <a:ext cx="979272" cy="1112831"/>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29AF7F0D-7FE4-4F18-E282-085076443A87}"/>
              </a:ext>
            </a:extLst>
          </p:cNvPr>
          <p:cNvCxnSpPr>
            <a:cxnSpLocks/>
          </p:cNvCxnSpPr>
          <p:nvPr/>
        </p:nvCxnSpPr>
        <p:spPr>
          <a:xfrm>
            <a:off x="4006752" y="2932472"/>
            <a:ext cx="937901" cy="0"/>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E4C2BAD8-3041-4808-B3F0-09FA5105188E}"/>
              </a:ext>
            </a:extLst>
          </p:cNvPr>
          <p:cNvSpPr txBox="1"/>
          <p:nvPr/>
        </p:nvSpPr>
        <p:spPr>
          <a:xfrm>
            <a:off x="4989929" y="4122904"/>
            <a:ext cx="1146628" cy="584775"/>
          </a:xfrm>
          <a:prstGeom prst="rect">
            <a:avLst/>
          </a:prstGeom>
          <a:noFill/>
        </p:spPr>
        <p:txBody>
          <a:bodyPr wrap="square" rtlCol="0">
            <a:spAutoFit/>
          </a:bodyPr>
          <a:lstStyle/>
          <a:p>
            <a:pPr algn="ctr"/>
            <a:r>
              <a:rPr lang="en-US" sz="1600" dirty="0"/>
              <a:t>inference time</a:t>
            </a:r>
          </a:p>
        </p:txBody>
      </p:sp>
      <p:sp>
        <p:nvSpPr>
          <p:cNvPr id="20" name="TextBox 19">
            <a:extLst>
              <a:ext uri="{FF2B5EF4-FFF2-40B4-BE49-F238E27FC236}">
                <a16:creationId xmlns:a16="http://schemas.microsoft.com/office/drawing/2014/main" id="{53917625-3845-E47F-3898-EECA2281B985}"/>
              </a:ext>
            </a:extLst>
          </p:cNvPr>
          <p:cNvSpPr txBox="1"/>
          <p:nvPr/>
        </p:nvSpPr>
        <p:spPr>
          <a:xfrm>
            <a:off x="4968310" y="1687974"/>
            <a:ext cx="1813621" cy="338554"/>
          </a:xfrm>
          <a:prstGeom prst="rect">
            <a:avLst/>
          </a:prstGeom>
          <a:noFill/>
        </p:spPr>
        <p:txBody>
          <a:bodyPr wrap="square" rtlCol="0">
            <a:spAutoFit/>
          </a:bodyPr>
          <a:lstStyle/>
          <a:p>
            <a:r>
              <a:rPr lang="en-US" sz="1600" dirty="0"/>
              <a:t>100,20, 50 msec</a:t>
            </a:r>
          </a:p>
        </p:txBody>
      </p:sp>
      <p:cxnSp>
        <p:nvCxnSpPr>
          <p:cNvPr id="22" name="Straight Arrow Connector 21">
            <a:extLst>
              <a:ext uri="{FF2B5EF4-FFF2-40B4-BE49-F238E27FC236}">
                <a16:creationId xmlns:a16="http://schemas.microsoft.com/office/drawing/2014/main" id="{28F0271E-2719-BAFB-F314-1E2093C3EE2F}"/>
              </a:ext>
            </a:extLst>
          </p:cNvPr>
          <p:cNvCxnSpPr>
            <a:cxnSpLocks/>
          </p:cNvCxnSpPr>
          <p:nvPr/>
        </p:nvCxnSpPr>
        <p:spPr>
          <a:xfrm flipV="1">
            <a:off x="1583316" y="2919900"/>
            <a:ext cx="965762" cy="3362"/>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7FDE7709-DC4E-709C-6813-DB3E50A3C20E}"/>
              </a:ext>
            </a:extLst>
          </p:cNvPr>
          <p:cNvCxnSpPr>
            <a:cxnSpLocks/>
          </p:cNvCxnSpPr>
          <p:nvPr/>
        </p:nvCxnSpPr>
        <p:spPr>
          <a:xfrm flipV="1">
            <a:off x="1583316" y="3177045"/>
            <a:ext cx="949182" cy="1046612"/>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FD607E0A-9ECD-3CA5-EE89-80D1AD060E7E}"/>
              </a:ext>
            </a:extLst>
          </p:cNvPr>
          <p:cNvSpPr txBox="1"/>
          <p:nvPr/>
        </p:nvSpPr>
        <p:spPr>
          <a:xfrm>
            <a:off x="4894570" y="2750623"/>
            <a:ext cx="1288941" cy="338554"/>
          </a:xfrm>
          <a:prstGeom prst="rect">
            <a:avLst/>
          </a:prstGeom>
          <a:noFill/>
        </p:spPr>
        <p:txBody>
          <a:bodyPr wrap="square" rtlCol="0">
            <a:spAutoFit/>
          </a:bodyPr>
          <a:lstStyle/>
          <a:p>
            <a:r>
              <a:rPr lang="en-US" sz="1600" dirty="0"/>
              <a:t>120, 60, 80</a:t>
            </a:r>
          </a:p>
        </p:txBody>
      </p:sp>
      <p:sp>
        <p:nvSpPr>
          <p:cNvPr id="29" name="TextBox 28">
            <a:extLst>
              <a:ext uri="{FF2B5EF4-FFF2-40B4-BE49-F238E27FC236}">
                <a16:creationId xmlns:a16="http://schemas.microsoft.com/office/drawing/2014/main" id="{3E1DEF3E-D351-FC32-70B6-AA1042C6BF04}"/>
              </a:ext>
            </a:extLst>
          </p:cNvPr>
          <p:cNvSpPr txBox="1"/>
          <p:nvPr/>
        </p:nvSpPr>
        <p:spPr>
          <a:xfrm>
            <a:off x="5018956" y="3784350"/>
            <a:ext cx="1485429" cy="338554"/>
          </a:xfrm>
          <a:prstGeom prst="rect">
            <a:avLst/>
          </a:prstGeom>
          <a:noFill/>
        </p:spPr>
        <p:txBody>
          <a:bodyPr wrap="square" rtlCol="0">
            <a:spAutoFit/>
          </a:bodyPr>
          <a:lstStyle/>
          <a:p>
            <a:r>
              <a:rPr lang="en-US" sz="1600" dirty="0"/>
              <a:t>500, 200, 350</a:t>
            </a:r>
          </a:p>
        </p:txBody>
      </p:sp>
      <p:cxnSp>
        <p:nvCxnSpPr>
          <p:cNvPr id="30" name="Straight Arrow Connector 29">
            <a:extLst>
              <a:ext uri="{FF2B5EF4-FFF2-40B4-BE49-F238E27FC236}">
                <a16:creationId xmlns:a16="http://schemas.microsoft.com/office/drawing/2014/main" id="{E26FF57C-F255-7B8A-8D24-6A82CA71698A}"/>
              </a:ext>
            </a:extLst>
          </p:cNvPr>
          <p:cNvCxnSpPr>
            <a:cxnSpLocks/>
            <a:endCxn id="20" idx="1"/>
          </p:cNvCxnSpPr>
          <p:nvPr/>
        </p:nvCxnSpPr>
        <p:spPr>
          <a:xfrm flipV="1">
            <a:off x="4006752" y="1857251"/>
            <a:ext cx="961558" cy="1075221"/>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2A978E24-51FD-07A2-A346-7F7E71DDBBB0}"/>
              </a:ext>
            </a:extLst>
          </p:cNvPr>
          <p:cNvCxnSpPr>
            <a:cxnSpLocks/>
          </p:cNvCxnSpPr>
          <p:nvPr/>
        </p:nvCxnSpPr>
        <p:spPr>
          <a:xfrm>
            <a:off x="4006752" y="2932472"/>
            <a:ext cx="999259" cy="1031783"/>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668BCE94-0115-CC8A-7695-4AEEC8B8230C}"/>
              </a:ext>
            </a:extLst>
          </p:cNvPr>
          <p:cNvCxnSpPr>
            <a:cxnSpLocks/>
          </p:cNvCxnSpPr>
          <p:nvPr/>
        </p:nvCxnSpPr>
        <p:spPr>
          <a:xfrm flipV="1">
            <a:off x="7028674" y="1599358"/>
            <a:ext cx="0" cy="2113290"/>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15DA1CCB-B0C4-9445-9334-4CA8B78080B4}"/>
              </a:ext>
            </a:extLst>
          </p:cNvPr>
          <p:cNvCxnSpPr>
            <a:cxnSpLocks/>
          </p:cNvCxnSpPr>
          <p:nvPr/>
        </p:nvCxnSpPr>
        <p:spPr>
          <a:xfrm>
            <a:off x="7028674" y="3712648"/>
            <a:ext cx="2028241" cy="0"/>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BA48C4AA-C410-9D7B-38F7-AC902842730E}"/>
              </a:ext>
            </a:extLst>
          </p:cNvPr>
          <p:cNvSpPr txBox="1"/>
          <p:nvPr/>
        </p:nvSpPr>
        <p:spPr>
          <a:xfrm rot="16200000">
            <a:off x="6027624" y="2502114"/>
            <a:ext cx="1572831" cy="307777"/>
          </a:xfrm>
          <a:prstGeom prst="rect">
            <a:avLst/>
          </a:prstGeom>
          <a:noFill/>
        </p:spPr>
        <p:txBody>
          <a:bodyPr wrap="square" rtlCol="0">
            <a:spAutoFit/>
          </a:bodyPr>
          <a:lstStyle/>
          <a:p>
            <a:pPr algn="ctr"/>
            <a:r>
              <a:rPr lang="en-US" dirty="0"/>
              <a:t>Inference Time</a:t>
            </a:r>
          </a:p>
        </p:txBody>
      </p:sp>
      <p:sp>
        <p:nvSpPr>
          <p:cNvPr id="45" name="Rectangle 44">
            <a:extLst>
              <a:ext uri="{FF2B5EF4-FFF2-40B4-BE49-F238E27FC236}">
                <a16:creationId xmlns:a16="http://schemas.microsoft.com/office/drawing/2014/main" id="{41A14C92-CB82-CA19-0E5B-DED6385B0745}"/>
              </a:ext>
            </a:extLst>
          </p:cNvPr>
          <p:cNvSpPr/>
          <p:nvPr/>
        </p:nvSpPr>
        <p:spPr>
          <a:xfrm>
            <a:off x="7433637" y="3287023"/>
            <a:ext cx="103359" cy="4208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89BDF3A5-CEC0-47BC-207B-149752B3CCFA}"/>
              </a:ext>
            </a:extLst>
          </p:cNvPr>
          <p:cNvSpPr/>
          <p:nvPr/>
        </p:nvSpPr>
        <p:spPr>
          <a:xfrm flipH="1">
            <a:off x="8001010" y="2889959"/>
            <a:ext cx="123576" cy="8274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08CB90DD-299B-185D-5CCD-066005824553}"/>
              </a:ext>
            </a:extLst>
          </p:cNvPr>
          <p:cNvSpPr/>
          <p:nvPr/>
        </p:nvSpPr>
        <p:spPr>
          <a:xfrm>
            <a:off x="8624711" y="1973686"/>
            <a:ext cx="119137" cy="173896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7" name="Picture 2" descr="Detect the Faces in the Image using the Mediapipe Library">
            <a:extLst>
              <a:ext uri="{FF2B5EF4-FFF2-40B4-BE49-F238E27FC236}">
                <a16:creationId xmlns:a16="http://schemas.microsoft.com/office/drawing/2014/main" id="{D0F260C0-1103-A984-10CA-080DBD61A34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4536" t="3033" r="22665" b="10514"/>
          <a:stretch/>
        </p:blipFill>
        <p:spPr bwMode="auto">
          <a:xfrm>
            <a:off x="7354327" y="3856921"/>
            <a:ext cx="443402" cy="484022"/>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2" descr="Voice recognition - Free technology icons">
            <a:extLst>
              <a:ext uri="{FF2B5EF4-FFF2-40B4-BE49-F238E27FC236}">
                <a16:creationId xmlns:a16="http://schemas.microsoft.com/office/drawing/2014/main" id="{23069573-E54A-EF58-1AE2-8B45C9B0A4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81674" y="3843254"/>
            <a:ext cx="509482" cy="509482"/>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4" descr="ChatGPT Logo and symbol, meaning, history, PNG, brand">
            <a:extLst>
              <a:ext uri="{FF2B5EF4-FFF2-40B4-BE49-F238E27FC236}">
                <a16:creationId xmlns:a16="http://schemas.microsoft.com/office/drawing/2014/main" id="{8EE799E0-8C4E-623D-D111-CB8067CAEA7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8001" t="5359" r="28001" b="2923"/>
          <a:stretch/>
        </p:blipFill>
        <p:spPr bwMode="auto">
          <a:xfrm>
            <a:off x="8475101" y="3859756"/>
            <a:ext cx="440350" cy="516339"/>
          </a:xfrm>
          <a:prstGeom prst="rect">
            <a:avLst/>
          </a:prstGeom>
          <a:noFill/>
          <a:extLst>
            <a:ext uri="{909E8E84-426E-40DD-AFC4-6F175D3DCCD1}">
              <a14:hiddenFill xmlns:a14="http://schemas.microsoft.com/office/drawing/2010/main">
                <a:solidFill>
                  <a:srgbClr val="FFFFFF"/>
                </a:solidFill>
              </a14:hiddenFill>
            </a:ext>
          </a:extLst>
        </p:spPr>
      </p:pic>
      <p:pic>
        <p:nvPicPr>
          <p:cNvPr id="3" name="Google Shape;178;p13">
            <a:extLst>
              <a:ext uri="{FF2B5EF4-FFF2-40B4-BE49-F238E27FC236}">
                <a16:creationId xmlns:a16="http://schemas.microsoft.com/office/drawing/2014/main" id="{1617A57F-EAAB-96BD-88EA-A6AEE7C383C6}"/>
              </a:ext>
            </a:extLst>
          </p:cNvPr>
          <p:cNvPicPr preferRelativeResize="0"/>
          <p:nvPr/>
        </p:nvPicPr>
        <p:blipFill>
          <a:blip r:embed="rId8">
            <a:alphaModFix/>
          </a:blip>
          <a:stretch>
            <a:fillRect/>
          </a:stretch>
        </p:blipFill>
        <p:spPr>
          <a:xfrm>
            <a:off x="2735796" y="2707035"/>
            <a:ext cx="548700" cy="548700"/>
          </a:xfrm>
          <a:prstGeom prst="rect">
            <a:avLst/>
          </a:prstGeom>
          <a:noFill/>
          <a:ln>
            <a:noFill/>
          </a:ln>
        </p:spPr>
      </p:pic>
      <p:pic>
        <p:nvPicPr>
          <p:cNvPr id="11" name="Google Shape;180;p13">
            <a:extLst>
              <a:ext uri="{FF2B5EF4-FFF2-40B4-BE49-F238E27FC236}">
                <a16:creationId xmlns:a16="http://schemas.microsoft.com/office/drawing/2014/main" id="{B6E813DD-F51F-ED3E-1767-01FFB0E455F6}"/>
              </a:ext>
            </a:extLst>
          </p:cNvPr>
          <p:cNvPicPr preferRelativeResize="0"/>
          <p:nvPr/>
        </p:nvPicPr>
        <p:blipFill>
          <a:blip r:embed="rId9">
            <a:alphaModFix/>
          </a:blip>
          <a:stretch>
            <a:fillRect/>
          </a:stretch>
        </p:blipFill>
        <p:spPr>
          <a:xfrm>
            <a:off x="3303489" y="2461812"/>
            <a:ext cx="548700" cy="548700"/>
          </a:xfrm>
          <a:prstGeom prst="rect">
            <a:avLst/>
          </a:prstGeom>
          <a:noFill/>
          <a:ln>
            <a:noFill/>
          </a:ln>
        </p:spPr>
      </p:pic>
      <p:sp>
        <p:nvSpPr>
          <p:cNvPr id="16" name="Rectangle 15">
            <a:extLst>
              <a:ext uri="{FF2B5EF4-FFF2-40B4-BE49-F238E27FC236}">
                <a16:creationId xmlns:a16="http://schemas.microsoft.com/office/drawing/2014/main" id="{BE7E76DA-12EA-B3E4-6019-2E6950933651}"/>
              </a:ext>
            </a:extLst>
          </p:cNvPr>
          <p:cNvSpPr/>
          <p:nvPr/>
        </p:nvSpPr>
        <p:spPr>
          <a:xfrm>
            <a:off x="7337661" y="2624648"/>
            <a:ext cx="103358" cy="108321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BC6C301-F32A-883C-55CC-FA72978E2002}"/>
              </a:ext>
            </a:extLst>
          </p:cNvPr>
          <p:cNvSpPr/>
          <p:nvPr/>
        </p:nvSpPr>
        <p:spPr>
          <a:xfrm>
            <a:off x="7534147" y="2949084"/>
            <a:ext cx="83613" cy="75877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B91E854D-48B6-35B7-A0DA-14038AF49BFD}"/>
              </a:ext>
            </a:extLst>
          </p:cNvPr>
          <p:cNvSpPr/>
          <p:nvPr/>
        </p:nvSpPr>
        <p:spPr>
          <a:xfrm>
            <a:off x="7920246" y="2450522"/>
            <a:ext cx="98940" cy="125734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653461B-2E4A-08D4-F885-81A9754C310F}"/>
              </a:ext>
            </a:extLst>
          </p:cNvPr>
          <p:cNvSpPr/>
          <p:nvPr/>
        </p:nvSpPr>
        <p:spPr>
          <a:xfrm>
            <a:off x="8125609" y="2707034"/>
            <a:ext cx="79742" cy="100082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86FBCA6A-EDB9-403E-A70D-622E5F183DF0}"/>
              </a:ext>
            </a:extLst>
          </p:cNvPr>
          <p:cNvSpPr/>
          <p:nvPr/>
        </p:nvSpPr>
        <p:spPr>
          <a:xfrm>
            <a:off x="8538486" y="1687974"/>
            <a:ext cx="98935" cy="201988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DB4DCC30-B9A0-D55E-3053-09102A721E41}"/>
              </a:ext>
            </a:extLst>
          </p:cNvPr>
          <p:cNvSpPr/>
          <p:nvPr/>
        </p:nvSpPr>
        <p:spPr>
          <a:xfrm>
            <a:off x="8743849" y="2197106"/>
            <a:ext cx="99952" cy="151075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636184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0894E-1B25-3D00-DA1C-CD9FFE4307E5}"/>
              </a:ext>
            </a:extLst>
          </p:cNvPr>
          <p:cNvSpPr>
            <a:spLocks noGrp="1"/>
          </p:cNvSpPr>
          <p:nvPr>
            <p:ph type="title"/>
          </p:nvPr>
        </p:nvSpPr>
        <p:spPr/>
        <p:txBody>
          <a:bodyPr>
            <a:normAutofit/>
          </a:bodyPr>
          <a:lstStyle/>
          <a:p>
            <a:r>
              <a:rPr lang="en-US" dirty="0"/>
              <a:t>Heterogeneous Computing (HC) Systems</a:t>
            </a:r>
          </a:p>
        </p:txBody>
      </p:sp>
      <p:sp>
        <p:nvSpPr>
          <p:cNvPr id="3" name="Content Placeholder 2">
            <a:extLst>
              <a:ext uri="{FF2B5EF4-FFF2-40B4-BE49-F238E27FC236}">
                <a16:creationId xmlns:a16="http://schemas.microsoft.com/office/drawing/2014/main" id="{CF5A8423-0DD2-C273-927D-3B79317CAFF4}"/>
              </a:ext>
            </a:extLst>
          </p:cNvPr>
          <p:cNvSpPr>
            <a:spLocks noGrp="1"/>
          </p:cNvSpPr>
          <p:nvPr>
            <p:ph idx="1"/>
          </p:nvPr>
        </p:nvSpPr>
        <p:spPr>
          <a:xfrm>
            <a:off x="127063" y="1033982"/>
            <a:ext cx="8710684" cy="488278"/>
          </a:xfrm>
        </p:spPr>
        <p:txBody>
          <a:bodyPr/>
          <a:lstStyle/>
          <a:p>
            <a:pPr marL="0" lvl="1" indent="0">
              <a:buNone/>
            </a:pPr>
            <a:r>
              <a:rPr lang="en-US" dirty="0"/>
              <a:t>A computing system </a:t>
            </a:r>
            <a:r>
              <a:rPr lang="en-US" b="1" dirty="0">
                <a:solidFill>
                  <a:srgbClr val="FF0000"/>
                </a:solidFill>
              </a:rPr>
              <a:t>is heterogeneous </a:t>
            </a:r>
            <a:r>
              <a:rPr lang="en-US" dirty="0"/>
              <a:t>if and only if :</a:t>
            </a:r>
          </a:p>
        </p:txBody>
      </p:sp>
      <p:sp>
        <p:nvSpPr>
          <p:cNvPr id="4" name="Slide Number Placeholder 3">
            <a:extLst>
              <a:ext uri="{FF2B5EF4-FFF2-40B4-BE49-F238E27FC236}">
                <a16:creationId xmlns:a16="http://schemas.microsoft.com/office/drawing/2014/main" id="{3710D4A1-BBA6-D10B-248A-405FD56EA79C}"/>
              </a:ext>
            </a:extLst>
          </p:cNvPr>
          <p:cNvSpPr>
            <a:spLocks noGrp="1"/>
          </p:cNvSpPr>
          <p:nvPr>
            <p:ph type="sldNum" sz="quarter" idx="12"/>
          </p:nvPr>
        </p:nvSpPr>
        <p:spPr/>
        <p:txBody>
          <a:bodyPr/>
          <a:lstStyle/>
          <a:p>
            <a:fld id="{7D2751F7-D677-4CE9-B35A-C3CCA0CC8D94}" type="slidenum">
              <a:rPr lang="en-US" smtClean="0"/>
              <a:pPr/>
              <a:t>15</a:t>
            </a:fld>
            <a:endParaRPr lang="en-US" dirty="0"/>
          </a:p>
        </p:txBody>
      </p:sp>
      <p:graphicFrame>
        <p:nvGraphicFramePr>
          <p:cNvPr id="5" name="Table 4">
            <a:extLst>
              <a:ext uri="{FF2B5EF4-FFF2-40B4-BE49-F238E27FC236}">
                <a16:creationId xmlns:a16="http://schemas.microsoft.com/office/drawing/2014/main" id="{356F4386-79D2-3520-DB98-3FEECA098BC3}"/>
              </a:ext>
            </a:extLst>
          </p:cNvPr>
          <p:cNvGraphicFramePr>
            <a:graphicFrameLocks noGrp="1"/>
          </p:cNvGraphicFramePr>
          <p:nvPr>
            <p:extLst>
              <p:ext uri="{D42A27DB-BD31-4B8C-83A1-F6EECF244321}">
                <p14:modId xmlns:p14="http://schemas.microsoft.com/office/powerpoint/2010/main" val="3909130637"/>
              </p:ext>
            </p:extLst>
          </p:nvPr>
        </p:nvGraphicFramePr>
        <p:xfrm>
          <a:off x="2008762" y="2571750"/>
          <a:ext cx="5185332" cy="2240721"/>
        </p:xfrm>
        <a:graphic>
          <a:graphicData uri="http://schemas.openxmlformats.org/drawingml/2006/table">
            <a:tbl>
              <a:tblPr firstRow="1" bandRow="1"/>
              <a:tblGrid>
                <a:gridCol w="1296333">
                  <a:extLst>
                    <a:ext uri="{9D8B030D-6E8A-4147-A177-3AD203B41FA5}">
                      <a16:colId xmlns:a16="http://schemas.microsoft.com/office/drawing/2014/main" val="1760424150"/>
                    </a:ext>
                  </a:extLst>
                </a:gridCol>
                <a:gridCol w="1296333">
                  <a:extLst>
                    <a:ext uri="{9D8B030D-6E8A-4147-A177-3AD203B41FA5}">
                      <a16:colId xmlns:a16="http://schemas.microsoft.com/office/drawing/2014/main" val="2284929709"/>
                    </a:ext>
                  </a:extLst>
                </a:gridCol>
                <a:gridCol w="1296333">
                  <a:extLst>
                    <a:ext uri="{9D8B030D-6E8A-4147-A177-3AD203B41FA5}">
                      <a16:colId xmlns:a16="http://schemas.microsoft.com/office/drawing/2014/main" val="2356302934"/>
                    </a:ext>
                  </a:extLst>
                </a:gridCol>
                <a:gridCol w="1296333">
                  <a:extLst>
                    <a:ext uri="{9D8B030D-6E8A-4147-A177-3AD203B41FA5}">
                      <a16:colId xmlns:a16="http://schemas.microsoft.com/office/drawing/2014/main" val="2344737578"/>
                    </a:ext>
                  </a:extLst>
                </a:gridCol>
              </a:tblGrid>
              <a:tr h="567369">
                <a:tc>
                  <a:txBody>
                    <a:bodyPr/>
                    <a:lstStyle/>
                    <a:p>
                      <a:endParaRPr lang="en-US" sz="1200" dirty="0"/>
                    </a:p>
                  </a:txBody>
                  <a:tcPr marL="68580" marR="68580" marT="34290" marB="34290">
                    <a:lnL w="12700" cmpd="sng">
                      <a:noFill/>
                      <a:prstDash val="solid"/>
                    </a:lnL>
                    <a:lnR w="12700" cap="flat" cmpd="sng" algn="ctr">
                      <a:solidFill>
                        <a:schemeClr val="tx1"/>
                      </a:solidFill>
                      <a:prstDash val="solid"/>
                      <a:round/>
                      <a:headEnd type="none" w="med" len="med"/>
                      <a:tailEnd type="none" w="med" len="med"/>
                    </a:lnR>
                    <a:lnT w="12700" cmpd="sng">
                      <a:noFill/>
                      <a:prstDash val="solid"/>
                    </a:lnT>
                    <a:lnB w="12700" cap="flat" cmpd="sng" algn="ctr">
                      <a:solidFill>
                        <a:schemeClr val="tx1"/>
                      </a:solidFill>
                      <a:prstDash val="solid"/>
                      <a:round/>
                      <a:headEnd type="none" w="med" len="med"/>
                      <a:tailEnd type="none" w="med" len="med"/>
                    </a:lnB>
                    <a:lnTlToBr w="12700" cap="flat" cmpd="sng" algn="ctr">
                      <a:noFill/>
                      <a:prstDash val="solid"/>
                      <a:round/>
                      <a:headEnd type="none" w="med" len="med"/>
                      <a:tailEnd type="none" w="med" len="med"/>
                    </a:lnTlToBr>
                    <a:lnBlToTr w="12700" cmpd="sng">
                      <a:noFill/>
                      <a:prstDash val="solid"/>
                    </a:lnBlToTr>
                  </a:tcPr>
                </a:tc>
                <a:tc>
                  <a:txBody>
                    <a:bodyPr/>
                    <a:lstStyle/>
                    <a:p>
                      <a:pPr algn="ctr"/>
                      <a:r>
                        <a:rPr lang="en-US" sz="1600" b="1" dirty="0"/>
                        <a:t>g3s.xlarge</a:t>
                      </a:r>
                    </a:p>
                  </a:txBody>
                  <a:tcPr marL="68580" marR="68580" marT="34290" marB="34290" anchor="ctr">
                    <a:lnL w="12700" cap="flat" cmpd="sng" algn="ctr">
                      <a:solidFill>
                        <a:schemeClr val="tx1"/>
                      </a:solidFill>
                      <a:prstDash val="solid"/>
                      <a:round/>
                      <a:headEnd type="none" w="med" len="med"/>
                      <a:tailEnd type="none" w="med" len="med"/>
                    </a:lnL>
                  </a:tcPr>
                </a:tc>
                <a:tc>
                  <a:txBody>
                    <a:bodyPr/>
                    <a:lstStyle/>
                    <a:p>
                      <a:pPr algn="ctr"/>
                      <a:r>
                        <a:rPr lang="en-US" sz="1600" b="1" dirty="0"/>
                        <a:t>t2.2xlarge</a:t>
                      </a:r>
                    </a:p>
                  </a:txBody>
                  <a:tcPr marL="68580" marR="68580" marT="34290" marB="34290" anchor="ctr"/>
                </a:tc>
                <a:tc>
                  <a:txBody>
                    <a:bodyPr/>
                    <a:lstStyle/>
                    <a:p>
                      <a:pPr marL="0" marR="0" lvl="0" indent="0" algn="ctr" defTabSz="914396" rtl="0" eaLnBrk="1" fontAlgn="auto" latinLnBrk="0" hangingPunct="1">
                        <a:lnSpc>
                          <a:spcPct val="100000"/>
                        </a:lnSpc>
                        <a:spcBef>
                          <a:spcPts val="0"/>
                        </a:spcBef>
                        <a:spcAft>
                          <a:spcPts val="0"/>
                        </a:spcAft>
                        <a:buClrTx/>
                        <a:buSzTx/>
                        <a:buFontTx/>
                        <a:buNone/>
                        <a:tabLst/>
                        <a:defRPr/>
                      </a:pPr>
                      <a:r>
                        <a:rPr lang="en-US" sz="1600" b="1" dirty="0"/>
                        <a:t>C4.xlarge</a:t>
                      </a:r>
                    </a:p>
                  </a:txBody>
                  <a:tcPr marL="68580" marR="68580" marT="34290" marB="34290" anchor="ctr"/>
                </a:tc>
                <a:extLst>
                  <a:ext uri="{0D108BD9-81ED-4DB2-BD59-A6C34878D82A}">
                    <a16:rowId xmlns:a16="http://schemas.microsoft.com/office/drawing/2014/main" val="3771965962"/>
                  </a:ext>
                </a:extLst>
              </a:tr>
              <a:tr h="557784">
                <a:tc>
                  <a:txBody>
                    <a:bodyPr/>
                    <a:lstStyle/>
                    <a:p>
                      <a:pPr algn="ctr"/>
                      <a:r>
                        <a:rPr lang="en-US" sz="1600" b="1" dirty="0"/>
                        <a:t>Face Recognition</a:t>
                      </a:r>
                    </a:p>
                  </a:txBody>
                  <a:tcPr marL="68580" marR="68580" marT="34290" marB="34290" anchor="ctr">
                    <a:lnT w="12700" cap="flat" cmpd="sng" algn="ctr">
                      <a:solidFill>
                        <a:schemeClr val="tx1"/>
                      </a:solidFill>
                      <a:prstDash val="solid"/>
                      <a:round/>
                      <a:headEnd type="none" w="med" len="med"/>
                      <a:tailEnd type="none" w="med" len="med"/>
                    </a:lnT>
                    <a:noFill/>
                  </a:tcPr>
                </a:tc>
                <a:tc>
                  <a:txBody>
                    <a:bodyPr/>
                    <a:lstStyle/>
                    <a:p>
                      <a:pPr algn="ctr"/>
                      <a:r>
                        <a:rPr lang="en-US" sz="1600" b="0" dirty="0"/>
                        <a:t>20</a:t>
                      </a:r>
                    </a:p>
                  </a:txBody>
                  <a:tcPr marL="68580" marR="68580" marT="34290" marB="34290" anchor="ctr">
                    <a:noFill/>
                  </a:tcPr>
                </a:tc>
                <a:tc>
                  <a:txBody>
                    <a:bodyPr/>
                    <a:lstStyle/>
                    <a:p>
                      <a:pPr algn="ctr"/>
                      <a:r>
                        <a:rPr lang="en-US" sz="1600" b="0" dirty="0"/>
                        <a:t>300</a:t>
                      </a:r>
                    </a:p>
                  </a:txBody>
                  <a:tcPr marL="68580" marR="68580" marT="34290" marB="34290" anchor="ctr">
                    <a:noFill/>
                  </a:tcPr>
                </a:tc>
                <a:tc>
                  <a:txBody>
                    <a:bodyPr/>
                    <a:lstStyle/>
                    <a:p>
                      <a:pPr marL="0" marR="0" lvl="0" indent="0" algn="ctr" defTabSz="914396" rtl="0" eaLnBrk="1" fontAlgn="auto" latinLnBrk="0" hangingPunct="1">
                        <a:lnSpc>
                          <a:spcPct val="100000"/>
                        </a:lnSpc>
                        <a:spcBef>
                          <a:spcPts val="0"/>
                        </a:spcBef>
                        <a:spcAft>
                          <a:spcPts val="0"/>
                        </a:spcAft>
                        <a:buClrTx/>
                        <a:buSzTx/>
                        <a:buFontTx/>
                        <a:buNone/>
                        <a:tabLst/>
                        <a:defRPr/>
                      </a:pPr>
                      <a:r>
                        <a:rPr lang="en-US" sz="1600" b="0" dirty="0"/>
                        <a:t>50</a:t>
                      </a:r>
                    </a:p>
                  </a:txBody>
                  <a:tcPr marL="68580" marR="68580" marT="34290" marB="34290" anchor="ctr">
                    <a:noFill/>
                  </a:tcPr>
                </a:tc>
                <a:extLst>
                  <a:ext uri="{0D108BD9-81ED-4DB2-BD59-A6C34878D82A}">
                    <a16:rowId xmlns:a16="http://schemas.microsoft.com/office/drawing/2014/main" val="1935541036"/>
                  </a:ext>
                </a:extLst>
              </a:tr>
              <a:tr h="557784">
                <a:tc>
                  <a:txBody>
                    <a:bodyPr/>
                    <a:lstStyle/>
                    <a:p>
                      <a:pPr marL="0" marR="0" lvl="0" indent="0" algn="ctr" defTabSz="914396" rtl="0" eaLnBrk="1" fontAlgn="auto" latinLnBrk="0" hangingPunct="1">
                        <a:lnSpc>
                          <a:spcPct val="100000"/>
                        </a:lnSpc>
                        <a:spcBef>
                          <a:spcPts val="0"/>
                        </a:spcBef>
                        <a:spcAft>
                          <a:spcPts val="0"/>
                        </a:spcAft>
                        <a:buClrTx/>
                        <a:buSzTx/>
                        <a:buFontTx/>
                        <a:buNone/>
                        <a:tabLst/>
                        <a:defRPr/>
                      </a:pPr>
                      <a:r>
                        <a:rPr lang="en-US" sz="1600" b="1" dirty="0"/>
                        <a:t>Speech Recognition</a:t>
                      </a:r>
                    </a:p>
                  </a:txBody>
                  <a:tcPr marL="68580" marR="68580" marT="34290" marB="34290" anchor="ctr">
                    <a:noFill/>
                  </a:tcPr>
                </a:tc>
                <a:tc>
                  <a:txBody>
                    <a:bodyPr/>
                    <a:lstStyle/>
                    <a:p>
                      <a:pPr algn="ctr"/>
                      <a:r>
                        <a:rPr lang="en-US" sz="1600" b="0" dirty="0"/>
                        <a:t>50</a:t>
                      </a:r>
                    </a:p>
                  </a:txBody>
                  <a:tcPr marL="68580" marR="68580" marT="34290" marB="34290" anchor="ctr">
                    <a:noFill/>
                  </a:tcPr>
                </a:tc>
                <a:tc>
                  <a:txBody>
                    <a:bodyPr/>
                    <a:lstStyle/>
                    <a:p>
                      <a:pPr algn="ctr"/>
                      <a:r>
                        <a:rPr lang="en-US" sz="1600" b="0" dirty="0"/>
                        <a:t>400</a:t>
                      </a:r>
                    </a:p>
                  </a:txBody>
                  <a:tcPr marL="68580" marR="68580" marT="34290" marB="34290" anchor="ctr">
                    <a:noFill/>
                  </a:tcPr>
                </a:tc>
                <a:tc>
                  <a:txBody>
                    <a:bodyPr/>
                    <a:lstStyle/>
                    <a:p>
                      <a:pPr marL="0" marR="0" lvl="0" indent="0" algn="ctr" defTabSz="914396" rtl="0" eaLnBrk="1" fontAlgn="auto" latinLnBrk="0" hangingPunct="1">
                        <a:lnSpc>
                          <a:spcPct val="100000"/>
                        </a:lnSpc>
                        <a:spcBef>
                          <a:spcPts val="0"/>
                        </a:spcBef>
                        <a:spcAft>
                          <a:spcPts val="0"/>
                        </a:spcAft>
                        <a:buClrTx/>
                        <a:buSzTx/>
                        <a:buFontTx/>
                        <a:buNone/>
                        <a:tabLst/>
                        <a:defRPr/>
                      </a:pPr>
                      <a:r>
                        <a:rPr lang="en-US" sz="1600" b="0" dirty="0"/>
                        <a:t>100</a:t>
                      </a:r>
                    </a:p>
                  </a:txBody>
                  <a:tcPr marL="68580" marR="68580" marT="34290" marB="34290" anchor="ctr">
                    <a:noFill/>
                  </a:tcPr>
                </a:tc>
                <a:extLst>
                  <a:ext uri="{0D108BD9-81ED-4DB2-BD59-A6C34878D82A}">
                    <a16:rowId xmlns:a16="http://schemas.microsoft.com/office/drawing/2014/main" val="262530857"/>
                  </a:ext>
                </a:extLst>
              </a:tr>
              <a:tr h="557784">
                <a:tc>
                  <a:txBody>
                    <a:bodyPr/>
                    <a:lstStyle/>
                    <a:p>
                      <a:pPr marL="0" marR="0" lvl="0" indent="0" algn="ctr" defTabSz="914396" rtl="0" eaLnBrk="1" fontAlgn="auto" latinLnBrk="0" hangingPunct="1">
                        <a:lnSpc>
                          <a:spcPct val="100000"/>
                        </a:lnSpc>
                        <a:spcBef>
                          <a:spcPts val="0"/>
                        </a:spcBef>
                        <a:spcAft>
                          <a:spcPts val="0"/>
                        </a:spcAft>
                        <a:buClrTx/>
                        <a:buSzTx/>
                        <a:buFontTx/>
                        <a:buNone/>
                        <a:tabLst/>
                        <a:defRPr/>
                      </a:pPr>
                      <a:r>
                        <a:rPr lang="en-US" sz="1600" b="1" dirty="0" err="1"/>
                        <a:t>ChatGPT</a:t>
                      </a:r>
                      <a:endParaRPr lang="en-US" sz="1600" b="1" dirty="0"/>
                    </a:p>
                  </a:txBody>
                  <a:tcPr marL="68580" marR="68580" marT="34290" marB="34290" anchor="ctr">
                    <a:noFill/>
                  </a:tcPr>
                </a:tc>
                <a:tc>
                  <a:txBody>
                    <a:bodyPr/>
                    <a:lstStyle/>
                    <a:p>
                      <a:pPr algn="ctr"/>
                      <a:r>
                        <a:rPr lang="en-US" sz="1600" b="0" dirty="0"/>
                        <a:t>100</a:t>
                      </a:r>
                    </a:p>
                  </a:txBody>
                  <a:tcPr marL="68580" marR="68580" marT="34290" marB="34290" anchor="ctr">
                    <a:noFill/>
                  </a:tcPr>
                </a:tc>
                <a:tc>
                  <a:txBody>
                    <a:bodyPr/>
                    <a:lstStyle/>
                    <a:p>
                      <a:pPr algn="ctr"/>
                      <a:r>
                        <a:rPr lang="en-US" sz="1600" b="0" dirty="0"/>
                        <a:t>1000</a:t>
                      </a:r>
                    </a:p>
                  </a:txBody>
                  <a:tcPr marL="68580" marR="68580" marT="34290" marB="34290" anchor="ctr">
                    <a:noFill/>
                  </a:tcPr>
                </a:tc>
                <a:tc>
                  <a:txBody>
                    <a:bodyPr/>
                    <a:lstStyle/>
                    <a:p>
                      <a:pPr marL="0" marR="0" lvl="0" indent="0" algn="ctr" defTabSz="914396" rtl="0" eaLnBrk="1" fontAlgn="auto" latinLnBrk="0" hangingPunct="1">
                        <a:lnSpc>
                          <a:spcPct val="100000"/>
                        </a:lnSpc>
                        <a:spcBef>
                          <a:spcPts val="0"/>
                        </a:spcBef>
                        <a:spcAft>
                          <a:spcPts val="0"/>
                        </a:spcAft>
                        <a:buClrTx/>
                        <a:buSzTx/>
                        <a:buFontTx/>
                        <a:buNone/>
                        <a:tabLst/>
                        <a:defRPr/>
                      </a:pPr>
                      <a:r>
                        <a:rPr lang="en-US" sz="1600" b="0" dirty="0"/>
                        <a:t>150</a:t>
                      </a:r>
                    </a:p>
                  </a:txBody>
                  <a:tcPr marL="68580" marR="68580" marT="34290" marB="34290" anchor="ctr">
                    <a:noFill/>
                  </a:tcPr>
                </a:tc>
                <a:extLst>
                  <a:ext uri="{0D108BD9-81ED-4DB2-BD59-A6C34878D82A}">
                    <a16:rowId xmlns:a16="http://schemas.microsoft.com/office/drawing/2014/main" val="584438039"/>
                  </a:ext>
                </a:extLst>
              </a:tr>
            </a:tbl>
          </a:graphicData>
        </a:graphic>
      </p:graphicFrame>
      <p:sp>
        <p:nvSpPr>
          <p:cNvPr id="6" name="Content Placeholder 2">
            <a:extLst>
              <a:ext uri="{FF2B5EF4-FFF2-40B4-BE49-F238E27FC236}">
                <a16:creationId xmlns:a16="http://schemas.microsoft.com/office/drawing/2014/main" id="{38D08A06-3330-AAAC-82D1-0DAE6B089376}"/>
              </a:ext>
            </a:extLst>
          </p:cNvPr>
          <p:cNvSpPr txBox="1">
            <a:spLocks/>
          </p:cNvSpPr>
          <p:nvPr/>
        </p:nvSpPr>
        <p:spPr>
          <a:xfrm>
            <a:off x="127063" y="1615939"/>
            <a:ext cx="8710684" cy="488278"/>
          </a:xfrm>
          <a:prstGeom prst="rect">
            <a:avLst/>
          </a:prstGeom>
        </p:spPr>
        <p:txBody>
          <a:bodyPr vert="horz" lIns="91440" tIns="45720" rIns="91440" bIns="45720" rtlCol="0">
            <a:normAutofit fontScale="85000" lnSpcReduction="10000"/>
          </a:bodyPr>
          <a:lstStyle>
            <a:lvl1pPr marL="228600" indent="-228600" algn="l" defTabSz="685800" rtl="0" eaLnBrk="1" latinLnBrk="0" hangingPunct="1">
              <a:spcBef>
                <a:spcPct val="20000"/>
              </a:spcBef>
              <a:buClr>
                <a:srgbClr val="286AD4"/>
              </a:buClr>
              <a:buSzPct val="125000"/>
              <a:buFont typeface="Calibri" panose="020F0502020204030204" pitchFamily="34" charset="0"/>
              <a:buChar char="•"/>
              <a:defRPr sz="2200" kern="1200">
                <a:solidFill>
                  <a:schemeClr val="tx1"/>
                </a:solidFill>
                <a:latin typeface="Arial" panose="020B0604020202020204" pitchFamily="34" charset="0"/>
                <a:ea typeface="+mn-ea"/>
                <a:cs typeface="Arial" panose="020B0604020202020204" pitchFamily="34" charset="0"/>
              </a:defRPr>
            </a:lvl1pPr>
            <a:lvl2pPr marL="685800" indent="-228600" algn="l" defTabSz="685800" rtl="0" eaLnBrk="1" latinLnBrk="0" hangingPunct="1">
              <a:spcBef>
                <a:spcPct val="20000"/>
              </a:spcBef>
              <a:buClr>
                <a:schemeClr val="tx2">
                  <a:lumMod val="40000"/>
                  <a:lumOff val="60000"/>
                </a:schemeClr>
              </a:buClr>
              <a:buFont typeface="Wingdings" charset="2"/>
              <a:buChar char="§"/>
              <a:defRPr sz="2000" kern="1200">
                <a:solidFill>
                  <a:schemeClr val="tx1"/>
                </a:solidFill>
                <a:latin typeface="Arial" panose="020B0604020202020204" pitchFamily="34" charset="0"/>
                <a:ea typeface="+mn-ea"/>
                <a:cs typeface="Arial" panose="020B0604020202020204" pitchFamily="34" charset="0"/>
              </a:defRPr>
            </a:lvl2pPr>
            <a:lvl3pPr marL="1090613" indent="-171450" algn="l" defTabSz="685800" rtl="0" eaLnBrk="1" latinLnBrk="0" hangingPunct="1">
              <a:spcBef>
                <a:spcPct val="20000"/>
              </a:spcBef>
              <a:buClr>
                <a:srgbClr val="286AD4"/>
              </a:buClr>
              <a:buFont typeface="Courier New"/>
              <a:buChar char="o"/>
              <a:defRPr sz="16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spcBef>
                <a:spcPct val="20000"/>
              </a:spcBef>
              <a:buClr>
                <a:schemeClr val="accent3">
                  <a:lumMod val="50000"/>
                </a:schemeClr>
              </a:buClr>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Clr>
                <a:schemeClr val="accent3">
                  <a:lumMod val="50000"/>
                </a:schemeClr>
              </a:buClr>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lvl="1" indent="0" algn="ctr">
              <a:buFont typeface="Wingdings" charset="2"/>
              <a:buNone/>
            </a:pPr>
            <a:r>
              <a:rPr lang="en-US" b="1" i="1" dirty="0"/>
              <a:t>“</a:t>
            </a:r>
            <a:r>
              <a:rPr lang="en-US" b="1" i="1" dirty="0">
                <a:solidFill>
                  <a:srgbClr val="FF0000"/>
                </a:solidFill>
              </a:rPr>
              <a:t>Expected</a:t>
            </a:r>
            <a:r>
              <a:rPr lang="en-US" b="1" i="1" dirty="0"/>
              <a:t> </a:t>
            </a:r>
            <a:r>
              <a:rPr lang="en-US" b="1" i="1" dirty="0">
                <a:solidFill>
                  <a:srgbClr val="FF0000"/>
                </a:solidFill>
              </a:rPr>
              <a:t>Execution time</a:t>
            </a:r>
            <a:r>
              <a:rPr lang="en-US" b="1" i="1" dirty="0"/>
              <a:t> </a:t>
            </a:r>
            <a:r>
              <a:rPr lang="en-US" i="1" dirty="0"/>
              <a:t>of at least one </a:t>
            </a:r>
            <a:r>
              <a:rPr lang="en-US" b="1" i="1" dirty="0">
                <a:solidFill>
                  <a:srgbClr val="FF0000"/>
                </a:solidFill>
              </a:rPr>
              <a:t>[task, machine] </a:t>
            </a:r>
            <a:r>
              <a:rPr lang="en-US" i="1" dirty="0"/>
              <a:t>pair </a:t>
            </a:r>
            <a:r>
              <a:rPr lang="en-US" b="1" i="1" dirty="0">
                <a:solidFill>
                  <a:srgbClr val="FF0000"/>
                </a:solidFill>
              </a:rPr>
              <a:t>differs</a:t>
            </a:r>
            <a:r>
              <a:rPr lang="en-US" i="1" dirty="0"/>
              <a:t> from others”</a:t>
            </a:r>
            <a:endParaRPr lang="en-US" dirty="0"/>
          </a:p>
        </p:txBody>
      </p:sp>
      <p:sp>
        <p:nvSpPr>
          <p:cNvPr id="7" name="Arrow: Right 6">
            <a:extLst>
              <a:ext uri="{FF2B5EF4-FFF2-40B4-BE49-F238E27FC236}">
                <a16:creationId xmlns:a16="http://schemas.microsoft.com/office/drawing/2014/main" id="{C2D38D46-77FF-EDBF-CD9B-4C0B5957CC3B}"/>
              </a:ext>
            </a:extLst>
          </p:cNvPr>
          <p:cNvSpPr/>
          <p:nvPr/>
        </p:nvSpPr>
        <p:spPr>
          <a:xfrm>
            <a:off x="3498258" y="1989793"/>
            <a:ext cx="3986660" cy="914400"/>
          </a:xfrm>
          <a:prstGeom prst="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FF0000"/>
                </a:solidFill>
              </a:rPr>
              <a:t>Variation in Execution Time</a:t>
            </a:r>
          </a:p>
        </p:txBody>
      </p:sp>
      <p:sp>
        <p:nvSpPr>
          <p:cNvPr id="8" name="Arrow: Right 7">
            <a:extLst>
              <a:ext uri="{FF2B5EF4-FFF2-40B4-BE49-F238E27FC236}">
                <a16:creationId xmlns:a16="http://schemas.microsoft.com/office/drawing/2014/main" id="{9C5EA1AB-8FB6-127A-0124-26BDE5C7FE9D}"/>
              </a:ext>
            </a:extLst>
          </p:cNvPr>
          <p:cNvSpPr/>
          <p:nvPr/>
        </p:nvSpPr>
        <p:spPr>
          <a:xfrm rot="5400000">
            <a:off x="755567" y="3615660"/>
            <a:ext cx="2141280" cy="914400"/>
          </a:xfrm>
          <a:prstGeom prst="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FF0000"/>
                </a:solidFill>
              </a:rPr>
              <a:t>Variation in Execution Time</a:t>
            </a:r>
          </a:p>
        </p:txBody>
      </p:sp>
    </p:spTree>
    <p:extLst>
      <p:ext uri="{BB962C8B-B14F-4D97-AF65-F5344CB8AC3E}">
        <p14:creationId xmlns:p14="http://schemas.microsoft.com/office/powerpoint/2010/main" val="391957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P spid="7"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F7A7A-6700-0D0D-B0AC-C844903F8E6E}"/>
              </a:ext>
            </a:extLst>
          </p:cNvPr>
          <p:cNvSpPr>
            <a:spLocks noGrp="1"/>
          </p:cNvSpPr>
          <p:nvPr>
            <p:ph type="title"/>
          </p:nvPr>
        </p:nvSpPr>
        <p:spPr/>
        <p:txBody>
          <a:bodyPr>
            <a:normAutofit/>
          </a:bodyPr>
          <a:lstStyle/>
          <a:p>
            <a:r>
              <a:rPr lang="en-US" dirty="0"/>
              <a:t>Performance Model of HC Systems</a:t>
            </a:r>
          </a:p>
        </p:txBody>
      </p:sp>
      <p:sp>
        <p:nvSpPr>
          <p:cNvPr id="4" name="Slide Number Placeholder 3">
            <a:extLst>
              <a:ext uri="{FF2B5EF4-FFF2-40B4-BE49-F238E27FC236}">
                <a16:creationId xmlns:a16="http://schemas.microsoft.com/office/drawing/2014/main" id="{5153DD10-A45C-E05C-1CE7-A60670E96762}"/>
              </a:ext>
            </a:extLst>
          </p:cNvPr>
          <p:cNvSpPr>
            <a:spLocks noGrp="1"/>
          </p:cNvSpPr>
          <p:nvPr>
            <p:ph type="sldNum" sz="quarter" idx="12"/>
          </p:nvPr>
        </p:nvSpPr>
        <p:spPr/>
        <p:txBody>
          <a:bodyPr/>
          <a:lstStyle/>
          <a:p>
            <a:fld id="{7D2751F7-D677-4CE9-B35A-C3CCA0CC8D94}" type="slidenum">
              <a:rPr lang="en-US" smtClean="0"/>
              <a:pPr/>
              <a:t>16</a:t>
            </a:fld>
            <a:endParaRPr lang="en-US" dirty="0"/>
          </a:p>
        </p:txBody>
      </p:sp>
      <mc:AlternateContent xmlns:mc="http://schemas.openxmlformats.org/markup-compatibility/2006" xmlns:a14="http://schemas.microsoft.com/office/drawing/2010/main">
        <mc:Choice Requires="a14">
          <p:graphicFrame>
            <p:nvGraphicFramePr>
              <p:cNvPr id="6" name="Table 5">
                <a:extLst>
                  <a:ext uri="{FF2B5EF4-FFF2-40B4-BE49-F238E27FC236}">
                    <a16:creationId xmlns:a16="http://schemas.microsoft.com/office/drawing/2014/main" id="{4FCBEFD7-E6F9-2F49-08AF-9510444605FB}"/>
                  </a:ext>
                </a:extLst>
              </p:cNvPr>
              <p:cNvGraphicFramePr>
                <a:graphicFrameLocks noGrp="1"/>
              </p:cNvGraphicFramePr>
              <p:nvPr>
                <p:extLst>
                  <p:ext uri="{D42A27DB-BD31-4B8C-83A1-F6EECF244321}">
                    <p14:modId xmlns:p14="http://schemas.microsoft.com/office/powerpoint/2010/main" val="1046120653"/>
                  </p:ext>
                </p:extLst>
              </p:nvPr>
            </p:nvGraphicFramePr>
            <p:xfrm>
              <a:off x="1618198" y="1637976"/>
              <a:ext cx="6247071" cy="2510441"/>
            </p:xfrm>
            <a:graphic>
              <a:graphicData uri="http://schemas.openxmlformats.org/drawingml/2006/table">
                <a:tbl>
                  <a:tblPr firstRow="1" bandRow="1"/>
                  <a:tblGrid>
                    <a:gridCol w="1790557">
                      <a:extLst>
                        <a:ext uri="{9D8B030D-6E8A-4147-A177-3AD203B41FA5}">
                          <a16:colId xmlns:a16="http://schemas.microsoft.com/office/drawing/2014/main" val="1760424150"/>
                        </a:ext>
                      </a:extLst>
                    </a:gridCol>
                    <a:gridCol w="1283897">
                      <a:extLst>
                        <a:ext uri="{9D8B030D-6E8A-4147-A177-3AD203B41FA5}">
                          <a16:colId xmlns:a16="http://schemas.microsoft.com/office/drawing/2014/main" val="2284929709"/>
                        </a:ext>
                      </a:extLst>
                    </a:gridCol>
                    <a:gridCol w="1159015">
                      <a:extLst>
                        <a:ext uri="{9D8B030D-6E8A-4147-A177-3AD203B41FA5}">
                          <a16:colId xmlns:a16="http://schemas.microsoft.com/office/drawing/2014/main" val="2356302934"/>
                        </a:ext>
                      </a:extLst>
                    </a:gridCol>
                    <a:gridCol w="1159015">
                      <a:extLst>
                        <a:ext uri="{9D8B030D-6E8A-4147-A177-3AD203B41FA5}">
                          <a16:colId xmlns:a16="http://schemas.microsoft.com/office/drawing/2014/main" val="2344737578"/>
                        </a:ext>
                      </a:extLst>
                    </a:gridCol>
                    <a:gridCol w="854587">
                      <a:extLst>
                        <a:ext uri="{9D8B030D-6E8A-4147-A177-3AD203B41FA5}">
                          <a16:colId xmlns:a16="http://schemas.microsoft.com/office/drawing/2014/main" val="96302866"/>
                        </a:ext>
                      </a:extLst>
                    </a:gridCol>
                  </a:tblGrid>
                  <a:tr h="727232">
                    <a:tc>
                      <a:txBody>
                        <a:bodyPr/>
                        <a:lstStyle/>
                        <a:p>
                          <a:r>
                            <a:rPr lang="en-US" sz="1200" dirty="0"/>
                            <a:t>                Machine Types         </a:t>
                          </a:r>
                        </a:p>
                        <a:p>
                          <a:endParaRPr lang="en-US" sz="1200" dirty="0"/>
                        </a:p>
                        <a:p>
                          <a:r>
                            <a:rPr lang="en-US" sz="1200" dirty="0"/>
                            <a:t>Task Types</a:t>
                          </a:r>
                        </a:p>
                      </a:txBody>
                      <a:tcPr marL="68580" marR="68580" marT="34290" marB="34290">
                        <a:lnTlToBr w="12700" cap="flat" cmpd="sng" algn="ctr">
                          <a:solidFill>
                            <a:schemeClr val="tx1"/>
                          </a:solidFill>
                          <a:prstDash val="solid"/>
                          <a:round/>
                          <a:headEnd type="none" w="med" len="med"/>
                          <a:tailEnd type="none" w="med" len="med"/>
                        </a:lnTlToBr>
                      </a:tcPr>
                    </a:tc>
                    <a:tc>
                      <a:txBody>
                        <a:bodyPr/>
                        <a:lstStyle/>
                        <a:p>
                          <a:pPr algn="ctr"/>
                          <a:r>
                            <a:rPr lang="en-US" sz="1600" b="1" dirty="0"/>
                            <a:t>M</a:t>
                          </a:r>
                          <a:r>
                            <a:rPr lang="en-US" sz="1600" b="1" baseline="-25000" dirty="0"/>
                            <a:t>1</a:t>
                          </a:r>
                          <a:endParaRPr lang="en-US" sz="1600" b="1" dirty="0"/>
                        </a:p>
                      </a:txBody>
                      <a:tcPr marL="68580" marR="68580" marT="34290" marB="34290" anchor="ctr"/>
                    </a:tc>
                    <a:tc>
                      <a:txBody>
                        <a:bodyPr/>
                        <a:lstStyle/>
                        <a:p>
                          <a:pPr algn="ctr"/>
                          <a:r>
                            <a:rPr lang="en-US" sz="1600" b="1" dirty="0"/>
                            <a:t>M</a:t>
                          </a:r>
                          <a:r>
                            <a:rPr lang="en-US" sz="1600" b="1" baseline="-25000" dirty="0"/>
                            <a:t>2</a:t>
                          </a:r>
                          <a:endParaRPr lang="en-US" sz="1600" b="1" dirty="0"/>
                        </a:p>
                      </a:txBody>
                      <a:tcPr marL="68580" marR="68580" marT="34290" marB="34290" anchor="ctr"/>
                    </a:tc>
                    <a:tc>
                      <a:txBody>
                        <a:bodyPr/>
                        <a:lstStyle/>
                        <a:p>
                          <a:pPr marL="0" marR="0" lvl="0" indent="0" algn="ctr" defTabSz="914396" rtl="0" eaLnBrk="1" fontAlgn="auto" latinLnBrk="0" hangingPunct="1">
                            <a:lnSpc>
                              <a:spcPct val="100000"/>
                            </a:lnSpc>
                            <a:spcBef>
                              <a:spcPts val="0"/>
                            </a:spcBef>
                            <a:spcAft>
                              <a:spcPts val="0"/>
                            </a:spcAft>
                            <a:buClrTx/>
                            <a:buSzTx/>
                            <a:buFontTx/>
                            <a:buNone/>
                            <a:tabLst/>
                            <a:defRPr/>
                          </a:pPr>
                          <a:r>
                            <a:rPr lang="en-US" sz="1600" b="0" dirty="0"/>
                            <a:t>o </a:t>
                          </a:r>
                          <a:r>
                            <a:rPr lang="en-US" sz="1600" b="0" dirty="0" err="1"/>
                            <a:t>o</a:t>
                          </a:r>
                          <a:r>
                            <a:rPr lang="en-US" sz="1600" b="0" dirty="0"/>
                            <a:t> </a:t>
                          </a:r>
                          <a:r>
                            <a:rPr lang="en-US" sz="1600" b="0" dirty="0" err="1"/>
                            <a:t>o</a:t>
                          </a:r>
                          <a:endParaRPr lang="en-US" sz="1600" b="1" dirty="0"/>
                        </a:p>
                      </a:txBody>
                      <a:tcPr marL="68580" marR="68580" marT="34290" marB="34290" anchor="ctr"/>
                    </a:tc>
                    <a:tc>
                      <a:txBody>
                        <a:bodyPr/>
                        <a:lstStyle/>
                        <a:p>
                          <a:pPr marL="0" marR="0" lvl="0" indent="0" algn="ctr" defTabSz="914396" rtl="0" eaLnBrk="1" fontAlgn="auto" latinLnBrk="0" hangingPunct="1">
                            <a:lnSpc>
                              <a:spcPct val="100000"/>
                            </a:lnSpc>
                            <a:spcBef>
                              <a:spcPts val="0"/>
                            </a:spcBef>
                            <a:spcAft>
                              <a:spcPts val="0"/>
                            </a:spcAft>
                            <a:buClrTx/>
                            <a:buSzTx/>
                            <a:buFontTx/>
                            <a:buNone/>
                            <a:tabLst/>
                            <a:defRPr/>
                          </a:pPr>
                          <a:r>
                            <a:rPr lang="en-US" sz="1600" b="1" dirty="0"/>
                            <a:t>M</a:t>
                          </a:r>
                          <a:r>
                            <a:rPr lang="en-US" sz="1600" b="1" baseline="-25000" dirty="0"/>
                            <a:t>m</a:t>
                          </a:r>
                          <a:endParaRPr lang="en-US" sz="1600" b="1" dirty="0"/>
                        </a:p>
                      </a:txBody>
                      <a:tcPr marL="68580" marR="68580" marT="34290" marB="34290" anchor="ctr"/>
                    </a:tc>
                    <a:extLst>
                      <a:ext uri="{0D108BD9-81ED-4DB2-BD59-A6C34878D82A}">
                        <a16:rowId xmlns:a16="http://schemas.microsoft.com/office/drawing/2014/main" val="3771965962"/>
                      </a:ext>
                    </a:extLst>
                  </a:tr>
                  <a:tr h="327703">
                    <a:tc>
                      <a:txBody>
                        <a:bodyPr/>
                        <a:lstStyle/>
                        <a:p>
                          <a:pPr algn="ctr"/>
                          <a:r>
                            <a:rPr lang="en-US" sz="1600" b="1" dirty="0"/>
                            <a:t>T</a:t>
                          </a:r>
                          <a:r>
                            <a:rPr lang="en-US" sz="1600" b="1" baseline="-25000" dirty="0"/>
                            <a:t>1</a:t>
                          </a:r>
                          <a:endParaRPr lang="en-US" sz="1600" b="1" dirty="0"/>
                        </a:p>
                      </a:txBody>
                      <a:tcPr marL="68580" marR="68580" marT="34290" marB="34290" anchor="b"/>
                    </a:tc>
                    <a:tc>
                      <a:txBody>
                        <a:bodyPr/>
                        <a:lstStyle/>
                        <a:p>
                          <a:pPr algn="ctr"/>
                          <a14:m>
                            <m:oMathPara xmlns:m="http://schemas.openxmlformats.org/officeDocument/2006/math">
                              <m:oMathParaPr>
                                <m:jc m:val="centerGroup"/>
                              </m:oMathParaPr>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𝑒</m:t>
                                    </m:r>
                                  </m:e>
                                  <m:sub>
                                    <m:r>
                                      <a:rPr lang="en-US" sz="1600" b="0" i="1" smtClean="0">
                                        <a:latin typeface="Cambria Math" panose="02040503050406030204" pitchFamily="18" charset="0"/>
                                      </a:rPr>
                                      <m:t>11</m:t>
                                    </m:r>
                                  </m:sub>
                                </m:sSub>
                              </m:oMath>
                            </m:oMathPara>
                          </a14:m>
                          <a:endParaRPr lang="en-US" sz="1600" dirty="0"/>
                        </a:p>
                      </a:txBody>
                      <a:tcPr marL="68580" marR="68580" marT="34290" marB="34290" anchor="ctr"/>
                    </a:tc>
                    <a:tc>
                      <a:txBody>
                        <a:bodyPr/>
                        <a:lstStyle/>
                        <a:p>
                          <a:pPr algn="ctr"/>
                          <a14:m>
                            <m:oMathPara xmlns:m="http://schemas.openxmlformats.org/officeDocument/2006/math">
                              <m:oMathParaPr>
                                <m:jc m:val="centerGroup"/>
                              </m:oMathParaPr>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𝑒</m:t>
                                    </m:r>
                                  </m:e>
                                  <m:sub>
                                    <m:r>
                                      <a:rPr lang="en-US" sz="1600" b="0" i="1" smtClean="0">
                                        <a:latin typeface="Cambria Math" panose="02040503050406030204" pitchFamily="18" charset="0"/>
                                      </a:rPr>
                                      <m:t>12</m:t>
                                    </m:r>
                                  </m:sub>
                                </m:sSub>
                              </m:oMath>
                            </m:oMathPara>
                          </a14:m>
                          <a:endParaRPr lang="en-US" sz="1600" dirty="0"/>
                        </a:p>
                      </a:txBody>
                      <a:tcPr marL="68580" marR="68580" marT="34290" marB="34290" anchor="ctr"/>
                    </a:tc>
                    <a:tc>
                      <a:txBody>
                        <a:bodyPr/>
                        <a:lstStyle/>
                        <a:p>
                          <a:pPr marL="0" marR="0" lvl="0" indent="0" algn="ctr" defTabSz="914396" rtl="0" eaLnBrk="1" fontAlgn="auto" latinLnBrk="0" hangingPunct="1">
                            <a:lnSpc>
                              <a:spcPct val="100000"/>
                            </a:lnSpc>
                            <a:spcBef>
                              <a:spcPts val="0"/>
                            </a:spcBef>
                            <a:spcAft>
                              <a:spcPts val="0"/>
                            </a:spcAft>
                            <a:buClrTx/>
                            <a:buSzTx/>
                            <a:buFontTx/>
                            <a:buNone/>
                            <a:tabLst/>
                            <a:defRPr/>
                          </a:pPr>
                          <a:r>
                            <a:rPr lang="en-US" sz="1600" b="0" dirty="0"/>
                            <a:t>o </a:t>
                          </a:r>
                          <a:r>
                            <a:rPr lang="en-US" sz="1600" b="0" dirty="0" err="1"/>
                            <a:t>o</a:t>
                          </a:r>
                          <a:r>
                            <a:rPr lang="en-US" sz="1600" b="0" dirty="0"/>
                            <a:t> </a:t>
                          </a:r>
                          <a:r>
                            <a:rPr lang="en-US" sz="1600" b="0" dirty="0" err="1"/>
                            <a:t>o</a:t>
                          </a:r>
                          <a:endParaRPr lang="en-US" sz="1600" b="1" dirty="0"/>
                        </a:p>
                      </a:txBody>
                      <a:tcPr marL="68580" marR="68580" marT="34290" marB="34290" anchor="ctr"/>
                    </a:tc>
                    <a:tc>
                      <a:txBody>
                        <a:bodyPr/>
                        <a:lstStyle/>
                        <a:p>
                          <a:pPr algn="ctr"/>
                          <a14:m>
                            <m:oMathPara xmlns:m="http://schemas.openxmlformats.org/officeDocument/2006/math">
                              <m:oMathParaPr>
                                <m:jc m:val="centerGroup"/>
                              </m:oMathParaPr>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𝑒</m:t>
                                    </m:r>
                                  </m:e>
                                  <m:sub>
                                    <m:r>
                                      <a:rPr lang="en-US" sz="1600" b="0" i="1" smtClean="0">
                                        <a:latin typeface="Cambria Math" panose="02040503050406030204" pitchFamily="18" charset="0"/>
                                      </a:rPr>
                                      <m:t>1</m:t>
                                    </m:r>
                                    <m:r>
                                      <a:rPr lang="en-US" sz="1600" b="0" i="1" smtClean="0">
                                        <a:latin typeface="Cambria Math" panose="02040503050406030204" pitchFamily="18" charset="0"/>
                                      </a:rPr>
                                      <m:t>𝑚</m:t>
                                    </m:r>
                                  </m:sub>
                                </m:sSub>
                              </m:oMath>
                            </m:oMathPara>
                          </a14:m>
                          <a:endParaRPr lang="en-US" sz="1600" dirty="0"/>
                        </a:p>
                      </a:txBody>
                      <a:tcPr marL="68580" marR="68580" marT="34290" marB="34290" anchor="ctr"/>
                    </a:tc>
                    <a:extLst>
                      <a:ext uri="{0D108BD9-81ED-4DB2-BD59-A6C34878D82A}">
                        <a16:rowId xmlns:a16="http://schemas.microsoft.com/office/drawing/2014/main" val="1935541036"/>
                      </a:ext>
                    </a:extLst>
                  </a:tr>
                  <a:tr h="327703">
                    <a:tc>
                      <a:txBody>
                        <a:bodyPr/>
                        <a:lstStyle/>
                        <a:p>
                          <a:pPr marL="0" marR="0" lvl="0" indent="0" algn="ctr" defTabSz="914396" rtl="0" eaLnBrk="1" fontAlgn="auto" latinLnBrk="0" hangingPunct="1">
                            <a:lnSpc>
                              <a:spcPct val="100000"/>
                            </a:lnSpc>
                            <a:spcBef>
                              <a:spcPts val="0"/>
                            </a:spcBef>
                            <a:spcAft>
                              <a:spcPts val="0"/>
                            </a:spcAft>
                            <a:buClrTx/>
                            <a:buSzTx/>
                            <a:buFontTx/>
                            <a:buNone/>
                            <a:tabLst/>
                            <a:defRPr/>
                          </a:pPr>
                          <a:r>
                            <a:rPr lang="en-US" sz="1600" b="1" dirty="0"/>
                            <a:t>T</a:t>
                          </a:r>
                          <a:r>
                            <a:rPr lang="en-US" sz="1600" b="1" baseline="-25000" dirty="0"/>
                            <a:t>2</a:t>
                          </a:r>
                          <a:endParaRPr lang="en-US" sz="1600" b="1" dirty="0"/>
                        </a:p>
                      </a:txBody>
                      <a:tcPr marL="68580" marR="68580" marT="34290" marB="34290" anchor="b">
                        <a:solidFill>
                          <a:schemeClr val="tx2">
                            <a:lumMod val="20000"/>
                            <a:lumOff val="80000"/>
                          </a:schemeClr>
                        </a:solidFill>
                      </a:tcPr>
                    </a:tc>
                    <a:tc>
                      <a:txBody>
                        <a:bodyPr/>
                        <a:lstStyle/>
                        <a:p>
                          <a:pPr algn="ctr"/>
                          <a14:m>
                            <m:oMathPara xmlns:m="http://schemas.openxmlformats.org/officeDocument/2006/math">
                              <m:oMathParaPr>
                                <m:jc m:val="centerGroup"/>
                              </m:oMathParaPr>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𝑒</m:t>
                                    </m:r>
                                  </m:e>
                                  <m:sub>
                                    <m:r>
                                      <a:rPr lang="en-US" sz="1600" b="0" i="1" smtClean="0">
                                        <a:latin typeface="Cambria Math" panose="02040503050406030204" pitchFamily="18" charset="0"/>
                                      </a:rPr>
                                      <m:t>21</m:t>
                                    </m:r>
                                  </m:sub>
                                </m:sSub>
                              </m:oMath>
                            </m:oMathPara>
                          </a14:m>
                          <a:endParaRPr lang="en-US" sz="1600" dirty="0"/>
                        </a:p>
                      </a:txBody>
                      <a:tcPr marL="68580" marR="68580" marT="34290" marB="34290" anchor="ctr">
                        <a:solidFill>
                          <a:schemeClr val="tx2">
                            <a:lumMod val="20000"/>
                            <a:lumOff val="80000"/>
                          </a:schemeClr>
                        </a:solidFill>
                      </a:tcPr>
                    </a:tc>
                    <a:tc>
                      <a:txBody>
                        <a:bodyPr/>
                        <a:lstStyle/>
                        <a:p>
                          <a:pPr algn="ctr"/>
                          <a14:m>
                            <m:oMathPara xmlns:m="http://schemas.openxmlformats.org/officeDocument/2006/math">
                              <m:oMathParaPr>
                                <m:jc m:val="centerGroup"/>
                              </m:oMathParaPr>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𝑒</m:t>
                                    </m:r>
                                  </m:e>
                                  <m:sub>
                                    <m:r>
                                      <a:rPr lang="en-US" sz="1600" b="0" i="1" smtClean="0">
                                        <a:latin typeface="Cambria Math" panose="02040503050406030204" pitchFamily="18" charset="0"/>
                                      </a:rPr>
                                      <m:t>22</m:t>
                                    </m:r>
                                  </m:sub>
                                </m:sSub>
                              </m:oMath>
                            </m:oMathPara>
                          </a14:m>
                          <a:endParaRPr lang="en-US" sz="1600" dirty="0"/>
                        </a:p>
                      </a:txBody>
                      <a:tcPr marL="68580" marR="68580" marT="34290" marB="34290" anchor="ctr">
                        <a:solidFill>
                          <a:schemeClr val="tx2">
                            <a:lumMod val="20000"/>
                            <a:lumOff val="80000"/>
                          </a:schemeClr>
                        </a:solidFill>
                      </a:tcPr>
                    </a:tc>
                    <a:tc>
                      <a:txBody>
                        <a:bodyPr/>
                        <a:lstStyle/>
                        <a:p>
                          <a:pPr marL="0" marR="0" lvl="0" indent="0" algn="ctr" defTabSz="914396" rtl="0" eaLnBrk="1" fontAlgn="auto" latinLnBrk="0" hangingPunct="1">
                            <a:lnSpc>
                              <a:spcPct val="100000"/>
                            </a:lnSpc>
                            <a:spcBef>
                              <a:spcPts val="0"/>
                            </a:spcBef>
                            <a:spcAft>
                              <a:spcPts val="0"/>
                            </a:spcAft>
                            <a:buClrTx/>
                            <a:buSzTx/>
                            <a:buFontTx/>
                            <a:buNone/>
                            <a:tabLst/>
                            <a:defRPr/>
                          </a:pPr>
                          <a:r>
                            <a:rPr lang="en-US" sz="1600" b="0" dirty="0"/>
                            <a:t>o </a:t>
                          </a:r>
                          <a:r>
                            <a:rPr lang="en-US" sz="1600" b="0" dirty="0" err="1"/>
                            <a:t>o</a:t>
                          </a:r>
                          <a:r>
                            <a:rPr lang="en-US" sz="1600" b="0" dirty="0"/>
                            <a:t> </a:t>
                          </a:r>
                          <a:r>
                            <a:rPr lang="en-US" sz="1600" b="0" dirty="0" err="1"/>
                            <a:t>o</a:t>
                          </a:r>
                          <a:endParaRPr lang="en-US" sz="1600" dirty="0"/>
                        </a:p>
                      </a:txBody>
                      <a:tcPr marL="68580" marR="68580" marT="34290" marB="34290" anchor="ctr">
                        <a:solidFill>
                          <a:schemeClr val="tx2">
                            <a:lumMod val="20000"/>
                            <a:lumOff val="80000"/>
                          </a:schemeClr>
                        </a:solidFill>
                      </a:tcPr>
                    </a:tc>
                    <a:tc>
                      <a:txBody>
                        <a:bodyPr/>
                        <a:lstStyle/>
                        <a:p>
                          <a:pPr algn="ctr"/>
                          <a14:m>
                            <m:oMathPara xmlns:m="http://schemas.openxmlformats.org/officeDocument/2006/math">
                              <m:oMathParaPr>
                                <m:jc m:val="centerGroup"/>
                              </m:oMathParaPr>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𝑒</m:t>
                                    </m:r>
                                  </m:e>
                                  <m:sub>
                                    <m:r>
                                      <a:rPr lang="en-US" sz="1600" b="0" i="1" smtClean="0">
                                        <a:latin typeface="Cambria Math" panose="02040503050406030204" pitchFamily="18" charset="0"/>
                                      </a:rPr>
                                      <m:t>2</m:t>
                                    </m:r>
                                    <m:r>
                                      <a:rPr lang="en-US" sz="1600" b="0" i="1" smtClean="0">
                                        <a:latin typeface="Cambria Math" panose="02040503050406030204" pitchFamily="18" charset="0"/>
                                      </a:rPr>
                                      <m:t>𝑚</m:t>
                                    </m:r>
                                  </m:sub>
                                </m:sSub>
                              </m:oMath>
                            </m:oMathPara>
                          </a14:m>
                          <a:endParaRPr lang="en-US" sz="1600" dirty="0"/>
                        </a:p>
                      </a:txBody>
                      <a:tcPr marL="68580" marR="68580" marT="34290" marB="34290" anchor="ctr">
                        <a:solidFill>
                          <a:schemeClr val="tx2">
                            <a:lumMod val="20000"/>
                            <a:lumOff val="80000"/>
                          </a:schemeClr>
                        </a:solidFill>
                      </a:tcPr>
                    </a:tc>
                    <a:extLst>
                      <a:ext uri="{0D108BD9-81ED-4DB2-BD59-A6C34878D82A}">
                        <a16:rowId xmlns:a16="http://schemas.microsoft.com/office/drawing/2014/main" val="262530857"/>
                      </a:ext>
                    </a:extLst>
                  </a:tr>
                  <a:tr h="626227">
                    <a:tc>
                      <a:txBody>
                        <a:bodyPr/>
                        <a:lstStyle/>
                        <a:p>
                          <a:pPr algn="ctr"/>
                          <a:r>
                            <a:rPr lang="en-US" sz="1600" dirty="0"/>
                            <a:t>o</a:t>
                          </a:r>
                        </a:p>
                        <a:p>
                          <a:pPr algn="ctr"/>
                          <a:r>
                            <a:rPr lang="en-US" sz="1600" dirty="0"/>
                            <a:t>o</a:t>
                          </a:r>
                        </a:p>
                        <a:p>
                          <a:pPr algn="ctr"/>
                          <a:r>
                            <a:rPr lang="en-US" sz="1600" dirty="0"/>
                            <a:t>o</a:t>
                          </a:r>
                        </a:p>
                      </a:txBody>
                      <a:tcPr marL="68580" marR="68580" marT="34290" marB="34290" anchor="b"/>
                    </a:tc>
                    <a:tc>
                      <a:txBody>
                        <a:bodyPr/>
                        <a:lstStyle/>
                        <a:p>
                          <a:pPr algn="ctr"/>
                          <a:r>
                            <a:rPr lang="en-US" sz="1600" dirty="0"/>
                            <a:t>o</a:t>
                          </a:r>
                        </a:p>
                        <a:p>
                          <a:pPr algn="ctr"/>
                          <a:r>
                            <a:rPr lang="en-US" sz="1600" dirty="0"/>
                            <a:t>o</a:t>
                          </a:r>
                        </a:p>
                        <a:p>
                          <a:pPr algn="ctr"/>
                          <a:r>
                            <a:rPr lang="en-US" sz="1600" dirty="0"/>
                            <a:t>o</a:t>
                          </a:r>
                        </a:p>
                      </a:txBody>
                      <a:tcPr marL="68580" marR="68580" marT="34290" marB="34290" anchor="ctr"/>
                    </a:tc>
                    <a:tc>
                      <a:txBody>
                        <a:bodyPr/>
                        <a:lstStyle/>
                        <a:p>
                          <a:pPr algn="ctr"/>
                          <a:r>
                            <a:rPr lang="en-US" sz="1600" dirty="0"/>
                            <a:t>o</a:t>
                          </a:r>
                        </a:p>
                        <a:p>
                          <a:pPr algn="ctr"/>
                          <a:r>
                            <a:rPr lang="en-US" sz="1600" dirty="0"/>
                            <a:t>o</a:t>
                          </a:r>
                        </a:p>
                        <a:p>
                          <a:pPr algn="ctr"/>
                          <a:r>
                            <a:rPr lang="en-US" sz="1600" dirty="0"/>
                            <a:t>o</a:t>
                          </a:r>
                        </a:p>
                      </a:txBody>
                      <a:tcPr marL="68580" marR="68580" marT="34290" marB="34290" anchor="ctr"/>
                    </a:tc>
                    <a:tc>
                      <a:txBody>
                        <a:bodyPr/>
                        <a:lstStyle/>
                        <a:p>
                          <a:pPr algn="ctr"/>
                          <a:r>
                            <a:rPr lang="en-US" sz="1600" dirty="0"/>
                            <a:t>o</a:t>
                          </a:r>
                        </a:p>
                        <a:p>
                          <a:pPr algn="ctr"/>
                          <a:r>
                            <a:rPr lang="en-US" sz="1600" dirty="0"/>
                            <a:t>o</a:t>
                          </a:r>
                        </a:p>
                        <a:p>
                          <a:pPr algn="ctr"/>
                          <a:r>
                            <a:rPr lang="en-US" sz="1600" dirty="0"/>
                            <a:t>o</a:t>
                          </a:r>
                        </a:p>
                      </a:txBody>
                      <a:tcPr marL="68580" marR="68580" marT="34290" marB="34290" anchor="ctr"/>
                    </a:tc>
                    <a:tc>
                      <a:txBody>
                        <a:bodyPr/>
                        <a:lstStyle/>
                        <a:p>
                          <a:pPr algn="ctr"/>
                          <a:r>
                            <a:rPr lang="en-US" sz="1600" dirty="0"/>
                            <a:t>o</a:t>
                          </a:r>
                        </a:p>
                        <a:p>
                          <a:pPr algn="ctr"/>
                          <a:r>
                            <a:rPr lang="en-US" sz="1600" dirty="0"/>
                            <a:t>o</a:t>
                          </a:r>
                        </a:p>
                        <a:p>
                          <a:pPr algn="ctr"/>
                          <a:r>
                            <a:rPr lang="en-US" sz="1600" dirty="0"/>
                            <a:t>o</a:t>
                          </a:r>
                        </a:p>
                      </a:txBody>
                      <a:tcPr marL="68580" marR="68580" marT="34290" marB="34290" anchor="ctr"/>
                    </a:tc>
                    <a:extLst>
                      <a:ext uri="{0D108BD9-81ED-4DB2-BD59-A6C34878D82A}">
                        <a16:rowId xmlns:a16="http://schemas.microsoft.com/office/drawing/2014/main" val="5263316"/>
                      </a:ext>
                    </a:extLst>
                  </a:tr>
                  <a:tr h="327703">
                    <a:tc>
                      <a:txBody>
                        <a:bodyPr/>
                        <a:lstStyle/>
                        <a:p>
                          <a:pPr marL="0" marR="0" lvl="0" indent="0" algn="ctr" defTabSz="914396" rtl="0" eaLnBrk="1" fontAlgn="auto" latinLnBrk="0" hangingPunct="1">
                            <a:lnSpc>
                              <a:spcPct val="100000"/>
                            </a:lnSpc>
                            <a:spcBef>
                              <a:spcPts val="0"/>
                            </a:spcBef>
                            <a:spcAft>
                              <a:spcPts val="0"/>
                            </a:spcAft>
                            <a:buClrTx/>
                            <a:buSzTx/>
                            <a:buFontTx/>
                            <a:buNone/>
                            <a:tabLst/>
                            <a:defRPr/>
                          </a:pPr>
                          <a:r>
                            <a:rPr lang="en-US" sz="1600" b="1" dirty="0"/>
                            <a:t>T</a:t>
                          </a:r>
                          <a:r>
                            <a:rPr lang="en-US" sz="1600" b="1" baseline="-25000" dirty="0"/>
                            <a:t>n</a:t>
                          </a:r>
                          <a:endParaRPr lang="en-US" sz="1600" b="1" dirty="0"/>
                        </a:p>
                      </a:txBody>
                      <a:tcPr marL="68580" marR="68580" marT="34290" marB="34290" anchor="b">
                        <a:solidFill>
                          <a:schemeClr val="tx2">
                            <a:lumMod val="20000"/>
                            <a:lumOff val="80000"/>
                          </a:schemeClr>
                        </a:solidFill>
                      </a:tcPr>
                    </a:tc>
                    <a:tc>
                      <a:txBody>
                        <a:bodyPr/>
                        <a:lstStyle/>
                        <a:p>
                          <a:pPr algn="ctr"/>
                          <a14:m>
                            <m:oMathPara xmlns:m="http://schemas.openxmlformats.org/officeDocument/2006/math">
                              <m:oMathParaPr>
                                <m:jc m:val="centerGroup"/>
                              </m:oMathParaPr>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𝑒</m:t>
                                    </m:r>
                                  </m:e>
                                  <m:sub>
                                    <m:r>
                                      <a:rPr lang="en-US" sz="1600" b="0" i="1" smtClean="0">
                                        <a:latin typeface="Cambria Math" panose="02040503050406030204" pitchFamily="18" charset="0"/>
                                      </a:rPr>
                                      <m:t>𝑛</m:t>
                                    </m:r>
                                    <m:r>
                                      <a:rPr lang="en-US" sz="1600" b="0" i="1" smtClean="0">
                                        <a:latin typeface="Cambria Math" panose="02040503050406030204" pitchFamily="18" charset="0"/>
                                      </a:rPr>
                                      <m:t>1</m:t>
                                    </m:r>
                                  </m:sub>
                                </m:sSub>
                              </m:oMath>
                            </m:oMathPara>
                          </a14:m>
                          <a:endParaRPr lang="en-US" sz="1600" dirty="0"/>
                        </a:p>
                      </a:txBody>
                      <a:tcPr marL="68580" marR="68580" marT="34290" marB="34290" anchor="ctr">
                        <a:solidFill>
                          <a:schemeClr val="tx2">
                            <a:lumMod val="20000"/>
                            <a:lumOff val="80000"/>
                          </a:schemeClr>
                        </a:solidFill>
                      </a:tcPr>
                    </a:tc>
                    <a:tc>
                      <a:txBody>
                        <a:bodyPr/>
                        <a:lstStyle/>
                        <a:p>
                          <a:pPr algn="ctr"/>
                          <a14:m>
                            <m:oMathPara xmlns:m="http://schemas.openxmlformats.org/officeDocument/2006/math">
                              <m:oMathParaPr>
                                <m:jc m:val="centerGroup"/>
                              </m:oMathParaPr>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𝑒</m:t>
                                    </m:r>
                                  </m:e>
                                  <m:sub>
                                    <m:r>
                                      <a:rPr lang="en-US" sz="1600" b="0" i="1" smtClean="0">
                                        <a:latin typeface="Cambria Math" panose="02040503050406030204" pitchFamily="18" charset="0"/>
                                      </a:rPr>
                                      <m:t>𝑛</m:t>
                                    </m:r>
                                    <m:r>
                                      <a:rPr lang="en-US" sz="1600" b="0" i="1" smtClean="0">
                                        <a:latin typeface="Cambria Math" panose="02040503050406030204" pitchFamily="18" charset="0"/>
                                      </a:rPr>
                                      <m:t>2</m:t>
                                    </m:r>
                                  </m:sub>
                                </m:sSub>
                              </m:oMath>
                            </m:oMathPara>
                          </a14:m>
                          <a:endParaRPr lang="en-US" sz="1600" dirty="0"/>
                        </a:p>
                      </a:txBody>
                      <a:tcPr marL="68580" marR="68580" marT="34290" marB="34290" anchor="ctr">
                        <a:solidFill>
                          <a:schemeClr val="tx2">
                            <a:lumMod val="20000"/>
                            <a:lumOff val="80000"/>
                          </a:schemeClr>
                        </a:solidFill>
                      </a:tcPr>
                    </a:tc>
                    <a:tc>
                      <a:txBody>
                        <a:bodyPr/>
                        <a:lstStyle/>
                        <a:p>
                          <a:pPr marL="0" marR="0" lvl="0" indent="0" algn="ctr" defTabSz="914396" rtl="0" eaLnBrk="1" fontAlgn="auto" latinLnBrk="0" hangingPunct="1">
                            <a:lnSpc>
                              <a:spcPct val="100000"/>
                            </a:lnSpc>
                            <a:spcBef>
                              <a:spcPts val="0"/>
                            </a:spcBef>
                            <a:spcAft>
                              <a:spcPts val="0"/>
                            </a:spcAft>
                            <a:buClrTx/>
                            <a:buSzTx/>
                            <a:buFontTx/>
                            <a:buNone/>
                            <a:tabLst/>
                            <a:defRPr/>
                          </a:pPr>
                          <a:r>
                            <a:rPr lang="en-US" sz="1600" b="0" dirty="0"/>
                            <a:t>o </a:t>
                          </a:r>
                          <a:r>
                            <a:rPr lang="en-US" sz="1600" b="0" dirty="0" err="1"/>
                            <a:t>o</a:t>
                          </a:r>
                          <a:r>
                            <a:rPr lang="en-US" sz="1600" b="0" dirty="0"/>
                            <a:t> </a:t>
                          </a:r>
                          <a:r>
                            <a:rPr lang="en-US" sz="1600" b="0" dirty="0" err="1"/>
                            <a:t>o</a:t>
                          </a:r>
                          <a:endParaRPr lang="en-US" sz="1600" dirty="0"/>
                        </a:p>
                      </a:txBody>
                      <a:tcPr marL="68580" marR="68580" marT="34290" marB="34290" anchor="ctr">
                        <a:solidFill>
                          <a:schemeClr val="tx2">
                            <a:lumMod val="20000"/>
                            <a:lumOff val="80000"/>
                          </a:schemeClr>
                        </a:solidFill>
                      </a:tcPr>
                    </a:tc>
                    <a:tc>
                      <a:txBody>
                        <a:bodyPr/>
                        <a:lstStyle/>
                        <a:p>
                          <a:pPr algn="ctr"/>
                          <a14:m>
                            <m:oMathPara xmlns:m="http://schemas.openxmlformats.org/officeDocument/2006/math">
                              <m:oMathParaPr>
                                <m:jc m:val="centerGroup"/>
                              </m:oMathParaPr>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𝑒</m:t>
                                    </m:r>
                                  </m:e>
                                  <m:sub>
                                    <m:r>
                                      <a:rPr lang="en-US" sz="1600" b="0" i="1" smtClean="0">
                                        <a:latin typeface="Cambria Math" panose="02040503050406030204" pitchFamily="18" charset="0"/>
                                      </a:rPr>
                                      <m:t>𝑛𝑚</m:t>
                                    </m:r>
                                  </m:sub>
                                </m:sSub>
                              </m:oMath>
                            </m:oMathPara>
                          </a14:m>
                          <a:endParaRPr lang="en-US" sz="1600" dirty="0"/>
                        </a:p>
                      </a:txBody>
                      <a:tcPr marL="68580" marR="68580" marT="34290" marB="34290" anchor="ctr">
                        <a:solidFill>
                          <a:schemeClr val="tx2">
                            <a:lumMod val="20000"/>
                            <a:lumOff val="80000"/>
                          </a:schemeClr>
                        </a:solidFill>
                      </a:tcPr>
                    </a:tc>
                    <a:extLst>
                      <a:ext uri="{0D108BD9-81ED-4DB2-BD59-A6C34878D82A}">
                        <a16:rowId xmlns:a16="http://schemas.microsoft.com/office/drawing/2014/main" val="584438039"/>
                      </a:ext>
                    </a:extLst>
                  </a:tr>
                </a:tbl>
              </a:graphicData>
            </a:graphic>
          </p:graphicFrame>
        </mc:Choice>
        <mc:Fallback xmlns="">
          <p:graphicFrame>
            <p:nvGraphicFramePr>
              <p:cNvPr id="6" name="Table 5">
                <a:extLst>
                  <a:ext uri="{FF2B5EF4-FFF2-40B4-BE49-F238E27FC236}">
                    <a16:creationId xmlns:a16="http://schemas.microsoft.com/office/drawing/2014/main" id="{4FCBEFD7-E6F9-2F49-08AF-9510444605FB}"/>
                  </a:ext>
                </a:extLst>
              </p:cNvPr>
              <p:cNvGraphicFramePr>
                <a:graphicFrameLocks noGrp="1"/>
              </p:cNvGraphicFramePr>
              <p:nvPr>
                <p:extLst>
                  <p:ext uri="{D42A27DB-BD31-4B8C-83A1-F6EECF244321}">
                    <p14:modId xmlns:p14="http://schemas.microsoft.com/office/powerpoint/2010/main" val="1046120653"/>
                  </p:ext>
                </p:extLst>
              </p:nvPr>
            </p:nvGraphicFramePr>
            <p:xfrm>
              <a:off x="1618198" y="1637976"/>
              <a:ext cx="6247071" cy="2510441"/>
            </p:xfrm>
            <a:graphic>
              <a:graphicData uri="http://schemas.openxmlformats.org/drawingml/2006/table">
                <a:tbl>
                  <a:tblPr firstRow="1" bandRow="1"/>
                  <a:tblGrid>
                    <a:gridCol w="1790557">
                      <a:extLst>
                        <a:ext uri="{9D8B030D-6E8A-4147-A177-3AD203B41FA5}">
                          <a16:colId xmlns:a16="http://schemas.microsoft.com/office/drawing/2014/main" val="1760424150"/>
                        </a:ext>
                      </a:extLst>
                    </a:gridCol>
                    <a:gridCol w="1283897">
                      <a:extLst>
                        <a:ext uri="{9D8B030D-6E8A-4147-A177-3AD203B41FA5}">
                          <a16:colId xmlns:a16="http://schemas.microsoft.com/office/drawing/2014/main" val="2284929709"/>
                        </a:ext>
                      </a:extLst>
                    </a:gridCol>
                    <a:gridCol w="1159015">
                      <a:extLst>
                        <a:ext uri="{9D8B030D-6E8A-4147-A177-3AD203B41FA5}">
                          <a16:colId xmlns:a16="http://schemas.microsoft.com/office/drawing/2014/main" val="2356302934"/>
                        </a:ext>
                      </a:extLst>
                    </a:gridCol>
                    <a:gridCol w="1159015">
                      <a:extLst>
                        <a:ext uri="{9D8B030D-6E8A-4147-A177-3AD203B41FA5}">
                          <a16:colId xmlns:a16="http://schemas.microsoft.com/office/drawing/2014/main" val="2344737578"/>
                        </a:ext>
                      </a:extLst>
                    </a:gridCol>
                    <a:gridCol w="854587">
                      <a:extLst>
                        <a:ext uri="{9D8B030D-6E8A-4147-A177-3AD203B41FA5}">
                          <a16:colId xmlns:a16="http://schemas.microsoft.com/office/drawing/2014/main" val="96302866"/>
                        </a:ext>
                      </a:extLst>
                    </a:gridCol>
                  </a:tblGrid>
                  <a:tr h="727232">
                    <a:tc>
                      <a:txBody>
                        <a:bodyPr/>
                        <a:lstStyle/>
                        <a:p>
                          <a:r>
                            <a:rPr lang="en-US" sz="1200" dirty="0"/>
                            <a:t>                Machine Types         </a:t>
                          </a:r>
                        </a:p>
                        <a:p>
                          <a:endParaRPr lang="en-US" sz="1200" dirty="0"/>
                        </a:p>
                        <a:p>
                          <a:r>
                            <a:rPr lang="en-US" sz="1200" dirty="0"/>
                            <a:t>Task Types</a:t>
                          </a:r>
                        </a:p>
                      </a:txBody>
                      <a:tcPr marL="68580" marR="68580" marT="34290" marB="34290">
                        <a:lnTlToBr w="12700" cap="flat" cmpd="sng" algn="ctr">
                          <a:solidFill>
                            <a:schemeClr val="tx1"/>
                          </a:solidFill>
                          <a:prstDash val="solid"/>
                          <a:round/>
                          <a:headEnd type="none" w="med" len="med"/>
                          <a:tailEnd type="none" w="med" len="med"/>
                        </a:lnTlToBr>
                      </a:tcPr>
                    </a:tc>
                    <a:tc>
                      <a:txBody>
                        <a:bodyPr/>
                        <a:lstStyle/>
                        <a:p>
                          <a:pPr algn="ctr"/>
                          <a:r>
                            <a:rPr lang="en-US" sz="1600" b="1" dirty="0"/>
                            <a:t>M</a:t>
                          </a:r>
                          <a:r>
                            <a:rPr lang="en-US" sz="1600" b="1" baseline="-25000" dirty="0"/>
                            <a:t>1</a:t>
                          </a:r>
                          <a:endParaRPr lang="en-US" sz="1600" b="1" dirty="0"/>
                        </a:p>
                      </a:txBody>
                      <a:tcPr marL="68580" marR="68580" marT="34290" marB="34290" anchor="ctr"/>
                    </a:tc>
                    <a:tc>
                      <a:txBody>
                        <a:bodyPr/>
                        <a:lstStyle/>
                        <a:p>
                          <a:pPr algn="ctr"/>
                          <a:r>
                            <a:rPr lang="en-US" sz="1600" b="1" dirty="0"/>
                            <a:t>M</a:t>
                          </a:r>
                          <a:r>
                            <a:rPr lang="en-US" sz="1600" b="1" baseline="-25000" dirty="0"/>
                            <a:t>2</a:t>
                          </a:r>
                          <a:endParaRPr lang="en-US" sz="1600" b="1" dirty="0"/>
                        </a:p>
                      </a:txBody>
                      <a:tcPr marL="68580" marR="68580" marT="34290" marB="34290" anchor="ctr"/>
                    </a:tc>
                    <a:tc>
                      <a:txBody>
                        <a:bodyPr/>
                        <a:lstStyle/>
                        <a:p>
                          <a:pPr marL="0" marR="0" lvl="0" indent="0" algn="ctr" defTabSz="914396" rtl="0" eaLnBrk="1" fontAlgn="auto" latinLnBrk="0" hangingPunct="1">
                            <a:lnSpc>
                              <a:spcPct val="100000"/>
                            </a:lnSpc>
                            <a:spcBef>
                              <a:spcPts val="0"/>
                            </a:spcBef>
                            <a:spcAft>
                              <a:spcPts val="0"/>
                            </a:spcAft>
                            <a:buClrTx/>
                            <a:buSzTx/>
                            <a:buFontTx/>
                            <a:buNone/>
                            <a:tabLst/>
                            <a:defRPr/>
                          </a:pPr>
                          <a:r>
                            <a:rPr lang="en-US" sz="1600" b="0" dirty="0"/>
                            <a:t>o </a:t>
                          </a:r>
                          <a:r>
                            <a:rPr lang="en-US" sz="1600" b="0" dirty="0" err="1"/>
                            <a:t>o</a:t>
                          </a:r>
                          <a:r>
                            <a:rPr lang="en-US" sz="1600" b="0" dirty="0"/>
                            <a:t> </a:t>
                          </a:r>
                          <a:r>
                            <a:rPr lang="en-US" sz="1600" b="0" dirty="0" err="1"/>
                            <a:t>o</a:t>
                          </a:r>
                          <a:endParaRPr lang="en-US" sz="1600" b="1" dirty="0"/>
                        </a:p>
                      </a:txBody>
                      <a:tcPr marL="68580" marR="68580" marT="34290" marB="34290" anchor="ctr"/>
                    </a:tc>
                    <a:tc>
                      <a:txBody>
                        <a:bodyPr/>
                        <a:lstStyle/>
                        <a:p>
                          <a:pPr marL="0" marR="0" lvl="0" indent="0" algn="ctr" defTabSz="914396" rtl="0" eaLnBrk="1" fontAlgn="auto" latinLnBrk="0" hangingPunct="1">
                            <a:lnSpc>
                              <a:spcPct val="100000"/>
                            </a:lnSpc>
                            <a:spcBef>
                              <a:spcPts val="0"/>
                            </a:spcBef>
                            <a:spcAft>
                              <a:spcPts val="0"/>
                            </a:spcAft>
                            <a:buClrTx/>
                            <a:buSzTx/>
                            <a:buFontTx/>
                            <a:buNone/>
                            <a:tabLst/>
                            <a:defRPr/>
                          </a:pPr>
                          <a:r>
                            <a:rPr lang="en-US" sz="1600" b="1" dirty="0"/>
                            <a:t>M</a:t>
                          </a:r>
                          <a:r>
                            <a:rPr lang="en-US" sz="1600" b="1" baseline="-25000" dirty="0"/>
                            <a:t>m</a:t>
                          </a:r>
                          <a:endParaRPr lang="en-US" sz="1600" b="1" dirty="0"/>
                        </a:p>
                      </a:txBody>
                      <a:tcPr marL="68580" marR="68580" marT="34290" marB="34290" anchor="ctr"/>
                    </a:tc>
                    <a:extLst>
                      <a:ext uri="{0D108BD9-81ED-4DB2-BD59-A6C34878D82A}">
                        <a16:rowId xmlns:a16="http://schemas.microsoft.com/office/drawing/2014/main" val="3771965962"/>
                      </a:ext>
                    </a:extLst>
                  </a:tr>
                  <a:tr h="327703">
                    <a:tc>
                      <a:txBody>
                        <a:bodyPr/>
                        <a:lstStyle/>
                        <a:p>
                          <a:pPr algn="ctr"/>
                          <a:r>
                            <a:rPr lang="en-US" sz="1600" b="1" dirty="0"/>
                            <a:t>T</a:t>
                          </a:r>
                          <a:r>
                            <a:rPr lang="en-US" sz="1600" b="1" baseline="-25000" dirty="0"/>
                            <a:t>1</a:t>
                          </a:r>
                          <a:endParaRPr lang="en-US" sz="1600" b="1" dirty="0"/>
                        </a:p>
                      </a:txBody>
                      <a:tcPr marL="68580" marR="68580" marT="34290" marB="34290" anchor="b"/>
                    </a:tc>
                    <a:tc>
                      <a:txBody>
                        <a:bodyPr/>
                        <a:lstStyle/>
                        <a:p>
                          <a:endParaRPr lang="en-US"/>
                        </a:p>
                      </a:txBody>
                      <a:tcPr marL="68580" marR="68580" marT="34290" marB="34290" anchor="ctr">
                        <a:blipFill>
                          <a:blip r:embed="rId3"/>
                          <a:stretch>
                            <a:fillRect l="-139810" t="-225926" r="-247867" b="-468519"/>
                          </a:stretch>
                        </a:blipFill>
                      </a:tcPr>
                    </a:tc>
                    <a:tc>
                      <a:txBody>
                        <a:bodyPr/>
                        <a:lstStyle/>
                        <a:p>
                          <a:endParaRPr lang="en-US"/>
                        </a:p>
                      </a:txBody>
                      <a:tcPr marL="68580" marR="68580" marT="34290" marB="34290" anchor="ctr">
                        <a:blipFill>
                          <a:blip r:embed="rId3"/>
                          <a:stretch>
                            <a:fillRect l="-266316" t="-225926" r="-175263" b="-468519"/>
                          </a:stretch>
                        </a:blipFill>
                      </a:tcPr>
                    </a:tc>
                    <a:tc>
                      <a:txBody>
                        <a:bodyPr/>
                        <a:lstStyle/>
                        <a:p>
                          <a:pPr marL="0" marR="0" lvl="0" indent="0" algn="ctr" defTabSz="914396" rtl="0" eaLnBrk="1" fontAlgn="auto" latinLnBrk="0" hangingPunct="1">
                            <a:lnSpc>
                              <a:spcPct val="100000"/>
                            </a:lnSpc>
                            <a:spcBef>
                              <a:spcPts val="0"/>
                            </a:spcBef>
                            <a:spcAft>
                              <a:spcPts val="0"/>
                            </a:spcAft>
                            <a:buClrTx/>
                            <a:buSzTx/>
                            <a:buFontTx/>
                            <a:buNone/>
                            <a:tabLst/>
                            <a:defRPr/>
                          </a:pPr>
                          <a:r>
                            <a:rPr lang="en-US" sz="1600" b="0" dirty="0"/>
                            <a:t>o </a:t>
                          </a:r>
                          <a:r>
                            <a:rPr lang="en-US" sz="1600" b="0" dirty="0" err="1"/>
                            <a:t>o</a:t>
                          </a:r>
                          <a:r>
                            <a:rPr lang="en-US" sz="1600" b="0" dirty="0"/>
                            <a:t> </a:t>
                          </a:r>
                          <a:r>
                            <a:rPr lang="en-US" sz="1600" b="0" dirty="0" err="1"/>
                            <a:t>o</a:t>
                          </a:r>
                          <a:endParaRPr lang="en-US" sz="1600" b="1" dirty="0"/>
                        </a:p>
                      </a:txBody>
                      <a:tcPr marL="68580" marR="68580" marT="34290" marB="34290" anchor="ctr"/>
                    </a:tc>
                    <a:tc>
                      <a:txBody>
                        <a:bodyPr/>
                        <a:lstStyle/>
                        <a:p>
                          <a:endParaRPr lang="en-US"/>
                        </a:p>
                      </a:txBody>
                      <a:tcPr marL="68580" marR="68580" marT="34290" marB="34290" anchor="ctr">
                        <a:blipFill>
                          <a:blip r:embed="rId3"/>
                          <a:stretch>
                            <a:fillRect l="-633571" t="-225926" r="-1429" b="-468519"/>
                          </a:stretch>
                        </a:blipFill>
                      </a:tcPr>
                    </a:tc>
                    <a:extLst>
                      <a:ext uri="{0D108BD9-81ED-4DB2-BD59-A6C34878D82A}">
                        <a16:rowId xmlns:a16="http://schemas.microsoft.com/office/drawing/2014/main" val="1935541036"/>
                      </a:ext>
                    </a:extLst>
                  </a:tr>
                  <a:tr h="327703">
                    <a:tc>
                      <a:txBody>
                        <a:bodyPr/>
                        <a:lstStyle/>
                        <a:p>
                          <a:pPr marL="0" marR="0" lvl="0" indent="0" algn="ctr" defTabSz="914396" rtl="0" eaLnBrk="1" fontAlgn="auto" latinLnBrk="0" hangingPunct="1">
                            <a:lnSpc>
                              <a:spcPct val="100000"/>
                            </a:lnSpc>
                            <a:spcBef>
                              <a:spcPts val="0"/>
                            </a:spcBef>
                            <a:spcAft>
                              <a:spcPts val="0"/>
                            </a:spcAft>
                            <a:buClrTx/>
                            <a:buSzTx/>
                            <a:buFontTx/>
                            <a:buNone/>
                            <a:tabLst/>
                            <a:defRPr/>
                          </a:pPr>
                          <a:r>
                            <a:rPr lang="en-US" sz="1600" b="1" dirty="0"/>
                            <a:t>T</a:t>
                          </a:r>
                          <a:r>
                            <a:rPr lang="en-US" sz="1600" b="1" baseline="-25000" dirty="0"/>
                            <a:t>2</a:t>
                          </a:r>
                          <a:endParaRPr lang="en-US" sz="1600" b="1" dirty="0"/>
                        </a:p>
                      </a:txBody>
                      <a:tcPr marL="68580" marR="68580" marT="34290" marB="34290" anchor="b">
                        <a:solidFill>
                          <a:schemeClr val="tx2">
                            <a:lumMod val="20000"/>
                            <a:lumOff val="80000"/>
                          </a:schemeClr>
                        </a:solidFill>
                      </a:tcPr>
                    </a:tc>
                    <a:tc>
                      <a:txBody>
                        <a:bodyPr/>
                        <a:lstStyle/>
                        <a:p>
                          <a:endParaRPr lang="en-US"/>
                        </a:p>
                      </a:txBody>
                      <a:tcPr marL="68580" marR="68580" marT="34290" marB="34290" anchor="ctr">
                        <a:blipFill>
                          <a:blip r:embed="rId3"/>
                          <a:stretch>
                            <a:fillRect l="-139810" t="-332075" r="-247867" b="-377358"/>
                          </a:stretch>
                        </a:blipFill>
                      </a:tcPr>
                    </a:tc>
                    <a:tc>
                      <a:txBody>
                        <a:bodyPr/>
                        <a:lstStyle/>
                        <a:p>
                          <a:endParaRPr lang="en-US"/>
                        </a:p>
                      </a:txBody>
                      <a:tcPr marL="68580" marR="68580" marT="34290" marB="34290" anchor="ctr">
                        <a:blipFill>
                          <a:blip r:embed="rId3"/>
                          <a:stretch>
                            <a:fillRect l="-266316" t="-332075" r="-175263" b="-377358"/>
                          </a:stretch>
                        </a:blipFill>
                      </a:tcPr>
                    </a:tc>
                    <a:tc>
                      <a:txBody>
                        <a:bodyPr/>
                        <a:lstStyle/>
                        <a:p>
                          <a:pPr marL="0" marR="0" lvl="0" indent="0" algn="ctr" defTabSz="914396" rtl="0" eaLnBrk="1" fontAlgn="auto" latinLnBrk="0" hangingPunct="1">
                            <a:lnSpc>
                              <a:spcPct val="100000"/>
                            </a:lnSpc>
                            <a:spcBef>
                              <a:spcPts val="0"/>
                            </a:spcBef>
                            <a:spcAft>
                              <a:spcPts val="0"/>
                            </a:spcAft>
                            <a:buClrTx/>
                            <a:buSzTx/>
                            <a:buFontTx/>
                            <a:buNone/>
                            <a:tabLst/>
                            <a:defRPr/>
                          </a:pPr>
                          <a:r>
                            <a:rPr lang="en-US" sz="1600" b="0" dirty="0"/>
                            <a:t>o </a:t>
                          </a:r>
                          <a:r>
                            <a:rPr lang="en-US" sz="1600" b="0" dirty="0" err="1"/>
                            <a:t>o</a:t>
                          </a:r>
                          <a:r>
                            <a:rPr lang="en-US" sz="1600" b="0" dirty="0"/>
                            <a:t> </a:t>
                          </a:r>
                          <a:r>
                            <a:rPr lang="en-US" sz="1600" b="0" dirty="0" err="1"/>
                            <a:t>o</a:t>
                          </a:r>
                          <a:endParaRPr lang="en-US" sz="1600" dirty="0"/>
                        </a:p>
                      </a:txBody>
                      <a:tcPr marL="68580" marR="68580" marT="34290" marB="34290" anchor="ctr">
                        <a:solidFill>
                          <a:schemeClr val="tx2">
                            <a:lumMod val="20000"/>
                            <a:lumOff val="80000"/>
                          </a:schemeClr>
                        </a:solidFill>
                      </a:tcPr>
                    </a:tc>
                    <a:tc>
                      <a:txBody>
                        <a:bodyPr/>
                        <a:lstStyle/>
                        <a:p>
                          <a:endParaRPr lang="en-US"/>
                        </a:p>
                      </a:txBody>
                      <a:tcPr marL="68580" marR="68580" marT="34290" marB="34290" anchor="ctr">
                        <a:blipFill>
                          <a:blip r:embed="rId3"/>
                          <a:stretch>
                            <a:fillRect l="-633571" t="-332075" r="-1429" b="-377358"/>
                          </a:stretch>
                        </a:blipFill>
                      </a:tcPr>
                    </a:tc>
                    <a:extLst>
                      <a:ext uri="{0D108BD9-81ED-4DB2-BD59-A6C34878D82A}">
                        <a16:rowId xmlns:a16="http://schemas.microsoft.com/office/drawing/2014/main" val="262530857"/>
                      </a:ext>
                    </a:extLst>
                  </a:tr>
                  <a:tr h="800100">
                    <a:tc>
                      <a:txBody>
                        <a:bodyPr/>
                        <a:lstStyle/>
                        <a:p>
                          <a:pPr algn="ctr"/>
                          <a:r>
                            <a:rPr lang="en-US" sz="1600" dirty="0"/>
                            <a:t>o</a:t>
                          </a:r>
                        </a:p>
                        <a:p>
                          <a:pPr algn="ctr"/>
                          <a:r>
                            <a:rPr lang="en-US" sz="1600" dirty="0"/>
                            <a:t>o</a:t>
                          </a:r>
                        </a:p>
                        <a:p>
                          <a:pPr algn="ctr"/>
                          <a:r>
                            <a:rPr lang="en-US" sz="1600" dirty="0"/>
                            <a:t>o</a:t>
                          </a:r>
                        </a:p>
                      </a:txBody>
                      <a:tcPr marL="68580" marR="68580" marT="34290" marB="34290" anchor="b"/>
                    </a:tc>
                    <a:tc>
                      <a:txBody>
                        <a:bodyPr/>
                        <a:lstStyle/>
                        <a:p>
                          <a:pPr algn="ctr"/>
                          <a:r>
                            <a:rPr lang="en-US" sz="1600" dirty="0"/>
                            <a:t>o</a:t>
                          </a:r>
                        </a:p>
                        <a:p>
                          <a:pPr algn="ctr"/>
                          <a:r>
                            <a:rPr lang="en-US" sz="1600" dirty="0"/>
                            <a:t>o</a:t>
                          </a:r>
                        </a:p>
                        <a:p>
                          <a:pPr algn="ctr"/>
                          <a:r>
                            <a:rPr lang="en-US" sz="1600" dirty="0"/>
                            <a:t>o</a:t>
                          </a:r>
                        </a:p>
                      </a:txBody>
                      <a:tcPr marL="68580" marR="68580" marT="34290" marB="34290" anchor="ctr"/>
                    </a:tc>
                    <a:tc>
                      <a:txBody>
                        <a:bodyPr/>
                        <a:lstStyle/>
                        <a:p>
                          <a:pPr algn="ctr"/>
                          <a:r>
                            <a:rPr lang="en-US" sz="1600" dirty="0"/>
                            <a:t>o</a:t>
                          </a:r>
                        </a:p>
                        <a:p>
                          <a:pPr algn="ctr"/>
                          <a:r>
                            <a:rPr lang="en-US" sz="1600" dirty="0"/>
                            <a:t>o</a:t>
                          </a:r>
                        </a:p>
                        <a:p>
                          <a:pPr algn="ctr"/>
                          <a:r>
                            <a:rPr lang="en-US" sz="1600" dirty="0"/>
                            <a:t>o</a:t>
                          </a:r>
                        </a:p>
                      </a:txBody>
                      <a:tcPr marL="68580" marR="68580" marT="34290" marB="34290" anchor="ctr"/>
                    </a:tc>
                    <a:tc>
                      <a:txBody>
                        <a:bodyPr/>
                        <a:lstStyle/>
                        <a:p>
                          <a:pPr algn="ctr"/>
                          <a:r>
                            <a:rPr lang="en-US" sz="1600" dirty="0"/>
                            <a:t>o</a:t>
                          </a:r>
                        </a:p>
                        <a:p>
                          <a:pPr algn="ctr"/>
                          <a:r>
                            <a:rPr lang="en-US" sz="1600" dirty="0"/>
                            <a:t>o</a:t>
                          </a:r>
                        </a:p>
                        <a:p>
                          <a:pPr algn="ctr"/>
                          <a:r>
                            <a:rPr lang="en-US" sz="1600" dirty="0"/>
                            <a:t>o</a:t>
                          </a:r>
                        </a:p>
                      </a:txBody>
                      <a:tcPr marL="68580" marR="68580" marT="34290" marB="34290" anchor="ctr"/>
                    </a:tc>
                    <a:tc>
                      <a:txBody>
                        <a:bodyPr/>
                        <a:lstStyle/>
                        <a:p>
                          <a:pPr algn="ctr"/>
                          <a:r>
                            <a:rPr lang="en-US" sz="1600" dirty="0"/>
                            <a:t>o</a:t>
                          </a:r>
                        </a:p>
                        <a:p>
                          <a:pPr algn="ctr"/>
                          <a:r>
                            <a:rPr lang="en-US" sz="1600" dirty="0"/>
                            <a:t>o</a:t>
                          </a:r>
                        </a:p>
                        <a:p>
                          <a:pPr algn="ctr"/>
                          <a:r>
                            <a:rPr lang="en-US" sz="1600" dirty="0"/>
                            <a:t>o</a:t>
                          </a:r>
                        </a:p>
                      </a:txBody>
                      <a:tcPr marL="68580" marR="68580" marT="34290" marB="34290" anchor="ctr"/>
                    </a:tc>
                    <a:extLst>
                      <a:ext uri="{0D108BD9-81ED-4DB2-BD59-A6C34878D82A}">
                        <a16:rowId xmlns:a16="http://schemas.microsoft.com/office/drawing/2014/main" val="5263316"/>
                      </a:ext>
                    </a:extLst>
                  </a:tr>
                  <a:tr h="327703">
                    <a:tc>
                      <a:txBody>
                        <a:bodyPr/>
                        <a:lstStyle/>
                        <a:p>
                          <a:pPr marL="0" marR="0" lvl="0" indent="0" algn="ctr" defTabSz="914396" rtl="0" eaLnBrk="1" fontAlgn="auto" latinLnBrk="0" hangingPunct="1">
                            <a:lnSpc>
                              <a:spcPct val="100000"/>
                            </a:lnSpc>
                            <a:spcBef>
                              <a:spcPts val="0"/>
                            </a:spcBef>
                            <a:spcAft>
                              <a:spcPts val="0"/>
                            </a:spcAft>
                            <a:buClrTx/>
                            <a:buSzTx/>
                            <a:buFontTx/>
                            <a:buNone/>
                            <a:tabLst/>
                            <a:defRPr/>
                          </a:pPr>
                          <a:r>
                            <a:rPr lang="en-US" sz="1600" b="1" dirty="0"/>
                            <a:t>T</a:t>
                          </a:r>
                          <a:r>
                            <a:rPr lang="en-US" sz="1600" b="1" baseline="-25000" dirty="0"/>
                            <a:t>n</a:t>
                          </a:r>
                          <a:endParaRPr lang="en-US" sz="1600" b="1" dirty="0"/>
                        </a:p>
                      </a:txBody>
                      <a:tcPr marL="68580" marR="68580" marT="34290" marB="34290" anchor="b">
                        <a:solidFill>
                          <a:schemeClr val="tx2">
                            <a:lumMod val="20000"/>
                            <a:lumOff val="80000"/>
                          </a:schemeClr>
                        </a:solidFill>
                      </a:tcPr>
                    </a:tc>
                    <a:tc>
                      <a:txBody>
                        <a:bodyPr/>
                        <a:lstStyle/>
                        <a:p>
                          <a:endParaRPr lang="en-US"/>
                        </a:p>
                      </a:txBody>
                      <a:tcPr marL="68580" marR="68580" marT="34290" marB="34290" anchor="ctr">
                        <a:blipFill>
                          <a:blip r:embed="rId3"/>
                          <a:stretch>
                            <a:fillRect l="-139810" t="-668519" r="-247867" b="-25926"/>
                          </a:stretch>
                        </a:blipFill>
                      </a:tcPr>
                    </a:tc>
                    <a:tc>
                      <a:txBody>
                        <a:bodyPr/>
                        <a:lstStyle/>
                        <a:p>
                          <a:endParaRPr lang="en-US"/>
                        </a:p>
                      </a:txBody>
                      <a:tcPr marL="68580" marR="68580" marT="34290" marB="34290" anchor="ctr">
                        <a:blipFill>
                          <a:blip r:embed="rId3"/>
                          <a:stretch>
                            <a:fillRect l="-266316" t="-668519" r="-175263" b="-25926"/>
                          </a:stretch>
                        </a:blipFill>
                      </a:tcPr>
                    </a:tc>
                    <a:tc>
                      <a:txBody>
                        <a:bodyPr/>
                        <a:lstStyle/>
                        <a:p>
                          <a:pPr marL="0" marR="0" lvl="0" indent="0" algn="ctr" defTabSz="914396" rtl="0" eaLnBrk="1" fontAlgn="auto" latinLnBrk="0" hangingPunct="1">
                            <a:lnSpc>
                              <a:spcPct val="100000"/>
                            </a:lnSpc>
                            <a:spcBef>
                              <a:spcPts val="0"/>
                            </a:spcBef>
                            <a:spcAft>
                              <a:spcPts val="0"/>
                            </a:spcAft>
                            <a:buClrTx/>
                            <a:buSzTx/>
                            <a:buFontTx/>
                            <a:buNone/>
                            <a:tabLst/>
                            <a:defRPr/>
                          </a:pPr>
                          <a:r>
                            <a:rPr lang="en-US" sz="1600" b="0" dirty="0"/>
                            <a:t>o </a:t>
                          </a:r>
                          <a:r>
                            <a:rPr lang="en-US" sz="1600" b="0" dirty="0" err="1"/>
                            <a:t>o</a:t>
                          </a:r>
                          <a:r>
                            <a:rPr lang="en-US" sz="1600" b="0" dirty="0"/>
                            <a:t> </a:t>
                          </a:r>
                          <a:r>
                            <a:rPr lang="en-US" sz="1600" b="0" dirty="0" err="1"/>
                            <a:t>o</a:t>
                          </a:r>
                          <a:endParaRPr lang="en-US" sz="1600" dirty="0"/>
                        </a:p>
                      </a:txBody>
                      <a:tcPr marL="68580" marR="68580" marT="34290" marB="34290" anchor="ctr">
                        <a:solidFill>
                          <a:schemeClr val="tx2">
                            <a:lumMod val="20000"/>
                            <a:lumOff val="80000"/>
                          </a:schemeClr>
                        </a:solidFill>
                      </a:tcPr>
                    </a:tc>
                    <a:tc>
                      <a:txBody>
                        <a:bodyPr/>
                        <a:lstStyle/>
                        <a:p>
                          <a:endParaRPr lang="en-US"/>
                        </a:p>
                      </a:txBody>
                      <a:tcPr marL="68580" marR="68580" marT="34290" marB="34290" anchor="ctr">
                        <a:blipFill>
                          <a:blip r:embed="rId3"/>
                          <a:stretch>
                            <a:fillRect l="-633571" t="-668519" r="-1429" b="-25926"/>
                          </a:stretch>
                        </a:blipFill>
                      </a:tcPr>
                    </a:tc>
                    <a:extLst>
                      <a:ext uri="{0D108BD9-81ED-4DB2-BD59-A6C34878D82A}">
                        <a16:rowId xmlns:a16="http://schemas.microsoft.com/office/drawing/2014/main" val="584438039"/>
                      </a:ext>
                    </a:extLst>
                  </a:tr>
                </a:tbl>
              </a:graphicData>
            </a:graphic>
          </p:graphicFrame>
        </mc:Fallback>
      </mc:AlternateContent>
      <p:sp>
        <p:nvSpPr>
          <p:cNvPr id="7" name="TextBox 6">
            <a:extLst>
              <a:ext uri="{FF2B5EF4-FFF2-40B4-BE49-F238E27FC236}">
                <a16:creationId xmlns:a16="http://schemas.microsoft.com/office/drawing/2014/main" id="{D310956D-3678-B04B-0E46-C2387BD3FCF9}"/>
              </a:ext>
            </a:extLst>
          </p:cNvPr>
          <p:cNvSpPr txBox="1"/>
          <p:nvPr/>
        </p:nvSpPr>
        <p:spPr>
          <a:xfrm>
            <a:off x="2414479" y="1078320"/>
            <a:ext cx="4315041" cy="369332"/>
          </a:xfrm>
          <a:prstGeom prst="rect">
            <a:avLst/>
          </a:prstGeom>
          <a:noFill/>
        </p:spPr>
        <p:txBody>
          <a:bodyPr wrap="square">
            <a:spAutoFit/>
          </a:bodyPr>
          <a:lstStyle/>
          <a:p>
            <a:pPr algn="ctr"/>
            <a:r>
              <a:rPr lang="en-US" sz="1800" dirty="0"/>
              <a:t>EET (</a:t>
            </a:r>
            <a:r>
              <a:rPr lang="en-US" sz="1800" b="1" dirty="0"/>
              <a:t>E</a:t>
            </a:r>
            <a:r>
              <a:rPr lang="en-US" sz="1800" dirty="0"/>
              <a:t>xpected </a:t>
            </a:r>
            <a:r>
              <a:rPr lang="en-US" sz="1800" b="1" dirty="0"/>
              <a:t>E</a:t>
            </a:r>
            <a:r>
              <a:rPr lang="en-US" sz="1800" dirty="0"/>
              <a:t>xecution </a:t>
            </a:r>
            <a:r>
              <a:rPr lang="en-US" sz="1800" b="1" dirty="0"/>
              <a:t>T</a:t>
            </a:r>
            <a:r>
              <a:rPr lang="en-US" sz="1800" dirty="0"/>
              <a:t>ime) Matrix</a:t>
            </a:r>
          </a:p>
        </p:txBody>
      </p:sp>
      <p:sp>
        <p:nvSpPr>
          <p:cNvPr id="8" name="TextBox 7">
            <a:extLst>
              <a:ext uri="{FF2B5EF4-FFF2-40B4-BE49-F238E27FC236}">
                <a16:creationId xmlns:a16="http://schemas.microsoft.com/office/drawing/2014/main" id="{347DA416-225E-9932-772A-D82A01447316}"/>
              </a:ext>
            </a:extLst>
          </p:cNvPr>
          <p:cNvSpPr txBox="1"/>
          <p:nvPr/>
        </p:nvSpPr>
        <p:spPr>
          <a:xfrm>
            <a:off x="7629144" y="1056300"/>
            <a:ext cx="1396241" cy="307777"/>
          </a:xfrm>
          <a:prstGeom prst="rect">
            <a:avLst/>
          </a:prstGeom>
          <a:noFill/>
          <a:ln>
            <a:solidFill>
              <a:srgbClr val="FF0000"/>
            </a:solidFill>
          </a:ln>
        </p:spPr>
        <p:txBody>
          <a:bodyPr wrap="square" rtlCol="0">
            <a:spAutoFit/>
          </a:bodyPr>
          <a:lstStyle/>
          <a:p>
            <a:r>
              <a:rPr lang="en-US" dirty="0">
                <a:solidFill>
                  <a:srgbClr val="FF0000"/>
                </a:solidFill>
              </a:rPr>
              <a:t>Machine types</a:t>
            </a:r>
          </a:p>
        </p:txBody>
      </p:sp>
      <p:cxnSp>
        <p:nvCxnSpPr>
          <p:cNvPr id="10" name="Connector: Elbow 9">
            <a:extLst>
              <a:ext uri="{FF2B5EF4-FFF2-40B4-BE49-F238E27FC236}">
                <a16:creationId xmlns:a16="http://schemas.microsoft.com/office/drawing/2014/main" id="{CE777980-2699-7517-ADC9-59CE45DBC2A4}"/>
              </a:ext>
            </a:extLst>
          </p:cNvPr>
          <p:cNvCxnSpPr>
            <a:cxnSpLocks/>
            <a:stCxn id="8" idx="2"/>
            <a:endCxn id="17" idx="3"/>
          </p:cNvCxnSpPr>
          <p:nvPr/>
        </p:nvCxnSpPr>
        <p:spPr>
          <a:xfrm rot="5400000">
            <a:off x="7728161" y="1382917"/>
            <a:ext cx="617944" cy="580265"/>
          </a:xfrm>
          <a:prstGeom prst="bentConnector2">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27DCC607-5118-3D0D-A445-01D48363C366}"/>
              </a:ext>
            </a:extLst>
          </p:cNvPr>
          <p:cNvSpPr txBox="1"/>
          <p:nvPr/>
        </p:nvSpPr>
        <p:spPr>
          <a:xfrm rot="16200000">
            <a:off x="-191064" y="3061363"/>
            <a:ext cx="1545102" cy="307777"/>
          </a:xfrm>
          <a:prstGeom prst="rect">
            <a:avLst/>
          </a:prstGeom>
          <a:noFill/>
          <a:ln>
            <a:solidFill>
              <a:srgbClr val="FF0000"/>
            </a:solidFill>
          </a:ln>
        </p:spPr>
        <p:txBody>
          <a:bodyPr wrap="square" rtlCol="0">
            <a:spAutoFit/>
          </a:bodyPr>
          <a:lstStyle/>
          <a:p>
            <a:pPr algn="ctr"/>
            <a:r>
              <a:rPr lang="en-US" dirty="0">
                <a:solidFill>
                  <a:srgbClr val="FF0000"/>
                </a:solidFill>
              </a:rPr>
              <a:t>Task  types</a:t>
            </a:r>
          </a:p>
        </p:txBody>
      </p:sp>
      <p:sp>
        <p:nvSpPr>
          <p:cNvPr id="17" name="Rectangle: Rounded Corners 16">
            <a:extLst>
              <a:ext uri="{FF2B5EF4-FFF2-40B4-BE49-F238E27FC236}">
                <a16:creationId xmlns:a16="http://schemas.microsoft.com/office/drawing/2014/main" id="{CC504803-63A8-7977-728D-F2F6A4936839}"/>
              </a:ext>
            </a:extLst>
          </p:cNvPr>
          <p:cNvSpPr/>
          <p:nvPr/>
        </p:nvSpPr>
        <p:spPr>
          <a:xfrm>
            <a:off x="3682999" y="1694867"/>
            <a:ext cx="4064001" cy="574307"/>
          </a:xfrm>
          <a:prstGeom prst="roundRect">
            <a:avLst/>
          </a:prstGeom>
          <a:solidFill>
            <a:srgbClr val="FF0000">
              <a:alpha val="15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9" name="Rectangle: Rounded Corners 18">
            <a:extLst>
              <a:ext uri="{FF2B5EF4-FFF2-40B4-BE49-F238E27FC236}">
                <a16:creationId xmlns:a16="http://schemas.microsoft.com/office/drawing/2014/main" id="{EEC829E6-1223-C125-736B-106EE7D0BAB5}"/>
              </a:ext>
            </a:extLst>
          </p:cNvPr>
          <p:cNvSpPr/>
          <p:nvPr/>
        </p:nvSpPr>
        <p:spPr>
          <a:xfrm rot="16200000">
            <a:off x="1635781" y="3009678"/>
            <a:ext cx="1750898" cy="526580"/>
          </a:xfrm>
          <a:prstGeom prst="roundRect">
            <a:avLst/>
          </a:prstGeom>
          <a:solidFill>
            <a:srgbClr val="FF0000">
              <a:alpha val="15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cxnSp>
        <p:nvCxnSpPr>
          <p:cNvPr id="34" name="Straight Arrow Connector 33">
            <a:extLst>
              <a:ext uri="{FF2B5EF4-FFF2-40B4-BE49-F238E27FC236}">
                <a16:creationId xmlns:a16="http://schemas.microsoft.com/office/drawing/2014/main" id="{3A8B11F1-16AA-2CC7-005B-4C21F04C1E11}"/>
              </a:ext>
            </a:extLst>
          </p:cNvPr>
          <p:cNvCxnSpPr>
            <a:cxnSpLocks/>
            <a:stCxn id="11" idx="2"/>
            <a:endCxn id="19" idx="0"/>
          </p:cNvCxnSpPr>
          <p:nvPr/>
        </p:nvCxnSpPr>
        <p:spPr>
          <a:xfrm>
            <a:off x="735376" y="3215252"/>
            <a:ext cx="1512564" cy="5771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6" name="Rectangle: Rounded Corners 35">
            <a:extLst>
              <a:ext uri="{FF2B5EF4-FFF2-40B4-BE49-F238E27FC236}">
                <a16:creationId xmlns:a16="http://schemas.microsoft.com/office/drawing/2014/main" id="{EFC8D64D-839C-4635-FF12-72C11324395F}"/>
              </a:ext>
            </a:extLst>
          </p:cNvPr>
          <p:cNvSpPr/>
          <p:nvPr/>
        </p:nvSpPr>
        <p:spPr>
          <a:xfrm rot="16200000">
            <a:off x="5121227" y="2299923"/>
            <a:ext cx="261877" cy="481169"/>
          </a:xfrm>
          <a:prstGeom prst="roundRect">
            <a:avLst/>
          </a:prstGeom>
          <a:solidFill>
            <a:srgbClr val="FF0000">
              <a:alpha val="15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37" name="TextBox 36">
            <a:extLst>
              <a:ext uri="{FF2B5EF4-FFF2-40B4-BE49-F238E27FC236}">
                <a16:creationId xmlns:a16="http://schemas.microsoft.com/office/drawing/2014/main" id="{1EF3DA27-1067-EBA8-0BFD-1340E86A72E1}"/>
              </a:ext>
            </a:extLst>
          </p:cNvPr>
          <p:cNvSpPr txBox="1"/>
          <p:nvPr/>
        </p:nvSpPr>
        <p:spPr>
          <a:xfrm>
            <a:off x="5011581" y="4303208"/>
            <a:ext cx="3280102" cy="523220"/>
          </a:xfrm>
          <a:prstGeom prst="rect">
            <a:avLst/>
          </a:prstGeom>
          <a:noFill/>
          <a:ln>
            <a:solidFill>
              <a:srgbClr val="FF0000"/>
            </a:solidFill>
          </a:ln>
        </p:spPr>
        <p:txBody>
          <a:bodyPr wrap="square" rtlCol="0">
            <a:spAutoFit/>
          </a:bodyPr>
          <a:lstStyle/>
          <a:p>
            <a:pPr algn="ctr"/>
            <a:r>
              <a:rPr lang="en-US" dirty="0">
                <a:solidFill>
                  <a:srgbClr val="FF0000"/>
                </a:solidFill>
              </a:rPr>
              <a:t>Expected Execution Time (EET) of task type T</a:t>
            </a:r>
            <a:r>
              <a:rPr lang="en-US" baseline="-25000" dirty="0">
                <a:solidFill>
                  <a:srgbClr val="FF0000"/>
                </a:solidFill>
              </a:rPr>
              <a:t>1 </a:t>
            </a:r>
            <a:r>
              <a:rPr lang="en-US" dirty="0">
                <a:solidFill>
                  <a:srgbClr val="FF0000"/>
                </a:solidFill>
              </a:rPr>
              <a:t> on machine type M</a:t>
            </a:r>
            <a:r>
              <a:rPr lang="en-US" baseline="-25000" dirty="0">
                <a:solidFill>
                  <a:srgbClr val="FF0000"/>
                </a:solidFill>
              </a:rPr>
              <a:t>2</a:t>
            </a:r>
            <a:r>
              <a:rPr lang="en-US" dirty="0">
                <a:solidFill>
                  <a:srgbClr val="FF0000"/>
                </a:solidFill>
              </a:rPr>
              <a:t> </a:t>
            </a:r>
          </a:p>
        </p:txBody>
      </p:sp>
      <p:cxnSp>
        <p:nvCxnSpPr>
          <p:cNvPr id="39" name="Straight Arrow Connector 38">
            <a:extLst>
              <a:ext uri="{FF2B5EF4-FFF2-40B4-BE49-F238E27FC236}">
                <a16:creationId xmlns:a16="http://schemas.microsoft.com/office/drawing/2014/main" id="{37CCD353-0D3B-C174-AAB3-FBA4EBB38BA1}"/>
              </a:ext>
            </a:extLst>
          </p:cNvPr>
          <p:cNvCxnSpPr>
            <a:cxnSpLocks/>
            <a:stCxn id="37" idx="0"/>
            <a:endCxn id="36" idx="1"/>
          </p:cNvCxnSpPr>
          <p:nvPr/>
        </p:nvCxnSpPr>
        <p:spPr>
          <a:xfrm flipH="1" flipV="1">
            <a:off x="5252166" y="2671446"/>
            <a:ext cx="1399466" cy="163176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574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7" grpId="0" animBg="1"/>
      <p:bldP spid="19" grpId="0" animBg="1"/>
      <p:bldP spid="36" grpId="0" animBg="1"/>
      <p:bldP spid="3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4814F-6C92-CE8D-335D-ED625E1FEC59}"/>
              </a:ext>
            </a:extLst>
          </p:cNvPr>
          <p:cNvSpPr>
            <a:spLocks noGrp="1"/>
          </p:cNvSpPr>
          <p:nvPr>
            <p:ph type="title"/>
          </p:nvPr>
        </p:nvSpPr>
        <p:spPr/>
        <p:txBody>
          <a:bodyPr>
            <a:normAutofit/>
          </a:bodyPr>
          <a:lstStyle/>
          <a:p>
            <a:r>
              <a:rPr lang="en-US" dirty="0"/>
              <a:t>Heterogeneity in EET Matrix</a:t>
            </a:r>
          </a:p>
        </p:txBody>
      </p:sp>
      <p:sp>
        <p:nvSpPr>
          <p:cNvPr id="4" name="Slide Number Placeholder 3">
            <a:extLst>
              <a:ext uri="{FF2B5EF4-FFF2-40B4-BE49-F238E27FC236}">
                <a16:creationId xmlns:a16="http://schemas.microsoft.com/office/drawing/2014/main" id="{E10B665D-80FA-60DA-06D6-0C2D7C12FBE8}"/>
              </a:ext>
            </a:extLst>
          </p:cNvPr>
          <p:cNvSpPr>
            <a:spLocks noGrp="1"/>
          </p:cNvSpPr>
          <p:nvPr>
            <p:ph type="sldNum" sz="quarter" idx="12"/>
          </p:nvPr>
        </p:nvSpPr>
        <p:spPr>
          <a:xfrm>
            <a:off x="3534628" y="4842276"/>
            <a:ext cx="2133600" cy="273844"/>
          </a:xfrm>
        </p:spPr>
        <p:txBody>
          <a:bodyPr/>
          <a:lstStyle/>
          <a:p>
            <a:pPr marL="0" lvl="0" indent="0" algn="ctr" rtl="0">
              <a:spcBef>
                <a:spcPts val="0"/>
              </a:spcBef>
              <a:spcAft>
                <a:spcPts val="0"/>
              </a:spcAft>
              <a:buNone/>
            </a:pPr>
            <a:fld id="{00000000-1234-1234-1234-123412341234}" type="slidenum">
              <a:rPr lang="en" smtClean="0"/>
              <a:pPr marL="0" lvl="0" indent="0" algn="ctr" rtl="0">
                <a:spcBef>
                  <a:spcPts val="0"/>
                </a:spcBef>
                <a:spcAft>
                  <a:spcPts val="0"/>
                </a:spcAft>
                <a:buNone/>
              </a:pPr>
              <a:t>17</a:t>
            </a:fld>
            <a:endParaRPr lang="en" dirty="0"/>
          </a:p>
        </p:txBody>
      </p:sp>
      <p:graphicFrame>
        <p:nvGraphicFramePr>
          <p:cNvPr id="7" name="Table 5">
            <a:extLst>
              <a:ext uri="{FF2B5EF4-FFF2-40B4-BE49-F238E27FC236}">
                <a16:creationId xmlns:a16="http://schemas.microsoft.com/office/drawing/2014/main" id="{E89473A0-EA6B-467A-6493-C3D0735D1CDE}"/>
              </a:ext>
            </a:extLst>
          </p:cNvPr>
          <p:cNvGraphicFramePr>
            <a:graphicFrameLocks noGrp="1"/>
          </p:cNvGraphicFramePr>
          <p:nvPr>
            <p:extLst>
              <p:ext uri="{D42A27DB-BD31-4B8C-83A1-F6EECF244321}">
                <p14:modId xmlns:p14="http://schemas.microsoft.com/office/powerpoint/2010/main" val="739173140"/>
              </p:ext>
            </p:extLst>
          </p:nvPr>
        </p:nvGraphicFramePr>
        <p:xfrm>
          <a:off x="1306689" y="1454604"/>
          <a:ext cx="4395613" cy="2072640"/>
        </p:xfrm>
        <a:graphic>
          <a:graphicData uri="http://schemas.openxmlformats.org/drawingml/2006/table">
            <a:tbl>
              <a:tblPr firstRow="1" bandRow="1"/>
              <a:tblGrid>
                <a:gridCol w="1908505">
                  <a:extLst>
                    <a:ext uri="{9D8B030D-6E8A-4147-A177-3AD203B41FA5}">
                      <a16:colId xmlns:a16="http://schemas.microsoft.com/office/drawing/2014/main" val="1760424150"/>
                    </a:ext>
                  </a:extLst>
                </a:gridCol>
                <a:gridCol w="621777">
                  <a:extLst>
                    <a:ext uri="{9D8B030D-6E8A-4147-A177-3AD203B41FA5}">
                      <a16:colId xmlns:a16="http://schemas.microsoft.com/office/drawing/2014/main" val="2284929709"/>
                    </a:ext>
                  </a:extLst>
                </a:gridCol>
                <a:gridCol w="621777">
                  <a:extLst>
                    <a:ext uri="{9D8B030D-6E8A-4147-A177-3AD203B41FA5}">
                      <a16:colId xmlns:a16="http://schemas.microsoft.com/office/drawing/2014/main" val="2356302934"/>
                    </a:ext>
                  </a:extLst>
                </a:gridCol>
                <a:gridCol w="621777">
                  <a:extLst>
                    <a:ext uri="{9D8B030D-6E8A-4147-A177-3AD203B41FA5}">
                      <a16:colId xmlns:a16="http://schemas.microsoft.com/office/drawing/2014/main" val="2344737578"/>
                    </a:ext>
                  </a:extLst>
                </a:gridCol>
                <a:gridCol w="621777">
                  <a:extLst>
                    <a:ext uri="{9D8B030D-6E8A-4147-A177-3AD203B41FA5}">
                      <a16:colId xmlns:a16="http://schemas.microsoft.com/office/drawing/2014/main" val="96302866"/>
                    </a:ext>
                  </a:extLst>
                </a:gridCol>
              </a:tblGrid>
              <a:tr h="0">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r>
                        <a:rPr lang="en-US" dirty="0"/>
                        <a:t>                Machine Types         </a:t>
                      </a:r>
                    </a:p>
                    <a:p>
                      <a:endParaRPr lang="en-US" dirty="0"/>
                    </a:p>
                    <a:p>
                      <a:r>
                        <a:rPr lang="en-US" dirty="0"/>
                        <a:t>Task Types</a:t>
                      </a: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ap="flat" cmpd="sng" algn="ctr">
                      <a:solidFill>
                        <a:sysClr val="windowText" lastClr="000000"/>
                      </a:solidFill>
                      <a:prstDash val="solid"/>
                      <a:round/>
                      <a:headEnd type="none" w="med" len="med"/>
                      <a:tailEnd type="none" w="med" len="me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a:r>
                        <a:rPr lang="en-US" b="1" dirty="0"/>
                        <a:t>M-1</a:t>
                      </a:r>
                    </a:p>
                  </a:txBody>
                  <a:tcPr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a:r>
                        <a:rPr lang="en-US" b="1" dirty="0"/>
                        <a:t>M-2</a:t>
                      </a:r>
                    </a:p>
                  </a:txBody>
                  <a:tcPr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a:r>
                        <a:rPr lang="en-US" b="1" dirty="0"/>
                        <a:t>M-3</a:t>
                      </a:r>
                    </a:p>
                  </a:txBody>
                  <a:tcPr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a:r>
                        <a:rPr lang="en-US" b="1" dirty="0"/>
                        <a:t>M-4</a:t>
                      </a:r>
                    </a:p>
                  </a:txBody>
                  <a:tcPr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3771965962"/>
                  </a:ext>
                </a:extLst>
              </a:tr>
              <a:tr h="0">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a:r>
                        <a:rPr lang="en-US" b="0" dirty="0">
                          <a:solidFill>
                            <a:schemeClr val="tx1"/>
                          </a:solidFill>
                        </a:rPr>
                        <a:t>TT-1</a:t>
                      </a:r>
                    </a:p>
                  </a:txBody>
                  <a:tcPr anchor="b">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a:r>
                        <a:rPr lang="en-US" sz="1600" b="0" dirty="0">
                          <a:solidFill>
                            <a:schemeClr val="tx1"/>
                          </a:solidFill>
                        </a:rPr>
                        <a:t>2.8</a:t>
                      </a:r>
                    </a:p>
                  </a:txBody>
                  <a:tcPr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a:r>
                        <a:rPr lang="en-US" sz="1600" b="0" dirty="0">
                          <a:solidFill>
                            <a:schemeClr val="tx1"/>
                          </a:solidFill>
                        </a:rPr>
                        <a:t>6.5</a:t>
                      </a:r>
                    </a:p>
                  </a:txBody>
                  <a:tcPr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a:r>
                        <a:rPr lang="en-US" sz="1600" b="0" dirty="0">
                          <a:solidFill>
                            <a:schemeClr val="tx1"/>
                          </a:solidFill>
                        </a:rPr>
                        <a:t>3.7</a:t>
                      </a:r>
                    </a:p>
                  </a:txBody>
                  <a:tcPr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a:r>
                        <a:rPr lang="en-US" sz="1600" b="0" dirty="0">
                          <a:solidFill>
                            <a:schemeClr val="tx1"/>
                          </a:solidFill>
                        </a:rPr>
                        <a:t>7.1</a:t>
                      </a:r>
                    </a:p>
                  </a:txBody>
                  <a:tcPr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935541036"/>
                  </a:ext>
                </a:extLst>
              </a:tr>
              <a:tr h="0">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marR="0" lvl="0" indent="0" algn="ctr" defTabSz="914396" rtl="0" eaLnBrk="1" fontAlgn="auto" latinLnBrk="0" hangingPunct="1">
                        <a:lnSpc>
                          <a:spcPct val="100000"/>
                        </a:lnSpc>
                        <a:spcBef>
                          <a:spcPts val="0"/>
                        </a:spcBef>
                        <a:spcAft>
                          <a:spcPts val="0"/>
                        </a:spcAft>
                        <a:buClrTx/>
                        <a:buSzTx/>
                        <a:buFontTx/>
                        <a:buNone/>
                        <a:tabLst/>
                        <a:defRPr/>
                      </a:pPr>
                      <a:r>
                        <a:rPr lang="en-US" b="1" dirty="0"/>
                        <a:t>TT-2</a:t>
                      </a:r>
                    </a:p>
                  </a:txBody>
                  <a:tcPr anchor="b">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1F497D">
                        <a:lumMod val="20000"/>
                        <a:lumOff val="8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a:r>
                        <a:rPr lang="en-US" sz="1600" dirty="0"/>
                        <a:t>2.5</a:t>
                      </a:r>
                    </a:p>
                  </a:txBody>
                  <a:tcPr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1F497D">
                        <a:lumMod val="20000"/>
                        <a:lumOff val="8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a:r>
                        <a:rPr lang="en-US" sz="1600" dirty="0"/>
                        <a:t>6.4</a:t>
                      </a:r>
                    </a:p>
                  </a:txBody>
                  <a:tcPr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1F497D">
                        <a:lumMod val="20000"/>
                        <a:lumOff val="8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a:r>
                        <a:rPr lang="en-US" sz="1600" dirty="0"/>
                        <a:t>5.0</a:t>
                      </a:r>
                    </a:p>
                  </a:txBody>
                  <a:tcPr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1F497D">
                        <a:lumMod val="20000"/>
                        <a:lumOff val="8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a:r>
                        <a:rPr lang="en-US" sz="1600" dirty="0"/>
                        <a:t>6.5</a:t>
                      </a:r>
                    </a:p>
                  </a:txBody>
                  <a:tcPr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1F497D">
                        <a:lumMod val="20000"/>
                        <a:lumOff val="80000"/>
                      </a:srgbClr>
                    </a:solidFill>
                  </a:tcPr>
                </a:tc>
                <a:extLst>
                  <a:ext uri="{0D108BD9-81ED-4DB2-BD59-A6C34878D82A}">
                    <a16:rowId xmlns:a16="http://schemas.microsoft.com/office/drawing/2014/main" val="262530857"/>
                  </a:ext>
                </a:extLst>
              </a:tr>
              <a:tr h="0">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marR="0" lvl="0" indent="0" algn="ctr" defTabSz="914396" rtl="0" eaLnBrk="1" fontAlgn="auto" latinLnBrk="0" hangingPunct="1">
                        <a:lnSpc>
                          <a:spcPct val="100000"/>
                        </a:lnSpc>
                        <a:spcBef>
                          <a:spcPts val="0"/>
                        </a:spcBef>
                        <a:spcAft>
                          <a:spcPts val="0"/>
                        </a:spcAft>
                        <a:buClrTx/>
                        <a:buSzTx/>
                        <a:buFontTx/>
                        <a:buNone/>
                        <a:tabLst/>
                        <a:defRPr/>
                      </a:pPr>
                      <a:r>
                        <a:rPr lang="en-US" b="1" dirty="0"/>
                        <a:t>TT-3</a:t>
                      </a:r>
                    </a:p>
                  </a:txBody>
                  <a:tcPr anchor="b">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a:r>
                        <a:rPr lang="en-US" sz="1600" dirty="0"/>
                        <a:t>3.1</a:t>
                      </a:r>
                    </a:p>
                  </a:txBody>
                  <a:tcPr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a:r>
                        <a:rPr lang="en-US" sz="1600" dirty="0"/>
                        <a:t>6.2</a:t>
                      </a:r>
                    </a:p>
                  </a:txBody>
                  <a:tcPr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a:r>
                        <a:rPr lang="en-US" sz="1600" dirty="0"/>
                        <a:t>3.7</a:t>
                      </a:r>
                    </a:p>
                  </a:txBody>
                  <a:tcPr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a:r>
                        <a:rPr lang="en-US" sz="1600" dirty="0"/>
                        <a:t>7.9</a:t>
                      </a:r>
                    </a:p>
                  </a:txBody>
                  <a:tcPr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5263316"/>
                  </a:ext>
                </a:extLst>
              </a:tr>
              <a:tr h="0">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marR="0" lvl="0" indent="0" algn="ctr" defTabSz="914396" rtl="0" eaLnBrk="1" fontAlgn="auto" latinLnBrk="0" hangingPunct="1">
                        <a:lnSpc>
                          <a:spcPct val="100000"/>
                        </a:lnSpc>
                        <a:spcBef>
                          <a:spcPts val="0"/>
                        </a:spcBef>
                        <a:spcAft>
                          <a:spcPts val="0"/>
                        </a:spcAft>
                        <a:buClrTx/>
                        <a:buSzTx/>
                        <a:buFontTx/>
                        <a:buNone/>
                        <a:tabLst/>
                        <a:defRPr/>
                      </a:pPr>
                      <a:r>
                        <a:rPr lang="en-US" b="1" dirty="0"/>
                        <a:t>TT-4</a:t>
                      </a:r>
                    </a:p>
                  </a:txBody>
                  <a:tcPr anchor="b">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1F497D">
                        <a:lumMod val="20000"/>
                        <a:lumOff val="8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a:r>
                        <a:rPr lang="en-US" sz="1600" dirty="0"/>
                        <a:t>3.1</a:t>
                      </a:r>
                    </a:p>
                  </a:txBody>
                  <a:tcPr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1F497D">
                        <a:lumMod val="20000"/>
                        <a:lumOff val="8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a:r>
                        <a:rPr lang="en-US" sz="1600" dirty="0"/>
                        <a:t>8.1</a:t>
                      </a:r>
                    </a:p>
                  </a:txBody>
                  <a:tcPr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1F497D">
                        <a:lumMod val="20000"/>
                        <a:lumOff val="8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a:r>
                        <a:rPr lang="en-US" sz="1600" dirty="0"/>
                        <a:t>4.5</a:t>
                      </a:r>
                    </a:p>
                  </a:txBody>
                  <a:tcPr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1F497D">
                        <a:lumMod val="20000"/>
                        <a:lumOff val="8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a:r>
                        <a:rPr lang="en-US" sz="1600" dirty="0"/>
                        <a:t>7.8</a:t>
                      </a:r>
                    </a:p>
                  </a:txBody>
                  <a:tcPr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1F497D">
                        <a:lumMod val="20000"/>
                        <a:lumOff val="80000"/>
                      </a:srgbClr>
                    </a:solidFill>
                  </a:tcPr>
                </a:tc>
                <a:extLst>
                  <a:ext uri="{0D108BD9-81ED-4DB2-BD59-A6C34878D82A}">
                    <a16:rowId xmlns:a16="http://schemas.microsoft.com/office/drawing/2014/main" val="584438039"/>
                  </a:ext>
                </a:extLst>
              </a:tr>
            </a:tbl>
          </a:graphicData>
        </a:graphic>
      </p:graphicFrame>
      <p:sp>
        <p:nvSpPr>
          <p:cNvPr id="8" name="TextBox 7">
            <a:extLst>
              <a:ext uri="{FF2B5EF4-FFF2-40B4-BE49-F238E27FC236}">
                <a16:creationId xmlns:a16="http://schemas.microsoft.com/office/drawing/2014/main" id="{45784228-B54B-35B8-9004-AD01003294E7}"/>
              </a:ext>
            </a:extLst>
          </p:cNvPr>
          <p:cNvSpPr txBox="1"/>
          <p:nvPr/>
        </p:nvSpPr>
        <p:spPr>
          <a:xfrm>
            <a:off x="1547743" y="1020874"/>
            <a:ext cx="4129384" cy="400110"/>
          </a:xfrm>
          <a:prstGeom prst="rect">
            <a:avLst/>
          </a:prstGeom>
          <a:noFill/>
        </p:spPr>
        <p:txBody>
          <a:bodyPr wrap="square">
            <a:spAutoFit/>
          </a:bodyPr>
          <a:lstStyle/>
          <a:p>
            <a:pPr algn="ctr" defTabSz="457200">
              <a:buClrTx/>
              <a:buFontTx/>
              <a:buNone/>
            </a:pPr>
            <a:r>
              <a:rPr lang="en-US" sz="2000" kern="1200" dirty="0">
                <a:solidFill>
                  <a:prstClr val="black"/>
                </a:solidFill>
                <a:latin typeface="Calibri"/>
                <a:ea typeface="+mn-ea"/>
                <a:cs typeface="+mn-cs"/>
              </a:rPr>
              <a:t>EET (</a:t>
            </a:r>
            <a:r>
              <a:rPr lang="en-US" sz="2000" b="1" kern="1200" dirty="0">
                <a:solidFill>
                  <a:prstClr val="black"/>
                </a:solidFill>
                <a:latin typeface="Calibri"/>
                <a:ea typeface="+mn-ea"/>
                <a:cs typeface="+mn-cs"/>
              </a:rPr>
              <a:t>E</a:t>
            </a:r>
            <a:r>
              <a:rPr lang="en-US" sz="2000" kern="1200" dirty="0">
                <a:solidFill>
                  <a:prstClr val="black"/>
                </a:solidFill>
                <a:latin typeface="Calibri"/>
                <a:ea typeface="+mn-ea"/>
                <a:cs typeface="+mn-cs"/>
              </a:rPr>
              <a:t>xpected </a:t>
            </a:r>
            <a:r>
              <a:rPr lang="en-US" sz="2000" b="1" kern="1200" dirty="0">
                <a:solidFill>
                  <a:prstClr val="black"/>
                </a:solidFill>
                <a:latin typeface="Calibri"/>
                <a:ea typeface="+mn-ea"/>
                <a:cs typeface="+mn-cs"/>
              </a:rPr>
              <a:t>E</a:t>
            </a:r>
            <a:r>
              <a:rPr lang="en-US" sz="2000" kern="1200" dirty="0">
                <a:solidFill>
                  <a:prstClr val="black"/>
                </a:solidFill>
                <a:latin typeface="Calibri"/>
                <a:ea typeface="+mn-ea"/>
                <a:cs typeface="+mn-cs"/>
              </a:rPr>
              <a:t>xecution </a:t>
            </a:r>
            <a:r>
              <a:rPr lang="en-US" sz="2000" b="1" kern="1200" dirty="0">
                <a:solidFill>
                  <a:prstClr val="black"/>
                </a:solidFill>
                <a:latin typeface="Calibri"/>
                <a:ea typeface="+mn-ea"/>
                <a:cs typeface="+mn-cs"/>
              </a:rPr>
              <a:t>T</a:t>
            </a:r>
            <a:r>
              <a:rPr lang="en-US" sz="2000" kern="1200" dirty="0">
                <a:solidFill>
                  <a:prstClr val="black"/>
                </a:solidFill>
                <a:latin typeface="Calibri"/>
                <a:ea typeface="+mn-ea"/>
                <a:cs typeface="+mn-cs"/>
              </a:rPr>
              <a:t>ime) Matrix</a:t>
            </a:r>
          </a:p>
        </p:txBody>
      </p:sp>
      <p:sp>
        <p:nvSpPr>
          <p:cNvPr id="11" name="TextBox 10">
            <a:extLst>
              <a:ext uri="{FF2B5EF4-FFF2-40B4-BE49-F238E27FC236}">
                <a16:creationId xmlns:a16="http://schemas.microsoft.com/office/drawing/2014/main" id="{863196B6-B2F4-C739-2422-5F97DDAD4AEA}"/>
              </a:ext>
            </a:extLst>
          </p:cNvPr>
          <p:cNvSpPr txBox="1"/>
          <p:nvPr/>
        </p:nvSpPr>
        <p:spPr>
          <a:xfrm>
            <a:off x="6159500" y="1746439"/>
            <a:ext cx="2768600" cy="1077218"/>
          </a:xfrm>
          <a:prstGeom prst="rect">
            <a:avLst/>
          </a:prstGeom>
          <a:noFill/>
          <a:ln>
            <a:solidFill>
              <a:srgbClr val="FF0000"/>
            </a:solidFill>
          </a:ln>
        </p:spPr>
        <p:txBody>
          <a:bodyPr wrap="square" rtlCol="0">
            <a:spAutoFit/>
          </a:bodyPr>
          <a:lstStyle/>
          <a:p>
            <a:pPr algn="ctr"/>
            <a:r>
              <a:rPr lang="en-US" sz="1600" b="1" dirty="0">
                <a:solidFill>
                  <a:srgbClr val="FF0000"/>
                </a:solidFill>
              </a:rPr>
              <a:t>Machine Heterogeneity</a:t>
            </a:r>
          </a:p>
          <a:p>
            <a:pPr algn="ctr"/>
            <a:r>
              <a:rPr lang="en-US" sz="1600" dirty="0">
                <a:solidFill>
                  <a:srgbClr val="FF0000"/>
                </a:solidFill>
              </a:rPr>
              <a:t>The execution time of a given task varies across machines</a:t>
            </a:r>
          </a:p>
        </p:txBody>
      </p:sp>
      <p:sp>
        <p:nvSpPr>
          <p:cNvPr id="3" name="Rectangle: Rounded Corners 2">
            <a:extLst>
              <a:ext uri="{FF2B5EF4-FFF2-40B4-BE49-F238E27FC236}">
                <a16:creationId xmlns:a16="http://schemas.microsoft.com/office/drawing/2014/main" id="{5D358B8A-A3F4-11B8-9C40-E31C134CE1A1}"/>
              </a:ext>
            </a:extLst>
          </p:cNvPr>
          <p:cNvSpPr/>
          <p:nvPr/>
        </p:nvSpPr>
        <p:spPr>
          <a:xfrm>
            <a:off x="1625600" y="2228851"/>
            <a:ext cx="4042628" cy="239105"/>
          </a:xfrm>
          <a:prstGeom prst="roundRect">
            <a:avLst/>
          </a:prstGeom>
          <a:solidFill>
            <a:srgbClr val="FF0000">
              <a:alpha val="2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ED26FB91-86DA-82D7-0502-3586CBD04A64}"/>
              </a:ext>
            </a:extLst>
          </p:cNvPr>
          <p:cNvSpPr txBox="1"/>
          <p:nvPr/>
        </p:nvSpPr>
        <p:spPr>
          <a:xfrm>
            <a:off x="2471714" y="3734313"/>
            <a:ext cx="4200571" cy="923330"/>
          </a:xfrm>
          <a:prstGeom prst="rect">
            <a:avLst/>
          </a:prstGeom>
          <a:noFill/>
          <a:ln>
            <a:solidFill>
              <a:srgbClr val="00B050"/>
            </a:solidFill>
          </a:ln>
        </p:spPr>
        <p:txBody>
          <a:bodyPr wrap="square" rtlCol="0">
            <a:spAutoFit/>
          </a:bodyPr>
          <a:lstStyle/>
          <a:p>
            <a:pPr algn="ctr"/>
            <a:r>
              <a:rPr lang="en-US" sz="1800" b="1" dirty="0">
                <a:solidFill>
                  <a:schemeClr val="accent3">
                    <a:lumMod val="50000"/>
                  </a:schemeClr>
                </a:solidFill>
              </a:rPr>
              <a:t>Task Heterogeneity</a:t>
            </a:r>
          </a:p>
          <a:p>
            <a:pPr algn="ctr"/>
            <a:r>
              <a:rPr lang="en-US" sz="1800" dirty="0">
                <a:solidFill>
                  <a:schemeClr val="accent3">
                    <a:lumMod val="50000"/>
                  </a:schemeClr>
                </a:solidFill>
              </a:rPr>
              <a:t>A given machine has different expected execution time for different tasks</a:t>
            </a:r>
          </a:p>
        </p:txBody>
      </p:sp>
      <p:sp>
        <p:nvSpPr>
          <p:cNvPr id="6" name="Rectangle: Rounded Corners 5">
            <a:extLst>
              <a:ext uri="{FF2B5EF4-FFF2-40B4-BE49-F238E27FC236}">
                <a16:creationId xmlns:a16="http://schemas.microsoft.com/office/drawing/2014/main" id="{D3A3FCD4-6B7C-CD41-E922-0978AA0DEF65}"/>
              </a:ext>
            </a:extLst>
          </p:cNvPr>
          <p:cNvSpPr/>
          <p:nvPr/>
        </p:nvSpPr>
        <p:spPr>
          <a:xfrm>
            <a:off x="4521200" y="1543127"/>
            <a:ext cx="495300" cy="1941635"/>
          </a:xfrm>
          <a:prstGeom prst="roundRect">
            <a:avLst/>
          </a:prstGeom>
          <a:solidFill>
            <a:srgbClr val="00B050">
              <a:alpha val="40000"/>
            </a:srgb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84211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1" nodeType="clickEffect">
                                  <p:stCondLst>
                                    <p:cond delay="0"/>
                                  </p:stCondLst>
                                  <p:childTnLst>
                                    <p:animEffect transition="out" filter="fade">
                                      <p:cBhvr>
                                        <p:cTn id="22" dur="500"/>
                                        <p:tgtEl>
                                          <p:spTgt spid="3"/>
                                        </p:tgtEl>
                                      </p:cBhvr>
                                    </p:animEffect>
                                    <p:set>
                                      <p:cBhvr>
                                        <p:cTn id="23" dur="1" fill="hold">
                                          <p:stCondLst>
                                            <p:cond delay="499"/>
                                          </p:stCondLst>
                                        </p:cTn>
                                        <p:tgtEl>
                                          <p:spTgt spid="3"/>
                                        </p:tgtEl>
                                        <p:attrNameLst>
                                          <p:attrName>style.visibility</p:attrName>
                                        </p:attrNameLst>
                                      </p:cBhvr>
                                      <p:to>
                                        <p:strVal val="hidden"/>
                                      </p:to>
                                    </p:set>
                                  </p:childTnLst>
                                </p:cTn>
                              </p:par>
                              <p:par>
                                <p:cTn id="24" presetID="10" presetClass="exit" presetSubtype="0" fill="hold" grpId="1" nodeType="withEffect">
                                  <p:stCondLst>
                                    <p:cond delay="0"/>
                                  </p:stCondLst>
                                  <p:childTnLst>
                                    <p:animEffect transition="out" filter="fade">
                                      <p:cBhvr>
                                        <p:cTn id="25" dur="500"/>
                                        <p:tgtEl>
                                          <p:spTgt spid="11"/>
                                        </p:tgtEl>
                                      </p:cBhvr>
                                    </p:animEffect>
                                    <p:set>
                                      <p:cBhvr>
                                        <p:cTn id="26" dur="1" fill="hold">
                                          <p:stCondLst>
                                            <p:cond delay="499"/>
                                          </p:stCondLst>
                                        </p:cTn>
                                        <p:tgtEl>
                                          <p:spTgt spid="11"/>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5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2" nodeType="click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fade">
                                      <p:cBhvr>
                                        <p:cTn id="39" dur="500"/>
                                        <p:tgtEl>
                                          <p:spTgt spid="3"/>
                                        </p:tgtEl>
                                      </p:cBhvr>
                                    </p:animEffect>
                                  </p:childTnLst>
                                </p:cTn>
                              </p:par>
                              <p:par>
                                <p:cTn id="40" presetID="10" presetClass="entr" presetSubtype="0" fill="hold" grpId="2" nodeType="with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animBg="1"/>
      <p:bldP spid="11" grpId="1" animBg="1"/>
      <p:bldP spid="11" grpId="2" animBg="1"/>
      <p:bldP spid="3" grpId="0" animBg="1"/>
      <p:bldP spid="3" grpId="1" animBg="1"/>
      <p:bldP spid="3" grpId="2" animBg="1"/>
      <p:bldP spid="5" grpId="0" animBg="1"/>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C130269-F813-A069-2449-B489AB21B75B}"/>
              </a:ext>
            </a:extLst>
          </p:cNvPr>
          <p:cNvSpPr>
            <a:spLocks noGrp="1"/>
          </p:cNvSpPr>
          <p:nvPr>
            <p:ph type="body" sz="quarter" idx="12"/>
          </p:nvPr>
        </p:nvSpPr>
        <p:spPr>
          <a:xfrm>
            <a:off x="300789" y="552497"/>
            <a:ext cx="8843211" cy="3541486"/>
          </a:xfrm>
        </p:spPr>
        <p:txBody>
          <a:bodyPr>
            <a:normAutofit/>
          </a:bodyPr>
          <a:lstStyle/>
          <a:p>
            <a:r>
              <a:rPr lang="en-US" sz="2600" b="1" dirty="0"/>
              <a:t>HEET: </a:t>
            </a:r>
          </a:p>
          <a:p>
            <a:r>
              <a:rPr lang="en-US" sz="2550" b="0" i="1" dirty="0"/>
              <a:t>Quantifying The Heterogeneity Spectrum</a:t>
            </a:r>
          </a:p>
        </p:txBody>
      </p:sp>
    </p:spTree>
    <p:extLst>
      <p:ext uri="{BB962C8B-B14F-4D97-AF65-F5344CB8AC3E}">
        <p14:creationId xmlns:p14="http://schemas.microsoft.com/office/powerpoint/2010/main" val="22439053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BEE00E57-E2D3-F6E2-16C3-170694668E3E}"/>
              </a:ext>
            </a:extLst>
          </p:cNvPr>
          <p:cNvSpPr/>
          <p:nvPr/>
        </p:nvSpPr>
        <p:spPr>
          <a:xfrm>
            <a:off x="2495779" y="1393816"/>
            <a:ext cx="843468" cy="2600012"/>
          </a:xfrm>
          <a:prstGeom prst="roundRect">
            <a:avLst>
              <a:gd name="adj" fmla="val 462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7BEA434-E932-51AF-D82C-EC84EA5C1342}"/>
              </a:ext>
            </a:extLst>
          </p:cNvPr>
          <p:cNvSpPr>
            <a:spLocks noGrp="1"/>
          </p:cNvSpPr>
          <p:nvPr>
            <p:ph type="title"/>
          </p:nvPr>
        </p:nvSpPr>
        <p:spPr/>
        <p:txBody>
          <a:bodyPr>
            <a:normAutofit fontScale="90000"/>
          </a:bodyPr>
          <a:lstStyle/>
          <a:p>
            <a:pPr algn="ctr"/>
            <a:r>
              <a:rPr lang="en-US" dirty="0"/>
              <a:t>Homogenization: Heterogeneity to Homogeneity</a:t>
            </a:r>
          </a:p>
        </p:txBody>
      </p:sp>
      <p:sp>
        <p:nvSpPr>
          <p:cNvPr id="4" name="Slide Number Placeholder 3">
            <a:extLst>
              <a:ext uri="{FF2B5EF4-FFF2-40B4-BE49-F238E27FC236}">
                <a16:creationId xmlns:a16="http://schemas.microsoft.com/office/drawing/2014/main" id="{EDAFC212-837B-6C2E-1627-797EC8759D69}"/>
              </a:ext>
            </a:extLst>
          </p:cNvPr>
          <p:cNvSpPr>
            <a:spLocks noGrp="1"/>
          </p:cNvSpPr>
          <p:nvPr>
            <p:ph type="sldNum" sz="quarter" idx="12"/>
          </p:nvPr>
        </p:nvSpPr>
        <p:spPr/>
        <p:txBody>
          <a:bodyPr/>
          <a:lstStyle/>
          <a:p>
            <a:fld id="{7D2751F7-D677-4CE9-B35A-C3CCA0CC8D94}" type="slidenum">
              <a:rPr lang="en-US" smtClean="0"/>
              <a:pPr/>
              <a:t>19</a:t>
            </a:fld>
            <a:endParaRPr lang="en-US" dirty="0"/>
          </a:p>
        </p:txBody>
      </p:sp>
      <p:pic>
        <p:nvPicPr>
          <p:cNvPr id="5" name="Picture 2" descr="Detect the Faces in the Image using the Mediapipe Library">
            <a:extLst>
              <a:ext uri="{FF2B5EF4-FFF2-40B4-BE49-F238E27FC236}">
                <a16:creationId xmlns:a16="http://schemas.microsoft.com/office/drawing/2014/main" id="{D3EF08D8-BCA6-6E9E-8987-F03C3467A8F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4536" t="3033" r="22665" b="10514"/>
          <a:stretch/>
        </p:blipFill>
        <p:spPr bwMode="auto">
          <a:xfrm>
            <a:off x="606393" y="1393816"/>
            <a:ext cx="615710" cy="67211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EC8E6827-A8D2-55E7-20AD-83CD7E0A96D2}"/>
              </a:ext>
            </a:extLst>
          </p:cNvPr>
          <p:cNvSpPr txBox="1"/>
          <p:nvPr/>
        </p:nvSpPr>
        <p:spPr>
          <a:xfrm>
            <a:off x="172568" y="2053857"/>
            <a:ext cx="1572831" cy="307777"/>
          </a:xfrm>
          <a:prstGeom prst="rect">
            <a:avLst/>
          </a:prstGeom>
          <a:noFill/>
        </p:spPr>
        <p:txBody>
          <a:bodyPr wrap="square" rtlCol="0">
            <a:spAutoFit/>
          </a:bodyPr>
          <a:lstStyle/>
          <a:p>
            <a:pPr algn="ctr"/>
            <a:r>
              <a:rPr lang="en-US" dirty="0"/>
              <a:t>Face Recognition</a:t>
            </a:r>
          </a:p>
        </p:txBody>
      </p:sp>
      <p:pic>
        <p:nvPicPr>
          <p:cNvPr id="3074" name="Picture 2" descr="Voice recognition - Free technology icons">
            <a:extLst>
              <a:ext uri="{FF2B5EF4-FFF2-40B4-BE49-F238E27FC236}">
                <a16:creationId xmlns:a16="http://schemas.microsoft.com/office/drawing/2014/main" id="{5A1C0AA6-10F9-4D7F-AFDF-3DA78E10AC0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469" y="2428938"/>
            <a:ext cx="577798" cy="57779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9CEB8390-A5AB-05AF-7823-7F05B8E2ACF3}"/>
              </a:ext>
            </a:extLst>
          </p:cNvPr>
          <p:cNvSpPr txBox="1"/>
          <p:nvPr/>
        </p:nvSpPr>
        <p:spPr>
          <a:xfrm>
            <a:off x="56564" y="3017121"/>
            <a:ext cx="1805608" cy="307777"/>
          </a:xfrm>
          <a:prstGeom prst="rect">
            <a:avLst/>
          </a:prstGeom>
          <a:noFill/>
        </p:spPr>
        <p:txBody>
          <a:bodyPr wrap="square" rtlCol="0">
            <a:spAutoFit/>
          </a:bodyPr>
          <a:lstStyle/>
          <a:p>
            <a:pPr algn="ctr"/>
            <a:r>
              <a:rPr lang="en-US" dirty="0"/>
              <a:t>Speech Recognition</a:t>
            </a:r>
          </a:p>
        </p:txBody>
      </p:sp>
      <p:pic>
        <p:nvPicPr>
          <p:cNvPr id="3076" name="Picture 4" descr="ChatGPT Logo and symbol, meaning, history, PNG, brand">
            <a:extLst>
              <a:ext uri="{FF2B5EF4-FFF2-40B4-BE49-F238E27FC236}">
                <a16:creationId xmlns:a16="http://schemas.microsoft.com/office/drawing/2014/main" id="{53A699EC-7731-5BE7-BC5D-F141D6C6620A}"/>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8001" t="5359" r="28001" b="2923"/>
          <a:stretch/>
        </p:blipFill>
        <p:spPr bwMode="auto">
          <a:xfrm>
            <a:off x="569506" y="3324885"/>
            <a:ext cx="678761" cy="79589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DD1C55EB-C1E0-20F8-74D6-9D340C6594C4}"/>
              </a:ext>
            </a:extLst>
          </p:cNvPr>
          <p:cNvSpPr txBox="1"/>
          <p:nvPr/>
        </p:nvSpPr>
        <p:spPr>
          <a:xfrm>
            <a:off x="601031" y="4056566"/>
            <a:ext cx="615710" cy="307777"/>
          </a:xfrm>
          <a:prstGeom prst="rect">
            <a:avLst/>
          </a:prstGeom>
          <a:noFill/>
        </p:spPr>
        <p:txBody>
          <a:bodyPr wrap="square" rtlCol="0">
            <a:spAutoFit/>
          </a:bodyPr>
          <a:lstStyle/>
          <a:p>
            <a:pPr algn="ctr"/>
            <a:r>
              <a:rPr lang="en-US" dirty="0"/>
              <a:t>NLP</a:t>
            </a:r>
          </a:p>
        </p:txBody>
      </p:sp>
      <p:pic>
        <p:nvPicPr>
          <p:cNvPr id="9" name="Google Shape;175;p13">
            <a:extLst>
              <a:ext uri="{FF2B5EF4-FFF2-40B4-BE49-F238E27FC236}">
                <a16:creationId xmlns:a16="http://schemas.microsoft.com/office/drawing/2014/main" id="{B2BF4DAE-632A-52C7-AB30-A3A33582374D}"/>
              </a:ext>
            </a:extLst>
          </p:cNvPr>
          <p:cNvPicPr preferRelativeResize="0"/>
          <p:nvPr/>
        </p:nvPicPr>
        <p:blipFill>
          <a:blip r:embed="rId6">
            <a:alphaModFix/>
          </a:blip>
          <a:stretch>
            <a:fillRect/>
          </a:stretch>
        </p:blipFill>
        <p:spPr>
          <a:xfrm>
            <a:off x="2616552" y="2458780"/>
            <a:ext cx="615710" cy="584775"/>
          </a:xfrm>
          <a:prstGeom prst="rect">
            <a:avLst/>
          </a:prstGeom>
          <a:noFill/>
          <a:ln>
            <a:noFill/>
          </a:ln>
        </p:spPr>
      </p:pic>
      <p:sp>
        <p:nvSpPr>
          <p:cNvPr id="10" name="TextBox 9">
            <a:extLst>
              <a:ext uri="{FF2B5EF4-FFF2-40B4-BE49-F238E27FC236}">
                <a16:creationId xmlns:a16="http://schemas.microsoft.com/office/drawing/2014/main" id="{19297365-60D5-A428-F4A8-462E641E4358}"/>
              </a:ext>
            </a:extLst>
          </p:cNvPr>
          <p:cNvSpPr txBox="1"/>
          <p:nvPr/>
        </p:nvSpPr>
        <p:spPr>
          <a:xfrm>
            <a:off x="2379006" y="4030810"/>
            <a:ext cx="1091477" cy="338554"/>
          </a:xfrm>
          <a:prstGeom prst="rect">
            <a:avLst/>
          </a:prstGeom>
          <a:noFill/>
        </p:spPr>
        <p:txBody>
          <a:bodyPr wrap="square" rtlCol="0">
            <a:spAutoFit/>
          </a:bodyPr>
          <a:lstStyle/>
          <a:p>
            <a:pPr algn="ctr"/>
            <a:r>
              <a:rPr lang="en-US" sz="1600" dirty="0"/>
              <a:t>Machines</a:t>
            </a:r>
          </a:p>
        </p:txBody>
      </p:sp>
      <p:cxnSp>
        <p:nvCxnSpPr>
          <p:cNvPr id="12" name="Straight Arrow Connector 11">
            <a:extLst>
              <a:ext uri="{FF2B5EF4-FFF2-40B4-BE49-F238E27FC236}">
                <a16:creationId xmlns:a16="http://schemas.microsoft.com/office/drawing/2014/main" id="{95F2B7F9-270A-1429-E2D7-4244920103A1}"/>
              </a:ext>
            </a:extLst>
          </p:cNvPr>
          <p:cNvCxnSpPr>
            <a:cxnSpLocks/>
          </p:cNvCxnSpPr>
          <p:nvPr/>
        </p:nvCxnSpPr>
        <p:spPr>
          <a:xfrm>
            <a:off x="1420119" y="1648867"/>
            <a:ext cx="958887" cy="686950"/>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28F0271E-2719-BAFB-F314-1E2093C3EE2F}"/>
              </a:ext>
            </a:extLst>
          </p:cNvPr>
          <p:cNvCxnSpPr>
            <a:cxnSpLocks/>
          </p:cNvCxnSpPr>
          <p:nvPr/>
        </p:nvCxnSpPr>
        <p:spPr>
          <a:xfrm flipV="1">
            <a:off x="1415469" y="2673545"/>
            <a:ext cx="1019924" cy="1618"/>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7FDE7709-DC4E-709C-6813-DB3E50A3C20E}"/>
              </a:ext>
            </a:extLst>
          </p:cNvPr>
          <p:cNvCxnSpPr>
            <a:cxnSpLocks/>
          </p:cNvCxnSpPr>
          <p:nvPr/>
        </p:nvCxnSpPr>
        <p:spPr>
          <a:xfrm flipV="1">
            <a:off x="1523490" y="2954390"/>
            <a:ext cx="911903" cy="768441"/>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pic>
        <p:nvPicPr>
          <p:cNvPr id="3" name="Google Shape;178;p13">
            <a:extLst>
              <a:ext uri="{FF2B5EF4-FFF2-40B4-BE49-F238E27FC236}">
                <a16:creationId xmlns:a16="http://schemas.microsoft.com/office/drawing/2014/main" id="{1617A57F-EAAB-96BD-88EA-A6AEE7C383C6}"/>
              </a:ext>
            </a:extLst>
          </p:cNvPr>
          <p:cNvPicPr preferRelativeResize="0"/>
          <p:nvPr/>
        </p:nvPicPr>
        <p:blipFill>
          <a:blip r:embed="rId7">
            <a:alphaModFix/>
          </a:blip>
          <a:stretch>
            <a:fillRect/>
          </a:stretch>
        </p:blipFill>
        <p:spPr>
          <a:xfrm>
            <a:off x="2650057" y="3326164"/>
            <a:ext cx="548700" cy="548700"/>
          </a:xfrm>
          <a:prstGeom prst="rect">
            <a:avLst/>
          </a:prstGeom>
          <a:noFill/>
          <a:ln>
            <a:noFill/>
          </a:ln>
        </p:spPr>
      </p:pic>
      <p:pic>
        <p:nvPicPr>
          <p:cNvPr id="11" name="Google Shape;180;p13">
            <a:extLst>
              <a:ext uri="{FF2B5EF4-FFF2-40B4-BE49-F238E27FC236}">
                <a16:creationId xmlns:a16="http://schemas.microsoft.com/office/drawing/2014/main" id="{B6E813DD-F51F-ED3E-1767-01FFB0E455F6}"/>
              </a:ext>
            </a:extLst>
          </p:cNvPr>
          <p:cNvPicPr preferRelativeResize="0"/>
          <p:nvPr/>
        </p:nvPicPr>
        <p:blipFill>
          <a:blip r:embed="rId8">
            <a:alphaModFix/>
          </a:blip>
          <a:stretch>
            <a:fillRect/>
          </a:stretch>
        </p:blipFill>
        <p:spPr>
          <a:xfrm>
            <a:off x="2650057" y="1577153"/>
            <a:ext cx="548700" cy="548700"/>
          </a:xfrm>
          <a:prstGeom prst="rect">
            <a:avLst/>
          </a:prstGeom>
          <a:noFill/>
          <a:ln>
            <a:noFill/>
          </a:ln>
        </p:spPr>
      </p:pic>
      <p:pic>
        <p:nvPicPr>
          <p:cNvPr id="3082" name="Picture 10">
            <a:extLst>
              <a:ext uri="{FF2B5EF4-FFF2-40B4-BE49-F238E27FC236}">
                <a16:creationId xmlns:a16="http://schemas.microsoft.com/office/drawing/2014/main" id="{6E8F50A1-626E-A89F-7A51-B74931D9FC2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42202" y="1134855"/>
            <a:ext cx="615710" cy="405316"/>
          </a:xfrm>
          <a:prstGeom prst="rect">
            <a:avLst/>
          </a:prstGeom>
          <a:solidFill>
            <a:schemeClr val="bg1"/>
          </a:solidFill>
        </p:spPr>
      </p:pic>
      <p:sp>
        <p:nvSpPr>
          <p:cNvPr id="49" name="Rectangle: Rounded Corners 48">
            <a:extLst>
              <a:ext uri="{FF2B5EF4-FFF2-40B4-BE49-F238E27FC236}">
                <a16:creationId xmlns:a16="http://schemas.microsoft.com/office/drawing/2014/main" id="{5E7A8A48-22A3-E9FD-F8CD-812486C047AB}"/>
              </a:ext>
            </a:extLst>
          </p:cNvPr>
          <p:cNvSpPr/>
          <p:nvPr/>
        </p:nvSpPr>
        <p:spPr>
          <a:xfrm>
            <a:off x="56564" y="1123261"/>
            <a:ext cx="3751979" cy="3492324"/>
          </a:xfrm>
          <a:prstGeom prst="roundRect">
            <a:avLst>
              <a:gd name="adj" fmla="val 5099"/>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1DFB888E-18BF-1864-02B2-094A8C9E509B}"/>
              </a:ext>
            </a:extLst>
          </p:cNvPr>
          <p:cNvSpPr txBox="1"/>
          <p:nvPr/>
        </p:nvSpPr>
        <p:spPr>
          <a:xfrm>
            <a:off x="208687" y="4639626"/>
            <a:ext cx="3447731" cy="338554"/>
          </a:xfrm>
          <a:prstGeom prst="rect">
            <a:avLst/>
          </a:prstGeom>
          <a:noFill/>
        </p:spPr>
        <p:txBody>
          <a:bodyPr wrap="square" rtlCol="0">
            <a:spAutoFit/>
          </a:bodyPr>
          <a:lstStyle/>
          <a:p>
            <a:pPr algn="ctr"/>
            <a:r>
              <a:rPr lang="en-US" sz="1600" b="1" dirty="0"/>
              <a:t>Heterogeneous</a:t>
            </a:r>
            <a:r>
              <a:rPr lang="en-US" sz="1600" dirty="0"/>
              <a:t> Computing System</a:t>
            </a:r>
          </a:p>
        </p:txBody>
      </p:sp>
      <p:sp>
        <p:nvSpPr>
          <p:cNvPr id="53" name="Rectangle: Rounded Corners 52">
            <a:extLst>
              <a:ext uri="{FF2B5EF4-FFF2-40B4-BE49-F238E27FC236}">
                <a16:creationId xmlns:a16="http://schemas.microsoft.com/office/drawing/2014/main" id="{FAC6EB10-9713-FF8E-6B76-CAFF12B5AFD3}"/>
              </a:ext>
            </a:extLst>
          </p:cNvPr>
          <p:cNvSpPr/>
          <p:nvPr/>
        </p:nvSpPr>
        <p:spPr>
          <a:xfrm>
            <a:off x="7655828" y="1393816"/>
            <a:ext cx="843468" cy="2600012"/>
          </a:xfrm>
          <a:prstGeom prst="roundRect">
            <a:avLst>
              <a:gd name="adj" fmla="val 462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2" name="TextBox 3071">
            <a:extLst>
              <a:ext uri="{FF2B5EF4-FFF2-40B4-BE49-F238E27FC236}">
                <a16:creationId xmlns:a16="http://schemas.microsoft.com/office/drawing/2014/main" id="{87122DD5-13DC-2A77-A99D-A8C5D04A9816}"/>
              </a:ext>
            </a:extLst>
          </p:cNvPr>
          <p:cNvSpPr txBox="1"/>
          <p:nvPr/>
        </p:nvSpPr>
        <p:spPr>
          <a:xfrm>
            <a:off x="7539055" y="4030810"/>
            <a:ext cx="1091477" cy="338554"/>
          </a:xfrm>
          <a:prstGeom prst="rect">
            <a:avLst/>
          </a:prstGeom>
          <a:noFill/>
        </p:spPr>
        <p:txBody>
          <a:bodyPr wrap="square" rtlCol="0">
            <a:spAutoFit/>
          </a:bodyPr>
          <a:lstStyle/>
          <a:p>
            <a:pPr algn="ctr"/>
            <a:r>
              <a:rPr lang="en-US" sz="1600" dirty="0"/>
              <a:t>Machines</a:t>
            </a:r>
          </a:p>
        </p:txBody>
      </p:sp>
      <p:cxnSp>
        <p:nvCxnSpPr>
          <p:cNvPr id="3073" name="Straight Arrow Connector 3072">
            <a:extLst>
              <a:ext uri="{FF2B5EF4-FFF2-40B4-BE49-F238E27FC236}">
                <a16:creationId xmlns:a16="http://schemas.microsoft.com/office/drawing/2014/main" id="{019E8FEC-E68B-26EB-5697-2376E4E0DDA8}"/>
              </a:ext>
            </a:extLst>
          </p:cNvPr>
          <p:cNvCxnSpPr>
            <a:cxnSpLocks/>
          </p:cNvCxnSpPr>
          <p:nvPr/>
        </p:nvCxnSpPr>
        <p:spPr>
          <a:xfrm>
            <a:off x="6580168" y="1648867"/>
            <a:ext cx="958887" cy="686950"/>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075" name="Straight Arrow Connector 3074">
            <a:extLst>
              <a:ext uri="{FF2B5EF4-FFF2-40B4-BE49-F238E27FC236}">
                <a16:creationId xmlns:a16="http://schemas.microsoft.com/office/drawing/2014/main" id="{289295FF-8735-2034-00B9-01927DF3D257}"/>
              </a:ext>
            </a:extLst>
          </p:cNvPr>
          <p:cNvCxnSpPr>
            <a:cxnSpLocks/>
          </p:cNvCxnSpPr>
          <p:nvPr/>
        </p:nvCxnSpPr>
        <p:spPr>
          <a:xfrm flipV="1">
            <a:off x="6575518" y="2673545"/>
            <a:ext cx="1019924" cy="1618"/>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077" name="Straight Arrow Connector 3076">
            <a:extLst>
              <a:ext uri="{FF2B5EF4-FFF2-40B4-BE49-F238E27FC236}">
                <a16:creationId xmlns:a16="http://schemas.microsoft.com/office/drawing/2014/main" id="{5F0BA134-D2CB-2B08-0ACB-A9CE4BA8DE30}"/>
              </a:ext>
            </a:extLst>
          </p:cNvPr>
          <p:cNvCxnSpPr>
            <a:cxnSpLocks/>
          </p:cNvCxnSpPr>
          <p:nvPr/>
        </p:nvCxnSpPr>
        <p:spPr>
          <a:xfrm flipV="1">
            <a:off x="6683539" y="2954390"/>
            <a:ext cx="911903" cy="768441"/>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pic>
        <p:nvPicPr>
          <p:cNvPr id="3080" name="Picture 10">
            <a:extLst>
              <a:ext uri="{FF2B5EF4-FFF2-40B4-BE49-F238E27FC236}">
                <a16:creationId xmlns:a16="http://schemas.microsoft.com/office/drawing/2014/main" id="{D847BED4-733F-F5F6-568B-B2A36F4396C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502251" y="1134855"/>
            <a:ext cx="615710" cy="405316"/>
          </a:xfrm>
          <a:prstGeom prst="rect">
            <a:avLst/>
          </a:prstGeom>
          <a:solidFill>
            <a:schemeClr val="bg1"/>
          </a:solidFill>
        </p:spPr>
      </p:pic>
      <p:sp>
        <p:nvSpPr>
          <p:cNvPr id="3081" name="Rectangle: Rounded Corners 3080">
            <a:extLst>
              <a:ext uri="{FF2B5EF4-FFF2-40B4-BE49-F238E27FC236}">
                <a16:creationId xmlns:a16="http://schemas.microsoft.com/office/drawing/2014/main" id="{E07A12E6-0BE2-C21B-DE82-D3D710B82085}"/>
              </a:ext>
            </a:extLst>
          </p:cNvPr>
          <p:cNvSpPr/>
          <p:nvPr/>
        </p:nvSpPr>
        <p:spPr>
          <a:xfrm>
            <a:off x="5240677" y="1123261"/>
            <a:ext cx="3751979" cy="3492324"/>
          </a:xfrm>
          <a:prstGeom prst="roundRect">
            <a:avLst>
              <a:gd name="adj" fmla="val 5099"/>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3" name="TextBox 3082">
            <a:extLst>
              <a:ext uri="{FF2B5EF4-FFF2-40B4-BE49-F238E27FC236}">
                <a16:creationId xmlns:a16="http://schemas.microsoft.com/office/drawing/2014/main" id="{4509BEAA-A7A8-DD87-9422-53F18BCE7F23}"/>
              </a:ext>
            </a:extLst>
          </p:cNvPr>
          <p:cNvSpPr txBox="1"/>
          <p:nvPr/>
        </p:nvSpPr>
        <p:spPr>
          <a:xfrm>
            <a:off x="5368736" y="4639626"/>
            <a:ext cx="3447731" cy="338554"/>
          </a:xfrm>
          <a:prstGeom prst="rect">
            <a:avLst/>
          </a:prstGeom>
          <a:solidFill>
            <a:schemeClr val="bg1"/>
          </a:solidFill>
        </p:spPr>
        <p:txBody>
          <a:bodyPr wrap="square" rtlCol="0">
            <a:spAutoFit/>
          </a:bodyPr>
          <a:lstStyle/>
          <a:p>
            <a:pPr algn="ctr"/>
            <a:r>
              <a:rPr lang="en-US" sz="1600" b="1" dirty="0"/>
              <a:t>Homogeneous</a:t>
            </a:r>
            <a:r>
              <a:rPr lang="en-US" sz="1600" dirty="0"/>
              <a:t> Computing System</a:t>
            </a:r>
          </a:p>
        </p:txBody>
      </p:sp>
      <p:sp>
        <p:nvSpPr>
          <p:cNvPr id="3084" name="Arrow: Right 3083">
            <a:extLst>
              <a:ext uri="{FF2B5EF4-FFF2-40B4-BE49-F238E27FC236}">
                <a16:creationId xmlns:a16="http://schemas.microsoft.com/office/drawing/2014/main" id="{A733B817-9482-A596-4233-E7E017F9FB0C}"/>
              </a:ext>
            </a:extLst>
          </p:cNvPr>
          <p:cNvSpPr/>
          <p:nvPr/>
        </p:nvSpPr>
        <p:spPr>
          <a:xfrm>
            <a:off x="3911600" y="2673545"/>
            <a:ext cx="1244627" cy="6513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5" name="TextBox 3084">
            <a:extLst>
              <a:ext uri="{FF2B5EF4-FFF2-40B4-BE49-F238E27FC236}">
                <a16:creationId xmlns:a16="http://schemas.microsoft.com/office/drawing/2014/main" id="{2FCD704B-3574-60CE-4091-D32045130BEA}"/>
              </a:ext>
            </a:extLst>
          </p:cNvPr>
          <p:cNvSpPr txBox="1"/>
          <p:nvPr/>
        </p:nvSpPr>
        <p:spPr>
          <a:xfrm>
            <a:off x="3608468" y="2170602"/>
            <a:ext cx="1805608" cy="523220"/>
          </a:xfrm>
          <a:prstGeom prst="rect">
            <a:avLst/>
          </a:prstGeom>
          <a:noFill/>
        </p:spPr>
        <p:txBody>
          <a:bodyPr wrap="square" rtlCol="0">
            <a:spAutoFit/>
          </a:bodyPr>
          <a:lstStyle/>
          <a:p>
            <a:pPr algn="ctr"/>
            <a:r>
              <a:rPr lang="en-US" b="1" dirty="0"/>
              <a:t>Homogenization Function</a:t>
            </a:r>
            <a:endParaRPr lang="en-US" dirty="0"/>
          </a:p>
        </p:txBody>
      </p:sp>
      <mc:AlternateContent xmlns:mc="http://schemas.openxmlformats.org/markup-compatibility/2006" xmlns:a14="http://schemas.microsoft.com/office/drawing/2010/main">
        <mc:Choice Requires="a14">
          <p:sp>
            <p:nvSpPr>
              <p:cNvPr id="3086" name="Oval 3085">
                <a:extLst>
                  <a:ext uri="{FF2B5EF4-FFF2-40B4-BE49-F238E27FC236}">
                    <a16:creationId xmlns:a16="http://schemas.microsoft.com/office/drawing/2014/main" id="{A251BE99-DA30-3491-A403-86D9EAC323A0}"/>
                  </a:ext>
                </a:extLst>
              </p:cNvPr>
              <p:cNvSpPr/>
              <p:nvPr/>
            </p:nvSpPr>
            <p:spPr>
              <a:xfrm>
                <a:off x="7820781" y="1648867"/>
                <a:ext cx="594360" cy="59436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US" b="0" i="1" smtClean="0">
                              <a:solidFill>
                                <a:schemeClr val="tx1"/>
                              </a:solidFill>
                              <a:latin typeface="Cambria Math" panose="02040503050406030204" pitchFamily="18" charset="0"/>
                            </a:rPr>
                          </m:ctrlPr>
                        </m:sSupPr>
                        <m:e>
                          <m:r>
                            <a:rPr lang="en-US" b="0" i="1" smtClean="0">
                              <a:solidFill>
                                <a:schemeClr val="tx1"/>
                              </a:solidFill>
                              <a:latin typeface="Cambria Math" panose="02040503050406030204" pitchFamily="18" charset="0"/>
                            </a:rPr>
                            <m:t>𝑀</m:t>
                          </m:r>
                        </m:e>
                        <m:sup>
                          <m:r>
                            <a:rPr lang="en-US" b="0" i="1" smtClean="0">
                              <a:solidFill>
                                <a:schemeClr val="tx1"/>
                              </a:solidFill>
                              <a:latin typeface="Cambria Math" panose="02040503050406030204" pitchFamily="18" charset="0"/>
                            </a:rPr>
                            <m:t>∗</m:t>
                          </m:r>
                        </m:sup>
                      </m:sSup>
                    </m:oMath>
                  </m:oMathPara>
                </a14:m>
                <a:endParaRPr lang="en-US" dirty="0">
                  <a:solidFill>
                    <a:schemeClr val="tx1"/>
                  </a:solidFill>
                </a:endParaRPr>
              </a:p>
            </p:txBody>
          </p:sp>
        </mc:Choice>
        <mc:Fallback xmlns="">
          <p:sp>
            <p:nvSpPr>
              <p:cNvPr id="3086" name="Oval 3085">
                <a:extLst>
                  <a:ext uri="{FF2B5EF4-FFF2-40B4-BE49-F238E27FC236}">
                    <a16:creationId xmlns:a16="http://schemas.microsoft.com/office/drawing/2014/main" id="{A251BE99-DA30-3491-A403-86D9EAC323A0}"/>
                  </a:ext>
                </a:extLst>
              </p:cNvPr>
              <p:cNvSpPr>
                <a:spLocks noRot="1" noChangeAspect="1" noMove="1" noResize="1" noEditPoints="1" noAdjustHandles="1" noChangeArrowheads="1" noChangeShapeType="1" noTextEdit="1"/>
              </p:cNvSpPr>
              <p:nvPr/>
            </p:nvSpPr>
            <p:spPr>
              <a:xfrm>
                <a:off x="7820781" y="1648867"/>
                <a:ext cx="594360" cy="594360"/>
              </a:xfrm>
              <a:prstGeom prst="ellipse">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87" name="Oval 3086">
                <a:extLst>
                  <a:ext uri="{FF2B5EF4-FFF2-40B4-BE49-F238E27FC236}">
                    <a16:creationId xmlns:a16="http://schemas.microsoft.com/office/drawing/2014/main" id="{6E1DCD9D-9347-CC42-60C5-F1DF4CC7D18B}"/>
                  </a:ext>
                </a:extLst>
              </p:cNvPr>
              <p:cNvSpPr/>
              <p:nvPr/>
            </p:nvSpPr>
            <p:spPr>
              <a:xfrm>
                <a:off x="7800067" y="2351923"/>
                <a:ext cx="594360" cy="59436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US" b="0" i="1" smtClean="0">
                              <a:solidFill>
                                <a:schemeClr val="tx1"/>
                              </a:solidFill>
                              <a:latin typeface="Cambria Math" panose="02040503050406030204" pitchFamily="18" charset="0"/>
                            </a:rPr>
                          </m:ctrlPr>
                        </m:sSupPr>
                        <m:e>
                          <m:r>
                            <a:rPr lang="en-US" b="0" i="1" smtClean="0">
                              <a:solidFill>
                                <a:schemeClr val="tx1"/>
                              </a:solidFill>
                              <a:latin typeface="Cambria Math" panose="02040503050406030204" pitchFamily="18" charset="0"/>
                            </a:rPr>
                            <m:t>𝑀</m:t>
                          </m:r>
                        </m:e>
                        <m:sup>
                          <m:r>
                            <a:rPr lang="en-US" b="0" i="1" smtClean="0">
                              <a:solidFill>
                                <a:schemeClr val="tx1"/>
                              </a:solidFill>
                              <a:latin typeface="Cambria Math" panose="02040503050406030204" pitchFamily="18" charset="0"/>
                            </a:rPr>
                            <m:t>∗</m:t>
                          </m:r>
                        </m:sup>
                      </m:sSup>
                    </m:oMath>
                  </m:oMathPara>
                </a14:m>
                <a:endParaRPr lang="en-US" dirty="0">
                  <a:solidFill>
                    <a:schemeClr val="tx1"/>
                  </a:solidFill>
                </a:endParaRPr>
              </a:p>
            </p:txBody>
          </p:sp>
        </mc:Choice>
        <mc:Fallback xmlns="">
          <p:sp>
            <p:nvSpPr>
              <p:cNvPr id="3087" name="Oval 3086">
                <a:extLst>
                  <a:ext uri="{FF2B5EF4-FFF2-40B4-BE49-F238E27FC236}">
                    <a16:creationId xmlns:a16="http://schemas.microsoft.com/office/drawing/2014/main" id="{6E1DCD9D-9347-CC42-60C5-F1DF4CC7D18B}"/>
                  </a:ext>
                </a:extLst>
              </p:cNvPr>
              <p:cNvSpPr>
                <a:spLocks noRot="1" noChangeAspect="1" noMove="1" noResize="1" noEditPoints="1" noAdjustHandles="1" noChangeArrowheads="1" noChangeShapeType="1" noTextEdit="1"/>
              </p:cNvSpPr>
              <p:nvPr/>
            </p:nvSpPr>
            <p:spPr>
              <a:xfrm>
                <a:off x="7800067" y="2351923"/>
                <a:ext cx="594360" cy="594360"/>
              </a:xfrm>
              <a:prstGeom prst="ellipse">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88" name="Oval 3087">
                <a:extLst>
                  <a:ext uri="{FF2B5EF4-FFF2-40B4-BE49-F238E27FC236}">
                    <a16:creationId xmlns:a16="http://schemas.microsoft.com/office/drawing/2014/main" id="{5B9E9263-381C-E246-D5EA-9E35EA7441E1}"/>
                  </a:ext>
                </a:extLst>
              </p:cNvPr>
              <p:cNvSpPr/>
              <p:nvPr/>
            </p:nvSpPr>
            <p:spPr>
              <a:xfrm>
                <a:off x="7787613" y="3127250"/>
                <a:ext cx="594360" cy="59436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US" b="0" i="1" smtClean="0">
                              <a:solidFill>
                                <a:schemeClr val="tx1"/>
                              </a:solidFill>
                              <a:latin typeface="Cambria Math" panose="02040503050406030204" pitchFamily="18" charset="0"/>
                            </a:rPr>
                          </m:ctrlPr>
                        </m:sSupPr>
                        <m:e>
                          <m:r>
                            <a:rPr lang="en-US" b="0" i="1" smtClean="0">
                              <a:solidFill>
                                <a:schemeClr val="tx1"/>
                              </a:solidFill>
                              <a:latin typeface="Cambria Math" panose="02040503050406030204" pitchFamily="18" charset="0"/>
                            </a:rPr>
                            <m:t>𝑀</m:t>
                          </m:r>
                        </m:e>
                        <m:sup>
                          <m:r>
                            <a:rPr lang="en-US" b="0" i="1" smtClean="0">
                              <a:solidFill>
                                <a:schemeClr val="tx1"/>
                              </a:solidFill>
                              <a:latin typeface="Cambria Math" panose="02040503050406030204" pitchFamily="18" charset="0"/>
                            </a:rPr>
                            <m:t>∗</m:t>
                          </m:r>
                        </m:sup>
                      </m:sSup>
                    </m:oMath>
                  </m:oMathPara>
                </a14:m>
                <a:endParaRPr lang="en-US" dirty="0">
                  <a:solidFill>
                    <a:schemeClr val="tx1"/>
                  </a:solidFill>
                </a:endParaRPr>
              </a:p>
            </p:txBody>
          </p:sp>
        </mc:Choice>
        <mc:Fallback xmlns="">
          <p:sp>
            <p:nvSpPr>
              <p:cNvPr id="3088" name="Oval 3087">
                <a:extLst>
                  <a:ext uri="{FF2B5EF4-FFF2-40B4-BE49-F238E27FC236}">
                    <a16:creationId xmlns:a16="http://schemas.microsoft.com/office/drawing/2014/main" id="{5B9E9263-381C-E246-D5EA-9E35EA7441E1}"/>
                  </a:ext>
                </a:extLst>
              </p:cNvPr>
              <p:cNvSpPr>
                <a:spLocks noRot="1" noChangeAspect="1" noMove="1" noResize="1" noEditPoints="1" noAdjustHandles="1" noChangeArrowheads="1" noChangeShapeType="1" noTextEdit="1"/>
              </p:cNvSpPr>
              <p:nvPr/>
            </p:nvSpPr>
            <p:spPr>
              <a:xfrm>
                <a:off x="7787613" y="3127250"/>
                <a:ext cx="594360" cy="594360"/>
              </a:xfrm>
              <a:prstGeom prst="ellipse">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89" name="Rectangle 3088">
                <a:extLst>
                  <a:ext uri="{FF2B5EF4-FFF2-40B4-BE49-F238E27FC236}">
                    <a16:creationId xmlns:a16="http://schemas.microsoft.com/office/drawing/2014/main" id="{EF53B312-C341-72DD-EA34-4EC930E135C6}"/>
                  </a:ext>
                </a:extLst>
              </p:cNvPr>
              <p:cNvSpPr/>
              <p:nvPr/>
            </p:nvSpPr>
            <p:spPr>
              <a:xfrm>
                <a:off x="5668228" y="1393816"/>
                <a:ext cx="615710" cy="523884"/>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US" sz="1800" b="0" i="1" smtClean="0">
                              <a:solidFill>
                                <a:schemeClr val="tx1"/>
                              </a:solidFill>
                              <a:latin typeface="Cambria Math" panose="02040503050406030204" pitchFamily="18" charset="0"/>
                            </a:rPr>
                          </m:ctrlPr>
                        </m:sSupPr>
                        <m:e>
                          <m:r>
                            <a:rPr lang="en-US" sz="1800" b="0" i="1" smtClean="0">
                              <a:solidFill>
                                <a:schemeClr val="tx1"/>
                              </a:solidFill>
                              <a:latin typeface="Cambria Math" panose="02040503050406030204" pitchFamily="18" charset="0"/>
                            </a:rPr>
                            <m:t>𝑇</m:t>
                          </m:r>
                        </m:e>
                        <m:sup>
                          <m:r>
                            <a:rPr lang="en-US" sz="1800" b="0" i="1" smtClean="0">
                              <a:solidFill>
                                <a:schemeClr val="tx1"/>
                              </a:solidFill>
                              <a:latin typeface="Cambria Math" panose="02040503050406030204" pitchFamily="18" charset="0"/>
                            </a:rPr>
                            <m:t>∗</m:t>
                          </m:r>
                        </m:sup>
                      </m:sSup>
                    </m:oMath>
                  </m:oMathPara>
                </a14:m>
                <a:endParaRPr lang="en-US" dirty="0">
                  <a:solidFill>
                    <a:schemeClr val="tx1"/>
                  </a:solidFill>
                </a:endParaRPr>
              </a:p>
            </p:txBody>
          </p:sp>
        </mc:Choice>
        <mc:Fallback xmlns="">
          <p:sp>
            <p:nvSpPr>
              <p:cNvPr id="3089" name="Rectangle 3088">
                <a:extLst>
                  <a:ext uri="{FF2B5EF4-FFF2-40B4-BE49-F238E27FC236}">
                    <a16:creationId xmlns:a16="http://schemas.microsoft.com/office/drawing/2014/main" id="{EF53B312-C341-72DD-EA34-4EC930E135C6}"/>
                  </a:ext>
                </a:extLst>
              </p:cNvPr>
              <p:cNvSpPr>
                <a:spLocks noRot="1" noChangeAspect="1" noMove="1" noResize="1" noEditPoints="1" noAdjustHandles="1" noChangeArrowheads="1" noChangeShapeType="1" noTextEdit="1"/>
              </p:cNvSpPr>
              <p:nvPr/>
            </p:nvSpPr>
            <p:spPr>
              <a:xfrm>
                <a:off x="5668228" y="1393816"/>
                <a:ext cx="615710" cy="523884"/>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90" name="Rectangle 3089">
                <a:extLst>
                  <a:ext uri="{FF2B5EF4-FFF2-40B4-BE49-F238E27FC236}">
                    <a16:creationId xmlns:a16="http://schemas.microsoft.com/office/drawing/2014/main" id="{21F7AB04-713C-F5C6-8F6E-C67AFD4759A0}"/>
                  </a:ext>
                </a:extLst>
              </p:cNvPr>
              <p:cNvSpPr/>
              <p:nvPr/>
            </p:nvSpPr>
            <p:spPr>
              <a:xfrm>
                <a:off x="5690587" y="2357465"/>
                <a:ext cx="615710" cy="523884"/>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US" sz="1800" b="0" i="1" smtClean="0">
                              <a:solidFill>
                                <a:schemeClr val="tx1"/>
                              </a:solidFill>
                              <a:latin typeface="Cambria Math" panose="02040503050406030204" pitchFamily="18" charset="0"/>
                            </a:rPr>
                          </m:ctrlPr>
                        </m:sSupPr>
                        <m:e>
                          <m:r>
                            <a:rPr lang="en-US" sz="1800" b="0" i="1" smtClean="0">
                              <a:solidFill>
                                <a:schemeClr val="tx1"/>
                              </a:solidFill>
                              <a:latin typeface="Cambria Math" panose="02040503050406030204" pitchFamily="18" charset="0"/>
                            </a:rPr>
                            <m:t>𝑇</m:t>
                          </m:r>
                        </m:e>
                        <m:sup>
                          <m:r>
                            <a:rPr lang="en-US" sz="1800" b="0" i="1" smtClean="0">
                              <a:solidFill>
                                <a:schemeClr val="tx1"/>
                              </a:solidFill>
                              <a:latin typeface="Cambria Math" panose="02040503050406030204" pitchFamily="18" charset="0"/>
                            </a:rPr>
                            <m:t>∗</m:t>
                          </m:r>
                        </m:sup>
                      </m:sSup>
                    </m:oMath>
                  </m:oMathPara>
                </a14:m>
                <a:endParaRPr lang="en-US" dirty="0">
                  <a:solidFill>
                    <a:schemeClr val="tx1"/>
                  </a:solidFill>
                </a:endParaRPr>
              </a:p>
            </p:txBody>
          </p:sp>
        </mc:Choice>
        <mc:Fallback xmlns="">
          <p:sp>
            <p:nvSpPr>
              <p:cNvPr id="3090" name="Rectangle 3089">
                <a:extLst>
                  <a:ext uri="{FF2B5EF4-FFF2-40B4-BE49-F238E27FC236}">
                    <a16:creationId xmlns:a16="http://schemas.microsoft.com/office/drawing/2014/main" id="{21F7AB04-713C-F5C6-8F6E-C67AFD4759A0}"/>
                  </a:ext>
                </a:extLst>
              </p:cNvPr>
              <p:cNvSpPr>
                <a:spLocks noRot="1" noChangeAspect="1" noMove="1" noResize="1" noEditPoints="1" noAdjustHandles="1" noChangeArrowheads="1" noChangeShapeType="1" noTextEdit="1"/>
              </p:cNvSpPr>
              <p:nvPr/>
            </p:nvSpPr>
            <p:spPr>
              <a:xfrm>
                <a:off x="5690587" y="2357465"/>
                <a:ext cx="615710" cy="523884"/>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91" name="Rectangle 3090">
                <a:extLst>
                  <a:ext uri="{FF2B5EF4-FFF2-40B4-BE49-F238E27FC236}">
                    <a16:creationId xmlns:a16="http://schemas.microsoft.com/office/drawing/2014/main" id="{C9A6698D-27FC-6704-A90C-4A6427084D53}"/>
                  </a:ext>
                </a:extLst>
              </p:cNvPr>
              <p:cNvSpPr/>
              <p:nvPr/>
            </p:nvSpPr>
            <p:spPr>
              <a:xfrm>
                <a:off x="5729781" y="3350980"/>
                <a:ext cx="615710" cy="523884"/>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US" sz="1800" b="0" i="1" smtClean="0">
                              <a:solidFill>
                                <a:schemeClr val="tx1"/>
                              </a:solidFill>
                              <a:latin typeface="Cambria Math" panose="02040503050406030204" pitchFamily="18" charset="0"/>
                            </a:rPr>
                          </m:ctrlPr>
                        </m:sSupPr>
                        <m:e>
                          <m:r>
                            <a:rPr lang="en-US" sz="1800" b="0" i="1" smtClean="0">
                              <a:solidFill>
                                <a:schemeClr val="tx1"/>
                              </a:solidFill>
                              <a:latin typeface="Cambria Math" panose="02040503050406030204" pitchFamily="18" charset="0"/>
                            </a:rPr>
                            <m:t>𝑇</m:t>
                          </m:r>
                        </m:e>
                        <m:sup>
                          <m:r>
                            <a:rPr lang="en-US" sz="1800" b="0" i="1" smtClean="0">
                              <a:solidFill>
                                <a:schemeClr val="tx1"/>
                              </a:solidFill>
                              <a:latin typeface="Cambria Math" panose="02040503050406030204" pitchFamily="18" charset="0"/>
                            </a:rPr>
                            <m:t>∗</m:t>
                          </m:r>
                        </m:sup>
                      </m:sSup>
                    </m:oMath>
                  </m:oMathPara>
                </a14:m>
                <a:endParaRPr lang="en-US" dirty="0">
                  <a:solidFill>
                    <a:schemeClr val="tx1"/>
                  </a:solidFill>
                </a:endParaRPr>
              </a:p>
            </p:txBody>
          </p:sp>
        </mc:Choice>
        <mc:Fallback xmlns="">
          <p:sp>
            <p:nvSpPr>
              <p:cNvPr id="3091" name="Rectangle 3090">
                <a:extLst>
                  <a:ext uri="{FF2B5EF4-FFF2-40B4-BE49-F238E27FC236}">
                    <a16:creationId xmlns:a16="http://schemas.microsoft.com/office/drawing/2014/main" id="{C9A6698D-27FC-6704-A90C-4A6427084D53}"/>
                  </a:ext>
                </a:extLst>
              </p:cNvPr>
              <p:cNvSpPr>
                <a:spLocks noRot="1" noChangeAspect="1" noMove="1" noResize="1" noEditPoints="1" noAdjustHandles="1" noChangeArrowheads="1" noChangeShapeType="1" noTextEdit="1"/>
              </p:cNvSpPr>
              <p:nvPr/>
            </p:nvSpPr>
            <p:spPr>
              <a:xfrm>
                <a:off x="5729781" y="3350980"/>
                <a:ext cx="615710" cy="523884"/>
              </a:xfrm>
              <a:prstGeom prst="rect">
                <a:avLst/>
              </a:prstGeom>
              <a:blipFill>
                <a:blip r:embed="rId1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137242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nodeType="withEffect">
                                  <p:stCondLst>
                                    <p:cond delay="0"/>
                                  </p:stCondLst>
                                  <p:childTnLst>
                                    <p:set>
                                      <p:cBhvr>
                                        <p:cTn id="15" dur="1" fill="hold">
                                          <p:stCondLst>
                                            <p:cond delay="0"/>
                                          </p:stCondLst>
                                        </p:cTn>
                                        <p:tgtEl>
                                          <p:spTgt spid="3074"/>
                                        </p:tgtEl>
                                        <p:attrNameLst>
                                          <p:attrName>style.visibility</p:attrName>
                                        </p:attrNameLst>
                                      </p:cBhvr>
                                      <p:to>
                                        <p:strVal val="visible"/>
                                      </p:to>
                                    </p:set>
                                    <p:animEffect transition="in" filter="fade">
                                      <p:cBhvr>
                                        <p:cTn id="16" dur="500"/>
                                        <p:tgtEl>
                                          <p:spTgt spid="307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par>
                                <p:cTn id="20" presetID="10" presetClass="entr" presetSubtype="0" fill="hold" nodeType="withEffect">
                                  <p:stCondLst>
                                    <p:cond delay="0"/>
                                  </p:stCondLst>
                                  <p:childTnLst>
                                    <p:set>
                                      <p:cBhvr>
                                        <p:cTn id="21" dur="1" fill="hold">
                                          <p:stCondLst>
                                            <p:cond delay="0"/>
                                          </p:stCondLst>
                                        </p:cTn>
                                        <p:tgtEl>
                                          <p:spTgt spid="3076"/>
                                        </p:tgtEl>
                                        <p:attrNameLst>
                                          <p:attrName>style.visibility</p:attrName>
                                        </p:attrNameLst>
                                      </p:cBhvr>
                                      <p:to>
                                        <p:strVal val="visible"/>
                                      </p:to>
                                    </p:set>
                                    <p:animEffect transition="in" filter="fade">
                                      <p:cBhvr>
                                        <p:cTn id="22" dur="500"/>
                                        <p:tgtEl>
                                          <p:spTgt spid="307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par>
                                <p:cTn id="26" presetID="10" presetClass="entr" presetSubtype="0"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par>
                                <p:cTn id="32" presetID="10" presetClass="entr" presetSubtype="0" fill="hold"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par>
                                <p:cTn id="35" presetID="10" presetClass="entr" presetSubtype="0" fill="hold" nodeType="with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500"/>
                                        <p:tgtEl>
                                          <p:spTgt spid="22"/>
                                        </p:tgtEl>
                                      </p:cBhvr>
                                    </p:animEffect>
                                  </p:childTnLst>
                                </p:cTn>
                              </p:par>
                              <p:par>
                                <p:cTn id="38" presetID="10" presetClass="entr" presetSubtype="0" fill="hold" nodeType="with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fade">
                                      <p:cBhvr>
                                        <p:cTn id="40" dur="500"/>
                                        <p:tgtEl>
                                          <p:spTgt spid="25"/>
                                        </p:tgtEl>
                                      </p:cBhvr>
                                    </p:animEffect>
                                  </p:childTnLst>
                                </p:cTn>
                              </p:par>
                              <p:par>
                                <p:cTn id="41" presetID="10" presetClass="entr" presetSubtype="0" fill="hold" nodeType="with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fade">
                                      <p:cBhvr>
                                        <p:cTn id="43" dur="500"/>
                                        <p:tgtEl>
                                          <p:spTgt spid="3"/>
                                        </p:tgtEl>
                                      </p:cBhvr>
                                    </p:animEffect>
                                  </p:childTnLst>
                                </p:cTn>
                              </p:par>
                              <p:par>
                                <p:cTn id="44" presetID="10" presetClass="entr" presetSubtype="0" fill="hold" nodeType="with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fade">
                                      <p:cBhvr>
                                        <p:cTn id="46" dur="500"/>
                                        <p:tgtEl>
                                          <p:spTgt spid="11"/>
                                        </p:tgtEl>
                                      </p:cBhvr>
                                    </p:animEffect>
                                  </p:childTnLst>
                                </p:cTn>
                              </p:par>
                              <p:par>
                                <p:cTn id="47" presetID="10" presetClass="entr" presetSubtype="0" fill="hold" nodeType="withEffect">
                                  <p:stCondLst>
                                    <p:cond delay="0"/>
                                  </p:stCondLst>
                                  <p:childTnLst>
                                    <p:set>
                                      <p:cBhvr>
                                        <p:cTn id="48" dur="1" fill="hold">
                                          <p:stCondLst>
                                            <p:cond delay="0"/>
                                          </p:stCondLst>
                                        </p:cTn>
                                        <p:tgtEl>
                                          <p:spTgt spid="3082"/>
                                        </p:tgtEl>
                                        <p:attrNameLst>
                                          <p:attrName>style.visibility</p:attrName>
                                        </p:attrNameLst>
                                      </p:cBhvr>
                                      <p:to>
                                        <p:strVal val="visible"/>
                                      </p:to>
                                    </p:set>
                                    <p:animEffect transition="in" filter="fade">
                                      <p:cBhvr>
                                        <p:cTn id="49" dur="500"/>
                                        <p:tgtEl>
                                          <p:spTgt spid="3082"/>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49"/>
                                        </p:tgtEl>
                                        <p:attrNameLst>
                                          <p:attrName>style.visibility</p:attrName>
                                        </p:attrNameLst>
                                      </p:cBhvr>
                                      <p:to>
                                        <p:strVal val="visible"/>
                                      </p:to>
                                    </p:set>
                                    <p:animEffect transition="in" filter="fade">
                                      <p:cBhvr>
                                        <p:cTn id="52" dur="500"/>
                                        <p:tgtEl>
                                          <p:spTgt spid="49"/>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fade">
                                      <p:cBhvr>
                                        <p:cTn id="55" dur="500"/>
                                        <p:tgtEl>
                                          <p:spTgt spid="52"/>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3085"/>
                                        </p:tgtEl>
                                        <p:attrNameLst>
                                          <p:attrName>style.visibility</p:attrName>
                                        </p:attrNameLst>
                                      </p:cBhvr>
                                      <p:to>
                                        <p:strVal val="visible"/>
                                      </p:to>
                                    </p:set>
                                    <p:animEffect transition="in" filter="fade">
                                      <p:cBhvr>
                                        <p:cTn id="60" dur="500"/>
                                        <p:tgtEl>
                                          <p:spTgt spid="3085"/>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3084"/>
                                        </p:tgtEl>
                                        <p:attrNameLst>
                                          <p:attrName>style.visibility</p:attrName>
                                        </p:attrNameLst>
                                      </p:cBhvr>
                                      <p:to>
                                        <p:strVal val="visible"/>
                                      </p:to>
                                    </p:set>
                                    <p:animEffect transition="in" filter="fade">
                                      <p:cBhvr>
                                        <p:cTn id="63" dur="500"/>
                                        <p:tgtEl>
                                          <p:spTgt spid="3084"/>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53"/>
                                        </p:tgtEl>
                                        <p:attrNameLst>
                                          <p:attrName>style.visibility</p:attrName>
                                        </p:attrNameLst>
                                      </p:cBhvr>
                                      <p:to>
                                        <p:strVal val="visible"/>
                                      </p:to>
                                    </p:set>
                                    <p:animEffect transition="in" filter="fade">
                                      <p:cBhvr>
                                        <p:cTn id="68" dur="500"/>
                                        <p:tgtEl>
                                          <p:spTgt spid="53"/>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3072"/>
                                        </p:tgtEl>
                                        <p:attrNameLst>
                                          <p:attrName>style.visibility</p:attrName>
                                        </p:attrNameLst>
                                      </p:cBhvr>
                                      <p:to>
                                        <p:strVal val="visible"/>
                                      </p:to>
                                    </p:set>
                                    <p:animEffect transition="in" filter="fade">
                                      <p:cBhvr>
                                        <p:cTn id="71" dur="500"/>
                                        <p:tgtEl>
                                          <p:spTgt spid="3072"/>
                                        </p:tgtEl>
                                      </p:cBhvr>
                                    </p:animEffect>
                                  </p:childTnLst>
                                </p:cTn>
                              </p:par>
                              <p:par>
                                <p:cTn id="72" presetID="10" presetClass="entr" presetSubtype="0" fill="hold" nodeType="withEffect">
                                  <p:stCondLst>
                                    <p:cond delay="0"/>
                                  </p:stCondLst>
                                  <p:childTnLst>
                                    <p:set>
                                      <p:cBhvr>
                                        <p:cTn id="73" dur="1" fill="hold">
                                          <p:stCondLst>
                                            <p:cond delay="0"/>
                                          </p:stCondLst>
                                        </p:cTn>
                                        <p:tgtEl>
                                          <p:spTgt spid="3073"/>
                                        </p:tgtEl>
                                        <p:attrNameLst>
                                          <p:attrName>style.visibility</p:attrName>
                                        </p:attrNameLst>
                                      </p:cBhvr>
                                      <p:to>
                                        <p:strVal val="visible"/>
                                      </p:to>
                                    </p:set>
                                    <p:animEffect transition="in" filter="fade">
                                      <p:cBhvr>
                                        <p:cTn id="74" dur="500"/>
                                        <p:tgtEl>
                                          <p:spTgt spid="3073"/>
                                        </p:tgtEl>
                                      </p:cBhvr>
                                    </p:animEffect>
                                  </p:childTnLst>
                                </p:cTn>
                              </p:par>
                              <p:par>
                                <p:cTn id="75" presetID="10" presetClass="entr" presetSubtype="0" fill="hold" nodeType="withEffect">
                                  <p:stCondLst>
                                    <p:cond delay="0"/>
                                  </p:stCondLst>
                                  <p:childTnLst>
                                    <p:set>
                                      <p:cBhvr>
                                        <p:cTn id="76" dur="1" fill="hold">
                                          <p:stCondLst>
                                            <p:cond delay="0"/>
                                          </p:stCondLst>
                                        </p:cTn>
                                        <p:tgtEl>
                                          <p:spTgt spid="3075"/>
                                        </p:tgtEl>
                                        <p:attrNameLst>
                                          <p:attrName>style.visibility</p:attrName>
                                        </p:attrNameLst>
                                      </p:cBhvr>
                                      <p:to>
                                        <p:strVal val="visible"/>
                                      </p:to>
                                    </p:set>
                                    <p:animEffect transition="in" filter="fade">
                                      <p:cBhvr>
                                        <p:cTn id="77" dur="500"/>
                                        <p:tgtEl>
                                          <p:spTgt spid="3075"/>
                                        </p:tgtEl>
                                      </p:cBhvr>
                                    </p:animEffect>
                                  </p:childTnLst>
                                </p:cTn>
                              </p:par>
                              <p:par>
                                <p:cTn id="78" presetID="10" presetClass="entr" presetSubtype="0" fill="hold" nodeType="withEffect">
                                  <p:stCondLst>
                                    <p:cond delay="0"/>
                                  </p:stCondLst>
                                  <p:childTnLst>
                                    <p:set>
                                      <p:cBhvr>
                                        <p:cTn id="79" dur="1" fill="hold">
                                          <p:stCondLst>
                                            <p:cond delay="0"/>
                                          </p:stCondLst>
                                        </p:cTn>
                                        <p:tgtEl>
                                          <p:spTgt spid="3077"/>
                                        </p:tgtEl>
                                        <p:attrNameLst>
                                          <p:attrName>style.visibility</p:attrName>
                                        </p:attrNameLst>
                                      </p:cBhvr>
                                      <p:to>
                                        <p:strVal val="visible"/>
                                      </p:to>
                                    </p:set>
                                    <p:animEffect transition="in" filter="fade">
                                      <p:cBhvr>
                                        <p:cTn id="80" dur="500"/>
                                        <p:tgtEl>
                                          <p:spTgt spid="3077"/>
                                        </p:tgtEl>
                                      </p:cBhvr>
                                    </p:animEffect>
                                  </p:childTnLst>
                                </p:cTn>
                              </p:par>
                              <p:par>
                                <p:cTn id="81" presetID="10" presetClass="entr" presetSubtype="0" fill="hold" nodeType="withEffect">
                                  <p:stCondLst>
                                    <p:cond delay="0"/>
                                  </p:stCondLst>
                                  <p:childTnLst>
                                    <p:set>
                                      <p:cBhvr>
                                        <p:cTn id="82" dur="1" fill="hold">
                                          <p:stCondLst>
                                            <p:cond delay="0"/>
                                          </p:stCondLst>
                                        </p:cTn>
                                        <p:tgtEl>
                                          <p:spTgt spid="3080"/>
                                        </p:tgtEl>
                                        <p:attrNameLst>
                                          <p:attrName>style.visibility</p:attrName>
                                        </p:attrNameLst>
                                      </p:cBhvr>
                                      <p:to>
                                        <p:strVal val="visible"/>
                                      </p:to>
                                    </p:set>
                                    <p:animEffect transition="in" filter="fade">
                                      <p:cBhvr>
                                        <p:cTn id="83" dur="500"/>
                                        <p:tgtEl>
                                          <p:spTgt spid="3080"/>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3081"/>
                                        </p:tgtEl>
                                        <p:attrNameLst>
                                          <p:attrName>style.visibility</p:attrName>
                                        </p:attrNameLst>
                                      </p:cBhvr>
                                      <p:to>
                                        <p:strVal val="visible"/>
                                      </p:to>
                                    </p:set>
                                    <p:animEffect transition="in" filter="fade">
                                      <p:cBhvr>
                                        <p:cTn id="86" dur="500"/>
                                        <p:tgtEl>
                                          <p:spTgt spid="3081"/>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3083"/>
                                        </p:tgtEl>
                                        <p:attrNameLst>
                                          <p:attrName>style.visibility</p:attrName>
                                        </p:attrNameLst>
                                      </p:cBhvr>
                                      <p:to>
                                        <p:strVal val="visible"/>
                                      </p:to>
                                    </p:set>
                                    <p:animEffect transition="in" filter="fade">
                                      <p:cBhvr>
                                        <p:cTn id="89" dur="500"/>
                                        <p:tgtEl>
                                          <p:spTgt spid="3083"/>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3086"/>
                                        </p:tgtEl>
                                        <p:attrNameLst>
                                          <p:attrName>style.visibility</p:attrName>
                                        </p:attrNameLst>
                                      </p:cBhvr>
                                      <p:to>
                                        <p:strVal val="visible"/>
                                      </p:to>
                                    </p:set>
                                    <p:animEffect transition="in" filter="fade">
                                      <p:cBhvr>
                                        <p:cTn id="92" dur="500"/>
                                        <p:tgtEl>
                                          <p:spTgt spid="3086"/>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3087"/>
                                        </p:tgtEl>
                                        <p:attrNameLst>
                                          <p:attrName>style.visibility</p:attrName>
                                        </p:attrNameLst>
                                      </p:cBhvr>
                                      <p:to>
                                        <p:strVal val="visible"/>
                                      </p:to>
                                    </p:set>
                                    <p:animEffect transition="in" filter="fade">
                                      <p:cBhvr>
                                        <p:cTn id="95" dur="500"/>
                                        <p:tgtEl>
                                          <p:spTgt spid="3087"/>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3088"/>
                                        </p:tgtEl>
                                        <p:attrNameLst>
                                          <p:attrName>style.visibility</p:attrName>
                                        </p:attrNameLst>
                                      </p:cBhvr>
                                      <p:to>
                                        <p:strVal val="visible"/>
                                      </p:to>
                                    </p:set>
                                    <p:animEffect transition="in" filter="fade">
                                      <p:cBhvr>
                                        <p:cTn id="98" dur="500"/>
                                        <p:tgtEl>
                                          <p:spTgt spid="3088"/>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3089"/>
                                        </p:tgtEl>
                                        <p:attrNameLst>
                                          <p:attrName>style.visibility</p:attrName>
                                        </p:attrNameLst>
                                      </p:cBhvr>
                                      <p:to>
                                        <p:strVal val="visible"/>
                                      </p:to>
                                    </p:set>
                                    <p:animEffect transition="in" filter="fade">
                                      <p:cBhvr>
                                        <p:cTn id="101" dur="500"/>
                                        <p:tgtEl>
                                          <p:spTgt spid="3089"/>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3090"/>
                                        </p:tgtEl>
                                        <p:attrNameLst>
                                          <p:attrName>style.visibility</p:attrName>
                                        </p:attrNameLst>
                                      </p:cBhvr>
                                      <p:to>
                                        <p:strVal val="visible"/>
                                      </p:to>
                                    </p:set>
                                    <p:animEffect transition="in" filter="fade">
                                      <p:cBhvr>
                                        <p:cTn id="104" dur="500"/>
                                        <p:tgtEl>
                                          <p:spTgt spid="3090"/>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3091"/>
                                        </p:tgtEl>
                                        <p:attrNameLst>
                                          <p:attrName>style.visibility</p:attrName>
                                        </p:attrNameLst>
                                      </p:cBhvr>
                                      <p:to>
                                        <p:strVal val="visible"/>
                                      </p:to>
                                    </p:set>
                                    <p:animEffect transition="in" filter="fade">
                                      <p:cBhvr>
                                        <p:cTn id="107" dur="500"/>
                                        <p:tgtEl>
                                          <p:spTgt spid="30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 grpId="0"/>
      <p:bldP spid="7" grpId="0"/>
      <p:bldP spid="8" grpId="0"/>
      <p:bldP spid="10" grpId="0"/>
      <p:bldP spid="49" grpId="0" animBg="1"/>
      <p:bldP spid="52" grpId="0"/>
      <p:bldP spid="53" grpId="0" animBg="1"/>
      <p:bldP spid="3072" grpId="0"/>
      <p:bldP spid="3081" grpId="0" animBg="1"/>
      <p:bldP spid="3083" grpId="0" animBg="1"/>
      <p:bldP spid="3084" grpId="0" animBg="1"/>
      <p:bldP spid="3085" grpId="0"/>
      <p:bldP spid="3086" grpId="0" animBg="1"/>
      <p:bldP spid="3087" grpId="0" animBg="1"/>
      <p:bldP spid="3088" grpId="0" animBg="1"/>
      <p:bldP spid="3089" grpId="0" animBg="1"/>
      <p:bldP spid="3090" grpId="0" animBg="1"/>
      <p:bldP spid="309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FC93C-B4E9-9AF5-2A20-B7224F96446D}"/>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0652AD26-DE13-3CBC-A24B-3BFC79DE7352}"/>
              </a:ext>
            </a:extLst>
          </p:cNvPr>
          <p:cNvSpPr>
            <a:spLocks noGrp="1"/>
          </p:cNvSpPr>
          <p:nvPr>
            <p:ph idx="1"/>
          </p:nvPr>
        </p:nvSpPr>
        <p:spPr/>
        <p:txBody>
          <a:bodyPr>
            <a:normAutofit/>
          </a:bodyPr>
          <a:lstStyle/>
          <a:p>
            <a:pPr marL="395288" indent="-395288">
              <a:buFont typeface="+mj-lt"/>
              <a:buAutoNum type="arabicPeriod"/>
            </a:pPr>
            <a:r>
              <a:rPr lang="en-US" sz="2000" b="1" dirty="0"/>
              <a:t>Heterogeneity in Distributed Computing Systems</a:t>
            </a:r>
          </a:p>
          <a:p>
            <a:pPr marL="395288" indent="-395288">
              <a:buFont typeface="+mj-lt"/>
              <a:buAutoNum type="arabicPeriod"/>
            </a:pPr>
            <a:endParaRPr lang="en-US" sz="2000" b="1" dirty="0"/>
          </a:p>
          <a:p>
            <a:pPr marL="457200" indent="-457200">
              <a:buFont typeface="+mj-lt"/>
              <a:buAutoNum type="arabicPeriod" startAt="2"/>
            </a:pPr>
            <a:r>
              <a:rPr lang="en-US" sz="2000" b="1" dirty="0"/>
              <a:t>Homogenization: Heterogeneity to Homogeneity Transformation</a:t>
            </a:r>
          </a:p>
          <a:p>
            <a:pPr marL="457200" indent="-457200">
              <a:buFont typeface="+mj-lt"/>
              <a:buAutoNum type="arabicPeriod" startAt="2"/>
            </a:pPr>
            <a:endParaRPr lang="en-US" sz="2000" b="1" dirty="0"/>
          </a:p>
          <a:p>
            <a:pPr marL="457200" indent="-457200">
              <a:buFont typeface="+mj-lt"/>
              <a:buAutoNum type="arabicPeriod" startAt="3"/>
            </a:pPr>
            <a:r>
              <a:rPr lang="en-US" sz="2000" b="1" dirty="0"/>
              <a:t>HEET: System Heterogeneity Score</a:t>
            </a:r>
          </a:p>
          <a:p>
            <a:pPr marL="457200" indent="-457200">
              <a:buFont typeface="+mj-lt"/>
              <a:buAutoNum type="arabicPeriod" startAt="3"/>
            </a:pPr>
            <a:endParaRPr lang="en-US" sz="2000" b="1" dirty="0"/>
          </a:p>
          <a:p>
            <a:pPr marL="457200" indent="-457200">
              <a:buFont typeface="+mj-lt"/>
              <a:buAutoNum type="arabicPeriod" startAt="3"/>
            </a:pPr>
            <a:r>
              <a:rPr lang="en-US" sz="2000" b="1" dirty="0"/>
              <a:t>Experimental Evaluation of HEET</a:t>
            </a:r>
          </a:p>
          <a:p>
            <a:pPr marL="457200" indent="-457200">
              <a:buFont typeface="+mj-lt"/>
              <a:buAutoNum type="arabicPeriod" startAt="3"/>
            </a:pPr>
            <a:endParaRPr lang="en-US" sz="2000" b="1" dirty="0"/>
          </a:p>
          <a:p>
            <a:pPr marL="457200" indent="-457200">
              <a:buFont typeface="+mj-lt"/>
              <a:buAutoNum type="arabicPeriod" startAt="3"/>
            </a:pPr>
            <a:r>
              <a:rPr lang="en-US" sz="2000" b="1" dirty="0"/>
              <a:t>Summary and Future Works</a:t>
            </a:r>
            <a:endParaRPr lang="en-US" sz="2000" dirty="0"/>
          </a:p>
          <a:p>
            <a:pPr marL="0" indent="0">
              <a:buNone/>
            </a:pPr>
            <a:endParaRPr lang="en-US" b="1" dirty="0"/>
          </a:p>
        </p:txBody>
      </p:sp>
      <p:sp>
        <p:nvSpPr>
          <p:cNvPr id="4" name="Slide Number Placeholder 3">
            <a:extLst>
              <a:ext uri="{FF2B5EF4-FFF2-40B4-BE49-F238E27FC236}">
                <a16:creationId xmlns:a16="http://schemas.microsoft.com/office/drawing/2014/main" id="{0483DDCD-788F-6214-5F9D-7FD2866819AC}"/>
              </a:ext>
            </a:extLst>
          </p:cNvPr>
          <p:cNvSpPr>
            <a:spLocks noGrp="1"/>
          </p:cNvSpPr>
          <p:nvPr>
            <p:ph type="sldNum" sz="quarter" idx="12"/>
          </p:nvPr>
        </p:nvSpPr>
        <p:spPr/>
        <p:txBody>
          <a:bodyPr/>
          <a:lstStyle/>
          <a:p>
            <a:fld id="{7D2751F7-D677-4CE9-B35A-C3CCA0CC8D94}" type="slidenum">
              <a:rPr lang="en-US" smtClean="0"/>
              <a:pPr/>
              <a:t>2</a:t>
            </a:fld>
            <a:endParaRPr lang="en-US" dirty="0"/>
          </a:p>
        </p:txBody>
      </p:sp>
    </p:spTree>
    <p:extLst>
      <p:ext uri="{BB962C8B-B14F-4D97-AF65-F5344CB8AC3E}">
        <p14:creationId xmlns:p14="http://schemas.microsoft.com/office/powerpoint/2010/main" val="2104222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88A11-1161-FC6D-CD86-771CA60301DD}"/>
              </a:ext>
            </a:extLst>
          </p:cNvPr>
          <p:cNvSpPr>
            <a:spLocks noGrp="1"/>
          </p:cNvSpPr>
          <p:nvPr>
            <p:ph type="title"/>
          </p:nvPr>
        </p:nvSpPr>
        <p:spPr/>
        <p:txBody>
          <a:bodyPr>
            <a:normAutofit/>
          </a:bodyPr>
          <a:lstStyle/>
          <a:p>
            <a:r>
              <a:rPr lang="en-US" b="1" i="0" dirty="0">
                <a:effectLst/>
                <a:latin typeface="Söhne"/>
              </a:rPr>
              <a:t>The Role of Homogenization in the Heterogeneity Score</a:t>
            </a:r>
            <a:endParaRPr lang="en-US" dirty="0"/>
          </a:p>
        </p:txBody>
      </p:sp>
      <p:sp>
        <p:nvSpPr>
          <p:cNvPr id="3" name="Content Placeholder 2">
            <a:extLst>
              <a:ext uri="{FF2B5EF4-FFF2-40B4-BE49-F238E27FC236}">
                <a16:creationId xmlns:a16="http://schemas.microsoft.com/office/drawing/2014/main" id="{C0AD8268-11BC-E7A6-C959-5C65BB1C55B4}"/>
              </a:ext>
            </a:extLst>
          </p:cNvPr>
          <p:cNvSpPr>
            <a:spLocks noGrp="1"/>
          </p:cNvSpPr>
          <p:nvPr>
            <p:ph idx="1"/>
          </p:nvPr>
        </p:nvSpPr>
        <p:spPr>
          <a:xfrm>
            <a:off x="127063" y="1033981"/>
            <a:ext cx="8710684" cy="1048037"/>
          </a:xfrm>
        </p:spPr>
        <p:txBody>
          <a:bodyPr/>
          <a:lstStyle/>
          <a:p>
            <a:r>
              <a:rPr lang="en-US" dirty="0"/>
              <a:t>Simplification</a:t>
            </a:r>
          </a:p>
          <a:p>
            <a:pPr lvl="1"/>
            <a:r>
              <a:rPr lang="en-US" dirty="0"/>
              <a:t>Estimate the QoS</a:t>
            </a:r>
          </a:p>
          <a:p>
            <a:endParaRPr lang="en-US" dirty="0"/>
          </a:p>
        </p:txBody>
      </p:sp>
      <p:sp>
        <p:nvSpPr>
          <p:cNvPr id="4" name="Slide Number Placeholder 3">
            <a:extLst>
              <a:ext uri="{FF2B5EF4-FFF2-40B4-BE49-F238E27FC236}">
                <a16:creationId xmlns:a16="http://schemas.microsoft.com/office/drawing/2014/main" id="{1625B02F-7704-FB6E-E8F6-31F15D0236C5}"/>
              </a:ext>
            </a:extLst>
          </p:cNvPr>
          <p:cNvSpPr>
            <a:spLocks noGrp="1"/>
          </p:cNvSpPr>
          <p:nvPr>
            <p:ph type="sldNum" sz="quarter" idx="12"/>
          </p:nvPr>
        </p:nvSpPr>
        <p:spPr/>
        <p:txBody>
          <a:bodyPr/>
          <a:lstStyle/>
          <a:p>
            <a:fld id="{7D2751F7-D677-4CE9-B35A-C3CCA0CC8D94}" type="slidenum">
              <a:rPr lang="en-US" smtClean="0"/>
              <a:pPr/>
              <a:t>20</a:t>
            </a:fld>
            <a:endParaRPr lang="en-US" dirty="0"/>
          </a:p>
        </p:txBody>
      </p:sp>
      <p:sp>
        <p:nvSpPr>
          <p:cNvPr id="55" name="Rectangle: Rounded Corners 54">
            <a:extLst>
              <a:ext uri="{FF2B5EF4-FFF2-40B4-BE49-F238E27FC236}">
                <a16:creationId xmlns:a16="http://schemas.microsoft.com/office/drawing/2014/main" id="{53629084-3B41-CCBC-26E1-BE7E736FA212}"/>
              </a:ext>
            </a:extLst>
          </p:cNvPr>
          <p:cNvSpPr/>
          <p:nvPr/>
        </p:nvSpPr>
        <p:spPr>
          <a:xfrm>
            <a:off x="5604735" y="1304536"/>
            <a:ext cx="843468" cy="2600012"/>
          </a:xfrm>
          <a:prstGeom prst="roundRect">
            <a:avLst>
              <a:gd name="adj" fmla="val 462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6" name="Picture 2" descr="Detect the Faces in the Image using the Mediapipe Library">
            <a:extLst>
              <a:ext uri="{FF2B5EF4-FFF2-40B4-BE49-F238E27FC236}">
                <a16:creationId xmlns:a16="http://schemas.microsoft.com/office/drawing/2014/main" id="{07BC7E6E-B9CF-575E-00A8-9874498C186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4536" t="3033" r="22665" b="10514"/>
          <a:stretch/>
        </p:blipFill>
        <p:spPr bwMode="auto">
          <a:xfrm>
            <a:off x="3715349" y="1304536"/>
            <a:ext cx="615710" cy="672115"/>
          </a:xfrm>
          <a:prstGeom prst="rect">
            <a:avLst/>
          </a:prstGeom>
          <a:noFill/>
          <a:extLst>
            <a:ext uri="{909E8E84-426E-40DD-AFC4-6F175D3DCCD1}">
              <a14:hiddenFill xmlns:a14="http://schemas.microsoft.com/office/drawing/2010/main">
                <a:solidFill>
                  <a:srgbClr val="FFFFFF"/>
                </a:solidFill>
              </a14:hiddenFill>
            </a:ext>
          </a:extLst>
        </p:spPr>
      </p:pic>
      <p:sp>
        <p:nvSpPr>
          <p:cNvPr id="57" name="TextBox 56">
            <a:extLst>
              <a:ext uri="{FF2B5EF4-FFF2-40B4-BE49-F238E27FC236}">
                <a16:creationId xmlns:a16="http://schemas.microsoft.com/office/drawing/2014/main" id="{7DC05470-A9AE-0670-12A6-93C144EE385C}"/>
              </a:ext>
            </a:extLst>
          </p:cNvPr>
          <p:cNvSpPr txBox="1"/>
          <p:nvPr/>
        </p:nvSpPr>
        <p:spPr>
          <a:xfrm>
            <a:off x="3281524" y="1964577"/>
            <a:ext cx="1572831" cy="307777"/>
          </a:xfrm>
          <a:prstGeom prst="rect">
            <a:avLst/>
          </a:prstGeom>
          <a:noFill/>
        </p:spPr>
        <p:txBody>
          <a:bodyPr wrap="square" rtlCol="0">
            <a:spAutoFit/>
          </a:bodyPr>
          <a:lstStyle/>
          <a:p>
            <a:pPr algn="ctr"/>
            <a:r>
              <a:rPr lang="en-US" dirty="0"/>
              <a:t>Face Recognition</a:t>
            </a:r>
          </a:p>
        </p:txBody>
      </p:sp>
      <p:pic>
        <p:nvPicPr>
          <p:cNvPr id="58" name="Picture 2" descr="Voice recognition - Free technology icons">
            <a:extLst>
              <a:ext uri="{FF2B5EF4-FFF2-40B4-BE49-F238E27FC236}">
                <a16:creationId xmlns:a16="http://schemas.microsoft.com/office/drawing/2014/main" id="{512CBCB8-97E6-A33D-3339-2A3E9C255DD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9425" y="2339658"/>
            <a:ext cx="577798" cy="577798"/>
          </a:xfrm>
          <a:prstGeom prst="rect">
            <a:avLst/>
          </a:prstGeom>
          <a:noFill/>
          <a:extLst>
            <a:ext uri="{909E8E84-426E-40DD-AFC4-6F175D3DCCD1}">
              <a14:hiddenFill xmlns:a14="http://schemas.microsoft.com/office/drawing/2010/main">
                <a:solidFill>
                  <a:srgbClr val="FFFFFF"/>
                </a:solidFill>
              </a14:hiddenFill>
            </a:ext>
          </a:extLst>
        </p:spPr>
      </p:pic>
      <p:sp>
        <p:nvSpPr>
          <p:cNvPr id="59" name="TextBox 58">
            <a:extLst>
              <a:ext uri="{FF2B5EF4-FFF2-40B4-BE49-F238E27FC236}">
                <a16:creationId xmlns:a16="http://schemas.microsoft.com/office/drawing/2014/main" id="{A5ACC293-CF44-48BF-654A-099858CAEB70}"/>
              </a:ext>
            </a:extLst>
          </p:cNvPr>
          <p:cNvSpPr txBox="1"/>
          <p:nvPr/>
        </p:nvSpPr>
        <p:spPr>
          <a:xfrm>
            <a:off x="3165520" y="2927841"/>
            <a:ext cx="1805608" cy="307777"/>
          </a:xfrm>
          <a:prstGeom prst="rect">
            <a:avLst/>
          </a:prstGeom>
          <a:noFill/>
        </p:spPr>
        <p:txBody>
          <a:bodyPr wrap="square" rtlCol="0">
            <a:spAutoFit/>
          </a:bodyPr>
          <a:lstStyle/>
          <a:p>
            <a:pPr algn="ctr"/>
            <a:r>
              <a:rPr lang="en-US" dirty="0"/>
              <a:t>Speech Recognition</a:t>
            </a:r>
          </a:p>
        </p:txBody>
      </p:sp>
      <p:pic>
        <p:nvPicPr>
          <p:cNvPr id="60" name="Picture 4" descr="ChatGPT Logo and symbol, meaning, history, PNG, brand">
            <a:extLst>
              <a:ext uri="{FF2B5EF4-FFF2-40B4-BE49-F238E27FC236}">
                <a16:creationId xmlns:a16="http://schemas.microsoft.com/office/drawing/2014/main" id="{71683A11-8EAF-AA58-8AD6-57112211D0A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8001" t="5359" r="28001" b="2923"/>
          <a:stretch/>
        </p:blipFill>
        <p:spPr bwMode="auto">
          <a:xfrm>
            <a:off x="3678462" y="3235605"/>
            <a:ext cx="678761" cy="795892"/>
          </a:xfrm>
          <a:prstGeom prst="rect">
            <a:avLst/>
          </a:prstGeom>
          <a:noFill/>
          <a:extLst>
            <a:ext uri="{909E8E84-426E-40DD-AFC4-6F175D3DCCD1}">
              <a14:hiddenFill xmlns:a14="http://schemas.microsoft.com/office/drawing/2010/main">
                <a:solidFill>
                  <a:srgbClr val="FFFFFF"/>
                </a:solidFill>
              </a14:hiddenFill>
            </a:ext>
          </a:extLst>
        </p:spPr>
      </p:pic>
      <p:sp>
        <p:nvSpPr>
          <p:cNvPr id="61" name="TextBox 60">
            <a:extLst>
              <a:ext uri="{FF2B5EF4-FFF2-40B4-BE49-F238E27FC236}">
                <a16:creationId xmlns:a16="http://schemas.microsoft.com/office/drawing/2014/main" id="{59F6EEF9-1FE7-F459-0D68-FB341E148187}"/>
              </a:ext>
            </a:extLst>
          </p:cNvPr>
          <p:cNvSpPr txBox="1"/>
          <p:nvPr/>
        </p:nvSpPr>
        <p:spPr>
          <a:xfrm>
            <a:off x="3709987" y="3967286"/>
            <a:ext cx="615710" cy="307777"/>
          </a:xfrm>
          <a:prstGeom prst="rect">
            <a:avLst/>
          </a:prstGeom>
          <a:noFill/>
        </p:spPr>
        <p:txBody>
          <a:bodyPr wrap="square" rtlCol="0">
            <a:spAutoFit/>
          </a:bodyPr>
          <a:lstStyle/>
          <a:p>
            <a:pPr algn="ctr"/>
            <a:r>
              <a:rPr lang="en-US" dirty="0"/>
              <a:t>NLP</a:t>
            </a:r>
          </a:p>
        </p:txBody>
      </p:sp>
      <p:pic>
        <p:nvPicPr>
          <p:cNvPr id="62" name="Google Shape;175;p13">
            <a:extLst>
              <a:ext uri="{FF2B5EF4-FFF2-40B4-BE49-F238E27FC236}">
                <a16:creationId xmlns:a16="http://schemas.microsoft.com/office/drawing/2014/main" id="{60BBE577-9FA9-6D6B-9B85-0EC549BA4FC9}"/>
              </a:ext>
            </a:extLst>
          </p:cNvPr>
          <p:cNvPicPr preferRelativeResize="0"/>
          <p:nvPr/>
        </p:nvPicPr>
        <p:blipFill>
          <a:blip r:embed="rId6">
            <a:alphaModFix/>
          </a:blip>
          <a:stretch>
            <a:fillRect/>
          </a:stretch>
        </p:blipFill>
        <p:spPr>
          <a:xfrm>
            <a:off x="5725508" y="2369500"/>
            <a:ext cx="615710" cy="584775"/>
          </a:xfrm>
          <a:prstGeom prst="rect">
            <a:avLst/>
          </a:prstGeom>
          <a:noFill/>
          <a:ln>
            <a:noFill/>
          </a:ln>
        </p:spPr>
      </p:pic>
      <p:sp>
        <p:nvSpPr>
          <p:cNvPr id="63" name="TextBox 62">
            <a:extLst>
              <a:ext uri="{FF2B5EF4-FFF2-40B4-BE49-F238E27FC236}">
                <a16:creationId xmlns:a16="http://schemas.microsoft.com/office/drawing/2014/main" id="{23EDECD7-0427-8723-7339-E72B79A93464}"/>
              </a:ext>
            </a:extLst>
          </p:cNvPr>
          <p:cNvSpPr txBox="1"/>
          <p:nvPr/>
        </p:nvSpPr>
        <p:spPr>
          <a:xfrm>
            <a:off x="5487962" y="3941530"/>
            <a:ext cx="1091477" cy="338554"/>
          </a:xfrm>
          <a:prstGeom prst="rect">
            <a:avLst/>
          </a:prstGeom>
          <a:noFill/>
        </p:spPr>
        <p:txBody>
          <a:bodyPr wrap="square" rtlCol="0">
            <a:spAutoFit/>
          </a:bodyPr>
          <a:lstStyle/>
          <a:p>
            <a:pPr algn="ctr"/>
            <a:r>
              <a:rPr lang="en-US" sz="1600" dirty="0"/>
              <a:t>Machines</a:t>
            </a:r>
          </a:p>
        </p:txBody>
      </p:sp>
      <p:cxnSp>
        <p:nvCxnSpPr>
          <p:cNvPr id="64" name="Straight Arrow Connector 63">
            <a:extLst>
              <a:ext uri="{FF2B5EF4-FFF2-40B4-BE49-F238E27FC236}">
                <a16:creationId xmlns:a16="http://schemas.microsoft.com/office/drawing/2014/main" id="{3D30892C-7861-3F27-DEFC-59FD68930A91}"/>
              </a:ext>
            </a:extLst>
          </p:cNvPr>
          <p:cNvCxnSpPr>
            <a:cxnSpLocks/>
          </p:cNvCxnSpPr>
          <p:nvPr/>
        </p:nvCxnSpPr>
        <p:spPr>
          <a:xfrm>
            <a:off x="4529075" y="1559587"/>
            <a:ext cx="958887" cy="686950"/>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415F9BE4-BE5D-9DE6-4D4D-2775E1B6DB6E}"/>
              </a:ext>
            </a:extLst>
          </p:cNvPr>
          <p:cNvCxnSpPr>
            <a:cxnSpLocks/>
          </p:cNvCxnSpPr>
          <p:nvPr/>
        </p:nvCxnSpPr>
        <p:spPr>
          <a:xfrm flipV="1">
            <a:off x="4524425" y="2584265"/>
            <a:ext cx="1019924" cy="1618"/>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F2006DBE-7943-ABF4-4CCF-39A3B9F7B9D5}"/>
              </a:ext>
            </a:extLst>
          </p:cNvPr>
          <p:cNvCxnSpPr>
            <a:cxnSpLocks/>
          </p:cNvCxnSpPr>
          <p:nvPr/>
        </p:nvCxnSpPr>
        <p:spPr>
          <a:xfrm flipV="1">
            <a:off x="4632446" y="2865110"/>
            <a:ext cx="911903" cy="768441"/>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pic>
        <p:nvPicPr>
          <p:cNvPr id="67" name="Google Shape;178;p13">
            <a:extLst>
              <a:ext uri="{FF2B5EF4-FFF2-40B4-BE49-F238E27FC236}">
                <a16:creationId xmlns:a16="http://schemas.microsoft.com/office/drawing/2014/main" id="{340DD578-9F27-93AA-C6B0-7E31A4D4E530}"/>
              </a:ext>
            </a:extLst>
          </p:cNvPr>
          <p:cNvPicPr preferRelativeResize="0"/>
          <p:nvPr/>
        </p:nvPicPr>
        <p:blipFill>
          <a:blip r:embed="rId7">
            <a:alphaModFix/>
          </a:blip>
          <a:stretch>
            <a:fillRect/>
          </a:stretch>
        </p:blipFill>
        <p:spPr>
          <a:xfrm>
            <a:off x="5759013" y="3236884"/>
            <a:ext cx="548700" cy="548700"/>
          </a:xfrm>
          <a:prstGeom prst="rect">
            <a:avLst/>
          </a:prstGeom>
          <a:noFill/>
          <a:ln>
            <a:noFill/>
          </a:ln>
        </p:spPr>
      </p:pic>
      <p:pic>
        <p:nvPicPr>
          <p:cNvPr id="68" name="Google Shape;180;p13">
            <a:extLst>
              <a:ext uri="{FF2B5EF4-FFF2-40B4-BE49-F238E27FC236}">
                <a16:creationId xmlns:a16="http://schemas.microsoft.com/office/drawing/2014/main" id="{F81F9A09-A825-4932-1959-E78E021E3960}"/>
              </a:ext>
            </a:extLst>
          </p:cNvPr>
          <p:cNvPicPr preferRelativeResize="0"/>
          <p:nvPr/>
        </p:nvPicPr>
        <p:blipFill>
          <a:blip r:embed="rId8">
            <a:alphaModFix/>
          </a:blip>
          <a:stretch>
            <a:fillRect/>
          </a:stretch>
        </p:blipFill>
        <p:spPr>
          <a:xfrm>
            <a:off x="5759013" y="1487873"/>
            <a:ext cx="548700" cy="548700"/>
          </a:xfrm>
          <a:prstGeom prst="rect">
            <a:avLst/>
          </a:prstGeom>
          <a:noFill/>
          <a:ln>
            <a:noFill/>
          </a:ln>
        </p:spPr>
      </p:pic>
      <p:sp>
        <p:nvSpPr>
          <p:cNvPr id="69" name="Rectangle: Rounded Corners 68">
            <a:extLst>
              <a:ext uri="{FF2B5EF4-FFF2-40B4-BE49-F238E27FC236}">
                <a16:creationId xmlns:a16="http://schemas.microsoft.com/office/drawing/2014/main" id="{99571FE5-5058-64C6-07AF-5C891DBA5825}"/>
              </a:ext>
            </a:extLst>
          </p:cNvPr>
          <p:cNvSpPr/>
          <p:nvPr/>
        </p:nvSpPr>
        <p:spPr>
          <a:xfrm>
            <a:off x="3165520" y="1033981"/>
            <a:ext cx="3751979" cy="3492324"/>
          </a:xfrm>
          <a:prstGeom prst="roundRect">
            <a:avLst>
              <a:gd name="adj" fmla="val 5099"/>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BBB689CB-7F56-4A72-7430-040B6E30EA69}"/>
              </a:ext>
            </a:extLst>
          </p:cNvPr>
          <p:cNvSpPr txBox="1"/>
          <p:nvPr/>
        </p:nvSpPr>
        <p:spPr>
          <a:xfrm>
            <a:off x="3317643" y="4550346"/>
            <a:ext cx="3447731" cy="338554"/>
          </a:xfrm>
          <a:prstGeom prst="rect">
            <a:avLst/>
          </a:prstGeom>
          <a:noFill/>
        </p:spPr>
        <p:txBody>
          <a:bodyPr wrap="square" rtlCol="0">
            <a:spAutoFit/>
          </a:bodyPr>
          <a:lstStyle/>
          <a:p>
            <a:pPr algn="ctr"/>
            <a:r>
              <a:rPr lang="en-US" sz="1600" b="1" dirty="0"/>
              <a:t>Heterogeneous</a:t>
            </a:r>
            <a:r>
              <a:rPr lang="en-US" sz="1600" dirty="0"/>
              <a:t> Computing System</a:t>
            </a:r>
          </a:p>
        </p:txBody>
      </p:sp>
      <p:sp>
        <p:nvSpPr>
          <p:cNvPr id="71" name="Arrow: Right 70">
            <a:extLst>
              <a:ext uri="{FF2B5EF4-FFF2-40B4-BE49-F238E27FC236}">
                <a16:creationId xmlns:a16="http://schemas.microsoft.com/office/drawing/2014/main" id="{2C01302D-7D59-7E42-914B-21D71E00573D}"/>
              </a:ext>
            </a:extLst>
          </p:cNvPr>
          <p:cNvSpPr/>
          <p:nvPr/>
        </p:nvSpPr>
        <p:spPr>
          <a:xfrm>
            <a:off x="7034272" y="2464542"/>
            <a:ext cx="745587" cy="489733"/>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8" name="Picture 4" descr="Person silhouette with question mark Royalty Free Vector">
            <a:extLst>
              <a:ext uri="{FF2B5EF4-FFF2-40B4-BE49-F238E27FC236}">
                <a16:creationId xmlns:a16="http://schemas.microsoft.com/office/drawing/2014/main" id="{BB8985AA-DCD6-E1C1-7D15-FDB95FAD4818}"/>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b="10221"/>
          <a:stretch/>
        </p:blipFill>
        <p:spPr bwMode="auto">
          <a:xfrm>
            <a:off x="7804881" y="1514705"/>
            <a:ext cx="1249367" cy="1506725"/>
          </a:xfrm>
          <a:prstGeom prst="rect">
            <a:avLst/>
          </a:prstGeom>
          <a:noFill/>
          <a:extLst>
            <a:ext uri="{909E8E84-426E-40DD-AFC4-6F175D3DCCD1}">
              <a14:hiddenFill xmlns:a14="http://schemas.microsoft.com/office/drawing/2010/main">
                <a:solidFill>
                  <a:srgbClr val="FFFFFF"/>
                </a:solidFill>
              </a14:hiddenFill>
            </a:ext>
          </a:extLst>
        </p:spPr>
      </p:pic>
      <p:sp>
        <p:nvSpPr>
          <p:cNvPr id="72" name="TextBox 71">
            <a:extLst>
              <a:ext uri="{FF2B5EF4-FFF2-40B4-BE49-F238E27FC236}">
                <a16:creationId xmlns:a16="http://schemas.microsoft.com/office/drawing/2014/main" id="{F205576A-460D-3997-36D2-F2F01813E85F}"/>
              </a:ext>
            </a:extLst>
          </p:cNvPr>
          <p:cNvSpPr txBox="1"/>
          <p:nvPr/>
        </p:nvSpPr>
        <p:spPr>
          <a:xfrm>
            <a:off x="6967705" y="2048189"/>
            <a:ext cx="837176" cy="430887"/>
          </a:xfrm>
          <a:prstGeom prst="rect">
            <a:avLst/>
          </a:prstGeom>
          <a:noFill/>
        </p:spPr>
        <p:txBody>
          <a:bodyPr wrap="square" rtlCol="0">
            <a:spAutoFit/>
          </a:bodyPr>
          <a:lstStyle/>
          <a:p>
            <a:r>
              <a:rPr lang="en-US" sz="2200" dirty="0"/>
              <a:t>QoS</a:t>
            </a:r>
          </a:p>
        </p:txBody>
      </p:sp>
      <p:pic>
        <p:nvPicPr>
          <p:cNvPr id="74" name="Picture 73">
            <a:extLst>
              <a:ext uri="{FF2B5EF4-FFF2-40B4-BE49-F238E27FC236}">
                <a16:creationId xmlns:a16="http://schemas.microsoft.com/office/drawing/2014/main" id="{77AA51C9-ED1F-FACA-9CD4-78C453E0EE4A}"/>
              </a:ext>
            </a:extLst>
          </p:cNvPr>
          <p:cNvPicPr>
            <a:picLocks noChangeAspect="1"/>
          </p:cNvPicPr>
          <p:nvPr/>
        </p:nvPicPr>
        <p:blipFill>
          <a:blip r:embed="rId10"/>
          <a:stretch>
            <a:fillRect/>
          </a:stretch>
        </p:blipFill>
        <p:spPr>
          <a:xfrm>
            <a:off x="564897" y="1748215"/>
            <a:ext cx="2058975" cy="2058975"/>
          </a:xfrm>
          <a:prstGeom prst="rect">
            <a:avLst/>
          </a:prstGeom>
        </p:spPr>
      </p:pic>
      <p:sp>
        <p:nvSpPr>
          <p:cNvPr id="101" name="Rectangle: Rounded Corners 100">
            <a:extLst>
              <a:ext uri="{FF2B5EF4-FFF2-40B4-BE49-F238E27FC236}">
                <a16:creationId xmlns:a16="http://schemas.microsoft.com/office/drawing/2014/main" id="{98F3F1BD-934A-6D44-8BCB-0D2B4DA8465F}"/>
              </a:ext>
            </a:extLst>
          </p:cNvPr>
          <p:cNvSpPr/>
          <p:nvPr/>
        </p:nvSpPr>
        <p:spPr>
          <a:xfrm>
            <a:off x="5604735" y="1304536"/>
            <a:ext cx="843468" cy="2600012"/>
          </a:xfrm>
          <a:prstGeom prst="roundRect">
            <a:avLst>
              <a:gd name="adj" fmla="val 462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AC93EACB-DA58-7F99-9C6B-6423ADA72EB8}"/>
              </a:ext>
            </a:extLst>
          </p:cNvPr>
          <p:cNvSpPr txBox="1"/>
          <p:nvPr/>
        </p:nvSpPr>
        <p:spPr>
          <a:xfrm>
            <a:off x="5487962" y="3941530"/>
            <a:ext cx="1091477" cy="338554"/>
          </a:xfrm>
          <a:prstGeom prst="rect">
            <a:avLst/>
          </a:prstGeom>
          <a:noFill/>
        </p:spPr>
        <p:txBody>
          <a:bodyPr wrap="square" rtlCol="0">
            <a:spAutoFit/>
          </a:bodyPr>
          <a:lstStyle/>
          <a:p>
            <a:pPr algn="ctr"/>
            <a:r>
              <a:rPr lang="en-US" sz="1600" dirty="0"/>
              <a:t>Machines</a:t>
            </a:r>
          </a:p>
        </p:txBody>
      </p:sp>
      <p:cxnSp>
        <p:nvCxnSpPr>
          <p:cNvPr id="103" name="Straight Arrow Connector 102">
            <a:extLst>
              <a:ext uri="{FF2B5EF4-FFF2-40B4-BE49-F238E27FC236}">
                <a16:creationId xmlns:a16="http://schemas.microsoft.com/office/drawing/2014/main" id="{BDC150FE-DDB8-C53F-8E31-5A9EF53EE02D}"/>
              </a:ext>
            </a:extLst>
          </p:cNvPr>
          <p:cNvCxnSpPr>
            <a:cxnSpLocks/>
          </p:cNvCxnSpPr>
          <p:nvPr/>
        </p:nvCxnSpPr>
        <p:spPr>
          <a:xfrm>
            <a:off x="4529075" y="1559587"/>
            <a:ext cx="958887" cy="686950"/>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4" name="Straight Arrow Connector 103">
            <a:extLst>
              <a:ext uri="{FF2B5EF4-FFF2-40B4-BE49-F238E27FC236}">
                <a16:creationId xmlns:a16="http://schemas.microsoft.com/office/drawing/2014/main" id="{9B0740C1-8C20-0382-4DAC-A899F9C39DE3}"/>
              </a:ext>
            </a:extLst>
          </p:cNvPr>
          <p:cNvCxnSpPr>
            <a:cxnSpLocks/>
          </p:cNvCxnSpPr>
          <p:nvPr/>
        </p:nvCxnSpPr>
        <p:spPr>
          <a:xfrm flipV="1">
            <a:off x="4524425" y="2584265"/>
            <a:ext cx="1019924" cy="1618"/>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5" name="Straight Arrow Connector 104">
            <a:extLst>
              <a:ext uri="{FF2B5EF4-FFF2-40B4-BE49-F238E27FC236}">
                <a16:creationId xmlns:a16="http://schemas.microsoft.com/office/drawing/2014/main" id="{E88FFC42-DA60-A9D6-199D-4A8DDE835FA6}"/>
              </a:ext>
            </a:extLst>
          </p:cNvPr>
          <p:cNvCxnSpPr>
            <a:cxnSpLocks/>
          </p:cNvCxnSpPr>
          <p:nvPr/>
        </p:nvCxnSpPr>
        <p:spPr>
          <a:xfrm flipV="1">
            <a:off x="4632446" y="2865110"/>
            <a:ext cx="911903" cy="768441"/>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pic>
        <p:nvPicPr>
          <p:cNvPr id="106" name="Picture 10">
            <a:extLst>
              <a:ext uri="{FF2B5EF4-FFF2-40B4-BE49-F238E27FC236}">
                <a16:creationId xmlns:a16="http://schemas.microsoft.com/office/drawing/2014/main" id="{1296196B-B490-9A08-CC99-B872E1BDBDFB}"/>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451158" y="1045575"/>
            <a:ext cx="615710" cy="405316"/>
          </a:xfrm>
          <a:prstGeom prst="rect">
            <a:avLst/>
          </a:prstGeom>
          <a:solidFill>
            <a:schemeClr val="bg1"/>
          </a:solidFill>
        </p:spPr>
      </p:pic>
      <p:sp>
        <p:nvSpPr>
          <p:cNvPr id="107" name="Rectangle: Rounded Corners 106">
            <a:extLst>
              <a:ext uri="{FF2B5EF4-FFF2-40B4-BE49-F238E27FC236}">
                <a16:creationId xmlns:a16="http://schemas.microsoft.com/office/drawing/2014/main" id="{89BEF4CC-0FF6-C49C-E8D7-D4A617D013E0}"/>
              </a:ext>
            </a:extLst>
          </p:cNvPr>
          <p:cNvSpPr/>
          <p:nvPr/>
        </p:nvSpPr>
        <p:spPr>
          <a:xfrm>
            <a:off x="3165520" y="1033981"/>
            <a:ext cx="3751979" cy="3492324"/>
          </a:xfrm>
          <a:prstGeom prst="roundRect">
            <a:avLst>
              <a:gd name="adj" fmla="val 5099"/>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TextBox 107">
            <a:extLst>
              <a:ext uri="{FF2B5EF4-FFF2-40B4-BE49-F238E27FC236}">
                <a16:creationId xmlns:a16="http://schemas.microsoft.com/office/drawing/2014/main" id="{D8203295-35EC-BA88-AC1D-4551F83099AE}"/>
              </a:ext>
            </a:extLst>
          </p:cNvPr>
          <p:cNvSpPr txBox="1"/>
          <p:nvPr/>
        </p:nvSpPr>
        <p:spPr>
          <a:xfrm>
            <a:off x="3317643" y="4550346"/>
            <a:ext cx="3447731" cy="338554"/>
          </a:xfrm>
          <a:prstGeom prst="rect">
            <a:avLst/>
          </a:prstGeom>
          <a:solidFill>
            <a:schemeClr val="bg1"/>
          </a:solidFill>
        </p:spPr>
        <p:txBody>
          <a:bodyPr wrap="square" rtlCol="0">
            <a:spAutoFit/>
          </a:bodyPr>
          <a:lstStyle/>
          <a:p>
            <a:pPr algn="ctr"/>
            <a:r>
              <a:rPr lang="en-US" sz="1600" b="1" dirty="0"/>
              <a:t>Homogeneous</a:t>
            </a:r>
            <a:r>
              <a:rPr lang="en-US" sz="1600" dirty="0"/>
              <a:t> Computing System</a:t>
            </a:r>
          </a:p>
        </p:txBody>
      </p:sp>
      <mc:AlternateContent xmlns:mc="http://schemas.openxmlformats.org/markup-compatibility/2006" xmlns:a14="http://schemas.microsoft.com/office/drawing/2010/main">
        <mc:Choice Requires="a14">
          <p:sp>
            <p:nvSpPr>
              <p:cNvPr id="109" name="Oval 108">
                <a:extLst>
                  <a:ext uri="{FF2B5EF4-FFF2-40B4-BE49-F238E27FC236}">
                    <a16:creationId xmlns:a16="http://schemas.microsoft.com/office/drawing/2014/main" id="{8E9CD286-066E-9D9A-E5D8-964816D0D8D3}"/>
                  </a:ext>
                </a:extLst>
              </p:cNvPr>
              <p:cNvSpPr/>
              <p:nvPr/>
            </p:nvSpPr>
            <p:spPr>
              <a:xfrm>
                <a:off x="5769688" y="1559587"/>
                <a:ext cx="594360" cy="59436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US" b="0" i="1" smtClean="0">
                              <a:solidFill>
                                <a:schemeClr val="tx1"/>
                              </a:solidFill>
                              <a:latin typeface="Cambria Math" panose="02040503050406030204" pitchFamily="18" charset="0"/>
                            </a:rPr>
                          </m:ctrlPr>
                        </m:sSupPr>
                        <m:e>
                          <m:r>
                            <a:rPr lang="en-US" b="0" i="1" smtClean="0">
                              <a:solidFill>
                                <a:schemeClr val="tx1"/>
                              </a:solidFill>
                              <a:latin typeface="Cambria Math" panose="02040503050406030204" pitchFamily="18" charset="0"/>
                            </a:rPr>
                            <m:t>𝑀</m:t>
                          </m:r>
                        </m:e>
                        <m:sup>
                          <m:r>
                            <a:rPr lang="en-US" b="0" i="1" smtClean="0">
                              <a:solidFill>
                                <a:schemeClr val="tx1"/>
                              </a:solidFill>
                              <a:latin typeface="Cambria Math" panose="02040503050406030204" pitchFamily="18" charset="0"/>
                            </a:rPr>
                            <m:t>∗</m:t>
                          </m:r>
                        </m:sup>
                      </m:sSup>
                    </m:oMath>
                  </m:oMathPara>
                </a14:m>
                <a:endParaRPr lang="en-US" dirty="0">
                  <a:solidFill>
                    <a:schemeClr val="tx1"/>
                  </a:solidFill>
                </a:endParaRPr>
              </a:p>
            </p:txBody>
          </p:sp>
        </mc:Choice>
        <mc:Fallback xmlns="">
          <p:sp>
            <p:nvSpPr>
              <p:cNvPr id="109" name="Oval 108">
                <a:extLst>
                  <a:ext uri="{FF2B5EF4-FFF2-40B4-BE49-F238E27FC236}">
                    <a16:creationId xmlns:a16="http://schemas.microsoft.com/office/drawing/2014/main" id="{8E9CD286-066E-9D9A-E5D8-964816D0D8D3}"/>
                  </a:ext>
                </a:extLst>
              </p:cNvPr>
              <p:cNvSpPr>
                <a:spLocks noRot="1" noChangeAspect="1" noMove="1" noResize="1" noEditPoints="1" noAdjustHandles="1" noChangeArrowheads="1" noChangeShapeType="1" noTextEdit="1"/>
              </p:cNvSpPr>
              <p:nvPr/>
            </p:nvSpPr>
            <p:spPr>
              <a:xfrm>
                <a:off x="5769688" y="1559587"/>
                <a:ext cx="594360" cy="594360"/>
              </a:xfrm>
              <a:prstGeom prst="ellipse">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0" name="Oval 109">
                <a:extLst>
                  <a:ext uri="{FF2B5EF4-FFF2-40B4-BE49-F238E27FC236}">
                    <a16:creationId xmlns:a16="http://schemas.microsoft.com/office/drawing/2014/main" id="{AA4831F5-F801-D66A-0941-F7D8ED422AAA}"/>
                  </a:ext>
                </a:extLst>
              </p:cNvPr>
              <p:cNvSpPr/>
              <p:nvPr/>
            </p:nvSpPr>
            <p:spPr>
              <a:xfrm>
                <a:off x="5748974" y="2262643"/>
                <a:ext cx="594360" cy="59436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US" b="0" i="1" smtClean="0">
                              <a:solidFill>
                                <a:schemeClr val="tx1"/>
                              </a:solidFill>
                              <a:latin typeface="Cambria Math" panose="02040503050406030204" pitchFamily="18" charset="0"/>
                            </a:rPr>
                          </m:ctrlPr>
                        </m:sSupPr>
                        <m:e>
                          <m:r>
                            <a:rPr lang="en-US" b="0" i="1" smtClean="0">
                              <a:solidFill>
                                <a:schemeClr val="tx1"/>
                              </a:solidFill>
                              <a:latin typeface="Cambria Math" panose="02040503050406030204" pitchFamily="18" charset="0"/>
                            </a:rPr>
                            <m:t>𝑀</m:t>
                          </m:r>
                        </m:e>
                        <m:sup>
                          <m:r>
                            <a:rPr lang="en-US" b="0" i="1" smtClean="0">
                              <a:solidFill>
                                <a:schemeClr val="tx1"/>
                              </a:solidFill>
                              <a:latin typeface="Cambria Math" panose="02040503050406030204" pitchFamily="18" charset="0"/>
                            </a:rPr>
                            <m:t>∗</m:t>
                          </m:r>
                        </m:sup>
                      </m:sSup>
                    </m:oMath>
                  </m:oMathPara>
                </a14:m>
                <a:endParaRPr lang="en-US" dirty="0">
                  <a:solidFill>
                    <a:schemeClr val="tx1"/>
                  </a:solidFill>
                </a:endParaRPr>
              </a:p>
            </p:txBody>
          </p:sp>
        </mc:Choice>
        <mc:Fallback xmlns="">
          <p:sp>
            <p:nvSpPr>
              <p:cNvPr id="110" name="Oval 109">
                <a:extLst>
                  <a:ext uri="{FF2B5EF4-FFF2-40B4-BE49-F238E27FC236}">
                    <a16:creationId xmlns:a16="http://schemas.microsoft.com/office/drawing/2014/main" id="{AA4831F5-F801-D66A-0941-F7D8ED422AAA}"/>
                  </a:ext>
                </a:extLst>
              </p:cNvPr>
              <p:cNvSpPr>
                <a:spLocks noRot="1" noChangeAspect="1" noMove="1" noResize="1" noEditPoints="1" noAdjustHandles="1" noChangeArrowheads="1" noChangeShapeType="1" noTextEdit="1"/>
              </p:cNvSpPr>
              <p:nvPr/>
            </p:nvSpPr>
            <p:spPr>
              <a:xfrm>
                <a:off x="5748974" y="2262643"/>
                <a:ext cx="594360" cy="594360"/>
              </a:xfrm>
              <a:prstGeom prst="ellipse">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1" name="Oval 110">
                <a:extLst>
                  <a:ext uri="{FF2B5EF4-FFF2-40B4-BE49-F238E27FC236}">
                    <a16:creationId xmlns:a16="http://schemas.microsoft.com/office/drawing/2014/main" id="{C7A0DF12-8721-B06E-D4C5-2C0952CA38E8}"/>
                  </a:ext>
                </a:extLst>
              </p:cNvPr>
              <p:cNvSpPr/>
              <p:nvPr/>
            </p:nvSpPr>
            <p:spPr>
              <a:xfrm>
                <a:off x="5736520" y="3037970"/>
                <a:ext cx="594360" cy="59436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US" b="0" i="1" smtClean="0">
                              <a:solidFill>
                                <a:schemeClr val="tx1"/>
                              </a:solidFill>
                              <a:latin typeface="Cambria Math" panose="02040503050406030204" pitchFamily="18" charset="0"/>
                            </a:rPr>
                          </m:ctrlPr>
                        </m:sSupPr>
                        <m:e>
                          <m:r>
                            <a:rPr lang="en-US" b="0" i="1" smtClean="0">
                              <a:solidFill>
                                <a:schemeClr val="tx1"/>
                              </a:solidFill>
                              <a:latin typeface="Cambria Math" panose="02040503050406030204" pitchFamily="18" charset="0"/>
                            </a:rPr>
                            <m:t>𝑀</m:t>
                          </m:r>
                        </m:e>
                        <m:sup>
                          <m:r>
                            <a:rPr lang="en-US" b="0" i="1" smtClean="0">
                              <a:solidFill>
                                <a:schemeClr val="tx1"/>
                              </a:solidFill>
                              <a:latin typeface="Cambria Math" panose="02040503050406030204" pitchFamily="18" charset="0"/>
                            </a:rPr>
                            <m:t>∗</m:t>
                          </m:r>
                        </m:sup>
                      </m:sSup>
                    </m:oMath>
                  </m:oMathPara>
                </a14:m>
                <a:endParaRPr lang="en-US" dirty="0">
                  <a:solidFill>
                    <a:schemeClr val="tx1"/>
                  </a:solidFill>
                </a:endParaRPr>
              </a:p>
            </p:txBody>
          </p:sp>
        </mc:Choice>
        <mc:Fallback xmlns="">
          <p:sp>
            <p:nvSpPr>
              <p:cNvPr id="111" name="Oval 110">
                <a:extLst>
                  <a:ext uri="{FF2B5EF4-FFF2-40B4-BE49-F238E27FC236}">
                    <a16:creationId xmlns:a16="http://schemas.microsoft.com/office/drawing/2014/main" id="{C7A0DF12-8721-B06E-D4C5-2C0952CA38E8}"/>
                  </a:ext>
                </a:extLst>
              </p:cNvPr>
              <p:cNvSpPr>
                <a:spLocks noRot="1" noChangeAspect="1" noMove="1" noResize="1" noEditPoints="1" noAdjustHandles="1" noChangeArrowheads="1" noChangeShapeType="1" noTextEdit="1"/>
              </p:cNvSpPr>
              <p:nvPr/>
            </p:nvSpPr>
            <p:spPr>
              <a:xfrm>
                <a:off x="5736520" y="3037970"/>
                <a:ext cx="594360" cy="594360"/>
              </a:xfrm>
              <a:prstGeom prst="ellipse">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2" name="Rectangle 111">
                <a:extLst>
                  <a:ext uri="{FF2B5EF4-FFF2-40B4-BE49-F238E27FC236}">
                    <a16:creationId xmlns:a16="http://schemas.microsoft.com/office/drawing/2014/main" id="{853E9676-E72E-1F49-CA0D-5AE34BB3E36A}"/>
                  </a:ext>
                </a:extLst>
              </p:cNvPr>
              <p:cNvSpPr/>
              <p:nvPr/>
            </p:nvSpPr>
            <p:spPr>
              <a:xfrm>
                <a:off x="3617135" y="1304536"/>
                <a:ext cx="615710" cy="523884"/>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US" sz="1800" b="0" i="1" smtClean="0">
                              <a:solidFill>
                                <a:schemeClr val="tx1"/>
                              </a:solidFill>
                              <a:latin typeface="Cambria Math" panose="02040503050406030204" pitchFamily="18" charset="0"/>
                            </a:rPr>
                          </m:ctrlPr>
                        </m:sSupPr>
                        <m:e>
                          <m:r>
                            <a:rPr lang="en-US" sz="1800" b="0" i="1" smtClean="0">
                              <a:solidFill>
                                <a:schemeClr val="tx1"/>
                              </a:solidFill>
                              <a:latin typeface="Cambria Math" panose="02040503050406030204" pitchFamily="18" charset="0"/>
                            </a:rPr>
                            <m:t>𝑇</m:t>
                          </m:r>
                        </m:e>
                        <m:sup>
                          <m:r>
                            <a:rPr lang="en-US" sz="1800" b="0" i="1" smtClean="0">
                              <a:solidFill>
                                <a:schemeClr val="tx1"/>
                              </a:solidFill>
                              <a:latin typeface="Cambria Math" panose="02040503050406030204" pitchFamily="18" charset="0"/>
                            </a:rPr>
                            <m:t>∗</m:t>
                          </m:r>
                        </m:sup>
                      </m:sSup>
                    </m:oMath>
                  </m:oMathPara>
                </a14:m>
                <a:endParaRPr lang="en-US" dirty="0">
                  <a:solidFill>
                    <a:schemeClr val="tx1"/>
                  </a:solidFill>
                </a:endParaRPr>
              </a:p>
            </p:txBody>
          </p:sp>
        </mc:Choice>
        <mc:Fallback xmlns="">
          <p:sp>
            <p:nvSpPr>
              <p:cNvPr id="112" name="Rectangle 111">
                <a:extLst>
                  <a:ext uri="{FF2B5EF4-FFF2-40B4-BE49-F238E27FC236}">
                    <a16:creationId xmlns:a16="http://schemas.microsoft.com/office/drawing/2014/main" id="{853E9676-E72E-1F49-CA0D-5AE34BB3E36A}"/>
                  </a:ext>
                </a:extLst>
              </p:cNvPr>
              <p:cNvSpPr>
                <a:spLocks noRot="1" noChangeAspect="1" noMove="1" noResize="1" noEditPoints="1" noAdjustHandles="1" noChangeArrowheads="1" noChangeShapeType="1" noTextEdit="1"/>
              </p:cNvSpPr>
              <p:nvPr/>
            </p:nvSpPr>
            <p:spPr>
              <a:xfrm>
                <a:off x="3617135" y="1304536"/>
                <a:ext cx="615710" cy="523884"/>
              </a:xfrm>
              <a:prstGeom prst="rect">
                <a:avLst/>
              </a:prstGeom>
              <a:blipFill>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3" name="Rectangle 112">
                <a:extLst>
                  <a:ext uri="{FF2B5EF4-FFF2-40B4-BE49-F238E27FC236}">
                    <a16:creationId xmlns:a16="http://schemas.microsoft.com/office/drawing/2014/main" id="{7FEF5A27-97BF-2BE7-FD59-3D4D78953C67}"/>
                  </a:ext>
                </a:extLst>
              </p:cNvPr>
              <p:cNvSpPr/>
              <p:nvPr/>
            </p:nvSpPr>
            <p:spPr>
              <a:xfrm>
                <a:off x="3639494" y="2268185"/>
                <a:ext cx="615710" cy="523884"/>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US" sz="1800" b="0" i="1" smtClean="0">
                              <a:solidFill>
                                <a:schemeClr val="tx1"/>
                              </a:solidFill>
                              <a:latin typeface="Cambria Math" panose="02040503050406030204" pitchFamily="18" charset="0"/>
                            </a:rPr>
                          </m:ctrlPr>
                        </m:sSupPr>
                        <m:e>
                          <m:r>
                            <a:rPr lang="en-US" sz="1800" b="0" i="1" smtClean="0">
                              <a:solidFill>
                                <a:schemeClr val="tx1"/>
                              </a:solidFill>
                              <a:latin typeface="Cambria Math" panose="02040503050406030204" pitchFamily="18" charset="0"/>
                            </a:rPr>
                            <m:t>𝑇</m:t>
                          </m:r>
                        </m:e>
                        <m:sup>
                          <m:r>
                            <a:rPr lang="en-US" sz="1800" b="0" i="1" smtClean="0">
                              <a:solidFill>
                                <a:schemeClr val="tx1"/>
                              </a:solidFill>
                              <a:latin typeface="Cambria Math" panose="02040503050406030204" pitchFamily="18" charset="0"/>
                            </a:rPr>
                            <m:t>∗</m:t>
                          </m:r>
                        </m:sup>
                      </m:sSup>
                    </m:oMath>
                  </m:oMathPara>
                </a14:m>
                <a:endParaRPr lang="en-US" dirty="0">
                  <a:solidFill>
                    <a:schemeClr val="tx1"/>
                  </a:solidFill>
                </a:endParaRPr>
              </a:p>
            </p:txBody>
          </p:sp>
        </mc:Choice>
        <mc:Fallback xmlns="">
          <p:sp>
            <p:nvSpPr>
              <p:cNvPr id="113" name="Rectangle 112">
                <a:extLst>
                  <a:ext uri="{FF2B5EF4-FFF2-40B4-BE49-F238E27FC236}">
                    <a16:creationId xmlns:a16="http://schemas.microsoft.com/office/drawing/2014/main" id="{7FEF5A27-97BF-2BE7-FD59-3D4D78953C67}"/>
                  </a:ext>
                </a:extLst>
              </p:cNvPr>
              <p:cNvSpPr>
                <a:spLocks noRot="1" noChangeAspect="1" noMove="1" noResize="1" noEditPoints="1" noAdjustHandles="1" noChangeArrowheads="1" noChangeShapeType="1" noTextEdit="1"/>
              </p:cNvSpPr>
              <p:nvPr/>
            </p:nvSpPr>
            <p:spPr>
              <a:xfrm>
                <a:off x="3639494" y="2268185"/>
                <a:ext cx="615710" cy="523884"/>
              </a:xfrm>
              <a:prstGeom prst="rect">
                <a:avLst/>
              </a:prstGeom>
              <a:blipFill>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4" name="Rectangle 113">
                <a:extLst>
                  <a:ext uri="{FF2B5EF4-FFF2-40B4-BE49-F238E27FC236}">
                    <a16:creationId xmlns:a16="http://schemas.microsoft.com/office/drawing/2014/main" id="{35D911BC-07BA-CEAF-951E-6679FBCAD61B}"/>
                  </a:ext>
                </a:extLst>
              </p:cNvPr>
              <p:cNvSpPr/>
              <p:nvPr/>
            </p:nvSpPr>
            <p:spPr>
              <a:xfrm>
                <a:off x="3678688" y="3261700"/>
                <a:ext cx="615710" cy="523884"/>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US" sz="1800" b="0" i="1" smtClean="0">
                              <a:solidFill>
                                <a:schemeClr val="tx1"/>
                              </a:solidFill>
                              <a:latin typeface="Cambria Math" panose="02040503050406030204" pitchFamily="18" charset="0"/>
                            </a:rPr>
                          </m:ctrlPr>
                        </m:sSupPr>
                        <m:e>
                          <m:r>
                            <a:rPr lang="en-US" sz="1800" b="0" i="1" smtClean="0">
                              <a:solidFill>
                                <a:schemeClr val="tx1"/>
                              </a:solidFill>
                              <a:latin typeface="Cambria Math" panose="02040503050406030204" pitchFamily="18" charset="0"/>
                            </a:rPr>
                            <m:t>𝑇</m:t>
                          </m:r>
                        </m:e>
                        <m:sup>
                          <m:r>
                            <a:rPr lang="en-US" sz="1800" b="0" i="1" smtClean="0">
                              <a:solidFill>
                                <a:schemeClr val="tx1"/>
                              </a:solidFill>
                              <a:latin typeface="Cambria Math" panose="02040503050406030204" pitchFamily="18" charset="0"/>
                            </a:rPr>
                            <m:t>∗</m:t>
                          </m:r>
                        </m:sup>
                      </m:sSup>
                    </m:oMath>
                  </m:oMathPara>
                </a14:m>
                <a:endParaRPr lang="en-US" dirty="0">
                  <a:solidFill>
                    <a:schemeClr val="tx1"/>
                  </a:solidFill>
                </a:endParaRPr>
              </a:p>
            </p:txBody>
          </p:sp>
        </mc:Choice>
        <mc:Fallback xmlns="">
          <p:sp>
            <p:nvSpPr>
              <p:cNvPr id="114" name="Rectangle 113">
                <a:extLst>
                  <a:ext uri="{FF2B5EF4-FFF2-40B4-BE49-F238E27FC236}">
                    <a16:creationId xmlns:a16="http://schemas.microsoft.com/office/drawing/2014/main" id="{35D911BC-07BA-CEAF-951E-6679FBCAD61B}"/>
                  </a:ext>
                </a:extLst>
              </p:cNvPr>
              <p:cNvSpPr>
                <a:spLocks noRot="1" noChangeAspect="1" noMove="1" noResize="1" noEditPoints="1" noAdjustHandles="1" noChangeArrowheads="1" noChangeShapeType="1" noTextEdit="1"/>
              </p:cNvSpPr>
              <p:nvPr/>
            </p:nvSpPr>
            <p:spPr>
              <a:xfrm>
                <a:off x="3678688" y="3261700"/>
                <a:ext cx="615710" cy="523884"/>
              </a:xfrm>
              <a:prstGeom prst="rect">
                <a:avLst/>
              </a:prstGeom>
              <a:blipFill>
                <a:blip r:embed="rId1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5" name="TextBox 114">
                <a:extLst>
                  <a:ext uri="{FF2B5EF4-FFF2-40B4-BE49-F238E27FC236}">
                    <a16:creationId xmlns:a16="http://schemas.microsoft.com/office/drawing/2014/main" id="{CF0D7961-D21A-D599-8BA0-4A061373B8CC}"/>
                  </a:ext>
                </a:extLst>
              </p:cNvPr>
              <p:cNvSpPr txBox="1"/>
              <p:nvPr/>
            </p:nvSpPr>
            <p:spPr>
              <a:xfrm>
                <a:off x="7721879" y="2384190"/>
                <a:ext cx="957887" cy="53726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US" sz="2800" i="1" dirty="0" smtClean="0">
                              <a:solidFill>
                                <a:srgbClr val="FF0000"/>
                              </a:solidFill>
                              <a:latin typeface="Cambria Math" panose="02040503050406030204" pitchFamily="18" charset="0"/>
                            </a:rPr>
                          </m:ctrlPr>
                        </m:accPr>
                        <m:e>
                          <m:r>
                            <a:rPr lang="en-US" sz="2800" b="0" i="1" dirty="0" smtClean="0">
                              <a:solidFill>
                                <a:srgbClr val="FF0000"/>
                              </a:solidFill>
                              <a:latin typeface="Cambria Math" panose="02040503050406030204" pitchFamily="18" charset="0"/>
                            </a:rPr>
                            <m:t>𝑄𝑜𝑆</m:t>
                          </m:r>
                        </m:e>
                      </m:acc>
                    </m:oMath>
                  </m:oMathPara>
                </a14:m>
                <a:endParaRPr lang="en-US" sz="2800" dirty="0">
                  <a:solidFill>
                    <a:srgbClr val="FF0000"/>
                  </a:solidFill>
                </a:endParaRPr>
              </a:p>
            </p:txBody>
          </p:sp>
        </mc:Choice>
        <mc:Fallback xmlns="">
          <p:sp>
            <p:nvSpPr>
              <p:cNvPr id="115" name="TextBox 114">
                <a:extLst>
                  <a:ext uri="{FF2B5EF4-FFF2-40B4-BE49-F238E27FC236}">
                    <a16:creationId xmlns:a16="http://schemas.microsoft.com/office/drawing/2014/main" id="{CF0D7961-D21A-D599-8BA0-4A061373B8CC}"/>
                  </a:ext>
                </a:extLst>
              </p:cNvPr>
              <p:cNvSpPr txBox="1">
                <a:spLocks noRot="1" noChangeAspect="1" noMove="1" noResize="1" noEditPoints="1" noAdjustHandles="1" noChangeArrowheads="1" noChangeShapeType="1" noTextEdit="1"/>
              </p:cNvSpPr>
              <p:nvPr/>
            </p:nvSpPr>
            <p:spPr>
              <a:xfrm>
                <a:off x="7721879" y="2384190"/>
                <a:ext cx="957887" cy="537263"/>
              </a:xfrm>
              <a:prstGeom prst="rect">
                <a:avLst/>
              </a:prstGeom>
              <a:blipFill>
                <a:blip r:embed="rId18"/>
                <a:stretch>
                  <a:fillRect/>
                </a:stretch>
              </a:blipFill>
            </p:spPr>
            <p:txBody>
              <a:bodyPr/>
              <a:lstStyle/>
              <a:p>
                <a:r>
                  <a:rPr lang="en-US">
                    <a:noFill/>
                  </a:rPr>
                  <a:t> </a:t>
                </a:r>
              </a:p>
            </p:txBody>
          </p:sp>
        </mc:Fallback>
      </mc:AlternateContent>
      <p:sp>
        <p:nvSpPr>
          <p:cNvPr id="116" name="TextBox 115">
            <a:extLst>
              <a:ext uri="{FF2B5EF4-FFF2-40B4-BE49-F238E27FC236}">
                <a16:creationId xmlns:a16="http://schemas.microsoft.com/office/drawing/2014/main" id="{AEBE2518-913B-FC11-0ED1-ADA5341174B2}"/>
              </a:ext>
            </a:extLst>
          </p:cNvPr>
          <p:cNvSpPr txBox="1"/>
          <p:nvPr/>
        </p:nvSpPr>
        <p:spPr>
          <a:xfrm>
            <a:off x="188081" y="3807190"/>
            <a:ext cx="2242869" cy="400110"/>
          </a:xfrm>
          <a:prstGeom prst="rect">
            <a:avLst/>
          </a:prstGeom>
          <a:noFill/>
        </p:spPr>
        <p:txBody>
          <a:bodyPr wrap="square" rtlCol="0">
            <a:spAutoFit/>
          </a:bodyPr>
          <a:lstStyle/>
          <a:p>
            <a:r>
              <a:rPr lang="en-US" sz="2000" b="1" dirty="0"/>
              <a:t>Homogenization</a:t>
            </a:r>
          </a:p>
        </p:txBody>
      </p:sp>
    </p:spTree>
    <p:extLst>
      <p:ext uri="{BB962C8B-B14F-4D97-AF65-F5344CB8AC3E}">
        <p14:creationId xmlns:p14="http://schemas.microsoft.com/office/powerpoint/2010/main" val="2099323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5"/>
                                        </p:tgtEl>
                                        <p:attrNameLst>
                                          <p:attrName>style.visibility</p:attrName>
                                        </p:attrNameLst>
                                      </p:cBhvr>
                                      <p:to>
                                        <p:strVal val="visible"/>
                                      </p:to>
                                    </p:set>
                                    <p:animEffect transition="in" filter="fade">
                                      <p:cBhvr>
                                        <p:cTn id="13" dur="500"/>
                                        <p:tgtEl>
                                          <p:spTgt spid="55"/>
                                        </p:tgtEl>
                                      </p:cBhvr>
                                    </p:animEffect>
                                  </p:childTnLst>
                                </p:cTn>
                              </p:par>
                              <p:par>
                                <p:cTn id="14" presetID="10" presetClass="entr" presetSubtype="0" fill="hold" nodeType="withEffect">
                                  <p:stCondLst>
                                    <p:cond delay="0"/>
                                  </p:stCondLst>
                                  <p:childTnLst>
                                    <p:set>
                                      <p:cBhvr>
                                        <p:cTn id="15" dur="1" fill="hold">
                                          <p:stCondLst>
                                            <p:cond delay="0"/>
                                          </p:stCondLst>
                                        </p:cTn>
                                        <p:tgtEl>
                                          <p:spTgt spid="56"/>
                                        </p:tgtEl>
                                        <p:attrNameLst>
                                          <p:attrName>style.visibility</p:attrName>
                                        </p:attrNameLst>
                                      </p:cBhvr>
                                      <p:to>
                                        <p:strVal val="visible"/>
                                      </p:to>
                                    </p:set>
                                    <p:animEffect transition="in" filter="fade">
                                      <p:cBhvr>
                                        <p:cTn id="16" dur="500"/>
                                        <p:tgtEl>
                                          <p:spTgt spid="5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7"/>
                                        </p:tgtEl>
                                        <p:attrNameLst>
                                          <p:attrName>style.visibility</p:attrName>
                                        </p:attrNameLst>
                                      </p:cBhvr>
                                      <p:to>
                                        <p:strVal val="visible"/>
                                      </p:to>
                                    </p:set>
                                    <p:animEffect transition="in" filter="fade">
                                      <p:cBhvr>
                                        <p:cTn id="19" dur="500"/>
                                        <p:tgtEl>
                                          <p:spTgt spid="57"/>
                                        </p:tgtEl>
                                      </p:cBhvr>
                                    </p:animEffect>
                                  </p:childTnLst>
                                </p:cTn>
                              </p:par>
                              <p:par>
                                <p:cTn id="20" presetID="10" presetClass="entr" presetSubtype="0" fill="hold" nodeType="withEffect">
                                  <p:stCondLst>
                                    <p:cond delay="0"/>
                                  </p:stCondLst>
                                  <p:childTnLst>
                                    <p:set>
                                      <p:cBhvr>
                                        <p:cTn id="21" dur="1" fill="hold">
                                          <p:stCondLst>
                                            <p:cond delay="0"/>
                                          </p:stCondLst>
                                        </p:cTn>
                                        <p:tgtEl>
                                          <p:spTgt spid="58"/>
                                        </p:tgtEl>
                                        <p:attrNameLst>
                                          <p:attrName>style.visibility</p:attrName>
                                        </p:attrNameLst>
                                      </p:cBhvr>
                                      <p:to>
                                        <p:strVal val="visible"/>
                                      </p:to>
                                    </p:set>
                                    <p:animEffect transition="in" filter="fade">
                                      <p:cBhvr>
                                        <p:cTn id="22" dur="500"/>
                                        <p:tgtEl>
                                          <p:spTgt spid="5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9"/>
                                        </p:tgtEl>
                                        <p:attrNameLst>
                                          <p:attrName>style.visibility</p:attrName>
                                        </p:attrNameLst>
                                      </p:cBhvr>
                                      <p:to>
                                        <p:strVal val="visible"/>
                                      </p:to>
                                    </p:set>
                                    <p:animEffect transition="in" filter="fade">
                                      <p:cBhvr>
                                        <p:cTn id="25" dur="500"/>
                                        <p:tgtEl>
                                          <p:spTgt spid="59"/>
                                        </p:tgtEl>
                                      </p:cBhvr>
                                    </p:animEffect>
                                  </p:childTnLst>
                                </p:cTn>
                              </p:par>
                              <p:par>
                                <p:cTn id="26" presetID="10" presetClass="entr" presetSubtype="0" fill="hold" nodeType="withEffect">
                                  <p:stCondLst>
                                    <p:cond delay="0"/>
                                  </p:stCondLst>
                                  <p:childTnLst>
                                    <p:set>
                                      <p:cBhvr>
                                        <p:cTn id="27" dur="1" fill="hold">
                                          <p:stCondLst>
                                            <p:cond delay="0"/>
                                          </p:stCondLst>
                                        </p:cTn>
                                        <p:tgtEl>
                                          <p:spTgt spid="60"/>
                                        </p:tgtEl>
                                        <p:attrNameLst>
                                          <p:attrName>style.visibility</p:attrName>
                                        </p:attrNameLst>
                                      </p:cBhvr>
                                      <p:to>
                                        <p:strVal val="visible"/>
                                      </p:to>
                                    </p:set>
                                    <p:animEffect transition="in" filter="fade">
                                      <p:cBhvr>
                                        <p:cTn id="28" dur="500"/>
                                        <p:tgtEl>
                                          <p:spTgt spid="6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61"/>
                                        </p:tgtEl>
                                        <p:attrNameLst>
                                          <p:attrName>style.visibility</p:attrName>
                                        </p:attrNameLst>
                                      </p:cBhvr>
                                      <p:to>
                                        <p:strVal val="visible"/>
                                      </p:to>
                                    </p:set>
                                    <p:animEffect transition="in" filter="fade">
                                      <p:cBhvr>
                                        <p:cTn id="31" dur="500"/>
                                        <p:tgtEl>
                                          <p:spTgt spid="61"/>
                                        </p:tgtEl>
                                      </p:cBhvr>
                                    </p:animEffect>
                                  </p:childTnLst>
                                </p:cTn>
                              </p:par>
                              <p:par>
                                <p:cTn id="32" presetID="10" presetClass="entr" presetSubtype="0" fill="hold" nodeType="withEffect">
                                  <p:stCondLst>
                                    <p:cond delay="0"/>
                                  </p:stCondLst>
                                  <p:childTnLst>
                                    <p:set>
                                      <p:cBhvr>
                                        <p:cTn id="33" dur="1" fill="hold">
                                          <p:stCondLst>
                                            <p:cond delay="0"/>
                                          </p:stCondLst>
                                        </p:cTn>
                                        <p:tgtEl>
                                          <p:spTgt spid="62"/>
                                        </p:tgtEl>
                                        <p:attrNameLst>
                                          <p:attrName>style.visibility</p:attrName>
                                        </p:attrNameLst>
                                      </p:cBhvr>
                                      <p:to>
                                        <p:strVal val="visible"/>
                                      </p:to>
                                    </p:set>
                                    <p:animEffect transition="in" filter="fade">
                                      <p:cBhvr>
                                        <p:cTn id="34" dur="500"/>
                                        <p:tgtEl>
                                          <p:spTgt spid="62"/>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fade">
                                      <p:cBhvr>
                                        <p:cTn id="37" dur="500"/>
                                        <p:tgtEl>
                                          <p:spTgt spid="63"/>
                                        </p:tgtEl>
                                      </p:cBhvr>
                                    </p:animEffect>
                                  </p:childTnLst>
                                </p:cTn>
                              </p:par>
                              <p:par>
                                <p:cTn id="38" presetID="10" presetClass="entr" presetSubtype="0" fill="hold" nodeType="withEffect">
                                  <p:stCondLst>
                                    <p:cond delay="0"/>
                                  </p:stCondLst>
                                  <p:childTnLst>
                                    <p:set>
                                      <p:cBhvr>
                                        <p:cTn id="39" dur="1" fill="hold">
                                          <p:stCondLst>
                                            <p:cond delay="0"/>
                                          </p:stCondLst>
                                        </p:cTn>
                                        <p:tgtEl>
                                          <p:spTgt spid="64"/>
                                        </p:tgtEl>
                                        <p:attrNameLst>
                                          <p:attrName>style.visibility</p:attrName>
                                        </p:attrNameLst>
                                      </p:cBhvr>
                                      <p:to>
                                        <p:strVal val="visible"/>
                                      </p:to>
                                    </p:set>
                                    <p:animEffect transition="in" filter="fade">
                                      <p:cBhvr>
                                        <p:cTn id="40" dur="500"/>
                                        <p:tgtEl>
                                          <p:spTgt spid="64"/>
                                        </p:tgtEl>
                                      </p:cBhvr>
                                    </p:animEffect>
                                  </p:childTnLst>
                                </p:cTn>
                              </p:par>
                              <p:par>
                                <p:cTn id="41" presetID="10" presetClass="entr" presetSubtype="0" fill="hold" nodeType="withEffect">
                                  <p:stCondLst>
                                    <p:cond delay="0"/>
                                  </p:stCondLst>
                                  <p:childTnLst>
                                    <p:set>
                                      <p:cBhvr>
                                        <p:cTn id="42" dur="1" fill="hold">
                                          <p:stCondLst>
                                            <p:cond delay="0"/>
                                          </p:stCondLst>
                                        </p:cTn>
                                        <p:tgtEl>
                                          <p:spTgt spid="65"/>
                                        </p:tgtEl>
                                        <p:attrNameLst>
                                          <p:attrName>style.visibility</p:attrName>
                                        </p:attrNameLst>
                                      </p:cBhvr>
                                      <p:to>
                                        <p:strVal val="visible"/>
                                      </p:to>
                                    </p:set>
                                    <p:animEffect transition="in" filter="fade">
                                      <p:cBhvr>
                                        <p:cTn id="43" dur="500"/>
                                        <p:tgtEl>
                                          <p:spTgt spid="65"/>
                                        </p:tgtEl>
                                      </p:cBhvr>
                                    </p:animEffect>
                                  </p:childTnLst>
                                </p:cTn>
                              </p:par>
                              <p:par>
                                <p:cTn id="44" presetID="10" presetClass="entr" presetSubtype="0" fill="hold" nodeType="withEffect">
                                  <p:stCondLst>
                                    <p:cond delay="0"/>
                                  </p:stCondLst>
                                  <p:childTnLst>
                                    <p:set>
                                      <p:cBhvr>
                                        <p:cTn id="45" dur="1" fill="hold">
                                          <p:stCondLst>
                                            <p:cond delay="0"/>
                                          </p:stCondLst>
                                        </p:cTn>
                                        <p:tgtEl>
                                          <p:spTgt spid="66"/>
                                        </p:tgtEl>
                                        <p:attrNameLst>
                                          <p:attrName>style.visibility</p:attrName>
                                        </p:attrNameLst>
                                      </p:cBhvr>
                                      <p:to>
                                        <p:strVal val="visible"/>
                                      </p:to>
                                    </p:set>
                                    <p:animEffect transition="in" filter="fade">
                                      <p:cBhvr>
                                        <p:cTn id="46" dur="500"/>
                                        <p:tgtEl>
                                          <p:spTgt spid="66"/>
                                        </p:tgtEl>
                                      </p:cBhvr>
                                    </p:animEffect>
                                  </p:childTnLst>
                                </p:cTn>
                              </p:par>
                              <p:par>
                                <p:cTn id="47" presetID="10" presetClass="entr" presetSubtype="0" fill="hold" nodeType="with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500"/>
                                        <p:tgtEl>
                                          <p:spTgt spid="67"/>
                                        </p:tgtEl>
                                      </p:cBhvr>
                                    </p:animEffect>
                                  </p:childTnLst>
                                </p:cTn>
                              </p:par>
                              <p:par>
                                <p:cTn id="50" presetID="10" presetClass="entr" presetSubtype="0" fill="hold" nodeType="with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fade">
                                      <p:cBhvr>
                                        <p:cTn id="52" dur="500"/>
                                        <p:tgtEl>
                                          <p:spTgt spid="68"/>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fade">
                                      <p:cBhvr>
                                        <p:cTn id="55" dur="500"/>
                                        <p:tgtEl>
                                          <p:spTgt spid="69"/>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70"/>
                                        </p:tgtEl>
                                        <p:attrNameLst>
                                          <p:attrName>style.visibility</p:attrName>
                                        </p:attrNameLst>
                                      </p:cBhvr>
                                      <p:to>
                                        <p:strVal val="visible"/>
                                      </p:to>
                                    </p:set>
                                    <p:animEffect transition="in" filter="fade">
                                      <p:cBhvr>
                                        <p:cTn id="58" dur="500"/>
                                        <p:tgtEl>
                                          <p:spTgt spid="70"/>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71"/>
                                        </p:tgtEl>
                                        <p:attrNameLst>
                                          <p:attrName>style.visibility</p:attrName>
                                        </p:attrNameLst>
                                      </p:cBhvr>
                                      <p:to>
                                        <p:strVal val="visible"/>
                                      </p:to>
                                    </p:set>
                                    <p:animEffect transition="in" filter="fade">
                                      <p:cBhvr>
                                        <p:cTn id="63" dur="500"/>
                                        <p:tgtEl>
                                          <p:spTgt spid="71"/>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72"/>
                                        </p:tgtEl>
                                        <p:attrNameLst>
                                          <p:attrName>style.visibility</p:attrName>
                                        </p:attrNameLst>
                                      </p:cBhvr>
                                      <p:to>
                                        <p:strVal val="visible"/>
                                      </p:to>
                                    </p:set>
                                    <p:animEffect transition="in" filter="fade">
                                      <p:cBhvr>
                                        <p:cTn id="66" dur="500"/>
                                        <p:tgtEl>
                                          <p:spTgt spid="72"/>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1028"/>
                                        </p:tgtEl>
                                        <p:attrNameLst>
                                          <p:attrName>style.visibility</p:attrName>
                                        </p:attrNameLst>
                                      </p:cBhvr>
                                      <p:to>
                                        <p:strVal val="visible"/>
                                      </p:to>
                                    </p:set>
                                    <p:animEffect transition="in" filter="fade">
                                      <p:cBhvr>
                                        <p:cTn id="71" dur="500"/>
                                        <p:tgtEl>
                                          <p:spTgt spid="1028"/>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nodeType="clickEffect">
                                  <p:stCondLst>
                                    <p:cond delay="0"/>
                                  </p:stCondLst>
                                  <p:childTnLst>
                                    <p:set>
                                      <p:cBhvr>
                                        <p:cTn id="75" dur="1" fill="hold">
                                          <p:stCondLst>
                                            <p:cond delay="0"/>
                                          </p:stCondLst>
                                        </p:cTn>
                                        <p:tgtEl>
                                          <p:spTgt spid="74"/>
                                        </p:tgtEl>
                                        <p:attrNameLst>
                                          <p:attrName>style.visibility</p:attrName>
                                        </p:attrNameLst>
                                      </p:cBhvr>
                                      <p:to>
                                        <p:strVal val="visible"/>
                                      </p:to>
                                    </p:set>
                                    <p:animEffect transition="in" filter="fade">
                                      <p:cBhvr>
                                        <p:cTn id="76" dur="500"/>
                                        <p:tgtEl>
                                          <p:spTgt spid="74"/>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116"/>
                                        </p:tgtEl>
                                        <p:attrNameLst>
                                          <p:attrName>style.visibility</p:attrName>
                                        </p:attrNameLst>
                                      </p:cBhvr>
                                      <p:to>
                                        <p:strVal val="visible"/>
                                      </p:to>
                                    </p:set>
                                    <p:animEffect transition="in" filter="fade">
                                      <p:cBhvr>
                                        <p:cTn id="79" dur="500"/>
                                        <p:tgtEl>
                                          <p:spTgt spid="116"/>
                                        </p:tgtEl>
                                      </p:cBhvr>
                                    </p:animEffect>
                                  </p:childTnLst>
                                </p:cTn>
                              </p:par>
                            </p:childTnLst>
                          </p:cTn>
                        </p:par>
                      </p:childTnLst>
                    </p:cTn>
                  </p:par>
                  <p:par>
                    <p:cTn id="80" fill="hold">
                      <p:stCondLst>
                        <p:cond delay="indefinite"/>
                      </p:stCondLst>
                      <p:childTnLst>
                        <p:par>
                          <p:cTn id="81" fill="hold">
                            <p:stCondLst>
                              <p:cond delay="0"/>
                            </p:stCondLst>
                            <p:childTnLst>
                              <p:par>
                                <p:cTn id="82" presetID="49" presetClass="path" presetSubtype="0" accel="50000" decel="50000" fill="hold" nodeType="clickEffect">
                                  <p:stCondLst>
                                    <p:cond delay="0"/>
                                  </p:stCondLst>
                                  <p:childTnLst>
                                    <p:animMotion origin="layout" path="M -4.72222E-6 1.23457E-6 L 0.2177 0.0392 " pathEditMode="relative" rAng="0" ptsTypes="AA">
                                      <p:cBhvr>
                                        <p:cTn id="83" dur="2000" fill="hold"/>
                                        <p:tgtEl>
                                          <p:spTgt spid="74"/>
                                        </p:tgtEl>
                                        <p:attrNameLst>
                                          <p:attrName>ppt_x</p:attrName>
                                          <p:attrName>ppt_y</p:attrName>
                                        </p:attrNameLst>
                                      </p:cBhvr>
                                      <p:rCtr x="10903" y="2346"/>
                                    </p:animMotion>
                                  </p:childTnLst>
                                </p:cTn>
                              </p:par>
                            </p:childTnLst>
                          </p:cTn>
                        </p:par>
                      </p:childTnLst>
                    </p:cTn>
                  </p:par>
                  <p:par>
                    <p:cTn id="84" fill="hold">
                      <p:stCondLst>
                        <p:cond delay="indefinite"/>
                      </p:stCondLst>
                      <p:childTnLst>
                        <p:par>
                          <p:cTn id="85" fill="hold">
                            <p:stCondLst>
                              <p:cond delay="0"/>
                            </p:stCondLst>
                            <p:childTnLst>
                              <p:par>
                                <p:cTn id="86" presetID="1" presetClass="exit" presetSubtype="0" fill="hold" grpId="1" nodeType="clickEffect">
                                  <p:stCondLst>
                                    <p:cond delay="0"/>
                                  </p:stCondLst>
                                  <p:childTnLst>
                                    <p:set>
                                      <p:cBhvr>
                                        <p:cTn id="87" dur="1" fill="hold">
                                          <p:stCondLst>
                                            <p:cond delay="0"/>
                                          </p:stCondLst>
                                        </p:cTn>
                                        <p:tgtEl>
                                          <p:spTgt spid="55"/>
                                        </p:tgtEl>
                                        <p:attrNameLst>
                                          <p:attrName>style.visibility</p:attrName>
                                        </p:attrNameLst>
                                      </p:cBhvr>
                                      <p:to>
                                        <p:strVal val="hidden"/>
                                      </p:to>
                                    </p:set>
                                  </p:childTnLst>
                                </p:cTn>
                              </p:par>
                              <p:par>
                                <p:cTn id="88" presetID="1" presetClass="exit" presetSubtype="0" fill="hold" nodeType="withEffect">
                                  <p:stCondLst>
                                    <p:cond delay="0"/>
                                  </p:stCondLst>
                                  <p:childTnLst>
                                    <p:set>
                                      <p:cBhvr>
                                        <p:cTn id="89" dur="1" fill="hold">
                                          <p:stCondLst>
                                            <p:cond delay="0"/>
                                          </p:stCondLst>
                                        </p:cTn>
                                        <p:tgtEl>
                                          <p:spTgt spid="56"/>
                                        </p:tgtEl>
                                        <p:attrNameLst>
                                          <p:attrName>style.visibility</p:attrName>
                                        </p:attrNameLst>
                                      </p:cBhvr>
                                      <p:to>
                                        <p:strVal val="hidden"/>
                                      </p:to>
                                    </p:set>
                                  </p:childTnLst>
                                </p:cTn>
                              </p:par>
                              <p:par>
                                <p:cTn id="90" presetID="1" presetClass="exit" presetSubtype="0" fill="hold" grpId="1" nodeType="withEffect">
                                  <p:stCondLst>
                                    <p:cond delay="0"/>
                                  </p:stCondLst>
                                  <p:childTnLst>
                                    <p:set>
                                      <p:cBhvr>
                                        <p:cTn id="91" dur="1" fill="hold">
                                          <p:stCondLst>
                                            <p:cond delay="0"/>
                                          </p:stCondLst>
                                        </p:cTn>
                                        <p:tgtEl>
                                          <p:spTgt spid="57"/>
                                        </p:tgtEl>
                                        <p:attrNameLst>
                                          <p:attrName>style.visibility</p:attrName>
                                        </p:attrNameLst>
                                      </p:cBhvr>
                                      <p:to>
                                        <p:strVal val="hidden"/>
                                      </p:to>
                                    </p:set>
                                  </p:childTnLst>
                                </p:cTn>
                              </p:par>
                              <p:par>
                                <p:cTn id="92" presetID="1" presetClass="exit" presetSubtype="0" fill="hold" nodeType="withEffect">
                                  <p:stCondLst>
                                    <p:cond delay="0"/>
                                  </p:stCondLst>
                                  <p:childTnLst>
                                    <p:set>
                                      <p:cBhvr>
                                        <p:cTn id="93" dur="1" fill="hold">
                                          <p:stCondLst>
                                            <p:cond delay="0"/>
                                          </p:stCondLst>
                                        </p:cTn>
                                        <p:tgtEl>
                                          <p:spTgt spid="58"/>
                                        </p:tgtEl>
                                        <p:attrNameLst>
                                          <p:attrName>style.visibility</p:attrName>
                                        </p:attrNameLst>
                                      </p:cBhvr>
                                      <p:to>
                                        <p:strVal val="hidden"/>
                                      </p:to>
                                    </p:set>
                                  </p:childTnLst>
                                </p:cTn>
                              </p:par>
                              <p:par>
                                <p:cTn id="94" presetID="1" presetClass="exit" presetSubtype="0" fill="hold" grpId="1" nodeType="withEffect">
                                  <p:stCondLst>
                                    <p:cond delay="0"/>
                                  </p:stCondLst>
                                  <p:childTnLst>
                                    <p:set>
                                      <p:cBhvr>
                                        <p:cTn id="95" dur="1" fill="hold">
                                          <p:stCondLst>
                                            <p:cond delay="0"/>
                                          </p:stCondLst>
                                        </p:cTn>
                                        <p:tgtEl>
                                          <p:spTgt spid="59"/>
                                        </p:tgtEl>
                                        <p:attrNameLst>
                                          <p:attrName>style.visibility</p:attrName>
                                        </p:attrNameLst>
                                      </p:cBhvr>
                                      <p:to>
                                        <p:strVal val="hidden"/>
                                      </p:to>
                                    </p:set>
                                  </p:childTnLst>
                                </p:cTn>
                              </p:par>
                              <p:par>
                                <p:cTn id="96" presetID="1" presetClass="exit" presetSubtype="0" fill="hold" nodeType="withEffect">
                                  <p:stCondLst>
                                    <p:cond delay="0"/>
                                  </p:stCondLst>
                                  <p:childTnLst>
                                    <p:set>
                                      <p:cBhvr>
                                        <p:cTn id="97" dur="1" fill="hold">
                                          <p:stCondLst>
                                            <p:cond delay="0"/>
                                          </p:stCondLst>
                                        </p:cTn>
                                        <p:tgtEl>
                                          <p:spTgt spid="60"/>
                                        </p:tgtEl>
                                        <p:attrNameLst>
                                          <p:attrName>style.visibility</p:attrName>
                                        </p:attrNameLst>
                                      </p:cBhvr>
                                      <p:to>
                                        <p:strVal val="hidden"/>
                                      </p:to>
                                    </p:set>
                                  </p:childTnLst>
                                </p:cTn>
                              </p:par>
                              <p:par>
                                <p:cTn id="98" presetID="1" presetClass="exit" presetSubtype="0" fill="hold" grpId="1" nodeType="withEffect">
                                  <p:stCondLst>
                                    <p:cond delay="0"/>
                                  </p:stCondLst>
                                  <p:childTnLst>
                                    <p:set>
                                      <p:cBhvr>
                                        <p:cTn id="99" dur="1" fill="hold">
                                          <p:stCondLst>
                                            <p:cond delay="0"/>
                                          </p:stCondLst>
                                        </p:cTn>
                                        <p:tgtEl>
                                          <p:spTgt spid="61"/>
                                        </p:tgtEl>
                                        <p:attrNameLst>
                                          <p:attrName>style.visibility</p:attrName>
                                        </p:attrNameLst>
                                      </p:cBhvr>
                                      <p:to>
                                        <p:strVal val="hidden"/>
                                      </p:to>
                                    </p:set>
                                  </p:childTnLst>
                                </p:cTn>
                              </p:par>
                              <p:par>
                                <p:cTn id="100" presetID="1" presetClass="exit" presetSubtype="0" fill="hold" nodeType="withEffect">
                                  <p:stCondLst>
                                    <p:cond delay="0"/>
                                  </p:stCondLst>
                                  <p:childTnLst>
                                    <p:set>
                                      <p:cBhvr>
                                        <p:cTn id="101" dur="1" fill="hold">
                                          <p:stCondLst>
                                            <p:cond delay="0"/>
                                          </p:stCondLst>
                                        </p:cTn>
                                        <p:tgtEl>
                                          <p:spTgt spid="62"/>
                                        </p:tgtEl>
                                        <p:attrNameLst>
                                          <p:attrName>style.visibility</p:attrName>
                                        </p:attrNameLst>
                                      </p:cBhvr>
                                      <p:to>
                                        <p:strVal val="hidden"/>
                                      </p:to>
                                    </p:set>
                                  </p:childTnLst>
                                </p:cTn>
                              </p:par>
                              <p:par>
                                <p:cTn id="102" presetID="1" presetClass="exit" presetSubtype="0" fill="hold" grpId="1" nodeType="withEffect">
                                  <p:stCondLst>
                                    <p:cond delay="0"/>
                                  </p:stCondLst>
                                  <p:childTnLst>
                                    <p:set>
                                      <p:cBhvr>
                                        <p:cTn id="103" dur="1" fill="hold">
                                          <p:stCondLst>
                                            <p:cond delay="0"/>
                                          </p:stCondLst>
                                        </p:cTn>
                                        <p:tgtEl>
                                          <p:spTgt spid="63"/>
                                        </p:tgtEl>
                                        <p:attrNameLst>
                                          <p:attrName>style.visibility</p:attrName>
                                        </p:attrNameLst>
                                      </p:cBhvr>
                                      <p:to>
                                        <p:strVal val="hidden"/>
                                      </p:to>
                                    </p:set>
                                  </p:childTnLst>
                                </p:cTn>
                              </p:par>
                              <p:par>
                                <p:cTn id="104" presetID="1" presetClass="exit" presetSubtype="0" fill="hold" nodeType="withEffect">
                                  <p:stCondLst>
                                    <p:cond delay="0"/>
                                  </p:stCondLst>
                                  <p:childTnLst>
                                    <p:set>
                                      <p:cBhvr>
                                        <p:cTn id="105" dur="1" fill="hold">
                                          <p:stCondLst>
                                            <p:cond delay="0"/>
                                          </p:stCondLst>
                                        </p:cTn>
                                        <p:tgtEl>
                                          <p:spTgt spid="64"/>
                                        </p:tgtEl>
                                        <p:attrNameLst>
                                          <p:attrName>style.visibility</p:attrName>
                                        </p:attrNameLst>
                                      </p:cBhvr>
                                      <p:to>
                                        <p:strVal val="hidden"/>
                                      </p:to>
                                    </p:set>
                                  </p:childTnLst>
                                </p:cTn>
                              </p:par>
                              <p:par>
                                <p:cTn id="106" presetID="1" presetClass="exit" presetSubtype="0" fill="hold" nodeType="withEffect">
                                  <p:stCondLst>
                                    <p:cond delay="0"/>
                                  </p:stCondLst>
                                  <p:childTnLst>
                                    <p:set>
                                      <p:cBhvr>
                                        <p:cTn id="107" dur="1" fill="hold">
                                          <p:stCondLst>
                                            <p:cond delay="0"/>
                                          </p:stCondLst>
                                        </p:cTn>
                                        <p:tgtEl>
                                          <p:spTgt spid="65"/>
                                        </p:tgtEl>
                                        <p:attrNameLst>
                                          <p:attrName>style.visibility</p:attrName>
                                        </p:attrNameLst>
                                      </p:cBhvr>
                                      <p:to>
                                        <p:strVal val="hidden"/>
                                      </p:to>
                                    </p:set>
                                  </p:childTnLst>
                                </p:cTn>
                              </p:par>
                              <p:par>
                                <p:cTn id="108" presetID="1" presetClass="exit" presetSubtype="0" fill="hold" nodeType="withEffect">
                                  <p:stCondLst>
                                    <p:cond delay="0"/>
                                  </p:stCondLst>
                                  <p:childTnLst>
                                    <p:set>
                                      <p:cBhvr>
                                        <p:cTn id="109" dur="1" fill="hold">
                                          <p:stCondLst>
                                            <p:cond delay="0"/>
                                          </p:stCondLst>
                                        </p:cTn>
                                        <p:tgtEl>
                                          <p:spTgt spid="66"/>
                                        </p:tgtEl>
                                        <p:attrNameLst>
                                          <p:attrName>style.visibility</p:attrName>
                                        </p:attrNameLst>
                                      </p:cBhvr>
                                      <p:to>
                                        <p:strVal val="hidden"/>
                                      </p:to>
                                    </p:set>
                                  </p:childTnLst>
                                </p:cTn>
                              </p:par>
                              <p:par>
                                <p:cTn id="110" presetID="1" presetClass="exit" presetSubtype="0" fill="hold" nodeType="withEffect">
                                  <p:stCondLst>
                                    <p:cond delay="0"/>
                                  </p:stCondLst>
                                  <p:childTnLst>
                                    <p:set>
                                      <p:cBhvr>
                                        <p:cTn id="111" dur="1" fill="hold">
                                          <p:stCondLst>
                                            <p:cond delay="0"/>
                                          </p:stCondLst>
                                        </p:cTn>
                                        <p:tgtEl>
                                          <p:spTgt spid="67"/>
                                        </p:tgtEl>
                                        <p:attrNameLst>
                                          <p:attrName>style.visibility</p:attrName>
                                        </p:attrNameLst>
                                      </p:cBhvr>
                                      <p:to>
                                        <p:strVal val="hidden"/>
                                      </p:to>
                                    </p:set>
                                  </p:childTnLst>
                                </p:cTn>
                              </p:par>
                              <p:par>
                                <p:cTn id="112" presetID="1" presetClass="exit" presetSubtype="0" fill="hold" nodeType="withEffect">
                                  <p:stCondLst>
                                    <p:cond delay="0"/>
                                  </p:stCondLst>
                                  <p:childTnLst>
                                    <p:set>
                                      <p:cBhvr>
                                        <p:cTn id="113" dur="1" fill="hold">
                                          <p:stCondLst>
                                            <p:cond delay="0"/>
                                          </p:stCondLst>
                                        </p:cTn>
                                        <p:tgtEl>
                                          <p:spTgt spid="68"/>
                                        </p:tgtEl>
                                        <p:attrNameLst>
                                          <p:attrName>style.visibility</p:attrName>
                                        </p:attrNameLst>
                                      </p:cBhvr>
                                      <p:to>
                                        <p:strVal val="hidden"/>
                                      </p:to>
                                    </p:set>
                                  </p:childTnLst>
                                </p:cTn>
                              </p:par>
                              <p:par>
                                <p:cTn id="114" presetID="1" presetClass="exit" presetSubtype="0" fill="hold" grpId="1" nodeType="withEffect">
                                  <p:stCondLst>
                                    <p:cond delay="0"/>
                                  </p:stCondLst>
                                  <p:childTnLst>
                                    <p:set>
                                      <p:cBhvr>
                                        <p:cTn id="115" dur="1" fill="hold">
                                          <p:stCondLst>
                                            <p:cond delay="0"/>
                                          </p:stCondLst>
                                        </p:cTn>
                                        <p:tgtEl>
                                          <p:spTgt spid="69"/>
                                        </p:tgtEl>
                                        <p:attrNameLst>
                                          <p:attrName>style.visibility</p:attrName>
                                        </p:attrNameLst>
                                      </p:cBhvr>
                                      <p:to>
                                        <p:strVal val="hidden"/>
                                      </p:to>
                                    </p:set>
                                  </p:childTnLst>
                                </p:cTn>
                              </p:par>
                              <p:par>
                                <p:cTn id="116" presetID="1" presetClass="exit" presetSubtype="0" fill="hold" grpId="1" nodeType="withEffect">
                                  <p:stCondLst>
                                    <p:cond delay="0"/>
                                  </p:stCondLst>
                                  <p:childTnLst>
                                    <p:set>
                                      <p:cBhvr>
                                        <p:cTn id="117" dur="1" fill="hold">
                                          <p:stCondLst>
                                            <p:cond delay="0"/>
                                          </p:stCondLst>
                                        </p:cTn>
                                        <p:tgtEl>
                                          <p:spTgt spid="70"/>
                                        </p:tgtEl>
                                        <p:attrNameLst>
                                          <p:attrName>style.visibility</p:attrName>
                                        </p:attrNameLst>
                                      </p:cBhvr>
                                      <p:to>
                                        <p:strVal val="hidden"/>
                                      </p:to>
                                    </p:set>
                                  </p:childTnLst>
                                </p:cTn>
                              </p:par>
                              <p:par>
                                <p:cTn id="118" presetID="10" presetClass="entr" presetSubtype="0" fill="hold" grpId="0" nodeType="withEffect">
                                  <p:stCondLst>
                                    <p:cond delay="0"/>
                                  </p:stCondLst>
                                  <p:childTnLst>
                                    <p:set>
                                      <p:cBhvr>
                                        <p:cTn id="119" dur="1" fill="hold">
                                          <p:stCondLst>
                                            <p:cond delay="0"/>
                                          </p:stCondLst>
                                        </p:cTn>
                                        <p:tgtEl>
                                          <p:spTgt spid="101"/>
                                        </p:tgtEl>
                                        <p:attrNameLst>
                                          <p:attrName>style.visibility</p:attrName>
                                        </p:attrNameLst>
                                      </p:cBhvr>
                                      <p:to>
                                        <p:strVal val="visible"/>
                                      </p:to>
                                    </p:set>
                                    <p:animEffect transition="in" filter="fade">
                                      <p:cBhvr>
                                        <p:cTn id="120" dur="500"/>
                                        <p:tgtEl>
                                          <p:spTgt spid="101"/>
                                        </p:tgtEl>
                                      </p:cBhvr>
                                    </p:animEffect>
                                  </p:childTnLst>
                                </p:cTn>
                              </p:par>
                              <p:par>
                                <p:cTn id="121" presetID="10" presetClass="entr" presetSubtype="0" fill="hold" grpId="0" nodeType="withEffect">
                                  <p:stCondLst>
                                    <p:cond delay="0"/>
                                  </p:stCondLst>
                                  <p:childTnLst>
                                    <p:set>
                                      <p:cBhvr>
                                        <p:cTn id="122" dur="1" fill="hold">
                                          <p:stCondLst>
                                            <p:cond delay="0"/>
                                          </p:stCondLst>
                                        </p:cTn>
                                        <p:tgtEl>
                                          <p:spTgt spid="102"/>
                                        </p:tgtEl>
                                        <p:attrNameLst>
                                          <p:attrName>style.visibility</p:attrName>
                                        </p:attrNameLst>
                                      </p:cBhvr>
                                      <p:to>
                                        <p:strVal val="visible"/>
                                      </p:to>
                                    </p:set>
                                    <p:animEffect transition="in" filter="fade">
                                      <p:cBhvr>
                                        <p:cTn id="123" dur="500"/>
                                        <p:tgtEl>
                                          <p:spTgt spid="102"/>
                                        </p:tgtEl>
                                      </p:cBhvr>
                                    </p:animEffect>
                                  </p:childTnLst>
                                </p:cTn>
                              </p:par>
                              <p:par>
                                <p:cTn id="124" presetID="10" presetClass="entr" presetSubtype="0" fill="hold" nodeType="withEffect">
                                  <p:stCondLst>
                                    <p:cond delay="0"/>
                                  </p:stCondLst>
                                  <p:childTnLst>
                                    <p:set>
                                      <p:cBhvr>
                                        <p:cTn id="125" dur="1" fill="hold">
                                          <p:stCondLst>
                                            <p:cond delay="0"/>
                                          </p:stCondLst>
                                        </p:cTn>
                                        <p:tgtEl>
                                          <p:spTgt spid="103"/>
                                        </p:tgtEl>
                                        <p:attrNameLst>
                                          <p:attrName>style.visibility</p:attrName>
                                        </p:attrNameLst>
                                      </p:cBhvr>
                                      <p:to>
                                        <p:strVal val="visible"/>
                                      </p:to>
                                    </p:set>
                                    <p:animEffect transition="in" filter="fade">
                                      <p:cBhvr>
                                        <p:cTn id="126" dur="500"/>
                                        <p:tgtEl>
                                          <p:spTgt spid="103"/>
                                        </p:tgtEl>
                                      </p:cBhvr>
                                    </p:animEffect>
                                  </p:childTnLst>
                                </p:cTn>
                              </p:par>
                              <p:par>
                                <p:cTn id="127" presetID="10" presetClass="entr" presetSubtype="0" fill="hold" nodeType="withEffect">
                                  <p:stCondLst>
                                    <p:cond delay="0"/>
                                  </p:stCondLst>
                                  <p:childTnLst>
                                    <p:set>
                                      <p:cBhvr>
                                        <p:cTn id="128" dur="1" fill="hold">
                                          <p:stCondLst>
                                            <p:cond delay="0"/>
                                          </p:stCondLst>
                                        </p:cTn>
                                        <p:tgtEl>
                                          <p:spTgt spid="104"/>
                                        </p:tgtEl>
                                        <p:attrNameLst>
                                          <p:attrName>style.visibility</p:attrName>
                                        </p:attrNameLst>
                                      </p:cBhvr>
                                      <p:to>
                                        <p:strVal val="visible"/>
                                      </p:to>
                                    </p:set>
                                    <p:animEffect transition="in" filter="fade">
                                      <p:cBhvr>
                                        <p:cTn id="129" dur="500"/>
                                        <p:tgtEl>
                                          <p:spTgt spid="104"/>
                                        </p:tgtEl>
                                      </p:cBhvr>
                                    </p:animEffect>
                                  </p:childTnLst>
                                </p:cTn>
                              </p:par>
                              <p:par>
                                <p:cTn id="130" presetID="10" presetClass="entr" presetSubtype="0" fill="hold" nodeType="with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500"/>
                                        <p:tgtEl>
                                          <p:spTgt spid="105"/>
                                        </p:tgtEl>
                                      </p:cBhvr>
                                    </p:animEffect>
                                  </p:childTnLst>
                                </p:cTn>
                              </p:par>
                              <p:par>
                                <p:cTn id="133" presetID="10" presetClass="entr" presetSubtype="0" fill="hold" nodeType="withEffect">
                                  <p:stCondLst>
                                    <p:cond delay="0"/>
                                  </p:stCondLst>
                                  <p:childTnLst>
                                    <p:set>
                                      <p:cBhvr>
                                        <p:cTn id="134" dur="1" fill="hold">
                                          <p:stCondLst>
                                            <p:cond delay="0"/>
                                          </p:stCondLst>
                                        </p:cTn>
                                        <p:tgtEl>
                                          <p:spTgt spid="106"/>
                                        </p:tgtEl>
                                        <p:attrNameLst>
                                          <p:attrName>style.visibility</p:attrName>
                                        </p:attrNameLst>
                                      </p:cBhvr>
                                      <p:to>
                                        <p:strVal val="visible"/>
                                      </p:to>
                                    </p:set>
                                    <p:animEffect transition="in" filter="fade">
                                      <p:cBhvr>
                                        <p:cTn id="135" dur="500"/>
                                        <p:tgtEl>
                                          <p:spTgt spid="106"/>
                                        </p:tgtEl>
                                      </p:cBhvr>
                                    </p:animEffect>
                                  </p:childTnLst>
                                </p:cTn>
                              </p:par>
                              <p:par>
                                <p:cTn id="136" presetID="10" presetClass="entr" presetSubtype="0" fill="hold" grpId="0" nodeType="withEffect">
                                  <p:stCondLst>
                                    <p:cond delay="0"/>
                                  </p:stCondLst>
                                  <p:childTnLst>
                                    <p:set>
                                      <p:cBhvr>
                                        <p:cTn id="137" dur="1" fill="hold">
                                          <p:stCondLst>
                                            <p:cond delay="0"/>
                                          </p:stCondLst>
                                        </p:cTn>
                                        <p:tgtEl>
                                          <p:spTgt spid="107"/>
                                        </p:tgtEl>
                                        <p:attrNameLst>
                                          <p:attrName>style.visibility</p:attrName>
                                        </p:attrNameLst>
                                      </p:cBhvr>
                                      <p:to>
                                        <p:strVal val="visible"/>
                                      </p:to>
                                    </p:set>
                                    <p:animEffect transition="in" filter="fade">
                                      <p:cBhvr>
                                        <p:cTn id="138" dur="500"/>
                                        <p:tgtEl>
                                          <p:spTgt spid="107"/>
                                        </p:tgtEl>
                                      </p:cBhvr>
                                    </p:animEffect>
                                  </p:childTnLst>
                                </p:cTn>
                              </p:par>
                              <p:par>
                                <p:cTn id="139" presetID="10" presetClass="entr" presetSubtype="0" fill="hold" grpId="0" nodeType="withEffect">
                                  <p:stCondLst>
                                    <p:cond delay="0"/>
                                  </p:stCondLst>
                                  <p:childTnLst>
                                    <p:set>
                                      <p:cBhvr>
                                        <p:cTn id="140" dur="1" fill="hold">
                                          <p:stCondLst>
                                            <p:cond delay="0"/>
                                          </p:stCondLst>
                                        </p:cTn>
                                        <p:tgtEl>
                                          <p:spTgt spid="108"/>
                                        </p:tgtEl>
                                        <p:attrNameLst>
                                          <p:attrName>style.visibility</p:attrName>
                                        </p:attrNameLst>
                                      </p:cBhvr>
                                      <p:to>
                                        <p:strVal val="visible"/>
                                      </p:to>
                                    </p:set>
                                    <p:animEffect transition="in" filter="fade">
                                      <p:cBhvr>
                                        <p:cTn id="141" dur="500"/>
                                        <p:tgtEl>
                                          <p:spTgt spid="108"/>
                                        </p:tgtEl>
                                      </p:cBhvr>
                                    </p:animEffect>
                                  </p:childTnLst>
                                </p:cTn>
                              </p:par>
                              <p:par>
                                <p:cTn id="142" presetID="10" presetClass="entr" presetSubtype="0" fill="hold" grpId="0" nodeType="withEffect">
                                  <p:stCondLst>
                                    <p:cond delay="0"/>
                                  </p:stCondLst>
                                  <p:childTnLst>
                                    <p:set>
                                      <p:cBhvr>
                                        <p:cTn id="143" dur="1" fill="hold">
                                          <p:stCondLst>
                                            <p:cond delay="0"/>
                                          </p:stCondLst>
                                        </p:cTn>
                                        <p:tgtEl>
                                          <p:spTgt spid="109"/>
                                        </p:tgtEl>
                                        <p:attrNameLst>
                                          <p:attrName>style.visibility</p:attrName>
                                        </p:attrNameLst>
                                      </p:cBhvr>
                                      <p:to>
                                        <p:strVal val="visible"/>
                                      </p:to>
                                    </p:set>
                                    <p:animEffect transition="in" filter="fade">
                                      <p:cBhvr>
                                        <p:cTn id="144" dur="500"/>
                                        <p:tgtEl>
                                          <p:spTgt spid="109"/>
                                        </p:tgtEl>
                                      </p:cBhvr>
                                    </p:animEffect>
                                  </p:childTnLst>
                                </p:cTn>
                              </p:par>
                              <p:par>
                                <p:cTn id="145" presetID="10" presetClass="entr" presetSubtype="0" fill="hold" grpId="0" nodeType="withEffect">
                                  <p:stCondLst>
                                    <p:cond delay="0"/>
                                  </p:stCondLst>
                                  <p:childTnLst>
                                    <p:set>
                                      <p:cBhvr>
                                        <p:cTn id="146" dur="1" fill="hold">
                                          <p:stCondLst>
                                            <p:cond delay="0"/>
                                          </p:stCondLst>
                                        </p:cTn>
                                        <p:tgtEl>
                                          <p:spTgt spid="110"/>
                                        </p:tgtEl>
                                        <p:attrNameLst>
                                          <p:attrName>style.visibility</p:attrName>
                                        </p:attrNameLst>
                                      </p:cBhvr>
                                      <p:to>
                                        <p:strVal val="visible"/>
                                      </p:to>
                                    </p:set>
                                    <p:animEffect transition="in" filter="fade">
                                      <p:cBhvr>
                                        <p:cTn id="147" dur="500"/>
                                        <p:tgtEl>
                                          <p:spTgt spid="110"/>
                                        </p:tgtEl>
                                      </p:cBhvr>
                                    </p:animEffect>
                                  </p:childTnLst>
                                </p:cTn>
                              </p:par>
                              <p:par>
                                <p:cTn id="148" presetID="10" presetClass="entr" presetSubtype="0" fill="hold" grpId="0" nodeType="withEffect">
                                  <p:stCondLst>
                                    <p:cond delay="0"/>
                                  </p:stCondLst>
                                  <p:childTnLst>
                                    <p:set>
                                      <p:cBhvr>
                                        <p:cTn id="149" dur="1" fill="hold">
                                          <p:stCondLst>
                                            <p:cond delay="0"/>
                                          </p:stCondLst>
                                        </p:cTn>
                                        <p:tgtEl>
                                          <p:spTgt spid="111"/>
                                        </p:tgtEl>
                                        <p:attrNameLst>
                                          <p:attrName>style.visibility</p:attrName>
                                        </p:attrNameLst>
                                      </p:cBhvr>
                                      <p:to>
                                        <p:strVal val="visible"/>
                                      </p:to>
                                    </p:set>
                                    <p:animEffect transition="in" filter="fade">
                                      <p:cBhvr>
                                        <p:cTn id="150" dur="500"/>
                                        <p:tgtEl>
                                          <p:spTgt spid="111"/>
                                        </p:tgtEl>
                                      </p:cBhvr>
                                    </p:animEffect>
                                  </p:childTnLst>
                                </p:cTn>
                              </p:par>
                              <p:par>
                                <p:cTn id="151" presetID="10" presetClass="entr" presetSubtype="0" fill="hold" grpId="0" nodeType="withEffect">
                                  <p:stCondLst>
                                    <p:cond delay="0"/>
                                  </p:stCondLst>
                                  <p:childTnLst>
                                    <p:set>
                                      <p:cBhvr>
                                        <p:cTn id="152" dur="1" fill="hold">
                                          <p:stCondLst>
                                            <p:cond delay="0"/>
                                          </p:stCondLst>
                                        </p:cTn>
                                        <p:tgtEl>
                                          <p:spTgt spid="112"/>
                                        </p:tgtEl>
                                        <p:attrNameLst>
                                          <p:attrName>style.visibility</p:attrName>
                                        </p:attrNameLst>
                                      </p:cBhvr>
                                      <p:to>
                                        <p:strVal val="visible"/>
                                      </p:to>
                                    </p:set>
                                    <p:animEffect transition="in" filter="fade">
                                      <p:cBhvr>
                                        <p:cTn id="153" dur="500"/>
                                        <p:tgtEl>
                                          <p:spTgt spid="112"/>
                                        </p:tgtEl>
                                      </p:cBhvr>
                                    </p:animEffect>
                                  </p:childTnLst>
                                </p:cTn>
                              </p:par>
                              <p:par>
                                <p:cTn id="154" presetID="10" presetClass="entr" presetSubtype="0" fill="hold" grpId="0" nodeType="withEffect">
                                  <p:stCondLst>
                                    <p:cond delay="0"/>
                                  </p:stCondLst>
                                  <p:childTnLst>
                                    <p:set>
                                      <p:cBhvr>
                                        <p:cTn id="155" dur="1" fill="hold">
                                          <p:stCondLst>
                                            <p:cond delay="0"/>
                                          </p:stCondLst>
                                        </p:cTn>
                                        <p:tgtEl>
                                          <p:spTgt spid="113"/>
                                        </p:tgtEl>
                                        <p:attrNameLst>
                                          <p:attrName>style.visibility</p:attrName>
                                        </p:attrNameLst>
                                      </p:cBhvr>
                                      <p:to>
                                        <p:strVal val="visible"/>
                                      </p:to>
                                    </p:set>
                                    <p:animEffect transition="in" filter="fade">
                                      <p:cBhvr>
                                        <p:cTn id="156" dur="500"/>
                                        <p:tgtEl>
                                          <p:spTgt spid="113"/>
                                        </p:tgtEl>
                                      </p:cBhvr>
                                    </p:animEffect>
                                  </p:childTnLst>
                                </p:cTn>
                              </p:par>
                              <p:par>
                                <p:cTn id="157" presetID="10" presetClass="entr" presetSubtype="0" fill="hold" grpId="0" nodeType="withEffect">
                                  <p:stCondLst>
                                    <p:cond delay="0"/>
                                  </p:stCondLst>
                                  <p:childTnLst>
                                    <p:set>
                                      <p:cBhvr>
                                        <p:cTn id="158" dur="1" fill="hold">
                                          <p:stCondLst>
                                            <p:cond delay="0"/>
                                          </p:stCondLst>
                                        </p:cTn>
                                        <p:tgtEl>
                                          <p:spTgt spid="114"/>
                                        </p:tgtEl>
                                        <p:attrNameLst>
                                          <p:attrName>style.visibility</p:attrName>
                                        </p:attrNameLst>
                                      </p:cBhvr>
                                      <p:to>
                                        <p:strVal val="visible"/>
                                      </p:to>
                                    </p:set>
                                    <p:animEffect transition="in" filter="fade">
                                      <p:cBhvr>
                                        <p:cTn id="159" dur="500"/>
                                        <p:tgtEl>
                                          <p:spTgt spid="114"/>
                                        </p:tgtEl>
                                      </p:cBhvr>
                                    </p:animEffect>
                                  </p:childTnLst>
                                </p:cTn>
                              </p:par>
                              <p:par>
                                <p:cTn id="160" presetID="49" presetClass="path" presetSubtype="0" accel="50000" decel="50000" fill="hold" nodeType="withEffect">
                                  <p:stCondLst>
                                    <p:cond delay="0"/>
                                  </p:stCondLst>
                                  <p:childTnLst>
                                    <p:animMotion origin="layout" path="M 0.2177 0.0392 L -2.77778E-7 -1.23457E-6 " pathEditMode="relative" rAng="0" ptsTypes="AA">
                                      <p:cBhvr>
                                        <p:cTn id="161" dur="2000" fill="hold"/>
                                        <p:tgtEl>
                                          <p:spTgt spid="74"/>
                                        </p:tgtEl>
                                        <p:attrNameLst>
                                          <p:attrName>ppt_x</p:attrName>
                                          <p:attrName>ppt_y</p:attrName>
                                        </p:attrNameLst>
                                      </p:cBhvr>
                                      <p:rCtr x="-11267" y="-1821"/>
                                    </p:animMotion>
                                  </p:childTnLst>
                                </p:cTn>
                              </p:par>
                            </p:childTnLst>
                          </p:cTn>
                        </p:par>
                      </p:childTnLst>
                    </p:cTn>
                  </p:par>
                  <p:par>
                    <p:cTn id="162" fill="hold">
                      <p:stCondLst>
                        <p:cond delay="indefinite"/>
                      </p:stCondLst>
                      <p:childTnLst>
                        <p:par>
                          <p:cTn id="163" fill="hold">
                            <p:stCondLst>
                              <p:cond delay="0"/>
                            </p:stCondLst>
                            <p:childTnLst>
                              <p:par>
                                <p:cTn id="164" presetID="1" presetClass="exit" presetSubtype="0" fill="hold" nodeType="clickEffect">
                                  <p:stCondLst>
                                    <p:cond delay="0"/>
                                  </p:stCondLst>
                                  <p:childTnLst>
                                    <p:set>
                                      <p:cBhvr>
                                        <p:cTn id="165" dur="1" fill="hold">
                                          <p:stCondLst>
                                            <p:cond delay="0"/>
                                          </p:stCondLst>
                                        </p:cTn>
                                        <p:tgtEl>
                                          <p:spTgt spid="1028"/>
                                        </p:tgtEl>
                                        <p:attrNameLst>
                                          <p:attrName>style.visibility</p:attrName>
                                        </p:attrNameLst>
                                      </p:cBhvr>
                                      <p:to>
                                        <p:strVal val="hidden"/>
                                      </p:to>
                                    </p:set>
                                  </p:childTnLst>
                                </p:cTn>
                              </p:par>
                            </p:childTnLst>
                          </p:cTn>
                        </p:par>
                      </p:childTnLst>
                    </p:cTn>
                  </p:par>
                  <p:par>
                    <p:cTn id="166" fill="hold">
                      <p:stCondLst>
                        <p:cond delay="indefinite"/>
                      </p:stCondLst>
                      <p:childTnLst>
                        <p:par>
                          <p:cTn id="167" fill="hold">
                            <p:stCondLst>
                              <p:cond delay="0"/>
                            </p:stCondLst>
                            <p:childTnLst>
                              <p:par>
                                <p:cTn id="168" presetID="10" presetClass="entr" presetSubtype="0" fill="hold" grpId="0" nodeType="clickEffect">
                                  <p:stCondLst>
                                    <p:cond delay="0"/>
                                  </p:stCondLst>
                                  <p:childTnLst>
                                    <p:set>
                                      <p:cBhvr>
                                        <p:cTn id="169" dur="1" fill="hold">
                                          <p:stCondLst>
                                            <p:cond delay="0"/>
                                          </p:stCondLst>
                                        </p:cTn>
                                        <p:tgtEl>
                                          <p:spTgt spid="115"/>
                                        </p:tgtEl>
                                        <p:attrNameLst>
                                          <p:attrName>style.visibility</p:attrName>
                                        </p:attrNameLst>
                                      </p:cBhvr>
                                      <p:to>
                                        <p:strVal val="visible"/>
                                      </p:to>
                                    </p:set>
                                    <p:animEffect transition="in" filter="fade">
                                      <p:cBhvr>
                                        <p:cTn id="170" dur="500"/>
                                        <p:tgtEl>
                                          <p:spTgt spid="1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5" grpId="0" animBg="1"/>
      <p:bldP spid="55" grpId="1" animBg="1"/>
      <p:bldP spid="57" grpId="0"/>
      <p:bldP spid="57" grpId="1"/>
      <p:bldP spid="59" grpId="0"/>
      <p:bldP spid="59" grpId="1"/>
      <p:bldP spid="61" grpId="0"/>
      <p:bldP spid="61" grpId="1"/>
      <p:bldP spid="63" grpId="0"/>
      <p:bldP spid="63" grpId="1"/>
      <p:bldP spid="69" grpId="0" animBg="1"/>
      <p:bldP spid="69" grpId="1" animBg="1"/>
      <p:bldP spid="70" grpId="0"/>
      <p:bldP spid="70" grpId="1"/>
      <p:bldP spid="71" grpId="0" animBg="1"/>
      <p:bldP spid="72" grpId="0"/>
      <p:bldP spid="101" grpId="0" animBg="1"/>
      <p:bldP spid="102" grpId="0"/>
      <p:bldP spid="107" grpId="0" animBg="1"/>
      <p:bldP spid="108" grpId="0" animBg="1"/>
      <p:bldP spid="109" grpId="0" animBg="1"/>
      <p:bldP spid="110" grpId="0" animBg="1"/>
      <p:bldP spid="111" grpId="0" animBg="1"/>
      <p:bldP spid="112" grpId="0" animBg="1"/>
      <p:bldP spid="113" grpId="0" animBg="1"/>
      <p:bldP spid="114" grpId="0" animBg="1"/>
      <p:bldP spid="115" grpId="0"/>
      <p:bldP spid="11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TextBox 67">
            <a:extLst>
              <a:ext uri="{FF2B5EF4-FFF2-40B4-BE49-F238E27FC236}">
                <a16:creationId xmlns:a16="http://schemas.microsoft.com/office/drawing/2014/main" id="{A8575E06-E1CC-D670-361F-E5A598B4EE01}"/>
              </a:ext>
            </a:extLst>
          </p:cNvPr>
          <p:cNvSpPr txBox="1"/>
          <p:nvPr/>
        </p:nvSpPr>
        <p:spPr>
          <a:xfrm>
            <a:off x="4858723" y="2915555"/>
            <a:ext cx="2248711" cy="738664"/>
          </a:xfrm>
          <a:prstGeom prst="rect">
            <a:avLst/>
          </a:prstGeom>
          <a:noFill/>
        </p:spPr>
        <p:txBody>
          <a:bodyPr wrap="square" rtlCol="0">
            <a:spAutoFit/>
          </a:bodyPr>
          <a:lstStyle/>
          <a:p>
            <a:pPr algn="ctr"/>
            <a:r>
              <a:rPr lang="en-US" dirty="0">
                <a:solidFill>
                  <a:srgbClr val="00B050"/>
                </a:solidFill>
              </a:rPr>
              <a:t>Estimated QoS once HC systems mapped via mapping function</a:t>
            </a:r>
          </a:p>
        </p:txBody>
      </p:sp>
      <p:sp>
        <p:nvSpPr>
          <p:cNvPr id="2" name="Title 1">
            <a:extLst>
              <a:ext uri="{FF2B5EF4-FFF2-40B4-BE49-F238E27FC236}">
                <a16:creationId xmlns:a16="http://schemas.microsoft.com/office/drawing/2014/main" id="{BB888A11-1161-FC6D-CD86-771CA60301DD}"/>
              </a:ext>
            </a:extLst>
          </p:cNvPr>
          <p:cNvSpPr>
            <a:spLocks noGrp="1"/>
          </p:cNvSpPr>
          <p:nvPr>
            <p:ph type="title"/>
          </p:nvPr>
        </p:nvSpPr>
        <p:spPr/>
        <p:txBody>
          <a:bodyPr>
            <a:normAutofit/>
          </a:bodyPr>
          <a:lstStyle/>
          <a:p>
            <a:r>
              <a:rPr lang="en-US" b="1" i="0" dirty="0">
                <a:effectLst/>
                <a:latin typeface="Söhne"/>
              </a:rPr>
              <a:t>The Role of Homogenization in the Heterogeneity Score</a:t>
            </a:r>
            <a:endParaRPr lang="en-US" dirty="0"/>
          </a:p>
        </p:txBody>
      </p:sp>
      <p:sp>
        <p:nvSpPr>
          <p:cNvPr id="3" name="Content Placeholder 2">
            <a:extLst>
              <a:ext uri="{FF2B5EF4-FFF2-40B4-BE49-F238E27FC236}">
                <a16:creationId xmlns:a16="http://schemas.microsoft.com/office/drawing/2014/main" id="{C0AD8268-11BC-E7A6-C959-5C65BB1C55B4}"/>
              </a:ext>
            </a:extLst>
          </p:cNvPr>
          <p:cNvSpPr>
            <a:spLocks noGrp="1"/>
          </p:cNvSpPr>
          <p:nvPr>
            <p:ph idx="1"/>
          </p:nvPr>
        </p:nvSpPr>
        <p:spPr>
          <a:xfrm>
            <a:off x="127063" y="1033982"/>
            <a:ext cx="4561146" cy="856340"/>
          </a:xfrm>
        </p:spPr>
        <p:txBody>
          <a:bodyPr/>
          <a:lstStyle/>
          <a:p>
            <a:r>
              <a:rPr lang="en-US" dirty="0"/>
              <a:t>Heterogeneity Measure</a:t>
            </a:r>
          </a:p>
          <a:p>
            <a:pPr lvl="1"/>
            <a:r>
              <a:rPr lang="en-US" dirty="0"/>
              <a:t>Comparison across HC systems</a:t>
            </a:r>
          </a:p>
        </p:txBody>
      </p:sp>
      <p:sp>
        <p:nvSpPr>
          <p:cNvPr id="4" name="Slide Number Placeholder 3">
            <a:extLst>
              <a:ext uri="{FF2B5EF4-FFF2-40B4-BE49-F238E27FC236}">
                <a16:creationId xmlns:a16="http://schemas.microsoft.com/office/drawing/2014/main" id="{1625B02F-7704-FB6E-E8F6-31F15D0236C5}"/>
              </a:ext>
            </a:extLst>
          </p:cNvPr>
          <p:cNvSpPr>
            <a:spLocks noGrp="1"/>
          </p:cNvSpPr>
          <p:nvPr>
            <p:ph type="sldNum" sz="quarter" idx="12"/>
          </p:nvPr>
        </p:nvSpPr>
        <p:spPr/>
        <p:txBody>
          <a:bodyPr/>
          <a:lstStyle/>
          <a:p>
            <a:fld id="{7D2751F7-D677-4CE9-B35A-C3CCA0CC8D94}" type="slidenum">
              <a:rPr lang="en-US" smtClean="0"/>
              <a:pPr/>
              <a:t>21</a:t>
            </a:fld>
            <a:endParaRPr lang="en-US" dirty="0"/>
          </a:p>
        </p:txBody>
      </p:sp>
      <p:pic>
        <p:nvPicPr>
          <p:cNvPr id="5" name="Google Shape;175;p13">
            <a:extLst>
              <a:ext uri="{FF2B5EF4-FFF2-40B4-BE49-F238E27FC236}">
                <a16:creationId xmlns:a16="http://schemas.microsoft.com/office/drawing/2014/main" id="{8D4157CC-432F-F65E-CA49-709B4ACB63A1}"/>
              </a:ext>
            </a:extLst>
          </p:cNvPr>
          <p:cNvPicPr preferRelativeResize="0"/>
          <p:nvPr/>
        </p:nvPicPr>
        <p:blipFill>
          <a:blip r:embed="rId3">
            <a:alphaModFix/>
          </a:blip>
          <a:stretch>
            <a:fillRect/>
          </a:stretch>
        </p:blipFill>
        <p:spPr>
          <a:xfrm>
            <a:off x="4128518" y="3816106"/>
            <a:ext cx="594284" cy="561408"/>
          </a:xfrm>
          <a:prstGeom prst="rect">
            <a:avLst/>
          </a:prstGeom>
          <a:noFill/>
          <a:ln>
            <a:noFill/>
          </a:ln>
        </p:spPr>
      </p:pic>
      <p:pic>
        <p:nvPicPr>
          <p:cNvPr id="6" name="Google Shape;178;p13">
            <a:extLst>
              <a:ext uri="{FF2B5EF4-FFF2-40B4-BE49-F238E27FC236}">
                <a16:creationId xmlns:a16="http://schemas.microsoft.com/office/drawing/2014/main" id="{C66E1874-DE93-0B31-10F2-86D4081E7368}"/>
              </a:ext>
            </a:extLst>
          </p:cNvPr>
          <p:cNvPicPr preferRelativeResize="0"/>
          <p:nvPr/>
        </p:nvPicPr>
        <p:blipFill>
          <a:blip r:embed="rId4">
            <a:alphaModFix/>
          </a:blip>
          <a:stretch>
            <a:fillRect/>
          </a:stretch>
        </p:blipFill>
        <p:spPr>
          <a:xfrm>
            <a:off x="3045147" y="3553653"/>
            <a:ext cx="548700" cy="548700"/>
          </a:xfrm>
          <a:prstGeom prst="rect">
            <a:avLst/>
          </a:prstGeom>
          <a:noFill/>
          <a:ln>
            <a:noFill/>
          </a:ln>
        </p:spPr>
      </p:pic>
      <p:pic>
        <p:nvPicPr>
          <p:cNvPr id="7" name="Google Shape;180;p13">
            <a:extLst>
              <a:ext uri="{FF2B5EF4-FFF2-40B4-BE49-F238E27FC236}">
                <a16:creationId xmlns:a16="http://schemas.microsoft.com/office/drawing/2014/main" id="{D727DA43-DDFB-D058-D379-7738AF8EBB24}"/>
              </a:ext>
            </a:extLst>
          </p:cNvPr>
          <p:cNvPicPr preferRelativeResize="0"/>
          <p:nvPr/>
        </p:nvPicPr>
        <p:blipFill>
          <a:blip r:embed="rId5">
            <a:alphaModFix/>
          </a:blip>
          <a:stretch>
            <a:fillRect/>
          </a:stretch>
        </p:blipFill>
        <p:spPr>
          <a:xfrm>
            <a:off x="3593847" y="3544297"/>
            <a:ext cx="548700" cy="548700"/>
          </a:xfrm>
          <a:prstGeom prst="rect">
            <a:avLst/>
          </a:prstGeom>
          <a:noFill/>
          <a:ln>
            <a:noFill/>
          </a:ln>
        </p:spPr>
      </p:pic>
      <p:pic>
        <p:nvPicPr>
          <p:cNvPr id="8" name="Google Shape;178;p13">
            <a:extLst>
              <a:ext uri="{FF2B5EF4-FFF2-40B4-BE49-F238E27FC236}">
                <a16:creationId xmlns:a16="http://schemas.microsoft.com/office/drawing/2014/main" id="{BF1F41A1-7D03-BD84-4C9E-D0575C81D8E6}"/>
              </a:ext>
            </a:extLst>
          </p:cNvPr>
          <p:cNvPicPr preferRelativeResize="0"/>
          <p:nvPr/>
        </p:nvPicPr>
        <p:blipFill>
          <a:blip r:embed="rId4">
            <a:alphaModFix/>
          </a:blip>
          <a:stretch>
            <a:fillRect/>
          </a:stretch>
        </p:blipFill>
        <p:spPr>
          <a:xfrm>
            <a:off x="2496447" y="4109518"/>
            <a:ext cx="548700" cy="548700"/>
          </a:xfrm>
          <a:prstGeom prst="rect">
            <a:avLst/>
          </a:prstGeom>
          <a:noFill/>
          <a:ln>
            <a:noFill/>
          </a:ln>
        </p:spPr>
      </p:pic>
      <p:pic>
        <p:nvPicPr>
          <p:cNvPr id="9" name="Google Shape;178;p13">
            <a:extLst>
              <a:ext uri="{FF2B5EF4-FFF2-40B4-BE49-F238E27FC236}">
                <a16:creationId xmlns:a16="http://schemas.microsoft.com/office/drawing/2014/main" id="{BBF009BD-960B-EE0D-7513-4933FEEA986D}"/>
              </a:ext>
            </a:extLst>
          </p:cNvPr>
          <p:cNvPicPr preferRelativeResize="0"/>
          <p:nvPr/>
        </p:nvPicPr>
        <p:blipFill>
          <a:blip r:embed="rId4">
            <a:alphaModFix/>
          </a:blip>
          <a:stretch>
            <a:fillRect/>
          </a:stretch>
        </p:blipFill>
        <p:spPr>
          <a:xfrm>
            <a:off x="2488767" y="3556655"/>
            <a:ext cx="548700" cy="548700"/>
          </a:xfrm>
          <a:prstGeom prst="rect">
            <a:avLst/>
          </a:prstGeom>
          <a:noFill/>
          <a:ln>
            <a:noFill/>
          </a:ln>
        </p:spPr>
      </p:pic>
      <p:pic>
        <p:nvPicPr>
          <p:cNvPr id="10" name="Google Shape;178;p13">
            <a:extLst>
              <a:ext uri="{FF2B5EF4-FFF2-40B4-BE49-F238E27FC236}">
                <a16:creationId xmlns:a16="http://schemas.microsoft.com/office/drawing/2014/main" id="{A910E712-E4BA-8D1D-62EB-92A21310B839}"/>
              </a:ext>
            </a:extLst>
          </p:cNvPr>
          <p:cNvPicPr preferRelativeResize="0"/>
          <p:nvPr/>
        </p:nvPicPr>
        <p:blipFill>
          <a:blip r:embed="rId4">
            <a:alphaModFix/>
          </a:blip>
          <a:stretch>
            <a:fillRect/>
          </a:stretch>
        </p:blipFill>
        <p:spPr>
          <a:xfrm>
            <a:off x="3037068" y="4112756"/>
            <a:ext cx="548700" cy="548700"/>
          </a:xfrm>
          <a:prstGeom prst="rect">
            <a:avLst/>
          </a:prstGeom>
          <a:noFill/>
          <a:ln>
            <a:noFill/>
          </a:ln>
        </p:spPr>
      </p:pic>
      <p:pic>
        <p:nvPicPr>
          <p:cNvPr id="11" name="Google Shape;180;p13">
            <a:extLst>
              <a:ext uri="{FF2B5EF4-FFF2-40B4-BE49-F238E27FC236}">
                <a16:creationId xmlns:a16="http://schemas.microsoft.com/office/drawing/2014/main" id="{D1B1AD83-78E2-4EEB-C3C2-D291B5D63089}"/>
              </a:ext>
            </a:extLst>
          </p:cNvPr>
          <p:cNvPicPr preferRelativeResize="0"/>
          <p:nvPr/>
        </p:nvPicPr>
        <p:blipFill>
          <a:blip r:embed="rId5">
            <a:alphaModFix/>
          </a:blip>
          <a:stretch>
            <a:fillRect/>
          </a:stretch>
        </p:blipFill>
        <p:spPr>
          <a:xfrm>
            <a:off x="3577689" y="4114015"/>
            <a:ext cx="548700" cy="548700"/>
          </a:xfrm>
          <a:prstGeom prst="rect">
            <a:avLst/>
          </a:prstGeom>
          <a:noFill/>
          <a:ln>
            <a:noFill/>
          </a:ln>
        </p:spPr>
      </p:pic>
      <p:sp>
        <p:nvSpPr>
          <p:cNvPr id="12" name="Rectangle: Rounded Corners 11">
            <a:extLst>
              <a:ext uri="{FF2B5EF4-FFF2-40B4-BE49-F238E27FC236}">
                <a16:creationId xmlns:a16="http://schemas.microsoft.com/office/drawing/2014/main" id="{8BB53A75-13A8-5A6D-E8F2-BCD5E05D68BE}"/>
              </a:ext>
            </a:extLst>
          </p:cNvPr>
          <p:cNvSpPr/>
          <p:nvPr/>
        </p:nvSpPr>
        <p:spPr>
          <a:xfrm>
            <a:off x="2386461" y="3527778"/>
            <a:ext cx="2407371" cy="1130439"/>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F0678C7C-128C-199C-FF92-D0AAEF3FFEFB}"/>
              </a:ext>
            </a:extLst>
          </p:cNvPr>
          <p:cNvSpPr txBox="1"/>
          <p:nvPr/>
        </p:nvSpPr>
        <p:spPr>
          <a:xfrm>
            <a:off x="2870968" y="4620402"/>
            <a:ext cx="1440481" cy="338554"/>
          </a:xfrm>
          <a:prstGeom prst="rect">
            <a:avLst/>
          </a:prstGeom>
          <a:noFill/>
        </p:spPr>
        <p:txBody>
          <a:bodyPr wrap="square" rtlCol="0">
            <a:spAutoFit/>
          </a:bodyPr>
          <a:lstStyle/>
          <a:p>
            <a:pPr algn="ctr"/>
            <a:r>
              <a:rPr lang="en-US" sz="1600" dirty="0"/>
              <a:t>HC System A</a:t>
            </a:r>
          </a:p>
        </p:txBody>
      </p:sp>
      <p:sp>
        <p:nvSpPr>
          <p:cNvPr id="27" name="Oval 26">
            <a:extLst>
              <a:ext uri="{FF2B5EF4-FFF2-40B4-BE49-F238E27FC236}">
                <a16:creationId xmlns:a16="http://schemas.microsoft.com/office/drawing/2014/main" id="{F3B7D57A-69AF-DA1C-F157-466D74DB30BD}"/>
              </a:ext>
            </a:extLst>
          </p:cNvPr>
          <p:cNvSpPr/>
          <p:nvPr/>
        </p:nvSpPr>
        <p:spPr>
          <a:xfrm>
            <a:off x="85699" y="2577322"/>
            <a:ext cx="1665790" cy="110297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tx1"/>
                </a:solidFill>
              </a:rPr>
              <a:t>Workload</a:t>
            </a:r>
          </a:p>
        </p:txBody>
      </p:sp>
      <p:pic>
        <p:nvPicPr>
          <p:cNvPr id="28" name="Google Shape;175;p13">
            <a:extLst>
              <a:ext uri="{FF2B5EF4-FFF2-40B4-BE49-F238E27FC236}">
                <a16:creationId xmlns:a16="http://schemas.microsoft.com/office/drawing/2014/main" id="{2CB02607-6ADE-45C9-6681-C7A8B9ED03E2}"/>
              </a:ext>
            </a:extLst>
          </p:cNvPr>
          <p:cNvPicPr preferRelativeResize="0"/>
          <p:nvPr/>
        </p:nvPicPr>
        <p:blipFill>
          <a:blip r:embed="rId3">
            <a:alphaModFix/>
          </a:blip>
          <a:stretch>
            <a:fillRect/>
          </a:stretch>
        </p:blipFill>
        <p:spPr>
          <a:xfrm>
            <a:off x="4172072" y="2248384"/>
            <a:ext cx="594284" cy="561408"/>
          </a:xfrm>
          <a:prstGeom prst="rect">
            <a:avLst/>
          </a:prstGeom>
          <a:noFill/>
          <a:ln>
            <a:noFill/>
          </a:ln>
        </p:spPr>
      </p:pic>
      <p:pic>
        <p:nvPicPr>
          <p:cNvPr id="31" name="Google Shape;178;p13">
            <a:extLst>
              <a:ext uri="{FF2B5EF4-FFF2-40B4-BE49-F238E27FC236}">
                <a16:creationId xmlns:a16="http://schemas.microsoft.com/office/drawing/2014/main" id="{BADA1897-6E6E-8BF7-B0E6-FC8704482668}"/>
              </a:ext>
            </a:extLst>
          </p:cNvPr>
          <p:cNvPicPr preferRelativeResize="0"/>
          <p:nvPr/>
        </p:nvPicPr>
        <p:blipFill>
          <a:blip r:embed="rId4">
            <a:alphaModFix/>
          </a:blip>
          <a:stretch>
            <a:fillRect/>
          </a:stretch>
        </p:blipFill>
        <p:spPr>
          <a:xfrm>
            <a:off x="2501901" y="2541796"/>
            <a:ext cx="548700" cy="548700"/>
          </a:xfrm>
          <a:prstGeom prst="rect">
            <a:avLst/>
          </a:prstGeom>
          <a:noFill/>
          <a:ln>
            <a:noFill/>
          </a:ln>
        </p:spPr>
      </p:pic>
      <p:pic>
        <p:nvPicPr>
          <p:cNvPr id="32" name="Google Shape;178;p13">
            <a:extLst>
              <a:ext uri="{FF2B5EF4-FFF2-40B4-BE49-F238E27FC236}">
                <a16:creationId xmlns:a16="http://schemas.microsoft.com/office/drawing/2014/main" id="{4D3E0094-E194-A23F-6760-2B13A6A8FD9F}"/>
              </a:ext>
            </a:extLst>
          </p:cNvPr>
          <p:cNvPicPr preferRelativeResize="0"/>
          <p:nvPr/>
        </p:nvPicPr>
        <p:blipFill>
          <a:blip r:embed="rId4">
            <a:alphaModFix/>
          </a:blip>
          <a:stretch>
            <a:fillRect/>
          </a:stretch>
        </p:blipFill>
        <p:spPr>
          <a:xfrm>
            <a:off x="2494221" y="1988933"/>
            <a:ext cx="548700" cy="548700"/>
          </a:xfrm>
          <a:prstGeom prst="rect">
            <a:avLst/>
          </a:prstGeom>
          <a:noFill/>
          <a:ln>
            <a:noFill/>
          </a:ln>
        </p:spPr>
      </p:pic>
      <p:sp>
        <p:nvSpPr>
          <p:cNvPr id="35" name="Rectangle: Rounded Corners 34">
            <a:extLst>
              <a:ext uri="{FF2B5EF4-FFF2-40B4-BE49-F238E27FC236}">
                <a16:creationId xmlns:a16="http://schemas.microsoft.com/office/drawing/2014/main" id="{4B46DCB1-76CA-F014-3310-A242E98A46D3}"/>
              </a:ext>
            </a:extLst>
          </p:cNvPr>
          <p:cNvSpPr/>
          <p:nvPr/>
        </p:nvSpPr>
        <p:spPr>
          <a:xfrm>
            <a:off x="2391915" y="1960056"/>
            <a:ext cx="2407371" cy="1130439"/>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42DCDDA-AD18-7B35-7859-8CD81735FC04}"/>
              </a:ext>
            </a:extLst>
          </p:cNvPr>
          <p:cNvSpPr txBox="1"/>
          <p:nvPr/>
        </p:nvSpPr>
        <p:spPr>
          <a:xfrm>
            <a:off x="2880206" y="3071092"/>
            <a:ext cx="1440481" cy="338554"/>
          </a:xfrm>
          <a:prstGeom prst="rect">
            <a:avLst/>
          </a:prstGeom>
          <a:noFill/>
        </p:spPr>
        <p:txBody>
          <a:bodyPr wrap="square" rtlCol="0">
            <a:spAutoFit/>
          </a:bodyPr>
          <a:lstStyle/>
          <a:p>
            <a:pPr algn="ctr"/>
            <a:r>
              <a:rPr lang="en-US" sz="1600" dirty="0"/>
              <a:t>HC System B</a:t>
            </a:r>
          </a:p>
        </p:txBody>
      </p:sp>
      <p:pic>
        <p:nvPicPr>
          <p:cNvPr id="37" name="Google Shape;175;p13">
            <a:extLst>
              <a:ext uri="{FF2B5EF4-FFF2-40B4-BE49-F238E27FC236}">
                <a16:creationId xmlns:a16="http://schemas.microsoft.com/office/drawing/2014/main" id="{5C1A399E-86BE-A449-33E8-51F1F7589C80}"/>
              </a:ext>
            </a:extLst>
          </p:cNvPr>
          <p:cNvPicPr preferRelativeResize="0"/>
          <p:nvPr/>
        </p:nvPicPr>
        <p:blipFill>
          <a:blip r:embed="rId3">
            <a:alphaModFix/>
          </a:blip>
          <a:stretch>
            <a:fillRect/>
          </a:stretch>
        </p:blipFill>
        <p:spPr>
          <a:xfrm>
            <a:off x="3029448" y="1989770"/>
            <a:ext cx="594284" cy="561408"/>
          </a:xfrm>
          <a:prstGeom prst="rect">
            <a:avLst/>
          </a:prstGeom>
          <a:noFill/>
          <a:ln>
            <a:noFill/>
          </a:ln>
        </p:spPr>
      </p:pic>
      <p:pic>
        <p:nvPicPr>
          <p:cNvPr id="38" name="Google Shape;175;p13">
            <a:extLst>
              <a:ext uri="{FF2B5EF4-FFF2-40B4-BE49-F238E27FC236}">
                <a16:creationId xmlns:a16="http://schemas.microsoft.com/office/drawing/2014/main" id="{BEF3975A-F1B4-D70A-85B9-F1A6CAA2BD69}"/>
              </a:ext>
            </a:extLst>
          </p:cNvPr>
          <p:cNvPicPr preferRelativeResize="0"/>
          <p:nvPr/>
        </p:nvPicPr>
        <p:blipFill>
          <a:blip r:embed="rId3">
            <a:alphaModFix/>
          </a:blip>
          <a:stretch>
            <a:fillRect/>
          </a:stretch>
        </p:blipFill>
        <p:spPr>
          <a:xfrm>
            <a:off x="3029448" y="2514375"/>
            <a:ext cx="594284" cy="561408"/>
          </a:xfrm>
          <a:prstGeom prst="rect">
            <a:avLst/>
          </a:prstGeom>
          <a:noFill/>
          <a:ln>
            <a:noFill/>
          </a:ln>
        </p:spPr>
      </p:pic>
      <p:pic>
        <p:nvPicPr>
          <p:cNvPr id="39" name="Google Shape;175;p13">
            <a:extLst>
              <a:ext uri="{FF2B5EF4-FFF2-40B4-BE49-F238E27FC236}">
                <a16:creationId xmlns:a16="http://schemas.microsoft.com/office/drawing/2014/main" id="{97707FFD-67B1-F29F-E536-FC13C4EAAE8A}"/>
              </a:ext>
            </a:extLst>
          </p:cNvPr>
          <p:cNvPicPr preferRelativeResize="0"/>
          <p:nvPr/>
        </p:nvPicPr>
        <p:blipFill>
          <a:blip r:embed="rId3">
            <a:alphaModFix/>
          </a:blip>
          <a:stretch>
            <a:fillRect/>
          </a:stretch>
        </p:blipFill>
        <p:spPr>
          <a:xfrm>
            <a:off x="3616018" y="1989506"/>
            <a:ext cx="594284" cy="561408"/>
          </a:xfrm>
          <a:prstGeom prst="rect">
            <a:avLst/>
          </a:prstGeom>
          <a:noFill/>
          <a:ln>
            <a:noFill/>
          </a:ln>
        </p:spPr>
      </p:pic>
      <p:pic>
        <p:nvPicPr>
          <p:cNvPr id="40" name="Google Shape;175;p13">
            <a:extLst>
              <a:ext uri="{FF2B5EF4-FFF2-40B4-BE49-F238E27FC236}">
                <a16:creationId xmlns:a16="http://schemas.microsoft.com/office/drawing/2014/main" id="{D01C23F9-F3E5-CBCC-EA14-8333EF507087}"/>
              </a:ext>
            </a:extLst>
          </p:cNvPr>
          <p:cNvPicPr preferRelativeResize="0"/>
          <p:nvPr/>
        </p:nvPicPr>
        <p:blipFill>
          <a:blip r:embed="rId3">
            <a:alphaModFix/>
          </a:blip>
          <a:stretch>
            <a:fillRect/>
          </a:stretch>
        </p:blipFill>
        <p:spPr>
          <a:xfrm>
            <a:off x="3617115" y="2516217"/>
            <a:ext cx="594284" cy="561408"/>
          </a:xfrm>
          <a:prstGeom prst="rect">
            <a:avLst/>
          </a:prstGeom>
          <a:noFill/>
          <a:ln>
            <a:noFill/>
          </a:ln>
        </p:spPr>
      </p:pic>
      <p:cxnSp>
        <p:nvCxnSpPr>
          <p:cNvPr id="42" name="Straight Arrow Connector 41">
            <a:extLst>
              <a:ext uri="{FF2B5EF4-FFF2-40B4-BE49-F238E27FC236}">
                <a16:creationId xmlns:a16="http://schemas.microsoft.com/office/drawing/2014/main" id="{2B27AC7C-706D-4C30-1910-0569715A490C}"/>
              </a:ext>
            </a:extLst>
          </p:cNvPr>
          <p:cNvCxnSpPr>
            <a:stCxn id="27" idx="6"/>
            <a:endCxn id="35" idx="1"/>
          </p:cNvCxnSpPr>
          <p:nvPr/>
        </p:nvCxnSpPr>
        <p:spPr>
          <a:xfrm flipV="1">
            <a:off x="1751489" y="2525276"/>
            <a:ext cx="640426" cy="603535"/>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EA102626-9DA9-FCEF-E918-8A81BB9C00B7}"/>
              </a:ext>
            </a:extLst>
          </p:cNvPr>
          <p:cNvCxnSpPr>
            <a:cxnSpLocks/>
            <a:stCxn id="27" idx="6"/>
            <a:endCxn id="12" idx="1"/>
          </p:cNvCxnSpPr>
          <p:nvPr/>
        </p:nvCxnSpPr>
        <p:spPr>
          <a:xfrm>
            <a:off x="1751489" y="3128811"/>
            <a:ext cx="634972" cy="964187"/>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02717B66-AF05-07F9-17C7-B6841D7203C9}"/>
              </a:ext>
            </a:extLst>
          </p:cNvPr>
          <p:cNvCxnSpPr>
            <a:cxnSpLocks/>
            <a:stCxn id="35" idx="3"/>
            <a:endCxn id="50" idx="1"/>
          </p:cNvCxnSpPr>
          <p:nvPr/>
        </p:nvCxnSpPr>
        <p:spPr>
          <a:xfrm flipV="1">
            <a:off x="4799286" y="2515557"/>
            <a:ext cx="734558" cy="9719"/>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DB98F447-7371-D6AF-470F-426D82EF1AFD}"/>
              </a:ext>
            </a:extLst>
          </p:cNvPr>
          <p:cNvCxnSpPr>
            <a:cxnSpLocks/>
            <a:stCxn id="12" idx="3"/>
            <a:endCxn id="52" idx="1"/>
          </p:cNvCxnSpPr>
          <p:nvPr/>
        </p:nvCxnSpPr>
        <p:spPr>
          <a:xfrm>
            <a:off x="4793832" y="4092998"/>
            <a:ext cx="664000" cy="9355"/>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id="{1A8061EE-A666-2C88-B463-BADCDE21CCE1}"/>
                  </a:ext>
                </a:extLst>
              </p:cNvPr>
              <p:cNvSpPr txBox="1"/>
              <p:nvPr/>
            </p:nvSpPr>
            <p:spPr>
              <a:xfrm>
                <a:off x="5533844" y="2284724"/>
                <a:ext cx="910499" cy="461665"/>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2400" b="0" i="1" dirty="0" smtClean="0">
                          <a:solidFill>
                            <a:schemeClr val="bg1">
                              <a:lumMod val="65000"/>
                            </a:schemeClr>
                          </a:solidFill>
                          <a:latin typeface="Cambria Math" panose="02040503050406030204" pitchFamily="18" charset="0"/>
                        </a:rPr>
                        <m:t>𝑄𝑜</m:t>
                      </m:r>
                      <m:sSub>
                        <m:sSubPr>
                          <m:ctrlPr>
                            <a:rPr lang="en-US" sz="2400" b="0" i="1" dirty="0" smtClean="0">
                              <a:solidFill>
                                <a:schemeClr val="bg1">
                                  <a:lumMod val="65000"/>
                                </a:schemeClr>
                              </a:solidFill>
                              <a:latin typeface="Cambria Math" panose="02040503050406030204" pitchFamily="18" charset="0"/>
                            </a:rPr>
                          </m:ctrlPr>
                        </m:sSubPr>
                        <m:e>
                          <m:r>
                            <a:rPr lang="en-US" sz="2400" b="0" i="1" dirty="0" smtClean="0">
                              <a:solidFill>
                                <a:schemeClr val="bg1">
                                  <a:lumMod val="65000"/>
                                </a:schemeClr>
                              </a:solidFill>
                              <a:latin typeface="Cambria Math" panose="02040503050406030204" pitchFamily="18" charset="0"/>
                            </a:rPr>
                            <m:t>𝑆</m:t>
                          </m:r>
                        </m:e>
                        <m:sub>
                          <m:r>
                            <a:rPr lang="en-US" sz="2400" b="0" i="1" dirty="0" smtClean="0">
                              <a:solidFill>
                                <a:schemeClr val="bg1">
                                  <a:lumMod val="65000"/>
                                </a:schemeClr>
                              </a:solidFill>
                              <a:latin typeface="Cambria Math" panose="02040503050406030204" pitchFamily="18" charset="0"/>
                            </a:rPr>
                            <m:t>𝐵</m:t>
                          </m:r>
                        </m:sub>
                      </m:sSub>
                    </m:oMath>
                  </m:oMathPara>
                </a14:m>
                <a:endParaRPr lang="en-US" sz="2400" dirty="0">
                  <a:solidFill>
                    <a:schemeClr val="bg1">
                      <a:lumMod val="65000"/>
                    </a:schemeClr>
                  </a:solidFill>
                </a:endParaRPr>
              </a:p>
            </p:txBody>
          </p:sp>
        </mc:Choice>
        <mc:Fallback xmlns="">
          <p:sp>
            <p:nvSpPr>
              <p:cNvPr id="50" name="TextBox 49">
                <a:extLst>
                  <a:ext uri="{FF2B5EF4-FFF2-40B4-BE49-F238E27FC236}">
                    <a16:creationId xmlns:a16="http://schemas.microsoft.com/office/drawing/2014/main" id="{1A8061EE-A666-2C88-B463-BADCDE21CCE1}"/>
                  </a:ext>
                </a:extLst>
              </p:cNvPr>
              <p:cNvSpPr txBox="1">
                <a:spLocks noRot="1" noChangeAspect="1" noMove="1" noResize="1" noEditPoints="1" noAdjustHandles="1" noChangeArrowheads="1" noChangeShapeType="1" noTextEdit="1"/>
              </p:cNvSpPr>
              <p:nvPr/>
            </p:nvSpPr>
            <p:spPr>
              <a:xfrm>
                <a:off x="5533844" y="2284724"/>
                <a:ext cx="910499" cy="461665"/>
              </a:xfrm>
              <a:prstGeom prst="rect">
                <a:avLst/>
              </a:prstGeom>
              <a:blipFill>
                <a:blip r:embed="rId6"/>
                <a:stretch>
                  <a:fillRect l="-7383" b="-1447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C4E7D408-29DB-A3AA-5EDC-500B4A52FB4C}"/>
                  </a:ext>
                </a:extLst>
              </p:cNvPr>
              <p:cNvSpPr txBox="1"/>
              <p:nvPr/>
            </p:nvSpPr>
            <p:spPr>
              <a:xfrm>
                <a:off x="5457832" y="3871520"/>
                <a:ext cx="910499" cy="461665"/>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2400" b="0" i="1" dirty="0" smtClean="0">
                          <a:solidFill>
                            <a:schemeClr val="bg1">
                              <a:lumMod val="65000"/>
                            </a:schemeClr>
                          </a:solidFill>
                          <a:latin typeface="Cambria Math" panose="02040503050406030204" pitchFamily="18" charset="0"/>
                        </a:rPr>
                        <m:t>𝑄𝑜</m:t>
                      </m:r>
                      <m:sSub>
                        <m:sSubPr>
                          <m:ctrlPr>
                            <a:rPr lang="en-US" sz="2400" b="0" i="1" dirty="0" smtClean="0">
                              <a:solidFill>
                                <a:schemeClr val="bg1">
                                  <a:lumMod val="65000"/>
                                </a:schemeClr>
                              </a:solidFill>
                              <a:latin typeface="Cambria Math" panose="02040503050406030204" pitchFamily="18" charset="0"/>
                            </a:rPr>
                          </m:ctrlPr>
                        </m:sSubPr>
                        <m:e>
                          <m:r>
                            <a:rPr lang="en-US" sz="2400" b="0" i="1" dirty="0" smtClean="0">
                              <a:solidFill>
                                <a:schemeClr val="bg1">
                                  <a:lumMod val="65000"/>
                                </a:schemeClr>
                              </a:solidFill>
                              <a:latin typeface="Cambria Math" panose="02040503050406030204" pitchFamily="18" charset="0"/>
                            </a:rPr>
                            <m:t>𝑆</m:t>
                          </m:r>
                        </m:e>
                        <m:sub>
                          <m:r>
                            <a:rPr lang="en-US" sz="2400" b="0" i="1" dirty="0" smtClean="0">
                              <a:solidFill>
                                <a:schemeClr val="bg1">
                                  <a:lumMod val="65000"/>
                                </a:schemeClr>
                              </a:solidFill>
                              <a:latin typeface="Cambria Math" panose="02040503050406030204" pitchFamily="18" charset="0"/>
                            </a:rPr>
                            <m:t>𝐴</m:t>
                          </m:r>
                        </m:sub>
                      </m:sSub>
                    </m:oMath>
                  </m:oMathPara>
                </a14:m>
                <a:endParaRPr lang="en-US" sz="2400" dirty="0">
                  <a:solidFill>
                    <a:schemeClr val="bg1">
                      <a:lumMod val="65000"/>
                    </a:schemeClr>
                  </a:solidFill>
                </a:endParaRPr>
              </a:p>
            </p:txBody>
          </p:sp>
        </mc:Choice>
        <mc:Fallback xmlns="">
          <p:sp>
            <p:nvSpPr>
              <p:cNvPr id="52" name="TextBox 51">
                <a:extLst>
                  <a:ext uri="{FF2B5EF4-FFF2-40B4-BE49-F238E27FC236}">
                    <a16:creationId xmlns:a16="http://schemas.microsoft.com/office/drawing/2014/main" id="{C4E7D408-29DB-A3AA-5EDC-500B4A52FB4C}"/>
                  </a:ext>
                </a:extLst>
              </p:cNvPr>
              <p:cNvSpPr txBox="1">
                <a:spLocks noRot="1" noChangeAspect="1" noMove="1" noResize="1" noEditPoints="1" noAdjustHandles="1" noChangeArrowheads="1" noChangeShapeType="1" noTextEdit="1"/>
              </p:cNvSpPr>
              <p:nvPr/>
            </p:nvSpPr>
            <p:spPr>
              <a:xfrm>
                <a:off x="5457832" y="3871520"/>
                <a:ext cx="910499" cy="461665"/>
              </a:xfrm>
              <a:prstGeom prst="rect">
                <a:avLst/>
              </a:prstGeom>
              <a:blipFill>
                <a:blip r:embed="rId7"/>
                <a:stretch>
                  <a:fillRect l="-6000" b="-157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6D1305C7-6A1C-A7FA-CB51-9CAC9094F866}"/>
                  </a:ext>
                </a:extLst>
              </p:cNvPr>
              <p:cNvSpPr txBox="1"/>
              <p:nvPr/>
            </p:nvSpPr>
            <p:spPr>
              <a:xfrm>
                <a:off x="6949774" y="2992500"/>
                <a:ext cx="910499" cy="461665"/>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2400" b="0" i="1" dirty="0" smtClean="0">
                          <a:latin typeface="Cambria Math" panose="02040503050406030204" pitchFamily="18" charset="0"/>
                        </a:rPr>
                        <m:t>𝑄𝑜</m:t>
                      </m:r>
                      <m:sSub>
                        <m:sSubPr>
                          <m:ctrlPr>
                            <a:rPr lang="en-US" sz="2400" b="0" i="1" dirty="0" smtClean="0">
                              <a:latin typeface="Cambria Math" panose="02040503050406030204" pitchFamily="18" charset="0"/>
                            </a:rPr>
                          </m:ctrlPr>
                        </m:sSubPr>
                        <m:e>
                          <m:r>
                            <a:rPr lang="en-US" sz="2400" b="0" i="1" dirty="0" smtClean="0">
                              <a:latin typeface="Cambria Math" panose="02040503050406030204" pitchFamily="18" charset="0"/>
                            </a:rPr>
                            <m:t>𝑆</m:t>
                          </m:r>
                        </m:e>
                        <m:sub>
                          <m:r>
                            <a:rPr lang="en-US" sz="2400" b="0" i="1" dirty="0" smtClean="0">
                              <a:latin typeface="Cambria Math" panose="02040503050406030204" pitchFamily="18" charset="0"/>
                            </a:rPr>
                            <m:t>𝐴</m:t>
                          </m:r>
                        </m:sub>
                      </m:sSub>
                    </m:oMath>
                  </m:oMathPara>
                </a14:m>
                <a:endParaRPr lang="en-US" sz="2400" dirty="0"/>
              </a:p>
            </p:txBody>
          </p:sp>
        </mc:Choice>
        <mc:Fallback xmlns="">
          <p:sp>
            <p:nvSpPr>
              <p:cNvPr id="57" name="TextBox 56">
                <a:extLst>
                  <a:ext uri="{FF2B5EF4-FFF2-40B4-BE49-F238E27FC236}">
                    <a16:creationId xmlns:a16="http://schemas.microsoft.com/office/drawing/2014/main" id="{6D1305C7-6A1C-A7FA-CB51-9CAC9094F866}"/>
                  </a:ext>
                </a:extLst>
              </p:cNvPr>
              <p:cNvSpPr txBox="1">
                <a:spLocks noRot="1" noChangeAspect="1" noMove="1" noResize="1" noEditPoints="1" noAdjustHandles="1" noChangeArrowheads="1" noChangeShapeType="1" noTextEdit="1"/>
              </p:cNvSpPr>
              <p:nvPr/>
            </p:nvSpPr>
            <p:spPr>
              <a:xfrm>
                <a:off x="6949774" y="2992500"/>
                <a:ext cx="910499" cy="461665"/>
              </a:xfrm>
              <a:prstGeom prst="rect">
                <a:avLst/>
              </a:prstGeom>
              <a:blipFill>
                <a:blip r:embed="rId8"/>
                <a:stretch>
                  <a:fillRect l="-6040" b="-1447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6063606F-EBDC-5298-2340-70E3B529905D}"/>
                  </a:ext>
                </a:extLst>
              </p:cNvPr>
              <p:cNvSpPr txBox="1"/>
              <p:nvPr/>
            </p:nvSpPr>
            <p:spPr>
              <a:xfrm>
                <a:off x="8339777" y="3004527"/>
                <a:ext cx="910499" cy="461665"/>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2400" b="0" i="1" dirty="0" smtClean="0">
                          <a:latin typeface="Cambria Math" panose="02040503050406030204" pitchFamily="18" charset="0"/>
                        </a:rPr>
                        <m:t>𝑄𝑜</m:t>
                      </m:r>
                      <m:sSub>
                        <m:sSubPr>
                          <m:ctrlPr>
                            <a:rPr lang="en-US" sz="2400" b="0" i="1" dirty="0" smtClean="0">
                              <a:latin typeface="Cambria Math" panose="02040503050406030204" pitchFamily="18" charset="0"/>
                            </a:rPr>
                          </m:ctrlPr>
                        </m:sSubPr>
                        <m:e>
                          <m:r>
                            <a:rPr lang="en-US" sz="2400" b="0" i="1" dirty="0" smtClean="0">
                              <a:latin typeface="Cambria Math" panose="02040503050406030204" pitchFamily="18" charset="0"/>
                            </a:rPr>
                            <m:t>𝑆</m:t>
                          </m:r>
                        </m:e>
                        <m:sub>
                          <m:r>
                            <a:rPr lang="en-US" sz="2400" b="0" i="1" dirty="0" smtClean="0">
                              <a:latin typeface="Cambria Math" panose="02040503050406030204" pitchFamily="18" charset="0"/>
                            </a:rPr>
                            <m:t>𝐵</m:t>
                          </m:r>
                        </m:sub>
                      </m:sSub>
                    </m:oMath>
                  </m:oMathPara>
                </a14:m>
                <a:endParaRPr lang="en-US" sz="2400" dirty="0"/>
              </a:p>
            </p:txBody>
          </p:sp>
        </mc:Choice>
        <mc:Fallback xmlns="">
          <p:sp>
            <p:nvSpPr>
              <p:cNvPr id="58" name="TextBox 57">
                <a:extLst>
                  <a:ext uri="{FF2B5EF4-FFF2-40B4-BE49-F238E27FC236}">
                    <a16:creationId xmlns:a16="http://schemas.microsoft.com/office/drawing/2014/main" id="{6063606F-EBDC-5298-2340-70E3B529905D}"/>
                  </a:ext>
                </a:extLst>
              </p:cNvPr>
              <p:cNvSpPr txBox="1">
                <a:spLocks noRot="1" noChangeAspect="1" noMove="1" noResize="1" noEditPoints="1" noAdjustHandles="1" noChangeArrowheads="1" noChangeShapeType="1" noTextEdit="1"/>
              </p:cNvSpPr>
              <p:nvPr/>
            </p:nvSpPr>
            <p:spPr>
              <a:xfrm>
                <a:off x="8339777" y="3004527"/>
                <a:ext cx="910499" cy="461665"/>
              </a:xfrm>
              <a:prstGeom prst="rect">
                <a:avLst/>
              </a:prstGeom>
              <a:blipFill>
                <a:blip r:embed="rId9"/>
                <a:stretch>
                  <a:fillRect l="-7383" b="-14474"/>
                </a:stretch>
              </a:blipFill>
            </p:spPr>
            <p:txBody>
              <a:bodyPr/>
              <a:lstStyle/>
              <a:p>
                <a:r>
                  <a:rPr lang="en-US">
                    <a:noFill/>
                  </a:rPr>
                  <a:t> </a:t>
                </a:r>
              </a:p>
            </p:txBody>
          </p:sp>
        </mc:Fallback>
      </mc:AlternateContent>
      <p:sp>
        <p:nvSpPr>
          <p:cNvPr id="59" name="TextBox 58">
            <a:extLst>
              <a:ext uri="{FF2B5EF4-FFF2-40B4-BE49-F238E27FC236}">
                <a16:creationId xmlns:a16="http://schemas.microsoft.com/office/drawing/2014/main" id="{06901FF1-EF8C-90A2-7332-56D158145A08}"/>
              </a:ext>
            </a:extLst>
          </p:cNvPr>
          <p:cNvSpPr txBox="1"/>
          <p:nvPr/>
        </p:nvSpPr>
        <p:spPr>
          <a:xfrm>
            <a:off x="7829626" y="2700112"/>
            <a:ext cx="478237" cy="584775"/>
          </a:xfrm>
          <a:prstGeom prst="rect">
            <a:avLst/>
          </a:prstGeom>
          <a:noFill/>
        </p:spPr>
        <p:txBody>
          <a:bodyPr wrap="square" rtlCol="0">
            <a:spAutoFit/>
          </a:bodyPr>
          <a:lstStyle/>
          <a:p>
            <a:pPr algn="ctr"/>
            <a:r>
              <a:rPr lang="en-US" sz="3200" dirty="0">
                <a:solidFill>
                  <a:srgbClr val="FF0000"/>
                </a:solidFill>
              </a:rPr>
              <a:t>?</a:t>
            </a:r>
          </a:p>
        </p:txBody>
      </p:sp>
      <p:sp>
        <p:nvSpPr>
          <p:cNvPr id="60" name="TextBox 59">
            <a:extLst>
              <a:ext uri="{FF2B5EF4-FFF2-40B4-BE49-F238E27FC236}">
                <a16:creationId xmlns:a16="http://schemas.microsoft.com/office/drawing/2014/main" id="{4804C8D5-1AB8-341A-205E-EA4F806F833C}"/>
              </a:ext>
            </a:extLst>
          </p:cNvPr>
          <p:cNvSpPr txBox="1"/>
          <p:nvPr/>
        </p:nvSpPr>
        <p:spPr>
          <a:xfrm>
            <a:off x="7849028" y="2942971"/>
            <a:ext cx="478237" cy="584775"/>
          </a:xfrm>
          <a:prstGeom prst="rect">
            <a:avLst/>
          </a:prstGeom>
          <a:noFill/>
        </p:spPr>
        <p:txBody>
          <a:bodyPr wrap="square" rtlCol="0">
            <a:spAutoFit/>
          </a:bodyPr>
          <a:lstStyle/>
          <a:p>
            <a:pPr algn="ctr"/>
            <a:r>
              <a:rPr lang="en-US" sz="3200" dirty="0">
                <a:solidFill>
                  <a:schemeClr val="bg1">
                    <a:lumMod val="65000"/>
                  </a:schemeClr>
                </a:solidFill>
              </a:rPr>
              <a:t>&lt;</a:t>
            </a:r>
          </a:p>
        </p:txBody>
      </p:sp>
      <p:sp>
        <p:nvSpPr>
          <p:cNvPr id="61" name="TextBox 60">
            <a:extLst>
              <a:ext uri="{FF2B5EF4-FFF2-40B4-BE49-F238E27FC236}">
                <a16:creationId xmlns:a16="http://schemas.microsoft.com/office/drawing/2014/main" id="{60AAB96C-F10B-31C0-51B0-FE5CB270521E}"/>
              </a:ext>
            </a:extLst>
          </p:cNvPr>
          <p:cNvSpPr txBox="1"/>
          <p:nvPr/>
        </p:nvSpPr>
        <p:spPr>
          <a:xfrm>
            <a:off x="4677218" y="3111310"/>
            <a:ext cx="2278043" cy="523220"/>
          </a:xfrm>
          <a:prstGeom prst="rect">
            <a:avLst/>
          </a:prstGeom>
          <a:noFill/>
        </p:spPr>
        <p:txBody>
          <a:bodyPr wrap="square" rtlCol="0">
            <a:spAutoFit/>
          </a:bodyPr>
          <a:lstStyle/>
          <a:p>
            <a:pPr algn="ctr"/>
            <a:r>
              <a:rPr lang="en-US" dirty="0">
                <a:solidFill>
                  <a:srgbClr val="FF0000"/>
                </a:solidFill>
              </a:rPr>
              <a:t>Unknown prior completing the workload</a:t>
            </a:r>
          </a:p>
        </p:txBody>
      </p:sp>
      <p:cxnSp>
        <p:nvCxnSpPr>
          <p:cNvPr id="63" name="Straight Arrow Connector 62">
            <a:extLst>
              <a:ext uri="{FF2B5EF4-FFF2-40B4-BE49-F238E27FC236}">
                <a16:creationId xmlns:a16="http://schemas.microsoft.com/office/drawing/2014/main" id="{A22D6AE7-8947-8C25-CFAF-62C4D34041AE}"/>
              </a:ext>
            </a:extLst>
          </p:cNvPr>
          <p:cNvCxnSpPr>
            <a:cxnSpLocks/>
            <a:stCxn id="61" idx="0"/>
            <a:endCxn id="50" idx="2"/>
          </p:cNvCxnSpPr>
          <p:nvPr/>
        </p:nvCxnSpPr>
        <p:spPr>
          <a:xfrm flipV="1">
            <a:off x="5816240" y="2746389"/>
            <a:ext cx="172854" cy="36492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59E96A24-A32D-8147-9318-68DA64EE93C2}"/>
              </a:ext>
            </a:extLst>
          </p:cNvPr>
          <p:cNvCxnSpPr>
            <a:cxnSpLocks/>
            <a:stCxn id="61" idx="2"/>
            <a:endCxn id="52" idx="0"/>
          </p:cNvCxnSpPr>
          <p:nvPr/>
        </p:nvCxnSpPr>
        <p:spPr>
          <a:xfrm>
            <a:off x="5816240" y="3634530"/>
            <a:ext cx="96842" cy="23699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6" name="TextBox 65">
                <a:extLst>
                  <a:ext uri="{FF2B5EF4-FFF2-40B4-BE49-F238E27FC236}">
                    <a16:creationId xmlns:a16="http://schemas.microsoft.com/office/drawing/2014/main" id="{643E111E-C26E-ADE6-088D-5C7CD72B9DAB}"/>
                  </a:ext>
                </a:extLst>
              </p:cNvPr>
              <p:cNvSpPr txBox="1"/>
              <p:nvPr/>
            </p:nvSpPr>
            <p:spPr>
              <a:xfrm>
                <a:off x="5482192" y="2284724"/>
                <a:ext cx="910499" cy="473976"/>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acc>
                        <m:accPr>
                          <m:chr m:val="̂"/>
                          <m:ctrlPr>
                            <a:rPr lang="en-US" sz="2400" i="1" smtClean="0">
                              <a:solidFill>
                                <a:srgbClr val="00B050"/>
                              </a:solidFill>
                              <a:latin typeface="Cambria Math" panose="02040503050406030204" pitchFamily="18" charset="0"/>
                            </a:rPr>
                          </m:ctrlPr>
                        </m:accPr>
                        <m:e>
                          <m:r>
                            <a:rPr lang="en-US" sz="2400" b="0" i="1" smtClean="0">
                              <a:solidFill>
                                <a:srgbClr val="00B050"/>
                              </a:solidFill>
                              <a:latin typeface="Cambria Math" panose="02040503050406030204" pitchFamily="18" charset="0"/>
                            </a:rPr>
                            <m:t>𝑄𝑜</m:t>
                          </m:r>
                          <m:sSub>
                            <m:sSubPr>
                              <m:ctrlPr>
                                <a:rPr lang="en-US" sz="2400" b="0" i="1" smtClean="0">
                                  <a:solidFill>
                                    <a:srgbClr val="00B050"/>
                                  </a:solidFill>
                                  <a:latin typeface="Cambria Math" panose="02040503050406030204" pitchFamily="18" charset="0"/>
                                </a:rPr>
                              </m:ctrlPr>
                            </m:sSubPr>
                            <m:e>
                              <m:r>
                                <a:rPr lang="en-US" sz="2400" b="0" i="1" smtClean="0">
                                  <a:solidFill>
                                    <a:srgbClr val="00B050"/>
                                  </a:solidFill>
                                  <a:latin typeface="Cambria Math" panose="02040503050406030204" pitchFamily="18" charset="0"/>
                                </a:rPr>
                                <m:t>𝑆</m:t>
                              </m:r>
                            </m:e>
                            <m:sub>
                              <m:r>
                                <a:rPr lang="en-US" sz="2400" b="0" i="1" smtClean="0">
                                  <a:solidFill>
                                    <a:srgbClr val="00B050"/>
                                  </a:solidFill>
                                  <a:latin typeface="Cambria Math" panose="02040503050406030204" pitchFamily="18" charset="0"/>
                                </a:rPr>
                                <m:t>𝐵</m:t>
                              </m:r>
                            </m:sub>
                          </m:sSub>
                        </m:e>
                      </m:acc>
                    </m:oMath>
                  </m:oMathPara>
                </a14:m>
                <a:endParaRPr lang="en-US" sz="2400" dirty="0">
                  <a:solidFill>
                    <a:srgbClr val="00B050"/>
                  </a:solidFill>
                </a:endParaRPr>
              </a:p>
            </p:txBody>
          </p:sp>
        </mc:Choice>
        <mc:Fallback xmlns="">
          <p:sp>
            <p:nvSpPr>
              <p:cNvPr id="66" name="TextBox 65">
                <a:extLst>
                  <a:ext uri="{FF2B5EF4-FFF2-40B4-BE49-F238E27FC236}">
                    <a16:creationId xmlns:a16="http://schemas.microsoft.com/office/drawing/2014/main" id="{643E111E-C26E-ADE6-088D-5C7CD72B9DAB}"/>
                  </a:ext>
                </a:extLst>
              </p:cNvPr>
              <p:cNvSpPr txBox="1">
                <a:spLocks noRot="1" noChangeAspect="1" noMove="1" noResize="1" noEditPoints="1" noAdjustHandles="1" noChangeArrowheads="1" noChangeShapeType="1" noTextEdit="1"/>
              </p:cNvSpPr>
              <p:nvPr/>
            </p:nvSpPr>
            <p:spPr>
              <a:xfrm>
                <a:off x="5482192" y="2284724"/>
                <a:ext cx="910499" cy="473976"/>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7" name="TextBox 66">
                <a:extLst>
                  <a:ext uri="{FF2B5EF4-FFF2-40B4-BE49-F238E27FC236}">
                    <a16:creationId xmlns:a16="http://schemas.microsoft.com/office/drawing/2014/main" id="{C967C52C-5694-E3CB-CC97-7A4914DDDADD}"/>
                  </a:ext>
                </a:extLst>
              </p:cNvPr>
              <p:cNvSpPr txBox="1"/>
              <p:nvPr/>
            </p:nvSpPr>
            <p:spPr>
              <a:xfrm>
                <a:off x="5482192" y="3872530"/>
                <a:ext cx="910499" cy="473976"/>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acc>
                        <m:accPr>
                          <m:chr m:val="̂"/>
                          <m:ctrlPr>
                            <a:rPr lang="en-US" sz="2400" i="1" smtClean="0">
                              <a:solidFill>
                                <a:srgbClr val="00B050"/>
                              </a:solidFill>
                              <a:latin typeface="Cambria Math" panose="02040503050406030204" pitchFamily="18" charset="0"/>
                            </a:rPr>
                          </m:ctrlPr>
                        </m:accPr>
                        <m:e>
                          <m:r>
                            <a:rPr lang="en-US" sz="2400" b="0" i="1" smtClean="0">
                              <a:solidFill>
                                <a:srgbClr val="00B050"/>
                              </a:solidFill>
                              <a:latin typeface="Cambria Math" panose="02040503050406030204" pitchFamily="18" charset="0"/>
                            </a:rPr>
                            <m:t>𝑄𝑜</m:t>
                          </m:r>
                          <m:sSub>
                            <m:sSubPr>
                              <m:ctrlPr>
                                <a:rPr lang="en-US" sz="2400" b="0" i="1" smtClean="0">
                                  <a:solidFill>
                                    <a:srgbClr val="00B050"/>
                                  </a:solidFill>
                                  <a:latin typeface="Cambria Math" panose="02040503050406030204" pitchFamily="18" charset="0"/>
                                </a:rPr>
                              </m:ctrlPr>
                            </m:sSubPr>
                            <m:e>
                              <m:r>
                                <a:rPr lang="en-US" sz="2400" b="0" i="1" smtClean="0">
                                  <a:solidFill>
                                    <a:srgbClr val="00B050"/>
                                  </a:solidFill>
                                  <a:latin typeface="Cambria Math" panose="02040503050406030204" pitchFamily="18" charset="0"/>
                                </a:rPr>
                                <m:t>𝑆</m:t>
                              </m:r>
                            </m:e>
                            <m:sub>
                              <m:r>
                                <a:rPr lang="en-US" sz="2400" b="0" i="1" smtClean="0">
                                  <a:solidFill>
                                    <a:srgbClr val="00B050"/>
                                  </a:solidFill>
                                  <a:latin typeface="Cambria Math" panose="02040503050406030204" pitchFamily="18" charset="0"/>
                                </a:rPr>
                                <m:t>𝐴</m:t>
                              </m:r>
                            </m:sub>
                          </m:sSub>
                        </m:e>
                      </m:acc>
                    </m:oMath>
                  </m:oMathPara>
                </a14:m>
                <a:endParaRPr lang="en-US" sz="2400" dirty="0">
                  <a:solidFill>
                    <a:srgbClr val="00B050"/>
                  </a:solidFill>
                </a:endParaRPr>
              </a:p>
            </p:txBody>
          </p:sp>
        </mc:Choice>
        <mc:Fallback xmlns="">
          <p:sp>
            <p:nvSpPr>
              <p:cNvPr id="67" name="TextBox 66">
                <a:extLst>
                  <a:ext uri="{FF2B5EF4-FFF2-40B4-BE49-F238E27FC236}">
                    <a16:creationId xmlns:a16="http://schemas.microsoft.com/office/drawing/2014/main" id="{C967C52C-5694-E3CB-CC97-7A4914DDDADD}"/>
                  </a:ext>
                </a:extLst>
              </p:cNvPr>
              <p:cNvSpPr txBox="1">
                <a:spLocks noRot="1" noChangeAspect="1" noMove="1" noResize="1" noEditPoints="1" noAdjustHandles="1" noChangeArrowheads="1" noChangeShapeType="1" noTextEdit="1"/>
              </p:cNvSpPr>
              <p:nvPr/>
            </p:nvSpPr>
            <p:spPr>
              <a:xfrm>
                <a:off x="5482192" y="3872530"/>
                <a:ext cx="910499" cy="473976"/>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1" name="TextBox 70">
                <a:extLst>
                  <a:ext uri="{FF2B5EF4-FFF2-40B4-BE49-F238E27FC236}">
                    <a16:creationId xmlns:a16="http://schemas.microsoft.com/office/drawing/2014/main" id="{269440F2-C7C2-6617-4ED8-36B2452DE047}"/>
                  </a:ext>
                </a:extLst>
              </p:cNvPr>
              <p:cNvSpPr txBox="1"/>
              <p:nvPr/>
            </p:nvSpPr>
            <p:spPr>
              <a:xfrm>
                <a:off x="6967773" y="3009692"/>
                <a:ext cx="910499" cy="473976"/>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acc>
                        <m:accPr>
                          <m:chr m:val="̂"/>
                          <m:ctrlPr>
                            <a:rPr lang="en-US" sz="2400" i="1" smtClean="0">
                              <a:solidFill>
                                <a:srgbClr val="00B050"/>
                              </a:solidFill>
                              <a:latin typeface="Cambria Math" panose="02040503050406030204" pitchFamily="18" charset="0"/>
                            </a:rPr>
                          </m:ctrlPr>
                        </m:accPr>
                        <m:e>
                          <m:r>
                            <a:rPr lang="en-US" sz="2400" b="0" i="1" smtClean="0">
                              <a:solidFill>
                                <a:srgbClr val="00B050"/>
                              </a:solidFill>
                              <a:latin typeface="Cambria Math" panose="02040503050406030204" pitchFamily="18" charset="0"/>
                            </a:rPr>
                            <m:t>𝑄𝑜</m:t>
                          </m:r>
                          <m:sSub>
                            <m:sSubPr>
                              <m:ctrlPr>
                                <a:rPr lang="en-US" sz="2400" b="0" i="1" smtClean="0">
                                  <a:solidFill>
                                    <a:srgbClr val="00B050"/>
                                  </a:solidFill>
                                  <a:latin typeface="Cambria Math" panose="02040503050406030204" pitchFamily="18" charset="0"/>
                                </a:rPr>
                              </m:ctrlPr>
                            </m:sSubPr>
                            <m:e>
                              <m:r>
                                <a:rPr lang="en-US" sz="2400" b="0" i="1" smtClean="0">
                                  <a:solidFill>
                                    <a:srgbClr val="00B050"/>
                                  </a:solidFill>
                                  <a:latin typeface="Cambria Math" panose="02040503050406030204" pitchFamily="18" charset="0"/>
                                </a:rPr>
                                <m:t>𝑆</m:t>
                              </m:r>
                            </m:e>
                            <m:sub>
                              <m:r>
                                <a:rPr lang="en-US" sz="2400" b="0" i="1" smtClean="0">
                                  <a:solidFill>
                                    <a:srgbClr val="00B050"/>
                                  </a:solidFill>
                                  <a:latin typeface="Cambria Math" panose="02040503050406030204" pitchFamily="18" charset="0"/>
                                </a:rPr>
                                <m:t>𝐴</m:t>
                              </m:r>
                            </m:sub>
                          </m:sSub>
                        </m:e>
                      </m:acc>
                    </m:oMath>
                  </m:oMathPara>
                </a14:m>
                <a:endParaRPr lang="en-US" sz="2400" dirty="0">
                  <a:solidFill>
                    <a:srgbClr val="00B050"/>
                  </a:solidFill>
                </a:endParaRPr>
              </a:p>
            </p:txBody>
          </p:sp>
        </mc:Choice>
        <mc:Fallback xmlns="">
          <p:sp>
            <p:nvSpPr>
              <p:cNvPr id="71" name="TextBox 70">
                <a:extLst>
                  <a:ext uri="{FF2B5EF4-FFF2-40B4-BE49-F238E27FC236}">
                    <a16:creationId xmlns:a16="http://schemas.microsoft.com/office/drawing/2014/main" id="{269440F2-C7C2-6617-4ED8-36B2452DE047}"/>
                  </a:ext>
                </a:extLst>
              </p:cNvPr>
              <p:cNvSpPr txBox="1">
                <a:spLocks noRot="1" noChangeAspect="1" noMove="1" noResize="1" noEditPoints="1" noAdjustHandles="1" noChangeArrowheads="1" noChangeShapeType="1" noTextEdit="1"/>
              </p:cNvSpPr>
              <p:nvPr/>
            </p:nvSpPr>
            <p:spPr>
              <a:xfrm>
                <a:off x="6967773" y="3009692"/>
                <a:ext cx="910499" cy="473976"/>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2" name="TextBox 71">
                <a:extLst>
                  <a:ext uri="{FF2B5EF4-FFF2-40B4-BE49-F238E27FC236}">
                    <a16:creationId xmlns:a16="http://schemas.microsoft.com/office/drawing/2014/main" id="{38CA3C55-7D3D-7A98-494F-C6E9AF8ED73A}"/>
                  </a:ext>
                </a:extLst>
              </p:cNvPr>
              <p:cNvSpPr txBox="1"/>
              <p:nvPr/>
            </p:nvSpPr>
            <p:spPr>
              <a:xfrm>
                <a:off x="8308384" y="2980189"/>
                <a:ext cx="910499" cy="473976"/>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acc>
                        <m:accPr>
                          <m:chr m:val="̂"/>
                          <m:ctrlPr>
                            <a:rPr lang="en-US" sz="2400" i="1" smtClean="0">
                              <a:solidFill>
                                <a:srgbClr val="00B050"/>
                              </a:solidFill>
                              <a:latin typeface="Cambria Math" panose="02040503050406030204" pitchFamily="18" charset="0"/>
                            </a:rPr>
                          </m:ctrlPr>
                        </m:accPr>
                        <m:e>
                          <m:r>
                            <a:rPr lang="en-US" sz="2400" b="0" i="1" smtClean="0">
                              <a:solidFill>
                                <a:srgbClr val="00B050"/>
                              </a:solidFill>
                              <a:latin typeface="Cambria Math" panose="02040503050406030204" pitchFamily="18" charset="0"/>
                            </a:rPr>
                            <m:t>𝑄𝑜</m:t>
                          </m:r>
                          <m:sSub>
                            <m:sSubPr>
                              <m:ctrlPr>
                                <a:rPr lang="en-US" sz="2400" b="0" i="1" smtClean="0">
                                  <a:solidFill>
                                    <a:srgbClr val="00B050"/>
                                  </a:solidFill>
                                  <a:latin typeface="Cambria Math" panose="02040503050406030204" pitchFamily="18" charset="0"/>
                                </a:rPr>
                              </m:ctrlPr>
                            </m:sSubPr>
                            <m:e>
                              <m:r>
                                <a:rPr lang="en-US" sz="2400" b="0" i="1" smtClean="0">
                                  <a:solidFill>
                                    <a:srgbClr val="00B050"/>
                                  </a:solidFill>
                                  <a:latin typeface="Cambria Math" panose="02040503050406030204" pitchFamily="18" charset="0"/>
                                </a:rPr>
                                <m:t>𝑆</m:t>
                              </m:r>
                            </m:e>
                            <m:sub>
                              <m:r>
                                <a:rPr lang="en-US" sz="2400" b="0" i="1" smtClean="0">
                                  <a:solidFill>
                                    <a:srgbClr val="00B050"/>
                                  </a:solidFill>
                                  <a:latin typeface="Cambria Math" panose="02040503050406030204" pitchFamily="18" charset="0"/>
                                </a:rPr>
                                <m:t>𝐵</m:t>
                              </m:r>
                            </m:sub>
                          </m:sSub>
                        </m:e>
                      </m:acc>
                    </m:oMath>
                  </m:oMathPara>
                </a14:m>
                <a:endParaRPr lang="en-US" sz="2400" dirty="0">
                  <a:solidFill>
                    <a:srgbClr val="00B050"/>
                  </a:solidFill>
                </a:endParaRPr>
              </a:p>
            </p:txBody>
          </p:sp>
        </mc:Choice>
        <mc:Fallback xmlns="">
          <p:sp>
            <p:nvSpPr>
              <p:cNvPr id="72" name="TextBox 71">
                <a:extLst>
                  <a:ext uri="{FF2B5EF4-FFF2-40B4-BE49-F238E27FC236}">
                    <a16:creationId xmlns:a16="http://schemas.microsoft.com/office/drawing/2014/main" id="{38CA3C55-7D3D-7A98-494F-C6E9AF8ED73A}"/>
                  </a:ext>
                </a:extLst>
              </p:cNvPr>
              <p:cNvSpPr txBox="1">
                <a:spLocks noRot="1" noChangeAspect="1" noMove="1" noResize="1" noEditPoints="1" noAdjustHandles="1" noChangeArrowheads="1" noChangeShapeType="1" noTextEdit="1"/>
              </p:cNvSpPr>
              <p:nvPr/>
            </p:nvSpPr>
            <p:spPr>
              <a:xfrm>
                <a:off x="8308384" y="2980189"/>
                <a:ext cx="910499" cy="473976"/>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4" name="TextBox 73">
                <a:extLst>
                  <a:ext uri="{FF2B5EF4-FFF2-40B4-BE49-F238E27FC236}">
                    <a16:creationId xmlns:a16="http://schemas.microsoft.com/office/drawing/2014/main" id="{15AF12AA-597B-C78E-4153-68B426FCFB25}"/>
                  </a:ext>
                </a:extLst>
              </p:cNvPr>
              <p:cNvSpPr txBox="1"/>
              <p:nvPr/>
            </p:nvSpPr>
            <p:spPr>
              <a:xfrm>
                <a:off x="7890784" y="2932730"/>
                <a:ext cx="510151" cy="584775"/>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3200" i="1" smtClean="0">
                          <a:solidFill>
                            <a:srgbClr val="00B050"/>
                          </a:solidFill>
                          <a:latin typeface="Cambria Math" panose="02040503050406030204" pitchFamily="18" charset="0"/>
                          <a:ea typeface="Cambria Math" panose="02040503050406030204" pitchFamily="18" charset="0"/>
                        </a:rPr>
                        <m:t>≈</m:t>
                      </m:r>
                    </m:oMath>
                  </m:oMathPara>
                </a14:m>
                <a:endParaRPr lang="en-US" sz="3200" dirty="0">
                  <a:solidFill>
                    <a:srgbClr val="00B050"/>
                  </a:solidFill>
                </a:endParaRPr>
              </a:p>
            </p:txBody>
          </p:sp>
        </mc:Choice>
        <mc:Fallback xmlns="">
          <p:sp>
            <p:nvSpPr>
              <p:cNvPr id="74" name="TextBox 73">
                <a:extLst>
                  <a:ext uri="{FF2B5EF4-FFF2-40B4-BE49-F238E27FC236}">
                    <a16:creationId xmlns:a16="http://schemas.microsoft.com/office/drawing/2014/main" id="{15AF12AA-597B-C78E-4153-68B426FCFB25}"/>
                  </a:ext>
                </a:extLst>
              </p:cNvPr>
              <p:cNvSpPr txBox="1">
                <a:spLocks noRot="1" noChangeAspect="1" noMove="1" noResize="1" noEditPoints="1" noAdjustHandles="1" noChangeArrowheads="1" noChangeShapeType="1" noTextEdit="1"/>
              </p:cNvSpPr>
              <p:nvPr/>
            </p:nvSpPr>
            <p:spPr>
              <a:xfrm>
                <a:off x="7890784" y="2932730"/>
                <a:ext cx="510151" cy="584775"/>
              </a:xfrm>
              <a:prstGeom prst="rect">
                <a:avLst/>
              </a:prstGeom>
              <a:blipFill>
                <a:blip r:embed="rId14"/>
                <a:stretch>
                  <a:fillRect/>
                </a:stretch>
              </a:blipFill>
            </p:spPr>
            <p:txBody>
              <a:bodyPr/>
              <a:lstStyle/>
              <a:p>
                <a:r>
                  <a:rPr lang="en-US">
                    <a:noFill/>
                  </a:rPr>
                  <a:t> </a:t>
                </a:r>
              </a:p>
            </p:txBody>
          </p:sp>
        </mc:Fallback>
      </mc:AlternateContent>
      <p:sp>
        <p:nvSpPr>
          <p:cNvPr id="75" name="TextBox 74">
            <a:extLst>
              <a:ext uri="{FF2B5EF4-FFF2-40B4-BE49-F238E27FC236}">
                <a16:creationId xmlns:a16="http://schemas.microsoft.com/office/drawing/2014/main" id="{3C0278CF-4982-7F02-FD96-C827C8A53ED8}"/>
              </a:ext>
            </a:extLst>
          </p:cNvPr>
          <p:cNvSpPr txBox="1"/>
          <p:nvPr/>
        </p:nvSpPr>
        <p:spPr>
          <a:xfrm>
            <a:off x="6624547" y="3569499"/>
            <a:ext cx="2407371" cy="954107"/>
          </a:xfrm>
          <a:prstGeom prst="rect">
            <a:avLst/>
          </a:prstGeom>
          <a:noFill/>
          <a:ln>
            <a:solidFill>
              <a:srgbClr val="FF0000"/>
            </a:solidFill>
          </a:ln>
        </p:spPr>
        <p:txBody>
          <a:bodyPr wrap="square" rtlCol="0">
            <a:spAutoFit/>
          </a:bodyPr>
          <a:lstStyle/>
          <a:p>
            <a:pPr algn="ctr"/>
            <a:r>
              <a:rPr lang="en-US" dirty="0">
                <a:solidFill>
                  <a:srgbClr val="FF0000"/>
                </a:solidFill>
              </a:rPr>
              <a:t>We can predict both HC systems will perform similarly </a:t>
            </a:r>
            <a:r>
              <a:rPr lang="en-US" b="1" dirty="0">
                <a:solidFill>
                  <a:srgbClr val="FF0000"/>
                </a:solidFill>
              </a:rPr>
              <a:t>without processing the workload</a:t>
            </a:r>
          </a:p>
        </p:txBody>
      </p:sp>
    </p:spTree>
    <p:extLst>
      <p:ext uri="{BB962C8B-B14F-4D97-AF65-F5344CB8AC3E}">
        <p14:creationId xmlns:p14="http://schemas.microsoft.com/office/powerpoint/2010/main" val="1441803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fade">
                                      <p:cBhvr>
                                        <p:cTn id="20" dur="500"/>
                                        <p:tgtEl>
                                          <p:spTgt spid="43"/>
                                        </p:tgtEl>
                                      </p:cBhvr>
                                    </p:animEffect>
                                  </p:childTnLst>
                                </p:cTn>
                              </p:par>
                              <p:par>
                                <p:cTn id="21" presetID="10"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par>
                                <p:cTn id="24" presetID="10" presetClass="entr" presetSubtype="0" fill="hold"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par>
                                <p:cTn id="27" presetID="10" presetClass="entr" presetSubtype="0" fill="hold"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par>
                                <p:cTn id="30" presetID="10" presetClass="entr" presetSubtype="0" fill="hold"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par>
                                <p:cTn id="33" presetID="10" presetClass="entr" presetSubtype="0" fill="hold" nodeType="with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par>
                                <p:cTn id="36" presetID="10" presetClass="entr" presetSubtype="0" fill="hold"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500"/>
                                        <p:tgtEl>
                                          <p:spTgt spid="10"/>
                                        </p:tgtEl>
                                      </p:cBhvr>
                                    </p:animEffect>
                                  </p:childTnLst>
                                </p:cTn>
                              </p:par>
                              <p:par>
                                <p:cTn id="39" presetID="10" presetClass="entr" presetSubtype="0" fill="hold"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500"/>
                                        <p:tgtEl>
                                          <p:spTgt spid="11"/>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fade">
                                      <p:cBhvr>
                                        <p:cTn id="44" dur="500"/>
                                        <p:tgtEl>
                                          <p:spTgt spid="12"/>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500"/>
                                        <p:tgtEl>
                                          <p:spTgt spid="25"/>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500"/>
                                        <p:tgtEl>
                                          <p:spTgt spid="28"/>
                                        </p:tgtEl>
                                      </p:cBhvr>
                                    </p:animEffect>
                                  </p:childTnLst>
                                </p:cTn>
                              </p:par>
                              <p:par>
                                <p:cTn id="53" presetID="10" presetClass="entr" presetSubtype="0" fill="hold" nodeType="with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childTnLst>
                                </p:cTn>
                              </p:par>
                              <p:par>
                                <p:cTn id="56" presetID="10" presetClass="entr" presetSubtype="0" fill="hold" nodeType="with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fade">
                                      <p:cBhvr>
                                        <p:cTn id="58" dur="500"/>
                                        <p:tgtEl>
                                          <p:spTgt spid="32"/>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35"/>
                                        </p:tgtEl>
                                        <p:attrNameLst>
                                          <p:attrName>style.visibility</p:attrName>
                                        </p:attrNameLst>
                                      </p:cBhvr>
                                      <p:to>
                                        <p:strVal val="visible"/>
                                      </p:to>
                                    </p:set>
                                    <p:animEffect transition="in" filter="fade">
                                      <p:cBhvr>
                                        <p:cTn id="61" dur="500"/>
                                        <p:tgtEl>
                                          <p:spTgt spid="35"/>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fade">
                                      <p:cBhvr>
                                        <p:cTn id="64" dur="500"/>
                                        <p:tgtEl>
                                          <p:spTgt spid="36"/>
                                        </p:tgtEl>
                                      </p:cBhvr>
                                    </p:animEffect>
                                  </p:childTnLst>
                                </p:cTn>
                              </p:par>
                              <p:par>
                                <p:cTn id="65" presetID="10" presetClass="entr" presetSubtype="0" fill="hold" nodeType="with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500"/>
                                        <p:tgtEl>
                                          <p:spTgt spid="37"/>
                                        </p:tgtEl>
                                      </p:cBhvr>
                                    </p:animEffect>
                                  </p:childTnLst>
                                </p:cTn>
                              </p:par>
                              <p:par>
                                <p:cTn id="68" presetID="10" presetClass="entr" presetSubtype="0" fill="hold" nodeType="withEffect">
                                  <p:stCondLst>
                                    <p:cond delay="0"/>
                                  </p:stCondLst>
                                  <p:childTnLst>
                                    <p:set>
                                      <p:cBhvr>
                                        <p:cTn id="69" dur="1" fill="hold">
                                          <p:stCondLst>
                                            <p:cond delay="0"/>
                                          </p:stCondLst>
                                        </p:cTn>
                                        <p:tgtEl>
                                          <p:spTgt spid="38"/>
                                        </p:tgtEl>
                                        <p:attrNameLst>
                                          <p:attrName>style.visibility</p:attrName>
                                        </p:attrNameLst>
                                      </p:cBhvr>
                                      <p:to>
                                        <p:strVal val="visible"/>
                                      </p:to>
                                    </p:set>
                                    <p:animEffect transition="in" filter="fade">
                                      <p:cBhvr>
                                        <p:cTn id="70" dur="500"/>
                                        <p:tgtEl>
                                          <p:spTgt spid="38"/>
                                        </p:tgtEl>
                                      </p:cBhvr>
                                    </p:animEffect>
                                  </p:childTnLst>
                                </p:cTn>
                              </p:par>
                              <p:par>
                                <p:cTn id="71" presetID="10" presetClass="entr" presetSubtype="0" fill="hold" nodeType="with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fade">
                                      <p:cBhvr>
                                        <p:cTn id="73" dur="500"/>
                                        <p:tgtEl>
                                          <p:spTgt spid="39"/>
                                        </p:tgtEl>
                                      </p:cBhvr>
                                    </p:animEffect>
                                  </p:childTnLst>
                                </p:cTn>
                              </p:par>
                              <p:par>
                                <p:cTn id="74" presetID="10" presetClass="entr" presetSubtype="0" fill="hold" nodeType="withEffect">
                                  <p:stCondLst>
                                    <p:cond delay="0"/>
                                  </p:stCondLst>
                                  <p:childTnLst>
                                    <p:set>
                                      <p:cBhvr>
                                        <p:cTn id="75" dur="1" fill="hold">
                                          <p:stCondLst>
                                            <p:cond delay="0"/>
                                          </p:stCondLst>
                                        </p:cTn>
                                        <p:tgtEl>
                                          <p:spTgt spid="40"/>
                                        </p:tgtEl>
                                        <p:attrNameLst>
                                          <p:attrName>style.visibility</p:attrName>
                                        </p:attrNameLst>
                                      </p:cBhvr>
                                      <p:to>
                                        <p:strVal val="visible"/>
                                      </p:to>
                                    </p:set>
                                    <p:animEffect transition="in" filter="fade">
                                      <p:cBhvr>
                                        <p:cTn id="76" dur="500"/>
                                        <p:tgtEl>
                                          <p:spTgt spid="40"/>
                                        </p:tgtEl>
                                      </p:cBhvr>
                                    </p:animEffect>
                                  </p:childTnLst>
                                </p:cTn>
                              </p:par>
                              <p:par>
                                <p:cTn id="77" presetID="10" presetClass="entr" presetSubtype="0" fill="hold" nodeType="with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fade">
                                      <p:cBhvr>
                                        <p:cTn id="79" dur="500"/>
                                        <p:tgtEl>
                                          <p:spTgt spid="42"/>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nodeType="clickEffect">
                                  <p:stCondLst>
                                    <p:cond delay="0"/>
                                  </p:stCondLst>
                                  <p:childTnLst>
                                    <p:set>
                                      <p:cBhvr>
                                        <p:cTn id="83" dur="1" fill="hold">
                                          <p:stCondLst>
                                            <p:cond delay="0"/>
                                          </p:stCondLst>
                                        </p:cTn>
                                        <p:tgtEl>
                                          <p:spTgt spid="47"/>
                                        </p:tgtEl>
                                        <p:attrNameLst>
                                          <p:attrName>style.visibility</p:attrName>
                                        </p:attrNameLst>
                                      </p:cBhvr>
                                      <p:to>
                                        <p:strVal val="visible"/>
                                      </p:to>
                                    </p:set>
                                    <p:animEffect transition="in" filter="fade">
                                      <p:cBhvr>
                                        <p:cTn id="84" dur="500"/>
                                        <p:tgtEl>
                                          <p:spTgt spid="47"/>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52"/>
                                        </p:tgtEl>
                                        <p:attrNameLst>
                                          <p:attrName>style.visibility</p:attrName>
                                        </p:attrNameLst>
                                      </p:cBhvr>
                                      <p:to>
                                        <p:strVal val="visible"/>
                                      </p:to>
                                    </p:set>
                                    <p:animEffect transition="in" filter="fade">
                                      <p:cBhvr>
                                        <p:cTn id="87" dur="500"/>
                                        <p:tgtEl>
                                          <p:spTgt spid="52"/>
                                        </p:tgtEl>
                                      </p:cBhvr>
                                    </p:animEffect>
                                  </p:childTnLst>
                                </p:cTn>
                              </p:par>
                              <p:par>
                                <p:cTn id="88" presetID="10" presetClass="entr" presetSubtype="0" fill="hold" nodeType="withEffect">
                                  <p:stCondLst>
                                    <p:cond delay="0"/>
                                  </p:stCondLst>
                                  <p:childTnLst>
                                    <p:set>
                                      <p:cBhvr>
                                        <p:cTn id="89" dur="1" fill="hold">
                                          <p:stCondLst>
                                            <p:cond delay="0"/>
                                          </p:stCondLst>
                                        </p:cTn>
                                        <p:tgtEl>
                                          <p:spTgt spid="48"/>
                                        </p:tgtEl>
                                        <p:attrNameLst>
                                          <p:attrName>style.visibility</p:attrName>
                                        </p:attrNameLst>
                                      </p:cBhvr>
                                      <p:to>
                                        <p:strVal val="visible"/>
                                      </p:to>
                                    </p:set>
                                    <p:animEffect transition="in" filter="fade">
                                      <p:cBhvr>
                                        <p:cTn id="90" dur="500"/>
                                        <p:tgtEl>
                                          <p:spTgt spid="48"/>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fade">
                                      <p:cBhvr>
                                        <p:cTn id="93" dur="500"/>
                                        <p:tgtEl>
                                          <p:spTgt spid="50"/>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500"/>
                                        <p:tgtEl>
                                          <p:spTgt spid="61"/>
                                        </p:tgtEl>
                                      </p:cBhvr>
                                    </p:animEffect>
                                  </p:childTnLst>
                                </p:cTn>
                              </p:par>
                              <p:par>
                                <p:cTn id="97" presetID="10" presetClass="entr" presetSubtype="0" fill="hold" nodeType="withEffect">
                                  <p:stCondLst>
                                    <p:cond delay="0"/>
                                  </p:stCondLst>
                                  <p:childTnLst>
                                    <p:set>
                                      <p:cBhvr>
                                        <p:cTn id="98" dur="1" fill="hold">
                                          <p:stCondLst>
                                            <p:cond delay="0"/>
                                          </p:stCondLst>
                                        </p:cTn>
                                        <p:tgtEl>
                                          <p:spTgt spid="63"/>
                                        </p:tgtEl>
                                        <p:attrNameLst>
                                          <p:attrName>style.visibility</p:attrName>
                                        </p:attrNameLst>
                                      </p:cBhvr>
                                      <p:to>
                                        <p:strVal val="visible"/>
                                      </p:to>
                                    </p:set>
                                    <p:animEffect transition="in" filter="fade">
                                      <p:cBhvr>
                                        <p:cTn id="99" dur="500"/>
                                        <p:tgtEl>
                                          <p:spTgt spid="63"/>
                                        </p:tgtEl>
                                      </p:cBhvr>
                                    </p:animEffect>
                                  </p:childTnLst>
                                </p:cTn>
                              </p:par>
                              <p:par>
                                <p:cTn id="100" presetID="10" presetClass="entr" presetSubtype="0" fill="hold" nodeType="with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500"/>
                                        <p:tgtEl>
                                          <p:spTgt spid="65"/>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57"/>
                                        </p:tgtEl>
                                        <p:attrNameLst>
                                          <p:attrName>style.visibility</p:attrName>
                                        </p:attrNameLst>
                                      </p:cBhvr>
                                      <p:to>
                                        <p:strVal val="visible"/>
                                      </p:to>
                                    </p:set>
                                    <p:animEffect transition="in" filter="fade">
                                      <p:cBhvr>
                                        <p:cTn id="105" dur="500"/>
                                        <p:tgtEl>
                                          <p:spTgt spid="57"/>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58"/>
                                        </p:tgtEl>
                                        <p:attrNameLst>
                                          <p:attrName>style.visibility</p:attrName>
                                        </p:attrNameLst>
                                      </p:cBhvr>
                                      <p:to>
                                        <p:strVal val="visible"/>
                                      </p:to>
                                    </p:set>
                                    <p:animEffect transition="in" filter="fade">
                                      <p:cBhvr>
                                        <p:cTn id="108" dur="500"/>
                                        <p:tgtEl>
                                          <p:spTgt spid="58"/>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60"/>
                                        </p:tgtEl>
                                        <p:attrNameLst>
                                          <p:attrName>style.visibility</p:attrName>
                                        </p:attrNameLst>
                                      </p:cBhvr>
                                      <p:to>
                                        <p:strVal val="visible"/>
                                      </p:to>
                                    </p:set>
                                    <p:animEffect transition="in" filter="fade">
                                      <p:cBhvr>
                                        <p:cTn id="111" dur="500"/>
                                        <p:tgtEl>
                                          <p:spTgt spid="60"/>
                                        </p:tgtEl>
                                      </p:cBhvr>
                                    </p:animEffect>
                                  </p:childTnLst>
                                </p:cTn>
                              </p:par>
                            </p:childTnLst>
                          </p:cTn>
                        </p:par>
                      </p:childTnLst>
                    </p:cTn>
                  </p:par>
                  <p:par>
                    <p:cTn id="112" fill="hold">
                      <p:stCondLst>
                        <p:cond delay="indefinite"/>
                      </p:stCondLst>
                      <p:childTnLst>
                        <p:par>
                          <p:cTn id="113" fill="hold">
                            <p:stCondLst>
                              <p:cond delay="0"/>
                            </p:stCondLst>
                            <p:childTnLst>
                              <p:par>
                                <p:cTn id="114" presetID="10" presetClass="entr" presetSubtype="0" fill="hold" grpId="0" nodeType="clickEffect">
                                  <p:stCondLst>
                                    <p:cond delay="0"/>
                                  </p:stCondLst>
                                  <p:childTnLst>
                                    <p:set>
                                      <p:cBhvr>
                                        <p:cTn id="115" dur="1" fill="hold">
                                          <p:stCondLst>
                                            <p:cond delay="0"/>
                                          </p:stCondLst>
                                        </p:cTn>
                                        <p:tgtEl>
                                          <p:spTgt spid="59"/>
                                        </p:tgtEl>
                                        <p:attrNameLst>
                                          <p:attrName>style.visibility</p:attrName>
                                        </p:attrNameLst>
                                      </p:cBhvr>
                                      <p:to>
                                        <p:strVal val="visible"/>
                                      </p:to>
                                    </p:set>
                                    <p:animEffect transition="in" filter="fade">
                                      <p:cBhvr>
                                        <p:cTn id="116" dur="500"/>
                                        <p:tgtEl>
                                          <p:spTgt spid="59"/>
                                        </p:tgtEl>
                                      </p:cBhvr>
                                    </p:animEffect>
                                  </p:childTnLst>
                                </p:cTn>
                              </p:par>
                            </p:childTnLst>
                          </p:cTn>
                        </p:par>
                      </p:childTnLst>
                    </p:cTn>
                  </p:par>
                  <p:par>
                    <p:cTn id="117" fill="hold">
                      <p:stCondLst>
                        <p:cond delay="indefinite"/>
                      </p:stCondLst>
                      <p:childTnLst>
                        <p:par>
                          <p:cTn id="118" fill="hold">
                            <p:stCondLst>
                              <p:cond delay="0"/>
                            </p:stCondLst>
                            <p:childTnLst>
                              <p:par>
                                <p:cTn id="119" presetID="10" presetClass="exit" presetSubtype="0" fill="hold" grpId="1" nodeType="clickEffect">
                                  <p:stCondLst>
                                    <p:cond delay="0"/>
                                  </p:stCondLst>
                                  <p:childTnLst>
                                    <p:animEffect transition="out" filter="fade">
                                      <p:cBhvr>
                                        <p:cTn id="120" dur="500"/>
                                        <p:tgtEl>
                                          <p:spTgt spid="52"/>
                                        </p:tgtEl>
                                      </p:cBhvr>
                                    </p:animEffect>
                                    <p:set>
                                      <p:cBhvr>
                                        <p:cTn id="121" dur="1" fill="hold">
                                          <p:stCondLst>
                                            <p:cond delay="499"/>
                                          </p:stCondLst>
                                        </p:cTn>
                                        <p:tgtEl>
                                          <p:spTgt spid="52"/>
                                        </p:tgtEl>
                                        <p:attrNameLst>
                                          <p:attrName>style.visibility</p:attrName>
                                        </p:attrNameLst>
                                      </p:cBhvr>
                                      <p:to>
                                        <p:strVal val="hidden"/>
                                      </p:to>
                                    </p:set>
                                  </p:childTnLst>
                                </p:cTn>
                              </p:par>
                              <p:par>
                                <p:cTn id="122" presetID="10" presetClass="exit" presetSubtype="0" fill="hold" grpId="1" nodeType="withEffect">
                                  <p:stCondLst>
                                    <p:cond delay="0"/>
                                  </p:stCondLst>
                                  <p:childTnLst>
                                    <p:animEffect transition="out" filter="fade">
                                      <p:cBhvr>
                                        <p:cTn id="123" dur="500"/>
                                        <p:tgtEl>
                                          <p:spTgt spid="50"/>
                                        </p:tgtEl>
                                      </p:cBhvr>
                                    </p:animEffect>
                                    <p:set>
                                      <p:cBhvr>
                                        <p:cTn id="124" dur="1" fill="hold">
                                          <p:stCondLst>
                                            <p:cond delay="499"/>
                                          </p:stCondLst>
                                        </p:cTn>
                                        <p:tgtEl>
                                          <p:spTgt spid="50"/>
                                        </p:tgtEl>
                                        <p:attrNameLst>
                                          <p:attrName>style.visibility</p:attrName>
                                        </p:attrNameLst>
                                      </p:cBhvr>
                                      <p:to>
                                        <p:strVal val="hidden"/>
                                      </p:to>
                                    </p:set>
                                  </p:childTnLst>
                                </p:cTn>
                              </p:par>
                              <p:par>
                                <p:cTn id="125" presetID="10" presetClass="exit" presetSubtype="0" fill="hold" grpId="1" nodeType="withEffect">
                                  <p:stCondLst>
                                    <p:cond delay="0"/>
                                  </p:stCondLst>
                                  <p:childTnLst>
                                    <p:animEffect transition="out" filter="fade">
                                      <p:cBhvr>
                                        <p:cTn id="126" dur="500"/>
                                        <p:tgtEl>
                                          <p:spTgt spid="61"/>
                                        </p:tgtEl>
                                      </p:cBhvr>
                                    </p:animEffect>
                                    <p:set>
                                      <p:cBhvr>
                                        <p:cTn id="127" dur="1" fill="hold">
                                          <p:stCondLst>
                                            <p:cond delay="499"/>
                                          </p:stCondLst>
                                        </p:cTn>
                                        <p:tgtEl>
                                          <p:spTgt spid="61"/>
                                        </p:tgtEl>
                                        <p:attrNameLst>
                                          <p:attrName>style.visibility</p:attrName>
                                        </p:attrNameLst>
                                      </p:cBhvr>
                                      <p:to>
                                        <p:strVal val="hidden"/>
                                      </p:to>
                                    </p:set>
                                  </p:childTnLst>
                                </p:cTn>
                              </p:par>
                              <p:par>
                                <p:cTn id="128" presetID="10" presetClass="exit" presetSubtype="0" fill="hold" nodeType="withEffect">
                                  <p:stCondLst>
                                    <p:cond delay="0"/>
                                  </p:stCondLst>
                                  <p:childTnLst>
                                    <p:animEffect transition="out" filter="fade">
                                      <p:cBhvr>
                                        <p:cTn id="129" dur="500"/>
                                        <p:tgtEl>
                                          <p:spTgt spid="63"/>
                                        </p:tgtEl>
                                      </p:cBhvr>
                                    </p:animEffect>
                                    <p:set>
                                      <p:cBhvr>
                                        <p:cTn id="130" dur="1" fill="hold">
                                          <p:stCondLst>
                                            <p:cond delay="499"/>
                                          </p:stCondLst>
                                        </p:cTn>
                                        <p:tgtEl>
                                          <p:spTgt spid="63"/>
                                        </p:tgtEl>
                                        <p:attrNameLst>
                                          <p:attrName>style.visibility</p:attrName>
                                        </p:attrNameLst>
                                      </p:cBhvr>
                                      <p:to>
                                        <p:strVal val="hidden"/>
                                      </p:to>
                                    </p:set>
                                  </p:childTnLst>
                                </p:cTn>
                              </p:par>
                              <p:par>
                                <p:cTn id="131" presetID="10" presetClass="exit" presetSubtype="0" fill="hold" nodeType="withEffect">
                                  <p:stCondLst>
                                    <p:cond delay="0"/>
                                  </p:stCondLst>
                                  <p:childTnLst>
                                    <p:animEffect transition="out" filter="fade">
                                      <p:cBhvr>
                                        <p:cTn id="132" dur="500"/>
                                        <p:tgtEl>
                                          <p:spTgt spid="65"/>
                                        </p:tgtEl>
                                      </p:cBhvr>
                                    </p:animEffect>
                                    <p:set>
                                      <p:cBhvr>
                                        <p:cTn id="133" dur="1" fill="hold">
                                          <p:stCondLst>
                                            <p:cond delay="499"/>
                                          </p:stCondLst>
                                        </p:cTn>
                                        <p:tgtEl>
                                          <p:spTgt spid="65"/>
                                        </p:tgtEl>
                                        <p:attrNameLst>
                                          <p:attrName>style.visibility</p:attrName>
                                        </p:attrNameLst>
                                      </p:cBhvr>
                                      <p:to>
                                        <p:strVal val="hidden"/>
                                      </p:to>
                                    </p:set>
                                  </p:childTnLst>
                                </p:cTn>
                              </p:par>
                              <p:par>
                                <p:cTn id="134" presetID="10" presetClass="entr" presetSubtype="0" fill="hold" grpId="0" nodeType="withEffect">
                                  <p:stCondLst>
                                    <p:cond delay="0"/>
                                  </p:stCondLst>
                                  <p:childTnLst>
                                    <p:set>
                                      <p:cBhvr>
                                        <p:cTn id="135" dur="1" fill="hold">
                                          <p:stCondLst>
                                            <p:cond delay="0"/>
                                          </p:stCondLst>
                                        </p:cTn>
                                        <p:tgtEl>
                                          <p:spTgt spid="66"/>
                                        </p:tgtEl>
                                        <p:attrNameLst>
                                          <p:attrName>style.visibility</p:attrName>
                                        </p:attrNameLst>
                                      </p:cBhvr>
                                      <p:to>
                                        <p:strVal val="visible"/>
                                      </p:to>
                                    </p:set>
                                    <p:animEffect transition="in" filter="fade">
                                      <p:cBhvr>
                                        <p:cTn id="136" dur="500"/>
                                        <p:tgtEl>
                                          <p:spTgt spid="66"/>
                                        </p:tgtEl>
                                      </p:cBhvr>
                                    </p:animEffect>
                                  </p:childTnLst>
                                </p:cTn>
                              </p:par>
                              <p:par>
                                <p:cTn id="137" presetID="10" presetClass="entr" presetSubtype="0" fill="hold" grpId="0" nodeType="withEffect">
                                  <p:stCondLst>
                                    <p:cond delay="0"/>
                                  </p:stCondLst>
                                  <p:childTnLst>
                                    <p:set>
                                      <p:cBhvr>
                                        <p:cTn id="138" dur="1" fill="hold">
                                          <p:stCondLst>
                                            <p:cond delay="0"/>
                                          </p:stCondLst>
                                        </p:cTn>
                                        <p:tgtEl>
                                          <p:spTgt spid="67"/>
                                        </p:tgtEl>
                                        <p:attrNameLst>
                                          <p:attrName>style.visibility</p:attrName>
                                        </p:attrNameLst>
                                      </p:cBhvr>
                                      <p:to>
                                        <p:strVal val="visible"/>
                                      </p:to>
                                    </p:set>
                                    <p:animEffect transition="in" filter="fade">
                                      <p:cBhvr>
                                        <p:cTn id="139" dur="500"/>
                                        <p:tgtEl>
                                          <p:spTgt spid="67"/>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68"/>
                                        </p:tgtEl>
                                        <p:attrNameLst>
                                          <p:attrName>style.visibility</p:attrName>
                                        </p:attrNameLst>
                                      </p:cBhvr>
                                      <p:to>
                                        <p:strVal val="visible"/>
                                      </p:to>
                                    </p:set>
                                    <p:animEffect transition="in" filter="fade">
                                      <p:cBhvr>
                                        <p:cTn id="142" dur="500"/>
                                        <p:tgtEl>
                                          <p:spTgt spid="68"/>
                                        </p:tgtEl>
                                      </p:cBhvr>
                                    </p:animEffect>
                                  </p:childTnLst>
                                </p:cTn>
                              </p:par>
                            </p:childTnLst>
                          </p:cTn>
                        </p:par>
                      </p:childTnLst>
                    </p:cTn>
                  </p:par>
                  <p:par>
                    <p:cTn id="143" fill="hold">
                      <p:stCondLst>
                        <p:cond delay="indefinite"/>
                      </p:stCondLst>
                      <p:childTnLst>
                        <p:par>
                          <p:cTn id="144" fill="hold">
                            <p:stCondLst>
                              <p:cond delay="0"/>
                            </p:stCondLst>
                            <p:childTnLst>
                              <p:par>
                                <p:cTn id="145" presetID="10" presetClass="exit" presetSubtype="0" fill="hold" grpId="1" nodeType="clickEffect">
                                  <p:stCondLst>
                                    <p:cond delay="0"/>
                                  </p:stCondLst>
                                  <p:childTnLst>
                                    <p:animEffect transition="out" filter="fade">
                                      <p:cBhvr>
                                        <p:cTn id="146" dur="500"/>
                                        <p:tgtEl>
                                          <p:spTgt spid="57"/>
                                        </p:tgtEl>
                                      </p:cBhvr>
                                    </p:animEffect>
                                    <p:set>
                                      <p:cBhvr>
                                        <p:cTn id="147" dur="1" fill="hold">
                                          <p:stCondLst>
                                            <p:cond delay="499"/>
                                          </p:stCondLst>
                                        </p:cTn>
                                        <p:tgtEl>
                                          <p:spTgt spid="57"/>
                                        </p:tgtEl>
                                        <p:attrNameLst>
                                          <p:attrName>style.visibility</p:attrName>
                                        </p:attrNameLst>
                                      </p:cBhvr>
                                      <p:to>
                                        <p:strVal val="hidden"/>
                                      </p:to>
                                    </p:set>
                                  </p:childTnLst>
                                </p:cTn>
                              </p:par>
                              <p:par>
                                <p:cTn id="148" presetID="10" presetClass="exit" presetSubtype="0" fill="hold" grpId="1" nodeType="withEffect">
                                  <p:stCondLst>
                                    <p:cond delay="0"/>
                                  </p:stCondLst>
                                  <p:childTnLst>
                                    <p:animEffect transition="out" filter="fade">
                                      <p:cBhvr>
                                        <p:cTn id="149" dur="500"/>
                                        <p:tgtEl>
                                          <p:spTgt spid="58"/>
                                        </p:tgtEl>
                                      </p:cBhvr>
                                    </p:animEffect>
                                    <p:set>
                                      <p:cBhvr>
                                        <p:cTn id="150" dur="1" fill="hold">
                                          <p:stCondLst>
                                            <p:cond delay="499"/>
                                          </p:stCondLst>
                                        </p:cTn>
                                        <p:tgtEl>
                                          <p:spTgt spid="58"/>
                                        </p:tgtEl>
                                        <p:attrNameLst>
                                          <p:attrName>style.visibility</p:attrName>
                                        </p:attrNameLst>
                                      </p:cBhvr>
                                      <p:to>
                                        <p:strVal val="hidden"/>
                                      </p:to>
                                    </p:set>
                                  </p:childTnLst>
                                </p:cTn>
                              </p:par>
                              <p:par>
                                <p:cTn id="151" presetID="10" presetClass="exit" presetSubtype="0" fill="hold" grpId="1" nodeType="withEffect">
                                  <p:stCondLst>
                                    <p:cond delay="0"/>
                                  </p:stCondLst>
                                  <p:childTnLst>
                                    <p:animEffect transition="out" filter="fade">
                                      <p:cBhvr>
                                        <p:cTn id="152" dur="500"/>
                                        <p:tgtEl>
                                          <p:spTgt spid="60"/>
                                        </p:tgtEl>
                                      </p:cBhvr>
                                    </p:animEffect>
                                    <p:set>
                                      <p:cBhvr>
                                        <p:cTn id="153" dur="1" fill="hold">
                                          <p:stCondLst>
                                            <p:cond delay="499"/>
                                          </p:stCondLst>
                                        </p:cTn>
                                        <p:tgtEl>
                                          <p:spTgt spid="60"/>
                                        </p:tgtEl>
                                        <p:attrNameLst>
                                          <p:attrName>style.visibility</p:attrName>
                                        </p:attrNameLst>
                                      </p:cBhvr>
                                      <p:to>
                                        <p:strVal val="hidden"/>
                                      </p:to>
                                    </p:set>
                                  </p:childTnLst>
                                </p:cTn>
                              </p:par>
                              <p:par>
                                <p:cTn id="154" presetID="10" presetClass="exit" presetSubtype="0" fill="hold" grpId="1" nodeType="withEffect">
                                  <p:stCondLst>
                                    <p:cond delay="0"/>
                                  </p:stCondLst>
                                  <p:childTnLst>
                                    <p:animEffect transition="out" filter="fade">
                                      <p:cBhvr>
                                        <p:cTn id="155" dur="500"/>
                                        <p:tgtEl>
                                          <p:spTgt spid="59"/>
                                        </p:tgtEl>
                                      </p:cBhvr>
                                    </p:animEffect>
                                    <p:set>
                                      <p:cBhvr>
                                        <p:cTn id="156" dur="1" fill="hold">
                                          <p:stCondLst>
                                            <p:cond delay="499"/>
                                          </p:stCondLst>
                                        </p:cTn>
                                        <p:tgtEl>
                                          <p:spTgt spid="59"/>
                                        </p:tgtEl>
                                        <p:attrNameLst>
                                          <p:attrName>style.visibility</p:attrName>
                                        </p:attrNameLst>
                                      </p:cBhvr>
                                      <p:to>
                                        <p:strVal val="hidden"/>
                                      </p:to>
                                    </p:set>
                                  </p:childTnLst>
                                </p:cTn>
                              </p:par>
                              <p:par>
                                <p:cTn id="157" presetID="10" presetClass="entr" presetSubtype="0" fill="hold" grpId="0" nodeType="withEffect">
                                  <p:stCondLst>
                                    <p:cond delay="0"/>
                                  </p:stCondLst>
                                  <p:childTnLst>
                                    <p:set>
                                      <p:cBhvr>
                                        <p:cTn id="158" dur="1" fill="hold">
                                          <p:stCondLst>
                                            <p:cond delay="0"/>
                                          </p:stCondLst>
                                        </p:cTn>
                                        <p:tgtEl>
                                          <p:spTgt spid="71"/>
                                        </p:tgtEl>
                                        <p:attrNameLst>
                                          <p:attrName>style.visibility</p:attrName>
                                        </p:attrNameLst>
                                      </p:cBhvr>
                                      <p:to>
                                        <p:strVal val="visible"/>
                                      </p:to>
                                    </p:set>
                                    <p:animEffect transition="in" filter="fade">
                                      <p:cBhvr>
                                        <p:cTn id="159" dur="500"/>
                                        <p:tgtEl>
                                          <p:spTgt spid="71"/>
                                        </p:tgtEl>
                                      </p:cBhvr>
                                    </p:animEffect>
                                  </p:childTnLst>
                                </p:cTn>
                              </p:par>
                              <p:par>
                                <p:cTn id="160" presetID="10" presetClass="entr" presetSubtype="0" fill="hold" grpId="0" nodeType="withEffect">
                                  <p:stCondLst>
                                    <p:cond delay="0"/>
                                  </p:stCondLst>
                                  <p:childTnLst>
                                    <p:set>
                                      <p:cBhvr>
                                        <p:cTn id="161" dur="1" fill="hold">
                                          <p:stCondLst>
                                            <p:cond delay="0"/>
                                          </p:stCondLst>
                                        </p:cTn>
                                        <p:tgtEl>
                                          <p:spTgt spid="72"/>
                                        </p:tgtEl>
                                        <p:attrNameLst>
                                          <p:attrName>style.visibility</p:attrName>
                                        </p:attrNameLst>
                                      </p:cBhvr>
                                      <p:to>
                                        <p:strVal val="visible"/>
                                      </p:to>
                                    </p:set>
                                    <p:animEffect transition="in" filter="fade">
                                      <p:cBhvr>
                                        <p:cTn id="162" dur="500"/>
                                        <p:tgtEl>
                                          <p:spTgt spid="72"/>
                                        </p:tgtEl>
                                      </p:cBhvr>
                                    </p:animEffect>
                                  </p:childTnLst>
                                </p:cTn>
                              </p:par>
                              <p:par>
                                <p:cTn id="163" presetID="10" presetClass="entr" presetSubtype="0" fill="hold" grpId="0" nodeType="withEffect">
                                  <p:stCondLst>
                                    <p:cond delay="0"/>
                                  </p:stCondLst>
                                  <p:childTnLst>
                                    <p:set>
                                      <p:cBhvr>
                                        <p:cTn id="164" dur="1" fill="hold">
                                          <p:stCondLst>
                                            <p:cond delay="0"/>
                                          </p:stCondLst>
                                        </p:cTn>
                                        <p:tgtEl>
                                          <p:spTgt spid="74"/>
                                        </p:tgtEl>
                                        <p:attrNameLst>
                                          <p:attrName>style.visibility</p:attrName>
                                        </p:attrNameLst>
                                      </p:cBhvr>
                                      <p:to>
                                        <p:strVal val="visible"/>
                                      </p:to>
                                    </p:set>
                                    <p:animEffect transition="in" filter="fade">
                                      <p:cBhvr>
                                        <p:cTn id="165" dur="500"/>
                                        <p:tgtEl>
                                          <p:spTgt spid="74"/>
                                        </p:tgtEl>
                                      </p:cBhvr>
                                    </p:animEffect>
                                  </p:childTnLst>
                                </p:cTn>
                              </p:par>
                              <p:par>
                                <p:cTn id="166" presetID="10" presetClass="entr" presetSubtype="0" fill="hold" grpId="0" nodeType="withEffect">
                                  <p:stCondLst>
                                    <p:cond delay="0"/>
                                  </p:stCondLst>
                                  <p:childTnLst>
                                    <p:set>
                                      <p:cBhvr>
                                        <p:cTn id="167" dur="1" fill="hold">
                                          <p:stCondLst>
                                            <p:cond delay="0"/>
                                          </p:stCondLst>
                                        </p:cTn>
                                        <p:tgtEl>
                                          <p:spTgt spid="75"/>
                                        </p:tgtEl>
                                        <p:attrNameLst>
                                          <p:attrName>style.visibility</p:attrName>
                                        </p:attrNameLst>
                                      </p:cBhvr>
                                      <p:to>
                                        <p:strVal val="visible"/>
                                      </p:to>
                                    </p:set>
                                    <p:animEffect transition="in" filter="fade">
                                      <p:cBhvr>
                                        <p:cTn id="168"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3" grpId="0" build="p"/>
      <p:bldP spid="12" grpId="0" animBg="1"/>
      <p:bldP spid="25" grpId="0"/>
      <p:bldP spid="27" grpId="0" animBg="1"/>
      <p:bldP spid="35" grpId="0" animBg="1"/>
      <p:bldP spid="36" grpId="0"/>
      <p:bldP spid="50" grpId="0"/>
      <p:bldP spid="50" grpId="1"/>
      <p:bldP spid="52" grpId="0"/>
      <p:bldP spid="52" grpId="1"/>
      <p:bldP spid="57" grpId="0"/>
      <p:bldP spid="57" grpId="1"/>
      <p:bldP spid="58" grpId="0"/>
      <p:bldP spid="58" grpId="1"/>
      <p:bldP spid="59" grpId="0"/>
      <p:bldP spid="59" grpId="1"/>
      <p:bldP spid="60" grpId="0"/>
      <p:bldP spid="60" grpId="1"/>
      <p:bldP spid="61" grpId="0"/>
      <p:bldP spid="61" grpId="1"/>
      <p:bldP spid="66" grpId="0"/>
      <p:bldP spid="67" grpId="0"/>
      <p:bldP spid="71" grpId="0"/>
      <p:bldP spid="72" grpId="0"/>
      <p:bldP spid="74" grpId="0"/>
      <p:bldP spid="7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720D9-4815-F914-FE5A-A02AB01795C0}"/>
              </a:ext>
            </a:extLst>
          </p:cNvPr>
          <p:cNvSpPr>
            <a:spLocks noGrp="1"/>
          </p:cNvSpPr>
          <p:nvPr>
            <p:ph type="title"/>
          </p:nvPr>
        </p:nvSpPr>
        <p:spPr/>
        <p:txBody>
          <a:bodyPr/>
          <a:lstStyle/>
          <a:p>
            <a:r>
              <a:rPr lang="en-US" dirty="0"/>
              <a:t>Problem Statement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02DDCF7-C980-1567-5C30-AA7B616979F5}"/>
                  </a:ext>
                </a:extLst>
              </p:cNvPr>
              <p:cNvSpPr>
                <a:spLocks noGrp="1"/>
              </p:cNvSpPr>
              <p:nvPr>
                <p:ph idx="1"/>
              </p:nvPr>
            </p:nvSpPr>
            <p:spPr>
              <a:xfrm>
                <a:off x="0" y="1033981"/>
                <a:ext cx="8831179" cy="4020365"/>
              </a:xfrm>
            </p:spPr>
            <p:txBody>
              <a:bodyPr>
                <a:normAutofit fontScale="85000" lnSpcReduction="10000"/>
              </a:bodyPr>
              <a:lstStyle/>
              <a:p>
                <a:r>
                  <a:rPr lang="en-US" sz="2000" b="0" i="0" dirty="0">
                    <a:solidFill>
                      <a:srgbClr val="222222"/>
                    </a:solidFill>
                    <a:effectLst/>
                    <a:highlight>
                      <a:srgbClr val="FFFFFF"/>
                    </a:highlight>
                  </a:rPr>
                  <a:t>Given a heterogeneous computing system, </a:t>
                </a:r>
                <a14:m>
                  <m:oMath xmlns:m="http://schemas.openxmlformats.org/officeDocument/2006/math">
                    <m:r>
                      <a:rPr lang="en-US" sz="2000" b="1" i="1" smtClean="0">
                        <a:solidFill>
                          <a:srgbClr val="222222"/>
                        </a:solidFill>
                        <a:effectLst/>
                        <a:highlight>
                          <a:srgbClr val="FFFFFF"/>
                        </a:highlight>
                        <a:latin typeface="Cambria Math" panose="02040503050406030204" pitchFamily="18" charset="0"/>
                      </a:rPr>
                      <m:t>𝑺</m:t>
                    </m:r>
                  </m:oMath>
                </a14:m>
                <a:r>
                  <a:rPr lang="en-US" sz="2000" b="0" i="0" dirty="0">
                    <a:solidFill>
                      <a:srgbClr val="222222"/>
                    </a:solidFill>
                    <a:effectLst/>
                    <a:highlight>
                      <a:srgbClr val="FFFFFF"/>
                    </a:highlight>
                  </a:rPr>
                  <a:t>, consisting of a set of machines, </a:t>
                </a:r>
                <a14:m>
                  <m:oMath xmlns:m="http://schemas.openxmlformats.org/officeDocument/2006/math">
                    <m:r>
                      <a:rPr lang="en-US" sz="2000" b="0" i="1" smtClean="0">
                        <a:solidFill>
                          <a:srgbClr val="222222"/>
                        </a:solidFill>
                        <a:effectLst/>
                        <a:highlight>
                          <a:srgbClr val="FFFFFF"/>
                        </a:highlight>
                        <a:latin typeface="Cambria Math" panose="02040503050406030204" pitchFamily="18" charset="0"/>
                      </a:rPr>
                      <m:t>𝑀</m:t>
                    </m:r>
                    <m:r>
                      <a:rPr lang="en-US" sz="2000" b="0" i="1" smtClean="0">
                        <a:solidFill>
                          <a:srgbClr val="222222"/>
                        </a:solidFill>
                        <a:effectLst/>
                        <a:highlight>
                          <a:srgbClr val="FFFFFF"/>
                        </a:highlight>
                        <a:latin typeface="Cambria Math" panose="02040503050406030204" pitchFamily="18" charset="0"/>
                      </a:rPr>
                      <m:t>=</m:t>
                    </m:r>
                    <m:d>
                      <m:dPr>
                        <m:begChr m:val="{"/>
                        <m:endChr m:val="}"/>
                        <m:ctrlPr>
                          <a:rPr lang="en-US" sz="2000" b="0" i="1" smtClean="0">
                            <a:solidFill>
                              <a:srgbClr val="222222"/>
                            </a:solidFill>
                            <a:effectLst/>
                            <a:highlight>
                              <a:srgbClr val="FFFFFF"/>
                            </a:highlight>
                            <a:latin typeface="Cambria Math" panose="02040503050406030204" pitchFamily="18" charset="0"/>
                          </a:rPr>
                        </m:ctrlPr>
                      </m:dPr>
                      <m:e>
                        <m:sSub>
                          <m:sSubPr>
                            <m:ctrlPr>
                              <a:rPr lang="en-US" sz="2000" b="0" i="1" smtClean="0">
                                <a:solidFill>
                                  <a:srgbClr val="222222"/>
                                </a:solidFill>
                                <a:effectLst/>
                                <a:highlight>
                                  <a:srgbClr val="FFFFFF"/>
                                </a:highlight>
                                <a:latin typeface="Cambria Math" panose="02040503050406030204" pitchFamily="18" charset="0"/>
                              </a:rPr>
                            </m:ctrlPr>
                          </m:sSubPr>
                          <m:e>
                            <m:r>
                              <a:rPr lang="en-US" sz="2000" b="0" i="1" smtClean="0">
                                <a:solidFill>
                                  <a:srgbClr val="222222"/>
                                </a:solidFill>
                                <a:effectLst/>
                                <a:highlight>
                                  <a:srgbClr val="FFFFFF"/>
                                </a:highlight>
                                <a:latin typeface="Cambria Math" panose="02040503050406030204" pitchFamily="18" charset="0"/>
                              </a:rPr>
                              <m:t>𝑀</m:t>
                            </m:r>
                          </m:e>
                          <m:sub>
                            <m:r>
                              <a:rPr lang="en-US" sz="2000" b="0" i="1" smtClean="0">
                                <a:solidFill>
                                  <a:srgbClr val="222222"/>
                                </a:solidFill>
                                <a:effectLst/>
                                <a:highlight>
                                  <a:srgbClr val="FFFFFF"/>
                                </a:highlight>
                                <a:latin typeface="Cambria Math" panose="02040503050406030204" pitchFamily="18" charset="0"/>
                              </a:rPr>
                              <m:t>1</m:t>
                            </m:r>
                          </m:sub>
                        </m:sSub>
                        <m:r>
                          <a:rPr lang="en-US" sz="2000" b="0" i="1" smtClean="0">
                            <a:solidFill>
                              <a:srgbClr val="222222"/>
                            </a:solidFill>
                            <a:effectLst/>
                            <a:highlight>
                              <a:srgbClr val="FFFFFF"/>
                            </a:highlight>
                            <a:latin typeface="Cambria Math" panose="02040503050406030204" pitchFamily="18" charset="0"/>
                          </a:rPr>
                          <m:t>, </m:t>
                        </m:r>
                        <m:sSub>
                          <m:sSubPr>
                            <m:ctrlPr>
                              <a:rPr lang="en-US" sz="2000" b="0" i="1" smtClean="0">
                                <a:solidFill>
                                  <a:srgbClr val="222222"/>
                                </a:solidFill>
                                <a:effectLst/>
                                <a:highlight>
                                  <a:srgbClr val="FFFFFF"/>
                                </a:highlight>
                                <a:latin typeface="Cambria Math" panose="02040503050406030204" pitchFamily="18" charset="0"/>
                              </a:rPr>
                            </m:ctrlPr>
                          </m:sSubPr>
                          <m:e>
                            <m:r>
                              <a:rPr lang="en-US" sz="2000" b="0" i="1" smtClean="0">
                                <a:solidFill>
                                  <a:srgbClr val="222222"/>
                                </a:solidFill>
                                <a:effectLst/>
                                <a:highlight>
                                  <a:srgbClr val="FFFFFF"/>
                                </a:highlight>
                                <a:latin typeface="Cambria Math" panose="02040503050406030204" pitchFamily="18" charset="0"/>
                              </a:rPr>
                              <m:t>𝑀</m:t>
                            </m:r>
                          </m:e>
                          <m:sub>
                            <m:r>
                              <a:rPr lang="en-US" sz="2000" b="0" i="1" smtClean="0">
                                <a:solidFill>
                                  <a:srgbClr val="222222"/>
                                </a:solidFill>
                                <a:effectLst/>
                                <a:highlight>
                                  <a:srgbClr val="FFFFFF"/>
                                </a:highlight>
                                <a:latin typeface="Cambria Math" panose="02040503050406030204" pitchFamily="18" charset="0"/>
                              </a:rPr>
                              <m:t>2</m:t>
                            </m:r>
                          </m:sub>
                        </m:sSub>
                        <m:r>
                          <a:rPr lang="en-US" sz="2000" b="0" i="1" smtClean="0">
                            <a:solidFill>
                              <a:srgbClr val="222222"/>
                            </a:solidFill>
                            <a:effectLst/>
                            <a:highlight>
                              <a:srgbClr val="FFFFFF"/>
                            </a:highlight>
                            <a:latin typeface="Cambria Math" panose="02040503050406030204" pitchFamily="18" charset="0"/>
                          </a:rPr>
                          <m:t>,…, </m:t>
                        </m:r>
                        <m:sSub>
                          <m:sSubPr>
                            <m:ctrlPr>
                              <a:rPr lang="en-US" sz="2000" b="0" i="1" smtClean="0">
                                <a:solidFill>
                                  <a:srgbClr val="222222"/>
                                </a:solidFill>
                                <a:effectLst/>
                                <a:highlight>
                                  <a:srgbClr val="FFFFFF"/>
                                </a:highlight>
                                <a:latin typeface="Cambria Math" panose="02040503050406030204" pitchFamily="18" charset="0"/>
                              </a:rPr>
                            </m:ctrlPr>
                          </m:sSubPr>
                          <m:e>
                            <m:r>
                              <a:rPr lang="en-US" sz="2000" b="0" i="1" smtClean="0">
                                <a:solidFill>
                                  <a:srgbClr val="222222"/>
                                </a:solidFill>
                                <a:effectLst/>
                                <a:highlight>
                                  <a:srgbClr val="FFFFFF"/>
                                </a:highlight>
                                <a:latin typeface="Cambria Math" panose="02040503050406030204" pitchFamily="18" charset="0"/>
                              </a:rPr>
                              <m:t>𝑀</m:t>
                            </m:r>
                          </m:e>
                          <m:sub>
                            <m:r>
                              <a:rPr lang="en-US" sz="2000" b="0" i="1" smtClean="0">
                                <a:solidFill>
                                  <a:srgbClr val="222222"/>
                                </a:solidFill>
                                <a:effectLst/>
                                <a:highlight>
                                  <a:srgbClr val="FFFFFF"/>
                                </a:highlight>
                                <a:latin typeface="Cambria Math" panose="02040503050406030204" pitchFamily="18" charset="0"/>
                              </a:rPr>
                              <m:t>𝑛</m:t>
                            </m:r>
                          </m:sub>
                        </m:sSub>
                      </m:e>
                    </m:d>
                    <m:r>
                      <a:rPr lang="en-US" sz="2000" b="0" i="0" smtClean="0">
                        <a:solidFill>
                          <a:srgbClr val="222222"/>
                        </a:solidFill>
                        <a:effectLst/>
                        <a:highlight>
                          <a:srgbClr val="FFFFFF"/>
                        </a:highlight>
                        <a:latin typeface="Cambria Math" panose="02040503050406030204" pitchFamily="18" charset="0"/>
                      </a:rPr>
                      <m:t>,</m:t>
                    </m:r>
                  </m:oMath>
                </a14:m>
                <a:r>
                  <a:rPr lang="en-US" sz="2000" b="0" i="0" dirty="0">
                    <a:solidFill>
                      <a:srgbClr val="222222"/>
                    </a:solidFill>
                    <a:effectLst/>
                    <a:highlight>
                      <a:srgbClr val="FFFFFF"/>
                    </a:highlight>
                  </a:rPr>
                  <a:t> executing a set of task types, </a:t>
                </a:r>
                <a14:m>
                  <m:oMath xmlns:m="http://schemas.openxmlformats.org/officeDocument/2006/math">
                    <m:r>
                      <a:rPr lang="en-US" sz="2000" b="0" i="1" smtClean="0">
                        <a:solidFill>
                          <a:srgbClr val="222222"/>
                        </a:solidFill>
                        <a:effectLst/>
                        <a:highlight>
                          <a:srgbClr val="FFFFFF"/>
                        </a:highlight>
                        <a:latin typeface="Cambria Math" panose="02040503050406030204" pitchFamily="18" charset="0"/>
                      </a:rPr>
                      <m:t>𝑇</m:t>
                    </m:r>
                    <m:r>
                      <a:rPr lang="en-US" sz="2000" b="0" i="1" smtClean="0">
                        <a:solidFill>
                          <a:srgbClr val="222222"/>
                        </a:solidFill>
                        <a:effectLst/>
                        <a:highlight>
                          <a:srgbClr val="FFFFFF"/>
                        </a:highlight>
                        <a:latin typeface="Cambria Math" panose="02040503050406030204" pitchFamily="18" charset="0"/>
                      </a:rPr>
                      <m:t>=</m:t>
                    </m:r>
                    <m:d>
                      <m:dPr>
                        <m:begChr m:val="{"/>
                        <m:endChr m:val="}"/>
                        <m:ctrlPr>
                          <a:rPr lang="en-US" sz="2000" b="0" i="1" smtClean="0">
                            <a:solidFill>
                              <a:srgbClr val="222222"/>
                            </a:solidFill>
                            <a:effectLst/>
                            <a:highlight>
                              <a:srgbClr val="FFFFFF"/>
                            </a:highlight>
                            <a:latin typeface="Cambria Math" panose="02040503050406030204" pitchFamily="18" charset="0"/>
                          </a:rPr>
                        </m:ctrlPr>
                      </m:dPr>
                      <m:e>
                        <m:sSub>
                          <m:sSubPr>
                            <m:ctrlPr>
                              <a:rPr lang="en-US" sz="2000" b="0" i="1" smtClean="0">
                                <a:solidFill>
                                  <a:srgbClr val="222222"/>
                                </a:solidFill>
                                <a:effectLst/>
                                <a:highlight>
                                  <a:srgbClr val="FFFFFF"/>
                                </a:highlight>
                                <a:latin typeface="Cambria Math" panose="02040503050406030204" pitchFamily="18" charset="0"/>
                              </a:rPr>
                            </m:ctrlPr>
                          </m:sSubPr>
                          <m:e>
                            <m:r>
                              <a:rPr lang="en-US" sz="2000" b="0" i="1" smtClean="0">
                                <a:solidFill>
                                  <a:srgbClr val="222222"/>
                                </a:solidFill>
                                <a:effectLst/>
                                <a:highlight>
                                  <a:srgbClr val="FFFFFF"/>
                                </a:highlight>
                                <a:latin typeface="Cambria Math" panose="02040503050406030204" pitchFamily="18" charset="0"/>
                              </a:rPr>
                              <m:t>𝑇</m:t>
                            </m:r>
                          </m:e>
                          <m:sub>
                            <m:r>
                              <a:rPr lang="en-US" sz="2000" b="0" i="1" smtClean="0">
                                <a:solidFill>
                                  <a:srgbClr val="222222"/>
                                </a:solidFill>
                                <a:effectLst/>
                                <a:highlight>
                                  <a:srgbClr val="FFFFFF"/>
                                </a:highlight>
                                <a:latin typeface="Cambria Math" panose="02040503050406030204" pitchFamily="18" charset="0"/>
                              </a:rPr>
                              <m:t>1</m:t>
                            </m:r>
                          </m:sub>
                        </m:sSub>
                        <m:r>
                          <a:rPr lang="en-US" sz="2000" b="0" i="1" smtClean="0">
                            <a:solidFill>
                              <a:srgbClr val="222222"/>
                            </a:solidFill>
                            <a:effectLst/>
                            <a:highlight>
                              <a:srgbClr val="FFFFFF"/>
                            </a:highlight>
                            <a:latin typeface="Cambria Math" panose="02040503050406030204" pitchFamily="18" charset="0"/>
                          </a:rPr>
                          <m:t>,</m:t>
                        </m:r>
                        <m:sSub>
                          <m:sSubPr>
                            <m:ctrlPr>
                              <a:rPr lang="en-US" sz="2000" b="0" i="1" smtClean="0">
                                <a:solidFill>
                                  <a:srgbClr val="222222"/>
                                </a:solidFill>
                                <a:effectLst/>
                                <a:highlight>
                                  <a:srgbClr val="FFFFFF"/>
                                </a:highlight>
                                <a:latin typeface="Cambria Math" panose="02040503050406030204" pitchFamily="18" charset="0"/>
                              </a:rPr>
                            </m:ctrlPr>
                          </m:sSubPr>
                          <m:e>
                            <m:r>
                              <a:rPr lang="en-US" sz="2000" b="0" i="1" smtClean="0">
                                <a:solidFill>
                                  <a:srgbClr val="222222"/>
                                </a:solidFill>
                                <a:effectLst/>
                                <a:highlight>
                                  <a:srgbClr val="FFFFFF"/>
                                </a:highlight>
                                <a:latin typeface="Cambria Math" panose="02040503050406030204" pitchFamily="18" charset="0"/>
                              </a:rPr>
                              <m:t>𝑇</m:t>
                            </m:r>
                          </m:e>
                          <m:sub>
                            <m:r>
                              <a:rPr lang="en-US" sz="2000" b="0" i="1" smtClean="0">
                                <a:solidFill>
                                  <a:srgbClr val="222222"/>
                                </a:solidFill>
                                <a:effectLst/>
                                <a:highlight>
                                  <a:srgbClr val="FFFFFF"/>
                                </a:highlight>
                                <a:latin typeface="Cambria Math" panose="02040503050406030204" pitchFamily="18" charset="0"/>
                              </a:rPr>
                              <m:t>2</m:t>
                            </m:r>
                          </m:sub>
                        </m:sSub>
                        <m:r>
                          <a:rPr lang="en-US" sz="2000" b="0" i="1" smtClean="0">
                            <a:solidFill>
                              <a:srgbClr val="222222"/>
                            </a:solidFill>
                            <a:effectLst/>
                            <a:highlight>
                              <a:srgbClr val="FFFFFF"/>
                            </a:highlight>
                            <a:latin typeface="Cambria Math" panose="02040503050406030204" pitchFamily="18" charset="0"/>
                          </a:rPr>
                          <m:t>, …, </m:t>
                        </m:r>
                        <m:sSub>
                          <m:sSubPr>
                            <m:ctrlPr>
                              <a:rPr lang="en-US" sz="2000" b="0" i="1" smtClean="0">
                                <a:solidFill>
                                  <a:srgbClr val="222222"/>
                                </a:solidFill>
                                <a:effectLst/>
                                <a:highlight>
                                  <a:srgbClr val="FFFFFF"/>
                                </a:highlight>
                                <a:latin typeface="Cambria Math" panose="02040503050406030204" pitchFamily="18" charset="0"/>
                              </a:rPr>
                            </m:ctrlPr>
                          </m:sSubPr>
                          <m:e>
                            <m:r>
                              <a:rPr lang="en-US" sz="2000" b="0" i="1" smtClean="0">
                                <a:solidFill>
                                  <a:srgbClr val="222222"/>
                                </a:solidFill>
                                <a:effectLst/>
                                <a:highlight>
                                  <a:srgbClr val="FFFFFF"/>
                                </a:highlight>
                                <a:latin typeface="Cambria Math" panose="02040503050406030204" pitchFamily="18" charset="0"/>
                              </a:rPr>
                              <m:t>𝑇</m:t>
                            </m:r>
                          </m:e>
                          <m:sub>
                            <m:r>
                              <a:rPr lang="en-US" sz="2000" b="0" i="1" smtClean="0">
                                <a:solidFill>
                                  <a:srgbClr val="222222"/>
                                </a:solidFill>
                                <a:effectLst/>
                                <a:highlight>
                                  <a:srgbClr val="FFFFFF"/>
                                </a:highlight>
                                <a:latin typeface="Cambria Math" panose="02040503050406030204" pitchFamily="18" charset="0"/>
                              </a:rPr>
                              <m:t>𝑚</m:t>
                            </m:r>
                          </m:sub>
                        </m:sSub>
                      </m:e>
                    </m:d>
                  </m:oMath>
                </a14:m>
                <a:r>
                  <a:rPr lang="en-US" sz="2000" b="0" i="0" dirty="0">
                    <a:solidFill>
                      <a:srgbClr val="222222"/>
                    </a:solidFill>
                    <a:effectLst/>
                    <a:highlight>
                      <a:srgbClr val="FFFFFF"/>
                    </a:highlight>
                  </a:rPr>
                  <a:t>, where </a:t>
                </a:r>
                <a14:m>
                  <m:oMath xmlns:m="http://schemas.openxmlformats.org/officeDocument/2006/math">
                    <m:r>
                      <a:rPr lang="en-US" sz="2000" b="0" i="1" smtClean="0">
                        <a:solidFill>
                          <a:srgbClr val="222222"/>
                        </a:solidFill>
                        <a:effectLst/>
                        <a:highlight>
                          <a:srgbClr val="FFFFFF"/>
                        </a:highlight>
                        <a:latin typeface="Cambria Math" panose="02040503050406030204" pitchFamily="18" charset="0"/>
                      </a:rPr>
                      <m:t>𝐸𝐸𝑇</m:t>
                    </m:r>
                    <m:r>
                      <a:rPr lang="en-US" sz="2000" b="0" i="1" smtClean="0">
                        <a:solidFill>
                          <a:srgbClr val="222222"/>
                        </a:solidFill>
                        <a:effectLst/>
                        <a:highlight>
                          <a:srgbClr val="FFFFFF"/>
                        </a:highlight>
                        <a:latin typeface="Cambria Math" panose="02040503050406030204" pitchFamily="18" charset="0"/>
                      </a:rPr>
                      <m:t>=</m:t>
                    </m:r>
                    <m:d>
                      <m:dPr>
                        <m:begChr m:val="["/>
                        <m:endChr m:val="]"/>
                        <m:ctrlPr>
                          <a:rPr lang="en-US" sz="2000" b="0" i="1" smtClean="0">
                            <a:solidFill>
                              <a:srgbClr val="222222"/>
                            </a:solidFill>
                            <a:effectLst/>
                            <a:highlight>
                              <a:srgbClr val="FFFFFF"/>
                            </a:highlight>
                            <a:latin typeface="Cambria Math" panose="02040503050406030204" pitchFamily="18" charset="0"/>
                          </a:rPr>
                        </m:ctrlPr>
                      </m:dPr>
                      <m:e>
                        <m:sSub>
                          <m:sSubPr>
                            <m:ctrlPr>
                              <a:rPr lang="en-US" sz="2000" b="0" i="1" smtClean="0">
                                <a:solidFill>
                                  <a:srgbClr val="222222"/>
                                </a:solidFill>
                                <a:effectLst/>
                                <a:highlight>
                                  <a:srgbClr val="FFFFFF"/>
                                </a:highlight>
                                <a:latin typeface="Cambria Math" panose="02040503050406030204" pitchFamily="18" charset="0"/>
                              </a:rPr>
                            </m:ctrlPr>
                          </m:sSubPr>
                          <m:e>
                            <m:r>
                              <a:rPr lang="en-US" sz="2000" b="0" i="1" smtClean="0">
                                <a:solidFill>
                                  <a:srgbClr val="222222"/>
                                </a:solidFill>
                                <a:effectLst/>
                                <a:highlight>
                                  <a:srgbClr val="FFFFFF"/>
                                </a:highlight>
                                <a:latin typeface="Cambria Math" panose="02040503050406030204" pitchFamily="18" charset="0"/>
                              </a:rPr>
                              <m:t>𝑒</m:t>
                            </m:r>
                          </m:e>
                          <m:sub>
                            <m:r>
                              <a:rPr lang="en-US" sz="2000" b="0" i="1" smtClean="0">
                                <a:solidFill>
                                  <a:srgbClr val="222222"/>
                                </a:solidFill>
                                <a:effectLst/>
                                <a:highlight>
                                  <a:srgbClr val="FFFFFF"/>
                                </a:highlight>
                                <a:latin typeface="Cambria Math" panose="02040503050406030204" pitchFamily="18" charset="0"/>
                              </a:rPr>
                              <m:t>𝑖𝑗</m:t>
                            </m:r>
                          </m:sub>
                        </m:sSub>
                      </m:e>
                    </m:d>
                  </m:oMath>
                </a14:m>
                <a:r>
                  <a:rPr lang="en-US" sz="2000" b="0" i="0" dirty="0">
                    <a:solidFill>
                      <a:srgbClr val="222222"/>
                    </a:solidFill>
                    <a:effectLst/>
                    <a:highlight>
                      <a:srgbClr val="FFFFFF"/>
                    </a:highlight>
                  </a:rPr>
                  <a:t> denote the Expected Execution Time of task type "</a:t>
                </a:r>
                <a:r>
                  <a:rPr lang="en-US" sz="2000" b="0" i="0" dirty="0" err="1">
                    <a:solidFill>
                      <a:srgbClr val="222222"/>
                    </a:solidFill>
                    <a:effectLst/>
                    <a:highlight>
                      <a:srgbClr val="FFFFFF"/>
                    </a:highlight>
                  </a:rPr>
                  <a:t>i</a:t>
                </a:r>
                <a:r>
                  <a:rPr lang="en-US" sz="2000" b="0" i="0" dirty="0">
                    <a:solidFill>
                      <a:srgbClr val="222222"/>
                    </a:solidFill>
                    <a:effectLst/>
                    <a:highlight>
                      <a:srgbClr val="FFFFFF"/>
                    </a:highlight>
                  </a:rPr>
                  <a:t>" on machine type "j". </a:t>
                </a:r>
              </a:p>
              <a:p>
                <a:endParaRPr lang="en-US" dirty="0">
                  <a:solidFill>
                    <a:srgbClr val="222222"/>
                  </a:solidFill>
                  <a:highlight>
                    <a:srgbClr val="FFFFFF"/>
                  </a:highlight>
                </a:endParaRPr>
              </a:p>
              <a:p>
                <a:r>
                  <a:rPr lang="en-US" sz="2000" b="0" i="0" dirty="0">
                    <a:solidFill>
                      <a:srgbClr val="222222"/>
                    </a:solidFill>
                    <a:effectLst/>
                    <a:highlight>
                      <a:srgbClr val="FFFFFF"/>
                    </a:highlight>
                  </a:rPr>
                  <a:t>We aim to find the </a:t>
                </a:r>
                <a:r>
                  <a:rPr lang="en-US" sz="2000" dirty="0">
                    <a:solidFill>
                      <a:srgbClr val="222222"/>
                    </a:solidFill>
                    <a:highlight>
                      <a:srgbClr val="FFFFFF"/>
                    </a:highlight>
                  </a:rPr>
                  <a:t>homogenization function, </a:t>
                </a:r>
                <a14:m>
                  <m:oMath xmlns:m="http://schemas.openxmlformats.org/officeDocument/2006/math">
                    <m:r>
                      <a:rPr lang="en-US" sz="2000" i="1" dirty="0" smtClean="0">
                        <a:solidFill>
                          <a:srgbClr val="222222"/>
                        </a:solidFill>
                        <a:highlight>
                          <a:srgbClr val="FFFFFF"/>
                        </a:highlight>
                        <a:latin typeface="Cambria Math" panose="02040503050406030204" pitchFamily="18" charset="0"/>
                      </a:rPr>
                      <m:t>𝐻</m:t>
                    </m:r>
                    <m:d>
                      <m:dPr>
                        <m:ctrlPr>
                          <a:rPr lang="en-US" sz="2000" b="0" i="1" dirty="0" smtClean="0">
                            <a:solidFill>
                              <a:srgbClr val="222222"/>
                            </a:solidFill>
                            <a:highlight>
                              <a:srgbClr val="FFFFFF"/>
                            </a:highlight>
                            <a:latin typeface="Cambria Math" panose="02040503050406030204" pitchFamily="18" charset="0"/>
                          </a:rPr>
                        </m:ctrlPr>
                      </m:dPr>
                      <m:e>
                        <m:r>
                          <a:rPr lang="en-US" sz="2000" b="0" i="1" dirty="0" smtClean="0">
                            <a:solidFill>
                              <a:srgbClr val="222222"/>
                            </a:solidFill>
                            <a:highlight>
                              <a:srgbClr val="FFFFFF"/>
                            </a:highlight>
                            <a:latin typeface="Cambria Math" panose="02040503050406030204" pitchFamily="18" charset="0"/>
                          </a:rPr>
                          <m:t>𝐸𝐸𝑇</m:t>
                        </m:r>
                      </m:e>
                    </m:d>
                  </m:oMath>
                </a14:m>
                <a:r>
                  <a:rPr lang="en-US" sz="2000" b="0" i="0" dirty="0">
                    <a:solidFill>
                      <a:srgbClr val="222222"/>
                    </a:solidFill>
                    <a:effectLst/>
                    <a:highlight>
                      <a:srgbClr val="FFFFFF"/>
                    </a:highlight>
                  </a:rPr>
                  <a:t> that:</a:t>
                </a:r>
              </a:p>
              <a:p>
                <a:pPr marL="0" indent="0" algn="ctr">
                  <a:buNone/>
                </a:pPr>
                <a14:m>
                  <m:oMathPara xmlns:m="http://schemas.openxmlformats.org/officeDocument/2006/math">
                    <m:oMathParaPr>
                      <m:jc m:val="centerGroup"/>
                    </m:oMathParaPr>
                    <m:oMath xmlns:m="http://schemas.openxmlformats.org/officeDocument/2006/math">
                      <m:r>
                        <a:rPr lang="en-US" sz="2000" b="0" i="1" smtClean="0">
                          <a:solidFill>
                            <a:srgbClr val="222222"/>
                          </a:solidFill>
                          <a:highlight>
                            <a:srgbClr val="FFFFFF"/>
                          </a:highlight>
                          <a:latin typeface="Cambria Math" panose="02040503050406030204" pitchFamily="18" charset="0"/>
                        </a:rPr>
                        <m:t>𝐻𝐸𝐸𝑇</m:t>
                      </m:r>
                      <m:r>
                        <a:rPr lang="en-US" sz="2000" b="0" i="1" smtClean="0">
                          <a:solidFill>
                            <a:srgbClr val="222222"/>
                          </a:solidFill>
                          <a:highlight>
                            <a:srgbClr val="FFFFFF"/>
                          </a:highlight>
                          <a:latin typeface="Cambria Math" panose="02040503050406030204" pitchFamily="18" charset="0"/>
                        </a:rPr>
                        <m:t>=</m:t>
                      </m:r>
                      <m:r>
                        <a:rPr lang="en-US" sz="2000" b="0" i="1" smtClean="0">
                          <a:solidFill>
                            <a:srgbClr val="222222"/>
                          </a:solidFill>
                          <a:highlight>
                            <a:srgbClr val="FFFFFF"/>
                          </a:highlight>
                          <a:latin typeface="Cambria Math" panose="02040503050406030204" pitchFamily="18" charset="0"/>
                        </a:rPr>
                        <m:t>𝐻</m:t>
                      </m:r>
                      <m:d>
                        <m:dPr>
                          <m:ctrlPr>
                            <a:rPr lang="en-US" sz="2000" b="0" i="1" smtClean="0">
                              <a:solidFill>
                                <a:srgbClr val="222222"/>
                              </a:solidFill>
                              <a:highlight>
                                <a:srgbClr val="FFFFFF"/>
                              </a:highlight>
                              <a:latin typeface="Cambria Math" panose="02040503050406030204" pitchFamily="18" charset="0"/>
                            </a:rPr>
                          </m:ctrlPr>
                        </m:dPr>
                        <m:e>
                          <m:r>
                            <a:rPr lang="en-US" sz="2000" b="0" i="1" smtClean="0">
                              <a:solidFill>
                                <a:srgbClr val="222222"/>
                              </a:solidFill>
                              <a:highlight>
                                <a:srgbClr val="FFFFFF"/>
                              </a:highlight>
                              <a:latin typeface="Cambria Math" panose="02040503050406030204" pitchFamily="18" charset="0"/>
                            </a:rPr>
                            <m:t>𝐸𝐸𝑇</m:t>
                          </m:r>
                        </m:e>
                      </m:d>
                    </m:oMath>
                  </m:oMathPara>
                </a14:m>
                <a:endParaRPr lang="en-US" sz="2000" b="0" i="0" dirty="0">
                  <a:solidFill>
                    <a:srgbClr val="222222"/>
                  </a:solidFill>
                  <a:highlight>
                    <a:srgbClr val="FFFFFF"/>
                  </a:highlight>
                </a:endParaRPr>
              </a:p>
              <a:p>
                <a:r>
                  <a:rPr lang="en-US" sz="2000" b="0" i="0" dirty="0">
                    <a:solidFill>
                      <a:srgbClr val="222222"/>
                    </a:solidFill>
                    <a:effectLst/>
                    <a:highlight>
                      <a:srgbClr val="FFFFFF"/>
                    </a:highlight>
                  </a:rPr>
                  <a:t>where </a:t>
                </a:r>
                <a14:m>
                  <m:oMath xmlns:m="http://schemas.openxmlformats.org/officeDocument/2006/math">
                    <m:r>
                      <a:rPr lang="en-US" sz="2000" b="0" i="1" smtClean="0">
                        <a:solidFill>
                          <a:srgbClr val="222222"/>
                        </a:solidFill>
                        <a:effectLst/>
                        <a:highlight>
                          <a:srgbClr val="FFFFFF"/>
                        </a:highlight>
                        <a:latin typeface="Cambria Math" panose="02040503050406030204" pitchFamily="18" charset="0"/>
                      </a:rPr>
                      <m:t>𝐻𝐸𝐸𝑇</m:t>
                    </m:r>
                  </m:oMath>
                </a14:m>
                <a:r>
                  <a:rPr lang="en-US" sz="2000" b="0" i="0" dirty="0">
                    <a:solidFill>
                      <a:srgbClr val="222222"/>
                    </a:solidFill>
                    <a:effectLst/>
                    <a:highlight>
                      <a:srgbClr val="FFFFFF"/>
                    </a:highlight>
                  </a:rPr>
                  <a:t> represents the Homogeneous Equivalent Execution Time (HEET) of homogenized system, </a:t>
                </a:r>
                <a14:m>
                  <m:oMath xmlns:m="http://schemas.openxmlformats.org/officeDocument/2006/math">
                    <m:sSup>
                      <m:sSupPr>
                        <m:ctrlPr>
                          <a:rPr lang="en-US" sz="2000" b="1" i="1" smtClean="0">
                            <a:solidFill>
                              <a:srgbClr val="222222"/>
                            </a:solidFill>
                            <a:effectLst/>
                            <a:highlight>
                              <a:srgbClr val="FFFFFF"/>
                            </a:highlight>
                            <a:latin typeface="Cambria Math" panose="02040503050406030204" pitchFamily="18" charset="0"/>
                          </a:rPr>
                        </m:ctrlPr>
                      </m:sSupPr>
                      <m:e>
                        <m:r>
                          <a:rPr lang="en-US" sz="2000" b="1" i="1" smtClean="0">
                            <a:solidFill>
                              <a:srgbClr val="222222"/>
                            </a:solidFill>
                            <a:effectLst/>
                            <a:highlight>
                              <a:srgbClr val="FFFFFF"/>
                            </a:highlight>
                            <a:latin typeface="Cambria Math" panose="02040503050406030204" pitchFamily="18" charset="0"/>
                          </a:rPr>
                          <m:t>𝑺</m:t>
                        </m:r>
                      </m:e>
                      <m:sup>
                        <m:r>
                          <a:rPr lang="en-US" sz="2000" b="1" i="1" smtClean="0">
                            <a:solidFill>
                              <a:srgbClr val="222222"/>
                            </a:solidFill>
                            <a:effectLst/>
                            <a:highlight>
                              <a:srgbClr val="FFFFFF"/>
                            </a:highlight>
                            <a:latin typeface="Cambria Math" panose="02040503050406030204" pitchFamily="18" charset="0"/>
                          </a:rPr>
                          <m:t>∗</m:t>
                        </m:r>
                      </m:sup>
                    </m:sSup>
                  </m:oMath>
                </a14:m>
                <a:r>
                  <a:rPr lang="en-US" sz="2000" i="0" dirty="0">
                    <a:solidFill>
                      <a:srgbClr val="222222"/>
                    </a:solidFill>
                    <a:effectLst/>
                    <a:highlight>
                      <a:srgbClr val="FFFFFF"/>
                    </a:highlight>
                  </a:rPr>
                  <a:t>, </a:t>
                </a:r>
                <a:r>
                  <a:rPr lang="en-US" sz="2000" b="0" i="0" dirty="0">
                    <a:solidFill>
                      <a:srgbClr val="222222"/>
                    </a:solidFill>
                    <a:effectLst/>
                    <a:highlight>
                      <a:srgbClr val="FFFFFF"/>
                    </a:highlight>
                  </a:rPr>
                  <a:t>consists of “n” machines of the same type, </a:t>
                </a:r>
                <a14:m>
                  <m:oMath xmlns:m="http://schemas.openxmlformats.org/officeDocument/2006/math">
                    <m:sSup>
                      <m:sSupPr>
                        <m:ctrlPr>
                          <a:rPr lang="en-US" sz="2000" b="0" i="1" smtClean="0">
                            <a:solidFill>
                              <a:srgbClr val="222222"/>
                            </a:solidFill>
                            <a:effectLst/>
                            <a:highlight>
                              <a:srgbClr val="FFFFFF"/>
                            </a:highlight>
                            <a:latin typeface="Cambria Math" panose="02040503050406030204" pitchFamily="18" charset="0"/>
                          </a:rPr>
                        </m:ctrlPr>
                      </m:sSupPr>
                      <m:e>
                        <m:r>
                          <a:rPr lang="en-US" sz="2000" b="0" i="1" smtClean="0">
                            <a:solidFill>
                              <a:srgbClr val="222222"/>
                            </a:solidFill>
                            <a:effectLst/>
                            <a:highlight>
                              <a:srgbClr val="FFFFFF"/>
                            </a:highlight>
                            <a:latin typeface="Cambria Math" panose="02040503050406030204" pitchFamily="18" charset="0"/>
                          </a:rPr>
                          <m:t>𝑀</m:t>
                        </m:r>
                      </m:e>
                      <m:sup>
                        <m:r>
                          <a:rPr lang="en-US" sz="2000" b="0" i="1" smtClean="0">
                            <a:solidFill>
                              <a:srgbClr val="222222"/>
                            </a:solidFill>
                            <a:effectLst/>
                            <a:highlight>
                              <a:srgbClr val="FFFFFF"/>
                            </a:highlight>
                            <a:latin typeface="Cambria Math" panose="02040503050406030204" pitchFamily="18" charset="0"/>
                          </a:rPr>
                          <m:t>∗</m:t>
                        </m:r>
                      </m:sup>
                    </m:sSup>
                  </m:oMath>
                </a14:m>
                <a:r>
                  <a:rPr lang="en-US" sz="2000" b="0" i="0" dirty="0">
                    <a:solidFill>
                      <a:srgbClr val="222222"/>
                    </a:solidFill>
                    <a:effectLst/>
                    <a:highlight>
                      <a:srgbClr val="FFFFFF"/>
                    </a:highlight>
                  </a:rPr>
                  <a:t>, executing homogeneous tasks</a:t>
                </a:r>
                <a:r>
                  <a:rPr lang="fa-IR" sz="2000" b="0" i="0" dirty="0">
                    <a:solidFill>
                      <a:srgbClr val="222222"/>
                    </a:solidFill>
                    <a:effectLst/>
                    <a:highlight>
                      <a:srgbClr val="FFFFFF"/>
                    </a:highlight>
                  </a:rPr>
                  <a:t> </a:t>
                </a:r>
                <a:r>
                  <a:rPr lang="en-US" sz="2000" b="0" i="0" dirty="0">
                    <a:solidFill>
                      <a:srgbClr val="222222"/>
                    </a:solidFill>
                    <a:effectLst/>
                    <a:highlight>
                      <a:srgbClr val="FFFFFF"/>
                    </a:highlight>
                  </a:rPr>
                  <a:t>of type T*, such that</a:t>
                </a:r>
              </a:p>
              <a:p>
                <a:endParaRPr lang="en-US" sz="2000" dirty="0">
                  <a:solidFill>
                    <a:srgbClr val="222222"/>
                  </a:solidFill>
                  <a:highlight>
                    <a:srgbClr val="FFFFFF"/>
                  </a:highlight>
                </a:endParaRPr>
              </a:p>
              <a:p>
                <a:pPr marL="0" indent="0" algn="ctr">
                  <a:buNone/>
                </a:pPr>
                <a14:m>
                  <m:oMathPara xmlns:m="http://schemas.openxmlformats.org/officeDocument/2006/math">
                    <m:oMathParaPr>
                      <m:jc m:val="centerGroup"/>
                    </m:oMathParaPr>
                    <m:oMath xmlns:m="http://schemas.openxmlformats.org/officeDocument/2006/math">
                      <m:r>
                        <a:rPr lang="en-US" sz="2000" b="0" i="1" smtClean="0">
                          <a:solidFill>
                            <a:srgbClr val="222222"/>
                          </a:solidFill>
                          <a:effectLst/>
                          <a:highlight>
                            <a:srgbClr val="FFFFFF"/>
                          </a:highlight>
                          <a:latin typeface="Cambria Math" panose="02040503050406030204" pitchFamily="18" charset="0"/>
                        </a:rPr>
                        <m:t>𝑚𝑎𝑘𝑒𝑠𝑝𝑎𝑛</m:t>
                      </m:r>
                      <m:d>
                        <m:dPr>
                          <m:ctrlPr>
                            <a:rPr lang="en-US" sz="2000" i="1" smtClean="0">
                              <a:solidFill>
                                <a:srgbClr val="222222"/>
                              </a:solidFill>
                              <a:effectLst/>
                              <a:highlight>
                                <a:srgbClr val="FFFFFF"/>
                              </a:highlight>
                              <a:latin typeface="Cambria Math" panose="02040503050406030204" pitchFamily="18" charset="0"/>
                            </a:rPr>
                          </m:ctrlPr>
                        </m:dPr>
                        <m:e>
                          <m:sSub>
                            <m:sSubPr>
                              <m:ctrlPr>
                                <a:rPr lang="en-US" sz="2000" b="0" i="1" smtClean="0">
                                  <a:solidFill>
                                    <a:srgbClr val="222222"/>
                                  </a:solidFill>
                                  <a:effectLst/>
                                  <a:highlight>
                                    <a:srgbClr val="FFFFFF"/>
                                  </a:highlight>
                                  <a:latin typeface="Cambria Math" panose="02040503050406030204" pitchFamily="18" charset="0"/>
                                </a:rPr>
                              </m:ctrlPr>
                            </m:sSubPr>
                            <m:e>
                              <m:r>
                                <a:rPr lang="en-US" sz="2000" b="0" i="1" smtClean="0">
                                  <a:solidFill>
                                    <a:srgbClr val="222222"/>
                                  </a:solidFill>
                                  <a:effectLst/>
                                  <a:highlight>
                                    <a:srgbClr val="FFFFFF"/>
                                  </a:highlight>
                                  <a:latin typeface="Cambria Math" panose="02040503050406030204" pitchFamily="18" charset="0"/>
                                </a:rPr>
                                <m:t>𝑊</m:t>
                              </m:r>
                            </m:e>
                            <m:sub>
                              <m:r>
                                <a:rPr lang="en-US" sz="2000" b="0" i="1" smtClean="0">
                                  <a:solidFill>
                                    <a:srgbClr val="222222"/>
                                  </a:solidFill>
                                  <a:effectLst/>
                                  <a:highlight>
                                    <a:srgbClr val="FFFFFF"/>
                                  </a:highlight>
                                  <a:latin typeface="Cambria Math" panose="02040503050406030204" pitchFamily="18" charset="0"/>
                                </a:rPr>
                                <m:t>𝑆</m:t>
                              </m:r>
                            </m:sub>
                          </m:sSub>
                        </m:e>
                      </m:d>
                      <m:r>
                        <a:rPr lang="en-US" sz="2000" b="0" i="1" smtClean="0">
                          <a:solidFill>
                            <a:srgbClr val="222222"/>
                          </a:solidFill>
                          <a:effectLst/>
                          <a:highlight>
                            <a:srgbClr val="FFFFFF"/>
                          </a:highlight>
                          <a:latin typeface="Cambria Math" panose="02040503050406030204" pitchFamily="18" charset="0"/>
                        </a:rPr>
                        <m:t>=</m:t>
                      </m:r>
                      <m:r>
                        <a:rPr lang="en-US" sz="2000" b="0" i="1" smtClean="0">
                          <a:solidFill>
                            <a:srgbClr val="222222"/>
                          </a:solidFill>
                          <a:effectLst/>
                          <a:highlight>
                            <a:srgbClr val="FFFFFF"/>
                          </a:highlight>
                          <a:latin typeface="Cambria Math" panose="02040503050406030204" pitchFamily="18" charset="0"/>
                        </a:rPr>
                        <m:t>𝑚𝑎𝑘𝑒𝑠𝑝𝑎𝑛</m:t>
                      </m:r>
                      <m:d>
                        <m:dPr>
                          <m:ctrlPr>
                            <a:rPr lang="en-US" sz="2000" i="1" smtClean="0">
                              <a:solidFill>
                                <a:srgbClr val="222222"/>
                              </a:solidFill>
                              <a:effectLst/>
                              <a:highlight>
                                <a:srgbClr val="FFFFFF"/>
                              </a:highlight>
                              <a:latin typeface="Cambria Math" panose="02040503050406030204" pitchFamily="18" charset="0"/>
                            </a:rPr>
                          </m:ctrlPr>
                        </m:dPr>
                        <m:e>
                          <m:sSub>
                            <m:sSubPr>
                              <m:ctrlPr>
                                <a:rPr lang="en-US" sz="2000" b="0" i="1" smtClean="0">
                                  <a:solidFill>
                                    <a:srgbClr val="222222"/>
                                  </a:solidFill>
                                  <a:effectLst/>
                                  <a:highlight>
                                    <a:srgbClr val="FFFFFF"/>
                                  </a:highlight>
                                  <a:latin typeface="Cambria Math" panose="02040503050406030204" pitchFamily="18" charset="0"/>
                                </a:rPr>
                              </m:ctrlPr>
                            </m:sSubPr>
                            <m:e>
                              <m:r>
                                <a:rPr lang="en-US" sz="2000" b="0" i="1" smtClean="0">
                                  <a:solidFill>
                                    <a:srgbClr val="222222"/>
                                  </a:solidFill>
                                  <a:effectLst/>
                                  <a:highlight>
                                    <a:srgbClr val="FFFFFF"/>
                                  </a:highlight>
                                  <a:latin typeface="Cambria Math" panose="02040503050406030204" pitchFamily="18" charset="0"/>
                                </a:rPr>
                                <m:t>𝑊</m:t>
                              </m:r>
                            </m:e>
                            <m:sub>
                              <m:sSup>
                                <m:sSupPr>
                                  <m:ctrlPr>
                                    <a:rPr lang="en-US" sz="2000" b="0" i="1" smtClean="0">
                                      <a:solidFill>
                                        <a:srgbClr val="222222"/>
                                      </a:solidFill>
                                      <a:effectLst/>
                                      <a:highlight>
                                        <a:srgbClr val="FFFFFF"/>
                                      </a:highlight>
                                      <a:latin typeface="Cambria Math" panose="02040503050406030204" pitchFamily="18" charset="0"/>
                                    </a:rPr>
                                  </m:ctrlPr>
                                </m:sSupPr>
                                <m:e>
                                  <m:r>
                                    <a:rPr lang="en-US" sz="2000" b="0" i="1" smtClean="0">
                                      <a:solidFill>
                                        <a:srgbClr val="222222"/>
                                      </a:solidFill>
                                      <a:effectLst/>
                                      <a:highlight>
                                        <a:srgbClr val="FFFFFF"/>
                                      </a:highlight>
                                      <a:latin typeface="Cambria Math" panose="02040503050406030204" pitchFamily="18" charset="0"/>
                                    </a:rPr>
                                    <m:t>𝑆</m:t>
                                  </m:r>
                                </m:e>
                                <m:sup>
                                  <m:r>
                                    <a:rPr lang="en-US" sz="2000" b="0" i="1" smtClean="0">
                                      <a:solidFill>
                                        <a:srgbClr val="222222"/>
                                      </a:solidFill>
                                      <a:effectLst/>
                                      <a:highlight>
                                        <a:srgbClr val="FFFFFF"/>
                                      </a:highlight>
                                      <a:latin typeface="Cambria Math" panose="02040503050406030204" pitchFamily="18" charset="0"/>
                                    </a:rPr>
                                    <m:t>∗</m:t>
                                  </m:r>
                                </m:sup>
                              </m:sSup>
                            </m:sub>
                          </m:sSub>
                        </m:e>
                      </m:d>
                    </m:oMath>
                  </m:oMathPara>
                </a14:m>
                <a:endParaRPr lang="en-US" sz="2000" i="0" dirty="0">
                  <a:solidFill>
                    <a:srgbClr val="222222"/>
                  </a:solidFill>
                  <a:effectLst/>
                  <a:highlight>
                    <a:srgbClr val="FFFFFF"/>
                  </a:highlight>
                </a:endParaRPr>
              </a:p>
              <a:p>
                <a:pPr marL="0" indent="0" algn="ctr">
                  <a:buNone/>
                </a:pPr>
                <a:endParaRPr lang="en-US" sz="2000" i="0" dirty="0">
                  <a:solidFill>
                    <a:srgbClr val="222222"/>
                  </a:solidFill>
                  <a:effectLst/>
                  <a:highlight>
                    <a:srgbClr val="FFFFFF"/>
                  </a:highlight>
                </a:endParaRPr>
              </a:p>
              <a:p>
                <a:pPr marL="0" indent="0">
                  <a:buNone/>
                </a:pPr>
                <a14:m>
                  <m:oMath xmlns:m="http://schemas.openxmlformats.org/officeDocument/2006/math">
                    <m:sSub>
                      <m:sSubPr>
                        <m:ctrlPr>
                          <a:rPr lang="en-US" sz="2000" b="0" i="1" smtClean="0">
                            <a:solidFill>
                              <a:srgbClr val="222222"/>
                            </a:solidFill>
                            <a:effectLst/>
                            <a:highlight>
                              <a:srgbClr val="FFFFFF"/>
                            </a:highlight>
                            <a:latin typeface="Cambria Math" panose="02040503050406030204" pitchFamily="18" charset="0"/>
                          </a:rPr>
                        </m:ctrlPr>
                      </m:sSubPr>
                      <m:e>
                        <m:r>
                          <a:rPr lang="en-US" sz="2000" b="0" i="1" smtClean="0">
                            <a:solidFill>
                              <a:srgbClr val="222222"/>
                            </a:solidFill>
                            <a:effectLst/>
                            <a:highlight>
                              <a:srgbClr val="FFFFFF"/>
                            </a:highlight>
                            <a:latin typeface="Cambria Math" panose="02040503050406030204" pitchFamily="18" charset="0"/>
                          </a:rPr>
                          <m:t>𝑊</m:t>
                        </m:r>
                      </m:e>
                      <m:sub>
                        <m:r>
                          <a:rPr lang="en-US" sz="2000" b="0" i="1" smtClean="0">
                            <a:solidFill>
                              <a:srgbClr val="222222"/>
                            </a:solidFill>
                            <a:effectLst/>
                            <a:highlight>
                              <a:srgbClr val="FFFFFF"/>
                            </a:highlight>
                            <a:latin typeface="Cambria Math" panose="02040503050406030204" pitchFamily="18" charset="0"/>
                          </a:rPr>
                          <m:t>𝑠</m:t>
                        </m:r>
                      </m:sub>
                    </m:sSub>
                  </m:oMath>
                </a14:m>
                <a:r>
                  <a:rPr lang="en-US" sz="2000" i="0" dirty="0">
                    <a:solidFill>
                      <a:srgbClr val="222222"/>
                    </a:solidFill>
                    <a:effectLst/>
                    <a:highlight>
                      <a:srgbClr val="FFFFFF"/>
                    </a:highlight>
                  </a:rPr>
                  <a:t> denotes a workload of tasks of types </a:t>
                </a:r>
                <a14:m>
                  <m:oMath xmlns:m="http://schemas.openxmlformats.org/officeDocument/2006/math">
                    <m:r>
                      <a:rPr lang="en-US" sz="2000" b="0" i="1" smtClean="0">
                        <a:solidFill>
                          <a:srgbClr val="222222"/>
                        </a:solidFill>
                        <a:effectLst/>
                        <a:highlight>
                          <a:srgbClr val="FFFFFF"/>
                        </a:highlight>
                        <a:latin typeface="Cambria Math" panose="02040503050406030204" pitchFamily="18" charset="0"/>
                      </a:rPr>
                      <m:t>𝑇</m:t>
                    </m:r>
                  </m:oMath>
                </a14:m>
                <a:r>
                  <a:rPr lang="en-US" sz="2000" i="0" dirty="0">
                    <a:solidFill>
                      <a:srgbClr val="222222"/>
                    </a:solidFill>
                    <a:effectLst/>
                    <a:highlight>
                      <a:srgbClr val="FFFFFF"/>
                    </a:highlight>
                  </a:rPr>
                  <a:t>, and </a:t>
                </a:r>
                <a14:m>
                  <m:oMath xmlns:m="http://schemas.openxmlformats.org/officeDocument/2006/math">
                    <m:sSub>
                      <m:sSubPr>
                        <m:ctrlPr>
                          <a:rPr lang="en-US" sz="2000" b="0" i="1" smtClean="0">
                            <a:solidFill>
                              <a:srgbClr val="222222"/>
                            </a:solidFill>
                            <a:effectLst/>
                            <a:highlight>
                              <a:srgbClr val="FFFFFF"/>
                            </a:highlight>
                            <a:latin typeface="Cambria Math" panose="02040503050406030204" pitchFamily="18" charset="0"/>
                          </a:rPr>
                        </m:ctrlPr>
                      </m:sSubPr>
                      <m:e>
                        <m:r>
                          <a:rPr lang="en-US" sz="2000" b="0" i="1" smtClean="0">
                            <a:solidFill>
                              <a:srgbClr val="222222"/>
                            </a:solidFill>
                            <a:effectLst/>
                            <a:highlight>
                              <a:srgbClr val="FFFFFF"/>
                            </a:highlight>
                            <a:latin typeface="Cambria Math" panose="02040503050406030204" pitchFamily="18" charset="0"/>
                          </a:rPr>
                          <m:t>𝑊</m:t>
                        </m:r>
                      </m:e>
                      <m:sub>
                        <m:sSup>
                          <m:sSupPr>
                            <m:ctrlPr>
                              <a:rPr lang="en-US" sz="2000" b="0" i="1" smtClean="0">
                                <a:solidFill>
                                  <a:srgbClr val="222222"/>
                                </a:solidFill>
                                <a:effectLst/>
                                <a:highlight>
                                  <a:srgbClr val="FFFFFF"/>
                                </a:highlight>
                                <a:latin typeface="Cambria Math" panose="02040503050406030204" pitchFamily="18" charset="0"/>
                              </a:rPr>
                            </m:ctrlPr>
                          </m:sSupPr>
                          <m:e>
                            <m:r>
                              <a:rPr lang="en-US" sz="2000" b="0" i="1" smtClean="0">
                                <a:solidFill>
                                  <a:srgbClr val="222222"/>
                                </a:solidFill>
                                <a:effectLst/>
                                <a:highlight>
                                  <a:srgbClr val="FFFFFF"/>
                                </a:highlight>
                                <a:latin typeface="Cambria Math" panose="02040503050406030204" pitchFamily="18" charset="0"/>
                              </a:rPr>
                              <m:t>𝑆</m:t>
                            </m:r>
                          </m:e>
                          <m:sup>
                            <m:r>
                              <a:rPr lang="en-US" sz="2000" b="0" i="1" smtClean="0">
                                <a:solidFill>
                                  <a:srgbClr val="222222"/>
                                </a:solidFill>
                                <a:effectLst/>
                                <a:highlight>
                                  <a:srgbClr val="FFFFFF"/>
                                </a:highlight>
                                <a:latin typeface="Cambria Math" panose="02040503050406030204" pitchFamily="18" charset="0"/>
                              </a:rPr>
                              <m:t>∗</m:t>
                            </m:r>
                          </m:sup>
                        </m:sSup>
                      </m:sub>
                    </m:sSub>
                  </m:oMath>
                </a14:m>
                <a:r>
                  <a:rPr lang="en-US" sz="2000" i="0" dirty="0">
                    <a:solidFill>
                      <a:srgbClr val="222222"/>
                    </a:solidFill>
                    <a:effectLst/>
                    <a:highlight>
                      <a:srgbClr val="FFFFFF"/>
                    </a:highlight>
                  </a:rPr>
                  <a:t> is the homogenized workload where all tasks are of type </a:t>
                </a:r>
                <a14:m>
                  <m:oMath xmlns:m="http://schemas.openxmlformats.org/officeDocument/2006/math">
                    <m:sSup>
                      <m:sSupPr>
                        <m:ctrlPr>
                          <a:rPr lang="en-US" sz="2000" b="0" i="1" smtClean="0">
                            <a:solidFill>
                              <a:srgbClr val="222222"/>
                            </a:solidFill>
                            <a:effectLst/>
                            <a:highlight>
                              <a:srgbClr val="FFFFFF"/>
                            </a:highlight>
                            <a:latin typeface="Cambria Math" panose="02040503050406030204" pitchFamily="18" charset="0"/>
                          </a:rPr>
                        </m:ctrlPr>
                      </m:sSupPr>
                      <m:e>
                        <m:r>
                          <a:rPr lang="en-US" sz="2000" b="0" i="1" smtClean="0">
                            <a:solidFill>
                              <a:srgbClr val="222222"/>
                            </a:solidFill>
                            <a:effectLst/>
                            <a:highlight>
                              <a:srgbClr val="FFFFFF"/>
                            </a:highlight>
                            <a:latin typeface="Cambria Math" panose="02040503050406030204" pitchFamily="18" charset="0"/>
                          </a:rPr>
                          <m:t>𝑇</m:t>
                        </m:r>
                      </m:e>
                      <m:sup>
                        <m:r>
                          <a:rPr lang="en-US" sz="2000" b="0" i="1" smtClean="0">
                            <a:solidFill>
                              <a:srgbClr val="222222"/>
                            </a:solidFill>
                            <a:effectLst/>
                            <a:highlight>
                              <a:srgbClr val="FFFFFF"/>
                            </a:highlight>
                            <a:latin typeface="Cambria Math" panose="02040503050406030204" pitchFamily="18" charset="0"/>
                          </a:rPr>
                          <m:t>∗</m:t>
                        </m:r>
                      </m:sup>
                    </m:sSup>
                    <m:r>
                      <a:rPr lang="en-US" sz="2000" b="0" i="0" smtClean="0">
                        <a:solidFill>
                          <a:srgbClr val="222222"/>
                        </a:solidFill>
                        <a:effectLst/>
                        <a:highlight>
                          <a:srgbClr val="FFFFFF"/>
                        </a:highlight>
                        <a:latin typeface="Cambria Math" panose="02040503050406030204" pitchFamily="18" charset="0"/>
                      </a:rPr>
                      <m:t>.</m:t>
                    </m:r>
                  </m:oMath>
                </a14:m>
                <a:endParaRPr lang="en-US" sz="2000" i="0" dirty="0">
                  <a:solidFill>
                    <a:srgbClr val="222222"/>
                  </a:solidFill>
                  <a:effectLst/>
                  <a:highlight>
                    <a:srgbClr val="FFFFFF"/>
                  </a:highlight>
                </a:endParaRPr>
              </a:p>
            </p:txBody>
          </p:sp>
        </mc:Choice>
        <mc:Fallback xmlns="">
          <p:sp>
            <p:nvSpPr>
              <p:cNvPr id="3" name="Content Placeholder 2">
                <a:extLst>
                  <a:ext uri="{FF2B5EF4-FFF2-40B4-BE49-F238E27FC236}">
                    <a16:creationId xmlns:a16="http://schemas.microsoft.com/office/drawing/2014/main" id="{402DDCF7-C980-1567-5C30-AA7B616979F5}"/>
                  </a:ext>
                </a:extLst>
              </p:cNvPr>
              <p:cNvSpPr>
                <a:spLocks noGrp="1" noRot="1" noChangeAspect="1" noMove="1" noResize="1" noEditPoints="1" noAdjustHandles="1" noChangeArrowheads="1" noChangeShapeType="1" noTextEdit="1"/>
              </p:cNvSpPr>
              <p:nvPr>
                <p:ph idx="1"/>
              </p:nvPr>
            </p:nvSpPr>
            <p:spPr>
              <a:xfrm>
                <a:off x="0" y="1033981"/>
                <a:ext cx="8831179" cy="4020365"/>
              </a:xfrm>
              <a:blipFill>
                <a:blip r:embed="rId3"/>
                <a:stretch>
                  <a:fillRect l="-1006" t="-2839"/>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08C9AFAA-0877-FA36-61A8-684B758A7C35}"/>
              </a:ext>
            </a:extLst>
          </p:cNvPr>
          <p:cNvSpPr>
            <a:spLocks noGrp="1"/>
          </p:cNvSpPr>
          <p:nvPr>
            <p:ph type="sldNum" sz="quarter" idx="12"/>
          </p:nvPr>
        </p:nvSpPr>
        <p:spPr/>
        <p:txBody>
          <a:bodyPr/>
          <a:lstStyle/>
          <a:p>
            <a:fld id="{7D2751F7-D677-4CE9-B35A-C3CCA0CC8D94}" type="slidenum">
              <a:rPr lang="en-US" smtClean="0"/>
              <a:pPr/>
              <a:t>22</a:t>
            </a:fld>
            <a:endParaRPr lang="en-US" dirty="0"/>
          </a:p>
        </p:txBody>
      </p:sp>
    </p:spTree>
    <p:extLst>
      <p:ext uri="{BB962C8B-B14F-4D97-AF65-F5344CB8AC3E}">
        <p14:creationId xmlns:p14="http://schemas.microsoft.com/office/powerpoint/2010/main" val="39017701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AC11C-DC7D-3360-2002-521AFC9AE91C}"/>
              </a:ext>
            </a:extLst>
          </p:cNvPr>
          <p:cNvSpPr>
            <a:spLocks noGrp="1"/>
          </p:cNvSpPr>
          <p:nvPr>
            <p:ph type="title"/>
          </p:nvPr>
        </p:nvSpPr>
        <p:spPr/>
        <p:txBody>
          <a:bodyPr/>
          <a:lstStyle/>
          <a:p>
            <a:r>
              <a:rPr lang="en-US" dirty="0"/>
              <a:t>Homogenization Strategy</a:t>
            </a:r>
          </a:p>
        </p:txBody>
      </p:sp>
      <p:sp>
        <p:nvSpPr>
          <p:cNvPr id="3" name="Content Placeholder 2">
            <a:extLst>
              <a:ext uri="{FF2B5EF4-FFF2-40B4-BE49-F238E27FC236}">
                <a16:creationId xmlns:a16="http://schemas.microsoft.com/office/drawing/2014/main" id="{7F4DC27A-6437-837F-945D-6AF42A785EBB}"/>
              </a:ext>
            </a:extLst>
          </p:cNvPr>
          <p:cNvSpPr>
            <a:spLocks noGrp="1"/>
          </p:cNvSpPr>
          <p:nvPr>
            <p:ph idx="1"/>
          </p:nvPr>
        </p:nvSpPr>
        <p:spPr/>
        <p:txBody>
          <a:bodyPr>
            <a:normAutofit/>
          </a:bodyPr>
          <a:lstStyle/>
          <a:p>
            <a:pPr marL="457200" indent="-457200">
              <a:buFont typeface="+mj-lt"/>
              <a:buAutoNum type="arabicPeriod"/>
            </a:pPr>
            <a:r>
              <a:rPr lang="en-US" dirty="0"/>
              <a:t>Baseline Homogeneous System</a:t>
            </a:r>
          </a:p>
          <a:p>
            <a:pPr lvl="1"/>
            <a:r>
              <a:rPr lang="en-US" dirty="0"/>
              <a:t>Slower than heterogeneous system</a:t>
            </a:r>
          </a:p>
          <a:p>
            <a:pPr marL="457200" indent="-457200">
              <a:buFont typeface="+mj-lt"/>
              <a:buAutoNum type="arabicPeriod"/>
            </a:pPr>
            <a:endParaRPr lang="en-US" dirty="0"/>
          </a:p>
          <a:p>
            <a:pPr marL="457200" indent="-457200">
              <a:buFont typeface="+mj-lt"/>
              <a:buAutoNum type="arabicPeriod"/>
            </a:pPr>
            <a:r>
              <a:rPr lang="en-US" dirty="0"/>
              <a:t>Speedup Factor Calculation</a:t>
            </a:r>
          </a:p>
          <a:p>
            <a:pPr lvl="1"/>
            <a:r>
              <a:rPr lang="en-US" dirty="0"/>
              <a:t>Quantifying how much faster the heterogeneous system is compared to the baseline</a:t>
            </a:r>
          </a:p>
          <a:p>
            <a:pPr lvl="1"/>
            <a:endParaRPr lang="en-US" dirty="0"/>
          </a:p>
          <a:p>
            <a:pPr marL="457200" indent="-457200">
              <a:buFont typeface="+mj-lt"/>
              <a:buAutoNum type="arabicPeriod"/>
            </a:pPr>
            <a:r>
              <a:rPr lang="en-US" dirty="0"/>
              <a:t>Equivalent Homogeneous System</a:t>
            </a:r>
          </a:p>
          <a:p>
            <a:pPr lvl="1"/>
            <a:r>
              <a:rPr lang="en-US" dirty="0"/>
              <a:t>Utilizing the speedup factor relative to the baseline to determine the equivalent homogeneous system</a:t>
            </a:r>
          </a:p>
        </p:txBody>
      </p:sp>
      <p:sp>
        <p:nvSpPr>
          <p:cNvPr id="4" name="Slide Number Placeholder 3">
            <a:extLst>
              <a:ext uri="{FF2B5EF4-FFF2-40B4-BE49-F238E27FC236}">
                <a16:creationId xmlns:a16="http://schemas.microsoft.com/office/drawing/2014/main" id="{DDE2F801-251D-C007-D368-F1D7CEECD8DA}"/>
              </a:ext>
            </a:extLst>
          </p:cNvPr>
          <p:cNvSpPr>
            <a:spLocks noGrp="1"/>
          </p:cNvSpPr>
          <p:nvPr>
            <p:ph type="sldNum" sz="quarter" idx="12"/>
          </p:nvPr>
        </p:nvSpPr>
        <p:spPr/>
        <p:txBody>
          <a:bodyPr/>
          <a:lstStyle/>
          <a:p>
            <a:fld id="{7D2751F7-D677-4CE9-B35A-C3CCA0CC8D94}" type="slidenum">
              <a:rPr lang="en-US" smtClean="0"/>
              <a:pPr/>
              <a:t>23</a:t>
            </a:fld>
            <a:endParaRPr lang="en-US" dirty="0"/>
          </a:p>
        </p:txBody>
      </p:sp>
    </p:spTree>
    <p:extLst>
      <p:ext uri="{BB962C8B-B14F-4D97-AF65-F5344CB8AC3E}">
        <p14:creationId xmlns:p14="http://schemas.microsoft.com/office/powerpoint/2010/main" val="6207868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6C888-B9A8-F89D-7389-E454B0C47788}"/>
              </a:ext>
            </a:extLst>
          </p:cNvPr>
          <p:cNvSpPr>
            <a:spLocks noGrp="1"/>
          </p:cNvSpPr>
          <p:nvPr>
            <p:ph type="title"/>
          </p:nvPr>
        </p:nvSpPr>
        <p:spPr/>
        <p:txBody>
          <a:bodyPr/>
          <a:lstStyle/>
          <a:p>
            <a:r>
              <a:rPr lang="en-US" dirty="0"/>
              <a:t>Homogenization Dimensions</a:t>
            </a:r>
          </a:p>
        </p:txBody>
      </p:sp>
      <p:sp>
        <p:nvSpPr>
          <p:cNvPr id="3" name="Content Placeholder 2">
            <a:extLst>
              <a:ext uri="{FF2B5EF4-FFF2-40B4-BE49-F238E27FC236}">
                <a16:creationId xmlns:a16="http://schemas.microsoft.com/office/drawing/2014/main" id="{72A64DB2-9337-4421-6116-03C7A2E4C488}"/>
              </a:ext>
            </a:extLst>
          </p:cNvPr>
          <p:cNvSpPr>
            <a:spLocks noGrp="1"/>
          </p:cNvSpPr>
          <p:nvPr>
            <p:ph idx="1"/>
          </p:nvPr>
        </p:nvSpPr>
        <p:spPr/>
        <p:txBody>
          <a:bodyPr/>
          <a:lstStyle/>
          <a:p>
            <a:r>
              <a:rPr lang="en-US" dirty="0"/>
              <a:t>Machine Homogenization:</a:t>
            </a:r>
          </a:p>
          <a:p>
            <a:pPr lvl="1"/>
            <a:r>
              <a:rPr lang="en-US" dirty="0"/>
              <a:t> Replace diverse machine types with a hypothetical homogeneous machine.</a:t>
            </a:r>
          </a:p>
          <a:p>
            <a:endParaRPr lang="en-US" dirty="0"/>
          </a:p>
          <a:p>
            <a:r>
              <a:rPr lang="en-US" dirty="0"/>
              <a:t>Task Homogenization:</a:t>
            </a:r>
          </a:p>
          <a:p>
            <a:pPr lvl="1"/>
            <a:r>
              <a:rPr lang="en-US" dirty="0"/>
              <a:t>Replace task types with hypothetical equivalent tasks.</a:t>
            </a:r>
          </a:p>
          <a:p>
            <a:endParaRPr lang="en-US" dirty="0"/>
          </a:p>
          <a:p>
            <a:pPr marL="457200" lvl="1" indent="0">
              <a:buNone/>
            </a:pPr>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F393128E-C13A-DD30-8380-701BD0EED52E}"/>
              </a:ext>
            </a:extLst>
          </p:cNvPr>
          <p:cNvSpPr>
            <a:spLocks noGrp="1"/>
          </p:cNvSpPr>
          <p:nvPr>
            <p:ph type="sldNum" sz="quarter" idx="12"/>
          </p:nvPr>
        </p:nvSpPr>
        <p:spPr/>
        <p:txBody>
          <a:bodyPr/>
          <a:lstStyle/>
          <a:p>
            <a:fld id="{7D2751F7-D677-4CE9-B35A-C3CCA0CC8D94}" type="slidenum">
              <a:rPr lang="en-US" smtClean="0"/>
              <a:pPr/>
              <a:t>24</a:t>
            </a:fld>
            <a:endParaRPr lang="en-US" dirty="0"/>
          </a:p>
        </p:txBody>
      </p:sp>
    </p:spTree>
    <p:extLst>
      <p:ext uri="{BB962C8B-B14F-4D97-AF65-F5344CB8AC3E}">
        <p14:creationId xmlns:p14="http://schemas.microsoft.com/office/powerpoint/2010/main" val="7314024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1C4F0-C728-F942-5994-FB35DA528AAC}"/>
              </a:ext>
            </a:extLst>
          </p:cNvPr>
          <p:cNvSpPr>
            <a:spLocks noGrp="1"/>
          </p:cNvSpPr>
          <p:nvPr>
            <p:ph type="title"/>
          </p:nvPr>
        </p:nvSpPr>
        <p:spPr/>
        <p:txBody>
          <a:bodyPr>
            <a:normAutofit/>
          </a:bodyPr>
          <a:lstStyle/>
          <a:p>
            <a:r>
              <a:rPr lang="en-US" dirty="0"/>
              <a:t>Machine Homogenization(MH)</a:t>
            </a:r>
          </a:p>
        </p:txBody>
      </p:sp>
      <p:sp>
        <p:nvSpPr>
          <p:cNvPr id="4" name="Slide Number Placeholder 3">
            <a:extLst>
              <a:ext uri="{FF2B5EF4-FFF2-40B4-BE49-F238E27FC236}">
                <a16:creationId xmlns:a16="http://schemas.microsoft.com/office/drawing/2014/main" id="{41A07FF8-6BF5-4497-3AA1-314D668FFBA4}"/>
              </a:ext>
            </a:extLst>
          </p:cNvPr>
          <p:cNvSpPr>
            <a:spLocks noGrp="1"/>
          </p:cNvSpPr>
          <p:nvPr>
            <p:ph type="sldNum" sz="quarter" idx="12"/>
          </p:nvPr>
        </p:nvSpPr>
        <p:spPr/>
        <p:txBody>
          <a:bodyPr/>
          <a:lstStyle/>
          <a:p>
            <a:fld id="{7D2751F7-D677-4CE9-B35A-C3CCA0CC8D94}" type="slidenum">
              <a:rPr lang="en-US" smtClean="0"/>
              <a:pPr/>
              <a:t>25</a:t>
            </a:fld>
            <a:endParaRPr lang="en-US" dirty="0"/>
          </a:p>
        </p:txBody>
      </p:sp>
      <p:sp>
        <p:nvSpPr>
          <p:cNvPr id="5" name="Oval 4">
            <a:extLst>
              <a:ext uri="{FF2B5EF4-FFF2-40B4-BE49-F238E27FC236}">
                <a16:creationId xmlns:a16="http://schemas.microsoft.com/office/drawing/2014/main" id="{885CEBC0-A547-90F6-EFD4-15A68D371DF4}"/>
              </a:ext>
            </a:extLst>
          </p:cNvPr>
          <p:cNvSpPr/>
          <p:nvPr/>
        </p:nvSpPr>
        <p:spPr>
          <a:xfrm>
            <a:off x="317500" y="2332061"/>
            <a:ext cx="1447800" cy="75877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Workload</a:t>
            </a:r>
          </a:p>
        </p:txBody>
      </p:sp>
      <p:sp>
        <p:nvSpPr>
          <p:cNvPr id="6" name="TextBox 5">
            <a:extLst>
              <a:ext uri="{FF2B5EF4-FFF2-40B4-BE49-F238E27FC236}">
                <a16:creationId xmlns:a16="http://schemas.microsoft.com/office/drawing/2014/main" id="{C2E66A80-D2FA-ED3D-1D8C-E6008DBE4540}"/>
              </a:ext>
            </a:extLst>
          </p:cNvPr>
          <p:cNvSpPr txBox="1"/>
          <p:nvPr/>
        </p:nvSpPr>
        <p:spPr>
          <a:xfrm>
            <a:off x="1816100" y="2150130"/>
            <a:ext cx="939800" cy="523220"/>
          </a:xfrm>
          <a:prstGeom prst="rect">
            <a:avLst/>
          </a:prstGeom>
          <a:noFill/>
        </p:spPr>
        <p:txBody>
          <a:bodyPr wrap="square" rtlCol="0">
            <a:spAutoFit/>
          </a:bodyPr>
          <a:lstStyle/>
          <a:p>
            <a:r>
              <a:rPr lang="en-US" dirty="0"/>
              <a:t>Inference Requests</a:t>
            </a:r>
          </a:p>
        </p:txBody>
      </p:sp>
      <p:cxnSp>
        <p:nvCxnSpPr>
          <p:cNvPr id="8" name="Straight Arrow Connector 7">
            <a:extLst>
              <a:ext uri="{FF2B5EF4-FFF2-40B4-BE49-F238E27FC236}">
                <a16:creationId xmlns:a16="http://schemas.microsoft.com/office/drawing/2014/main" id="{BF03333B-7339-CB21-2A31-A7C5D09D40F9}"/>
              </a:ext>
            </a:extLst>
          </p:cNvPr>
          <p:cNvCxnSpPr>
            <a:cxnSpLocks/>
          </p:cNvCxnSpPr>
          <p:nvPr/>
        </p:nvCxnSpPr>
        <p:spPr>
          <a:xfrm>
            <a:off x="1879600" y="2711450"/>
            <a:ext cx="939800" cy="0"/>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Oval 10">
                <a:extLst>
                  <a:ext uri="{FF2B5EF4-FFF2-40B4-BE49-F238E27FC236}">
                    <a16:creationId xmlns:a16="http://schemas.microsoft.com/office/drawing/2014/main" id="{DB3DCC76-9A9A-2FB1-E239-4EDB40EFA466}"/>
                  </a:ext>
                </a:extLst>
              </p:cNvPr>
              <p:cNvSpPr/>
              <p:nvPr/>
            </p:nvSpPr>
            <p:spPr>
              <a:xfrm>
                <a:off x="3040816" y="1727882"/>
                <a:ext cx="548640" cy="548640"/>
              </a:xfrm>
              <a:prstGeom prst="ellipse">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𝑀</m:t>
                          </m:r>
                        </m:e>
                        <m:sub>
                          <m:r>
                            <a:rPr lang="en-US" b="0" i="1" smtClean="0">
                              <a:solidFill>
                                <a:schemeClr val="tx1"/>
                              </a:solidFill>
                              <a:latin typeface="Cambria Math" panose="02040503050406030204" pitchFamily="18" charset="0"/>
                            </a:rPr>
                            <m:t>1</m:t>
                          </m:r>
                        </m:sub>
                      </m:sSub>
                    </m:oMath>
                  </m:oMathPara>
                </a14:m>
                <a:endParaRPr lang="en-US" dirty="0"/>
              </a:p>
            </p:txBody>
          </p:sp>
        </mc:Choice>
        <mc:Fallback xmlns="">
          <p:sp>
            <p:nvSpPr>
              <p:cNvPr id="11" name="Oval 10">
                <a:extLst>
                  <a:ext uri="{FF2B5EF4-FFF2-40B4-BE49-F238E27FC236}">
                    <a16:creationId xmlns:a16="http://schemas.microsoft.com/office/drawing/2014/main" id="{DB3DCC76-9A9A-2FB1-E239-4EDB40EFA466}"/>
                  </a:ext>
                </a:extLst>
              </p:cNvPr>
              <p:cNvSpPr>
                <a:spLocks noRot="1" noChangeAspect="1" noMove="1" noResize="1" noEditPoints="1" noAdjustHandles="1" noChangeArrowheads="1" noChangeShapeType="1" noTextEdit="1"/>
              </p:cNvSpPr>
              <p:nvPr/>
            </p:nvSpPr>
            <p:spPr>
              <a:xfrm>
                <a:off x="3040816" y="1727882"/>
                <a:ext cx="548640" cy="548640"/>
              </a:xfrm>
              <a:prstGeom prst="ellipse">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Oval 11">
                <a:extLst>
                  <a:ext uri="{FF2B5EF4-FFF2-40B4-BE49-F238E27FC236}">
                    <a16:creationId xmlns:a16="http://schemas.microsoft.com/office/drawing/2014/main" id="{A8C128D6-F558-012A-F223-A647F227C0A1}"/>
                  </a:ext>
                </a:extLst>
              </p:cNvPr>
              <p:cNvSpPr/>
              <p:nvPr/>
            </p:nvSpPr>
            <p:spPr>
              <a:xfrm>
                <a:off x="3040816" y="2468133"/>
                <a:ext cx="548640" cy="548640"/>
              </a:xfrm>
              <a:prstGeom prst="ellipse">
                <a:avLst/>
              </a:prstGeom>
              <a:solidFill>
                <a:schemeClr val="accent3">
                  <a:lumMod val="50000"/>
                  <a:alpha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𝑀</m:t>
                          </m:r>
                        </m:e>
                        <m:sub>
                          <m:r>
                            <a:rPr lang="en-US" b="0" i="1" smtClean="0">
                              <a:solidFill>
                                <a:schemeClr val="tx1"/>
                              </a:solidFill>
                              <a:latin typeface="Cambria Math" panose="02040503050406030204" pitchFamily="18" charset="0"/>
                            </a:rPr>
                            <m:t>2</m:t>
                          </m:r>
                        </m:sub>
                      </m:sSub>
                    </m:oMath>
                  </m:oMathPara>
                </a14:m>
                <a:endParaRPr lang="en-US" dirty="0"/>
              </a:p>
            </p:txBody>
          </p:sp>
        </mc:Choice>
        <mc:Fallback xmlns="">
          <p:sp>
            <p:nvSpPr>
              <p:cNvPr id="12" name="Oval 11">
                <a:extLst>
                  <a:ext uri="{FF2B5EF4-FFF2-40B4-BE49-F238E27FC236}">
                    <a16:creationId xmlns:a16="http://schemas.microsoft.com/office/drawing/2014/main" id="{A8C128D6-F558-012A-F223-A647F227C0A1}"/>
                  </a:ext>
                </a:extLst>
              </p:cNvPr>
              <p:cNvSpPr>
                <a:spLocks noRot="1" noChangeAspect="1" noMove="1" noResize="1" noEditPoints="1" noAdjustHandles="1" noChangeArrowheads="1" noChangeShapeType="1" noTextEdit="1"/>
              </p:cNvSpPr>
              <p:nvPr/>
            </p:nvSpPr>
            <p:spPr>
              <a:xfrm>
                <a:off x="3040816" y="2468133"/>
                <a:ext cx="548640" cy="548640"/>
              </a:xfrm>
              <a:prstGeom prst="ellipse">
                <a:avLst/>
              </a:prstGeom>
              <a:blipFill>
                <a:blip r:embed="rId4"/>
                <a:stretch>
                  <a:fillRect/>
                </a:stretch>
              </a:blipFill>
              <a:ln>
                <a:solidFill>
                  <a:schemeClr val="accent3">
                    <a:lumMod val="50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Oval 12">
                <a:extLst>
                  <a:ext uri="{FF2B5EF4-FFF2-40B4-BE49-F238E27FC236}">
                    <a16:creationId xmlns:a16="http://schemas.microsoft.com/office/drawing/2014/main" id="{D43B4B74-4B4C-556F-6E7D-4B0B7A34E97B}"/>
                  </a:ext>
                </a:extLst>
              </p:cNvPr>
              <p:cNvSpPr/>
              <p:nvPr/>
            </p:nvSpPr>
            <p:spPr>
              <a:xfrm>
                <a:off x="3040816" y="3278234"/>
                <a:ext cx="548640" cy="548640"/>
              </a:xfrm>
              <a:prstGeom prst="ellipse">
                <a:avLst/>
              </a:prstGeom>
              <a:solidFill>
                <a:schemeClr val="accent2">
                  <a:lumMod val="50000"/>
                  <a:alpha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𝑀</m:t>
                          </m:r>
                        </m:e>
                        <m:sub>
                          <m:r>
                            <a:rPr lang="en-US" b="0" i="1" smtClean="0">
                              <a:solidFill>
                                <a:schemeClr val="tx1"/>
                              </a:solidFill>
                              <a:latin typeface="Cambria Math" panose="02040503050406030204" pitchFamily="18" charset="0"/>
                            </a:rPr>
                            <m:t>3</m:t>
                          </m:r>
                        </m:sub>
                      </m:sSub>
                    </m:oMath>
                  </m:oMathPara>
                </a14:m>
                <a:endParaRPr lang="en-US" dirty="0"/>
              </a:p>
            </p:txBody>
          </p:sp>
        </mc:Choice>
        <mc:Fallback xmlns="">
          <p:sp>
            <p:nvSpPr>
              <p:cNvPr id="13" name="Oval 12">
                <a:extLst>
                  <a:ext uri="{FF2B5EF4-FFF2-40B4-BE49-F238E27FC236}">
                    <a16:creationId xmlns:a16="http://schemas.microsoft.com/office/drawing/2014/main" id="{D43B4B74-4B4C-556F-6E7D-4B0B7A34E97B}"/>
                  </a:ext>
                </a:extLst>
              </p:cNvPr>
              <p:cNvSpPr>
                <a:spLocks noRot="1" noChangeAspect="1" noMove="1" noResize="1" noEditPoints="1" noAdjustHandles="1" noChangeArrowheads="1" noChangeShapeType="1" noTextEdit="1"/>
              </p:cNvSpPr>
              <p:nvPr/>
            </p:nvSpPr>
            <p:spPr>
              <a:xfrm>
                <a:off x="3040816" y="3278234"/>
                <a:ext cx="548640" cy="548640"/>
              </a:xfrm>
              <a:prstGeom prst="ellipse">
                <a:avLst/>
              </a:prstGeom>
              <a:blipFill>
                <a:blip r:embed="rId5"/>
                <a:stretch>
                  <a:fillRect/>
                </a:stretch>
              </a:blipFill>
              <a:ln>
                <a:solidFill>
                  <a:schemeClr val="accent2">
                    <a:lumMod val="50000"/>
                  </a:schemeClr>
                </a:solidFill>
              </a:ln>
            </p:spPr>
            <p:txBody>
              <a:bodyPr/>
              <a:lstStyle/>
              <a:p>
                <a:r>
                  <a:rPr lang="en-US">
                    <a:noFill/>
                  </a:rPr>
                  <a:t> </a:t>
                </a:r>
              </a:p>
            </p:txBody>
          </p:sp>
        </mc:Fallback>
      </mc:AlternateContent>
      <p:sp>
        <p:nvSpPr>
          <p:cNvPr id="14" name="Rectangle: Rounded Corners 13">
            <a:extLst>
              <a:ext uri="{FF2B5EF4-FFF2-40B4-BE49-F238E27FC236}">
                <a16:creationId xmlns:a16="http://schemas.microsoft.com/office/drawing/2014/main" id="{3DF81825-E5DE-FF6B-EF1C-76A084F78E68}"/>
              </a:ext>
            </a:extLst>
          </p:cNvPr>
          <p:cNvSpPr/>
          <p:nvPr/>
        </p:nvSpPr>
        <p:spPr>
          <a:xfrm>
            <a:off x="2930108" y="1536700"/>
            <a:ext cx="800100" cy="243839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165806C-83F2-F362-DBA1-33BCB62AD665}"/>
              </a:ext>
            </a:extLst>
          </p:cNvPr>
          <p:cNvSpPr txBox="1"/>
          <p:nvPr/>
        </p:nvSpPr>
        <p:spPr>
          <a:xfrm>
            <a:off x="2874228" y="3978318"/>
            <a:ext cx="1050072" cy="307777"/>
          </a:xfrm>
          <a:prstGeom prst="rect">
            <a:avLst/>
          </a:prstGeom>
          <a:noFill/>
        </p:spPr>
        <p:txBody>
          <a:bodyPr wrap="square" rtlCol="0">
            <a:spAutoFit/>
          </a:bodyPr>
          <a:lstStyle/>
          <a:p>
            <a:r>
              <a:rPr lang="en-US" dirty="0"/>
              <a:t>Machines</a:t>
            </a:r>
          </a:p>
        </p:txBody>
      </p:sp>
      <p:cxnSp>
        <p:nvCxnSpPr>
          <p:cNvPr id="19" name="Straight Arrow Connector 18">
            <a:extLst>
              <a:ext uri="{FF2B5EF4-FFF2-40B4-BE49-F238E27FC236}">
                <a16:creationId xmlns:a16="http://schemas.microsoft.com/office/drawing/2014/main" id="{33876F29-CA00-62D3-1094-2080923BF585}"/>
              </a:ext>
            </a:extLst>
          </p:cNvPr>
          <p:cNvCxnSpPr/>
          <p:nvPr/>
        </p:nvCxnSpPr>
        <p:spPr>
          <a:xfrm>
            <a:off x="5397500" y="2758859"/>
            <a:ext cx="3209165" cy="0"/>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463686-6838-2B7F-DE69-D01A77CFC023}"/>
              </a:ext>
            </a:extLst>
          </p:cNvPr>
          <p:cNvSpPr txBox="1"/>
          <p:nvPr/>
        </p:nvSpPr>
        <p:spPr>
          <a:xfrm>
            <a:off x="7929228" y="2813890"/>
            <a:ext cx="1354874" cy="738664"/>
          </a:xfrm>
          <a:prstGeom prst="rect">
            <a:avLst/>
          </a:prstGeom>
          <a:noFill/>
        </p:spPr>
        <p:txBody>
          <a:bodyPr wrap="square" rtlCol="0">
            <a:spAutoFit/>
          </a:bodyPr>
          <a:lstStyle/>
          <a:p>
            <a:r>
              <a:rPr lang="en-US" dirty="0"/>
              <a:t>Total time to complete the workload</a:t>
            </a:r>
          </a:p>
        </p:txBody>
      </p:sp>
      <p:cxnSp>
        <p:nvCxnSpPr>
          <p:cNvPr id="22" name="Straight Connector 21">
            <a:extLst>
              <a:ext uri="{FF2B5EF4-FFF2-40B4-BE49-F238E27FC236}">
                <a16:creationId xmlns:a16="http://schemas.microsoft.com/office/drawing/2014/main" id="{BA6B1804-11EE-5E1B-A700-B20AF47E2E72}"/>
              </a:ext>
            </a:extLst>
          </p:cNvPr>
          <p:cNvCxnSpPr/>
          <p:nvPr/>
        </p:nvCxnSpPr>
        <p:spPr>
          <a:xfrm>
            <a:off x="5398294" y="2623739"/>
            <a:ext cx="0" cy="27384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17F80356-E6DB-3140-090B-8EE8B0D6836B}"/>
              </a:ext>
            </a:extLst>
          </p:cNvPr>
          <p:cNvSpPr/>
          <p:nvPr/>
        </p:nvSpPr>
        <p:spPr>
          <a:xfrm>
            <a:off x="5413053" y="2598406"/>
            <a:ext cx="1600200" cy="141023"/>
          </a:xfrm>
          <a:prstGeom prst="rect">
            <a:avLst/>
          </a:prstGeom>
          <a:solidFill>
            <a:schemeClr val="accent3">
              <a:lumMod val="75000"/>
            </a:schemeClr>
          </a:solidFill>
          <a:ln w="158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6E128D8D-1952-3341-20CF-672D3C9FBBC1}"/>
                  </a:ext>
                </a:extLst>
              </p:cNvPr>
              <p:cNvSpPr txBox="1"/>
              <p:nvPr/>
            </p:nvSpPr>
            <p:spPr>
              <a:xfrm>
                <a:off x="6764453" y="2739429"/>
                <a:ext cx="63012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𝑡</m:t>
                          </m:r>
                        </m:e>
                        <m:sub>
                          <m:r>
                            <a:rPr lang="en-US" sz="1800" b="0" i="1" smtClean="0">
                              <a:latin typeface="Cambria Math" panose="02040503050406030204" pitchFamily="18" charset="0"/>
                            </a:rPr>
                            <m:t>h𝑒𝑡𝑒</m:t>
                          </m:r>
                        </m:sub>
                      </m:sSub>
                    </m:oMath>
                  </m:oMathPara>
                </a14:m>
                <a:endParaRPr lang="en-US" sz="1800" b="0" dirty="0"/>
              </a:p>
            </p:txBody>
          </p:sp>
        </mc:Choice>
        <mc:Fallback xmlns="">
          <p:sp>
            <p:nvSpPr>
              <p:cNvPr id="24" name="TextBox 23">
                <a:extLst>
                  <a:ext uri="{FF2B5EF4-FFF2-40B4-BE49-F238E27FC236}">
                    <a16:creationId xmlns:a16="http://schemas.microsoft.com/office/drawing/2014/main" id="{6E128D8D-1952-3341-20CF-672D3C9FBBC1}"/>
                  </a:ext>
                </a:extLst>
              </p:cNvPr>
              <p:cNvSpPr txBox="1">
                <a:spLocks noRot="1" noChangeAspect="1" noMove="1" noResize="1" noEditPoints="1" noAdjustHandles="1" noChangeArrowheads="1" noChangeShapeType="1" noTextEdit="1"/>
              </p:cNvSpPr>
              <p:nvPr/>
            </p:nvSpPr>
            <p:spPr>
              <a:xfrm>
                <a:off x="6764453" y="2739429"/>
                <a:ext cx="630129" cy="369332"/>
              </a:xfrm>
              <a:prstGeom prst="rect">
                <a:avLst/>
              </a:prstGeom>
              <a:blipFill>
                <a:blip r:embed="rId6"/>
                <a:stretch>
                  <a:fillRect b="-1639"/>
                </a:stretch>
              </a:blipFill>
            </p:spPr>
            <p:txBody>
              <a:bodyPr/>
              <a:lstStyle/>
              <a:p>
                <a:r>
                  <a:rPr lang="en-US">
                    <a:noFill/>
                  </a:rPr>
                  <a:t> </a:t>
                </a:r>
              </a:p>
            </p:txBody>
          </p:sp>
        </mc:Fallback>
      </mc:AlternateContent>
      <p:sp>
        <p:nvSpPr>
          <p:cNvPr id="26" name="Rectangle: Rounded Corners 25">
            <a:extLst>
              <a:ext uri="{FF2B5EF4-FFF2-40B4-BE49-F238E27FC236}">
                <a16:creationId xmlns:a16="http://schemas.microsoft.com/office/drawing/2014/main" id="{8B1ED7EB-D1AB-F273-8473-6F918BDA9F3C}"/>
              </a:ext>
            </a:extLst>
          </p:cNvPr>
          <p:cNvSpPr/>
          <p:nvPr/>
        </p:nvSpPr>
        <p:spPr>
          <a:xfrm>
            <a:off x="292100" y="1346201"/>
            <a:ext cx="3644900" cy="2939894"/>
          </a:xfrm>
          <a:prstGeom prst="roundRect">
            <a:avLst>
              <a:gd name="adj" fmla="val 8027"/>
            </a:avLst>
          </a:prstGeom>
          <a:noFill/>
          <a:ln w="127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Right 26">
            <a:extLst>
              <a:ext uri="{FF2B5EF4-FFF2-40B4-BE49-F238E27FC236}">
                <a16:creationId xmlns:a16="http://schemas.microsoft.com/office/drawing/2014/main" id="{86F0DF8D-6A30-2C9D-EA8A-A69AA7949976}"/>
              </a:ext>
            </a:extLst>
          </p:cNvPr>
          <p:cNvSpPr/>
          <p:nvPr/>
        </p:nvSpPr>
        <p:spPr>
          <a:xfrm>
            <a:off x="3984207" y="2485015"/>
            <a:ext cx="1206495" cy="45286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93D60FA7-D7DD-E4BB-138C-BBE916E6C823}"/>
              </a:ext>
            </a:extLst>
          </p:cNvPr>
          <p:cNvSpPr txBox="1"/>
          <p:nvPr/>
        </p:nvSpPr>
        <p:spPr>
          <a:xfrm>
            <a:off x="3929506" y="2164186"/>
            <a:ext cx="1050072" cy="307777"/>
          </a:xfrm>
          <a:prstGeom prst="rect">
            <a:avLst/>
          </a:prstGeom>
          <a:noFill/>
        </p:spPr>
        <p:txBody>
          <a:bodyPr wrap="square" rtlCol="0">
            <a:spAutoFit/>
          </a:bodyPr>
          <a:lstStyle/>
          <a:p>
            <a:r>
              <a:rPr lang="en-US" dirty="0" err="1"/>
              <a:t>Makespan</a:t>
            </a:r>
            <a:endParaRPr lang="en-US" dirty="0"/>
          </a:p>
        </p:txBody>
      </p:sp>
      <p:sp>
        <p:nvSpPr>
          <p:cNvPr id="29" name="TextBox 28">
            <a:extLst>
              <a:ext uri="{FF2B5EF4-FFF2-40B4-BE49-F238E27FC236}">
                <a16:creationId xmlns:a16="http://schemas.microsoft.com/office/drawing/2014/main" id="{C0463279-A200-4DB3-24C0-14135F1DFE8F}"/>
              </a:ext>
            </a:extLst>
          </p:cNvPr>
          <p:cNvSpPr txBox="1"/>
          <p:nvPr/>
        </p:nvSpPr>
        <p:spPr>
          <a:xfrm>
            <a:off x="619125" y="4348828"/>
            <a:ext cx="2990850" cy="307777"/>
          </a:xfrm>
          <a:prstGeom prst="rect">
            <a:avLst/>
          </a:prstGeom>
          <a:noFill/>
        </p:spPr>
        <p:txBody>
          <a:bodyPr wrap="square" rtlCol="0">
            <a:spAutoFit/>
          </a:bodyPr>
          <a:lstStyle/>
          <a:p>
            <a:r>
              <a:rPr lang="en-US" b="1" dirty="0"/>
              <a:t>Heterogeneous</a:t>
            </a:r>
            <a:r>
              <a:rPr lang="en-US" dirty="0"/>
              <a:t> computing System</a:t>
            </a:r>
          </a:p>
        </p:txBody>
      </p:sp>
      <p:cxnSp>
        <p:nvCxnSpPr>
          <p:cNvPr id="30" name="Straight Arrow Connector 29">
            <a:extLst>
              <a:ext uri="{FF2B5EF4-FFF2-40B4-BE49-F238E27FC236}">
                <a16:creationId xmlns:a16="http://schemas.microsoft.com/office/drawing/2014/main" id="{BB93729F-C1AC-A2E4-FDB1-DE34383AE402}"/>
              </a:ext>
            </a:extLst>
          </p:cNvPr>
          <p:cNvCxnSpPr>
            <a:cxnSpLocks/>
            <a:stCxn id="31" idx="1"/>
          </p:cNvCxnSpPr>
          <p:nvPr/>
        </p:nvCxnSpPr>
        <p:spPr>
          <a:xfrm flipH="1">
            <a:off x="3521810" y="1347803"/>
            <a:ext cx="923190" cy="460425"/>
          </a:xfrm>
          <a:prstGeom prst="straightConnector1">
            <a:avLst/>
          </a:prstGeom>
          <a:ln>
            <a:solidFill>
              <a:schemeClr val="accent1">
                <a:shade val="95000"/>
                <a:satMod val="105000"/>
                <a:alpha val="74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1E857BA2-3A76-BC78-23A6-CAEC8DFD2C16}"/>
              </a:ext>
            </a:extLst>
          </p:cNvPr>
          <p:cNvSpPr txBox="1"/>
          <p:nvPr/>
        </p:nvSpPr>
        <p:spPr>
          <a:xfrm>
            <a:off x="4445000" y="1193914"/>
            <a:ext cx="2015706" cy="307777"/>
          </a:xfrm>
          <a:prstGeom prst="rect">
            <a:avLst/>
          </a:prstGeom>
          <a:noFill/>
          <a:ln>
            <a:solidFill>
              <a:schemeClr val="accent1">
                <a:shade val="95000"/>
                <a:satMod val="105000"/>
              </a:schemeClr>
            </a:solidFill>
          </a:ln>
        </p:spPr>
        <p:txBody>
          <a:bodyPr wrap="square" rtlCol="0">
            <a:spAutoFit/>
          </a:bodyPr>
          <a:lstStyle/>
          <a:p>
            <a:r>
              <a:rPr lang="en-US" dirty="0"/>
              <a:t>Slowest machine type</a:t>
            </a:r>
          </a:p>
        </p:txBody>
      </p:sp>
      <mc:AlternateContent xmlns:mc="http://schemas.openxmlformats.org/markup-compatibility/2006" xmlns:a14="http://schemas.microsoft.com/office/drawing/2010/main">
        <mc:Choice Requires="a14">
          <p:sp>
            <p:nvSpPr>
              <p:cNvPr id="3" name="Oval 2">
                <a:extLst>
                  <a:ext uri="{FF2B5EF4-FFF2-40B4-BE49-F238E27FC236}">
                    <a16:creationId xmlns:a16="http://schemas.microsoft.com/office/drawing/2014/main" id="{BB7C30D2-99A3-B357-CA98-64A60EC61765}"/>
                  </a:ext>
                </a:extLst>
              </p:cNvPr>
              <p:cNvSpPr/>
              <p:nvPr/>
            </p:nvSpPr>
            <p:spPr>
              <a:xfrm>
                <a:off x="3053516" y="2468133"/>
                <a:ext cx="548640" cy="548640"/>
              </a:xfrm>
              <a:prstGeom prst="ellipse">
                <a:avLst/>
              </a:prstGeom>
              <a:solidFill>
                <a:schemeClr val="accent5">
                  <a:lumMod val="50000"/>
                  <a:alpha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𝑀</m:t>
                          </m:r>
                        </m:e>
                        <m:sub>
                          <m:r>
                            <a:rPr lang="en-US" b="0" i="1" smtClean="0">
                              <a:solidFill>
                                <a:schemeClr val="tx1"/>
                              </a:solidFill>
                              <a:latin typeface="Cambria Math" panose="02040503050406030204" pitchFamily="18" charset="0"/>
                            </a:rPr>
                            <m:t>1</m:t>
                          </m:r>
                        </m:sub>
                      </m:sSub>
                    </m:oMath>
                  </m:oMathPara>
                </a14:m>
                <a:endParaRPr lang="en-US" dirty="0"/>
              </a:p>
            </p:txBody>
          </p:sp>
        </mc:Choice>
        <mc:Fallback xmlns="">
          <p:sp>
            <p:nvSpPr>
              <p:cNvPr id="3" name="Oval 2">
                <a:extLst>
                  <a:ext uri="{FF2B5EF4-FFF2-40B4-BE49-F238E27FC236}">
                    <a16:creationId xmlns:a16="http://schemas.microsoft.com/office/drawing/2014/main" id="{BB7C30D2-99A3-B357-CA98-64A60EC61765}"/>
                  </a:ext>
                </a:extLst>
              </p:cNvPr>
              <p:cNvSpPr>
                <a:spLocks noRot="1" noChangeAspect="1" noMove="1" noResize="1" noEditPoints="1" noAdjustHandles="1" noChangeArrowheads="1" noChangeShapeType="1" noTextEdit="1"/>
              </p:cNvSpPr>
              <p:nvPr/>
            </p:nvSpPr>
            <p:spPr>
              <a:xfrm>
                <a:off x="3053516" y="2468133"/>
                <a:ext cx="548640" cy="548640"/>
              </a:xfrm>
              <a:prstGeom prst="ellipse">
                <a:avLst/>
              </a:prstGeom>
              <a:blipFill>
                <a:blip r:embed="rId7"/>
                <a:stretch>
                  <a:fillRect/>
                </a:stretch>
              </a:blipFill>
              <a:ln>
                <a:solidFill>
                  <a:schemeClr val="accent5">
                    <a:lumMod val="50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Oval 6">
                <a:extLst>
                  <a:ext uri="{FF2B5EF4-FFF2-40B4-BE49-F238E27FC236}">
                    <a16:creationId xmlns:a16="http://schemas.microsoft.com/office/drawing/2014/main" id="{54A018F4-A088-2AA4-CC34-0B6D3E06CAE0}"/>
                  </a:ext>
                </a:extLst>
              </p:cNvPr>
              <p:cNvSpPr/>
              <p:nvPr/>
            </p:nvSpPr>
            <p:spPr>
              <a:xfrm>
                <a:off x="3053516" y="3278234"/>
                <a:ext cx="548640" cy="548640"/>
              </a:xfrm>
              <a:prstGeom prst="ellipse">
                <a:avLst/>
              </a:prstGeom>
              <a:solidFill>
                <a:schemeClr val="accent5">
                  <a:lumMod val="50000"/>
                  <a:alpha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𝑀</m:t>
                          </m:r>
                        </m:e>
                        <m:sub>
                          <m:r>
                            <a:rPr lang="en-US" b="0" i="1" smtClean="0">
                              <a:solidFill>
                                <a:schemeClr val="tx1"/>
                              </a:solidFill>
                              <a:latin typeface="Cambria Math" panose="02040503050406030204" pitchFamily="18" charset="0"/>
                            </a:rPr>
                            <m:t>1</m:t>
                          </m:r>
                        </m:sub>
                      </m:sSub>
                    </m:oMath>
                  </m:oMathPara>
                </a14:m>
                <a:endParaRPr lang="en-US" dirty="0"/>
              </a:p>
            </p:txBody>
          </p:sp>
        </mc:Choice>
        <mc:Fallback xmlns="">
          <p:sp>
            <p:nvSpPr>
              <p:cNvPr id="7" name="Oval 6">
                <a:extLst>
                  <a:ext uri="{FF2B5EF4-FFF2-40B4-BE49-F238E27FC236}">
                    <a16:creationId xmlns:a16="http://schemas.microsoft.com/office/drawing/2014/main" id="{54A018F4-A088-2AA4-CC34-0B6D3E06CAE0}"/>
                  </a:ext>
                </a:extLst>
              </p:cNvPr>
              <p:cNvSpPr>
                <a:spLocks noRot="1" noChangeAspect="1" noMove="1" noResize="1" noEditPoints="1" noAdjustHandles="1" noChangeArrowheads="1" noChangeShapeType="1" noTextEdit="1"/>
              </p:cNvSpPr>
              <p:nvPr/>
            </p:nvSpPr>
            <p:spPr>
              <a:xfrm>
                <a:off x="3053516" y="3278234"/>
                <a:ext cx="548640" cy="548640"/>
              </a:xfrm>
              <a:prstGeom prst="ellipse">
                <a:avLst/>
              </a:prstGeom>
              <a:blipFill>
                <a:blip r:embed="rId7"/>
                <a:stretch>
                  <a:fillRect/>
                </a:stretch>
              </a:blipFill>
              <a:ln>
                <a:solidFill>
                  <a:schemeClr val="accent5">
                    <a:lumMod val="50000"/>
                  </a:schemeClr>
                </a:solidFill>
              </a:ln>
            </p:spPr>
            <p:txBody>
              <a:bodyPr/>
              <a:lstStyle/>
              <a:p>
                <a:r>
                  <a:rPr lang="en-US">
                    <a:noFill/>
                  </a:rPr>
                  <a:t> </a:t>
                </a:r>
              </a:p>
            </p:txBody>
          </p:sp>
        </mc:Fallback>
      </mc:AlternateContent>
      <p:sp>
        <p:nvSpPr>
          <p:cNvPr id="9" name="Rectangle 8">
            <a:extLst>
              <a:ext uri="{FF2B5EF4-FFF2-40B4-BE49-F238E27FC236}">
                <a16:creationId xmlns:a16="http://schemas.microsoft.com/office/drawing/2014/main" id="{EA8CFC50-C6AE-C3CA-4C2A-F1A3B2DE9F51}"/>
              </a:ext>
            </a:extLst>
          </p:cNvPr>
          <p:cNvSpPr/>
          <p:nvPr/>
        </p:nvSpPr>
        <p:spPr>
          <a:xfrm>
            <a:off x="5410199" y="2428848"/>
            <a:ext cx="2531723" cy="141023"/>
          </a:xfrm>
          <a:prstGeom prst="rect">
            <a:avLst/>
          </a:prstGeom>
          <a:solidFill>
            <a:srgbClr val="FF0000"/>
          </a:solidFill>
          <a:ln w="158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EBC28A84-9615-FC63-7C23-598FFFD525C6}"/>
                  </a:ext>
                </a:extLst>
              </p:cNvPr>
              <p:cNvSpPr txBox="1"/>
              <p:nvPr/>
            </p:nvSpPr>
            <p:spPr>
              <a:xfrm>
                <a:off x="7626857" y="2002202"/>
                <a:ext cx="63012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𝑡</m:t>
                          </m:r>
                        </m:e>
                        <m:sub>
                          <m:r>
                            <a:rPr lang="en-US" sz="1800" b="0" i="1" smtClean="0">
                              <a:latin typeface="Cambria Math" panose="02040503050406030204" pitchFamily="18" charset="0"/>
                            </a:rPr>
                            <m:t>h𝑜𝑚𝑜</m:t>
                          </m:r>
                        </m:sub>
                      </m:sSub>
                    </m:oMath>
                  </m:oMathPara>
                </a14:m>
                <a:endParaRPr lang="en-US" sz="1800" b="0" dirty="0"/>
              </a:p>
            </p:txBody>
          </p:sp>
        </mc:Choice>
        <mc:Fallback xmlns="">
          <p:sp>
            <p:nvSpPr>
              <p:cNvPr id="10" name="TextBox 9">
                <a:extLst>
                  <a:ext uri="{FF2B5EF4-FFF2-40B4-BE49-F238E27FC236}">
                    <a16:creationId xmlns:a16="http://schemas.microsoft.com/office/drawing/2014/main" id="{EBC28A84-9615-FC63-7C23-598FFFD525C6}"/>
                  </a:ext>
                </a:extLst>
              </p:cNvPr>
              <p:cNvSpPr txBox="1">
                <a:spLocks noRot="1" noChangeAspect="1" noMove="1" noResize="1" noEditPoints="1" noAdjustHandles="1" noChangeArrowheads="1" noChangeShapeType="1" noTextEdit="1"/>
              </p:cNvSpPr>
              <p:nvPr/>
            </p:nvSpPr>
            <p:spPr>
              <a:xfrm>
                <a:off x="7626857" y="2002202"/>
                <a:ext cx="630129" cy="369332"/>
              </a:xfrm>
              <a:prstGeom prst="rect">
                <a:avLst/>
              </a:prstGeom>
              <a:blipFill>
                <a:blip r:embed="rId8"/>
                <a:stretch>
                  <a:fillRect r="-10680" b="-16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CCD72225-878F-6268-DF93-46EA0AFC8A1F}"/>
                  </a:ext>
                </a:extLst>
              </p:cNvPr>
              <p:cNvSpPr txBox="1"/>
              <p:nvPr/>
            </p:nvSpPr>
            <p:spPr>
              <a:xfrm>
                <a:off x="3906402" y="3819505"/>
                <a:ext cx="4716773" cy="55136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800" b="1" i="1" smtClean="0">
                          <a:latin typeface="Cambria Math" panose="02040503050406030204" pitchFamily="18" charset="0"/>
                        </a:rPr>
                        <m:t>𝑺𝒑𝒆𝒆𝒅𝒖𝒑</m:t>
                      </m:r>
                      <m:r>
                        <a:rPr lang="en-US" sz="1800" b="1" i="1" smtClean="0">
                          <a:latin typeface="Cambria Math" panose="02040503050406030204" pitchFamily="18" charset="0"/>
                        </a:rPr>
                        <m:t> </m:t>
                      </m:r>
                      <m:r>
                        <a:rPr lang="en-US" sz="1800" b="1" i="1" smtClean="0">
                          <a:latin typeface="Cambria Math" panose="02040503050406030204" pitchFamily="18" charset="0"/>
                        </a:rPr>
                        <m:t>𝒇𝒂𝒄𝒕𝒐𝒓</m:t>
                      </m:r>
                      <m:r>
                        <a:rPr lang="en-US" sz="1800" b="1" i="1" smtClean="0">
                          <a:latin typeface="Cambria Math" panose="02040503050406030204" pitchFamily="18" charset="0"/>
                        </a:rPr>
                        <m:t>=</m:t>
                      </m:r>
                      <m:f>
                        <m:fPr>
                          <m:ctrlPr>
                            <a:rPr lang="en-US" sz="1800" b="1" i="1" smtClean="0">
                              <a:latin typeface="Cambria Math" panose="02040503050406030204" pitchFamily="18" charset="0"/>
                            </a:rPr>
                          </m:ctrlPr>
                        </m:fPr>
                        <m:num>
                          <m:sSub>
                            <m:sSubPr>
                              <m:ctrlPr>
                                <a:rPr lang="en-US" sz="1800" b="1" i="1" smtClean="0">
                                  <a:solidFill>
                                    <a:srgbClr val="FF0000"/>
                                  </a:solidFill>
                                  <a:latin typeface="Cambria Math" panose="02040503050406030204" pitchFamily="18" charset="0"/>
                                </a:rPr>
                              </m:ctrlPr>
                            </m:sSubPr>
                            <m:e>
                              <m:r>
                                <a:rPr lang="en-US" sz="1800" b="1" i="1" smtClean="0">
                                  <a:solidFill>
                                    <a:srgbClr val="FF0000"/>
                                  </a:solidFill>
                                  <a:latin typeface="Cambria Math" panose="02040503050406030204" pitchFamily="18" charset="0"/>
                                </a:rPr>
                                <m:t>𝒕</m:t>
                              </m:r>
                            </m:e>
                            <m:sub>
                              <m:r>
                                <a:rPr lang="en-US" sz="1800" b="1" i="1" smtClean="0">
                                  <a:solidFill>
                                    <a:srgbClr val="FF0000"/>
                                  </a:solidFill>
                                  <a:latin typeface="Cambria Math" panose="02040503050406030204" pitchFamily="18" charset="0"/>
                                </a:rPr>
                                <m:t>𝒉𝒐𝒎𝒐</m:t>
                              </m:r>
                            </m:sub>
                          </m:sSub>
                        </m:num>
                        <m:den>
                          <m:sSub>
                            <m:sSubPr>
                              <m:ctrlPr>
                                <a:rPr lang="en-US" sz="1800" b="1" i="1" smtClean="0">
                                  <a:solidFill>
                                    <a:srgbClr val="00B050"/>
                                  </a:solidFill>
                                  <a:latin typeface="Cambria Math" panose="02040503050406030204" pitchFamily="18" charset="0"/>
                                </a:rPr>
                              </m:ctrlPr>
                            </m:sSubPr>
                            <m:e>
                              <m:r>
                                <a:rPr lang="en-US" sz="1800" b="1" i="1" smtClean="0">
                                  <a:solidFill>
                                    <a:srgbClr val="00B050"/>
                                  </a:solidFill>
                                  <a:latin typeface="Cambria Math" panose="02040503050406030204" pitchFamily="18" charset="0"/>
                                </a:rPr>
                                <m:t>𝒕</m:t>
                              </m:r>
                            </m:e>
                            <m:sub>
                              <m:r>
                                <a:rPr lang="en-US" sz="1800" b="1" i="1" smtClean="0">
                                  <a:solidFill>
                                    <a:srgbClr val="00B050"/>
                                  </a:solidFill>
                                  <a:latin typeface="Cambria Math" panose="02040503050406030204" pitchFamily="18" charset="0"/>
                                </a:rPr>
                                <m:t>𝒉𝒆𝒕𝒆</m:t>
                              </m:r>
                            </m:sub>
                          </m:sSub>
                        </m:den>
                      </m:f>
                    </m:oMath>
                  </m:oMathPara>
                </a14:m>
                <a:endParaRPr lang="en-US" sz="1800" b="1" dirty="0"/>
              </a:p>
            </p:txBody>
          </p:sp>
        </mc:Choice>
        <mc:Fallback xmlns="">
          <p:sp>
            <p:nvSpPr>
              <p:cNvPr id="16" name="TextBox 15">
                <a:extLst>
                  <a:ext uri="{FF2B5EF4-FFF2-40B4-BE49-F238E27FC236}">
                    <a16:creationId xmlns:a16="http://schemas.microsoft.com/office/drawing/2014/main" id="{CCD72225-878F-6268-DF93-46EA0AFC8A1F}"/>
                  </a:ext>
                </a:extLst>
              </p:cNvPr>
              <p:cNvSpPr txBox="1">
                <a:spLocks noRot="1" noChangeAspect="1" noMove="1" noResize="1" noEditPoints="1" noAdjustHandles="1" noChangeArrowheads="1" noChangeShapeType="1" noTextEdit="1"/>
              </p:cNvSpPr>
              <p:nvPr/>
            </p:nvSpPr>
            <p:spPr>
              <a:xfrm>
                <a:off x="3906402" y="3819505"/>
                <a:ext cx="4716773" cy="551369"/>
              </a:xfrm>
              <a:prstGeom prst="rect">
                <a:avLst/>
              </a:prstGeom>
              <a:blipFill>
                <a:blip r:embed="rId9"/>
                <a:stretch>
                  <a:fillRect/>
                </a:stretch>
              </a:blipFill>
            </p:spPr>
            <p:txBody>
              <a:bodyPr/>
              <a:lstStyle/>
              <a:p>
                <a:r>
                  <a:rPr lang="en-US">
                    <a:noFill/>
                  </a:rPr>
                  <a:t> </a:t>
                </a:r>
              </a:p>
            </p:txBody>
          </p:sp>
        </mc:Fallback>
      </mc:AlternateContent>
      <p:sp>
        <p:nvSpPr>
          <p:cNvPr id="17" name="TextBox 16">
            <a:extLst>
              <a:ext uri="{FF2B5EF4-FFF2-40B4-BE49-F238E27FC236}">
                <a16:creationId xmlns:a16="http://schemas.microsoft.com/office/drawing/2014/main" id="{CB3CC2A9-27BE-CDA1-0FB9-4D2C012FD977}"/>
              </a:ext>
            </a:extLst>
          </p:cNvPr>
          <p:cNvSpPr txBox="1"/>
          <p:nvPr/>
        </p:nvSpPr>
        <p:spPr>
          <a:xfrm>
            <a:off x="633580" y="4345945"/>
            <a:ext cx="2990850" cy="307777"/>
          </a:xfrm>
          <a:prstGeom prst="rect">
            <a:avLst/>
          </a:prstGeom>
          <a:noFill/>
        </p:spPr>
        <p:txBody>
          <a:bodyPr wrap="square" rtlCol="0">
            <a:spAutoFit/>
          </a:bodyPr>
          <a:lstStyle/>
          <a:p>
            <a:r>
              <a:rPr lang="en-US" b="1" dirty="0"/>
              <a:t>Homogeneous</a:t>
            </a:r>
            <a:r>
              <a:rPr lang="en-US" dirty="0"/>
              <a:t> computing System</a:t>
            </a:r>
          </a:p>
        </p:txBody>
      </p:sp>
    </p:spTree>
    <p:extLst>
      <p:ext uri="{BB962C8B-B14F-4D97-AF65-F5344CB8AC3E}">
        <p14:creationId xmlns:p14="http://schemas.microsoft.com/office/powerpoint/2010/main" val="1820502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0"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500"/>
                                        <p:tgtEl>
                                          <p:spTgt spid="15"/>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fade">
                                      <p:cBhvr>
                                        <p:cTn id="37" dur="500"/>
                                        <p:tgtEl>
                                          <p:spTgt spid="31"/>
                                        </p:tgtEl>
                                      </p:cBhvr>
                                    </p:animEffect>
                                  </p:childTnLst>
                                </p:cTn>
                              </p:par>
                              <p:par>
                                <p:cTn id="38" presetID="10" presetClass="entr" presetSubtype="0" fill="hold" nodeType="withEffect">
                                  <p:stCondLst>
                                    <p:cond delay="0"/>
                                  </p:stCondLst>
                                  <p:childTnLst>
                                    <p:set>
                                      <p:cBhvr>
                                        <p:cTn id="39" dur="1" fill="hold">
                                          <p:stCondLst>
                                            <p:cond delay="0"/>
                                          </p:stCondLst>
                                        </p:cTn>
                                        <p:tgtEl>
                                          <p:spTgt spid="30"/>
                                        </p:tgtEl>
                                        <p:attrNameLst>
                                          <p:attrName>style.visibility</p:attrName>
                                        </p:attrNameLst>
                                      </p:cBhvr>
                                      <p:to>
                                        <p:strVal val="visible"/>
                                      </p:to>
                                    </p:set>
                                    <p:animEffect transition="in" filter="fade">
                                      <p:cBhvr>
                                        <p:cTn id="40" dur="500"/>
                                        <p:tgtEl>
                                          <p:spTgt spid="30"/>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fade">
                                      <p:cBhvr>
                                        <p:cTn id="45" dur="500"/>
                                        <p:tgtEl>
                                          <p:spTgt spid="28"/>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fade">
                                      <p:cBhvr>
                                        <p:cTn id="48" dur="500"/>
                                        <p:tgtEl>
                                          <p:spTgt spid="27"/>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fade">
                                      <p:cBhvr>
                                        <p:cTn id="53" dur="500"/>
                                        <p:tgtEl>
                                          <p:spTgt spid="19"/>
                                        </p:tgtEl>
                                      </p:cBhvr>
                                    </p:animEffect>
                                  </p:childTnLst>
                                </p:cTn>
                              </p:par>
                              <p:par>
                                <p:cTn id="54" presetID="10" presetClass="entr" presetSubtype="0" fill="hold" nodeType="with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fade">
                                      <p:cBhvr>
                                        <p:cTn id="56" dur="500"/>
                                        <p:tgtEl>
                                          <p:spTgt spid="22"/>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500"/>
                                        <p:tgtEl>
                                          <p:spTgt spid="20"/>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23"/>
                                        </p:tgtEl>
                                        <p:attrNameLst>
                                          <p:attrName>style.visibility</p:attrName>
                                        </p:attrNameLst>
                                      </p:cBhvr>
                                      <p:to>
                                        <p:strVal val="visible"/>
                                      </p:to>
                                    </p:set>
                                    <p:animEffect transition="in" filter="fade">
                                      <p:cBhvr>
                                        <p:cTn id="64" dur="500"/>
                                        <p:tgtEl>
                                          <p:spTgt spid="23"/>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fade">
                                      <p:cBhvr>
                                        <p:cTn id="67" dur="500"/>
                                        <p:tgtEl>
                                          <p:spTgt spid="24"/>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xit" presetSubtype="0" fill="hold" grpId="1" nodeType="clickEffect">
                                  <p:stCondLst>
                                    <p:cond delay="0"/>
                                  </p:stCondLst>
                                  <p:childTnLst>
                                    <p:animEffect transition="out" filter="fade">
                                      <p:cBhvr>
                                        <p:cTn id="71" dur="500"/>
                                        <p:tgtEl>
                                          <p:spTgt spid="12"/>
                                        </p:tgtEl>
                                      </p:cBhvr>
                                    </p:animEffect>
                                    <p:set>
                                      <p:cBhvr>
                                        <p:cTn id="72" dur="1" fill="hold">
                                          <p:stCondLst>
                                            <p:cond delay="499"/>
                                          </p:stCondLst>
                                        </p:cTn>
                                        <p:tgtEl>
                                          <p:spTgt spid="12"/>
                                        </p:tgtEl>
                                        <p:attrNameLst>
                                          <p:attrName>style.visibility</p:attrName>
                                        </p:attrNameLst>
                                      </p:cBhvr>
                                      <p:to>
                                        <p:strVal val="hidden"/>
                                      </p:to>
                                    </p:set>
                                  </p:childTnLst>
                                </p:cTn>
                              </p:par>
                              <p:par>
                                <p:cTn id="73" presetID="10" presetClass="exit" presetSubtype="0" fill="hold" grpId="1" nodeType="withEffect">
                                  <p:stCondLst>
                                    <p:cond delay="0"/>
                                  </p:stCondLst>
                                  <p:childTnLst>
                                    <p:animEffect transition="out" filter="fade">
                                      <p:cBhvr>
                                        <p:cTn id="74" dur="500"/>
                                        <p:tgtEl>
                                          <p:spTgt spid="13"/>
                                        </p:tgtEl>
                                      </p:cBhvr>
                                    </p:animEffect>
                                    <p:set>
                                      <p:cBhvr>
                                        <p:cTn id="75" dur="1" fill="hold">
                                          <p:stCondLst>
                                            <p:cond delay="499"/>
                                          </p:stCondLst>
                                        </p:cTn>
                                        <p:tgtEl>
                                          <p:spTgt spid="13"/>
                                        </p:tgtEl>
                                        <p:attrNameLst>
                                          <p:attrName>style.visibility</p:attrName>
                                        </p:attrNameLst>
                                      </p:cBhvr>
                                      <p:to>
                                        <p:strVal val="hidden"/>
                                      </p:to>
                                    </p:set>
                                  </p:childTnLst>
                                </p:cTn>
                              </p:par>
                            </p:childTnLst>
                          </p:cTn>
                        </p:par>
                      </p:childTnLst>
                    </p:cTn>
                  </p:par>
                  <p:par>
                    <p:cTn id="76" fill="hold">
                      <p:stCondLst>
                        <p:cond delay="indefinite"/>
                      </p:stCondLst>
                      <p:childTnLst>
                        <p:par>
                          <p:cTn id="77" fill="hold">
                            <p:stCondLst>
                              <p:cond delay="0"/>
                            </p:stCondLst>
                            <p:childTnLst>
                              <p:par>
                                <p:cTn id="78" presetID="10" presetClass="exit" presetSubtype="0" fill="hold" grpId="1" nodeType="clickEffect">
                                  <p:stCondLst>
                                    <p:cond delay="0"/>
                                  </p:stCondLst>
                                  <p:childTnLst>
                                    <p:animEffect transition="out" filter="fade">
                                      <p:cBhvr>
                                        <p:cTn id="79" dur="500"/>
                                        <p:tgtEl>
                                          <p:spTgt spid="29"/>
                                        </p:tgtEl>
                                      </p:cBhvr>
                                    </p:animEffect>
                                    <p:set>
                                      <p:cBhvr>
                                        <p:cTn id="80" dur="1" fill="hold">
                                          <p:stCondLst>
                                            <p:cond delay="499"/>
                                          </p:stCondLst>
                                        </p:cTn>
                                        <p:tgtEl>
                                          <p:spTgt spid="29"/>
                                        </p:tgtEl>
                                        <p:attrNameLst>
                                          <p:attrName>style.visibility</p:attrName>
                                        </p:attrNameLst>
                                      </p:cBhvr>
                                      <p:to>
                                        <p:strVal val="hidden"/>
                                      </p:to>
                                    </p:se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fade">
                                      <p:cBhvr>
                                        <p:cTn id="85" dur="500"/>
                                        <p:tgtEl>
                                          <p:spTgt spid="3"/>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7"/>
                                        </p:tgtEl>
                                        <p:attrNameLst>
                                          <p:attrName>style.visibility</p:attrName>
                                        </p:attrNameLst>
                                      </p:cBhvr>
                                      <p:to>
                                        <p:strVal val="visible"/>
                                      </p:to>
                                    </p:set>
                                    <p:animEffect transition="in" filter="fade">
                                      <p:cBhvr>
                                        <p:cTn id="88" dur="500"/>
                                        <p:tgtEl>
                                          <p:spTgt spid="7"/>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grpId="0" nodeType="clickEffect">
                                  <p:stCondLst>
                                    <p:cond delay="0"/>
                                  </p:stCondLst>
                                  <p:childTnLst>
                                    <p:set>
                                      <p:cBhvr>
                                        <p:cTn id="92" dur="1" fill="hold">
                                          <p:stCondLst>
                                            <p:cond delay="0"/>
                                          </p:stCondLst>
                                        </p:cTn>
                                        <p:tgtEl>
                                          <p:spTgt spid="17"/>
                                        </p:tgtEl>
                                        <p:attrNameLst>
                                          <p:attrName>style.visibility</p:attrName>
                                        </p:attrNameLst>
                                      </p:cBhvr>
                                      <p:to>
                                        <p:strVal val="visible"/>
                                      </p:to>
                                    </p:set>
                                    <p:animEffect transition="in" filter="fade">
                                      <p:cBhvr>
                                        <p:cTn id="93" dur="500"/>
                                        <p:tgtEl>
                                          <p:spTgt spid="17"/>
                                        </p:tgtEl>
                                      </p:cBhvr>
                                    </p:animEffect>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grpId="0" nodeType="clickEffect">
                                  <p:stCondLst>
                                    <p:cond delay="0"/>
                                  </p:stCondLst>
                                  <p:childTnLst>
                                    <p:set>
                                      <p:cBhvr>
                                        <p:cTn id="97" dur="1" fill="hold">
                                          <p:stCondLst>
                                            <p:cond delay="0"/>
                                          </p:stCondLst>
                                        </p:cTn>
                                        <p:tgtEl>
                                          <p:spTgt spid="9"/>
                                        </p:tgtEl>
                                        <p:attrNameLst>
                                          <p:attrName>style.visibility</p:attrName>
                                        </p:attrNameLst>
                                      </p:cBhvr>
                                      <p:to>
                                        <p:strVal val="visible"/>
                                      </p:to>
                                    </p:set>
                                    <p:animEffect transition="in" filter="fade">
                                      <p:cBhvr>
                                        <p:cTn id="98" dur="500"/>
                                        <p:tgtEl>
                                          <p:spTgt spid="9"/>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10"/>
                                        </p:tgtEl>
                                        <p:attrNameLst>
                                          <p:attrName>style.visibility</p:attrName>
                                        </p:attrNameLst>
                                      </p:cBhvr>
                                      <p:to>
                                        <p:strVal val="visible"/>
                                      </p:to>
                                    </p:set>
                                    <p:animEffect transition="in" filter="fade">
                                      <p:cBhvr>
                                        <p:cTn id="101" dur="500"/>
                                        <p:tgtEl>
                                          <p:spTgt spid="10"/>
                                        </p:tgtEl>
                                      </p:cBhvr>
                                    </p:animEffect>
                                  </p:childTnLst>
                                </p:cTn>
                              </p:par>
                            </p:childTnLst>
                          </p:cTn>
                        </p:par>
                      </p:childTnLst>
                    </p:cTn>
                  </p:par>
                  <p:par>
                    <p:cTn id="102" fill="hold">
                      <p:stCondLst>
                        <p:cond delay="indefinite"/>
                      </p:stCondLst>
                      <p:childTnLst>
                        <p:par>
                          <p:cTn id="103" fill="hold">
                            <p:stCondLst>
                              <p:cond delay="0"/>
                            </p:stCondLst>
                            <p:childTnLst>
                              <p:par>
                                <p:cTn id="104" presetID="10" presetClass="entr" presetSubtype="0" fill="hold" grpId="0" nodeType="clickEffect">
                                  <p:stCondLst>
                                    <p:cond delay="0"/>
                                  </p:stCondLst>
                                  <p:childTnLst>
                                    <p:set>
                                      <p:cBhvr>
                                        <p:cTn id="105" dur="1" fill="hold">
                                          <p:stCondLst>
                                            <p:cond delay="0"/>
                                          </p:stCondLst>
                                        </p:cTn>
                                        <p:tgtEl>
                                          <p:spTgt spid="16"/>
                                        </p:tgtEl>
                                        <p:attrNameLst>
                                          <p:attrName>style.visibility</p:attrName>
                                        </p:attrNameLst>
                                      </p:cBhvr>
                                      <p:to>
                                        <p:strVal val="visible"/>
                                      </p:to>
                                    </p:set>
                                    <p:animEffect transition="in" filter="fade">
                                      <p:cBhvr>
                                        <p:cTn id="10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11" grpId="0" animBg="1"/>
      <p:bldP spid="12" grpId="0" animBg="1"/>
      <p:bldP spid="12" grpId="1" animBg="1"/>
      <p:bldP spid="13" grpId="0" animBg="1"/>
      <p:bldP spid="13" grpId="1" animBg="1"/>
      <p:bldP spid="14" grpId="0" animBg="1"/>
      <p:bldP spid="15" grpId="0"/>
      <p:bldP spid="20" grpId="0"/>
      <p:bldP spid="23" grpId="0" animBg="1"/>
      <p:bldP spid="24" grpId="0"/>
      <p:bldP spid="26" grpId="0" animBg="1"/>
      <p:bldP spid="27" grpId="0" animBg="1"/>
      <p:bldP spid="28" grpId="0"/>
      <p:bldP spid="29" grpId="0"/>
      <p:bldP spid="29" grpId="1"/>
      <p:bldP spid="31" grpId="0" animBg="1"/>
      <p:bldP spid="3" grpId="0" animBg="1"/>
      <p:bldP spid="7" grpId="0" animBg="1"/>
      <p:bldP spid="9" grpId="0" animBg="1"/>
      <p:bldP spid="10" grpId="0"/>
      <p:bldP spid="16" grpId="0"/>
      <p:bldP spid="1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1C4F0-C728-F942-5994-FB35DA528AAC}"/>
              </a:ext>
            </a:extLst>
          </p:cNvPr>
          <p:cNvSpPr>
            <a:spLocks noGrp="1"/>
          </p:cNvSpPr>
          <p:nvPr>
            <p:ph type="title"/>
          </p:nvPr>
        </p:nvSpPr>
        <p:spPr/>
        <p:txBody>
          <a:bodyPr/>
          <a:lstStyle/>
          <a:p>
            <a:r>
              <a:rPr lang="en-US" dirty="0"/>
              <a:t>Task Homogenization(TH)</a:t>
            </a:r>
          </a:p>
        </p:txBody>
      </p:sp>
      <p:sp>
        <p:nvSpPr>
          <p:cNvPr id="4" name="Slide Number Placeholder 3">
            <a:extLst>
              <a:ext uri="{FF2B5EF4-FFF2-40B4-BE49-F238E27FC236}">
                <a16:creationId xmlns:a16="http://schemas.microsoft.com/office/drawing/2014/main" id="{41A07FF8-6BF5-4497-3AA1-314D668FFBA4}"/>
              </a:ext>
            </a:extLst>
          </p:cNvPr>
          <p:cNvSpPr>
            <a:spLocks noGrp="1"/>
          </p:cNvSpPr>
          <p:nvPr>
            <p:ph type="sldNum" sz="quarter" idx="12"/>
          </p:nvPr>
        </p:nvSpPr>
        <p:spPr/>
        <p:txBody>
          <a:bodyPr/>
          <a:lstStyle/>
          <a:p>
            <a:fld id="{7D2751F7-D677-4CE9-B35A-C3CCA0CC8D94}" type="slidenum">
              <a:rPr lang="en-US" smtClean="0"/>
              <a:pPr/>
              <a:t>26</a:t>
            </a:fld>
            <a:endParaRPr lang="en-US" dirty="0"/>
          </a:p>
        </p:txBody>
      </p:sp>
      <p:sp>
        <p:nvSpPr>
          <p:cNvPr id="6" name="TextBox 5">
            <a:extLst>
              <a:ext uri="{FF2B5EF4-FFF2-40B4-BE49-F238E27FC236}">
                <a16:creationId xmlns:a16="http://schemas.microsoft.com/office/drawing/2014/main" id="{C2E66A80-D2FA-ED3D-1D8C-E6008DBE4540}"/>
              </a:ext>
            </a:extLst>
          </p:cNvPr>
          <p:cNvSpPr txBox="1"/>
          <p:nvPr/>
        </p:nvSpPr>
        <p:spPr>
          <a:xfrm>
            <a:off x="1355780" y="2183234"/>
            <a:ext cx="939800" cy="523220"/>
          </a:xfrm>
          <a:prstGeom prst="rect">
            <a:avLst/>
          </a:prstGeom>
          <a:noFill/>
        </p:spPr>
        <p:txBody>
          <a:bodyPr wrap="square" rtlCol="0">
            <a:spAutoFit/>
          </a:bodyPr>
          <a:lstStyle/>
          <a:p>
            <a:r>
              <a:rPr lang="en-US" dirty="0"/>
              <a:t>Inference Requests</a:t>
            </a:r>
          </a:p>
        </p:txBody>
      </p:sp>
      <p:cxnSp>
        <p:nvCxnSpPr>
          <p:cNvPr id="8" name="Straight Arrow Connector 7">
            <a:extLst>
              <a:ext uri="{FF2B5EF4-FFF2-40B4-BE49-F238E27FC236}">
                <a16:creationId xmlns:a16="http://schemas.microsoft.com/office/drawing/2014/main" id="{BF03333B-7339-CB21-2A31-A7C5D09D40F9}"/>
              </a:ext>
            </a:extLst>
          </p:cNvPr>
          <p:cNvCxnSpPr>
            <a:cxnSpLocks/>
          </p:cNvCxnSpPr>
          <p:nvPr/>
        </p:nvCxnSpPr>
        <p:spPr>
          <a:xfrm>
            <a:off x="1419280" y="2744554"/>
            <a:ext cx="939800" cy="0"/>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Oval 10">
                <a:extLst>
                  <a:ext uri="{FF2B5EF4-FFF2-40B4-BE49-F238E27FC236}">
                    <a16:creationId xmlns:a16="http://schemas.microsoft.com/office/drawing/2014/main" id="{DB3DCC76-9A9A-2FB1-E239-4EDB40EFA466}"/>
                  </a:ext>
                </a:extLst>
              </p:cNvPr>
              <p:cNvSpPr/>
              <p:nvPr/>
            </p:nvSpPr>
            <p:spPr>
              <a:xfrm>
                <a:off x="2525818" y="2429930"/>
                <a:ext cx="548640" cy="548640"/>
              </a:xfrm>
              <a:prstGeom prst="ellipse">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𝑀</m:t>
                          </m:r>
                        </m:e>
                        <m:sub>
                          <m:r>
                            <a:rPr lang="en-US" b="0" i="1" smtClean="0">
                              <a:solidFill>
                                <a:schemeClr val="tx1"/>
                              </a:solidFill>
                              <a:latin typeface="Cambria Math" panose="02040503050406030204" pitchFamily="18" charset="0"/>
                            </a:rPr>
                            <m:t>1</m:t>
                          </m:r>
                        </m:sub>
                      </m:sSub>
                    </m:oMath>
                  </m:oMathPara>
                </a14:m>
                <a:endParaRPr lang="en-US" dirty="0"/>
              </a:p>
            </p:txBody>
          </p:sp>
        </mc:Choice>
        <mc:Fallback xmlns="">
          <p:sp>
            <p:nvSpPr>
              <p:cNvPr id="11" name="Oval 10">
                <a:extLst>
                  <a:ext uri="{FF2B5EF4-FFF2-40B4-BE49-F238E27FC236}">
                    <a16:creationId xmlns:a16="http://schemas.microsoft.com/office/drawing/2014/main" id="{DB3DCC76-9A9A-2FB1-E239-4EDB40EFA466}"/>
                  </a:ext>
                </a:extLst>
              </p:cNvPr>
              <p:cNvSpPr>
                <a:spLocks noRot="1" noChangeAspect="1" noMove="1" noResize="1" noEditPoints="1" noAdjustHandles="1" noChangeArrowheads="1" noChangeShapeType="1" noTextEdit="1"/>
              </p:cNvSpPr>
              <p:nvPr/>
            </p:nvSpPr>
            <p:spPr>
              <a:xfrm>
                <a:off x="2525818" y="2429930"/>
                <a:ext cx="548640" cy="548640"/>
              </a:xfrm>
              <a:prstGeom prst="ellipse">
                <a:avLst/>
              </a:prstGeom>
              <a:blipFill>
                <a:blip r:embed="rId3"/>
                <a:stretch>
                  <a:fillRect/>
                </a:stretch>
              </a:blipFill>
            </p:spPr>
            <p:txBody>
              <a:bodyPr/>
              <a:lstStyle/>
              <a:p>
                <a:r>
                  <a:rPr lang="en-US">
                    <a:noFill/>
                  </a:rPr>
                  <a:t> </a:t>
                </a:r>
              </a:p>
            </p:txBody>
          </p:sp>
        </mc:Fallback>
      </mc:AlternateContent>
      <p:sp>
        <p:nvSpPr>
          <p:cNvPr id="14" name="Rectangle: Rounded Corners 13">
            <a:extLst>
              <a:ext uri="{FF2B5EF4-FFF2-40B4-BE49-F238E27FC236}">
                <a16:creationId xmlns:a16="http://schemas.microsoft.com/office/drawing/2014/main" id="{3DF81825-E5DE-FF6B-EF1C-76A084F78E68}"/>
              </a:ext>
            </a:extLst>
          </p:cNvPr>
          <p:cNvSpPr/>
          <p:nvPr/>
        </p:nvSpPr>
        <p:spPr>
          <a:xfrm>
            <a:off x="469211" y="1800017"/>
            <a:ext cx="800100" cy="1747414"/>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165806C-83F2-F362-DBA1-33BCB62AD665}"/>
              </a:ext>
            </a:extLst>
          </p:cNvPr>
          <p:cNvSpPr txBox="1"/>
          <p:nvPr/>
        </p:nvSpPr>
        <p:spPr>
          <a:xfrm>
            <a:off x="240266" y="3543487"/>
            <a:ext cx="1257989" cy="523220"/>
          </a:xfrm>
          <a:prstGeom prst="rect">
            <a:avLst/>
          </a:prstGeom>
          <a:noFill/>
        </p:spPr>
        <p:txBody>
          <a:bodyPr wrap="square" rtlCol="0">
            <a:spAutoFit/>
          </a:bodyPr>
          <a:lstStyle/>
          <a:p>
            <a:pPr algn="ctr"/>
            <a:r>
              <a:rPr lang="en-US" dirty="0"/>
              <a:t>Workload trace of tasks</a:t>
            </a:r>
          </a:p>
        </p:txBody>
      </p:sp>
      <p:cxnSp>
        <p:nvCxnSpPr>
          <p:cNvPr id="19" name="Straight Arrow Connector 18">
            <a:extLst>
              <a:ext uri="{FF2B5EF4-FFF2-40B4-BE49-F238E27FC236}">
                <a16:creationId xmlns:a16="http://schemas.microsoft.com/office/drawing/2014/main" id="{33876F29-CA00-62D3-1094-2080923BF585}"/>
              </a:ext>
            </a:extLst>
          </p:cNvPr>
          <p:cNvCxnSpPr/>
          <p:nvPr/>
        </p:nvCxnSpPr>
        <p:spPr>
          <a:xfrm>
            <a:off x="4802778" y="2839849"/>
            <a:ext cx="3209165" cy="0"/>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463686-6838-2B7F-DE69-D01A77CFC023}"/>
              </a:ext>
            </a:extLst>
          </p:cNvPr>
          <p:cNvSpPr txBox="1"/>
          <p:nvPr/>
        </p:nvSpPr>
        <p:spPr>
          <a:xfrm>
            <a:off x="7334506" y="2894880"/>
            <a:ext cx="1354874" cy="738664"/>
          </a:xfrm>
          <a:prstGeom prst="rect">
            <a:avLst/>
          </a:prstGeom>
          <a:noFill/>
        </p:spPr>
        <p:txBody>
          <a:bodyPr wrap="square" rtlCol="0">
            <a:spAutoFit/>
          </a:bodyPr>
          <a:lstStyle/>
          <a:p>
            <a:r>
              <a:rPr lang="en-US" dirty="0"/>
              <a:t>Total time to complete the workload</a:t>
            </a:r>
          </a:p>
        </p:txBody>
      </p:sp>
      <p:cxnSp>
        <p:nvCxnSpPr>
          <p:cNvPr id="22" name="Straight Connector 21">
            <a:extLst>
              <a:ext uri="{FF2B5EF4-FFF2-40B4-BE49-F238E27FC236}">
                <a16:creationId xmlns:a16="http://schemas.microsoft.com/office/drawing/2014/main" id="{BA6B1804-11EE-5E1B-A700-B20AF47E2E72}"/>
              </a:ext>
            </a:extLst>
          </p:cNvPr>
          <p:cNvCxnSpPr/>
          <p:nvPr/>
        </p:nvCxnSpPr>
        <p:spPr>
          <a:xfrm>
            <a:off x="4803572" y="2704729"/>
            <a:ext cx="0" cy="27384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17F80356-E6DB-3140-090B-8EE8B0D6836B}"/>
              </a:ext>
            </a:extLst>
          </p:cNvPr>
          <p:cNvSpPr/>
          <p:nvPr/>
        </p:nvSpPr>
        <p:spPr>
          <a:xfrm>
            <a:off x="4802778" y="2694793"/>
            <a:ext cx="1600200" cy="141023"/>
          </a:xfrm>
          <a:prstGeom prst="rect">
            <a:avLst/>
          </a:prstGeom>
          <a:solidFill>
            <a:schemeClr val="accent3">
              <a:lumMod val="75000"/>
            </a:schemeClr>
          </a:solidFill>
          <a:ln w="158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6E128D8D-1952-3341-20CF-672D3C9FBBC1}"/>
                  </a:ext>
                </a:extLst>
              </p:cNvPr>
              <p:cNvSpPr txBox="1"/>
              <p:nvPr/>
            </p:nvSpPr>
            <p:spPr>
              <a:xfrm>
                <a:off x="6169731" y="2820419"/>
                <a:ext cx="63012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𝑡</m:t>
                          </m:r>
                        </m:e>
                        <m:sub>
                          <m:r>
                            <a:rPr lang="en-US" sz="1800" b="0" i="1" smtClean="0">
                              <a:latin typeface="Cambria Math" panose="02040503050406030204" pitchFamily="18" charset="0"/>
                            </a:rPr>
                            <m:t>h𝑒𝑡𝑒</m:t>
                          </m:r>
                        </m:sub>
                      </m:sSub>
                    </m:oMath>
                  </m:oMathPara>
                </a14:m>
                <a:endParaRPr lang="en-US" sz="1800" b="0" dirty="0"/>
              </a:p>
            </p:txBody>
          </p:sp>
        </mc:Choice>
        <mc:Fallback xmlns="">
          <p:sp>
            <p:nvSpPr>
              <p:cNvPr id="24" name="TextBox 23">
                <a:extLst>
                  <a:ext uri="{FF2B5EF4-FFF2-40B4-BE49-F238E27FC236}">
                    <a16:creationId xmlns:a16="http://schemas.microsoft.com/office/drawing/2014/main" id="{6E128D8D-1952-3341-20CF-672D3C9FBBC1}"/>
                  </a:ext>
                </a:extLst>
              </p:cNvPr>
              <p:cNvSpPr txBox="1">
                <a:spLocks noRot="1" noChangeAspect="1" noMove="1" noResize="1" noEditPoints="1" noAdjustHandles="1" noChangeArrowheads="1" noChangeShapeType="1" noTextEdit="1"/>
              </p:cNvSpPr>
              <p:nvPr/>
            </p:nvSpPr>
            <p:spPr>
              <a:xfrm>
                <a:off x="6169731" y="2820419"/>
                <a:ext cx="630129" cy="369332"/>
              </a:xfrm>
              <a:prstGeom prst="rect">
                <a:avLst/>
              </a:prstGeom>
              <a:blipFill>
                <a:blip r:embed="rId4"/>
                <a:stretch>
                  <a:fillRect b="-1667"/>
                </a:stretch>
              </a:blipFill>
            </p:spPr>
            <p:txBody>
              <a:bodyPr/>
              <a:lstStyle/>
              <a:p>
                <a:r>
                  <a:rPr lang="en-US">
                    <a:noFill/>
                  </a:rPr>
                  <a:t> </a:t>
                </a:r>
              </a:p>
            </p:txBody>
          </p:sp>
        </mc:Fallback>
      </mc:AlternateContent>
      <p:sp>
        <p:nvSpPr>
          <p:cNvPr id="26" name="Rectangle: Rounded Corners 25">
            <a:extLst>
              <a:ext uri="{FF2B5EF4-FFF2-40B4-BE49-F238E27FC236}">
                <a16:creationId xmlns:a16="http://schemas.microsoft.com/office/drawing/2014/main" id="{8B1ED7EB-D1AB-F273-8473-6F918BDA9F3C}"/>
              </a:ext>
            </a:extLst>
          </p:cNvPr>
          <p:cNvSpPr/>
          <p:nvPr/>
        </p:nvSpPr>
        <p:spPr>
          <a:xfrm>
            <a:off x="292100" y="1600013"/>
            <a:ext cx="2990850" cy="2686082"/>
          </a:xfrm>
          <a:prstGeom prst="roundRect">
            <a:avLst>
              <a:gd name="adj" fmla="val 8027"/>
            </a:avLst>
          </a:prstGeom>
          <a:noFill/>
          <a:ln w="127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Right 26">
            <a:extLst>
              <a:ext uri="{FF2B5EF4-FFF2-40B4-BE49-F238E27FC236}">
                <a16:creationId xmlns:a16="http://schemas.microsoft.com/office/drawing/2014/main" id="{86F0DF8D-6A30-2C9D-EA8A-A69AA7949976}"/>
              </a:ext>
            </a:extLst>
          </p:cNvPr>
          <p:cNvSpPr/>
          <p:nvPr/>
        </p:nvSpPr>
        <p:spPr>
          <a:xfrm>
            <a:off x="3389485" y="2566005"/>
            <a:ext cx="1206495" cy="45286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93D60FA7-D7DD-E4BB-138C-BBE916E6C823}"/>
              </a:ext>
            </a:extLst>
          </p:cNvPr>
          <p:cNvSpPr txBox="1"/>
          <p:nvPr/>
        </p:nvSpPr>
        <p:spPr>
          <a:xfrm>
            <a:off x="3334784" y="2245176"/>
            <a:ext cx="1050072" cy="307777"/>
          </a:xfrm>
          <a:prstGeom prst="rect">
            <a:avLst/>
          </a:prstGeom>
          <a:noFill/>
        </p:spPr>
        <p:txBody>
          <a:bodyPr wrap="square" rtlCol="0">
            <a:spAutoFit/>
          </a:bodyPr>
          <a:lstStyle/>
          <a:p>
            <a:r>
              <a:rPr lang="en-US" dirty="0" err="1"/>
              <a:t>Makespan</a:t>
            </a:r>
            <a:endParaRPr lang="en-US" dirty="0"/>
          </a:p>
        </p:txBody>
      </p:sp>
      <p:sp>
        <p:nvSpPr>
          <p:cNvPr id="29" name="TextBox 28">
            <a:extLst>
              <a:ext uri="{FF2B5EF4-FFF2-40B4-BE49-F238E27FC236}">
                <a16:creationId xmlns:a16="http://schemas.microsoft.com/office/drawing/2014/main" id="{C0463279-A200-4DB3-24C0-14135F1DFE8F}"/>
              </a:ext>
            </a:extLst>
          </p:cNvPr>
          <p:cNvSpPr txBox="1"/>
          <p:nvPr/>
        </p:nvSpPr>
        <p:spPr>
          <a:xfrm>
            <a:off x="292100" y="4296035"/>
            <a:ext cx="2990850" cy="307777"/>
          </a:xfrm>
          <a:prstGeom prst="rect">
            <a:avLst/>
          </a:prstGeom>
          <a:noFill/>
        </p:spPr>
        <p:txBody>
          <a:bodyPr wrap="square" rtlCol="0">
            <a:spAutoFit/>
          </a:bodyPr>
          <a:lstStyle/>
          <a:p>
            <a:r>
              <a:rPr lang="en-US" b="1" dirty="0"/>
              <a:t>Heterogeneous</a:t>
            </a:r>
            <a:r>
              <a:rPr lang="en-US" dirty="0"/>
              <a:t> computing System</a:t>
            </a:r>
          </a:p>
        </p:txBody>
      </p:sp>
      <p:sp>
        <p:nvSpPr>
          <p:cNvPr id="3" name="Isosceles Triangle 2">
            <a:extLst>
              <a:ext uri="{FF2B5EF4-FFF2-40B4-BE49-F238E27FC236}">
                <a16:creationId xmlns:a16="http://schemas.microsoft.com/office/drawing/2014/main" id="{BBE00552-2C71-EC53-E8B0-44F64E597F0A}"/>
              </a:ext>
            </a:extLst>
          </p:cNvPr>
          <p:cNvSpPr/>
          <p:nvPr/>
        </p:nvSpPr>
        <p:spPr>
          <a:xfrm>
            <a:off x="657472" y="1882704"/>
            <a:ext cx="436716" cy="411910"/>
          </a:xfrm>
          <a:prstGeom prst="triangl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71738B2-19C6-8872-AA86-5BED4492CF5F}"/>
              </a:ext>
            </a:extLst>
          </p:cNvPr>
          <p:cNvSpPr/>
          <p:nvPr/>
        </p:nvSpPr>
        <p:spPr>
          <a:xfrm>
            <a:off x="667939" y="2520667"/>
            <a:ext cx="402642" cy="328220"/>
          </a:xfrm>
          <a:prstGeom prst="rect">
            <a:avLst/>
          </a:prstGeom>
          <a:solidFill>
            <a:srgbClr val="00B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59FEC40-51CF-AFD1-BD7A-4E39C20E9791}"/>
              </a:ext>
            </a:extLst>
          </p:cNvPr>
          <p:cNvSpPr/>
          <p:nvPr/>
        </p:nvSpPr>
        <p:spPr>
          <a:xfrm>
            <a:off x="647230" y="2987306"/>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a:extLst>
              <a:ext uri="{FF2B5EF4-FFF2-40B4-BE49-F238E27FC236}">
                <a16:creationId xmlns:a16="http://schemas.microsoft.com/office/drawing/2014/main" id="{DEF22DD1-DBF5-508C-99B2-3A63EB9F2179}"/>
              </a:ext>
            </a:extLst>
          </p:cNvPr>
          <p:cNvCxnSpPr>
            <a:cxnSpLocks/>
            <a:stCxn id="16" idx="1"/>
            <a:endCxn id="3" idx="5"/>
          </p:cNvCxnSpPr>
          <p:nvPr/>
        </p:nvCxnSpPr>
        <p:spPr>
          <a:xfrm flipH="1">
            <a:off x="985009" y="1309632"/>
            <a:ext cx="822600" cy="779027"/>
          </a:xfrm>
          <a:prstGeom prst="straightConnector1">
            <a:avLst/>
          </a:prstGeom>
          <a:ln>
            <a:solidFill>
              <a:schemeClr val="accent1">
                <a:shade val="95000"/>
                <a:satMod val="105000"/>
                <a:alpha val="74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E6E14865-1605-2E93-A3D4-3540758641F1}"/>
              </a:ext>
            </a:extLst>
          </p:cNvPr>
          <p:cNvSpPr txBox="1"/>
          <p:nvPr/>
        </p:nvSpPr>
        <p:spPr>
          <a:xfrm>
            <a:off x="1807609" y="1048022"/>
            <a:ext cx="2015706" cy="523220"/>
          </a:xfrm>
          <a:prstGeom prst="rect">
            <a:avLst/>
          </a:prstGeom>
          <a:noFill/>
          <a:ln>
            <a:solidFill>
              <a:schemeClr val="accent1">
                <a:shade val="95000"/>
                <a:satMod val="105000"/>
              </a:schemeClr>
            </a:solidFill>
          </a:ln>
        </p:spPr>
        <p:txBody>
          <a:bodyPr wrap="square" rtlCol="0">
            <a:spAutoFit/>
          </a:bodyPr>
          <a:lstStyle/>
          <a:p>
            <a:r>
              <a:rPr lang="en-US" dirty="0"/>
              <a:t>Slowest task type executing on machine</a:t>
            </a:r>
          </a:p>
        </p:txBody>
      </p:sp>
      <p:sp>
        <p:nvSpPr>
          <p:cNvPr id="5" name="TextBox 4">
            <a:extLst>
              <a:ext uri="{FF2B5EF4-FFF2-40B4-BE49-F238E27FC236}">
                <a16:creationId xmlns:a16="http://schemas.microsoft.com/office/drawing/2014/main" id="{27A16A3D-445A-43C7-F7D8-F8528B952346}"/>
              </a:ext>
            </a:extLst>
          </p:cNvPr>
          <p:cNvSpPr txBox="1"/>
          <p:nvPr/>
        </p:nvSpPr>
        <p:spPr>
          <a:xfrm>
            <a:off x="292100" y="4318353"/>
            <a:ext cx="2990850" cy="307777"/>
          </a:xfrm>
          <a:prstGeom prst="rect">
            <a:avLst/>
          </a:prstGeom>
          <a:noFill/>
        </p:spPr>
        <p:txBody>
          <a:bodyPr wrap="square" rtlCol="0">
            <a:spAutoFit/>
          </a:bodyPr>
          <a:lstStyle/>
          <a:p>
            <a:r>
              <a:rPr lang="en-US" b="1" dirty="0"/>
              <a:t>Homogeneous</a:t>
            </a:r>
            <a:r>
              <a:rPr lang="en-US" dirty="0"/>
              <a:t> computing System</a:t>
            </a: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B9E17BFF-AB01-8E38-5D6F-D19E55C04A74}"/>
                  </a:ext>
                </a:extLst>
              </p:cNvPr>
              <p:cNvSpPr txBox="1"/>
              <p:nvPr/>
            </p:nvSpPr>
            <p:spPr>
              <a:xfrm>
                <a:off x="3309841" y="3991402"/>
                <a:ext cx="4716773" cy="55136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800" b="1" i="1" smtClean="0">
                          <a:latin typeface="Cambria Math" panose="02040503050406030204" pitchFamily="18" charset="0"/>
                        </a:rPr>
                        <m:t>𝑺𝒑𝒆𝒆𝒅𝒖𝒑</m:t>
                      </m:r>
                      <m:r>
                        <a:rPr lang="en-US" sz="1800" b="1" i="1" smtClean="0">
                          <a:latin typeface="Cambria Math" panose="02040503050406030204" pitchFamily="18" charset="0"/>
                        </a:rPr>
                        <m:t> </m:t>
                      </m:r>
                      <m:r>
                        <a:rPr lang="en-US" sz="1800" b="1" i="1" smtClean="0">
                          <a:latin typeface="Cambria Math" panose="02040503050406030204" pitchFamily="18" charset="0"/>
                        </a:rPr>
                        <m:t>𝑭𝒂𝒄𝒕𝒐𝒓</m:t>
                      </m:r>
                      <m:r>
                        <a:rPr lang="en-US" sz="1800" b="1" i="1" smtClean="0">
                          <a:latin typeface="Cambria Math" panose="02040503050406030204" pitchFamily="18" charset="0"/>
                        </a:rPr>
                        <m:t>=</m:t>
                      </m:r>
                      <m:f>
                        <m:fPr>
                          <m:ctrlPr>
                            <a:rPr lang="en-US" sz="1800" b="1" i="1" smtClean="0">
                              <a:latin typeface="Cambria Math" panose="02040503050406030204" pitchFamily="18" charset="0"/>
                            </a:rPr>
                          </m:ctrlPr>
                        </m:fPr>
                        <m:num>
                          <m:sSub>
                            <m:sSubPr>
                              <m:ctrlPr>
                                <a:rPr lang="en-US" sz="1800" b="1" i="1" smtClean="0">
                                  <a:solidFill>
                                    <a:srgbClr val="FF0000"/>
                                  </a:solidFill>
                                  <a:latin typeface="Cambria Math" panose="02040503050406030204" pitchFamily="18" charset="0"/>
                                </a:rPr>
                              </m:ctrlPr>
                            </m:sSubPr>
                            <m:e>
                              <m:r>
                                <a:rPr lang="en-US" sz="1800" b="1" i="1" smtClean="0">
                                  <a:solidFill>
                                    <a:srgbClr val="FF0000"/>
                                  </a:solidFill>
                                  <a:latin typeface="Cambria Math" panose="02040503050406030204" pitchFamily="18" charset="0"/>
                                </a:rPr>
                                <m:t>𝒕</m:t>
                              </m:r>
                            </m:e>
                            <m:sub>
                              <m:r>
                                <a:rPr lang="en-US" sz="1800" b="1" i="1" smtClean="0">
                                  <a:solidFill>
                                    <a:srgbClr val="FF0000"/>
                                  </a:solidFill>
                                  <a:latin typeface="Cambria Math" panose="02040503050406030204" pitchFamily="18" charset="0"/>
                                </a:rPr>
                                <m:t>𝒉𝒐𝒎𝒐</m:t>
                              </m:r>
                            </m:sub>
                          </m:sSub>
                        </m:num>
                        <m:den>
                          <m:sSub>
                            <m:sSubPr>
                              <m:ctrlPr>
                                <a:rPr lang="en-US" sz="1800" b="1" i="1" smtClean="0">
                                  <a:solidFill>
                                    <a:srgbClr val="00B050"/>
                                  </a:solidFill>
                                  <a:latin typeface="Cambria Math" panose="02040503050406030204" pitchFamily="18" charset="0"/>
                                </a:rPr>
                              </m:ctrlPr>
                            </m:sSubPr>
                            <m:e>
                              <m:r>
                                <a:rPr lang="en-US" sz="1800" b="1" i="1" smtClean="0">
                                  <a:solidFill>
                                    <a:srgbClr val="00B050"/>
                                  </a:solidFill>
                                  <a:latin typeface="Cambria Math" panose="02040503050406030204" pitchFamily="18" charset="0"/>
                                </a:rPr>
                                <m:t>𝒕</m:t>
                              </m:r>
                            </m:e>
                            <m:sub>
                              <m:r>
                                <a:rPr lang="en-US" sz="1800" b="1" i="1" smtClean="0">
                                  <a:solidFill>
                                    <a:srgbClr val="00B050"/>
                                  </a:solidFill>
                                  <a:latin typeface="Cambria Math" panose="02040503050406030204" pitchFamily="18" charset="0"/>
                                </a:rPr>
                                <m:t>𝒉𝒆𝒕𝒆</m:t>
                              </m:r>
                            </m:sub>
                          </m:sSub>
                        </m:den>
                      </m:f>
                    </m:oMath>
                  </m:oMathPara>
                </a14:m>
                <a:endParaRPr lang="en-US" sz="1800" b="1" dirty="0"/>
              </a:p>
            </p:txBody>
          </p:sp>
        </mc:Choice>
        <mc:Fallback xmlns="">
          <p:sp>
            <p:nvSpPr>
              <p:cNvPr id="12" name="TextBox 11">
                <a:extLst>
                  <a:ext uri="{FF2B5EF4-FFF2-40B4-BE49-F238E27FC236}">
                    <a16:creationId xmlns:a16="http://schemas.microsoft.com/office/drawing/2014/main" id="{B9E17BFF-AB01-8E38-5D6F-D19E55C04A74}"/>
                  </a:ext>
                </a:extLst>
              </p:cNvPr>
              <p:cNvSpPr txBox="1">
                <a:spLocks noRot="1" noChangeAspect="1" noMove="1" noResize="1" noEditPoints="1" noAdjustHandles="1" noChangeArrowheads="1" noChangeShapeType="1" noTextEdit="1"/>
              </p:cNvSpPr>
              <p:nvPr/>
            </p:nvSpPr>
            <p:spPr>
              <a:xfrm>
                <a:off x="3309841" y="3991402"/>
                <a:ext cx="4716773" cy="551369"/>
              </a:xfrm>
              <a:prstGeom prst="rect">
                <a:avLst/>
              </a:prstGeom>
              <a:blipFill>
                <a:blip r:embed="rId5"/>
                <a:stretch>
                  <a:fillRect/>
                </a:stretch>
              </a:blipFill>
            </p:spPr>
            <p:txBody>
              <a:bodyPr/>
              <a:lstStyle/>
              <a:p>
                <a:r>
                  <a:rPr lang="en-US">
                    <a:noFill/>
                  </a:rPr>
                  <a:t> </a:t>
                </a:r>
              </a:p>
            </p:txBody>
          </p:sp>
        </mc:Fallback>
      </mc:AlternateContent>
      <p:sp>
        <p:nvSpPr>
          <p:cNvPr id="13" name="Rectangle 12">
            <a:extLst>
              <a:ext uri="{FF2B5EF4-FFF2-40B4-BE49-F238E27FC236}">
                <a16:creationId xmlns:a16="http://schemas.microsoft.com/office/drawing/2014/main" id="{EA548E7B-6684-FF3E-C0EF-C6579D3AD0F6}"/>
              </a:ext>
            </a:extLst>
          </p:cNvPr>
          <p:cNvSpPr/>
          <p:nvPr/>
        </p:nvSpPr>
        <p:spPr>
          <a:xfrm>
            <a:off x="4802783" y="2552953"/>
            <a:ext cx="2531723" cy="141023"/>
          </a:xfrm>
          <a:prstGeom prst="rect">
            <a:avLst/>
          </a:prstGeom>
          <a:solidFill>
            <a:srgbClr val="FF0000"/>
          </a:solidFill>
          <a:ln w="158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28C99901-A02B-785B-3F78-D8529C364E5D}"/>
                  </a:ext>
                </a:extLst>
              </p:cNvPr>
              <p:cNvSpPr txBox="1"/>
              <p:nvPr/>
            </p:nvSpPr>
            <p:spPr>
              <a:xfrm>
                <a:off x="7019441" y="2101714"/>
                <a:ext cx="63012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𝑡</m:t>
                          </m:r>
                        </m:e>
                        <m:sub>
                          <m:r>
                            <a:rPr lang="en-US" sz="1800" b="0" i="1" smtClean="0">
                              <a:latin typeface="Cambria Math" panose="02040503050406030204" pitchFamily="18" charset="0"/>
                            </a:rPr>
                            <m:t>h𝑜𝑚𝑜</m:t>
                          </m:r>
                        </m:sub>
                      </m:sSub>
                    </m:oMath>
                  </m:oMathPara>
                </a14:m>
                <a:endParaRPr lang="en-US" sz="1800" b="0" dirty="0"/>
              </a:p>
            </p:txBody>
          </p:sp>
        </mc:Choice>
        <mc:Fallback xmlns="">
          <p:sp>
            <p:nvSpPr>
              <p:cNvPr id="17" name="TextBox 16">
                <a:extLst>
                  <a:ext uri="{FF2B5EF4-FFF2-40B4-BE49-F238E27FC236}">
                    <a16:creationId xmlns:a16="http://schemas.microsoft.com/office/drawing/2014/main" id="{28C99901-A02B-785B-3F78-D8529C364E5D}"/>
                  </a:ext>
                </a:extLst>
              </p:cNvPr>
              <p:cNvSpPr txBox="1">
                <a:spLocks noRot="1" noChangeAspect="1" noMove="1" noResize="1" noEditPoints="1" noAdjustHandles="1" noChangeArrowheads="1" noChangeShapeType="1" noTextEdit="1"/>
              </p:cNvSpPr>
              <p:nvPr/>
            </p:nvSpPr>
            <p:spPr>
              <a:xfrm>
                <a:off x="7019441" y="2101714"/>
                <a:ext cx="630129" cy="369332"/>
              </a:xfrm>
              <a:prstGeom prst="rect">
                <a:avLst/>
              </a:prstGeom>
              <a:blipFill>
                <a:blip r:embed="rId6"/>
                <a:stretch>
                  <a:fillRect r="-9615" b="-1667"/>
                </a:stretch>
              </a:blipFill>
            </p:spPr>
            <p:txBody>
              <a:bodyPr/>
              <a:lstStyle/>
              <a:p>
                <a:r>
                  <a:rPr lang="en-US">
                    <a:noFill/>
                  </a:rPr>
                  <a:t> </a:t>
                </a:r>
              </a:p>
            </p:txBody>
          </p:sp>
        </mc:Fallback>
      </mc:AlternateContent>
      <p:sp>
        <p:nvSpPr>
          <p:cNvPr id="18" name="Isosceles Triangle 17">
            <a:extLst>
              <a:ext uri="{FF2B5EF4-FFF2-40B4-BE49-F238E27FC236}">
                <a16:creationId xmlns:a16="http://schemas.microsoft.com/office/drawing/2014/main" id="{6D9CB68A-4492-B65C-A825-B5839A206B9B}"/>
              </a:ext>
            </a:extLst>
          </p:cNvPr>
          <p:cNvSpPr/>
          <p:nvPr/>
        </p:nvSpPr>
        <p:spPr>
          <a:xfrm>
            <a:off x="666276" y="2432699"/>
            <a:ext cx="436716" cy="411910"/>
          </a:xfrm>
          <a:prstGeom prst="triangl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a:extLst>
              <a:ext uri="{FF2B5EF4-FFF2-40B4-BE49-F238E27FC236}">
                <a16:creationId xmlns:a16="http://schemas.microsoft.com/office/drawing/2014/main" id="{B2E4E7E5-3429-4CD6-C122-BCE2E156B3BB}"/>
              </a:ext>
            </a:extLst>
          </p:cNvPr>
          <p:cNvSpPr/>
          <p:nvPr/>
        </p:nvSpPr>
        <p:spPr>
          <a:xfrm>
            <a:off x="638969" y="2991388"/>
            <a:ext cx="436716" cy="411910"/>
          </a:xfrm>
          <a:prstGeom prst="triangl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95830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fade">
                                      <p:cBhvr>
                                        <p:cTn id="10" dur="500"/>
                                        <p:tgtEl>
                                          <p:spTgt spid="2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par>
                                <p:cTn id="27" presetID="10" presetClass="entr" presetSubtype="0" fill="hold" grpId="1"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500"/>
                                        <p:tgtEl>
                                          <p:spTgt spid="6"/>
                                        </p:tgtEl>
                                      </p:cBhvr>
                                    </p:animEffect>
                                  </p:childTnLst>
                                </p:cTn>
                              </p:par>
                              <p:par>
                                <p:cTn id="35" presetID="10" presetClass="entr" presetSubtype="0" fill="hold" nodeType="with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500"/>
                                        <p:tgtEl>
                                          <p:spTgt spid="16"/>
                                        </p:tgtEl>
                                      </p:cBhvr>
                                    </p:animEffect>
                                  </p:childTnLst>
                                </p:cTn>
                              </p:par>
                              <p:par>
                                <p:cTn id="48" presetID="10" presetClass="entr" presetSubtype="0" fill="hold" nodeType="with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fade">
                                      <p:cBhvr>
                                        <p:cTn id="50" dur="500"/>
                                        <p:tgtEl>
                                          <p:spTgt spid="10"/>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fade">
                                      <p:cBhvr>
                                        <p:cTn id="55" dur="500"/>
                                        <p:tgtEl>
                                          <p:spTgt spid="27"/>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500"/>
                                        <p:tgtEl>
                                          <p:spTgt spid="28"/>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fade">
                                      <p:cBhvr>
                                        <p:cTn id="63" dur="500"/>
                                        <p:tgtEl>
                                          <p:spTgt spid="22"/>
                                        </p:tgtEl>
                                      </p:cBhvr>
                                    </p:animEffect>
                                  </p:childTnLst>
                                </p:cTn>
                              </p:par>
                              <p:par>
                                <p:cTn id="64" presetID="10" presetClass="entr" presetSubtype="0" fill="hold" nodeType="with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fade">
                                      <p:cBhvr>
                                        <p:cTn id="66" dur="500"/>
                                        <p:tgtEl>
                                          <p:spTgt spid="19"/>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fade">
                                      <p:cBhvr>
                                        <p:cTn id="69" dur="500"/>
                                        <p:tgtEl>
                                          <p:spTgt spid="20"/>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23"/>
                                        </p:tgtEl>
                                        <p:attrNameLst>
                                          <p:attrName>style.visibility</p:attrName>
                                        </p:attrNameLst>
                                      </p:cBhvr>
                                      <p:to>
                                        <p:strVal val="visible"/>
                                      </p:to>
                                    </p:set>
                                    <p:animEffect transition="in" filter="fade">
                                      <p:cBhvr>
                                        <p:cTn id="74" dur="500"/>
                                        <p:tgtEl>
                                          <p:spTgt spid="23"/>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24"/>
                                        </p:tgtEl>
                                        <p:attrNameLst>
                                          <p:attrName>style.visibility</p:attrName>
                                        </p:attrNameLst>
                                      </p:cBhvr>
                                      <p:to>
                                        <p:strVal val="visible"/>
                                      </p:to>
                                    </p:set>
                                    <p:animEffect transition="in" filter="fade">
                                      <p:cBhvr>
                                        <p:cTn id="77" dur="500"/>
                                        <p:tgtEl>
                                          <p:spTgt spid="24"/>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xit" presetSubtype="0" fill="hold" grpId="1" nodeType="clickEffect">
                                  <p:stCondLst>
                                    <p:cond delay="0"/>
                                  </p:stCondLst>
                                  <p:childTnLst>
                                    <p:animEffect transition="out" filter="fade">
                                      <p:cBhvr>
                                        <p:cTn id="81" dur="500"/>
                                        <p:tgtEl>
                                          <p:spTgt spid="9"/>
                                        </p:tgtEl>
                                      </p:cBhvr>
                                    </p:animEffect>
                                    <p:set>
                                      <p:cBhvr>
                                        <p:cTn id="82" dur="1" fill="hold">
                                          <p:stCondLst>
                                            <p:cond delay="499"/>
                                          </p:stCondLst>
                                        </p:cTn>
                                        <p:tgtEl>
                                          <p:spTgt spid="9"/>
                                        </p:tgtEl>
                                        <p:attrNameLst>
                                          <p:attrName>style.visibility</p:attrName>
                                        </p:attrNameLst>
                                      </p:cBhvr>
                                      <p:to>
                                        <p:strVal val="hidden"/>
                                      </p:to>
                                    </p:set>
                                  </p:childTnLst>
                                </p:cTn>
                              </p:par>
                              <p:par>
                                <p:cTn id="83" presetID="10" presetClass="exit" presetSubtype="0" fill="hold" grpId="0" nodeType="withEffect">
                                  <p:stCondLst>
                                    <p:cond delay="0"/>
                                  </p:stCondLst>
                                  <p:childTnLst>
                                    <p:animEffect transition="out" filter="fade">
                                      <p:cBhvr>
                                        <p:cTn id="84" dur="500"/>
                                        <p:tgtEl>
                                          <p:spTgt spid="7"/>
                                        </p:tgtEl>
                                      </p:cBhvr>
                                    </p:animEffect>
                                    <p:set>
                                      <p:cBhvr>
                                        <p:cTn id="85" dur="1" fill="hold">
                                          <p:stCondLst>
                                            <p:cond delay="499"/>
                                          </p:stCondLst>
                                        </p:cTn>
                                        <p:tgtEl>
                                          <p:spTgt spid="7"/>
                                        </p:tgtEl>
                                        <p:attrNameLst>
                                          <p:attrName>style.visibility</p:attrName>
                                        </p:attrNameLst>
                                      </p:cBhvr>
                                      <p:to>
                                        <p:strVal val="hidden"/>
                                      </p:to>
                                    </p:se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21"/>
                                        </p:tgtEl>
                                        <p:attrNameLst>
                                          <p:attrName>style.visibility</p:attrName>
                                        </p:attrNameLst>
                                      </p:cBhvr>
                                      <p:to>
                                        <p:strVal val="visible"/>
                                      </p:to>
                                    </p:set>
                                    <p:animEffect transition="in" filter="fade">
                                      <p:cBhvr>
                                        <p:cTn id="90" dur="500"/>
                                        <p:tgtEl>
                                          <p:spTgt spid="21"/>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18"/>
                                        </p:tgtEl>
                                        <p:attrNameLst>
                                          <p:attrName>style.visibility</p:attrName>
                                        </p:attrNameLst>
                                      </p:cBhvr>
                                      <p:to>
                                        <p:strVal val="visible"/>
                                      </p:to>
                                    </p:set>
                                    <p:animEffect transition="in" filter="fade">
                                      <p:cBhvr>
                                        <p:cTn id="93" dur="500"/>
                                        <p:tgtEl>
                                          <p:spTgt spid="18"/>
                                        </p:tgtEl>
                                      </p:cBhvr>
                                    </p:animEffect>
                                  </p:childTnLst>
                                </p:cTn>
                              </p:par>
                            </p:childTnLst>
                          </p:cTn>
                        </p:par>
                      </p:childTnLst>
                    </p:cTn>
                  </p:par>
                  <p:par>
                    <p:cTn id="94" fill="hold">
                      <p:stCondLst>
                        <p:cond delay="indefinite"/>
                      </p:stCondLst>
                      <p:childTnLst>
                        <p:par>
                          <p:cTn id="95" fill="hold">
                            <p:stCondLst>
                              <p:cond delay="0"/>
                            </p:stCondLst>
                            <p:childTnLst>
                              <p:par>
                                <p:cTn id="96" presetID="10" presetClass="exit" presetSubtype="0" fill="hold" grpId="1" nodeType="clickEffect">
                                  <p:stCondLst>
                                    <p:cond delay="0"/>
                                  </p:stCondLst>
                                  <p:childTnLst>
                                    <p:animEffect transition="out" filter="fade">
                                      <p:cBhvr>
                                        <p:cTn id="97" dur="500"/>
                                        <p:tgtEl>
                                          <p:spTgt spid="29"/>
                                        </p:tgtEl>
                                      </p:cBhvr>
                                    </p:animEffect>
                                    <p:set>
                                      <p:cBhvr>
                                        <p:cTn id="98" dur="1" fill="hold">
                                          <p:stCondLst>
                                            <p:cond delay="499"/>
                                          </p:stCondLst>
                                        </p:cTn>
                                        <p:tgtEl>
                                          <p:spTgt spid="29"/>
                                        </p:tgtEl>
                                        <p:attrNameLst>
                                          <p:attrName>style.visibility</p:attrName>
                                        </p:attrNameLst>
                                      </p:cBhvr>
                                      <p:to>
                                        <p:strVal val="hidden"/>
                                      </p:to>
                                    </p:set>
                                  </p:childTnLst>
                                </p:cTn>
                              </p:par>
                            </p:childTnLst>
                          </p:cTn>
                        </p:par>
                      </p:childTnLst>
                    </p:cTn>
                  </p:par>
                  <p:par>
                    <p:cTn id="99" fill="hold">
                      <p:stCondLst>
                        <p:cond delay="indefinite"/>
                      </p:stCondLst>
                      <p:childTnLst>
                        <p:par>
                          <p:cTn id="100" fill="hold">
                            <p:stCondLst>
                              <p:cond delay="0"/>
                            </p:stCondLst>
                            <p:childTnLst>
                              <p:par>
                                <p:cTn id="101" presetID="10" presetClass="entr" presetSubtype="0" fill="hold" grpId="0" nodeType="clickEffect">
                                  <p:stCondLst>
                                    <p:cond delay="0"/>
                                  </p:stCondLst>
                                  <p:childTnLst>
                                    <p:set>
                                      <p:cBhvr>
                                        <p:cTn id="102" dur="1" fill="hold">
                                          <p:stCondLst>
                                            <p:cond delay="0"/>
                                          </p:stCondLst>
                                        </p:cTn>
                                        <p:tgtEl>
                                          <p:spTgt spid="5"/>
                                        </p:tgtEl>
                                        <p:attrNameLst>
                                          <p:attrName>style.visibility</p:attrName>
                                        </p:attrNameLst>
                                      </p:cBhvr>
                                      <p:to>
                                        <p:strVal val="visible"/>
                                      </p:to>
                                    </p:set>
                                    <p:animEffect transition="in" filter="fade">
                                      <p:cBhvr>
                                        <p:cTn id="103" dur="500"/>
                                        <p:tgtEl>
                                          <p:spTgt spid="5"/>
                                        </p:tgtEl>
                                      </p:cBhvr>
                                    </p:animEffect>
                                  </p:childTnLst>
                                </p:cTn>
                              </p:par>
                            </p:childTnLst>
                          </p:cTn>
                        </p:par>
                      </p:childTnLst>
                    </p:cTn>
                  </p:par>
                  <p:par>
                    <p:cTn id="104" fill="hold">
                      <p:stCondLst>
                        <p:cond delay="indefinite"/>
                      </p:stCondLst>
                      <p:childTnLst>
                        <p:par>
                          <p:cTn id="105" fill="hold">
                            <p:stCondLst>
                              <p:cond delay="0"/>
                            </p:stCondLst>
                            <p:childTnLst>
                              <p:par>
                                <p:cTn id="106" presetID="10" presetClass="entr" presetSubtype="0" fill="hold" grpId="0" nodeType="clickEffect">
                                  <p:stCondLst>
                                    <p:cond delay="0"/>
                                  </p:stCondLst>
                                  <p:childTnLst>
                                    <p:set>
                                      <p:cBhvr>
                                        <p:cTn id="107" dur="1" fill="hold">
                                          <p:stCondLst>
                                            <p:cond delay="0"/>
                                          </p:stCondLst>
                                        </p:cTn>
                                        <p:tgtEl>
                                          <p:spTgt spid="13"/>
                                        </p:tgtEl>
                                        <p:attrNameLst>
                                          <p:attrName>style.visibility</p:attrName>
                                        </p:attrNameLst>
                                      </p:cBhvr>
                                      <p:to>
                                        <p:strVal val="visible"/>
                                      </p:to>
                                    </p:set>
                                    <p:animEffect transition="in" filter="fade">
                                      <p:cBhvr>
                                        <p:cTn id="108" dur="500"/>
                                        <p:tgtEl>
                                          <p:spTgt spid="13"/>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17"/>
                                        </p:tgtEl>
                                        <p:attrNameLst>
                                          <p:attrName>style.visibility</p:attrName>
                                        </p:attrNameLst>
                                      </p:cBhvr>
                                      <p:to>
                                        <p:strVal val="visible"/>
                                      </p:to>
                                    </p:set>
                                    <p:animEffect transition="in" filter="fade">
                                      <p:cBhvr>
                                        <p:cTn id="111" dur="500"/>
                                        <p:tgtEl>
                                          <p:spTgt spid="17"/>
                                        </p:tgtEl>
                                      </p:cBhvr>
                                    </p:animEffect>
                                  </p:childTnLst>
                                </p:cTn>
                              </p:par>
                            </p:childTnLst>
                          </p:cTn>
                        </p:par>
                      </p:childTnLst>
                    </p:cTn>
                  </p:par>
                  <p:par>
                    <p:cTn id="112" fill="hold">
                      <p:stCondLst>
                        <p:cond delay="indefinite"/>
                      </p:stCondLst>
                      <p:childTnLst>
                        <p:par>
                          <p:cTn id="113" fill="hold">
                            <p:stCondLst>
                              <p:cond delay="0"/>
                            </p:stCondLst>
                            <p:childTnLst>
                              <p:par>
                                <p:cTn id="114" presetID="10" presetClass="entr" presetSubtype="0" fill="hold" grpId="0" nodeType="clickEffect">
                                  <p:stCondLst>
                                    <p:cond delay="0"/>
                                  </p:stCondLst>
                                  <p:childTnLst>
                                    <p:set>
                                      <p:cBhvr>
                                        <p:cTn id="115" dur="1" fill="hold">
                                          <p:stCondLst>
                                            <p:cond delay="0"/>
                                          </p:stCondLst>
                                        </p:cTn>
                                        <p:tgtEl>
                                          <p:spTgt spid="12"/>
                                        </p:tgtEl>
                                        <p:attrNameLst>
                                          <p:attrName>style.visibility</p:attrName>
                                        </p:attrNameLst>
                                      </p:cBhvr>
                                      <p:to>
                                        <p:strVal val="visible"/>
                                      </p:to>
                                    </p:set>
                                    <p:animEffect transition="in" filter="fade">
                                      <p:cBhvr>
                                        <p:cTn id="1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animBg="1"/>
      <p:bldP spid="14" grpId="0" animBg="1"/>
      <p:bldP spid="15" grpId="0"/>
      <p:bldP spid="20" grpId="0"/>
      <p:bldP spid="23" grpId="0" animBg="1"/>
      <p:bldP spid="24" grpId="0"/>
      <p:bldP spid="26" grpId="0" animBg="1"/>
      <p:bldP spid="27" grpId="0" animBg="1"/>
      <p:bldP spid="28" grpId="0"/>
      <p:bldP spid="29" grpId="0"/>
      <p:bldP spid="29" grpId="1"/>
      <p:bldP spid="3" grpId="0" animBg="1"/>
      <p:bldP spid="7" grpId="0" animBg="1"/>
      <p:bldP spid="7" grpId="1" animBg="1"/>
      <p:bldP spid="9" grpId="0" animBg="1"/>
      <p:bldP spid="9" grpId="1" animBg="1"/>
      <p:bldP spid="16" grpId="0" animBg="1"/>
      <p:bldP spid="5" grpId="0"/>
      <p:bldP spid="12" grpId="0"/>
      <p:bldP spid="13" grpId="0" animBg="1"/>
      <p:bldP spid="17" grpId="0"/>
      <p:bldP spid="18" grpId="0" animBg="1"/>
      <p:bldP spid="2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503D5-868D-3631-AF15-A5D524635347}"/>
              </a:ext>
            </a:extLst>
          </p:cNvPr>
          <p:cNvSpPr>
            <a:spLocks noGrp="1"/>
          </p:cNvSpPr>
          <p:nvPr>
            <p:ph type="title"/>
          </p:nvPr>
        </p:nvSpPr>
        <p:spPr/>
        <p:txBody>
          <a:bodyPr>
            <a:normAutofit/>
          </a:bodyPr>
          <a:lstStyle/>
          <a:p>
            <a:r>
              <a:rPr lang="en-US" dirty="0"/>
              <a:t>Speedup Vector For MH</a:t>
            </a:r>
          </a:p>
        </p:txBody>
      </p:sp>
      <p:sp>
        <p:nvSpPr>
          <p:cNvPr id="3" name="Content Placeholder 2">
            <a:extLst>
              <a:ext uri="{FF2B5EF4-FFF2-40B4-BE49-F238E27FC236}">
                <a16:creationId xmlns:a16="http://schemas.microsoft.com/office/drawing/2014/main" id="{EDDE40FF-6A2A-D1B6-5C05-406EC1325F0B}"/>
              </a:ext>
            </a:extLst>
          </p:cNvPr>
          <p:cNvSpPr>
            <a:spLocks noGrp="1"/>
          </p:cNvSpPr>
          <p:nvPr>
            <p:ph idx="1"/>
          </p:nvPr>
        </p:nvSpPr>
        <p:spPr/>
        <p:txBody>
          <a:bodyPr/>
          <a:lstStyle/>
          <a:p>
            <a:r>
              <a:rPr lang="en-US" sz="2400" dirty="0"/>
              <a:t>Baseline machine</a:t>
            </a:r>
          </a:p>
          <a:p>
            <a:pPr lvl="1"/>
            <a:r>
              <a:rPr lang="en-US" sz="2200" dirty="0"/>
              <a:t>The slowest machine type for that task type</a:t>
            </a:r>
            <a:endParaRPr lang="en-US" dirty="0"/>
          </a:p>
        </p:txBody>
      </p:sp>
      <p:sp>
        <p:nvSpPr>
          <p:cNvPr id="4" name="Slide Number Placeholder 3">
            <a:extLst>
              <a:ext uri="{FF2B5EF4-FFF2-40B4-BE49-F238E27FC236}">
                <a16:creationId xmlns:a16="http://schemas.microsoft.com/office/drawing/2014/main" id="{217753BD-927A-D02F-7BA8-771F38112B82}"/>
              </a:ext>
            </a:extLst>
          </p:cNvPr>
          <p:cNvSpPr>
            <a:spLocks noGrp="1"/>
          </p:cNvSpPr>
          <p:nvPr>
            <p:ph type="sldNum" sz="quarter" idx="12"/>
          </p:nvPr>
        </p:nvSpPr>
        <p:spPr>
          <a:xfrm>
            <a:off x="3534628" y="4842276"/>
            <a:ext cx="2133600" cy="273844"/>
          </a:xfrm>
        </p:spPr>
        <p:txBody>
          <a:bodyPr/>
          <a:lstStyle/>
          <a:p>
            <a:fld id="{7D2751F7-D677-4CE9-B35A-C3CCA0CC8D94}" type="slidenum">
              <a:rPr lang="en-US" smtClean="0"/>
              <a:pPr/>
              <a:t>27</a:t>
            </a:fld>
            <a:endParaRPr lang="en-US" dirty="0"/>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5ADB0D1D-4D35-089C-EE96-31444DFCBA40}"/>
                  </a:ext>
                </a:extLst>
              </p:cNvPr>
              <p:cNvSpPr txBox="1"/>
              <p:nvPr/>
            </p:nvSpPr>
            <p:spPr>
              <a:xfrm>
                <a:off x="3328116" y="2897493"/>
                <a:ext cx="2308578" cy="96564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en-US" sz="2400" b="0" i="1" smtClean="0">
                              <a:latin typeface="Cambria Math" panose="02040503050406030204" pitchFamily="18" charset="0"/>
                              <a:ea typeface="Cambria Math" panose="02040503050406030204" pitchFamily="18" charset="0"/>
                            </a:rPr>
                          </m:ctrlPr>
                        </m:sSubSupPr>
                        <m:e>
                          <m:r>
                            <a:rPr lang="en-US" sz="2400" b="0" i="1" smtClean="0">
                              <a:latin typeface="Cambria Math" panose="02040503050406030204" pitchFamily="18" charset="0"/>
                              <a:ea typeface="Cambria Math" panose="02040503050406030204" pitchFamily="18" charset="0"/>
                            </a:rPr>
                            <m:t>𝛼</m:t>
                          </m:r>
                        </m:e>
                        <m:sub>
                          <m:r>
                            <a:rPr lang="en-US" sz="2400" b="0" i="1" smtClean="0">
                              <a:latin typeface="Cambria Math" panose="02040503050406030204" pitchFamily="18" charset="0"/>
                              <a:ea typeface="Cambria Math" panose="02040503050406030204" pitchFamily="18" charset="0"/>
                            </a:rPr>
                            <m:t>𝑗</m:t>
                          </m:r>
                        </m:sub>
                        <m:sup>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𝑖</m:t>
                          </m:r>
                          <m:r>
                            <a:rPr lang="en-US" sz="2400" b="0" i="1" smtClean="0">
                              <a:latin typeface="Cambria Math" panose="02040503050406030204" pitchFamily="18" charset="0"/>
                              <a:ea typeface="Cambria Math" panose="02040503050406030204" pitchFamily="18" charset="0"/>
                            </a:rPr>
                            <m:t>)</m:t>
                          </m:r>
                        </m:sup>
                      </m:sSubSup>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func>
                            <m:funcPr>
                              <m:ctrlPr>
                                <a:rPr lang="en-US" sz="2400" b="0" i="1" smtClean="0">
                                  <a:latin typeface="Cambria Math" panose="02040503050406030204" pitchFamily="18" charset="0"/>
                                </a:rPr>
                              </m:ctrlPr>
                            </m:funcPr>
                            <m:fName>
                              <m:limLow>
                                <m:limLowPr>
                                  <m:ctrlPr>
                                    <a:rPr lang="en-US" sz="2400" b="0" i="1" smtClean="0">
                                      <a:latin typeface="Cambria Math" panose="02040503050406030204" pitchFamily="18" charset="0"/>
                                    </a:rPr>
                                  </m:ctrlPr>
                                </m:limLowPr>
                                <m:e>
                                  <m:r>
                                    <m:rPr>
                                      <m:sty m:val="p"/>
                                    </m:rPr>
                                    <a:rPr lang="en-US" sz="2400" b="0" i="0" smtClean="0">
                                      <a:latin typeface="Cambria Math" panose="02040503050406030204" pitchFamily="18" charset="0"/>
                                    </a:rPr>
                                    <m:t>max</m:t>
                                  </m:r>
                                </m:e>
                                <m:lim>
                                  <m:r>
                                    <a:rPr lang="en-US" sz="2400" b="0" i="1" smtClean="0">
                                      <a:latin typeface="Cambria Math" panose="02040503050406030204" pitchFamily="18" charset="0"/>
                                    </a:rPr>
                                    <m:t>𝑗</m:t>
                                  </m:r>
                                </m:lim>
                              </m:limLow>
                            </m:fName>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𝑒</m:t>
                                  </m:r>
                                </m:e>
                                <m:sub>
                                  <m:r>
                                    <a:rPr lang="en-US" sz="2400" b="0" i="1" smtClean="0">
                                      <a:latin typeface="Cambria Math" panose="02040503050406030204" pitchFamily="18" charset="0"/>
                                    </a:rPr>
                                    <m:t>𝑖𝑗</m:t>
                                  </m:r>
                                </m:sub>
                              </m:sSub>
                            </m:e>
                          </m:func>
                        </m:num>
                        <m:den>
                          <m:sSub>
                            <m:sSubPr>
                              <m:ctrlPr>
                                <a:rPr lang="en-US" sz="2400" i="1">
                                  <a:latin typeface="Cambria Math" panose="02040503050406030204" pitchFamily="18" charset="0"/>
                                </a:rPr>
                              </m:ctrlPr>
                            </m:sSubPr>
                            <m:e>
                              <m:r>
                                <a:rPr lang="en-US" sz="2400" i="1">
                                  <a:latin typeface="Cambria Math" panose="02040503050406030204" pitchFamily="18" charset="0"/>
                                </a:rPr>
                                <m:t>𝑒</m:t>
                              </m:r>
                            </m:e>
                            <m:sub>
                              <m:r>
                                <a:rPr lang="en-US" sz="2400" i="1">
                                  <a:latin typeface="Cambria Math" panose="02040503050406030204" pitchFamily="18" charset="0"/>
                                </a:rPr>
                                <m:t>𝑖𝑗</m:t>
                              </m:r>
                            </m:sub>
                          </m:sSub>
                        </m:den>
                      </m:f>
                    </m:oMath>
                  </m:oMathPara>
                </a14:m>
                <a:endParaRPr lang="en-US" sz="2400" dirty="0"/>
              </a:p>
            </p:txBody>
          </p:sp>
        </mc:Choice>
        <mc:Fallback xmlns="">
          <p:sp>
            <p:nvSpPr>
              <p:cNvPr id="5" name="TextBox 4">
                <a:extLst>
                  <a:ext uri="{FF2B5EF4-FFF2-40B4-BE49-F238E27FC236}">
                    <a16:creationId xmlns:a16="http://schemas.microsoft.com/office/drawing/2014/main" id="{5ADB0D1D-4D35-089C-EE96-31444DFCBA40}"/>
                  </a:ext>
                </a:extLst>
              </p:cNvPr>
              <p:cNvSpPr txBox="1">
                <a:spLocks noRot="1" noChangeAspect="1" noMove="1" noResize="1" noEditPoints="1" noAdjustHandles="1" noChangeArrowheads="1" noChangeShapeType="1" noTextEdit="1"/>
              </p:cNvSpPr>
              <p:nvPr/>
            </p:nvSpPr>
            <p:spPr>
              <a:xfrm>
                <a:off x="3328116" y="2897493"/>
                <a:ext cx="2308578" cy="965649"/>
              </a:xfrm>
              <a:prstGeom prst="rect">
                <a:avLst/>
              </a:prstGeom>
              <a:blipFill>
                <a:blip r:embed="rId3"/>
                <a:stretch>
                  <a:fillRect/>
                </a:stretch>
              </a:blipFill>
            </p:spPr>
            <p:txBody>
              <a:bodyPr/>
              <a:lstStyle/>
              <a:p>
                <a:r>
                  <a:rPr lang="en-US">
                    <a:noFill/>
                  </a:rPr>
                  <a:t> </a:t>
                </a:r>
              </a:p>
            </p:txBody>
          </p:sp>
        </mc:Fallback>
      </mc:AlternateContent>
      <p:sp>
        <p:nvSpPr>
          <p:cNvPr id="6" name="Rectangle 5">
            <a:extLst>
              <a:ext uri="{FF2B5EF4-FFF2-40B4-BE49-F238E27FC236}">
                <a16:creationId xmlns:a16="http://schemas.microsoft.com/office/drawing/2014/main" id="{5CE2D56B-8062-A95C-D38E-49C5DBAF702C}"/>
              </a:ext>
            </a:extLst>
          </p:cNvPr>
          <p:cNvSpPr/>
          <p:nvPr/>
        </p:nvSpPr>
        <p:spPr>
          <a:xfrm>
            <a:off x="4304714" y="2711442"/>
            <a:ext cx="1153551" cy="650735"/>
          </a:xfrm>
          <a:prstGeom prst="rect">
            <a:avLst/>
          </a:prstGeom>
          <a:solidFill>
            <a:srgbClr val="FF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36AD6ACD-5FF9-8CB2-5BCE-876F149825A0}"/>
              </a:ext>
            </a:extLst>
          </p:cNvPr>
          <p:cNvSpPr txBox="1"/>
          <p:nvPr/>
        </p:nvSpPr>
        <p:spPr>
          <a:xfrm>
            <a:off x="6049108" y="1999629"/>
            <a:ext cx="2586892" cy="646331"/>
          </a:xfrm>
          <a:prstGeom prst="rect">
            <a:avLst/>
          </a:prstGeom>
          <a:noFill/>
          <a:ln>
            <a:solidFill>
              <a:srgbClr val="FF0000"/>
            </a:solidFill>
          </a:ln>
        </p:spPr>
        <p:txBody>
          <a:bodyPr wrap="square" rtlCol="0">
            <a:spAutoFit/>
          </a:bodyPr>
          <a:lstStyle/>
          <a:p>
            <a:pPr algn="ctr"/>
            <a:r>
              <a:rPr lang="en-US" sz="1800" dirty="0">
                <a:solidFill>
                  <a:srgbClr val="FF0000"/>
                </a:solidFill>
              </a:rPr>
              <a:t>Slowest machine type for task type “</a:t>
            </a:r>
            <a:r>
              <a:rPr lang="en-US" sz="1800" dirty="0" err="1">
                <a:solidFill>
                  <a:srgbClr val="FF0000"/>
                </a:solidFill>
              </a:rPr>
              <a:t>i</a:t>
            </a:r>
            <a:r>
              <a:rPr lang="en-US" sz="1800" dirty="0">
                <a:solidFill>
                  <a:srgbClr val="FF0000"/>
                </a:solidFill>
              </a:rPr>
              <a:t>”</a:t>
            </a:r>
          </a:p>
        </p:txBody>
      </p:sp>
      <p:cxnSp>
        <p:nvCxnSpPr>
          <p:cNvPr id="9" name="Straight Arrow Connector 8">
            <a:extLst>
              <a:ext uri="{FF2B5EF4-FFF2-40B4-BE49-F238E27FC236}">
                <a16:creationId xmlns:a16="http://schemas.microsoft.com/office/drawing/2014/main" id="{2A07A725-8D36-874A-4EEE-3E3C9BAF2911}"/>
              </a:ext>
            </a:extLst>
          </p:cNvPr>
          <p:cNvCxnSpPr>
            <a:cxnSpLocks/>
            <a:stCxn id="7" idx="1"/>
            <a:endCxn id="6" idx="3"/>
          </p:cNvCxnSpPr>
          <p:nvPr/>
        </p:nvCxnSpPr>
        <p:spPr>
          <a:xfrm flipH="1">
            <a:off x="5458265" y="2322795"/>
            <a:ext cx="590843" cy="71401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0572E4E3-4E8D-8A55-F5EC-2FD08419B441}"/>
              </a:ext>
            </a:extLst>
          </p:cNvPr>
          <p:cNvSpPr txBox="1"/>
          <p:nvPr/>
        </p:nvSpPr>
        <p:spPr>
          <a:xfrm>
            <a:off x="6133515" y="3540793"/>
            <a:ext cx="2704232" cy="923330"/>
          </a:xfrm>
          <a:prstGeom prst="rect">
            <a:avLst/>
          </a:prstGeom>
          <a:noFill/>
          <a:ln>
            <a:solidFill>
              <a:srgbClr val="FF0000"/>
            </a:solidFill>
          </a:ln>
        </p:spPr>
        <p:txBody>
          <a:bodyPr wrap="square" rtlCol="0">
            <a:spAutoFit/>
          </a:bodyPr>
          <a:lstStyle/>
          <a:p>
            <a:pPr algn="ctr"/>
            <a:r>
              <a:rPr lang="en-US" sz="1800" dirty="0">
                <a:solidFill>
                  <a:srgbClr val="FF0000"/>
                </a:solidFill>
              </a:rPr>
              <a:t>Expected Execution time of </a:t>
            </a:r>
            <a:r>
              <a:rPr lang="en-US" sz="1800" dirty="0" err="1">
                <a:solidFill>
                  <a:srgbClr val="FF0000"/>
                </a:solidFill>
              </a:rPr>
              <a:t>of</a:t>
            </a:r>
            <a:r>
              <a:rPr lang="en-US" sz="1800" dirty="0">
                <a:solidFill>
                  <a:srgbClr val="FF0000"/>
                </a:solidFill>
              </a:rPr>
              <a:t> task type “</a:t>
            </a:r>
            <a:r>
              <a:rPr lang="en-US" sz="1800" dirty="0" err="1">
                <a:solidFill>
                  <a:srgbClr val="FF0000"/>
                </a:solidFill>
              </a:rPr>
              <a:t>i</a:t>
            </a:r>
            <a:r>
              <a:rPr lang="en-US" sz="1800" dirty="0">
                <a:solidFill>
                  <a:srgbClr val="FF0000"/>
                </a:solidFill>
              </a:rPr>
              <a:t>” on machine type “j”</a:t>
            </a:r>
          </a:p>
        </p:txBody>
      </p:sp>
      <p:cxnSp>
        <p:nvCxnSpPr>
          <p:cNvPr id="11" name="Straight Arrow Connector 10">
            <a:extLst>
              <a:ext uri="{FF2B5EF4-FFF2-40B4-BE49-F238E27FC236}">
                <a16:creationId xmlns:a16="http://schemas.microsoft.com/office/drawing/2014/main" id="{C30D916A-3909-7ADA-8167-EBE83E8B7A46}"/>
              </a:ext>
            </a:extLst>
          </p:cNvPr>
          <p:cNvCxnSpPr>
            <a:cxnSpLocks/>
            <a:stCxn id="10" idx="1"/>
            <a:endCxn id="13" idx="3"/>
          </p:cNvCxnSpPr>
          <p:nvPr/>
        </p:nvCxnSpPr>
        <p:spPr>
          <a:xfrm flipH="1" flipV="1">
            <a:off x="5176910" y="3638842"/>
            <a:ext cx="956605" cy="36361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28131E72-F530-6CE2-FEB0-BCDF79049533}"/>
              </a:ext>
            </a:extLst>
          </p:cNvPr>
          <p:cNvSpPr/>
          <p:nvPr/>
        </p:nvSpPr>
        <p:spPr>
          <a:xfrm>
            <a:off x="4596899" y="3429478"/>
            <a:ext cx="580011" cy="418727"/>
          </a:xfrm>
          <a:prstGeom prst="rect">
            <a:avLst/>
          </a:prstGeom>
          <a:solidFill>
            <a:srgbClr val="FF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FB1C0E34-F59F-F0CF-576C-FBB4C0678B69}"/>
              </a:ext>
            </a:extLst>
          </p:cNvPr>
          <p:cNvSpPr txBox="1"/>
          <p:nvPr/>
        </p:nvSpPr>
        <p:spPr>
          <a:xfrm>
            <a:off x="407633" y="3679292"/>
            <a:ext cx="1984995" cy="646331"/>
          </a:xfrm>
          <a:prstGeom prst="rect">
            <a:avLst/>
          </a:prstGeom>
          <a:noFill/>
          <a:ln>
            <a:solidFill>
              <a:srgbClr val="FF0000"/>
            </a:solidFill>
          </a:ln>
        </p:spPr>
        <p:txBody>
          <a:bodyPr wrap="square" rtlCol="0">
            <a:spAutoFit/>
          </a:bodyPr>
          <a:lstStyle/>
          <a:p>
            <a:pPr algn="ctr"/>
            <a:r>
              <a:rPr lang="en-US" sz="1800" dirty="0">
                <a:solidFill>
                  <a:srgbClr val="FF0000"/>
                </a:solidFill>
              </a:rPr>
              <a:t>Speedup Vector For MH</a:t>
            </a:r>
          </a:p>
        </p:txBody>
      </p:sp>
      <p:cxnSp>
        <p:nvCxnSpPr>
          <p:cNvPr id="15" name="Straight Arrow Connector 14">
            <a:extLst>
              <a:ext uri="{FF2B5EF4-FFF2-40B4-BE49-F238E27FC236}">
                <a16:creationId xmlns:a16="http://schemas.microsoft.com/office/drawing/2014/main" id="{593F862D-5634-A967-7403-7A0AF07926FD}"/>
              </a:ext>
            </a:extLst>
          </p:cNvPr>
          <p:cNvCxnSpPr>
            <a:cxnSpLocks/>
            <a:stCxn id="14" idx="3"/>
          </p:cNvCxnSpPr>
          <p:nvPr/>
        </p:nvCxnSpPr>
        <p:spPr>
          <a:xfrm flipV="1">
            <a:off x="2392628" y="3493242"/>
            <a:ext cx="1142000" cy="50921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1001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500"/>
                                        <p:tgtEl>
                                          <p:spTgt spid="15"/>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0" grpId="0" animBg="1"/>
      <p:bldP spid="13" grpId="0" animBg="1"/>
      <p:bldP spid="1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5">
            <a:extLst>
              <a:ext uri="{FF2B5EF4-FFF2-40B4-BE49-F238E27FC236}">
                <a16:creationId xmlns:a16="http://schemas.microsoft.com/office/drawing/2014/main" id="{EB75B1F1-7013-4D72-81E8-F25EA1E9EAD0}"/>
              </a:ext>
            </a:extLst>
          </p:cNvPr>
          <p:cNvGraphicFramePr>
            <a:graphicFrameLocks noGrp="1"/>
          </p:cNvGraphicFramePr>
          <p:nvPr>
            <p:extLst>
              <p:ext uri="{D42A27DB-BD31-4B8C-83A1-F6EECF244321}">
                <p14:modId xmlns:p14="http://schemas.microsoft.com/office/powerpoint/2010/main" val="1326933618"/>
              </p:ext>
            </p:extLst>
          </p:nvPr>
        </p:nvGraphicFramePr>
        <p:xfrm>
          <a:off x="361263" y="1549955"/>
          <a:ext cx="6977842" cy="2049780"/>
        </p:xfrm>
        <a:graphic>
          <a:graphicData uri="http://schemas.openxmlformats.org/drawingml/2006/table">
            <a:tbl>
              <a:tblPr firstRow="1" bandRow="1"/>
              <a:tblGrid>
                <a:gridCol w="2040082">
                  <a:extLst>
                    <a:ext uri="{9D8B030D-6E8A-4147-A177-3AD203B41FA5}">
                      <a16:colId xmlns:a16="http://schemas.microsoft.com/office/drawing/2014/main" val="1760424150"/>
                    </a:ext>
                  </a:extLst>
                </a:gridCol>
                <a:gridCol w="1234440">
                  <a:extLst>
                    <a:ext uri="{9D8B030D-6E8A-4147-A177-3AD203B41FA5}">
                      <a16:colId xmlns:a16="http://schemas.microsoft.com/office/drawing/2014/main" val="2284929709"/>
                    </a:ext>
                  </a:extLst>
                </a:gridCol>
                <a:gridCol w="1234440">
                  <a:extLst>
                    <a:ext uri="{9D8B030D-6E8A-4147-A177-3AD203B41FA5}">
                      <a16:colId xmlns:a16="http://schemas.microsoft.com/office/drawing/2014/main" val="2356302934"/>
                    </a:ext>
                  </a:extLst>
                </a:gridCol>
                <a:gridCol w="1234440">
                  <a:extLst>
                    <a:ext uri="{9D8B030D-6E8A-4147-A177-3AD203B41FA5}">
                      <a16:colId xmlns:a16="http://schemas.microsoft.com/office/drawing/2014/main" val="2344737578"/>
                    </a:ext>
                  </a:extLst>
                </a:gridCol>
                <a:gridCol w="1234440">
                  <a:extLst>
                    <a:ext uri="{9D8B030D-6E8A-4147-A177-3AD203B41FA5}">
                      <a16:colId xmlns:a16="http://schemas.microsoft.com/office/drawing/2014/main" val="96302866"/>
                    </a:ext>
                  </a:extLst>
                </a:gridCol>
              </a:tblGrid>
              <a:tr h="531495">
                <a:tc>
                  <a:txBody>
                    <a:bodyPr/>
                    <a:lstStyle/>
                    <a:p>
                      <a:r>
                        <a:rPr lang="en-US" sz="1600" dirty="0"/>
                        <a:t>                Machine</a:t>
                      </a:r>
                    </a:p>
                    <a:p>
                      <a:endParaRPr lang="en-US" sz="1600" dirty="0"/>
                    </a:p>
                    <a:p>
                      <a:r>
                        <a:rPr lang="en-US" sz="1600" dirty="0"/>
                        <a:t>Tasks</a:t>
                      </a:r>
                    </a:p>
                  </a:txBody>
                  <a:tcPr marL="68580" marR="68580" marT="34290" marB="34290">
                    <a:lnTlToBr w="12700" cap="flat" cmpd="sng" algn="ctr">
                      <a:solidFill>
                        <a:schemeClr val="tx1"/>
                      </a:solidFill>
                      <a:prstDash val="solid"/>
                      <a:round/>
                      <a:headEnd type="none" w="med" len="med"/>
                      <a:tailEnd type="none" w="med" len="med"/>
                    </a:lnTlToBr>
                  </a:tcPr>
                </a:tc>
                <a:tc>
                  <a:txBody>
                    <a:bodyPr/>
                    <a:lstStyle/>
                    <a:p>
                      <a:pPr algn="ctr"/>
                      <a:r>
                        <a:rPr lang="en-US" sz="1600" b="1" dirty="0"/>
                        <a:t>M-1</a:t>
                      </a:r>
                    </a:p>
                  </a:txBody>
                  <a:tcPr marL="68580" marR="68580" marT="34290" marB="34290" anchor="ctr"/>
                </a:tc>
                <a:tc>
                  <a:txBody>
                    <a:bodyPr/>
                    <a:lstStyle/>
                    <a:p>
                      <a:pPr algn="ctr"/>
                      <a:r>
                        <a:rPr lang="en-US" sz="1600" b="1" dirty="0"/>
                        <a:t>M-2</a:t>
                      </a:r>
                    </a:p>
                  </a:txBody>
                  <a:tcPr marL="68580" marR="68580" marT="34290" marB="34290" anchor="ctr"/>
                </a:tc>
                <a:tc>
                  <a:txBody>
                    <a:bodyPr/>
                    <a:lstStyle/>
                    <a:p>
                      <a:pPr algn="ctr"/>
                      <a:r>
                        <a:rPr lang="en-US" sz="1600" b="1" dirty="0"/>
                        <a:t>M-3</a:t>
                      </a:r>
                    </a:p>
                  </a:txBody>
                  <a:tcPr marL="68580" marR="68580" marT="34290" marB="34290" anchor="ctr"/>
                </a:tc>
                <a:tc>
                  <a:txBody>
                    <a:bodyPr/>
                    <a:lstStyle/>
                    <a:p>
                      <a:pPr algn="ctr"/>
                      <a:r>
                        <a:rPr lang="en-US" sz="1600" b="1" dirty="0"/>
                        <a:t>M-4</a:t>
                      </a:r>
                    </a:p>
                  </a:txBody>
                  <a:tcPr marL="68580" marR="68580" marT="34290" marB="34290" anchor="ctr"/>
                </a:tc>
                <a:extLst>
                  <a:ext uri="{0D108BD9-81ED-4DB2-BD59-A6C34878D82A}">
                    <a16:rowId xmlns:a16="http://schemas.microsoft.com/office/drawing/2014/main" val="3771965962"/>
                  </a:ext>
                </a:extLst>
              </a:tr>
              <a:tr h="278130">
                <a:tc>
                  <a:txBody>
                    <a:bodyPr/>
                    <a:lstStyle/>
                    <a:p>
                      <a:pPr algn="ctr"/>
                      <a:r>
                        <a:rPr lang="en-US" sz="1600" b="1" dirty="0"/>
                        <a:t>TT-1</a:t>
                      </a:r>
                    </a:p>
                  </a:txBody>
                  <a:tcPr marL="68580" marR="68580" marT="34290" marB="34290" anchor="b">
                    <a:noFill/>
                  </a:tcPr>
                </a:tc>
                <a:tc>
                  <a:txBody>
                    <a:bodyPr/>
                    <a:lstStyle/>
                    <a:p>
                      <a:pPr algn="ctr"/>
                      <a:r>
                        <a:rPr lang="en-US" sz="1600" dirty="0"/>
                        <a:t>2.8</a:t>
                      </a:r>
                    </a:p>
                  </a:txBody>
                  <a:tcPr marL="68580" marR="68580" marT="34290" marB="34290" anchor="ctr">
                    <a:noFill/>
                  </a:tcPr>
                </a:tc>
                <a:tc>
                  <a:txBody>
                    <a:bodyPr/>
                    <a:lstStyle/>
                    <a:p>
                      <a:pPr algn="ctr"/>
                      <a:r>
                        <a:rPr lang="en-US" sz="1600" dirty="0"/>
                        <a:t>6.5</a:t>
                      </a:r>
                    </a:p>
                  </a:txBody>
                  <a:tcPr marL="68580" marR="68580" marT="34290" marB="34290" anchor="ctr">
                    <a:noFill/>
                  </a:tcPr>
                </a:tc>
                <a:tc>
                  <a:txBody>
                    <a:bodyPr/>
                    <a:lstStyle/>
                    <a:p>
                      <a:pPr algn="ctr"/>
                      <a:r>
                        <a:rPr lang="en-US" sz="1600" dirty="0"/>
                        <a:t>3.7</a:t>
                      </a:r>
                    </a:p>
                  </a:txBody>
                  <a:tcPr marL="68580" marR="68580" marT="34290" marB="34290" anchor="ctr">
                    <a:noFill/>
                  </a:tcPr>
                </a:tc>
                <a:tc>
                  <a:txBody>
                    <a:bodyPr/>
                    <a:lstStyle/>
                    <a:p>
                      <a:pPr algn="ctr"/>
                      <a:r>
                        <a:rPr lang="en-US" sz="1600" dirty="0"/>
                        <a:t>7.1</a:t>
                      </a:r>
                    </a:p>
                  </a:txBody>
                  <a:tcPr marL="68580" marR="68580" marT="34290" marB="34290" anchor="ctr">
                    <a:noFill/>
                  </a:tcPr>
                </a:tc>
                <a:extLst>
                  <a:ext uri="{0D108BD9-81ED-4DB2-BD59-A6C34878D82A}">
                    <a16:rowId xmlns:a16="http://schemas.microsoft.com/office/drawing/2014/main" val="1935541036"/>
                  </a:ext>
                </a:extLst>
              </a:tr>
              <a:tr h="278130">
                <a:tc>
                  <a:txBody>
                    <a:bodyPr/>
                    <a:lstStyle/>
                    <a:p>
                      <a:pPr marL="0" marR="0" lvl="0" indent="0" algn="ctr" defTabSz="914396" rtl="0" eaLnBrk="1" fontAlgn="auto" latinLnBrk="0" hangingPunct="1">
                        <a:lnSpc>
                          <a:spcPct val="100000"/>
                        </a:lnSpc>
                        <a:spcBef>
                          <a:spcPts val="0"/>
                        </a:spcBef>
                        <a:spcAft>
                          <a:spcPts val="0"/>
                        </a:spcAft>
                        <a:buClrTx/>
                        <a:buSzTx/>
                        <a:buFontTx/>
                        <a:buNone/>
                        <a:tabLst/>
                        <a:defRPr/>
                      </a:pPr>
                      <a:r>
                        <a:rPr lang="en-US" sz="1600" b="1" dirty="0"/>
                        <a:t>TT-2</a:t>
                      </a:r>
                    </a:p>
                  </a:txBody>
                  <a:tcPr marL="68580" marR="68580" marT="34290" marB="34290" anchor="b">
                    <a:noFill/>
                  </a:tcPr>
                </a:tc>
                <a:tc>
                  <a:txBody>
                    <a:bodyPr/>
                    <a:lstStyle/>
                    <a:p>
                      <a:pPr algn="ctr"/>
                      <a:r>
                        <a:rPr lang="en-US" sz="1600" dirty="0"/>
                        <a:t>2.5</a:t>
                      </a:r>
                    </a:p>
                  </a:txBody>
                  <a:tcPr marL="68580" marR="68580" marT="34290" marB="34290" anchor="ctr">
                    <a:noFill/>
                  </a:tcPr>
                </a:tc>
                <a:tc>
                  <a:txBody>
                    <a:bodyPr/>
                    <a:lstStyle/>
                    <a:p>
                      <a:pPr algn="ctr"/>
                      <a:r>
                        <a:rPr lang="en-US" sz="1600" dirty="0"/>
                        <a:t>6.4</a:t>
                      </a:r>
                    </a:p>
                  </a:txBody>
                  <a:tcPr marL="68580" marR="68580" marT="34290" marB="34290" anchor="ctr">
                    <a:noFill/>
                  </a:tcPr>
                </a:tc>
                <a:tc>
                  <a:txBody>
                    <a:bodyPr/>
                    <a:lstStyle/>
                    <a:p>
                      <a:pPr algn="ctr"/>
                      <a:r>
                        <a:rPr lang="en-US" sz="1600" dirty="0"/>
                        <a:t>5.0</a:t>
                      </a:r>
                    </a:p>
                  </a:txBody>
                  <a:tcPr marL="68580" marR="68580" marT="34290" marB="34290" anchor="ctr">
                    <a:noFill/>
                  </a:tcPr>
                </a:tc>
                <a:tc>
                  <a:txBody>
                    <a:bodyPr/>
                    <a:lstStyle/>
                    <a:p>
                      <a:pPr algn="ctr"/>
                      <a:r>
                        <a:rPr lang="en-US" sz="1600" dirty="0"/>
                        <a:t>6.5</a:t>
                      </a:r>
                    </a:p>
                  </a:txBody>
                  <a:tcPr marL="68580" marR="68580" marT="34290" marB="34290" anchor="ctr">
                    <a:noFill/>
                  </a:tcPr>
                </a:tc>
                <a:extLst>
                  <a:ext uri="{0D108BD9-81ED-4DB2-BD59-A6C34878D82A}">
                    <a16:rowId xmlns:a16="http://schemas.microsoft.com/office/drawing/2014/main" val="262530857"/>
                  </a:ext>
                </a:extLst>
              </a:tr>
              <a:tr h="278130">
                <a:tc>
                  <a:txBody>
                    <a:bodyPr/>
                    <a:lstStyle/>
                    <a:p>
                      <a:pPr marL="0" marR="0" lvl="0" indent="0" algn="ctr" defTabSz="914396" rtl="0" eaLnBrk="1" fontAlgn="auto" latinLnBrk="0" hangingPunct="1">
                        <a:lnSpc>
                          <a:spcPct val="100000"/>
                        </a:lnSpc>
                        <a:spcBef>
                          <a:spcPts val="0"/>
                        </a:spcBef>
                        <a:spcAft>
                          <a:spcPts val="0"/>
                        </a:spcAft>
                        <a:buClrTx/>
                        <a:buSzTx/>
                        <a:buFontTx/>
                        <a:buNone/>
                        <a:tabLst/>
                        <a:defRPr/>
                      </a:pPr>
                      <a:r>
                        <a:rPr lang="en-US" sz="1600" b="1" dirty="0"/>
                        <a:t>TT-3</a:t>
                      </a:r>
                    </a:p>
                  </a:txBody>
                  <a:tcPr marL="68580" marR="68580" marT="34290" marB="34290" anchor="b">
                    <a:noFill/>
                  </a:tcPr>
                </a:tc>
                <a:tc>
                  <a:txBody>
                    <a:bodyPr/>
                    <a:lstStyle/>
                    <a:p>
                      <a:pPr algn="ctr"/>
                      <a:r>
                        <a:rPr lang="en-US" sz="1600" dirty="0"/>
                        <a:t>3.1</a:t>
                      </a:r>
                    </a:p>
                  </a:txBody>
                  <a:tcPr marL="68580" marR="68580" marT="34290" marB="34290" anchor="ctr">
                    <a:noFill/>
                  </a:tcPr>
                </a:tc>
                <a:tc>
                  <a:txBody>
                    <a:bodyPr/>
                    <a:lstStyle/>
                    <a:p>
                      <a:pPr algn="ctr"/>
                      <a:r>
                        <a:rPr lang="en-US" sz="1600" dirty="0"/>
                        <a:t>6.2</a:t>
                      </a:r>
                    </a:p>
                  </a:txBody>
                  <a:tcPr marL="68580" marR="68580" marT="34290" marB="34290" anchor="ctr">
                    <a:noFill/>
                  </a:tcPr>
                </a:tc>
                <a:tc>
                  <a:txBody>
                    <a:bodyPr/>
                    <a:lstStyle/>
                    <a:p>
                      <a:pPr algn="ctr"/>
                      <a:r>
                        <a:rPr lang="en-US" sz="1600" dirty="0"/>
                        <a:t>3.7</a:t>
                      </a:r>
                    </a:p>
                  </a:txBody>
                  <a:tcPr marL="68580" marR="68580" marT="34290" marB="34290" anchor="ctr">
                    <a:noFill/>
                  </a:tcPr>
                </a:tc>
                <a:tc>
                  <a:txBody>
                    <a:bodyPr/>
                    <a:lstStyle/>
                    <a:p>
                      <a:pPr algn="ctr"/>
                      <a:r>
                        <a:rPr lang="en-US" sz="1600" dirty="0"/>
                        <a:t>7.9</a:t>
                      </a:r>
                    </a:p>
                  </a:txBody>
                  <a:tcPr marL="68580" marR="68580" marT="34290" marB="34290" anchor="ctr">
                    <a:noFill/>
                  </a:tcPr>
                </a:tc>
                <a:extLst>
                  <a:ext uri="{0D108BD9-81ED-4DB2-BD59-A6C34878D82A}">
                    <a16:rowId xmlns:a16="http://schemas.microsoft.com/office/drawing/2014/main" val="5263316"/>
                  </a:ext>
                </a:extLst>
              </a:tr>
              <a:tr h="278130">
                <a:tc>
                  <a:txBody>
                    <a:bodyPr/>
                    <a:lstStyle/>
                    <a:p>
                      <a:pPr marL="0" marR="0" lvl="0" indent="0" algn="ctr" defTabSz="914396" rtl="0" eaLnBrk="1" fontAlgn="auto" latinLnBrk="0" hangingPunct="1">
                        <a:lnSpc>
                          <a:spcPct val="100000"/>
                        </a:lnSpc>
                        <a:spcBef>
                          <a:spcPts val="0"/>
                        </a:spcBef>
                        <a:spcAft>
                          <a:spcPts val="0"/>
                        </a:spcAft>
                        <a:buClrTx/>
                        <a:buSzTx/>
                        <a:buFontTx/>
                        <a:buNone/>
                        <a:tabLst/>
                        <a:defRPr/>
                      </a:pPr>
                      <a:r>
                        <a:rPr lang="en-US" sz="1600" b="1" dirty="0"/>
                        <a:t>TT-4</a:t>
                      </a:r>
                    </a:p>
                  </a:txBody>
                  <a:tcPr marL="68580" marR="68580" marT="34290" marB="34290" anchor="b">
                    <a:noFill/>
                  </a:tcPr>
                </a:tc>
                <a:tc>
                  <a:txBody>
                    <a:bodyPr/>
                    <a:lstStyle/>
                    <a:p>
                      <a:pPr algn="ctr"/>
                      <a:r>
                        <a:rPr lang="en-US" sz="1600" dirty="0"/>
                        <a:t>3.0</a:t>
                      </a:r>
                    </a:p>
                  </a:txBody>
                  <a:tcPr marL="68580" marR="68580" marT="34290" marB="34290" anchor="ctr">
                    <a:noFill/>
                  </a:tcPr>
                </a:tc>
                <a:tc>
                  <a:txBody>
                    <a:bodyPr/>
                    <a:lstStyle/>
                    <a:p>
                      <a:pPr algn="ctr"/>
                      <a:r>
                        <a:rPr lang="en-US" sz="1600" dirty="0"/>
                        <a:t>8.1</a:t>
                      </a:r>
                    </a:p>
                  </a:txBody>
                  <a:tcPr marL="68580" marR="68580" marT="34290" marB="34290" anchor="ctr">
                    <a:noFill/>
                  </a:tcPr>
                </a:tc>
                <a:tc>
                  <a:txBody>
                    <a:bodyPr/>
                    <a:lstStyle/>
                    <a:p>
                      <a:pPr algn="ctr"/>
                      <a:r>
                        <a:rPr lang="en-US" sz="1600" dirty="0"/>
                        <a:t>4.5</a:t>
                      </a:r>
                    </a:p>
                  </a:txBody>
                  <a:tcPr marL="68580" marR="68580" marT="34290" marB="34290" anchor="ctr">
                    <a:noFill/>
                  </a:tcPr>
                </a:tc>
                <a:tc>
                  <a:txBody>
                    <a:bodyPr/>
                    <a:lstStyle/>
                    <a:p>
                      <a:pPr algn="ctr"/>
                      <a:r>
                        <a:rPr lang="en-US" sz="1600" dirty="0"/>
                        <a:t>7.8</a:t>
                      </a:r>
                    </a:p>
                  </a:txBody>
                  <a:tcPr marL="68580" marR="68580" marT="34290" marB="34290" anchor="ctr">
                    <a:noFill/>
                  </a:tcPr>
                </a:tc>
                <a:extLst>
                  <a:ext uri="{0D108BD9-81ED-4DB2-BD59-A6C34878D82A}">
                    <a16:rowId xmlns:a16="http://schemas.microsoft.com/office/drawing/2014/main" val="584438039"/>
                  </a:ext>
                </a:extLst>
              </a:tr>
            </a:tbl>
          </a:graphicData>
        </a:graphic>
      </p:graphicFrame>
      <p:sp>
        <p:nvSpPr>
          <p:cNvPr id="5" name="Rectangle 4">
            <a:extLst>
              <a:ext uri="{FF2B5EF4-FFF2-40B4-BE49-F238E27FC236}">
                <a16:creationId xmlns:a16="http://schemas.microsoft.com/office/drawing/2014/main" id="{046331E7-9D95-5E39-4CD4-A48A4F36ACFA}"/>
              </a:ext>
            </a:extLst>
          </p:cNvPr>
          <p:cNvSpPr/>
          <p:nvPr/>
        </p:nvSpPr>
        <p:spPr>
          <a:xfrm>
            <a:off x="361263" y="2363372"/>
            <a:ext cx="6977842" cy="292608"/>
          </a:xfrm>
          <a:prstGeom prst="rect">
            <a:avLst/>
          </a:prstGeom>
          <a:solidFill>
            <a:srgbClr val="FF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3285C2-EED6-44F0-816E-B98024AFB5A6}"/>
              </a:ext>
            </a:extLst>
          </p:cNvPr>
          <p:cNvSpPr>
            <a:spLocks noGrp="1"/>
          </p:cNvSpPr>
          <p:nvPr>
            <p:ph type="title"/>
          </p:nvPr>
        </p:nvSpPr>
        <p:spPr/>
        <p:txBody>
          <a:bodyPr/>
          <a:lstStyle/>
          <a:p>
            <a:r>
              <a:rPr lang="en-US" dirty="0"/>
              <a:t>Example</a:t>
            </a:r>
          </a:p>
        </p:txBody>
      </p:sp>
      <p:sp>
        <p:nvSpPr>
          <p:cNvPr id="4" name="Slide Number Placeholder 3">
            <a:extLst>
              <a:ext uri="{FF2B5EF4-FFF2-40B4-BE49-F238E27FC236}">
                <a16:creationId xmlns:a16="http://schemas.microsoft.com/office/drawing/2014/main" id="{2A413878-8E2E-4E83-BEF0-CC328BDB2021}"/>
              </a:ext>
            </a:extLst>
          </p:cNvPr>
          <p:cNvSpPr>
            <a:spLocks noGrp="1"/>
          </p:cNvSpPr>
          <p:nvPr>
            <p:ph type="sldNum" sz="quarter" idx="12"/>
          </p:nvPr>
        </p:nvSpPr>
        <p:spPr>
          <a:xfrm>
            <a:off x="3534628" y="4842276"/>
            <a:ext cx="2133600" cy="273844"/>
          </a:xfrm>
        </p:spPr>
        <p:txBody>
          <a:bodyPr/>
          <a:lstStyle/>
          <a:p>
            <a:fld id="{7D2751F7-D677-4CE9-B35A-C3CCA0CC8D94}" type="slidenum">
              <a:rPr lang="en-US" smtClean="0"/>
              <a:pPr/>
              <a:t>28</a:t>
            </a:fld>
            <a:endParaRPr lang="en-US" dirty="0"/>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7A18E8AE-40AA-4CED-B906-95D0E077BDA2}"/>
                  </a:ext>
                </a:extLst>
              </p:cNvPr>
              <p:cNvSpPr txBox="1"/>
              <p:nvPr/>
            </p:nvSpPr>
            <p:spPr>
              <a:xfrm>
                <a:off x="884131" y="3778301"/>
                <a:ext cx="1947713" cy="60715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sz="2100" b="0" i="1" smtClean="0">
                              <a:latin typeface="Cambria Math" panose="02040503050406030204" pitchFamily="18" charset="0"/>
                              <a:ea typeface="Cambria Math" panose="02040503050406030204" pitchFamily="18" charset="0"/>
                            </a:rPr>
                          </m:ctrlPr>
                        </m:sSubSupPr>
                        <m:e>
                          <m:r>
                            <a:rPr lang="en-US" sz="2100" i="1" smtClean="0">
                              <a:latin typeface="Cambria Math" panose="02040503050406030204" pitchFamily="18" charset="0"/>
                              <a:ea typeface="Cambria Math" panose="02040503050406030204" pitchFamily="18" charset="0"/>
                            </a:rPr>
                            <m:t>𝛼</m:t>
                          </m:r>
                        </m:e>
                        <m:sub>
                          <m:r>
                            <a:rPr lang="en-US" sz="2100" b="0" i="1" smtClean="0">
                              <a:latin typeface="Cambria Math" panose="02040503050406030204" pitchFamily="18" charset="0"/>
                              <a:ea typeface="Cambria Math" panose="02040503050406030204" pitchFamily="18" charset="0"/>
                            </a:rPr>
                            <m:t>1</m:t>
                          </m:r>
                        </m:sub>
                        <m:sup>
                          <m:r>
                            <a:rPr lang="en-US" sz="2100" b="0" i="1" smtClean="0">
                              <a:latin typeface="Cambria Math" panose="02040503050406030204" pitchFamily="18" charset="0"/>
                              <a:ea typeface="Cambria Math" panose="02040503050406030204" pitchFamily="18" charset="0"/>
                            </a:rPr>
                            <m:t>(1)</m:t>
                          </m:r>
                        </m:sup>
                      </m:sSubSup>
                      <m:r>
                        <a:rPr lang="en-US" sz="2100" i="1">
                          <a:latin typeface="Cambria Math" panose="02040503050406030204" pitchFamily="18" charset="0"/>
                        </a:rPr>
                        <m:t>=</m:t>
                      </m:r>
                      <m:f>
                        <m:fPr>
                          <m:ctrlPr>
                            <a:rPr lang="en-US" sz="2100" i="1">
                              <a:latin typeface="Cambria Math" panose="02040503050406030204" pitchFamily="18" charset="0"/>
                            </a:rPr>
                          </m:ctrlPr>
                        </m:fPr>
                        <m:num>
                          <m:r>
                            <a:rPr lang="en-US" sz="2100" i="1">
                              <a:latin typeface="Cambria Math" panose="02040503050406030204" pitchFamily="18" charset="0"/>
                            </a:rPr>
                            <m:t>7.1</m:t>
                          </m:r>
                        </m:num>
                        <m:den>
                          <m:r>
                            <a:rPr lang="en-US" sz="2100" i="1">
                              <a:latin typeface="Cambria Math" panose="02040503050406030204" pitchFamily="18" charset="0"/>
                            </a:rPr>
                            <m:t>2.8</m:t>
                          </m:r>
                        </m:den>
                      </m:f>
                      <m:r>
                        <a:rPr lang="en-US" sz="2100" i="1">
                          <a:latin typeface="Cambria Math" panose="02040503050406030204" pitchFamily="18" charset="0"/>
                        </a:rPr>
                        <m:t>=2.5</m:t>
                      </m:r>
                    </m:oMath>
                  </m:oMathPara>
                </a14:m>
                <a:endParaRPr lang="en-US" sz="2100" dirty="0"/>
              </a:p>
            </p:txBody>
          </p:sp>
        </mc:Choice>
        <mc:Fallback xmlns="">
          <p:sp>
            <p:nvSpPr>
              <p:cNvPr id="9" name="TextBox 8">
                <a:extLst>
                  <a:ext uri="{FF2B5EF4-FFF2-40B4-BE49-F238E27FC236}">
                    <a16:creationId xmlns:a16="http://schemas.microsoft.com/office/drawing/2014/main" id="{7A18E8AE-40AA-4CED-B906-95D0E077BDA2}"/>
                  </a:ext>
                </a:extLst>
              </p:cNvPr>
              <p:cNvSpPr txBox="1">
                <a:spLocks noRot="1" noChangeAspect="1" noMove="1" noResize="1" noEditPoints="1" noAdjustHandles="1" noChangeArrowheads="1" noChangeShapeType="1" noTextEdit="1"/>
              </p:cNvSpPr>
              <p:nvPr/>
            </p:nvSpPr>
            <p:spPr>
              <a:xfrm>
                <a:off x="884131" y="3778301"/>
                <a:ext cx="1947713" cy="607154"/>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52690796-DF34-47B2-9208-AC5CD9265B8C}"/>
                  </a:ext>
                </a:extLst>
              </p:cNvPr>
              <p:cNvSpPr txBox="1"/>
              <p:nvPr/>
            </p:nvSpPr>
            <p:spPr>
              <a:xfrm>
                <a:off x="5163774" y="3778301"/>
                <a:ext cx="1947713" cy="60715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sz="2100" b="0" i="1" smtClean="0">
                              <a:latin typeface="Cambria Math" panose="02040503050406030204" pitchFamily="18" charset="0"/>
                              <a:ea typeface="Cambria Math" panose="02040503050406030204" pitchFamily="18" charset="0"/>
                            </a:rPr>
                          </m:ctrlPr>
                        </m:sSubSupPr>
                        <m:e>
                          <m:r>
                            <a:rPr lang="en-US" sz="2100" i="1" smtClean="0">
                              <a:latin typeface="Cambria Math" panose="02040503050406030204" pitchFamily="18" charset="0"/>
                              <a:ea typeface="Cambria Math" panose="02040503050406030204" pitchFamily="18" charset="0"/>
                            </a:rPr>
                            <m:t>𝛼</m:t>
                          </m:r>
                        </m:e>
                        <m:sub>
                          <m:r>
                            <a:rPr lang="en-US" sz="2100" b="0" i="1" smtClean="0">
                              <a:latin typeface="Cambria Math" panose="02040503050406030204" pitchFamily="18" charset="0"/>
                              <a:ea typeface="Cambria Math" panose="02040503050406030204" pitchFamily="18" charset="0"/>
                            </a:rPr>
                            <m:t>2</m:t>
                          </m:r>
                        </m:sub>
                        <m:sup>
                          <m:r>
                            <a:rPr lang="en-US" sz="2100" b="0" i="1" smtClean="0">
                              <a:latin typeface="Cambria Math" panose="02040503050406030204" pitchFamily="18" charset="0"/>
                              <a:ea typeface="Cambria Math" panose="02040503050406030204" pitchFamily="18" charset="0"/>
                            </a:rPr>
                            <m:t>(1)</m:t>
                          </m:r>
                        </m:sup>
                      </m:sSubSup>
                      <m:r>
                        <a:rPr lang="en-US" sz="2100" i="1">
                          <a:latin typeface="Cambria Math" panose="02040503050406030204" pitchFamily="18" charset="0"/>
                        </a:rPr>
                        <m:t>=</m:t>
                      </m:r>
                      <m:f>
                        <m:fPr>
                          <m:ctrlPr>
                            <a:rPr lang="en-US" sz="2100" i="1">
                              <a:latin typeface="Cambria Math" panose="02040503050406030204" pitchFamily="18" charset="0"/>
                            </a:rPr>
                          </m:ctrlPr>
                        </m:fPr>
                        <m:num>
                          <m:r>
                            <a:rPr lang="en-US" sz="2100" i="1">
                              <a:latin typeface="Cambria Math" panose="02040503050406030204" pitchFamily="18" charset="0"/>
                            </a:rPr>
                            <m:t>7.1</m:t>
                          </m:r>
                        </m:num>
                        <m:den>
                          <m:r>
                            <a:rPr lang="en-US" sz="2100" i="1">
                              <a:latin typeface="Cambria Math" panose="02040503050406030204" pitchFamily="18" charset="0"/>
                            </a:rPr>
                            <m:t>6.5</m:t>
                          </m:r>
                        </m:den>
                      </m:f>
                      <m:r>
                        <a:rPr lang="en-US" sz="2100" i="1">
                          <a:latin typeface="Cambria Math" panose="02040503050406030204" pitchFamily="18" charset="0"/>
                        </a:rPr>
                        <m:t>=1.1</m:t>
                      </m:r>
                    </m:oMath>
                  </m:oMathPara>
                </a14:m>
                <a:endParaRPr lang="en-US" sz="2100" dirty="0"/>
              </a:p>
            </p:txBody>
          </p:sp>
        </mc:Choice>
        <mc:Fallback xmlns="">
          <p:sp>
            <p:nvSpPr>
              <p:cNvPr id="10" name="TextBox 9">
                <a:extLst>
                  <a:ext uri="{FF2B5EF4-FFF2-40B4-BE49-F238E27FC236}">
                    <a16:creationId xmlns:a16="http://schemas.microsoft.com/office/drawing/2014/main" id="{52690796-DF34-47B2-9208-AC5CD9265B8C}"/>
                  </a:ext>
                </a:extLst>
              </p:cNvPr>
              <p:cNvSpPr txBox="1">
                <a:spLocks noRot="1" noChangeAspect="1" noMove="1" noResize="1" noEditPoints="1" noAdjustHandles="1" noChangeArrowheads="1" noChangeShapeType="1" noTextEdit="1"/>
              </p:cNvSpPr>
              <p:nvPr/>
            </p:nvSpPr>
            <p:spPr>
              <a:xfrm>
                <a:off x="5163774" y="3778301"/>
                <a:ext cx="1947713" cy="607154"/>
              </a:xfrm>
              <a:prstGeom prst="rect">
                <a:avLst/>
              </a:prstGeom>
              <a:blipFill>
                <a:blip r:embed="rId3"/>
                <a:stretch>
                  <a:fillRect/>
                </a:stretch>
              </a:blipFill>
            </p:spPr>
            <p:txBody>
              <a:bodyPr/>
              <a:lstStyle/>
              <a:p>
                <a:r>
                  <a:rPr lang="en-US">
                    <a:noFill/>
                  </a:rPr>
                  <a:t> </a:t>
                </a:r>
              </a:p>
            </p:txBody>
          </p:sp>
        </mc:Fallback>
      </mc:AlternateContent>
      <p:sp>
        <p:nvSpPr>
          <p:cNvPr id="3" name="TextBox 2">
            <a:extLst>
              <a:ext uri="{FF2B5EF4-FFF2-40B4-BE49-F238E27FC236}">
                <a16:creationId xmlns:a16="http://schemas.microsoft.com/office/drawing/2014/main" id="{38B831E1-5634-22C8-F405-9F5FD5B5F09B}"/>
              </a:ext>
            </a:extLst>
          </p:cNvPr>
          <p:cNvSpPr txBox="1"/>
          <p:nvPr/>
        </p:nvSpPr>
        <p:spPr>
          <a:xfrm>
            <a:off x="2046685" y="1091924"/>
            <a:ext cx="3504009" cy="415498"/>
          </a:xfrm>
          <a:prstGeom prst="rect">
            <a:avLst/>
          </a:prstGeom>
          <a:noFill/>
        </p:spPr>
        <p:txBody>
          <a:bodyPr wrap="square" rtlCol="0">
            <a:spAutoFit/>
          </a:bodyPr>
          <a:lstStyle/>
          <a:p>
            <a:pPr algn="ctr"/>
            <a:r>
              <a:rPr lang="en-US" sz="2100" dirty="0"/>
              <a:t>EET Matrix</a:t>
            </a:r>
          </a:p>
        </p:txBody>
      </p:sp>
      <p:sp>
        <p:nvSpPr>
          <p:cNvPr id="8" name="Rectangle: Rounded Corners 7">
            <a:extLst>
              <a:ext uri="{FF2B5EF4-FFF2-40B4-BE49-F238E27FC236}">
                <a16:creationId xmlns:a16="http://schemas.microsoft.com/office/drawing/2014/main" id="{0B0DB69E-F16D-9C41-AFB9-CCE4C66C9150}"/>
              </a:ext>
            </a:extLst>
          </p:cNvPr>
          <p:cNvSpPr/>
          <p:nvPr/>
        </p:nvSpPr>
        <p:spPr>
          <a:xfrm>
            <a:off x="6457071" y="1549955"/>
            <a:ext cx="594079" cy="1106025"/>
          </a:xfrm>
          <a:prstGeom prst="roundRect">
            <a:avLst/>
          </a:prstGeom>
          <a:solidFill>
            <a:srgbClr val="FFFF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E736A3BB-D703-B6FD-77A5-0E7194328F13}"/>
              </a:ext>
            </a:extLst>
          </p:cNvPr>
          <p:cNvSpPr/>
          <p:nvPr/>
        </p:nvSpPr>
        <p:spPr>
          <a:xfrm>
            <a:off x="1659988" y="3778301"/>
            <a:ext cx="386697" cy="273275"/>
          </a:xfrm>
          <a:prstGeom prst="roundRect">
            <a:avLst/>
          </a:prstGeom>
          <a:solidFill>
            <a:srgbClr val="FFFF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F5A1974-379A-7C63-004F-079E29E72DDC}"/>
              </a:ext>
            </a:extLst>
          </p:cNvPr>
          <p:cNvSpPr/>
          <p:nvPr/>
        </p:nvSpPr>
        <p:spPr>
          <a:xfrm>
            <a:off x="5914113" y="3778300"/>
            <a:ext cx="386697" cy="273275"/>
          </a:xfrm>
          <a:prstGeom prst="roundRect">
            <a:avLst/>
          </a:prstGeom>
          <a:solidFill>
            <a:srgbClr val="FFFF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1133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p:bldP spid="10" grpId="0"/>
      <p:bldP spid="3" grpId="0"/>
      <p:bldP spid="8" grpId="0" animBg="1"/>
      <p:bldP spid="11" grpId="0" animBg="1"/>
      <p:bldP spid="1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503D5-868D-3631-AF15-A5D524635347}"/>
              </a:ext>
            </a:extLst>
          </p:cNvPr>
          <p:cNvSpPr>
            <a:spLocks noGrp="1"/>
          </p:cNvSpPr>
          <p:nvPr>
            <p:ph type="title"/>
          </p:nvPr>
        </p:nvSpPr>
        <p:spPr/>
        <p:txBody>
          <a:bodyPr>
            <a:normAutofit/>
          </a:bodyPr>
          <a:lstStyle/>
          <a:p>
            <a:r>
              <a:rPr lang="en-US" dirty="0"/>
              <a:t>Speedup Vector For TH</a:t>
            </a:r>
          </a:p>
        </p:txBody>
      </p:sp>
      <p:sp>
        <p:nvSpPr>
          <p:cNvPr id="3" name="Content Placeholder 2">
            <a:extLst>
              <a:ext uri="{FF2B5EF4-FFF2-40B4-BE49-F238E27FC236}">
                <a16:creationId xmlns:a16="http://schemas.microsoft.com/office/drawing/2014/main" id="{EDDE40FF-6A2A-D1B6-5C05-406EC1325F0B}"/>
              </a:ext>
            </a:extLst>
          </p:cNvPr>
          <p:cNvSpPr>
            <a:spLocks noGrp="1"/>
          </p:cNvSpPr>
          <p:nvPr>
            <p:ph idx="1"/>
          </p:nvPr>
        </p:nvSpPr>
        <p:spPr/>
        <p:txBody>
          <a:bodyPr/>
          <a:lstStyle/>
          <a:p>
            <a:r>
              <a:rPr lang="en-US" sz="2400" dirty="0"/>
              <a:t>Baseline task type</a:t>
            </a:r>
          </a:p>
          <a:p>
            <a:pPr lvl="1"/>
            <a:r>
              <a:rPr lang="en-US" dirty="0"/>
              <a:t>The task which has the largest execution time on machine type “j”</a:t>
            </a:r>
          </a:p>
        </p:txBody>
      </p:sp>
      <p:sp>
        <p:nvSpPr>
          <p:cNvPr id="4" name="Slide Number Placeholder 3">
            <a:extLst>
              <a:ext uri="{FF2B5EF4-FFF2-40B4-BE49-F238E27FC236}">
                <a16:creationId xmlns:a16="http://schemas.microsoft.com/office/drawing/2014/main" id="{217753BD-927A-D02F-7BA8-771F38112B82}"/>
              </a:ext>
            </a:extLst>
          </p:cNvPr>
          <p:cNvSpPr>
            <a:spLocks noGrp="1"/>
          </p:cNvSpPr>
          <p:nvPr>
            <p:ph type="sldNum" sz="quarter" idx="12"/>
          </p:nvPr>
        </p:nvSpPr>
        <p:spPr>
          <a:xfrm>
            <a:off x="3534628" y="4842276"/>
            <a:ext cx="2133600" cy="273844"/>
          </a:xfrm>
        </p:spPr>
        <p:txBody>
          <a:bodyPr/>
          <a:lstStyle/>
          <a:p>
            <a:fld id="{7D2751F7-D677-4CE9-B35A-C3CCA0CC8D94}" type="slidenum">
              <a:rPr lang="en-US" smtClean="0"/>
              <a:pPr/>
              <a:t>29</a:t>
            </a:fld>
            <a:endParaRPr lang="en-US" dirty="0"/>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74C7FE1A-8283-46E5-2651-88A50766F8FD}"/>
                  </a:ext>
                </a:extLst>
              </p:cNvPr>
              <p:cNvSpPr txBox="1"/>
              <p:nvPr/>
            </p:nvSpPr>
            <p:spPr>
              <a:xfrm>
                <a:off x="3244495" y="2804518"/>
                <a:ext cx="2026356" cy="923843"/>
              </a:xfrm>
              <a:prstGeom prst="rect">
                <a:avLst/>
              </a:prstGeom>
              <a:noFill/>
            </p:spPr>
            <p:txBody>
              <a:bodyPr wrap="square">
                <a:spAutoFit/>
              </a:bodyPr>
              <a:lstStyle/>
              <a:p>
                <a:pPr marL="0" indent="0">
                  <a:buNone/>
                </a:pPr>
                <a14:m>
                  <m:oMathPara xmlns:m="http://schemas.openxmlformats.org/officeDocument/2006/math">
                    <m:oMathParaPr>
                      <m:jc m:val="centerGroup"/>
                    </m:oMathParaPr>
                    <m:oMath xmlns:m="http://schemas.openxmlformats.org/officeDocument/2006/math">
                      <m:sSubSup>
                        <m:sSubSupPr>
                          <m:ctrlPr>
                            <a:rPr lang="en-US" sz="2400" b="0" i="1" smtClean="0">
                              <a:latin typeface="Cambria Math" panose="02040503050406030204" pitchFamily="18" charset="0"/>
                              <a:ea typeface="Cambria Math" panose="02040503050406030204" pitchFamily="18" charset="0"/>
                            </a:rPr>
                          </m:ctrlPr>
                        </m:sSubSupPr>
                        <m:e>
                          <m:r>
                            <a:rPr lang="en-US" sz="2400" i="1" smtClean="0">
                              <a:latin typeface="Cambria Math" panose="02040503050406030204" pitchFamily="18" charset="0"/>
                              <a:ea typeface="Cambria Math" panose="02040503050406030204" pitchFamily="18" charset="0"/>
                            </a:rPr>
                            <m:t>𝛽</m:t>
                          </m:r>
                        </m:e>
                        <m:sub>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𝑗</m:t>
                          </m:r>
                          <m:r>
                            <a:rPr lang="en-US" sz="2400" b="0" i="1" smtClean="0">
                              <a:latin typeface="Cambria Math" panose="02040503050406030204" pitchFamily="18" charset="0"/>
                              <a:ea typeface="Cambria Math" panose="02040503050406030204" pitchFamily="18" charset="0"/>
                            </a:rPr>
                            <m:t>)</m:t>
                          </m:r>
                        </m:sub>
                        <m:sup>
                          <m:r>
                            <a:rPr lang="en-US" sz="2400" b="0" i="1" smtClean="0">
                              <a:latin typeface="Cambria Math" panose="02040503050406030204" pitchFamily="18" charset="0"/>
                              <a:ea typeface="Cambria Math" panose="02040503050406030204" pitchFamily="18" charset="0"/>
                            </a:rPr>
                            <m:t>𝑖</m:t>
                          </m:r>
                        </m:sup>
                      </m:sSubSup>
                      <m:r>
                        <a:rPr lang="en-US" sz="2400" b="0" i="1" smtClean="0">
                          <a:latin typeface="Cambria Math" panose="02040503050406030204" pitchFamily="18" charset="0"/>
                        </a:rPr>
                        <m:t>=</m:t>
                      </m:r>
                      <m:f>
                        <m:fPr>
                          <m:ctrlPr>
                            <a:rPr lang="en-US" sz="2400" i="1">
                              <a:latin typeface="Cambria Math" panose="02040503050406030204" pitchFamily="18" charset="0"/>
                            </a:rPr>
                          </m:ctrlPr>
                        </m:fPr>
                        <m:num>
                          <m:func>
                            <m:funcPr>
                              <m:ctrlPr>
                                <a:rPr lang="en-US" sz="2400" i="1">
                                  <a:latin typeface="Cambria Math" panose="02040503050406030204" pitchFamily="18" charset="0"/>
                                </a:rPr>
                              </m:ctrlPr>
                            </m:funcPr>
                            <m:fName>
                              <m:limLow>
                                <m:limLowPr>
                                  <m:ctrlPr>
                                    <a:rPr lang="en-US" sz="2400" i="1">
                                      <a:latin typeface="Cambria Math" panose="02040503050406030204" pitchFamily="18" charset="0"/>
                                    </a:rPr>
                                  </m:ctrlPr>
                                </m:limLowPr>
                                <m:e>
                                  <m:r>
                                    <m:rPr>
                                      <m:sty m:val="p"/>
                                    </m:rPr>
                                    <a:rPr lang="en-US" sz="2400">
                                      <a:latin typeface="Cambria Math" panose="02040503050406030204" pitchFamily="18" charset="0"/>
                                    </a:rPr>
                                    <m:t>max</m:t>
                                  </m:r>
                                </m:e>
                                <m:lim>
                                  <m:r>
                                    <a:rPr lang="en-US" sz="2400" b="0" i="1" smtClean="0">
                                      <a:latin typeface="Cambria Math" panose="02040503050406030204" pitchFamily="18" charset="0"/>
                                    </a:rPr>
                                    <m:t>𝑖</m:t>
                                  </m:r>
                                </m:lim>
                              </m:limLow>
                            </m:fName>
                            <m:e>
                              <m:sSub>
                                <m:sSubPr>
                                  <m:ctrlPr>
                                    <a:rPr lang="en-US" sz="2400" i="1">
                                      <a:latin typeface="Cambria Math" panose="02040503050406030204" pitchFamily="18" charset="0"/>
                                    </a:rPr>
                                  </m:ctrlPr>
                                </m:sSubPr>
                                <m:e>
                                  <m:r>
                                    <a:rPr lang="en-US" sz="2400" i="1">
                                      <a:latin typeface="Cambria Math" panose="02040503050406030204" pitchFamily="18" charset="0"/>
                                    </a:rPr>
                                    <m:t>𝑒</m:t>
                                  </m:r>
                                </m:e>
                                <m:sub>
                                  <m:r>
                                    <a:rPr lang="en-US" sz="2400" i="1">
                                      <a:latin typeface="Cambria Math" panose="02040503050406030204" pitchFamily="18" charset="0"/>
                                    </a:rPr>
                                    <m:t>𝑖𝑗</m:t>
                                  </m:r>
                                </m:sub>
                              </m:sSub>
                            </m:e>
                          </m:func>
                        </m:num>
                        <m:den>
                          <m:sSub>
                            <m:sSubPr>
                              <m:ctrlPr>
                                <a:rPr lang="en-US" sz="2400" i="1">
                                  <a:latin typeface="Cambria Math" panose="02040503050406030204" pitchFamily="18" charset="0"/>
                                </a:rPr>
                              </m:ctrlPr>
                            </m:sSubPr>
                            <m:e>
                              <m:r>
                                <a:rPr lang="en-US" sz="2400" i="1">
                                  <a:latin typeface="Cambria Math" panose="02040503050406030204" pitchFamily="18" charset="0"/>
                                </a:rPr>
                                <m:t>𝑒</m:t>
                              </m:r>
                            </m:e>
                            <m:sub>
                              <m:r>
                                <a:rPr lang="en-US" sz="2400" i="1">
                                  <a:latin typeface="Cambria Math" panose="02040503050406030204" pitchFamily="18" charset="0"/>
                                </a:rPr>
                                <m:t>𝑖</m:t>
                              </m:r>
                              <m:r>
                                <a:rPr lang="en-US" sz="2400" b="0" i="1" smtClean="0">
                                  <a:latin typeface="Cambria Math" panose="02040503050406030204" pitchFamily="18" charset="0"/>
                                </a:rPr>
                                <m:t>,</m:t>
                              </m:r>
                              <m:r>
                                <a:rPr lang="en-US" sz="2400" i="1">
                                  <a:latin typeface="Cambria Math" panose="02040503050406030204" pitchFamily="18" charset="0"/>
                                </a:rPr>
                                <m:t>𝑗</m:t>
                              </m:r>
                            </m:sub>
                          </m:sSub>
                        </m:den>
                      </m:f>
                    </m:oMath>
                  </m:oMathPara>
                </a14:m>
                <a:endParaRPr lang="en-US" sz="2400" dirty="0"/>
              </a:p>
            </p:txBody>
          </p:sp>
        </mc:Choice>
        <mc:Fallback xmlns="">
          <p:sp>
            <p:nvSpPr>
              <p:cNvPr id="6" name="TextBox 5">
                <a:extLst>
                  <a:ext uri="{FF2B5EF4-FFF2-40B4-BE49-F238E27FC236}">
                    <a16:creationId xmlns:a16="http://schemas.microsoft.com/office/drawing/2014/main" id="{74C7FE1A-8283-46E5-2651-88A50766F8FD}"/>
                  </a:ext>
                </a:extLst>
              </p:cNvPr>
              <p:cNvSpPr txBox="1">
                <a:spLocks noRot="1" noChangeAspect="1" noMove="1" noResize="1" noEditPoints="1" noAdjustHandles="1" noChangeArrowheads="1" noChangeShapeType="1" noTextEdit="1"/>
              </p:cNvSpPr>
              <p:nvPr/>
            </p:nvSpPr>
            <p:spPr>
              <a:xfrm>
                <a:off x="3244495" y="2804518"/>
                <a:ext cx="2026356" cy="923843"/>
              </a:xfrm>
              <a:prstGeom prst="rect">
                <a:avLst/>
              </a:prstGeom>
              <a:blipFill>
                <a:blip r:embed="rId2"/>
                <a:stretch>
                  <a:fillRect/>
                </a:stretch>
              </a:blipFill>
            </p:spPr>
            <p:txBody>
              <a:bodyPr/>
              <a:lstStyle/>
              <a:p>
                <a:r>
                  <a:rPr lang="en-US">
                    <a:noFill/>
                  </a:rPr>
                  <a:t> </a:t>
                </a:r>
              </a:p>
            </p:txBody>
          </p:sp>
        </mc:Fallback>
      </mc:AlternateContent>
      <p:sp>
        <p:nvSpPr>
          <p:cNvPr id="5" name="Rectangle 4">
            <a:extLst>
              <a:ext uri="{FF2B5EF4-FFF2-40B4-BE49-F238E27FC236}">
                <a16:creationId xmlns:a16="http://schemas.microsoft.com/office/drawing/2014/main" id="{D2D2D676-8E0D-F026-CF0C-82519F5DC7EE}"/>
              </a:ext>
            </a:extLst>
          </p:cNvPr>
          <p:cNvSpPr/>
          <p:nvPr/>
        </p:nvSpPr>
        <p:spPr>
          <a:xfrm>
            <a:off x="4079629" y="2613715"/>
            <a:ext cx="1153551" cy="650735"/>
          </a:xfrm>
          <a:prstGeom prst="rect">
            <a:avLst/>
          </a:prstGeom>
          <a:solidFill>
            <a:srgbClr val="FF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3EF9E596-0515-E47E-959D-00F62EAC193D}"/>
              </a:ext>
            </a:extLst>
          </p:cNvPr>
          <p:cNvSpPr txBox="1"/>
          <p:nvPr/>
        </p:nvSpPr>
        <p:spPr>
          <a:xfrm>
            <a:off x="6049108" y="1999629"/>
            <a:ext cx="2124221" cy="646331"/>
          </a:xfrm>
          <a:prstGeom prst="rect">
            <a:avLst/>
          </a:prstGeom>
          <a:noFill/>
          <a:ln>
            <a:solidFill>
              <a:srgbClr val="FF0000"/>
            </a:solidFill>
          </a:ln>
        </p:spPr>
        <p:txBody>
          <a:bodyPr wrap="square" rtlCol="0">
            <a:spAutoFit/>
          </a:bodyPr>
          <a:lstStyle/>
          <a:p>
            <a:pPr algn="ctr"/>
            <a:r>
              <a:rPr lang="en-US" sz="1800" dirty="0">
                <a:solidFill>
                  <a:srgbClr val="FF0000"/>
                </a:solidFill>
              </a:rPr>
              <a:t>Slowest task type on machine “j”</a:t>
            </a:r>
          </a:p>
        </p:txBody>
      </p:sp>
      <p:sp>
        <p:nvSpPr>
          <p:cNvPr id="8" name="TextBox 7">
            <a:extLst>
              <a:ext uri="{FF2B5EF4-FFF2-40B4-BE49-F238E27FC236}">
                <a16:creationId xmlns:a16="http://schemas.microsoft.com/office/drawing/2014/main" id="{22CEC986-D718-8A6F-4945-D6825CE7FA69}"/>
              </a:ext>
            </a:extLst>
          </p:cNvPr>
          <p:cNvSpPr txBox="1"/>
          <p:nvPr/>
        </p:nvSpPr>
        <p:spPr>
          <a:xfrm>
            <a:off x="6133515" y="3540793"/>
            <a:ext cx="2883422" cy="923330"/>
          </a:xfrm>
          <a:prstGeom prst="rect">
            <a:avLst/>
          </a:prstGeom>
          <a:noFill/>
          <a:ln>
            <a:solidFill>
              <a:srgbClr val="FF0000"/>
            </a:solidFill>
          </a:ln>
        </p:spPr>
        <p:txBody>
          <a:bodyPr wrap="square" rtlCol="0">
            <a:spAutoFit/>
          </a:bodyPr>
          <a:lstStyle/>
          <a:p>
            <a:pPr algn="ctr"/>
            <a:r>
              <a:rPr lang="en-US" sz="1800" dirty="0">
                <a:solidFill>
                  <a:srgbClr val="FF0000"/>
                </a:solidFill>
              </a:rPr>
              <a:t>Expected Execution time of </a:t>
            </a:r>
            <a:r>
              <a:rPr lang="en-US" sz="1800" dirty="0" err="1">
                <a:solidFill>
                  <a:srgbClr val="FF0000"/>
                </a:solidFill>
              </a:rPr>
              <a:t>of</a:t>
            </a:r>
            <a:r>
              <a:rPr lang="en-US" sz="1800" dirty="0">
                <a:solidFill>
                  <a:srgbClr val="FF0000"/>
                </a:solidFill>
              </a:rPr>
              <a:t> task type “</a:t>
            </a:r>
            <a:r>
              <a:rPr lang="en-US" sz="1800" dirty="0" err="1">
                <a:solidFill>
                  <a:srgbClr val="FF0000"/>
                </a:solidFill>
              </a:rPr>
              <a:t>i</a:t>
            </a:r>
            <a:r>
              <a:rPr lang="en-US" sz="1800" dirty="0">
                <a:solidFill>
                  <a:srgbClr val="FF0000"/>
                </a:solidFill>
              </a:rPr>
              <a:t>” on machine type “j”</a:t>
            </a:r>
          </a:p>
        </p:txBody>
      </p:sp>
      <p:sp>
        <p:nvSpPr>
          <p:cNvPr id="9" name="Rectangle 8">
            <a:extLst>
              <a:ext uri="{FF2B5EF4-FFF2-40B4-BE49-F238E27FC236}">
                <a16:creationId xmlns:a16="http://schemas.microsoft.com/office/drawing/2014/main" id="{056ADD60-F087-3B5D-4CCE-33C71244A027}"/>
              </a:ext>
            </a:extLst>
          </p:cNvPr>
          <p:cNvSpPr/>
          <p:nvPr/>
        </p:nvSpPr>
        <p:spPr>
          <a:xfrm>
            <a:off x="4343678" y="3362045"/>
            <a:ext cx="580011" cy="418727"/>
          </a:xfrm>
          <a:prstGeom prst="rect">
            <a:avLst/>
          </a:prstGeom>
          <a:solidFill>
            <a:srgbClr val="FF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a:extLst>
              <a:ext uri="{FF2B5EF4-FFF2-40B4-BE49-F238E27FC236}">
                <a16:creationId xmlns:a16="http://schemas.microsoft.com/office/drawing/2014/main" id="{1343E4B7-568C-F743-3EDC-5C242621850A}"/>
              </a:ext>
            </a:extLst>
          </p:cNvPr>
          <p:cNvCxnSpPr>
            <a:cxnSpLocks/>
            <a:endCxn id="5" idx="3"/>
          </p:cNvCxnSpPr>
          <p:nvPr/>
        </p:nvCxnSpPr>
        <p:spPr>
          <a:xfrm flipH="1">
            <a:off x="5233180" y="2461294"/>
            <a:ext cx="815928" cy="47778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DF2EA619-51A4-65B4-24BB-A9D6E22942C2}"/>
              </a:ext>
            </a:extLst>
          </p:cNvPr>
          <p:cNvCxnSpPr>
            <a:cxnSpLocks/>
            <a:endCxn id="9" idx="3"/>
          </p:cNvCxnSpPr>
          <p:nvPr/>
        </p:nvCxnSpPr>
        <p:spPr>
          <a:xfrm flipH="1" flipV="1">
            <a:off x="4923689" y="3571409"/>
            <a:ext cx="1209826" cy="43104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DF346910-CC23-8A3D-6308-7E2104D74FAA}"/>
              </a:ext>
            </a:extLst>
          </p:cNvPr>
          <p:cNvSpPr txBox="1"/>
          <p:nvPr/>
        </p:nvSpPr>
        <p:spPr>
          <a:xfrm>
            <a:off x="190273" y="3724690"/>
            <a:ext cx="1984995" cy="646331"/>
          </a:xfrm>
          <a:prstGeom prst="rect">
            <a:avLst/>
          </a:prstGeom>
          <a:noFill/>
          <a:ln>
            <a:solidFill>
              <a:srgbClr val="FF0000"/>
            </a:solidFill>
          </a:ln>
        </p:spPr>
        <p:txBody>
          <a:bodyPr wrap="square" rtlCol="0">
            <a:spAutoFit/>
          </a:bodyPr>
          <a:lstStyle/>
          <a:p>
            <a:pPr algn="ctr"/>
            <a:r>
              <a:rPr lang="en-US" sz="1800" dirty="0">
                <a:solidFill>
                  <a:srgbClr val="FF0000"/>
                </a:solidFill>
              </a:rPr>
              <a:t>Speedup Vector For TH</a:t>
            </a:r>
          </a:p>
        </p:txBody>
      </p:sp>
      <p:cxnSp>
        <p:nvCxnSpPr>
          <p:cNvPr id="13" name="Straight Arrow Connector 12">
            <a:extLst>
              <a:ext uri="{FF2B5EF4-FFF2-40B4-BE49-F238E27FC236}">
                <a16:creationId xmlns:a16="http://schemas.microsoft.com/office/drawing/2014/main" id="{1570FD67-8AB8-7932-9A4A-9AD1E35B8402}"/>
              </a:ext>
            </a:extLst>
          </p:cNvPr>
          <p:cNvCxnSpPr>
            <a:cxnSpLocks/>
            <a:stCxn id="12" idx="3"/>
          </p:cNvCxnSpPr>
          <p:nvPr/>
        </p:nvCxnSpPr>
        <p:spPr>
          <a:xfrm flipV="1">
            <a:off x="2175268" y="3538640"/>
            <a:ext cx="1142000" cy="50921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123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47FE301-08BA-3E64-101F-42CC589A71EB}"/>
              </a:ext>
            </a:extLst>
          </p:cNvPr>
          <p:cNvSpPr>
            <a:spLocks noGrp="1"/>
          </p:cNvSpPr>
          <p:nvPr>
            <p:ph type="body" sz="quarter" idx="12"/>
          </p:nvPr>
        </p:nvSpPr>
        <p:spPr/>
        <p:txBody>
          <a:bodyPr/>
          <a:lstStyle/>
          <a:p>
            <a:r>
              <a:rPr lang="en-US" b="1"/>
              <a:t>Heterogeneity in Distributed Computing Systems</a:t>
            </a:r>
            <a:endParaRPr lang="en-US" b="1" dirty="0"/>
          </a:p>
        </p:txBody>
      </p:sp>
    </p:spTree>
    <p:extLst>
      <p:ext uri="{BB962C8B-B14F-4D97-AF65-F5344CB8AC3E}">
        <p14:creationId xmlns:p14="http://schemas.microsoft.com/office/powerpoint/2010/main" val="30999575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285C2-EED6-44F0-816E-B98024AFB5A6}"/>
              </a:ext>
            </a:extLst>
          </p:cNvPr>
          <p:cNvSpPr>
            <a:spLocks noGrp="1"/>
          </p:cNvSpPr>
          <p:nvPr>
            <p:ph type="title"/>
          </p:nvPr>
        </p:nvSpPr>
        <p:spPr/>
        <p:txBody>
          <a:bodyPr/>
          <a:lstStyle/>
          <a:p>
            <a:r>
              <a:rPr lang="en-US" dirty="0"/>
              <a:t>Example</a:t>
            </a:r>
          </a:p>
        </p:txBody>
      </p:sp>
      <p:sp>
        <p:nvSpPr>
          <p:cNvPr id="4" name="Slide Number Placeholder 3">
            <a:extLst>
              <a:ext uri="{FF2B5EF4-FFF2-40B4-BE49-F238E27FC236}">
                <a16:creationId xmlns:a16="http://schemas.microsoft.com/office/drawing/2014/main" id="{2A413878-8E2E-4E83-BEF0-CC328BDB2021}"/>
              </a:ext>
            </a:extLst>
          </p:cNvPr>
          <p:cNvSpPr>
            <a:spLocks noGrp="1"/>
          </p:cNvSpPr>
          <p:nvPr>
            <p:ph type="sldNum" sz="quarter" idx="12"/>
          </p:nvPr>
        </p:nvSpPr>
        <p:spPr>
          <a:xfrm>
            <a:off x="3534628" y="4842276"/>
            <a:ext cx="2133600" cy="273844"/>
          </a:xfrm>
        </p:spPr>
        <p:txBody>
          <a:bodyPr/>
          <a:lstStyle/>
          <a:p>
            <a:fld id="{7D2751F7-D677-4CE9-B35A-C3CCA0CC8D94}" type="slidenum">
              <a:rPr lang="en-US" smtClean="0"/>
              <a:pPr/>
              <a:t>30</a:t>
            </a:fld>
            <a:endParaRPr lang="en-US" dirty="0"/>
          </a:p>
        </p:txBody>
      </p:sp>
      <p:graphicFrame>
        <p:nvGraphicFramePr>
          <p:cNvPr id="7" name="Table 5">
            <a:extLst>
              <a:ext uri="{FF2B5EF4-FFF2-40B4-BE49-F238E27FC236}">
                <a16:creationId xmlns:a16="http://schemas.microsoft.com/office/drawing/2014/main" id="{EB75B1F1-7013-4D72-81E8-F25EA1E9EAD0}"/>
              </a:ext>
            </a:extLst>
          </p:cNvPr>
          <p:cNvGraphicFramePr>
            <a:graphicFrameLocks noGrp="1"/>
          </p:cNvGraphicFramePr>
          <p:nvPr>
            <p:extLst>
              <p:ext uri="{D42A27DB-BD31-4B8C-83A1-F6EECF244321}">
                <p14:modId xmlns:p14="http://schemas.microsoft.com/office/powerpoint/2010/main" val="2696930289"/>
              </p:ext>
            </p:extLst>
          </p:nvPr>
        </p:nvGraphicFramePr>
        <p:xfrm>
          <a:off x="361263" y="1462553"/>
          <a:ext cx="6977842" cy="2049780"/>
        </p:xfrm>
        <a:graphic>
          <a:graphicData uri="http://schemas.openxmlformats.org/drawingml/2006/table">
            <a:tbl>
              <a:tblPr firstRow="1" bandRow="1"/>
              <a:tblGrid>
                <a:gridCol w="2040082">
                  <a:extLst>
                    <a:ext uri="{9D8B030D-6E8A-4147-A177-3AD203B41FA5}">
                      <a16:colId xmlns:a16="http://schemas.microsoft.com/office/drawing/2014/main" val="1760424150"/>
                    </a:ext>
                  </a:extLst>
                </a:gridCol>
                <a:gridCol w="1234440">
                  <a:extLst>
                    <a:ext uri="{9D8B030D-6E8A-4147-A177-3AD203B41FA5}">
                      <a16:colId xmlns:a16="http://schemas.microsoft.com/office/drawing/2014/main" val="2284929709"/>
                    </a:ext>
                  </a:extLst>
                </a:gridCol>
                <a:gridCol w="1234440">
                  <a:extLst>
                    <a:ext uri="{9D8B030D-6E8A-4147-A177-3AD203B41FA5}">
                      <a16:colId xmlns:a16="http://schemas.microsoft.com/office/drawing/2014/main" val="2356302934"/>
                    </a:ext>
                  </a:extLst>
                </a:gridCol>
                <a:gridCol w="1234440">
                  <a:extLst>
                    <a:ext uri="{9D8B030D-6E8A-4147-A177-3AD203B41FA5}">
                      <a16:colId xmlns:a16="http://schemas.microsoft.com/office/drawing/2014/main" val="2344737578"/>
                    </a:ext>
                  </a:extLst>
                </a:gridCol>
                <a:gridCol w="1234440">
                  <a:extLst>
                    <a:ext uri="{9D8B030D-6E8A-4147-A177-3AD203B41FA5}">
                      <a16:colId xmlns:a16="http://schemas.microsoft.com/office/drawing/2014/main" val="96302866"/>
                    </a:ext>
                  </a:extLst>
                </a:gridCol>
              </a:tblGrid>
              <a:tr h="531495">
                <a:tc>
                  <a:txBody>
                    <a:bodyPr/>
                    <a:lstStyle/>
                    <a:p>
                      <a:r>
                        <a:rPr lang="en-US" sz="1600" dirty="0"/>
                        <a:t>                Machines</a:t>
                      </a:r>
                    </a:p>
                    <a:p>
                      <a:endParaRPr lang="en-US" sz="1600" dirty="0"/>
                    </a:p>
                    <a:p>
                      <a:r>
                        <a:rPr lang="en-US" sz="1600" dirty="0"/>
                        <a:t>Tasks</a:t>
                      </a:r>
                    </a:p>
                  </a:txBody>
                  <a:tcPr marL="68580" marR="68580" marT="34290" marB="34290">
                    <a:lnTlToBr w="12700" cap="flat" cmpd="sng" algn="ctr">
                      <a:solidFill>
                        <a:schemeClr val="tx1"/>
                      </a:solidFill>
                      <a:prstDash val="solid"/>
                      <a:round/>
                      <a:headEnd type="none" w="med" len="med"/>
                      <a:tailEnd type="none" w="med" len="med"/>
                    </a:lnTlToBr>
                  </a:tcPr>
                </a:tc>
                <a:tc>
                  <a:txBody>
                    <a:bodyPr/>
                    <a:lstStyle/>
                    <a:p>
                      <a:pPr algn="ctr"/>
                      <a:r>
                        <a:rPr lang="en-US" sz="1600" b="1" dirty="0"/>
                        <a:t>M-1</a:t>
                      </a:r>
                    </a:p>
                  </a:txBody>
                  <a:tcPr marL="68580" marR="68580" marT="34290" marB="34290" anchor="ctr">
                    <a:solidFill>
                      <a:srgbClr val="D21010">
                        <a:alpha val="40000"/>
                      </a:srgbClr>
                    </a:solidFill>
                  </a:tcPr>
                </a:tc>
                <a:tc>
                  <a:txBody>
                    <a:bodyPr/>
                    <a:lstStyle/>
                    <a:p>
                      <a:pPr algn="ctr"/>
                      <a:r>
                        <a:rPr lang="en-US" sz="1600" b="1" dirty="0"/>
                        <a:t>M-2</a:t>
                      </a:r>
                    </a:p>
                  </a:txBody>
                  <a:tcPr marL="68580" marR="68580" marT="34290" marB="34290" anchor="ctr"/>
                </a:tc>
                <a:tc>
                  <a:txBody>
                    <a:bodyPr/>
                    <a:lstStyle/>
                    <a:p>
                      <a:pPr algn="ctr"/>
                      <a:r>
                        <a:rPr lang="en-US" sz="1600" b="1" dirty="0"/>
                        <a:t>M-3</a:t>
                      </a:r>
                    </a:p>
                  </a:txBody>
                  <a:tcPr marL="68580" marR="68580" marT="34290" marB="34290" anchor="ctr"/>
                </a:tc>
                <a:tc>
                  <a:txBody>
                    <a:bodyPr/>
                    <a:lstStyle/>
                    <a:p>
                      <a:pPr algn="ctr"/>
                      <a:r>
                        <a:rPr lang="en-US" sz="1600" b="1" dirty="0"/>
                        <a:t>M-4</a:t>
                      </a:r>
                    </a:p>
                  </a:txBody>
                  <a:tcPr marL="68580" marR="68580" marT="34290" marB="34290" anchor="ctr"/>
                </a:tc>
                <a:extLst>
                  <a:ext uri="{0D108BD9-81ED-4DB2-BD59-A6C34878D82A}">
                    <a16:rowId xmlns:a16="http://schemas.microsoft.com/office/drawing/2014/main" val="3771965962"/>
                  </a:ext>
                </a:extLst>
              </a:tr>
              <a:tr h="278130">
                <a:tc>
                  <a:txBody>
                    <a:bodyPr/>
                    <a:lstStyle/>
                    <a:p>
                      <a:pPr algn="ctr"/>
                      <a:r>
                        <a:rPr lang="en-US" sz="1600" b="1" dirty="0"/>
                        <a:t>TT-1</a:t>
                      </a:r>
                    </a:p>
                  </a:txBody>
                  <a:tcPr marL="68580" marR="68580" marT="34290" marB="34290" anchor="b">
                    <a:noFill/>
                  </a:tcPr>
                </a:tc>
                <a:tc>
                  <a:txBody>
                    <a:bodyPr/>
                    <a:lstStyle/>
                    <a:p>
                      <a:pPr algn="ctr"/>
                      <a:r>
                        <a:rPr lang="en-US" sz="1600" dirty="0"/>
                        <a:t>2.8</a:t>
                      </a:r>
                    </a:p>
                  </a:txBody>
                  <a:tcPr marL="68580" marR="68580" marT="34290" marB="34290" anchor="ctr">
                    <a:solidFill>
                      <a:srgbClr val="D21010">
                        <a:alpha val="40000"/>
                      </a:srgbClr>
                    </a:solidFill>
                  </a:tcPr>
                </a:tc>
                <a:tc>
                  <a:txBody>
                    <a:bodyPr/>
                    <a:lstStyle/>
                    <a:p>
                      <a:pPr algn="ctr"/>
                      <a:r>
                        <a:rPr lang="en-US" sz="1600" dirty="0"/>
                        <a:t>6.5</a:t>
                      </a:r>
                    </a:p>
                  </a:txBody>
                  <a:tcPr marL="68580" marR="68580" marT="34290" marB="34290" anchor="ctr">
                    <a:noFill/>
                  </a:tcPr>
                </a:tc>
                <a:tc>
                  <a:txBody>
                    <a:bodyPr/>
                    <a:lstStyle/>
                    <a:p>
                      <a:pPr algn="ctr"/>
                      <a:r>
                        <a:rPr lang="en-US" sz="1600" dirty="0"/>
                        <a:t>3.7</a:t>
                      </a:r>
                    </a:p>
                  </a:txBody>
                  <a:tcPr marL="68580" marR="68580" marT="34290" marB="34290" anchor="ctr">
                    <a:noFill/>
                  </a:tcPr>
                </a:tc>
                <a:tc>
                  <a:txBody>
                    <a:bodyPr/>
                    <a:lstStyle/>
                    <a:p>
                      <a:pPr algn="ctr"/>
                      <a:r>
                        <a:rPr lang="en-US" sz="1600" dirty="0"/>
                        <a:t>7.1</a:t>
                      </a:r>
                    </a:p>
                  </a:txBody>
                  <a:tcPr marL="68580" marR="68580" marT="34290" marB="34290" anchor="ctr">
                    <a:noFill/>
                  </a:tcPr>
                </a:tc>
                <a:extLst>
                  <a:ext uri="{0D108BD9-81ED-4DB2-BD59-A6C34878D82A}">
                    <a16:rowId xmlns:a16="http://schemas.microsoft.com/office/drawing/2014/main" val="1935541036"/>
                  </a:ext>
                </a:extLst>
              </a:tr>
              <a:tr h="278130">
                <a:tc>
                  <a:txBody>
                    <a:bodyPr/>
                    <a:lstStyle/>
                    <a:p>
                      <a:pPr marL="0" marR="0" lvl="0" indent="0" algn="ctr" defTabSz="914396" rtl="0" eaLnBrk="1" fontAlgn="auto" latinLnBrk="0" hangingPunct="1">
                        <a:lnSpc>
                          <a:spcPct val="100000"/>
                        </a:lnSpc>
                        <a:spcBef>
                          <a:spcPts val="0"/>
                        </a:spcBef>
                        <a:spcAft>
                          <a:spcPts val="0"/>
                        </a:spcAft>
                        <a:buClrTx/>
                        <a:buSzTx/>
                        <a:buFontTx/>
                        <a:buNone/>
                        <a:tabLst/>
                        <a:defRPr/>
                      </a:pPr>
                      <a:r>
                        <a:rPr lang="en-US" sz="1600" b="1" dirty="0"/>
                        <a:t>TT-2</a:t>
                      </a:r>
                    </a:p>
                  </a:txBody>
                  <a:tcPr marL="68580" marR="68580" marT="34290" marB="34290" anchor="b">
                    <a:noFill/>
                  </a:tcPr>
                </a:tc>
                <a:tc>
                  <a:txBody>
                    <a:bodyPr/>
                    <a:lstStyle/>
                    <a:p>
                      <a:pPr algn="ctr"/>
                      <a:r>
                        <a:rPr lang="en-US" sz="1600" dirty="0"/>
                        <a:t>2.5</a:t>
                      </a:r>
                    </a:p>
                  </a:txBody>
                  <a:tcPr marL="68580" marR="68580" marT="34290" marB="34290" anchor="ctr">
                    <a:solidFill>
                      <a:srgbClr val="D21010">
                        <a:alpha val="40000"/>
                      </a:srgbClr>
                    </a:solidFill>
                  </a:tcPr>
                </a:tc>
                <a:tc>
                  <a:txBody>
                    <a:bodyPr/>
                    <a:lstStyle/>
                    <a:p>
                      <a:pPr algn="ctr"/>
                      <a:r>
                        <a:rPr lang="en-US" sz="1600" dirty="0"/>
                        <a:t>6.4</a:t>
                      </a:r>
                    </a:p>
                  </a:txBody>
                  <a:tcPr marL="68580" marR="68580" marT="34290" marB="34290" anchor="ctr">
                    <a:noFill/>
                  </a:tcPr>
                </a:tc>
                <a:tc>
                  <a:txBody>
                    <a:bodyPr/>
                    <a:lstStyle/>
                    <a:p>
                      <a:pPr algn="ctr"/>
                      <a:r>
                        <a:rPr lang="en-US" sz="1600" dirty="0"/>
                        <a:t>5.0</a:t>
                      </a:r>
                    </a:p>
                  </a:txBody>
                  <a:tcPr marL="68580" marR="68580" marT="34290" marB="34290" anchor="ctr">
                    <a:noFill/>
                  </a:tcPr>
                </a:tc>
                <a:tc>
                  <a:txBody>
                    <a:bodyPr/>
                    <a:lstStyle/>
                    <a:p>
                      <a:pPr algn="ctr"/>
                      <a:r>
                        <a:rPr lang="en-US" sz="1600" dirty="0"/>
                        <a:t>6.5</a:t>
                      </a:r>
                    </a:p>
                  </a:txBody>
                  <a:tcPr marL="68580" marR="68580" marT="34290" marB="34290" anchor="ctr">
                    <a:noFill/>
                  </a:tcPr>
                </a:tc>
                <a:extLst>
                  <a:ext uri="{0D108BD9-81ED-4DB2-BD59-A6C34878D82A}">
                    <a16:rowId xmlns:a16="http://schemas.microsoft.com/office/drawing/2014/main" val="262530857"/>
                  </a:ext>
                </a:extLst>
              </a:tr>
              <a:tr h="278130">
                <a:tc>
                  <a:txBody>
                    <a:bodyPr/>
                    <a:lstStyle/>
                    <a:p>
                      <a:pPr marL="0" marR="0" lvl="0" indent="0" algn="ctr" defTabSz="914396" rtl="0" eaLnBrk="1" fontAlgn="auto" latinLnBrk="0" hangingPunct="1">
                        <a:lnSpc>
                          <a:spcPct val="100000"/>
                        </a:lnSpc>
                        <a:spcBef>
                          <a:spcPts val="0"/>
                        </a:spcBef>
                        <a:spcAft>
                          <a:spcPts val="0"/>
                        </a:spcAft>
                        <a:buClrTx/>
                        <a:buSzTx/>
                        <a:buFontTx/>
                        <a:buNone/>
                        <a:tabLst/>
                        <a:defRPr/>
                      </a:pPr>
                      <a:r>
                        <a:rPr lang="en-US" sz="1600" b="1" dirty="0"/>
                        <a:t>TT-3</a:t>
                      </a:r>
                    </a:p>
                  </a:txBody>
                  <a:tcPr marL="68580" marR="68580" marT="34290" marB="34290" anchor="b">
                    <a:noFill/>
                  </a:tcPr>
                </a:tc>
                <a:tc>
                  <a:txBody>
                    <a:bodyPr/>
                    <a:lstStyle/>
                    <a:p>
                      <a:pPr algn="ctr"/>
                      <a:r>
                        <a:rPr lang="en-US" sz="1600" dirty="0">
                          <a:highlight>
                            <a:srgbClr val="FFFF00"/>
                          </a:highlight>
                        </a:rPr>
                        <a:t>3.1</a:t>
                      </a:r>
                    </a:p>
                  </a:txBody>
                  <a:tcPr marL="68580" marR="68580" marT="34290" marB="34290" anchor="ctr">
                    <a:solidFill>
                      <a:srgbClr val="D21010">
                        <a:alpha val="40000"/>
                      </a:srgbClr>
                    </a:solidFill>
                  </a:tcPr>
                </a:tc>
                <a:tc>
                  <a:txBody>
                    <a:bodyPr/>
                    <a:lstStyle/>
                    <a:p>
                      <a:pPr algn="ctr"/>
                      <a:r>
                        <a:rPr lang="en-US" sz="1600" dirty="0"/>
                        <a:t>6.2</a:t>
                      </a:r>
                    </a:p>
                  </a:txBody>
                  <a:tcPr marL="68580" marR="68580" marT="34290" marB="34290" anchor="ctr">
                    <a:noFill/>
                  </a:tcPr>
                </a:tc>
                <a:tc>
                  <a:txBody>
                    <a:bodyPr/>
                    <a:lstStyle/>
                    <a:p>
                      <a:pPr algn="ctr"/>
                      <a:r>
                        <a:rPr lang="en-US" sz="1600" dirty="0"/>
                        <a:t>3.7</a:t>
                      </a:r>
                    </a:p>
                  </a:txBody>
                  <a:tcPr marL="68580" marR="68580" marT="34290" marB="34290" anchor="ctr">
                    <a:noFill/>
                  </a:tcPr>
                </a:tc>
                <a:tc>
                  <a:txBody>
                    <a:bodyPr/>
                    <a:lstStyle/>
                    <a:p>
                      <a:pPr algn="ctr"/>
                      <a:r>
                        <a:rPr lang="en-US" sz="1600" dirty="0"/>
                        <a:t>7.9</a:t>
                      </a:r>
                    </a:p>
                  </a:txBody>
                  <a:tcPr marL="68580" marR="68580" marT="34290" marB="34290" anchor="ctr">
                    <a:noFill/>
                  </a:tcPr>
                </a:tc>
                <a:extLst>
                  <a:ext uri="{0D108BD9-81ED-4DB2-BD59-A6C34878D82A}">
                    <a16:rowId xmlns:a16="http://schemas.microsoft.com/office/drawing/2014/main" val="5263316"/>
                  </a:ext>
                </a:extLst>
              </a:tr>
              <a:tr h="278130">
                <a:tc>
                  <a:txBody>
                    <a:bodyPr/>
                    <a:lstStyle/>
                    <a:p>
                      <a:pPr marL="0" marR="0" lvl="0" indent="0" algn="ctr" defTabSz="914396" rtl="0" eaLnBrk="1" fontAlgn="auto" latinLnBrk="0" hangingPunct="1">
                        <a:lnSpc>
                          <a:spcPct val="100000"/>
                        </a:lnSpc>
                        <a:spcBef>
                          <a:spcPts val="0"/>
                        </a:spcBef>
                        <a:spcAft>
                          <a:spcPts val="0"/>
                        </a:spcAft>
                        <a:buClrTx/>
                        <a:buSzTx/>
                        <a:buFontTx/>
                        <a:buNone/>
                        <a:tabLst/>
                        <a:defRPr/>
                      </a:pPr>
                      <a:r>
                        <a:rPr lang="en-US" sz="1600" b="1" dirty="0"/>
                        <a:t>TT-4</a:t>
                      </a:r>
                    </a:p>
                  </a:txBody>
                  <a:tcPr marL="68580" marR="68580" marT="34290" marB="34290" anchor="b">
                    <a:noFill/>
                  </a:tcPr>
                </a:tc>
                <a:tc>
                  <a:txBody>
                    <a:bodyPr/>
                    <a:lstStyle/>
                    <a:p>
                      <a:pPr algn="ctr"/>
                      <a:r>
                        <a:rPr lang="en-US" sz="1600" dirty="0"/>
                        <a:t>3.0</a:t>
                      </a:r>
                    </a:p>
                  </a:txBody>
                  <a:tcPr marL="68580" marR="68580" marT="34290" marB="34290" anchor="ctr">
                    <a:solidFill>
                      <a:srgbClr val="D21010">
                        <a:alpha val="40000"/>
                      </a:srgbClr>
                    </a:solidFill>
                  </a:tcPr>
                </a:tc>
                <a:tc>
                  <a:txBody>
                    <a:bodyPr/>
                    <a:lstStyle/>
                    <a:p>
                      <a:pPr algn="ctr"/>
                      <a:r>
                        <a:rPr lang="en-US" sz="1600" dirty="0"/>
                        <a:t>8.1</a:t>
                      </a:r>
                    </a:p>
                  </a:txBody>
                  <a:tcPr marL="68580" marR="68580" marT="34290" marB="34290" anchor="ctr">
                    <a:noFill/>
                  </a:tcPr>
                </a:tc>
                <a:tc>
                  <a:txBody>
                    <a:bodyPr/>
                    <a:lstStyle/>
                    <a:p>
                      <a:pPr algn="ctr"/>
                      <a:r>
                        <a:rPr lang="en-US" sz="1600" dirty="0"/>
                        <a:t>4.5</a:t>
                      </a:r>
                    </a:p>
                  </a:txBody>
                  <a:tcPr marL="68580" marR="68580" marT="34290" marB="34290" anchor="ctr">
                    <a:noFill/>
                  </a:tcPr>
                </a:tc>
                <a:tc>
                  <a:txBody>
                    <a:bodyPr/>
                    <a:lstStyle/>
                    <a:p>
                      <a:pPr algn="ctr"/>
                      <a:r>
                        <a:rPr lang="en-US" sz="1600" dirty="0"/>
                        <a:t>7.8</a:t>
                      </a:r>
                    </a:p>
                  </a:txBody>
                  <a:tcPr marL="68580" marR="68580" marT="34290" marB="34290" anchor="ctr">
                    <a:noFill/>
                  </a:tcPr>
                </a:tc>
                <a:extLst>
                  <a:ext uri="{0D108BD9-81ED-4DB2-BD59-A6C34878D82A}">
                    <a16:rowId xmlns:a16="http://schemas.microsoft.com/office/drawing/2014/main" val="584438039"/>
                  </a:ext>
                </a:extLst>
              </a:tr>
            </a:tbl>
          </a:graphicData>
        </a:graphic>
      </p:graphicFrame>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7A18E8AE-40AA-4CED-B906-95D0E077BDA2}"/>
                  </a:ext>
                </a:extLst>
              </p:cNvPr>
              <p:cNvSpPr txBox="1"/>
              <p:nvPr/>
            </p:nvSpPr>
            <p:spPr>
              <a:xfrm>
                <a:off x="725994" y="3778268"/>
                <a:ext cx="1893082" cy="58695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sz="2000" i="1" smtClean="0">
                              <a:latin typeface="Cambria Math" panose="02040503050406030204" pitchFamily="18" charset="0"/>
                              <a:ea typeface="Cambria Math" panose="02040503050406030204" pitchFamily="18" charset="0"/>
                            </a:rPr>
                          </m:ctrlPr>
                        </m:sSubSupPr>
                        <m:e>
                          <m:r>
                            <a:rPr lang="en-US" sz="2000" i="1">
                              <a:latin typeface="Cambria Math" panose="02040503050406030204" pitchFamily="18" charset="0"/>
                              <a:ea typeface="Cambria Math" panose="02040503050406030204" pitchFamily="18" charset="0"/>
                            </a:rPr>
                            <m:t>𝛽</m:t>
                          </m:r>
                        </m:e>
                        <m:sub>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1</m:t>
                          </m:r>
                          <m:r>
                            <a:rPr lang="en-US" sz="2000" i="1">
                              <a:latin typeface="Cambria Math" panose="02040503050406030204" pitchFamily="18" charset="0"/>
                              <a:ea typeface="Cambria Math" panose="02040503050406030204" pitchFamily="18" charset="0"/>
                            </a:rPr>
                            <m:t>)</m:t>
                          </m:r>
                        </m:sub>
                        <m:sup>
                          <m:r>
                            <a:rPr lang="en-US" sz="2000" b="0" i="1" smtClean="0">
                              <a:latin typeface="Cambria Math" panose="02040503050406030204" pitchFamily="18" charset="0"/>
                              <a:ea typeface="Cambria Math" panose="02040503050406030204" pitchFamily="18" charset="0"/>
                            </a:rPr>
                            <m:t>1</m:t>
                          </m:r>
                        </m:sup>
                      </m:sSubSup>
                      <m:r>
                        <a:rPr lang="en-US" sz="2100" i="1">
                          <a:latin typeface="Cambria Math" panose="02040503050406030204" pitchFamily="18" charset="0"/>
                        </a:rPr>
                        <m:t>=</m:t>
                      </m:r>
                      <m:f>
                        <m:fPr>
                          <m:ctrlPr>
                            <a:rPr lang="en-US" sz="2100" i="1">
                              <a:latin typeface="Cambria Math" panose="02040503050406030204" pitchFamily="18" charset="0"/>
                            </a:rPr>
                          </m:ctrlPr>
                        </m:fPr>
                        <m:num>
                          <m:r>
                            <a:rPr lang="en-US" sz="2100" i="1">
                              <a:latin typeface="Cambria Math" panose="02040503050406030204" pitchFamily="18" charset="0"/>
                            </a:rPr>
                            <m:t>3.1</m:t>
                          </m:r>
                        </m:num>
                        <m:den>
                          <m:r>
                            <a:rPr lang="en-US" sz="2100" i="1">
                              <a:latin typeface="Cambria Math" panose="02040503050406030204" pitchFamily="18" charset="0"/>
                            </a:rPr>
                            <m:t>2.8</m:t>
                          </m:r>
                        </m:den>
                      </m:f>
                      <m:r>
                        <a:rPr lang="en-US" sz="2100" i="1">
                          <a:latin typeface="Cambria Math" panose="02040503050406030204" pitchFamily="18" charset="0"/>
                        </a:rPr>
                        <m:t>=1.1</m:t>
                      </m:r>
                    </m:oMath>
                  </m:oMathPara>
                </a14:m>
                <a:endParaRPr lang="en-US" sz="2100" dirty="0"/>
              </a:p>
            </p:txBody>
          </p:sp>
        </mc:Choice>
        <mc:Fallback xmlns="">
          <p:sp>
            <p:nvSpPr>
              <p:cNvPr id="9" name="TextBox 8">
                <a:extLst>
                  <a:ext uri="{FF2B5EF4-FFF2-40B4-BE49-F238E27FC236}">
                    <a16:creationId xmlns:a16="http://schemas.microsoft.com/office/drawing/2014/main" id="{7A18E8AE-40AA-4CED-B906-95D0E077BDA2}"/>
                  </a:ext>
                </a:extLst>
              </p:cNvPr>
              <p:cNvSpPr txBox="1">
                <a:spLocks noRot="1" noChangeAspect="1" noMove="1" noResize="1" noEditPoints="1" noAdjustHandles="1" noChangeArrowheads="1" noChangeShapeType="1" noTextEdit="1"/>
              </p:cNvSpPr>
              <p:nvPr/>
            </p:nvSpPr>
            <p:spPr>
              <a:xfrm>
                <a:off x="725994" y="3778268"/>
                <a:ext cx="1893082" cy="586956"/>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52690796-DF34-47B2-9208-AC5CD9265B8C}"/>
                  </a:ext>
                </a:extLst>
              </p:cNvPr>
              <p:cNvSpPr txBox="1"/>
              <p:nvPr/>
            </p:nvSpPr>
            <p:spPr>
              <a:xfrm>
                <a:off x="5445510" y="3873760"/>
                <a:ext cx="1893082" cy="58689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sz="2000" i="1" smtClean="0">
                              <a:latin typeface="Cambria Math" panose="02040503050406030204" pitchFamily="18" charset="0"/>
                              <a:ea typeface="Cambria Math" panose="02040503050406030204" pitchFamily="18" charset="0"/>
                            </a:rPr>
                          </m:ctrlPr>
                        </m:sSubSupPr>
                        <m:e>
                          <m:r>
                            <a:rPr lang="en-US" sz="2000" i="1">
                              <a:latin typeface="Cambria Math" panose="02040503050406030204" pitchFamily="18" charset="0"/>
                              <a:ea typeface="Cambria Math" panose="02040503050406030204" pitchFamily="18" charset="0"/>
                            </a:rPr>
                            <m:t>𝛽</m:t>
                          </m:r>
                        </m:e>
                        <m:sub>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1</m:t>
                          </m:r>
                          <m:r>
                            <a:rPr lang="en-US" sz="2000" i="1">
                              <a:latin typeface="Cambria Math" panose="02040503050406030204" pitchFamily="18" charset="0"/>
                              <a:ea typeface="Cambria Math" panose="02040503050406030204" pitchFamily="18" charset="0"/>
                            </a:rPr>
                            <m:t>)</m:t>
                          </m:r>
                        </m:sub>
                        <m:sup>
                          <m:r>
                            <a:rPr lang="en-US" sz="2000" b="0" i="1" smtClean="0">
                              <a:latin typeface="Cambria Math" panose="02040503050406030204" pitchFamily="18" charset="0"/>
                              <a:ea typeface="Cambria Math" panose="02040503050406030204" pitchFamily="18" charset="0"/>
                            </a:rPr>
                            <m:t>2</m:t>
                          </m:r>
                        </m:sup>
                      </m:sSubSup>
                      <m:r>
                        <a:rPr lang="en-US" sz="2100" i="1">
                          <a:latin typeface="Cambria Math" panose="02040503050406030204" pitchFamily="18" charset="0"/>
                        </a:rPr>
                        <m:t>=</m:t>
                      </m:r>
                      <m:f>
                        <m:fPr>
                          <m:ctrlPr>
                            <a:rPr lang="en-US" sz="2100" i="1">
                              <a:latin typeface="Cambria Math" panose="02040503050406030204" pitchFamily="18" charset="0"/>
                            </a:rPr>
                          </m:ctrlPr>
                        </m:fPr>
                        <m:num>
                          <m:r>
                            <a:rPr lang="en-US" sz="2100" i="1">
                              <a:latin typeface="Cambria Math" panose="02040503050406030204" pitchFamily="18" charset="0"/>
                            </a:rPr>
                            <m:t>3.1</m:t>
                          </m:r>
                        </m:num>
                        <m:den>
                          <m:r>
                            <a:rPr lang="en-US" sz="2100" i="1">
                              <a:latin typeface="Cambria Math" panose="02040503050406030204" pitchFamily="18" charset="0"/>
                            </a:rPr>
                            <m:t>2.5</m:t>
                          </m:r>
                        </m:den>
                      </m:f>
                      <m:r>
                        <a:rPr lang="en-US" sz="2100" i="1">
                          <a:latin typeface="Cambria Math" panose="02040503050406030204" pitchFamily="18" charset="0"/>
                        </a:rPr>
                        <m:t>=1.2</m:t>
                      </m:r>
                    </m:oMath>
                  </m:oMathPara>
                </a14:m>
                <a:endParaRPr lang="en-US" sz="2100" dirty="0"/>
              </a:p>
            </p:txBody>
          </p:sp>
        </mc:Choice>
        <mc:Fallback xmlns="">
          <p:sp>
            <p:nvSpPr>
              <p:cNvPr id="10" name="TextBox 9">
                <a:extLst>
                  <a:ext uri="{FF2B5EF4-FFF2-40B4-BE49-F238E27FC236}">
                    <a16:creationId xmlns:a16="http://schemas.microsoft.com/office/drawing/2014/main" id="{52690796-DF34-47B2-9208-AC5CD9265B8C}"/>
                  </a:ext>
                </a:extLst>
              </p:cNvPr>
              <p:cNvSpPr txBox="1">
                <a:spLocks noRot="1" noChangeAspect="1" noMove="1" noResize="1" noEditPoints="1" noAdjustHandles="1" noChangeArrowheads="1" noChangeShapeType="1" noTextEdit="1"/>
              </p:cNvSpPr>
              <p:nvPr/>
            </p:nvSpPr>
            <p:spPr>
              <a:xfrm>
                <a:off x="5445510" y="3873760"/>
                <a:ext cx="1893082" cy="586892"/>
              </a:xfrm>
              <a:prstGeom prst="rect">
                <a:avLst/>
              </a:prstGeom>
              <a:blipFill>
                <a:blip r:embed="rId3"/>
                <a:stretch>
                  <a:fillRect/>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A789EB14-E1BF-6986-7617-4C57753E2752}"/>
              </a:ext>
            </a:extLst>
          </p:cNvPr>
          <p:cNvSpPr txBox="1"/>
          <p:nvPr/>
        </p:nvSpPr>
        <p:spPr>
          <a:xfrm>
            <a:off x="2046685" y="1091924"/>
            <a:ext cx="3504009" cy="415498"/>
          </a:xfrm>
          <a:prstGeom prst="rect">
            <a:avLst/>
          </a:prstGeom>
          <a:noFill/>
        </p:spPr>
        <p:txBody>
          <a:bodyPr wrap="square" rtlCol="0">
            <a:spAutoFit/>
          </a:bodyPr>
          <a:lstStyle/>
          <a:p>
            <a:pPr algn="ctr"/>
            <a:r>
              <a:rPr lang="en-US" sz="2100" dirty="0"/>
              <a:t>EET Matrix</a:t>
            </a:r>
          </a:p>
        </p:txBody>
      </p:sp>
    </p:spTree>
    <p:extLst>
      <p:ext uri="{BB962C8B-B14F-4D97-AF65-F5344CB8AC3E}">
        <p14:creationId xmlns:p14="http://schemas.microsoft.com/office/powerpoint/2010/main" val="40001396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F00E6-9920-EC2B-DEA2-2612520C1ACC}"/>
              </a:ext>
            </a:extLst>
          </p:cNvPr>
          <p:cNvSpPr>
            <a:spLocks noGrp="1"/>
          </p:cNvSpPr>
          <p:nvPr>
            <p:ph type="title"/>
          </p:nvPr>
        </p:nvSpPr>
        <p:spPr/>
        <p:txBody>
          <a:bodyPr>
            <a:normAutofit fontScale="90000"/>
          </a:bodyPr>
          <a:lstStyle/>
          <a:p>
            <a:r>
              <a:rPr lang="en-US" dirty="0"/>
              <a:t>How to Infer Speed Factor from Speedup Vector?</a:t>
            </a:r>
          </a:p>
        </p:txBody>
      </p:sp>
      <p:sp>
        <p:nvSpPr>
          <p:cNvPr id="4" name="Slide Number Placeholder 3">
            <a:extLst>
              <a:ext uri="{FF2B5EF4-FFF2-40B4-BE49-F238E27FC236}">
                <a16:creationId xmlns:a16="http://schemas.microsoft.com/office/drawing/2014/main" id="{A19B468D-3C5E-5C13-AB6D-36EC2CC632BC}"/>
              </a:ext>
            </a:extLst>
          </p:cNvPr>
          <p:cNvSpPr>
            <a:spLocks noGrp="1"/>
          </p:cNvSpPr>
          <p:nvPr>
            <p:ph type="sldNum" sz="quarter" idx="12"/>
          </p:nvPr>
        </p:nvSpPr>
        <p:spPr/>
        <p:txBody>
          <a:bodyPr/>
          <a:lstStyle/>
          <a:p>
            <a:fld id="{7D2751F7-D677-4CE9-B35A-C3CCA0CC8D94}" type="slidenum">
              <a:rPr lang="en-US" smtClean="0"/>
              <a:pPr/>
              <a:t>31</a:t>
            </a:fld>
            <a:endParaRPr lang="en-US" dirty="0"/>
          </a:p>
        </p:txBody>
      </p:sp>
      <p:sp>
        <p:nvSpPr>
          <p:cNvPr id="5" name="Rectangle: Rounded Corners 4">
            <a:extLst>
              <a:ext uri="{FF2B5EF4-FFF2-40B4-BE49-F238E27FC236}">
                <a16:creationId xmlns:a16="http://schemas.microsoft.com/office/drawing/2014/main" id="{FBFA444D-3E89-8DBE-1C48-03332DBD0F46}"/>
              </a:ext>
            </a:extLst>
          </p:cNvPr>
          <p:cNvSpPr/>
          <p:nvPr/>
        </p:nvSpPr>
        <p:spPr>
          <a:xfrm>
            <a:off x="261257" y="1567543"/>
            <a:ext cx="2583543" cy="1004207"/>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Speedup </a:t>
            </a:r>
            <a:r>
              <a:rPr lang="en-US" sz="2400" b="1" dirty="0">
                <a:solidFill>
                  <a:srgbClr val="0070C0"/>
                </a:solidFill>
              </a:rPr>
              <a:t>Vector</a:t>
            </a:r>
            <a:r>
              <a:rPr lang="en-US" sz="2400" dirty="0">
                <a:solidFill>
                  <a:schemeClr val="tx1"/>
                </a:solidFill>
              </a:rPr>
              <a:t> For </a:t>
            </a:r>
            <a:r>
              <a:rPr lang="en-US" sz="2400" b="1" dirty="0">
                <a:solidFill>
                  <a:schemeClr val="tx1"/>
                </a:solidFill>
              </a:rPr>
              <a:t>MH</a:t>
            </a:r>
          </a:p>
        </p:txBody>
      </p:sp>
      <p:sp>
        <p:nvSpPr>
          <p:cNvPr id="6" name="Rectangle: Rounded Corners 5">
            <a:extLst>
              <a:ext uri="{FF2B5EF4-FFF2-40B4-BE49-F238E27FC236}">
                <a16:creationId xmlns:a16="http://schemas.microsoft.com/office/drawing/2014/main" id="{511C62B6-BBAF-ECAC-0E22-CDD1C6F15F54}"/>
              </a:ext>
            </a:extLst>
          </p:cNvPr>
          <p:cNvSpPr/>
          <p:nvPr/>
        </p:nvSpPr>
        <p:spPr>
          <a:xfrm>
            <a:off x="5308293" y="1567543"/>
            <a:ext cx="2583543" cy="1004207"/>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Speedup </a:t>
            </a:r>
            <a:r>
              <a:rPr lang="en-US" sz="2400" b="1" dirty="0">
                <a:solidFill>
                  <a:srgbClr val="00B050"/>
                </a:solidFill>
              </a:rPr>
              <a:t>Factor</a:t>
            </a:r>
            <a:r>
              <a:rPr lang="en-US" sz="2400" dirty="0">
                <a:solidFill>
                  <a:schemeClr val="tx1"/>
                </a:solidFill>
              </a:rPr>
              <a:t> For </a:t>
            </a:r>
            <a:r>
              <a:rPr lang="en-US" sz="2400" b="1" dirty="0">
                <a:solidFill>
                  <a:schemeClr val="tx1"/>
                </a:solidFill>
              </a:rPr>
              <a:t>MH</a:t>
            </a:r>
          </a:p>
        </p:txBody>
      </p:sp>
      <p:sp>
        <p:nvSpPr>
          <p:cNvPr id="9" name="Arrow: Right 8">
            <a:extLst>
              <a:ext uri="{FF2B5EF4-FFF2-40B4-BE49-F238E27FC236}">
                <a16:creationId xmlns:a16="http://schemas.microsoft.com/office/drawing/2014/main" id="{D4948730-4735-231F-49FE-B55C78D8D3B2}"/>
              </a:ext>
            </a:extLst>
          </p:cNvPr>
          <p:cNvSpPr/>
          <p:nvPr/>
        </p:nvSpPr>
        <p:spPr>
          <a:xfrm>
            <a:off x="3009746" y="1799771"/>
            <a:ext cx="2133600" cy="539750"/>
          </a:xfrm>
          <a:prstGeom prst="rightArrow">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6D1ADADC-40BF-1ED1-0360-A4B1610FC60F}"/>
              </a:ext>
            </a:extLst>
          </p:cNvPr>
          <p:cNvSpPr txBox="1"/>
          <p:nvPr/>
        </p:nvSpPr>
        <p:spPr>
          <a:xfrm>
            <a:off x="2844799" y="1567543"/>
            <a:ext cx="2133600" cy="369332"/>
          </a:xfrm>
          <a:prstGeom prst="rect">
            <a:avLst/>
          </a:prstGeom>
          <a:noFill/>
        </p:spPr>
        <p:txBody>
          <a:bodyPr wrap="square" rtlCol="0">
            <a:spAutoFit/>
          </a:bodyPr>
          <a:lstStyle/>
          <a:p>
            <a:pPr algn="ctr"/>
            <a:r>
              <a:rPr lang="en-US" sz="1800" b="1" dirty="0">
                <a:solidFill>
                  <a:srgbClr val="FF0000"/>
                </a:solidFill>
              </a:rPr>
              <a:t>Arithmetic</a:t>
            </a:r>
            <a:r>
              <a:rPr lang="en-US" sz="1800" b="1" dirty="0"/>
              <a:t> Mean</a:t>
            </a:r>
          </a:p>
        </p:txBody>
      </p:sp>
      <p:sp>
        <p:nvSpPr>
          <p:cNvPr id="11" name="Rectangle: Rounded Corners 10">
            <a:extLst>
              <a:ext uri="{FF2B5EF4-FFF2-40B4-BE49-F238E27FC236}">
                <a16:creationId xmlns:a16="http://schemas.microsoft.com/office/drawing/2014/main" id="{B62DF8F0-B018-3508-5D28-D30152F0E8DF}"/>
              </a:ext>
            </a:extLst>
          </p:cNvPr>
          <p:cNvSpPr/>
          <p:nvPr/>
        </p:nvSpPr>
        <p:spPr>
          <a:xfrm>
            <a:off x="261257" y="3523590"/>
            <a:ext cx="2583543" cy="1004207"/>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Speedup </a:t>
            </a:r>
            <a:r>
              <a:rPr lang="en-US" sz="2400" b="1" dirty="0">
                <a:solidFill>
                  <a:srgbClr val="0070C0"/>
                </a:solidFill>
              </a:rPr>
              <a:t>Vector</a:t>
            </a:r>
            <a:r>
              <a:rPr lang="en-US" sz="2400" dirty="0">
                <a:solidFill>
                  <a:schemeClr val="tx1"/>
                </a:solidFill>
              </a:rPr>
              <a:t> For </a:t>
            </a:r>
            <a:r>
              <a:rPr lang="en-US" sz="2400" b="1" dirty="0">
                <a:solidFill>
                  <a:schemeClr val="tx1"/>
                </a:solidFill>
              </a:rPr>
              <a:t>TH</a:t>
            </a:r>
          </a:p>
        </p:txBody>
      </p:sp>
      <p:sp>
        <p:nvSpPr>
          <p:cNvPr id="12" name="Rectangle: Rounded Corners 11">
            <a:extLst>
              <a:ext uri="{FF2B5EF4-FFF2-40B4-BE49-F238E27FC236}">
                <a16:creationId xmlns:a16="http://schemas.microsoft.com/office/drawing/2014/main" id="{69173C2D-7561-E916-3BA8-3A4758F3DC6E}"/>
              </a:ext>
            </a:extLst>
          </p:cNvPr>
          <p:cNvSpPr/>
          <p:nvPr/>
        </p:nvSpPr>
        <p:spPr>
          <a:xfrm>
            <a:off x="5308293" y="3523590"/>
            <a:ext cx="2583543" cy="1004207"/>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Speedup </a:t>
            </a:r>
            <a:r>
              <a:rPr lang="en-US" sz="2400" b="1" dirty="0">
                <a:solidFill>
                  <a:srgbClr val="00B050"/>
                </a:solidFill>
              </a:rPr>
              <a:t>Factor</a:t>
            </a:r>
            <a:r>
              <a:rPr lang="en-US" sz="2400" dirty="0">
                <a:solidFill>
                  <a:schemeClr val="tx1"/>
                </a:solidFill>
              </a:rPr>
              <a:t> For </a:t>
            </a:r>
            <a:r>
              <a:rPr lang="en-US" sz="2400" b="1" dirty="0">
                <a:solidFill>
                  <a:schemeClr val="tx1"/>
                </a:solidFill>
              </a:rPr>
              <a:t>TH</a:t>
            </a:r>
          </a:p>
        </p:txBody>
      </p:sp>
      <p:sp>
        <p:nvSpPr>
          <p:cNvPr id="13" name="Arrow: Right 12">
            <a:extLst>
              <a:ext uri="{FF2B5EF4-FFF2-40B4-BE49-F238E27FC236}">
                <a16:creationId xmlns:a16="http://schemas.microsoft.com/office/drawing/2014/main" id="{08E7242D-268F-BF80-93CA-32D8B4D89D07}"/>
              </a:ext>
            </a:extLst>
          </p:cNvPr>
          <p:cNvSpPr/>
          <p:nvPr/>
        </p:nvSpPr>
        <p:spPr>
          <a:xfrm>
            <a:off x="3009746" y="3755818"/>
            <a:ext cx="2133600" cy="539750"/>
          </a:xfrm>
          <a:prstGeom prst="rightArrow">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0FEA4E69-433E-8216-D611-2F0B94B0EB04}"/>
              </a:ext>
            </a:extLst>
          </p:cNvPr>
          <p:cNvSpPr txBox="1"/>
          <p:nvPr/>
        </p:nvSpPr>
        <p:spPr>
          <a:xfrm>
            <a:off x="2844799" y="3523590"/>
            <a:ext cx="2133600" cy="369332"/>
          </a:xfrm>
          <a:prstGeom prst="rect">
            <a:avLst/>
          </a:prstGeom>
          <a:noFill/>
        </p:spPr>
        <p:txBody>
          <a:bodyPr wrap="square" rtlCol="0">
            <a:spAutoFit/>
          </a:bodyPr>
          <a:lstStyle/>
          <a:p>
            <a:pPr algn="ctr"/>
            <a:r>
              <a:rPr lang="en-US" sz="1800" b="1" dirty="0">
                <a:solidFill>
                  <a:srgbClr val="FF0000"/>
                </a:solidFill>
              </a:rPr>
              <a:t>Harmonic</a:t>
            </a:r>
            <a:r>
              <a:rPr lang="en-US" sz="1800" b="1" dirty="0"/>
              <a:t> Mean</a:t>
            </a:r>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839DB2F3-4B5D-B3C8-5C50-B385017793F5}"/>
                  </a:ext>
                </a:extLst>
              </p:cNvPr>
              <p:cNvSpPr txBox="1"/>
              <p:nvPr/>
            </p:nvSpPr>
            <p:spPr>
              <a:xfrm>
                <a:off x="8056783" y="1744703"/>
                <a:ext cx="856773" cy="57708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3600" i="1" smtClean="0">
                              <a:solidFill>
                                <a:srgbClr val="FF0000"/>
                              </a:solidFill>
                              <a:latin typeface="Cambria Math" panose="02040503050406030204" pitchFamily="18" charset="0"/>
                            </a:rPr>
                          </m:ctrlPr>
                        </m:sSupPr>
                        <m:e>
                          <m:acc>
                            <m:accPr>
                              <m:chr m:val="̅"/>
                              <m:ctrlPr>
                                <a:rPr lang="en-US" sz="3600" i="1">
                                  <a:solidFill>
                                    <a:srgbClr val="FF0000"/>
                                  </a:solidFill>
                                  <a:latin typeface="Cambria Math" panose="02040503050406030204" pitchFamily="18" charset="0"/>
                                </a:rPr>
                              </m:ctrlPr>
                            </m:accPr>
                            <m:e>
                              <m:r>
                                <a:rPr lang="en-US" sz="3600" i="1">
                                  <a:solidFill>
                                    <a:srgbClr val="FF0000"/>
                                  </a:solidFill>
                                  <a:latin typeface="Cambria Math" panose="02040503050406030204" pitchFamily="18" charset="0"/>
                                  <a:ea typeface="Cambria Math" panose="02040503050406030204" pitchFamily="18" charset="0"/>
                                </a:rPr>
                                <m:t>𝛼</m:t>
                              </m:r>
                            </m:e>
                          </m:acc>
                        </m:e>
                        <m:sup>
                          <m:r>
                            <a:rPr lang="en-US" sz="3600" b="0" i="1" smtClean="0">
                              <a:solidFill>
                                <a:srgbClr val="FF0000"/>
                              </a:solidFill>
                              <a:latin typeface="Cambria Math" panose="02040503050406030204" pitchFamily="18" charset="0"/>
                            </a:rPr>
                            <m:t>(</m:t>
                          </m:r>
                          <m:r>
                            <a:rPr lang="en-US" sz="3600" b="0" i="1" smtClean="0">
                              <a:solidFill>
                                <a:srgbClr val="FF0000"/>
                              </a:solidFill>
                              <a:latin typeface="Cambria Math" panose="02040503050406030204" pitchFamily="18" charset="0"/>
                            </a:rPr>
                            <m:t>𝑖</m:t>
                          </m:r>
                          <m:r>
                            <a:rPr lang="en-US" sz="3600" b="0" i="1" smtClean="0">
                              <a:solidFill>
                                <a:srgbClr val="FF0000"/>
                              </a:solidFill>
                              <a:latin typeface="Cambria Math" panose="02040503050406030204" pitchFamily="18" charset="0"/>
                            </a:rPr>
                            <m:t>)</m:t>
                          </m:r>
                        </m:sup>
                      </m:sSup>
                    </m:oMath>
                  </m:oMathPara>
                </a14:m>
                <a:endParaRPr lang="en-US" sz="3600" dirty="0">
                  <a:solidFill>
                    <a:srgbClr val="FF0000"/>
                  </a:solidFill>
                </a:endParaRPr>
              </a:p>
            </p:txBody>
          </p:sp>
        </mc:Choice>
        <mc:Fallback xmlns="">
          <p:sp>
            <p:nvSpPr>
              <p:cNvPr id="15" name="TextBox 14">
                <a:extLst>
                  <a:ext uri="{FF2B5EF4-FFF2-40B4-BE49-F238E27FC236}">
                    <a16:creationId xmlns:a16="http://schemas.microsoft.com/office/drawing/2014/main" id="{839DB2F3-4B5D-B3C8-5C50-B385017793F5}"/>
                  </a:ext>
                </a:extLst>
              </p:cNvPr>
              <p:cNvSpPr txBox="1">
                <a:spLocks noRot="1" noChangeAspect="1" noMove="1" noResize="1" noEditPoints="1" noAdjustHandles="1" noChangeArrowheads="1" noChangeShapeType="1" noTextEdit="1"/>
              </p:cNvSpPr>
              <p:nvPr/>
            </p:nvSpPr>
            <p:spPr>
              <a:xfrm>
                <a:off x="8056783" y="1744703"/>
                <a:ext cx="856773" cy="577081"/>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8E65A120-72EA-BD3F-C6EE-0A683168395F}"/>
                  </a:ext>
                </a:extLst>
              </p:cNvPr>
              <p:cNvSpPr txBox="1"/>
              <p:nvPr/>
            </p:nvSpPr>
            <p:spPr>
              <a:xfrm>
                <a:off x="8065823" y="3662959"/>
                <a:ext cx="847733" cy="63260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3600" i="1" smtClean="0">
                              <a:solidFill>
                                <a:srgbClr val="FF0000"/>
                              </a:solidFill>
                              <a:latin typeface="Cambria Math" panose="02040503050406030204" pitchFamily="18" charset="0"/>
                            </a:rPr>
                          </m:ctrlPr>
                        </m:sSubPr>
                        <m:e>
                          <m:acc>
                            <m:accPr>
                              <m:chr m:val="̅"/>
                              <m:ctrlPr>
                                <a:rPr lang="en-US" sz="3600" i="1">
                                  <a:solidFill>
                                    <a:srgbClr val="FF0000"/>
                                  </a:solidFill>
                                  <a:latin typeface="Cambria Math" panose="02040503050406030204" pitchFamily="18" charset="0"/>
                                </a:rPr>
                              </m:ctrlPr>
                            </m:accPr>
                            <m:e>
                              <m:r>
                                <a:rPr lang="en-US" sz="3600" i="1">
                                  <a:solidFill>
                                    <a:srgbClr val="FF0000"/>
                                  </a:solidFill>
                                  <a:latin typeface="Cambria Math" panose="02040503050406030204" pitchFamily="18" charset="0"/>
                                  <a:ea typeface="Cambria Math" panose="02040503050406030204" pitchFamily="18" charset="0"/>
                                </a:rPr>
                                <m:t>𝛽</m:t>
                              </m:r>
                            </m:e>
                          </m:acc>
                        </m:e>
                        <m:sub>
                          <m:r>
                            <a:rPr lang="en-US" sz="3600" b="0" i="1" smtClean="0">
                              <a:solidFill>
                                <a:srgbClr val="FF0000"/>
                              </a:solidFill>
                              <a:latin typeface="Cambria Math" panose="02040503050406030204" pitchFamily="18" charset="0"/>
                            </a:rPr>
                            <m:t>(</m:t>
                          </m:r>
                          <m:r>
                            <a:rPr lang="en-US" sz="3600" b="0" i="1" smtClean="0">
                              <a:solidFill>
                                <a:srgbClr val="FF0000"/>
                              </a:solidFill>
                              <a:latin typeface="Cambria Math" panose="02040503050406030204" pitchFamily="18" charset="0"/>
                            </a:rPr>
                            <m:t>𝑗</m:t>
                          </m:r>
                          <m:r>
                            <a:rPr lang="en-US" sz="3600" b="0" i="1" smtClean="0">
                              <a:solidFill>
                                <a:srgbClr val="FF0000"/>
                              </a:solidFill>
                              <a:latin typeface="Cambria Math" panose="02040503050406030204" pitchFamily="18" charset="0"/>
                            </a:rPr>
                            <m:t>)</m:t>
                          </m:r>
                        </m:sub>
                      </m:sSub>
                    </m:oMath>
                  </m:oMathPara>
                </a14:m>
                <a:endParaRPr lang="en-US" sz="3600" dirty="0">
                  <a:solidFill>
                    <a:srgbClr val="FF0000"/>
                  </a:solidFill>
                </a:endParaRPr>
              </a:p>
            </p:txBody>
          </p:sp>
        </mc:Choice>
        <mc:Fallback xmlns="">
          <p:sp>
            <p:nvSpPr>
              <p:cNvPr id="16" name="TextBox 15">
                <a:extLst>
                  <a:ext uri="{FF2B5EF4-FFF2-40B4-BE49-F238E27FC236}">
                    <a16:creationId xmlns:a16="http://schemas.microsoft.com/office/drawing/2014/main" id="{8E65A120-72EA-BD3F-C6EE-0A683168395F}"/>
                  </a:ext>
                </a:extLst>
              </p:cNvPr>
              <p:cNvSpPr txBox="1">
                <a:spLocks noRot="1" noChangeAspect="1" noMove="1" noResize="1" noEditPoints="1" noAdjustHandles="1" noChangeArrowheads="1" noChangeShapeType="1" noTextEdit="1"/>
              </p:cNvSpPr>
              <p:nvPr/>
            </p:nvSpPr>
            <p:spPr>
              <a:xfrm>
                <a:off x="8065823" y="3662959"/>
                <a:ext cx="847733" cy="632609"/>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67770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500"/>
                                        <p:tgtEl>
                                          <p:spTgt spid="12"/>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fade">
                                      <p:cBhvr>
                                        <p:cTn id="4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9" grpId="0" animBg="1"/>
      <p:bldP spid="10" grpId="0"/>
      <p:bldP spid="11" grpId="0" animBg="1"/>
      <p:bldP spid="12" grpId="0" animBg="1"/>
      <p:bldP spid="13" grpId="0" animBg="1"/>
      <p:bldP spid="14" grpId="0"/>
      <p:bldP spid="15" grpId="0"/>
      <p:bldP spid="1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0115D-139E-D7BA-1A34-E2CF93EDC8D9}"/>
              </a:ext>
            </a:extLst>
          </p:cNvPr>
          <p:cNvSpPr>
            <a:spLocks noGrp="1"/>
          </p:cNvSpPr>
          <p:nvPr>
            <p:ph type="title"/>
          </p:nvPr>
        </p:nvSpPr>
        <p:spPr/>
        <p:txBody>
          <a:bodyPr/>
          <a:lstStyle/>
          <a:p>
            <a:r>
              <a:rPr lang="en-US" dirty="0"/>
              <a:t>Speedup Factor for MH</a:t>
            </a:r>
          </a:p>
        </p:txBody>
      </p:sp>
      <p:sp>
        <p:nvSpPr>
          <p:cNvPr id="4" name="Slide Number Placeholder 3">
            <a:extLst>
              <a:ext uri="{FF2B5EF4-FFF2-40B4-BE49-F238E27FC236}">
                <a16:creationId xmlns:a16="http://schemas.microsoft.com/office/drawing/2014/main" id="{C4436B75-541D-F7A4-6AE6-A9890B8D73A2}"/>
              </a:ext>
            </a:extLst>
          </p:cNvPr>
          <p:cNvSpPr>
            <a:spLocks noGrp="1"/>
          </p:cNvSpPr>
          <p:nvPr>
            <p:ph type="sldNum" sz="quarter" idx="12"/>
          </p:nvPr>
        </p:nvSpPr>
        <p:spPr/>
        <p:txBody>
          <a:bodyPr/>
          <a:lstStyle/>
          <a:p>
            <a:fld id="{7D2751F7-D677-4CE9-B35A-C3CCA0CC8D94}" type="slidenum">
              <a:rPr lang="en-US" smtClean="0"/>
              <a:pPr/>
              <a:t>32</a:t>
            </a:fld>
            <a:endParaRPr lang="en-US" dirty="0"/>
          </a:p>
        </p:txBody>
      </p:sp>
      <mc:AlternateContent xmlns:mc="http://schemas.openxmlformats.org/markup-compatibility/2006" xmlns:a14="http://schemas.microsoft.com/office/drawing/2010/main">
        <mc:Choice Requires="a14">
          <p:sp>
            <p:nvSpPr>
              <p:cNvPr id="5" name="Oval 4">
                <a:extLst>
                  <a:ext uri="{FF2B5EF4-FFF2-40B4-BE49-F238E27FC236}">
                    <a16:creationId xmlns:a16="http://schemas.microsoft.com/office/drawing/2014/main" id="{0BAF31B4-70CC-8D8C-5E7D-31BBA809F291}"/>
                  </a:ext>
                </a:extLst>
              </p:cNvPr>
              <p:cNvSpPr/>
              <p:nvPr/>
            </p:nvSpPr>
            <p:spPr>
              <a:xfrm>
                <a:off x="6698418" y="2166918"/>
                <a:ext cx="548640" cy="548640"/>
              </a:xfrm>
              <a:prstGeom prst="ellipse">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𝑀</m:t>
                          </m:r>
                        </m:e>
                        <m:sub>
                          <m:r>
                            <a:rPr lang="en-US" b="0" i="1" smtClean="0">
                              <a:solidFill>
                                <a:schemeClr val="tx1"/>
                              </a:solidFill>
                              <a:latin typeface="Cambria Math" panose="02040503050406030204" pitchFamily="18" charset="0"/>
                            </a:rPr>
                            <m:t>1</m:t>
                          </m:r>
                        </m:sub>
                      </m:sSub>
                    </m:oMath>
                  </m:oMathPara>
                </a14:m>
                <a:endParaRPr lang="en-US" dirty="0"/>
              </a:p>
            </p:txBody>
          </p:sp>
        </mc:Choice>
        <mc:Fallback xmlns="">
          <p:sp>
            <p:nvSpPr>
              <p:cNvPr id="5" name="Oval 4">
                <a:extLst>
                  <a:ext uri="{FF2B5EF4-FFF2-40B4-BE49-F238E27FC236}">
                    <a16:creationId xmlns:a16="http://schemas.microsoft.com/office/drawing/2014/main" id="{0BAF31B4-70CC-8D8C-5E7D-31BBA809F291}"/>
                  </a:ext>
                </a:extLst>
              </p:cNvPr>
              <p:cNvSpPr>
                <a:spLocks noRot="1" noChangeAspect="1" noMove="1" noResize="1" noEditPoints="1" noAdjustHandles="1" noChangeArrowheads="1" noChangeShapeType="1" noTextEdit="1"/>
              </p:cNvSpPr>
              <p:nvPr/>
            </p:nvSpPr>
            <p:spPr>
              <a:xfrm>
                <a:off x="6698418" y="2166918"/>
                <a:ext cx="548640" cy="548640"/>
              </a:xfrm>
              <a:prstGeom prst="ellipse">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Oval 5">
                <a:extLst>
                  <a:ext uri="{FF2B5EF4-FFF2-40B4-BE49-F238E27FC236}">
                    <a16:creationId xmlns:a16="http://schemas.microsoft.com/office/drawing/2014/main" id="{6AF61085-6812-0490-3507-C68004025C59}"/>
                  </a:ext>
                </a:extLst>
              </p:cNvPr>
              <p:cNvSpPr/>
              <p:nvPr/>
            </p:nvSpPr>
            <p:spPr>
              <a:xfrm>
                <a:off x="6698418" y="2907169"/>
                <a:ext cx="548640" cy="548640"/>
              </a:xfrm>
              <a:prstGeom prst="ellipse">
                <a:avLst/>
              </a:prstGeom>
              <a:solidFill>
                <a:schemeClr val="accent3">
                  <a:lumMod val="50000"/>
                  <a:alpha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𝑀</m:t>
                          </m:r>
                        </m:e>
                        <m:sub>
                          <m:r>
                            <a:rPr lang="en-US" b="0" i="1" smtClean="0">
                              <a:solidFill>
                                <a:schemeClr val="tx1"/>
                              </a:solidFill>
                              <a:latin typeface="Cambria Math" panose="02040503050406030204" pitchFamily="18" charset="0"/>
                            </a:rPr>
                            <m:t>2</m:t>
                          </m:r>
                        </m:sub>
                      </m:sSub>
                    </m:oMath>
                  </m:oMathPara>
                </a14:m>
                <a:endParaRPr lang="en-US" dirty="0"/>
              </a:p>
            </p:txBody>
          </p:sp>
        </mc:Choice>
        <mc:Fallback xmlns="">
          <p:sp>
            <p:nvSpPr>
              <p:cNvPr id="6" name="Oval 5">
                <a:extLst>
                  <a:ext uri="{FF2B5EF4-FFF2-40B4-BE49-F238E27FC236}">
                    <a16:creationId xmlns:a16="http://schemas.microsoft.com/office/drawing/2014/main" id="{6AF61085-6812-0490-3507-C68004025C59}"/>
                  </a:ext>
                </a:extLst>
              </p:cNvPr>
              <p:cNvSpPr>
                <a:spLocks noRot="1" noChangeAspect="1" noMove="1" noResize="1" noEditPoints="1" noAdjustHandles="1" noChangeArrowheads="1" noChangeShapeType="1" noTextEdit="1"/>
              </p:cNvSpPr>
              <p:nvPr/>
            </p:nvSpPr>
            <p:spPr>
              <a:xfrm>
                <a:off x="6698418" y="2907169"/>
                <a:ext cx="548640" cy="548640"/>
              </a:xfrm>
              <a:prstGeom prst="ellipse">
                <a:avLst/>
              </a:prstGeom>
              <a:blipFill>
                <a:blip r:embed="rId3"/>
                <a:stretch>
                  <a:fillRect/>
                </a:stretch>
              </a:blipFill>
              <a:ln>
                <a:solidFill>
                  <a:schemeClr val="accent3">
                    <a:lumMod val="50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Oval 6">
                <a:extLst>
                  <a:ext uri="{FF2B5EF4-FFF2-40B4-BE49-F238E27FC236}">
                    <a16:creationId xmlns:a16="http://schemas.microsoft.com/office/drawing/2014/main" id="{257A6089-A72B-32A6-5E33-44C716F1C073}"/>
                  </a:ext>
                </a:extLst>
              </p:cNvPr>
              <p:cNvSpPr/>
              <p:nvPr/>
            </p:nvSpPr>
            <p:spPr>
              <a:xfrm>
                <a:off x="6698418" y="3717270"/>
                <a:ext cx="548640" cy="548640"/>
              </a:xfrm>
              <a:prstGeom prst="ellipse">
                <a:avLst/>
              </a:prstGeom>
              <a:solidFill>
                <a:schemeClr val="accent2">
                  <a:lumMod val="50000"/>
                  <a:alpha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𝑀</m:t>
                          </m:r>
                        </m:e>
                        <m:sub>
                          <m:r>
                            <a:rPr lang="en-US" b="0" i="1" smtClean="0">
                              <a:solidFill>
                                <a:schemeClr val="tx1"/>
                              </a:solidFill>
                              <a:latin typeface="Cambria Math" panose="02040503050406030204" pitchFamily="18" charset="0"/>
                            </a:rPr>
                            <m:t>3</m:t>
                          </m:r>
                        </m:sub>
                      </m:sSub>
                    </m:oMath>
                  </m:oMathPara>
                </a14:m>
                <a:endParaRPr lang="en-US" dirty="0"/>
              </a:p>
            </p:txBody>
          </p:sp>
        </mc:Choice>
        <mc:Fallback xmlns="">
          <p:sp>
            <p:nvSpPr>
              <p:cNvPr id="7" name="Oval 6">
                <a:extLst>
                  <a:ext uri="{FF2B5EF4-FFF2-40B4-BE49-F238E27FC236}">
                    <a16:creationId xmlns:a16="http://schemas.microsoft.com/office/drawing/2014/main" id="{257A6089-A72B-32A6-5E33-44C716F1C073}"/>
                  </a:ext>
                </a:extLst>
              </p:cNvPr>
              <p:cNvSpPr>
                <a:spLocks noRot="1" noChangeAspect="1" noMove="1" noResize="1" noEditPoints="1" noAdjustHandles="1" noChangeArrowheads="1" noChangeShapeType="1" noTextEdit="1"/>
              </p:cNvSpPr>
              <p:nvPr/>
            </p:nvSpPr>
            <p:spPr>
              <a:xfrm>
                <a:off x="6698418" y="3717270"/>
                <a:ext cx="548640" cy="548640"/>
              </a:xfrm>
              <a:prstGeom prst="ellipse">
                <a:avLst/>
              </a:prstGeom>
              <a:blipFill>
                <a:blip r:embed="rId4"/>
                <a:stretch>
                  <a:fillRect/>
                </a:stretch>
              </a:blipFill>
              <a:ln>
                <a:solidFill>
                  <a:schemeClr val="accent2">
                    <a:lumMod val="50000"/>
                  </a:schemeClr>
                </a:solidFill>
              </a:ln>
            </p:spPr>
            <p:txBody>
              <a:bodyPr/>
              <a:lstStyle/>
              <a:p>
                <a:r>
                  <a:rPr lang="en-US">
                    <a:noFill/>
                  </a:rPr>
                  <a:t> </a:t>
                </a:r>
              </a:p>
            </p:txBody>
          </p:sp>
        </mc:Fallback>
      </mc:AlternateContent>
      <p:sp>
        <p:nvSpPr>
          <p:cNvPr id="8" name="Rectangle: Rounded Corners 13">
            <a:extLst>
              <a:ext uri="{FF2B5EF4-FFF2-40B4-BE49-F238E27FC236}">
                <a16:creationId xmlns:a16="http://schemas.microsoft.com/office/drawing/2014/main" id="{82AC6B3F-79D1-8094-2504-213E11DC8A8E}"/>
              </a:ext>
            </a:extLst>
          </p:cNvPr>
          <p:cNvSpPr/>
          <p:nvPr/>
        </p:nvSpPr>
        <p:spPr>
          <a:xfrm>
            <a:off x="6587710" y="1975736"/>
            <a:ext cx="800100" cy="243839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6D0BDBF-5218-5B50-84DC-40565FE93793}"/>
              </a:ext>
            </a:extLst>
          </p:cNvPr>
          <p:cNvSpPr txBox="1"/>
          <p:nvPr/>
        </p:nvSpPr>
        <p:spPr>
          <a:xfrm>
            <a:off x="6531830" y="4417354"/>
            <a:ext cx="1050072" cy="307777"/>
          </a:xfrm>
          <a:prstGeom prst="rect">
            <a:avLst/>
          </a:prstGeom>
          <a:noFill/>
        </p:spPr>
        <p:txBody>
          <a:bodyPr wrap="square" rtlCol="0">
            <a:spAutoFit/>
          </a:bodyPr>
          <a:lstStyle/>
          <a:p>
            <a:r>
              <a:rPr lang="en-US" dirty="0"/>
              <a:t>Machines</a:t>
            </a:r>
          </a:p>
        </p:txBody>
      </p:sp>
      <p:cxnSp>
        <p:nvCxnSpPr>
          <p:cNvPr id="12" name="Straight Arrow Connector 11">
            <a:extLst>
              <a:ext uri="{FF2B5EF4-FFF2-40B4-BE49-F238E27FC236}">
                <a16:creationId xmlns:a16="http://schemas.microsoft.com/office/drawing/2014/main" id="{E6326A50-EE04-6689-AF76-016BF104C436}"/>
              </a:ext>
            </a:extLst>
          </p:cNvPr>
          <p:cNvCxnSpPr>
            <a:cxnSpLocks/>
            <a:stCxn id="13" idx="1"/>
            <a:endCxn id="5" idx="7"/>
          </p:cNvCxnSpPr>
          <p:nvPr/>
        </p:nvCxnSpPr>
        <p:spPr>
          <a:xfrm flipH="1">
            <a:off x="7166712" y="1732272"/>
            <a:ext cx="415190" cy="514992"/>
          </a:xfrm>
          <a:prstGeom prst="straightConnector1">
            <a:avLst/>
          </a:prstGeom>
          <a:ln>
            <a:solidFill>
              <a:schemeClr val="accent1">
                <a:shade val="95000"/>
                <a:satMod val="105000"/>
                <a:alpha val="74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9E939F7-4429-361D-54D6-1DF3B8CE9B91}"/>
              </a:ext>
            </a:extLst>
          </p:cNvPr>
          <p:cNvSpPr txBox="1"/>
          <p:nvPr/>
        </p:nvSpPr>
        <p:spPr>
          <a:xfrm>
            <a:off x="7581902" y="1470662"/>
            <a:ext cx="1402348" cy="523220"/>
          </a:xfrm>
          <a:prstGeom prst="rect">
            <a:avLst/>
          </a:prstGeom>
          <a:noFill/>
          <a:ln>
            <a:solidFill>
              <a:schemeClr val="accent1">
                <a:shade val="95000"/>
                <a:satMod val="105000"/>
              </a:schemeClr>
            </a:solidFill>
          </a:ln>
        </p:spPr>
        <p:txBody>
          <a:bodyPr wrap="square" rtlCol="0">
            <a:spAutoFit/>
          </a:bodyPr>
          <a:lstStyle/>
          <a:p>
            <a:pPr algn="ctr"/>
            <a:r>
              <a:rPr lang="en-US" dirty="0"/>
              <a:t>Slowest machine type</a:t>
            </a:r>
          </a:p>
        </p:txBody>
      </p:sp>
      <mc:AlternateContent xmlns:mc="http://schemas.openxmlformats.org/markup-compatibility/2006" xmlns:a14="http://schemas.microsoft.com/office/drawing/2010/main">
        <mc:Choice Requires="a14">
          <p:graphicFrame>
            <p:nvGraphicFramePr>
              <p:cNvPr id="16" name="Table 15">
                <a:extLst>
                  <a:ext uri="{FF2B5EF4-FFF2-40B4-BE49-F238E27FC236}">
                    <a16:creationId xmlns:a16="http://schemas.microsoft.com/office/drawing/2014/main" id="{7F8FBA81-CC55-2D18-A547-27EBAC4133C9}"/>
                  </a:ext>
                </a:extLst>
              </p:cNvPr>
              <p:cNvGraphicFramePr>
                <a:graphicFrameLocks noGrp="1"/>
              </p:cNvGraphicFramePr>
              <p:nvPr>
                <p:extLst>
                  <p:ext uri="{D42A27DB-BD31-4B8C-83A1-F6EECF244321}">
                    <p14:modId xmlns:p14="http://schemas.microsoft.com/office/powerpoint/2010/main" val="1879041461"/>
                  </p:ext>
                </p:extLst>
              </p:nvPr>
            </p:nvGraphicFramePr>
            <p:xfrm>
              <a:off x="256671" y="1279118"/>
              <a:ext cx="2610854" cy="758778"/>
            </p:xfrm>
            <a:graphic>
              <a:graphicData uri="http://schemas.openxmlformats.org/drawingml/2006/table">
                <a:tbl>
                  <a:tblPr firstRow="1" bandRow="1">
                    <a:tableStyleId>{8C460DB3-1CF6-4942-BB13-146197CB54A1}</a:tableStyleId>
                  </a:tblPr>
                  <a:tblGrid>
                    <a:gridCol w="421106">
                      <a:extLst>
                        <a:ext uri="{9D8B030D-6E8A-4147-A177-3AD203B41FA5}">
                          <a16:colId xmlns:a16="http://schemas.microsoft.com/office/drawing/2014/main" val="1271761020"/>
                        </a:ext>
                      </a:extLst>
                    </a:gridCol>
                    <a:gridCol w="794084">
                      <a:extLst>
                        <a:ext uri="{9D8B030D-6E8A-4147-A177-3AD203B41FA5}">
                          <a16:colId xmlns:a16="http://schemas.microsoft.com/office/drawing/2014/main" val="4002030671"/>
                        </a:ext>
                      </a:extLst>
                    </a:gridCol>
                    <a:gridCol w="673768">
                      <a:extLst>
                        <a:ext uri="{9D8B030D-6E8A-4147-A177-3AD203B41FA5}">
                          <a16:colId xmlns:a16="http://schemas.microsoft.com/office/drawing/2014/main" val="226424904"/>
                        </a:ext>
                      </a:extLst>
                    </a:gridCol>
                    <a:gridCol w="721896">
                      <a:extLst>
                        <a:ext uri="{9D8B030D-6E8A-4147-A177-3AD203B41FA5}">
                          <a16:colId xmlns:a16="http://schemas.microsoft.com/office/drawing/2014/main" val="2798005921"/>
                        </a:ext>
                      </a:extLst>
                    </a:gridCol>
                  </a:tblGrid>
                  <a:tr h="379389">
                    <a:tc>
                      <a:txBody>
                        <a:bodyPr/>
                        <a:lstStyle/>
                        <a:p>
                          <a:pPr algn="ctr"/>
                          <a:endParaRPr lang="en-US"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𝑀</m:t>
                                    </m:r>
                                  </m:e>
                                  <m:sub>
                                    <m:r>
                                      <a:rPr lang="en-US" b="0" i="1" smtClean="0">
                                        <a:latin typeface="Cambria Math" panose="02040503050406030204" pitchFamily="18" charset="0"/>
                                      </a:rPr>
                                      <m:t>1</m:t>
                                    </m:r>
                                  </m:sub>
                                </m:sSub>
                              </m:oMath>
                            </m:oMathPara>
                          </a14:m>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𝑀</m:t>
                                    </m:r>
                                  </m:e>
                                  <m:sub>
                                    <m:r>
                                      <a:rPr lang="en-US" b="0" i="1" smtClean="0">
                                        <a:latin typeface="Cambria Math" panose="02040503050406030204" pitchFamily="18" charset="0"/>
                                      </a:rPr>
                                      <m:t>2</m:t>
                                    </m:r>
                                  </m:sub>
                                </m:sSub>
                              </m:oMath>
                            </m:oMathPara>
                          </a14:m>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𝑀</m:t>
                                    </m:r>
                                  </m:e>
                                  <m:sub>
                                    <m:r>
                                      <a:rPr lang="en-US" b="0" i="1" smtClean="0">
                                        <a:latin typeface="Cambria Math" panose="02040503050406030204" pitchFamily="18" charset="0"/>
                                      </a:rPr>
                                      <m:t>3</m:t>
                                    </m:r>
                                  </m:sub>
                                </m:sSub>
                              </m:oMath>
                            </m:oMathPara>
                          </a14:m>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91405429"/>
                      </a:ext>
                    </a:extLst>
                  </a:tr>
                  <a:tr h="379389">
                    <a:tc>
                      <a:txBody>
                        <a:bodyPr/>
                        <a:lstStyle/>
                        <a:p>
                          <a:pPr algn="ctr"/>
                          <a:r>
                            <a:rPr lang="en-US" dirty="0"/>
                            <a:t>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62257186"/>
                      </a:ext>
                    </a:extLst>
                  </a:tr>
                </a:tbl>
              </a:graphicData>
            </a:graphic>
          </p:graphicFrame>
        </mc:Choice>
        <mc:Fallback xmlns="">
          <p:graphicFrame>
            <p:nvGraphicFramePr>
              <p:cNvPr id="16" name="Table 15">
                <a:extLst>
                  <a:ext uri="{FF2B5EF4-FFF2-40B4-BE49-F238E27FC236}">
                    <a16:creationId xmlns:a16="http://schemas.microsoft.com/office/drawing/2014/main" id="{7F8FBA81-CC55-2D18-A547-27EBAC4133C9}"/>
                  </a:ext>
                </a:extLst>
              </p:cNvPr>
              <p:cNvGraphicFramePr>
                <a:graphicFrameLocks noGrp="1"/>
              </p:cNvGraphicFramePr>
              <p:nvPr>
                <p:extLst>
                  <p:ext uri="{D42A27DB-BD31-4B8C-83A1-F6EECF244321}">
                    <p14:modId xmlns:p14="http://schemas.microsoft.com/office/powerpoint/2010/main" val="1879041461"/>
                  </p:ext>
                </p:extLst>
              </p:nvPr>
            </p:nvGraphicFramePr>
            <p:xfrm>
              <a:off x="256671" y="1279118"/>
              <a:ext cx="2610854" cy="758778"/>
            </p:xfrm>
            <a:graphic>
              <a:graphicData uri="http://schemas.openxmlformats.org/drawingml/2006/table">
                <a:tbl>
                  <a:tblPr firstRow="1" bandRow="1">
                    <a:tableStyleId>{8C460DB3-1CF6-4942-BB13-146197CB54A1}</a:tableStyleId>
                  </a:tblPr>
                  <a:tblGrid>
                    <a:gridCol w="421106">
                      <a:extLst>
                        <a:ext uri="{9D8B030D-6E8A-4147-A177-3AD203B41FA5}">
                          <a16:colId xmlns:a16="http://schemas.microsoft.com/office/drawing/2014/main" val="1271761020"/>
                        </a:ext>
                      </a:extLst>
                    </a:gridCol>
                    <a:gridCol w="794084">
                      <a:extLst>
                        <a:ext uri="{9D8B030D-6E8A-4147-A177-3AD203B41FA5}">
                          <a16:colId xmlns:a16="http://schemas.microsoft.com/office/drawing/2014/main" val="4002030671"/>
                        </a:ext>
                      </a:extLst>
                    </a:gridCol>
                    <a:gridCol w="673768">
                      <a:extLst>
                        <a:ext uri="{9D8B030D-6E8A-4147-A177-3AD203B41FA5}">
                          <a16:colId xmlns:a16="http://schemas.microsoft.com/office/drawing/2014/main" val="226424904"/>
                        </a:ext>
                      </a:extLst>
                    </a:gridCol>
                    <a:gridCol w="721896">
                      <a:extLst>
                        <a:ext uri="{9D8B030D-6E8A-4147-A177-3AD203B41FA5}">
                          <a16:colId xmlns:a16="http://schemas.microsoft.com/office/drawing/2014/main" val="2798005921"/>
                        </a:ext>
                      </a:extLst>
                    </a:gridCol>
                  </a:tblGrid>
                  <a:tr h="379389">
                    <a:tc>
                      <a:txBody>
                        <a:bodyPr/>
                        <a:lstStyle/>
                        <a:p>
                          <a:pPr algn="ctr"/>
                          <a:endParaRPr lang="en-US"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5"/>
                          <a:stretch>
                            <a:fillRect l="-53968" t="-3226" r="-177778" b="-100000"/>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5"/>
                          <a:stretch>
                            <a:fillRect l="-183019" t="-3226" r="-111321" b="-100000"/>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5"/>
                          <a:stretch>
                            <a:fillRect l="-263158" t="-3226" r="-3509" b="-100000"/>
                          </a:stretch>
                        </a:blipFill>
                      </a:tcPr>
                    </a:tc>
                    <a:extLst>
                      <a:ext uri="{0D108BD9-81ED-4DB2-BD59-A6C34878D82A}">
                        <a16:rowId xmlns:a16="http://schemas.microsoft.com/office/drawing/2014/main" val="2391405429"/>
                      </a:ext>
                    </a:extLst>
                  </a:tr>
                  <a:tr h="379389">
                    <a:tc>
                      <a:txBody>
                        <a:bodyPr/>
                        <a:lstStyle/>
                        <a:p>
                          <a:pPr algn="ctr"/>
                          <a:r>
                            <a:rPr lang="en-US" dirty="0"/>
                            <a:t>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62257186"/>
                      </a:ext>
                    </a:extLst>
                  </a:tr>
                </a:tbl>
              </a:graphicData>
            </a:graphic>
          </p:graphicFrame>
        </mc:Fallback>
      </mc:AlternateContent>
      <p:sp>
        <p:nvSpPr>
          <p:cNvPr id="18" name="TextBox 17">
            <a:extLst>
              <a:ext uri="{FF2B5EF4-FFF2-40B4-BE49-F238E27FC236}">
                <a16:creationId xmlns:a16="http://schemas.microsoft.com/office/drawing/2014/main" id="{87091B3D-1E14-B518-6421-47B26AE26A35}"/>
              </a:ext>
            </a:extLst>
          </p:cNvPr>
          <p:cNvSpPr txBox="1"/>
          <p:nvPr/>
        </p:nvSpPr>
        <p:spPr>
          <a:xfrm>
            <a:off x="1499933" y="982324"/>
            <a:ext cx="637253" cy="307777"/>
          </a:xfrm>
          <a:prstGeom prst="rect">
            <a:avLst/>
          </a:prstGeom>
          <a:noFill/>
        </p:spPr>
        <p:txBody>
          <a:bodyPr wrap="square" rtlCol="0">
            <a:spAutoFit/>
          </a:bodyPr>
          <a:lstStyle/>
          <a:p>
            <a:r>
              <a:rPr lang="en-US" dirty="0"/>
              <a:t>EET</a:t>
            </a:r>
          </a:p>
        </p:txBody>
      </p:sp>
      <mc:AlternateContent xmlns:mc="http://schemas.openxmlformats.org/markup-compatibility/2006" xmlns:a14="http://schemas.microsoft.com/office/drawing/2010/main">
        <mc:Choice Requires="a14">
          <p:sp>
            <p:nvSpPr>
              <p:cNvPr id="20" name="Rectangle 19">
                <a:extLst>
                  <a:ext uri="{FF2B5EF4-FFF2-40B4-BE49-F238E27FC236}">
                    <a16:creationId xmlns:a16="http://schemas.microsoft.com/office/drawing/2014/main" id="{ABBD5D4E-279C-B5D4-5D59-A8CC8D486FB5}"/>
                  </a:ext>
                </a:extLst>
              </p:cNvPr>
              <p:cNvSpPr/>
              <p:nvPr/>
            </p:nvSpPr>
            <p:spPr>
              <a:xfrm>
                <a:off x="3105652" y="2882793"/>
                <a:ext cx="428976" cy="401515"/>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𝑡</m:t>
                          </m:r>
                        </m:e>
                        <m:sub>
                          <m:r>
                            <a:rPr lang="en-US" b="0" i="1" smtClean="0">
                              <a:solidFill>
                                <a:schemeClr val="tx1"/>
                              </a:solidFill>
                              <a:latin typeface="Cambria Math" panose="02040503050406030204" pitchFamily="18" charset="0"/>
                            </a:rPr>
                            <m:t>1</m:t>
                          </m:r>
                        </m:sub>
                      </m:sSub>
                    </m:oMath>
                  </m:oMathPara>
                </a14:m>
                <a:endParaRPr lang="en-US" dirty="0">
                  <a:solidFill>
                    <a:schemeClr val="tx1"/>
                  </a:solidFill>
                </a:endParaRPr>
              </a:p>
            </p:txBody>
          </p:sp>
        </mc:Choice>
        <mc:Fallback xmlns="">
          <p:sp>
            <p:nvSpPr>
              <p:cNvPr id="20" name="Rectangle 19">
                <a:extLst>
                  <a:ext uri="{FF2B5EF4-FFF2-40B4-BE49-F238E27FC236}">
                    <a16:creationId xmlns:a16="http://schemas.microsoft.com/office/drawing/2014/main" id="{ABBD5D4E-279C-B5D4-5D59-A8CC8D486FB5}"/>
                  </a:ext>
                </a:extLst>
              </p:cNvPr>
              <p:cNvSpPr>
                <a:spLocks noRot="1" noChangeAspect="1" noMove="1" noResize="1" noEditPoints="1" noAdjustHandles="1" noChangeArrowheads="1" noChangeShapeType="1" noTextEdit="1"/>
              </p:cNvSpPr>
              <p:nvPr/>
            </p:nvSpPr>
            <p:spPr>
              <a:xfrm>
                <a:off x="3105652" y="2882793"/>
                <a:ext cx="428976" cy="401515"/>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Rectangle 22">
                <a:extLst>
                  <a:ext uri="{FF2B5EF4-FFF2-40B4-BE49-F238E27FC236}">
                    <a16:creationId xmlns:a16="http://schemas.microsoft.com/office/drawing/2014/main" id="{482A5B19-3729-2D24-A2DE-17169A4102F5}"/>
                  </a:ext>
                </a:extLst>
              </p:cNvPr>
              <p:cNvSpPr/>
              <p:nvPr/>
            </p:nvSpPr>
            <p:spPr>
              <a:xfrm>
                <a:off x="2676676" y="2882792"/>
                <a:ext cx="428976" cy="401515"/>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𝑡</m:t>
                          </m:r>
                        </m:e>
                        <m:sub>
                          <m:r>
                            <a:rPr lang="en-US" b="0" i="1" smtClean="0">
                              <a:solidFill>
                                <a:schemeClr val="tx1"/>
                              </a:solidFill>
                              <a:latin typeface="Cambria Math" panose="02040503050406030204" pitchFamily="18" charset="0"/>
                            </a:rPr>
                            <m:t>2</m:t>
                          </m:r>
                        </m:sub>
                      </m:sSub>
                    </m:oMath>
                  </m:oMathPara>
                </a14:m>
                <a:endParaRPr lang="en-US" dirty="0">
                  <a:solidFill>
                    <a:schemeClr val="tx1"/>
                  </a:solidFill>
                </a:endParaRPr>
              </a:p>
            </p:txBody>
          </p:sp>
        </mc:Choice>
        <mc:Fallback xmlns="">
          <p:sp>
            <p:nvSpPr>
              <p:cNvPr id="23" name="Rectangle 22">
                <a:extLst>
                  <a:ext uri="{FF2B5EF4-FFF2-40B4-BE49-F238E27FC236}">
                    <a16:creationId xmlns:a16="http://schemas.microsoft.com/office/drawing/2014/main" id="{482A5B19-3729-2D24-A2DE-17169A4102F5}"/>
                  </a:ext>
                </a:extLst>
              </p:cNvPr>
              <p:cNvSpPr>
                <a:spLocks noRot="1" noChangeAspect="1" noMove="1" noResize="1" noEditPoints="1" noAdjustHandles="1" noChangeArrowheads="1" noChangeShapeType="1" noTextEdit="1"/>
              </p:cNvSpPr>
              <p:nvPr/>
            </p:nvSpPr>
            <p:spPr>
              <a:xfrm>
                <a:off x="2676676" y="2882792"/>
                <a:ext cx="428976" cy="401515"/>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Rectangle 23">
                <a:extLst>
                  <a:ext uri="{FF2B5EF4-FFF2-40B4-BE49-F238E27FC236}">
                    <a16:creationId xmlns:a16="http://schemas.microsoft.com/office/drawing/2014/main" id="{5BBCFCBD-B80E-CC91-AF41-2E62267CCEA5}"/>
                  </a:ext>
                </a:extLst>
              </p:cNvPr>
              <p:cNvSpPr/>
              <p:nvPr/>
            </p:nvSpPr>
            <p:spPr>
              <a:xfrm>
                <a:off x="2247700" y="2882792"/>
                <a:ext cx="428976" cy="401515"/>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m:t>
                      </m:r>
                    </m:oMath>
                  </m:oMathPara>
                </a14:m>
                <a:endParaRPr lang="en-US" dirty="0">
                  <a:solidFill>
                    <a:schemeClr val="tx1"/>
                  </a:solidFill>
                </a:endParaRPr>
              </a:p>
            </p:txBody>
          </p:sp>
        </mc:Choice>
        <mc:Fallback xmlns="">
          <p:sp>
            <p:nvSpPr>
              <p:cNvPr id="24" name="Rectangle 23">
                <a:extLst>
                  <a:ext uri="{FF2B5EF4-FFF2-40B4-BE49-F238E27FC236}">
                    <a16:creationId xmlns:a16="http://schemas.microsoft.com/office/drawing/2014/main" id="{5BBCFCBD-B80E-CC91-AF41-2E62267CCEA5}"/>
                  </a:ext>
                </a:extLst>
              </p:cNvPr>
              <p:cNvSpPr>
                <a:spLocks noRot="1" noChangeAspect="1" noMove="1" noResize="1" noEditPoints="1" noAdjustHandles="1" noChangeArrowheads="1" noChangeShapeType="1" noTextEdit="1"/>
              </p:cNvSpPr>
              <p:nvPr/>
            </p:nvSpPr>
            <p:spPr>
              <a:xfrm>
                <a:off x="2247700" y="2882792"/>
                <a:ext cx="428976" cy="401515"/>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Rectangle 24">
                <a:extLst>
                  <a:ext uri="{FF2B5EF4-FFF2-40B4-BE49-F238E27FC236}">
                    <a16:creationId xmlns:a16="http://schemas.microsoft.com/office/drawing/2014/main" id="{FF728784-7EEA-CB6F-3D04-D62CC41E71E8}"/>
                  </a:ext>
                </a:extLst>
              </p:cNvPr>
              <p:cNvSpPr/>
              <p:nvPr/>
            </p:nvSpPr>
            <p:spPr>
              <a:xfrm>
                <a:off x="1818724" y="2882791"/>
                <a:ext cx="428976" cy="401515"/>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𝑡</m:t>
                          </m:r>
                        </m:e>
                        <m:sub>
                          <m:r>
                            <a:rPr lang="en-US" b="0" i="1" smtClean="0">
                              <a:solidFill>
                                <a:schemeClr val="tx1"/>
                              </a:solidFill>
                              <a:latin typeface="Cambria Math" panose="02040503050406030204" pitchFamily="18" charset="0"/>
                            </a:rPr>
                            <m:t>160</m:t>
                          </m:r>
                        </m:sub>
                      </m:sSub>
                    </m:oMath>
                  </m:oMathPara>
                </a14:m>
                <a:endParaRPr lang="en-US" dirty="0">
                  <a:solidFill>
                    <a:schemeClr val="tx1"/>
                  </a:solidFill>
                </a:endParaRPr>
              </a:p>
            </p:txBody>
          </p:sp>
        </mc:Choice>
        <mc:Fallback xmlns="">
          <p:sp>
            <p:nvSpPr>
              <p:cNvPr id="25" name="Rectangle 24">
                <a:extLst>
                  <a:ext uri="{FF2B5EF4-FFF2-40B4-BE49-F238E27FC236}">
                    <a16:creationId xmlns:a16="http://schemas.microsoft.com/office/drawing/2014/main" id="{FF728784-7EEA-CB6F-3D04-D62CC41E71E8}"/>
                  </a:ext>
                </a:extLst>
              </p:cNvPr>
              <p:cNvSpPr>
                <a:spLocks noRot="1" noChangeAspect="1" noMove="1" noResize="1" noEditPoints="1" noAdjustHandles="1" noChangeArrowheads="1" noChangeShapeType="1" noTextEdit="1"/>
              </p:cNvSpPr>
              <p:nvPr/>
            </p:nvSpPr>
            <p:spPr>
              <a:xfrm>
                <a:off x="1818724" y="2882791"/>
                <a:ext cx="428976" cy="401515"/>
              </a:xfrm>
              <a:prstGeom prst="rect">
                <a:avLst/>
              </a:prstGeom>
              <a:blipFill>
                <a:blip r:embed="rId9"/>
                <a:stretch>
                  <a:fillRect/>
                </a:stretch>
              </a:blipFill>
            </p:spPr>
            <p:txBody>
              <a:bodyPr/>
              <a:lstStyle/>
              <a:p>
                <a:r>
                  <a:rPr lang="en-US">
                    <a:noFill/>
                  </a:rPr>
                  <a:t> </a:t>
                </a:r>
              </a:p>
            </p:txBody>
          </p:sp>
        </mc:Fallback>
      </mc:AlternateContent>
      <p:sp>
        <p:nvSpPr>
          <p:cNvPr id="26" name="TextBox 25">
            <a:extLst>
              <a:ext uri="{FF2B5EF4-FFF2-40B4-BE49-F238E27FC236}">
                <a16:creationId xmlns:a16="http://schemas.microsoft.com/office/drawing/2014/main" id="{CB888C9A-EF35-8139-9EEC-B5DEAC5DC9EE}"/>
              </a:ext>
            </a:extLst>
          </p:cNvPr>
          <p:cNvSpPr txBox="1"/>
          <p:nvPr/>
        </p:nvSpPr>
        <p:spPr>
          <a:xfrm>
            <a:off x="2081028" y="3304768"/>
            <a:ext cx="1239112" cy="523220"/>
          </a:xfrm>
          <a:prstGeom prst="rect">
            <a:avLst/>
          </a:prstGeom>
          <a:noFill/>
        </p:spPr>
        <p:txBody>
          <a:bodyPr wrap="square" rtlCol="0">
            <a:spAutoFit/>
          </a:bodyPr>
          <a:lstStyle/>
          <a:p>
            <a:pPr algn="ctr"/>
            <a:r>
              <a:rPr lang="en-US" dirty="0"/>
              <a:t>Unbounded FCFS Queue</a:t>
            </a:r>
          </a:p>
        </p:txBody>
      </p:sp>
    </p:spTree>
    <p:extLst>
      <p:ext uri="{BB962C8B-B14F-4D97-AF65-F5344CB8AC3E}">
        <p14:creationId xmlns:p14="http://schemas.microsoft.com/office/powerpoint/2010/main" val="1405978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1" nodeType="clickEffect">
                                  <p:stCondLst>
                                    <p:cond delay="0"/>
                                  </p:stCondLst>
                                  <p:childTnLst>
                                    <p:set>
                                      <p:cBhvr>
                                        <p:cTn id="23" dur="1" fill="hold">
                                          <p:stCondLst>
                                            <p:cond delay="0"/>
                                          </p:stCondLst>
                                        </p:cTn>
                                        <p:tgtEl>
                                          <p:spTgt spid="5"/>
                                        </p:tgtEl>
                                        <p:attrNameLst>
                                          <p:attrName>style.visibility</p:attrName>
                                        </p:attrNameLst>
                                      </p:cBhvr>
                                      <p:to>
                                        <p:strVal val="visible"/>
                                      </p:to>
                                    </p:set>
                                  </p:childTnLst>
                                </p:cTn>
                              </p:par>
                              <p:par>
                                <p:cTn id="24" presetID="1" presetClass="entr" presetSubtype="0" fill="hold" grpId="2" nodeType="withEffect">
                                  <p:stCondLst>
                                    <p:cond delay="0"/>
                                  </p:stCondLst>
                                  <p:childTnLst>
                                    <p:set>
                                      <p:cBhvr>
                                        <p:cTn id="25" dur="1" fill="hold">
                                          <p:stCondLst>
                                            <p:cond delay="0"/>
                                          </p:stCondLst>
                                        </p:cTn>
                                        <p:tgtEl>
                                          <p:spTgt spid="6"/>
                                        </p:tgtEl>
                                        <p:attrNameLst>
                                          <p:attrName>style.visibility</p:attrName>
                                        </p:attrNameLst>
                                      </p:cBhvr>
                                      <p:to>
                                        <p:strVal val="visible"/>
                                      </p:to>
                                    </p:set>
                                  </p:childTnLst>
                                </p:cTn>
                              </p:par>
                              <p:par>
                                <p:cTn id="26" presetID="1" presetClass="entr" presetSubtype="0" fill="hold" grpId="2" nodeType="withEffect">
                                  <p:stCondLst>
                                    <p:cond delay="0"/>
                                  </p:stCondLst>
                                  <p:childTnLst>
                                    <p:set>
                                      <p:cBhvr>
                                        <p:cTn id="27" dur="1" fill="hold">
                                          <p:stCondLst>
                                            <p:cond delay="0"/>
                                          </p:stCondLst>
                                        </p:cTn>
                                        <p:tgtEl>
                                          <p:spTgt spid="7"/>
                                        </p:tgtEl>
                                        <p:attrNameLst>
                                          <p:attrName>style.visibility</p:attrName>
                                        </p:attrNameLst>
                                      </p:cBhvr>
                                      <p:to>
                                        <p:strVal val="visible"/>
                                      </p:to>
                                    </p:set>
                                  </p:childTnLst>
                                </p:cTn>
                              </p:par>
                              <p:par>
                                <p:cTn id="28" presetID="1" presetClass="entr" presetSubtype="0" fill="hold" grpId="1" nodeType="withEffect">
                                  <p:stCondLst>
                                    <p:cond delay="0"/>
                                  </p:stCondLst>
                                  <p:childTnLst>
                                    <p:set>
                                      <p:cBhvr>
                                        <p:cTn id="29" dur="1" fill="hold">
                                          <p:stCondLst>
                                            <p:cond delay="0"/>
                                          </p:stCondLst>
                                        </p:cTn>
                                        <p:tgtEl>
                                          <p:spTgt spid="9"/>
                                        </p:tgtEl>
                                        <p:attrNameLst>
                                          <p:attrName>style.visibility</p:attrName>
                                        </p:attrNameLst>
                                      </p:cBhvr>
                                      <p:to>
                                        <p:strVal val="visible"/>
                                      </p:to>
                                    </p:set>
                                  </p:childTnLst>
                                </p:cTn>
                              </p:par>
                              <p:par>
                                <p:cTn id="30" presetID="1" presetClass="entr" presetSubtype="0" fill="hold" grpId="1" nodeType="withEffect">
                                  <p:stCondLst>
                                    <p:cond delay="0"/>
                                  </p:stCondLst>
                                  <p:childTnLst>
                                    <p:set>
                                      <p:cBhvr>
                                        <p:cTn id="31" dur="1" fill="hold">
                                          <p:stCondLst>
                                            <p:cond delay="0"/>
                                          </p:stCondLst>
                                        </p:cTn>
                                        <p:tgtEl>
                                          <p:spTgt spid="8"/>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16"/>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18"/>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1" nodeType="clickEffect">
                                  <p:stCondLst>
                                    <p:cond delay="0"/>
                                  </p:stCondLst>
                                  <p:childTnLst>
                                    <p:set>
                                      <p:cBhvr>
                                        <p:cTn id="41" dur="1" fill="hold">
                                          <p:stCondLst>
                                            <p:cond delay="0"/>
                                          </p:stCondLst>
                                        </p:cTn>
                                        <p:tgtEl>
                                          <p:spTgt spid="13"/>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12"/>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20"/>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23"/>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0"/>
                                          </p:stCondLst>
                                        </p:cTn>
                                        <p:tgtEl>
                                          <p:spTgt spid="25"/>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2" animBg="1"/>
      <p:bldP spid="7" grpId="0" animBg="1"/>
      <p:bldP spid="7" grpId="2" animBg="1"/>
      <p:bldP spid="8" grpId="0" animBg="1"/>
      <p:bldP spid="8" grpId="1" animBg="1"/>
      <p:bldP spid="9" grpId="0"/>
      <p:bldP spid="9" grpId="1"/>
      <p:bldP spid="13" grpId="1" animBg="1"/>
      <p:bldP spid="18" grpId="0"/>
      <p:bldP spid="20" grpId="0" animBg="1"/>
      <p:bldP spid="23" grpId="0" animBg="1"/>
      <p:bldP spid="24" grpId="0" animBg="1"/>
      <p:bldP spid="25" grpId="0" animBg="1"/>
      <p:bldP spid="2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0115D-139E-D7BA-1A34-E2CF93EDC8D9}"/>
              </a:ext>
            </a:extLst>
          </p:cNvPr>
          <p:cNvSpPr>
            <a:spLocks noGrp="1"/>
          </p:cNvSpPr>
          <p:nvPr>
            <p:ph type="title"/>
          </p:nvPr>
        </p:nvSpPr>
        <p:spPr/>
        <p:txBody>
          <a:bodyPr/>
          <a:lstStyle/>
          <a:p>
            <a:r>
              <a:rPr lang="en-US" dirty="0"/>
              <a:t>Speedup Factor for MH</a:t>
            </a:r>
          </a:p>
        </p:txBody>
      </p:sp>
      <mc:AlternateContent xmlns:mc="http://schemas.openxmlformats.org/markup-compatibility/2006" xmlns:a14="http://schemas.microsoft.com/office/drawing/2010/main">
        <mc:Choice Requires="a14">
          <p:sp>
            <p:nvSpPr>
              <p:cNvPr id="5" name="Oval 4">
                <a:extLst>
                  <a:ext uri="{FF2B5EF4-FFF2-40B4-BE49-F238E27FC236}">
                    <a16:creationId xmlns:a16="http://schemas.microsoft.com/office/drawing/2014/main" id="{0BAF31B4-70CC-8D8C-5E7D-31BBA809F291}"/>
                  </a:ext>
                </a:extLst>
              </p:cNvPr>
              <p:cNvSpPr/>
              <p:nvPr/>
            </p:nvSpPr>
            <p:spPr>
              <a:xfrm>
                <a:off x="6698418" y="2166918"/>
                <a:ext cx="548640" cy="548640"/>
              </a:xfrm>
              <a:prstGeom prst="ellipse">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𝑀</m:t>
                          </m:r>
                        </m:e>
                        <m:sub>
                          <m:r>
                            <a:rPr lang="en-US" b="0" i="1" smtClean="0">
                              <a:solidFill>
                                <a:schemeClr val="tx1"/>
                              </a:solidFill>
                              <a:latin typeface="Cambria Math" panose="02040503050406030204" pitchFamily="18" charset="0"/>
                            </a:rPr>
                            <m:t>1</m:t>
                          </m:r>
                        </m:sub>
                      </m:sSub>
                    </m:oMath>
                  </m:oMathPara>
                </a14:m>
                <a:endParaRPr lang="en-US" dirty="0"/>
              </a:p>
            </p:txBody>
          </p:sp>
        </mc:Choice>
        <mc:Fallback xmlns="">
          <p:sp>
            <p:nvSpPr>
              <p:cNvPr id="5" name="Oval 4">
                <a:extLst>
                  <a:ext uri="{FF2B5EF4-FFF2-40B4-BE49-F238E27FC236}">
                    <a16:creationId xmlns:a16="http://schemas.microsoft.com/office/drawing/2014/main" id="{0BAF31B4-70CC-8D8C-5E7D-31BBA809F291}"/>
                  </a:ext>
                </a:extLst>
              </p:cNvPr>
              <p:cNvSpPr>
                <a:spLocks noRot="1" noChangeAspect="1" noMove="1" noResize="1" noEditPoints="1" noAdjustHandles="1" noChangeArrowheads="1" noChangeShapeType="1" noTextEdit="1"/>
              </p:cNvSpPr>
              <p:nvPr/>
            </p:nvSpPr>
            <p:spPr>
              <a:xfrm>
                <a:off x="6698418" y="2166918"/>
                <a:ext cx="548640" cy="548640"/>
              </a:xfrm>
              <a:prstGeom prst="ellipse">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Oval 5">
                <a:extLst>
                  <a:ext uri="{FF2B5EF4-FFF2-40B4-BE49-F238E27FC236}">
                    <a16:creationId xmlns:a16="http://schemas.microsoft.com/office/drawing/2014/main" id="{6AF61085-6812-0490-3507-C68004025C59}"/>
                  </a:ext>
                </a:extLst>
              </p:cNvPr>
              <p:cNvSpPr/>
              <p:nvPr/>
            </p:nvSpPr>
            <p:spPr>
              <a:xfrm>
                <a:off x="6698418" y="2907169"/>
                <a:ext cx="548640" cy="548640"/>
              </a:xfrm>
              <a:prstGeom prst="ellipse">
                <a:avLst/>
              </a:prstGeom>
              <a:solidFill>
                <a:schemeClr val="accent3">
                  <a:lumMod val="50000"/>
                  <a:alpha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𝑀</m:t>
                          </m:r>
                        </m:e>
                        <m:sub>
                          <m:r>
                            <a:rPr lang="en-US" b="0" i="1" smtClean="0">
                              <a:solidFill>
                                <a:schemeClr val="tx1"/>
                              </a:solidFill>
                              <a:latin typeface="Cambria Math" panose="02040503050406030204" pitchFamily="18" charset="0"/>
                            </a:rPr>
                            <m:t>2</m:t>
                          </m:r>
                        </m:sub>
                      </m:sSub>
                    </m:oMath>
                  </m:oMathPara>
                </a14:m>
                <a:endParaRPr lang="en-US" dirty="0"/>
              </a:p>
            </p:txBody>
          </p:sp>
        </mc:Choice>
        <mc:Fallback xmlns="">
          <p:sp>
            <p:nvSpPr>
              <p:cNvPr id="6" name="Oval 5">
                <a:extLst>
                  <a:ext uri="{FF2B5EF4-FFF2-40B4-BE49-F238E27FC236}">
                    <a16:creationId xmlns:a16="http://schemas.microsoft.com/office/drawing/2014/main" id="{6AF61085-6812-0490-3507-C68004025C59}"/>
                  </a:ext>
                </a:extLst>
              </p:cNvPr>
              <p:cNvSpPr>
                <a:spLocks noRot="1" noChangeAspect="1" noMove="1" noResize="1" noEditPoints="1" noAdjustHandles="1" noChangeArrowheads="1" noChangeShapeType="1" noTextEdit="1"/>
              </p:cNvSpPr>
              <p:nvPr/>
            </p:nvSpPr>
            <p:spPr>
              <a:xfrm>
                <a:off x="6698418" y="2907169"/>
                <a:ext cx="548640" cy="548640"/>
              </a:xfrm>
              <a:prstGeom prst="ellipse">
                <a:avLst/>
              </a:prstGeom>
              <a:blipFill>
                <a:blip r:embed="rId3"/>
                <a:stretch>
                  <a:fillRect/>
                </a:stretch>
              </a:blipFill>
              <a:ln>
                <a:solidFill>
                  <a:schemeClr val="accent3">
                    <a:lumMod val="50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Oval 6">
                <a:extLst>
                  <a:ext uri="{FF2B5EF4-FFF2-40B4-BE49-F238E27FC236}">
                    <a16:creationId xmlns:a16="http://schemas.microsoft.com/office/drawing/2014/main" id="{257A6089-A72B-32A6-5E33-44C716F1C073}"/>
                  </a:ext>
                </a:extLst>
              </p:cNvPr>
              <p:cNvSpPr/>
              <p:nvPr/>
            </p:nvSpPr>
            <p:spPr>
              <a:xfrm>
                <a:off x="6698418" y="3717270"/>
                <a:ext cx="548640" cy="548640"/>
              </a:xfrm>
              <a:prstGeom prst="ellipse">
                <a:avLst/>
              </a:prstGeom>
              <a:solidFill>
                <a:schemeClr val="accent2">
                  <a:lumMod val="50000"/>
                  <a:alpha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𝑀</m:t>
                          </m:r>
                        </m:e>
                        <m:sub>
                          <m:r>
                            <a:rPr lang="en-US" b="0" i="1" smtClean="0">
                              <a:solidFill>
                                <a:schemeClr val="tx1"/>
                              </a:solidFill>
                              <a:latin typeface="Cambria Math" panose="02040503050406030204" pitchFamily="18" charset="0"/>
                            </a:rPr>
                            <m:t>3</m:t>
                          </m:r>
                        </m:sub>
                      </m:sSub>
                    </m:oMath>
                  </m:oMathPara>
                </a14:m>
                <a:endParaRPr lang="en-US" dirty="0"/>
              </a:p>
            </p:txBody>
          </p:sp>
        </mc:Choice>
        <mc:Fallback xmlns="">
          <p:sp>
            <p:nvSpPr>
              <p:cNvPr id="7" name="Oval 6">
                <a:extLst>
                  <a:ext uri="{FF2B5EF4-FFF2-40B4-BE49-F238E27FC236}">
                    <a16:creationId xmlns:a16="http://schemas.microsoft.com/office/drawing/2014/main" id="{257A6089-A72B-32A6-5E33-44C716F1C073}"/>
                  </a:ext>
                </a:extLst>
              </p:cNvPr>
              <p:cNvSpPr>
                <a:spLocks noRot="1" noChangeAspect="1" noMove="1" noResize="1" noEditPoints="1" noAdjustHandles="1" noChangeArrowheads="1" noChangeShapeType="1" noTextEdit="1"/>
              </p:cNvSpPr>
              <p:nvPr/>
            </p:nvSpPr>
            <p:spPr>
              <a:xfrm>
                <a:off x="6698418" y="3717270"/>
                <a:ext cx="548640" cy="548640"/>
              </a:xfrm>
              <a:prstGeom prst="ellipse">
                <a:avLst/>
              </a:prstGeom>
              <a:blipFill>
                <a:blip r:embed="rId4"/>
                <a:stretch>
                  <a:fillRect/>
                </a:stretch>
              </a:blipFill>
              <a:ln>
                <a:solidFill>
                  <a:schemeClr val="accent2">
                    <a:lumMod val="50000"/>
                  </a:schemeClr>
                </a:solidFill>
              </a:ln>
            </p:spPr>
            <p:txBody>
              <a:bodyPr/>
              <a:lstStyle/>
              <a:p>
                <a:r>
                  <a:rPr lang="en-US">
                    <a:noFill/>
                  </a:rPr>
                  <a:t> </a:t>
                </a:r>
              </a:p>
            </p:txBody>
          </p:sp>
        </mc:Fallback>
      </mc:AlternateContent>
      <p:sp>
        <p:nvSpPr>
          <p:cNvPr id="8" name="Rectangle: Rounded Corners 13">
            <a:extLst>
              <a:ext uri="{FF2B5EF4-FFF2-40B4-BE49-F238E27FC236}">
                <a16:creationId xmlns:a16="http://schemas.microsoft.com/office/drawing/2014/main" id="{82AC6B3F-79D1-8094-2504-213E11DC8A8E}"/>
              </a:ext>
            </a:extLst>
          </p:cNvPr>
          <p:cNvSpPr/>
          <p:nvPr/>
        </p:nvSpPr>
        <p:spPr>
          <a:xfrm>
            <a:off x="6587710" y="1975736"/>
            <a:ext cx="800100" cy="243839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6D0BDBF-5218-5B50-84DC-40565FE93793}"/>
              </a:ext>
            </a:extLst>
          </p:cNvPr>
          <p:cNvSpPr txBox="1"/>
          <p:nvPr/>
        </p:nvSpPr>
        <p:spPr>
          <a:xfrm>
            <a:off x="6531830" y="4417354"/>
            <a:ext cx="1050072" cy="307777"/>
          </a:xfrm>
          <a:prstGeom prst="rect">
            <a:avLst/>
          </a:prstGeom>
          <a:noFill/>
        </p:spPr>
        <p:txBody>
          <a:bodyPr wrap="square" rtlCol="0">
            <a:spAutoFit/>
          </a:bodyPr>
          <a:lstStyle/>
          <a:p>
            <a:r>
              <a:rPr lang="en-US" dirty="0"/>
              <a:t>Machines</a:t>
            </a:r>
          </a:p>
        </p:txBody>
      </p:sp>
      <p:cxnSp>
        <p:nvCxnSpPr>
          <p:cNvPr id="12" name="Straight Arrow Connector 11">
            <a:extLst>
              <a:ext uri="{FF2B5EF4-FFF2-40B4-BE49-F238E27FC236}">
                <a16:creationId xmlns:a16="http://schemas.microsoft.com/office/drawing/2014/main" id="{E6326A50-EE04-6689-AF76-016BF104C436}"/>
              </a:ext>
            </a:extLst>
          </p:cNvPr>
          <p:cNvCxnSpPr>
            <a:cxnSpLocks/>
            <a:stCxn id="13" idx="1"/>
            <a:endCxn id="5" idx="6"/>
          </p:cNvCxnSpPr>
          <p:nvPr/>
        </p:nvCxnSpPr>
        <p:spPr>
          <a:xfrm flipH="1">
            <a:off x="7247058" y="2440677"/>
            <a:ext cx="355729" cy="561"/>
          </a:xfrm>
          <a:prstGeom prst="straightConnector1">
            <a:avLst/>
          </a:prstGeom>
          <a:ln>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9E939F7-4429-361D-54D6-1DF3B8CE9B91}"/>
              </a:ext>
            </a:extLst>
          </p:cNvPr>
          <p:cNvSpPr txBox="1"/>
          <p:nvPr/>
        </p:nvSpPr>
        <p:spPr>
          <a:xfrm>
            <a:off x="7602787" y="2179067"/>
            <a:ext cx="1402348" cy="523220"/>
          </a:xfrm>
          <a:prstGeom prst="rect">
            <a:avLst/>
          </a:prstGeom>
          <a:noFill/>
          <a:ln>
            <a:solidFill>
              <a:srgbClr val="FF0000"/>
            </a:solidFill>
          </a:ln>
        </p:spPr>
        <p:txBody>
          <a:bodyPr wrap="square" rtlCol="0">
            <a:spAutoFit/>
          </a:bodyPr>
          <a:lstStyle/>
          <a:p>
            <a:pPr algn="ctr"/>
            <a:r>
              <a:rPr lang="en-US" dirty="0"/>
              <a:t>Slowest machine type</a:t>
            </a:r>
          </a:p>
        </p:txBody>
      </p:sp>
      <mc:AlternateContent xmlns:mc="http://schemas.openxmlformats.org/markup-compatibility/2006" xmlns:a14="http://schemas.microsoft.com/office/drawing/2010/main">
        <mc:Choice Requires="a14">
          <p:graphicFrame>
            <p:nvGraphicFramePr>
              <p:cNvPr id="16" name="Table 15">
                <a:extLst>
                  <a:ext uri="{FF2B5EF4-FFF2-40B4-BE49-F238E27FC236}">
                    <a16:creationId xmlns:a16="http://schemas.microsoft.com/office/drawing/2014/main" id="{7F8FBA81-CC55-2D18-A547-27EBAC4133C9}"/>
                  </a:ext>
                </a:extLst>
              </p:cNvPr>
              <p:cNvGraphicFramePr>
                <a:graphicFrameLocks noGrp="1"/>
              </p:cNvGraphicFramePr>
              <p:nvPr/>
            </p:nvGraphicFramePr>
            <p:xfrm>
              <a:off x="256671" y="1279118"/>
              <a:ext cx="2610854" cy="758778"/>
            </p:xfrm>
            <a:graphic>
              <a:graphicData uri="http://schemas.openxmlformats.org/drawingml/2006/table">
                <a:tbl>
                  <a:tblPr firstRow="1" bandRow="1">
                    <a:tableStyleId>{8C460DB3-1CF6-4942-BB13-146197CB54A1}</a:tableStyleId>
                  </a:tblPr>
                  <a:tblGrid>
                    <a:gridCol w="421106">
                      <a:extLst>
                        <a:ext uri="{9D8B030D-6E8A-4147-A177-3AD203B41FA5}">
                          <a16:colId xmlns:a16="http://schemas.microsoft.com/office/drawing/2014/main" val="1271761020"/>
                        </a:ext>
                      </a:extLst>
                    </a:gridCol>
                    <a:gridCol w="794084">
                      <a:extLst>
                        <a:ext uri="{9D8B030D-6E8A-4147-A177-3AD203B41FA5}">
                          <a16:colId xmlns:a16="http://schemas.microsoft.com/office/drawing/2014/main" val="4002030671"/>
                        </a:ext>
                      </a:extLst>
                    </a:gridCol>
                    <a:gridCol w="673768">
                      <a:extLst>
                        <a:ext uri="{9D8B030D-6E8A-4147-A177-3AD203B41FA5}">
                          <a16:colId xmlns:a16="http://schemas.microsoft.com/office/drawing/2014/main" val="226424904"/>
                        </a:ext>
                      </a:extLst>
                    </a:gridCol>
                    <a:gridCol w="721896">
                      <a:extLst>
                        <a:ext uri="{9D8B030D-6E8A-4147-A177-3AD203B41FA5}">
                          <a16:colId xmlns:a16="http://schemas.microsoft.com/office/drawing/2014/main" val="2798005921"/>
                        </a:ext>
                      </a:extLst>
                    </a:gridCol>
                  </a:tblGrid>
                  <a:tr h="379389">
                    <a:tc>
                      <a:txBody>
                        <a:bodyPr/>
                        <a:lstStyle/>
                        <a:p>
                          <a:pPr algn="ctr"/>
                          <a:endParaRPr lang="en-US"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𝑀</m:t>
                                    </m:r>
                                  </m:e>
                                  <m:sub>
                                    <m:r>
                                      <a:rPr lang="en-US" b="0" i="1" smtClean="0">
                                        <a:latin typeface="Cambria Math" panose="02040503050406030204" pitchFamily="18" charset="0"/>
                                      </a:rPr>
                                      <m:t>1</m:t>
                                    </m:r>
                                  </m:sub>
                                </m:sSub>
                              </m:oMath>
                            </m:oMathPara>
                          </a14:m>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𝑀</m:t>
                                    </m:r>
                                  </m:e>
                                  <m:sub>
                                    <m:r>
                                      <a:rPr lang="en-US" b="0" i="1" smtClean="0">
                                        <a:latin typeface="Cambria Math" panose="02040503050406030204" pitchFamily="18" charset="0"/>
                                      </a:rPr>
                                      <m:t>2</m:t>
                                    </m:r>
                                  </m:sub>
                                </m:sSub>
                              </m:oMath>
                            </m:oMathPara>
                          </a14:m>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𝑀</m:t>
                                    </m:r>
                                  </m:e>
                                  <m:sub>
                                    <m:r>
                                      <a:rPr lang="en-US" b="0" i="1" smtClean="0">
                                        <a:latin typeface="Cambria Math" panose="02040503050406030204" pitchFamily="18" charset="0"/>
                                      </a:rPr>
                                      <m:t>3</m:t>
                                    </m:r>
                                  </m:sub>
                                </m:sSub>
                              </m:oMath>
                            </m:oMathPara>
                          </a14:m>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91405429"/>
                      </a:ext>
                    </a:extLst>
                  </a:tr>
                  <a:tr h="379389">
                    <a:tc>
                      <a:txBody>
                        <a:bodyPr/>
                        <a:lstStyle/>
                        <a:p>
                          <a:pPr algn="ctr"/>
                          <a:r>
                            <a:rPr lang="en-US" dirty="0"/>
                            <a:t>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62257186"/>
                      </a:ext>
                    </a:extLst>
                  </a:tr>
                </a:tbl>
              </a:graphicData>
            </a:graphic>
          </p:graphicFrame>
        </mc:Choice>
        <mc:Fallback xmlns="">
          <p:graphicFrame>
            <p:nvGraphicFramePr>
              <p:cNvPr id="16" name="Table 15">
                <a:extLst>
                  <a:ext uri="{FF2B5EF4-FFF2-40B4-BE49-F238E27FC236}">
                    <a16:creationId xmlns:a16="http://schemas.microsoft.com/office/drawing/2014/main" id="{7F8FBA81-CC55-2D18-A547-27EBAC4133C9}"/>
                  </a:ext>
                </a:extLst>
              </p:cNvPr>
              <p:cNvGraphicFramePr>
                <a:graphicFrameLocks noGrp="1"/>
              </p:cNvGraphicFramePr>
              <p:nvPr/>
            </p:nvGraphicFramePr>
            <p:xfrm>
              <a:off x="256671" y="1279118"/>
              <a:ext cx="2610854" cy="758778"/>
            </p:xfrm>
            <a:graphic>
              <a:graphicData uri="http://schemas.openxmlformats.org/drawingml/2006/table">
                <a:tbl>
                  <a:tblPr firstRow="1" bandRow="1">
                    <a:tableStyleId>{8C460DB3-1CF6-4942-BB13-146197CB54A1}</a:tableStyleId>
                  </a:tblPr>
                  <a:tblGrid>
                    <a:gridCol w="421106">
                      <a:extLst>
                        <a:ext uri="{9D8B030D-6E8A-4147-A177-3AD203B41FA5}">
                          <a16:colId xmlns:a16="http://schemas.microsoft.com/office/drawing/2014/main" val="1271761020"/>
                        </a:ext>
                      </a:extLst>
                    </a:gridCol>
                    <a:gridCol w="794084">
                      <a:extLst>
                        <a:ext uri="{9D8B030D-6E8A-4147-A177-3AD203B41FA5}">
                          <a16:colId xmlns:a16="http://schemas.microsoft.com/office/drawing/2014/main" val="4002030671"/>
                        </a:ext>
                      </a:extLst>
                    </a:gridCol>
                    <a:gridCol w="673768">
                      <a:extLst>
                        <a:ext uri="{9D8B030D-6E8A-4147-A177-3AD203B41FA5}">
                          <a16:colId xmlns:a16="http://schemas.microsoft.com/office/drawing/2014/main" val="226424904"/>
                        </a:ext>
                      </a:extLst>
                    </a:gridCol>
                    <a:gridCol w="721896">
                      <a:extLst>
                        <a:ext uri="{9D8B030D-6E8A-4147-A177-3AD203B41FA5}">
                          <a16:colId xmlns:a16="http://schemas.microsoft.com/office/drawing/2014/main" val="2798005921"/>
                        </a:ext>
                      </a:extLst>
                    </a:gridCol>
                  </a:tblGrid>
                  <a:tr h="379389">
                    <a:tc>
                      <a:txBody>
                        <a:bodyPr/>
                        <a:lstStyle/>
                        <a:p>
                          <a:pPr algn="ctr"/>
                          <a:endParaRPr lang="en-US"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5"/>
                          <a:stretch>
                            <a:fillRect l="-53968" t="-3226" r="-177778" b="-100000"/>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5"/>
                          <a:stretch>
                            <a:fillRect l="-183019" t="-3226" r="-111321" b="-100000"/>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5"/>
                          <a:stretch>
                            <a:fillRect l="-263158" t="-3226" r="-3509" b="-100000"/>
                          </a:stretch>
                        </a:blipFill>
                      </a:tcPr>
                    </a:tc>
                    <a:extLst>
                      <a:ext uri="{0D108BD9-81ED-4DB2-BD59-A6C34878D82A}">
                        <a16:rowId xmlns:a16="http://schemas.microsoft.com/office/drawing/2014/main" val="2391405429"/>
                      </a:ext>
                    </a:extLst>
                  </a:tr>
                  <a:tr h="379389">
                    <a:tc>
                      <a:txBody>
                        <a:bodyPr/>
                        <a:lstStyle/>
                        <a:p>
                          <a:pPr algn="ctr"/>
                          <a:r>
                            <a:rPr lang="en-US" dirty="0"/>
                            <a:t>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62257186"/>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17" name="Table 16">
                <a:extLst>
                  <a:ext uri="{FF2B5EF4-FFF2-40B4-BE49-F238E27FC236}">
                    <a16:creationId xmlns:a16="http://schemas.microsoft.com/office/drawing/2014/main" id="{AB62AFF8-A228-1B16-165E-0383C438A4E4}"/>
                  </a:ext>
                </a:extLst>
              </p:cNvPr>
              <p:cNvGraphicFramePr>
                <a:graphicFrameLocks noGrp="1"/>
              </p:cNvGraphicFramePr>
              <p:nvPr/>
            </p:nvGraphicFramePr>
            <p:xfrm>
              <a:off x="3761879" y="1279118"/>
              <a:ext cx="2610854" cy="758778"/>
            </p:xfrm>
            <a:graphic>
              <a:graphicData uri="http://schemas.openxmlformats.org/drawingml/2006/table">
                <a:tbl>
                  <a:tblPr firstRow="1" bandRow="1">
                    <a:tableStyleId>{8C460DB3-1CF6-4942-BB13-146197CB54A1}</a:tableStyleId>
                  </a:tblPr>
                  <a:tblGrid>
                    <a:gridCol w="421106">
                      <a:extLst>
                        <a:ext uri="{9D8B030D-6E8A-4147-A177-3AD203B41FA5}">
                          <a16:colId xmlns:a16="http://schemas.microsoft.com/office/drawing/2014/main" val="1271761020"/>
                        </a:ext>
                      </a:extLst>
                    </a:gridCol>
                    <a:gridCol w="794084">
                      <a:extLst>
                        <a:ext uri="{9D8B030D-6E8A-4147-A177-3AD203B41FA5}">
                          <a16:colId xmlns:a16="http://schemas.microsoft.com/office/drawing/2014/main" val="4002030671"/>
                        </a:ext>
                      </a:extLst>
                    </a:gridCol>
                    <a:gridCol w="673768">
                      <a:extLst>
                        <a:ext uri="{9D8B030D-6E8A-4147-A177-3AD203B41FA5}">
                          <a16:colId xmlns:a16="http://schemas.microsoft.com/office/drawing/2014/main" val="226424904"/>
                        </a:ext>
                      </a:extLst>
                    </a:gridCol>
                    <a:gridCol w="721896">
                      <a:extLst>
                        <a:ext uri="{9D8B030D-6E8A-4147-A177-3AD203B41FA5}">
                          <a16:colId xmlns:a16="http://schemas.microsoft.com/office/drawing/2014/main" val="2798005921"/>
                        </a:ext>
                      </a:extLst>
                    </a:gridCol>
                  </a:tblGrid>
                  <a:tr h="379389">
                    <a:tc>
                      <a:txBody>
                        <a:bodyPr/>
                        <a:lstStyle/>
                        <a:p>
                          <a:pPr algn="ctr"/>
                          <a:endParaRPr lang="en-US"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𝑀</m:t>
                                    </m:r>
                                  </m:e>
                                  <m:sub>
                                    <m:r>
                                      <a:rPr lang="en-US" b="0" i="1" smtClean="0">
                                        <a:latin typeface="Cambria Math" panose="02040503050406030204" pitchFamily="18" charset="0"/>
                                      </a:rPr>
                                      <m:t>1</m:t>
                                    </m:r>
                                  </m:sub>
                                </m:sSub>
                              </m:oMath>
                            </m:oMathPara>
                          </a14:m>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𝑀</m:t>
                                    </m:r>
                                  </m:e>
                                  <m:sub>
                                    <m:r>
                                      <a:rPr lang="en-US" b="0" i="1" smtClean="0">
                                        <a:latin typeface="Cambria Math" panose="02040503050406030204" pitchFamily="18" charset="0"/>
                                      </a:rPr>
                                      <m:t>2</m:t>
                                    </m:r>
                                  </m:sub>
                                </m:sSub>
                              </m:oMath>
                            </m:oMathPara>
                          </a14:m>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𝑀</m:t>
                                    </m:r>
                                  </m:e>
                                  <m:sub>
                                    <m:r>
                                      <a:rPr lang="en-US" b="0" i="1" smtClean="0">
                                        <a:latin typeface="Cambria Math" panose="02040503050406030204" pitchFamily="18" charset="0"/>
                                      </a:rPr>
                                      <m:t>3</m:t>
                                    </m:r>
                                  </m:sub>
                                </m:sSub>
                              </m:oMath>
                            </m:oMathPara>
                          </a14:m>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91405429"/>
                      </a:ext>
                    </a:extLst>
                  </a:tr>
                  <a:tr h="379389">
                    <a:tc>
                      <a:txBody>
                        <a:bodyPr/>
                        <a:lstStyle/>
                        <a:p>
                          <a:pPr algn="ctr"/>
                          <a:r>
                            <a:rPr lang="en-US" dirty="0"/>
                            <a:t>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62257186"/>
                      </a:ext>
                    </a:extLst>
                  </a:tr>
                </a:tbl>
              </a:graphicData>
            </a:graphic>
          </p:graphicFrame>
        </mc:Choice>
        <mc:Fallback xmlns="">
          <p:graphicFrame>
            <p:nvGraphicFramePr>
              <p:cNvPr id="17" name="Table 16">
                <a:extLst>
                  <a:ext uri="{FF2B5EF4-FFF2-40B4-BE49-F238E27FC236}">
                    <a16:creationId xmlns:a16="http://schemas.microsoft.com/office/drawing/2014/main" id="{AB62AFF8-A228-1B16-165E-0383C438A4E4}"/>
                  </a:ext>
                </a:extLst>
              </p:cNvPr>
              <p:cNvGraphicFramePr>
                <a:graphicFrameLocks noGrp="1"/>
              </p:cNvGraphicFramePr>
              <p:nvPr/>
            </p:nvGraphicFramePr>
            <p:xfrm>
              <a:off x="3761879" y="1279118"/>
              <a:ext cx="2610854" cy="758778"/>
            </p:xfrm>
            <a:graphic>
              <a:graphicData uri="http://schemas.openxmlformats.org/drawingml/2006/table">
                <a:tbl>
                  <a:tblPr firstRow="1" bandRow="1">
                    <a:tableStyleId>{8C460DB3-1CF6-4942-BB13-146197CB54A1}</a:tableStyleId>
                  </a:tblPr>
                  <a:tblGrid>
                    <a:gridCol w="421106">
                      <a:extLst>
                        <a:ext uri="{9D8B030D-6E8A-4147-A177-3AD203B41FA5}">
                          <a16:colId xmlns:a16="http://schemas.microsoft.com/office/drawing/2014/main" val="1271761020"/>
                        </a:ext>
                      </a:extLst>
                    </a:gridCol>
                    <a:gridCol w="794084">
                      <a:extLst>
                        <a:ext uri="{9D8B030D-6E8A-4147-A177-3AD203B41FA5}">
                          <a16:colId xmlns:a16="http://schemas.microsoft.com/office/drawing/2014/main" val="4002030671"/>
                        </a:ext>
                      </a:extLst>
                    </a:gridCol>
                    <a:gridCol w="673768">
                      <a:extLst>
                        <a:ext uri="{9D8B030D-6E8A-4147-A177-3AD203B41FA5}">
                          <a16:colId xmlns:a16="http://schemas.microsoft.com/office/drawing/2014/main" val="226424904"/>
                        </a:ext>
                      </a:extLst>
                    </a:gridCol>
                    <a:gridCol w="721896">
                      <a:extLst>
                        <a:ext uri="{9D8B030D-6E8A-4147-A177-3AD203B41FA5}">
                          <a16:colId xmlns:a16="http://schemas.microsoft.com/office/drawing/2014/main" val="2798005921"/>
                        </a:ext>
                      </a:extLst>
                    </a:gridCol>
                  </a:tblGrid>
                  <a:tr h="379389">
                    <a:tc>
                      <a:txBody>
                        <a:bodyPr/>
                        <a:lstStyle/>
                        <a:p>
                          <a:pPr algn="ctr"/>
                          <a:endParaRPr lang="en-US"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6"/>
                          <a:stretch>
                            <a:fillRect l="-53968" t="-3226" r="-177778" b="-100000"/>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6"/>
                          <a:stretch>
                            <a:fillRect l="-183019" t="-3226" r="-111321" b="-100000"/>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6"/>
                          <a:stretch>
                            <a:fillRect l="-263158" t="-3226" r="-3509" b="-100000"/>
                          </a:stretch>
                        </a:blipFill>
                      </a:tcPr>
                    </a:tc>
                    <a:extLst>
                      <a:ext uri="{0D108BD9-81ED-4DB2-BD59-A6C34878D82A}">
                        <a16:rowId xmlns:a16="http://schemas.microsoft.com/office/drawing/2014/main" val="2391405429"/>
                      </a:ext>
                    </a:extLst>
                  </a:tr>
                  <a:tr h="379389">
                    <a:tc>
                      <a:txBody>
                        <a:bodyPr/>
                        <a:lstStyle/>
                        <a:p>
                          <a:pPr algn="ctr"/>
                          <a:r>
                            <a:rPr lang="en-US" dirty="0"/>
                            <a:t>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62257186"/>
                      </a:ext>
                    </a:extLst>
                  </a:tr>
                </a:tbl>
              </a:graphicData>
            </a:graphic>
          </p:graphicFrame>
        </mc:Fallback>
      </mc:AlternateContent>
      <p:sp>
        <p:nvSpPr>
          <p:cNvPr id="18" name="TextBox 17">
            <a:extLst>
              <a:ext uri="{FF2B5EF4-FFF2-40B4-BE49-F238E27FC236}">
                <a16:creationId xmlns:a16="http://schemas.microsoft.com/office/drawing/2014/main" id="{87091B3D-1E14-B518-6421-47B26AE26A35}"/>
              </a:ext>
            </a:extLst>
          </p:cNvPr>
          <p:cNvSpPr txBox="1"/>
          <p:nvPr/>
        </p:nvSpPr>
        <p:spPr>
          <a:xfrm>
            <a:off x="1499933" y="982324"/>
            <a:ext cx="637253" cy="307777"/>
          </a:xfrm>
          <a:prstGeom prst="rect">
            <a:avLst/>
          </a:prstGeom>
          <a:noFill/>
        </p:spPr>
        <p:txBody>
          <a:bodyPr wrap="square" rtlCol="0">
            <a:spAutoFit/>
          </a:bodyPr>
          <a:lstStyle/>
          <a:p>
            <a:r>
              <a:rPr lang="en-US" dirty="0"/>
              <a:t>EET</a:t>
            </a:r>
          </a:p>
        </p:txBody>
      </p:sp>
      <p:sp>
        <p:nvSpPr>
          <p:cNvPr id="19" name="TextBox 18">
            <a:extLst>
              <a:ext uri="{FF2B5EF4-FFF2-40B4-BE49-F238E27FC236}">
                <a16:creationId xmlns:a16="http://schemas.microsoft.com/office/drawing/2014/main" id="{C966DC51-DFE7-8F1E-0CB5-2D439FD36D8A}"/>
              </a:ext>
            </a:extLst>
          </p:cNvPr>
          <p:cNvSpPr txBox="1"/>
          <p:nvPr/>
        </p:nvSpPr>
        <p:spPr>
          <a:xfrm>
            <a:off x="4400487" y="982324"/>
            <a:ext cx="1507018" cy="307777"/>
          </a:xfrm>
          <a:prstGeom prst="rect">
            <a:avLst/>
          </a:prstGeom>
          <a:noFill/>
        </p:spPr>
        <p:txBody>
          <a:bodyPr wrap="square" rtlCol="0">
            <a:spAutoFit/>
          </a:bodyPr>
          <a:lstStyle/>
          <a:p>
            <a:r>
              <a:rPr lang="en-US" dirty="0"/>
              <a:t>Speedup Vector</a:t>
            </a:r>
          </a:p>
        </p:txBody>
      </p:sp>
      <mc:AlternateContent xmlns:mc="http://schemas.openxmlformats.org/markup-compatibility/2006" xmlns:a14="http://schemas.microsoft.com/office/drawing/2010/main">
        <mc:Choice Requires="a14">
          <p:sp>
            <p:nvSpPr>
              <p:cNvPr id="23" name="Rectangle 22">
                <a:extLst>
                  <a:ext uri="{FF2B5EF4-FFF2-40B4-BE49-F238E27FC236}">
                    <a16:creationId xmlns:a16="http://schemas.microsoft.com/office/drawing/2014/main" id="{482A5B19-3729-2D24-A2DE-17169A4102F5}"/>
                  </a:ext>
                </a:extLst>
              </p:cNvPr>
              <p:cNvSpPr/>
              <p:nvPr/>
            </p:nvSpPr>
            <p:spPr>
              <a:xfrm>
                <a:off x="2676676" y="2882792"/>
                <a:ext cx="428976" cy="401515"/>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𝑡</m:t>
                          </m:r>
                        </m:e>
                        <m:sub>
                          <m:r>
                            <a:rPr lang="en-US" b="0" i="1" smtClean="0">
                              <a:solidFill>
                                <a:schemeClr val="tx1"/>
                              </a:solidFill>
                              <a:latin typeface="Cambria Math" panose="02040503050406030204" pitchFamily="18" charset="0"/>
                            </a:rPr>
                            <m:t>17</m:t>
                          </m:r>
                        </m:sub>
                      </m:sSub>
                    </m:oMath>
                  </m:oMathPara>
                </a14:m>
                <a:endParaRPr lang="en-US" dirty="0">
                  <a:solidFill>
                    <a:schemeClr val="tx1"/>
                  </a:solidFill>
                </a:endParaRPr>
              </a:p>
            </p:txBody>
          </p:sp>
        </mc:Choice>
        <mc:Fallback xmlns="">
          <p:sp>
            <p:nvSpPr>
              <p:cNvPr id="23" name="Rectangle 22">
                <a:extLst>
                  <a:ext uri="{FF2B5EF4-FFF2-40B4-BE49-F238E27FC236}">
                    <a16:creationId xmlns:a16="http://schemas.microsoft.com/office/drawing/2014/main" id="{482A5B19-3729-2D24-A2DE-17169A4102F5}"/>
                  </a:ext>
                </a:extLst>
              </p:cNvPr>
              <p:cNvSpPr>
                <a:spLocks noRot="1" noChangeAspect="1" noMove="1" noResize="1" noEditPoints="1" noAdjustHandles="1" noChangeArrowheads="1" noChangeShapeType="1" noTextEdit="1"/>
              </p:cNvSpPr>
              <p:nvPr/>
            </p:nvSpPr>
            <p:spPr>
              <a:xfrm>
                <a:off x="2676676" y="2882792"/>
                <a:ext cx="428976" cy="401515"/>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Rectangle 23">
                <a:extLst>
                  <a:ext uri="{FF2B5EF4-FFF2-40B4-BE49-F238E27FC236}">
                    <a16:creationId xmlns:a16="http://schemas.microsoft.com/office/drawing/2014/main" id="{5BBCFCBD-B80E-CC91-AF41-2E62267CCEA5}"/>
                  </a:ext>
                </a:extLst>
              </p:cNvPr>
              <p:cNvSpPr/>
              <p:nvPr/>
            </p:nvSpPr>
            <p:spPr>
              <a:xfrm>
                <a:off x="2247700" y="2882792"/>
                <a:ext cx="428976" cy="401515"/>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m:t>
                      </m:r>
                    </m:oMath>
                  </m:oMathPara>
                </a14:m>
                <a:endParaRPr lang="en-US" dirty="0">
                  <a:solidFill>
                    <a:schemeClr val="tx1"/>
                  </a:solidFill>
                </a:endParaRPr>
              </a:p>
            </p:txBody>
          </p:sp>
        </mc:Choice>
        <mc:Fallback xmlns="">
          <p:sp>
            <p:nvSpPr>
              <p:cNvPr id="24" name="Rectangle 23">
                <a:extLst>
                  <a:ext uri="{FF2B5EF4-FFF2-40B4-BE49-F238E27FC236}">
                    <a16:creationId xmlns:a16="http://schemas.microsoft.com/office/drawing/2014/main" id="{5BBCFCBD-B80E-CC91-AF41-2E62267CCEA5}"/>
                  </a:ext>
                </a:extLst>
              </p:cNvPr>
              <p:cNvSpPr>
                <a:spLocks noRot="1" noChangeAspect="1" noMove="1" noResize="1" noEditPoints="1" noAdjustHandles="1" noChangeArrowheads="1" noChangeShapeType="1" noTextEdit="1"/>
              </p:cNvSpPr>
              <p:nvPr/>
            </p:nvSpPr>
            <p:spPr>
              <a:xfrm>
                <a:off x="2247700" y="2882792"/>
                <a:ext cx="428976" cy="401515"/>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Rectangle 24">
                <a:extLst>
                  <a:ext uri="{FF2B5EF4-FFF2-40B4-BE49-F238E27FC236}">
                    <a16:creationId xmlns:a16="http://schemas.microsoft.com/office/drawing/2014/main" id="{FF728784-7EEA-CB6F-3D04-D62CC41E71E8}"/>
                  </a:ext>
                </a:extLst>
              </p:cNvPr>
              <p:cNvSpPr/>
              <p:nvPr/>
            </p:nvSpPr>
            <p:spPr>
              <a:xfrm>
                <a:off x="1818724" y="2882791"/>
                <a:ext cx="428976" cy="401515"/>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𝑡</m:t>
                          </m:r>
                        </m:e>
                        <m:sub>
                          <m:r>
                            <a:rPr lang="en-US" b="0" i="1" smtClean="0">
                              <a:solidFill>
                                <a:schemeClr val="tx1"/>
                              </a:solidFill>
                              <a:latin typeface="Cambria Math" panose="02040503050406030204" pitchFamily="18" charset="0"/>
                            </a:rPr>
                            <m:t>160</m:t>
                          </m:r>
                        </m:sub>
                      </m:sSub>
                    </m:oMath>
                  </m:oMathPara>
                </a14:m>
                <a:endParaRPr lang="en-US" dirty="0">
                  <a:solidFill>
                    <a:schemeClr val="tx1"/>
                  </a:solidFill>
                </a:endParaRPr>
              </a:p>
            </p:txBody>
          </p:sp>
        </mc:Choice>
        <mc:Fallback xmlns="">
          <p:sp>
            <p:nvSpPr>
              <p:cNvPr id="25" name="Rectangle 24">
                <a:extLst>
                  <a:ext uri="{FF2B5EF4-FFF2-40B4-BE49-F238E27FC236}">
                    <a16:creationId xmlns:a16="http://schemas.microsoft.com/office/drawing/2014/main" id="{FF728784-7EEA-CB6F-3D04-D62CC41E71E8}"/>
                  </a:ext>
                </a:extLst>
              </p:cNvPr>
              <p:cNvSpPr>
                <a:spLocks noRot="1" noChangeAspect="1" noMove="1" noResize="1" noEditPoints="1" noAdjustHandles="1" noChangeArrowheads="1" noChangeShapeType="1" noTextEdit="1"/>
              </p:cNvSpPr>
              <p:nvPr/>
            </p:nvSpPr>
            <p:spPr>
              <a:xfrm>
                <a:off x="1818724" y="2882791"/>
                <a:ext cx="428976" cy="401515"/>
              </a:xfrm>
              <a:prstGeom prst="rect">
                <a:avLst/>
              </a:prstGeom>
              <a:blipFill>
                <a:blip r:embed="rId9"/>
                <a:stretch>
                  <a:fillRect/>
                </a:stretch>
              </a:blipFill>
            </p:spPr>
            <p:txBody>
              <a:bodyPr/>
              <a:lstStyle/>
              <a:p>
                <a:r>
                  <a:rPr lang="en-US">
                    <a:noFill/>
                  </a:rPr>
                  <a:t> </a:t>
                </a:r>
              </a:p>
            </p:txBody>
          </p:sp>
        </mc:Fallback>
      </mc:AlternateContent>
      <p:sp>
        <p:nvSpPr>
          <p:cNvPr id="26" name="TextBox 25">
            <a:extLst>
              <a:ext uri="{FF2B5EF4-FFF2-40B4-BE49-F238E27FC236}">
                <a16:creationId xmlns:a16="http://schemas.microsoft.com/office/drawing/2014/main" id="{CB888C9A-EF35-8139-9EEC-B5DEAC5DC9EE}"/>
              </a:ext>
            </a:extLst>
          </p:cNvPr>
          <p:cNvSpPr txBox="1"/>
          <p:nvPr/>
        </p:nvSpPr>
        <p:spPr>
          <a:xfrm>
            <a:off x="2081028" y="3304768"/>
            <a:ext cx="1239112" cy="523220"/>
          </a:xfrm>
          <a:prstGeom prst="rect">
            <a:avLst/>
          </a:prstGeom>
          <a:noFill/>
        </p:spPr>
        <p:txBody>
          <a:bodyPr wrap="square" rtlCol="0">
            <a:spAutoFit/>
          </a:bodyPr>
          <a:lstStyle/>
          <a:p>
            <a:pPr algn="ctr"/>
            <a:r>
              <a:rPr lang="en-US" dirty="0"/>
              <a:t>Unbounded FCFS Queue</a:t>
            </a: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A2339454-1983-DEC1-4BE7-CCA6DF589408}"/>
                  </a:ext>
                </a:extLst>
              </p:cNvPr>
              <p:cNvSpPr/>
              <p:nvPr/>
            </p:nvSpPr>
            <p:spPr>
              <a:xfrm>
                <a:off x="3850105" y="2170235"/>
                <a:ext cx="2448104" cy="401515"/>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𝑡</m:t>
                          </m:r>
                        </m:e>
                        <m:sub>
                          <m:r>
                            <a:rPr lang="en-US" b="0" i="1" smtClean="0">
                              <a:solidFill>
                                <a:schemeClr val="tx1"/>
                              </a:solidFill>
                              <a:latin typeface="Cambria Math" panose="02040503050406030204" pitchFamily="18" charset="0"/>
                            </a:rPr>
                            <m:t>1</m:t>
                          </m:r>
                        </m:sub>
                      </m:sSub>
                    </m:oMath>
                  </m:oMathPara>
                </a14:m>
                <a:endParaRPr lang="en-US" dirty="0">
                  <a:solidFill>
                    <a:schemeClr val="tx1"/>
                  </a:solidFill>
                </a:endParaRPr>
              </a:p>
            </p:txBody>
          </p:sp>
        </mc:Choice>
        <mc:Fallback xmlns="">
          <p:sp>
            <p:nvSpPr>
              <p:cNvPr id="3" name="Rectangle 2">
                <a:extLst>
                  <a:ext uri="{FF2B5EF4-FFF2-40B4-BE49-F238E27FC236}">
                    <a16:creationId xmlns:a16="http://schemas.microsoft.com/office/drawing/2014/main" id="{A2339454-1983-DEC1-4BE7-CCA6DF589408}"/>
                  </a:ext>
                </a:extLst>
              </p:cNvPr>
              <p:cNvSpPr>
                <a:spLocks noRot="1" noChangeAspect="1" noMove="1" noResize="1" noEditPoints="1" noAdjustHandles="1" noChangeArrowheads="1" noChangeShapeType="1" noTextEdit="1"/>
              </p:cNvSpPr>
              <p:nvPr/>
            </p:nvSpPr>
            <p:spPr>
              <a:xfrm>
                <a:off x="3850105" y="2170235"/>
                <a:ext cx="2448104" cy="401515"/>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9FB2FED2-707E-BF85-AF1E-1D09A16DF465}"/>
                  </a:ext>
                </a:extLst>
              </p:cNvPr>
              <p:cNvSpPr/>
              <p:nvPr/>
            </p:nvSpPr>
            <p:spPr>
              <a:xfrm>
                <a:off x="5804433" y="2994176"/>
                <a:ext cx="493776" cy="401515"/>
              </a:xfrm>
              <a:prstGeom prst="rect">
                <a:avLst/>
              </a:pr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𝑡</m:t>
                          </m:r>
                        </m:e>
                        <m:sub>
                          <m:r>
                            <a:rPr lang="en-US" b="0" i="1" smtClean="0">
                              <a:solidFill>
                                <a:schemeClr val="tx1"/>
                              </a:solidFill>
                              <a:latin typeface="Cambria Math" panose="02040503050406030204" pitchFamily="18" charset="0"/>
                            </a:rPr>
                            <m:t>2</m:t>
                          </m:r>
                        </m:sub>
                      </m:sSub>
                    </m:oMath>
                  </m:oMathPara>
                </a14:m>
                <a:endParaRPr lang="en-US" dirty="0">
                  <a:solidFill>
                    <a:schemeClr val="tx1"/>
                  </a:solidFill>
                </a:endParaRPr>
              </a:p>
            </p:txBody>
          </p:sp>
        </mc:Choice>
        <mc:Fallback xmlns="">
          <p:sp>
            <p:nvSpPr>
              <p:cNvPr id="10" name="Rectangle 9">
                <a:extLst>
                  <a:ext uri="{FF2B5EF4-FFF2-40B4-BE49-F238E27FC236}">
                    <a16:creationId xmlns:a16="http://schemas.microsoft.com/office/drawing/2014/main" id="{9FB2FED2-707E-BF85-AF1E-1D09A16DF465}"/>
                  </a:ext>
                </a:extLst>
              </p:cNvPr>
              <p:cNvSpPr>
                <a:spLocks noRot="1" noChangeAspect="1" noMove="1" noResize="1" noEditPoints="1" noAdjustHandles="1" noChangeArrowheads="1" noChangeShapeType="1" noTextEdit="1"/>
              </p:cNvSpPr>
              <p:nvPr/>
            </p:nvSpPr>
            <p:spPr>
              <a:xfrm>
                <a:off x="5804433" y="2994176"/>
                <a:ext cx="493776" cy="401515"/>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068E2121-C79B-5D70-E6A2-24D62A839E74}"/>
                  </a:ext>
                </a:extLst>
              </p:cNvPr>
              <p:cNvSpPr/>
              <p:nvPr/>
            </p:nvSpPr>
            <p:spPr>
              <a:xfrm>
                <a:off x="5310657" y="2994176"/>
                <a:ext cx="493776" cy="401515"/>
              </a:xfrm>
              <a:prstGeom prst="rect">
                <a:avLst/>
              </a:pr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𝑡</m:t>
                          </m:r>
                        </m:e>
                        <m:sub>
                          <m:r>
                            <a:rPr lang="en-US" b="0" i="1" smtClean="0">
                              <a:solidFill>
                                <a:schemeClr val="tx1"/>
                              </a:solidFill>
                              <a:latin typeface="Cambria Math" panose="02040503050406030204" pitchFamily="18" charset="0"/>
                            </a:rPr>
                            <m:t>5</m:t>
                          </m:r>
                        </m:sub>
                      </m:sSub>
                    </m:oMath>
                  </m:oMathPara>
                </a14:m>
                <a:endParaRPr lang="en-US" dirty="0">
                  <a:solidFill>
                    <a:schemeClr val="tx1"/>
                  </a:solidFill>
                </a:endParaRPr>
              </a:p>
            </p:txBody>
          </p:sp>
        </mc:Choice>
        <mc:Fallback xmlns="">
          <p:sp>
            <p:nvSpPr>
              <p:cNvPr id="11" name="Rectangle 10">
                <a:extLst>
                  <a:ext uri="{FF2B5EF4-FFF2-40B4-BE49-F238E27FC236}">
                    <a16:creationId xmlns:a16="http://schemas.microsoft.com/office/drawing/2014/main" id="{068E2121-C79B-5D70-E6A2-24D62A839E74}"/>
                  </a:ext>
                </a:extLst>
              </p:cNvPr>
              <p:cNvSpPr>
                <a:spLocks noRot="1" noChangeAspect="1" noMove="1" noResize="1" noEditPoints="1" noAdjustHandles="1" noChangeArrowheads="1" noChangeShapeType="1" noTextEdit="1"/>
              </p:cNvSpPr>
              <p:nvPr/>
            </p:nvSpPr>
            <p:spPr>
              <a:xfrm>
                <a:off x="5310657" y="2994176"/>
                <a:ext cx="493776" cy="401515"/>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id="{BE2FE080-4983-2515-7A01-F767C2D91B9A}"/>
                  </a:ext>
                </a:extLst>
              </p:cNvPr>
              <p:cNvSpPr/>
              <p:nvPr/>
            </p:nvSpPr>
            <p:spPr>
              <a:xfrm>
                <a:off x="4827269" y="2994176"/>
                <a:ext cx="493776" cy="401515"/>
              </a:xfrm>
              <a:prstGeom prst="rect">
                <a:avLst/>
              </a:pr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𝑡</m:t>
                          </m:r>
                        </m:e>
                        <m:sub>
                          <m:r>
                            <a:rPr lang="en-US" b="0" i="1" smtClean="0">
                              <a:solidFill>
                                <a:schemeClr val="tx1"/>
                              </a:solidFill>
                              <a:latin typeface="Cambria Math" panose="02040503050406030204" pitchFamily="18" charset="0"/>
                            </a:rPr>
                            <m:t>8</m:t>
                          </m:r>
                        </m:sub>
                      </m:sSub>
                    </m:oMath>
                  </m:oMathPara>
                </a14:m>
                <a:endParaRPr lang="en-US" dirty="0">
                  <a:solidFill>
                    <a:schemeClr val="tx1"/>
                  </a:solidFill>
                </a:endParaRPr>
              </a:p>
            </p:txBody>
          </p:sp>
        </mc:Choice>
        <mc:Fallback xmlns="">
          <p:sp>
            <p:nvSpPr>
              <p:cNvPr id="14" name="Rectangle 13">
                <a:extLst>
                  <a:ext uri="{FF2B5EF4-FFF2-40B4-BE49-F238E27FC236}">
                    <a16:creationId xmlns:a16="http://schemas.microsoft.com/office/drawing/2014/main" id="{BE2FE080-4983-2515-7A01-F767C2D91B9A}"/>
                  </a:ext>
                </a:extLst>
              </p:cNvPr>
              <p:cNvSpPr>
                <a:spLocks noRot="1" noChangeAspect="1" noMove="1" noResize="1" noEditPoints="1" noAdjustHandles="1" noChangeArrowheads="1" noChangeShapeType="1" noTextEdit="1"/>
              </p:cNvSpPr>
              <p:nvPr/>
            </p:nvSpPr>
            <p:spPr>
              <a:xfrm>
                <a:off x="4827269" y="2994176"/>
                <a:ext cx="493776" cy="401515"/>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a:extLst>
                  <a:ext uri="{FF2B5EF4-FFF2-40B4-BE49-F238E27FC236}">
                    <a16:creationId xmlns:a16="http://schemas.microsoft.com/office/drawing/2014/main" id="{8C03763C-2333-F974-3D0A-E4579BC4EEA5}"/>
                  </a:ext>
                </a:extLst>
              </p:cNvPr>
              <p:cNvSpPr/>
              <p:nvPr/>
            </p:nvSpPr>
            <p:spPr>
              <a:xfrm>
                <a:off x="4329682" y="2988709"/>
                <a:ext cx="493776" cy="401515"/>
              </a:xfrm>
              <a:prstGeom prst="rect">
                <a:avLst/>
              </a:pr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𝑡</m:t>
                          </m:r>
                        </m:e>
                        <m:sub>
                          <m:r>
                            <a:rPr lang="en-US" b="0" i="1" smtClean="0">
                              <a:solidFill>
                                <a:schemeClr val="tx1"/>
                              </a:solidFill>
                              <a:latin typeface="Cambria Math" panose="02040503050406030204" pitchFamily="18" charset="0"/>
                            </a:rPr>
                            <m:t>11</m:t>
                          </m:r>
                        </m:sub>
                      </m:sSub>
                    </m:oMath>
                  </m:oMathPara>
                </a14:m>
                <a:endParaRPr lang="en-US" dirty="0">
                  <a:solidFill>
                    <a:schemeClr val="tx1"/>
                  </a:solidFill>
                </a:endParaRPr>
              </a:p>
            </p:txBody>
          </p:sp>
        </mc:Choice>
        <mc:Fallback xmlns="">
          <p:sp>
            <p:nvSpPr>
              <p:cNvPr id="15" name="Rectangle 14">
                <a:extLst>
                  <a:ext uri="{FF2B5EF4-FFF2-40B4-BE49-F238E27FC236}">
                    <a16:creationId xmlns:a16="http://schemas.microsoft.com/office/drawing/2014/main" id="{8C03763C-2333-F974-3D0A-E4579BC4EEA5}"/>
                  </a:ext>
                </a:extLst>
              </p:cNvPr>
              <p:cNvSpPr>
                <a:spLocks noRot="1" noChangeAspect="1" noMove="1" noResize="1" noEditPoints="1" noAdjustHandles="1" noChangeArrowheads="1" noChangeShapeType="1" noTextEdit="1"/>
              </p:cNvSpPr>
              <p:nvPr/>
            </p:nvSpPr>
            <p:spPr>
              <a:xfrm>
                <a:off x="4329682" y="2988709"/>
                <a:ext cx="493776" cy="401515"/>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ectangle 20">
                <a:extLst>
                  <a:ext uri="{FF2B5EF4-FFF2-40B4-BE49-F238E27FC236}">
                    <a16:creationId xmlns:a16="http://schemas.microsoft.com/office/drawing/2014/main" id="{784AD36B-075B-E725-8F97-FF05210F7086}"/>
                  </a:ext>
                </a:extLst>
              </p:cNvPr>
              <p:cNvSpPr/>
              <p:nvPr/>
            </p:nvSpPr>
            <p:spPr>
              <a:xfrm>
                <a:off x="3832095" y="2988709"/>
                <a:ext cx="493776" cy="401515"/>
              </a:xfrm>
              <a:prstGeom prst="rect">
                <a:avLst/>
              </a:pr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𝑡</m:t>
                          </m:r>
                        </m:e>
                        <m:sub>
                          <m:r>
                            <a:rPr lang="en-US" b="0" i="1" smtClean="0">
                              <a:solidFill>
                                <a:schemeClr val="tx1"/>
                              </a:solidFill>
                              <a:latin typeface="Cambria Math" panose="02040503050406030204" pitchFamily="18" charset="0"/>
                            </a:rPr>
                            <m:t>14</m:t>
                          </m:r>
                        </m:sub>
                      </m:sSub>
                    </m:oMath>
                  </m:oMathPara>
                </a14:m>
                <a:endParaRPr lang="en-US" dirty="0">
                  <a:solidFill>
                    <a:schemeClr val="tx1"/>
                  </a:solidFill>
                </a:endParaRPr>
              </a:p>
            </p:txBody>
          </p:sp>
        </mc:Choice>
        <mc:Fallback xmlns="">
          <p:sp>
            <p:nvSpPr>
              <p:cNvPr id="21" name="Rectangle 20">
                <a:extLst>
                  <a:ext uri="{FF2B5EF4-FFF2-40B4-BE49-F238E27FC236}">
                    <a16:creationId xmlns:a16="http://schemas.microsoft.com/office/drawing/2014/main" id="{784AD36B-075B-E725-8F97-FF05210F7086}"/>
                  </a:ext>
                </a:extLst>
              </p:cNvPr>
              <p:cNvSpPr>
                <a:spLocks noRot="1" noChangeAspect="1" noMove="1" noResize="1" noEditPoints="1" noAdjustHandles="1" noChangeArrowheads="1" noChangeShapeType="1" noTextEdit="1"/>
              </p:cNvSpPr>
              <p:nvPr/>
            </p:nvSpPr>
            <p:spPr>
              <a:xfrm>
                <a:off x="3832095" y="2988709"/>
                <a:ext cx="493776" cy="401515"/>
              </a:xfrm>
              <a:prstGeom prst="rect">
                <a:avLst/>
              </a:prstGeom>
              <a:blipFill>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Rectangle 21">
                <a:extLst>
                  <a:ext uri="{FF2B5EF4-FFF2-40B4-BE49-F238E27FC236}">
                    <a16:creationId xmlns:a16="http://schemas.microsoft.com/office/drawing/2014/main" id="{7898A68B-D155-C113-22C2-20BFB34377EC}"/>
                  </a:ext>
                </a:extLst>
              </p:cNvPr>
              <p:cNvSpPr/>
              <p:nvPr/>
            </p:nvSpPr>
            <p:spPr>
              <a:xfrm>
                <a:off x="6051321" y="3803904"/>
                <a:ext cx="246888" cy="401515"/>
              </a:xfrm>
              <a:prstGeom prst="rect">
                <a:avLst/>
              </a:prstGeom>
              <a:solidFill>
                <a:srgbClr val="B2939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𝑡</m:t>
                          </m:r>
                        </m:e>
                        <m:sub>
                          <m:r>
                            <a:rPr lang="en-US" sz="1200" b="0" i="1" smtClean="0">
                              <a:solidFill>
                                <a:schemeClr val="tx1"/>
                              </a:solidFill>
                              <a:latin typeface="Cambria Math" panose="02040503050406030204" pitchFamily="18" charset="0"/>
                            </a:rPr>
                            <m:t>3</m:t>
                          </m:r>
                        </m:sub>
                      </m:sSub>
                    </m:oMath>
                  </m:oMathPara>
                </a14:m>
                <a:endParaRPr lang="en-US" sz="1200" dirty="0">
                  <a:solidFill>
                    <a:schemeClr val="tx1"/>
                  </a:solidFill>
                </a:endParaRPr>
              </a:p>
            </p:txBody>
          </p:sp>
        </mc:Choice>
        <mc:Fallback xmlns="">
          <p:sp>
            <p:nvSpPr>
              <p:cNvPr id="22" name="Rectangle 21">
                <a:extLst>
                  <a:ext uri="{FF2B5EF4-FFF2-40B4-BE49-F238E27FC236}">
                    <a16:creationId xmlns:a16="http://schemas.microsoft.com/office/drawing/2014/main" id="{7898A68B-D155-C113-22C2-20BFB34377EC}"/>
                  </a:ext>
                </a:extLst>
              </p:cNvPr>
              <p:cNvSpPr>
                <a:spLocks noRot="1" noChangeAspect="1" noMove="1" noResize="1" noEditPoints="1" noAdjustHandles="1" noChangeArrowheads="1" noChangeShapeType="1" noTextEdit="1"/>
              </p:cNvSpPr>
              <p:nvPr/>
            </p:nvSpPr>
            <p:spPr>
              <a:xfrm>
                <a:off x="6051321" y="3803904"/>
                <a:ext cx="246888" cy="401515"/>
              </a:xfrm>
              <a:prstGeom prst="rect">
                <a:avLst/>
              </a:prstGeom>
              <a:blipFill>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Rectangle 26">
                <a:extLst>
                  <a:ext uri="{FF2B5EF4-FFF2-40B4-BE49-F238E27FC236}">
                    <a16:creationId xmlns:a16="http://schemas.microsoft.com/office/drawing/2014/main" id="{F94843DF-E307-41B4-B97C-098E24971AE6}"/>
                  </a:ext>
                </a:extLst>
              </p:cNvPr>
              <p:cNvSpPr/>
              <p:nvPr/>
            </p:nvSpPr>
            <p:spPr>
              <a:xfrm>
                <a:off x="5796574" y="3803904"/>
                <a:ext cx="246888" cy="401515"/>
              </a:xfrm>
              <a:prstGeom prst="rect">
                <a:avLst/>
              </a:prstGeom>
              <a:solidFill>
                <a:srgbClr val="B2939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𝑡</m:t>
                          </m:r>
                        </m:e>
                        <m:sub>
                          <m:r>
                            <a:rPr lang="en-US" sz="1200" b="0" i="1" smtClean="0">
                              <a:solidFill>
                                <a:schemeClr val="tx1"/>
                              </a:solidFill>
                              <a:latin typeface="Cambria Math" panose="02040503050406030204" pitchFamily="18" charset="0"/>
                            </a:rPr>
                            <m:t>4</m:t>
                          </m:r>
                        </m:sub>
                      </m:sSub>
                    </m:oMath>
                  </m:oMathPara>
                </a14:m>
                <a:endParaRPr lang="en-US" sz="1200" dirty="0">
                  <a:solidFill>
                    <a:schemeClr val="tx1"/>
                  </a:solidFill>
                </a:endParaRPr>
              </a:p>
            </p:txBody>
          </p:sp>
        </mc:Choice>
        <mc:Fallback xmlns="">
          <p:sp>
            <p:nvSpPr>
              <p:cNvPr id="27" name="Rectangle 26">
                <a:extLst>
                  <a:ext uri="{FF2B5EF4-FFF2-40B4-BE49-F238E27FC236}">
                    <a16:creationId xmlns:a16="http://schemas.microsoft.com/office/drawing/2014/main" id="{F94843DF-E307-41B4-B97C-098E24971AE6}"/>
                  </a:ext>
                </a:extLst>
              </p:cNvPr>
              <p:cNvSpPr>
                <a:spLocks noRot="1" noChangeAspect="1" noMove="1" noResize="1" noEditPoints="1" noAdjustHandles="1" noChangeArrowheads="1" noChangeShapeType="1" noTextEdit="1"/>
              </p:cNvSpPr>
              <p:nvPr/>
            </p:nvSpPr>
            <p:spPr>
              <a:xfrm>
                <a:off x="5796574" y="3803904"/>
                <a:ext cx="246888" cy="401515"/>
              </a:xfrm>
              <a:prstGeom prst="rect">
                <a:avLst/>
              </a:prstGeom>
              <a:blipFill>
                <a:blip r:embed="rId1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Rectangle 27">
                <a:extLst>
                  <a:ext uri="{FF2B5EF4-FFF2-40B4-BE49-F238E27FC236}">
                    <a16:creationId xmlns:a16="http://schemas.microsoft.com/office/drawing/2014/main" id="{0E57CB1C-8965-F1C0-FDA5-CD41471573A1}"/>
                  </a:ext>
                </a:extLst>
              </p:cNvPr>
              <p:cNvSpPr/>
              <p:nvPr/>
            </p:nvSpPr>
            <p:spPr>
              <a:xfrm>
                <a:off x="5549686" y="3803904"/>
                <a:ext cx="246888" cy="401515"/>
              </a:xfrm>
              <a:prstGeom prst="rect">
                <a:avLst/>
              </a:prstGeom>
              <a:solidFill>
                <a:srgbClr val="B2939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𝑡</m:t>
                          </m:r>
                        </m:e>
                        <m:sub>
                          <m:r>
                            <a:rPr lang="en-US" sz="1200" b="0" i="1" smtClean="0">
                              <a:solidFill>
                                <a:schemeClr val="tx1"/>
                              </a:solidFill>
                              <a:latin typeface="Cambria Math" panose="02040503050406030204" pitchFamily="18" charset="0"/>
                            </a:rPr>
                            <m:t>6</m:t>
                          </m:r>
                        </m:sub>
                      </m:sSub>
                    </m:oMath>
                  </m:oMathPara>
                </a14:m>
                <a:endParaRPr lang="en-US" sz="1200" dirty="0">
                  <a:solidFill>
                    <a:schemeClr val="tx1"/>
                  </a:solidFill>
                </a:endParaRPr>
              </a:p>
            </p:txBody>
          </p:sp>
        </mc:Choice>
        <mc:Fallback xmlns="">
          <p:sp>
            <p:nvSpPr>
              <p:cNvPr id="28" name="Rectangle 27">
                <a:extLst>
                  <a:ext uri="{FF2B5EF4-FFF2-40B4-BE49-F238E27FC236}">
                    <a16:creationId xmlns:a16="http://schemas.microsoft.com/office/drawing/2014/main" id="{0E57CB1C-8965-F1C0-FDA5-CD41471573A1}"/>
                  </a:ext>
                </a:extLst>
              </p:cNvPr>
              <p:cNvSpPr>
                <a:spLocks noRot="1" noChangeAspect="1" noMove="1" noResize="1" noEditPoints="1" noAdjustHandles="1" noChangeArrowheads="1" noChangeShapeType="1" noTextEdit="1"/>
              </p:cNvSpPr>
              <p:nvPr/>
            </p:nvSpPr>
            <p:spPr>
              <a:xfrm>
                <a:off x="5549686" y="3803904"/>
                <a:ext cx="246888" cy="401515"/>
              </a:xfrm>
              <a:prstGeom prst="rect">
                <a:avLst/>
              </a:prstGeom>
              <a:blipFill>
                <a:blip r:embed="rId1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Rectangle 28">
                <a:extLst>
                  <a:ext uri="{FF2B5EF4-FFF2-40B4-BE49-F238E27FC236}">
                    <a16:creationId xmlns:a16="http://schemas.microsoft.com/office/drawing/2014/main" id="{0E88A57F-BADE-5CF8-403E-167B04683F05}"/>
                  </a:ext>
                </a:extLst>
              </p:cNvPr>
              <p:cNvSpPr/>
              <p:nvPr/>
            </p:nvSpPr>
            <p:spPr>
              <a:xfrm>
                <a:off x="5294458" y="3803904"/>
                <a:ext cx="246888" cy="401515"/>
              </a:xfrm>
              <a:prstGeom prst="rect">
                <a:avLst/>
              </a:prstGeom>
              <a:solidFill>
                <a:srgbClr val="B2939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𝑡</m:t>
                          </m:r>
                        </m:e>
                        <m:sub>
                          <m:r>
                            <a:rPr lang="en-US" sz="1200" b="0" i="1" smtClean="0">
                              <a:solidFill>
                                <a:schemeClr val="tx1"/>
                              </a:solidFill>
                              <a:latin typeface="Cambria Math" panose="02040503050406030204" pitchFamily="18" charset="0"/>
                            </a:rPr>
                            <m:t>7</m:t>
                          </m:r>
                        </m:sub>
                      </m:sSub>
                    </m:oMath>
                  </m:oMathPara>
                </a14:m>
                <a:endParaRPr lang="en-US" sz="1200" dirty="0">
                  <a:solidFill>
                    <a:schemeClr val="tx1"/>
                  </a:solidFill>
                </a:endParaRPr>
              </a:p>
            </p:txBody>
          </p:sp>
        </mc:Choice>
        <mc:Fallback xmlns="">
          <p:sp>
            <p:nvSpPr>
              <p:cNvPr id="29" name="Rectangle 28">
                <a:extLst>
                  <a:ext uri="{FF2B5EF4-FFF2-40B4-BE49-F238E27FC236}">
                    <a16:creationId xmlns:a16="http://schemas.microsoft.com/office/drawing/2014/main" id="{0E88A57F-BADE-5CF8-403E-167B04683F05}"/>
                  </a:ext>
                </a:extLst>
              </p:cNvPr>
              <p:cNvSpPr>
                <a:spLocks noRot="1" noChangeAspect="1" noMove="1" noResize="1" noEditPoints="1" noAdjustHandles="1" noChangeArrowheads="1" noChangeShapeType="1" noTextEdit="1"/>
              </p:cNvSpPr>
              <p:nvPr/>
            </p:nvSpPr>
            <p:spPr>
              <a:xfrm>
                <a:off x="5294458" y="3803904"/>
                <a:ext cx="246888" cy="401515"/>
              </a:xfrm>
              <a:prstGeom prst="rect">
                <a:avLst/>
              </a:prstGeom>
              <a:blipFill>
                <a:blip r:embed="rId1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Rectangle 29">
                <a:extLst>
                  <a:ext uri="{FF2B5EF4-FFF2-40B4-BE49-F238E27FC236}">
                    <a16:creationId xmlns:a16="http://schemas.microsoft.com/office/drawing/2014/main" id="{0C07A9A3-65E7-DC9B-4E5B-90AB4C792267}"/>
                  </a:ext>
                </a:extLst>
              </p:cNvPr>
              <p:cNvSpPr/>
              <p:nvPr/>
            </p:nvSpPr>
            <p:spPr>
              <a:xfrm>
                <a:off x="5063526" y="3803904"/>
                <a:ext cx="246888" cy="401515"/>
              </a:xfrm>
              <a:prstGeom prst="rect">
                <a:avLst/>
              </a:prstGeom>
              <a:solidFill>
                <a:srgbClr val="B2939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𝑡</m:t>
                          </m:r>
                        </m:e>
                        <m:sub>
                          <m:r>
                            <a:rPr lang="en-US" sz="1200" b="0" i="1" smtClean="0">
                              <a:solidFill>
                                <a:schemeClr val="tx1"/>
                              </a:solidFill>
                              <a:latin typeface="Cambria Math" panose="02040503050406030204" pitchFamily="18" charset="0"/>
                            </a:rPr>
                            <m:t>9</m:t>
                          </m:r>
                        </m:sub>
                      </m:sSub>
                    </m:oMath>
                  </m:oMathPara>
                </a14:m>
                <a:endParaRPr lang="en-US" sz="1200" dirty="0">
                  <a:solidFill>
                    <a:schemeClr val="tx1"/>
                  </a:solidFill>
                </a:endParaRPr>
              </a:p>
            </p:txBody>
          </p:sp>
        </mc:Choice>
        <mc:Fallback xmlns="">
          <p:sp>
            <p:nvSpPr>
              <p:cNvPr id="30" name="Rectangle 29">
                <a:extLst>
                  <a:ext uri="{FF2B5EF4-FFF2-40B4-BE49-F238E27FC236}">
                    <a16:creationId xmlns:a16="http://schemas.microsoft.com/office/drawing/2014/main" id="{0C07A9A3-65E7-DC9B-4E5B-90AB4C792267}"/>
                  </a:ext>
                </a:extLst>
              </p:cNvPr>
              <p:cNvSpPr>
                <a:spLocks noRot="1" noChangeAspect="1" noMove="1" noResize="1" noEditPoints="1" noAdjustHandles="1" noChangeArrowheads="1" noChangeShapeType="1" noTextEdit="1"/>
              </p:cNvSpPr>
              <p:nvPr/>
            </p:nvSpPr>
            <p:spPr>
              <a:xfrm>
                <a:off x="5063526" y="3803904"/>
                <a:ext cx="246888" cy="401515"/>
              </a:xfrm>
              <a:prstGeom prst="rect">
                <a:avLst/>
              </a:prstGeom>
              <a:blipFill>
                <a:blip r:embed="rId2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Rectangle 30">
                <a:extLst>
                  <a:ext uri="{FF2B5EF4-FFF2-40B4-BE49-F238E27FC236}">
                    <a16:creationId xmlns:a16="http://schemas.microsoft.com/office/drawing/2014/main" id="{063D00DF-ADE9-AE3D-D57F-E3439113E725}"/>
                  </a:ext>
                </a:extLst>
              </p:cNvPr>
              <p:cNvSpPr/>
              <p:nvPr/>
            </p:nvSpPr>
            <p:spPr>
              <a:xfrm>
                <a:off x="4808298" y="3803904"/>
                <a:ext cx="246888" cy="401515"/>
              </a:xfrm>
              <a:prstGeom prst="rect">
                <a:avLst/>
              </a:prstGeom>
              <a:solidFill>
                <a:srgbClr val="B2939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𝑡</m:t>
                          </m:r>
                        </m:e>
                        <m:sub>
                          <m:r>
                            <a:rPr lang="en-US" sz="1200" b="0" i="1" smtClean="0">
                              <a:solidFill>
                                <a:schemeClr val="tx1"/>
                              </a:solidFill>
                              <a:latin typeface="Cambria Math" panose="02040503050406030204" pitchFamily="18" charset="0"/>
                            </a:rPr>
                            <m:t>10</m:t>
                          </m:r>
                        </m:sub>
                      </m:sSub>
                    </m:oMath>
                  </m:oMathPara>
                </a14:m>
                <a:endParaRPr lang="en-US" sz="1200" dirty="0">
                  <a:solidFill>
                    <a:schemeClr val="tx1"/>
                  </a:solidFill>
                </a:endParaRPr>
              </a:p>
            </p:txBody>
          </p:sp>
        </mc:Choice>
        <mc:Fallback xmlns="">
          <p:sp>
            <p:nvSpPr>
              <p:cNvPr id="31" name="Rectangle 30">
                <a:extLst>
                  <a:ext uri="{FF2B5EF4-FFF2-40B4-BE49-F238E27FC236}">
                    <a16:creationId xmlns:a16="http://schemas.microsoft.com/office/drawing/2014/main" id="{063D00DF-ADE9-AE3D-D57F-E3439113E725}"/>
                  </a:ext>
                </a:extLst>
              </p:cNvPr>
              <p:cNvSpPr>
                <a:spLocks noRot="1" noChangeAspect="1" noMove="1" noResize="1" noEditPoints="1" noAdjustHandles="1" noChangeArrowheads="1" noChangeShapeType="1" noTextEdit="1"/>
              </p:cNvSpPr>
              <p:nvPr/>
            </p:nvSpPr>
            <p:spPr>
              <a:xfrm>
                <a:off x="4808298" y="3803904"/>
                <a:ext cx="246888" cy="401515"/>
              </a:xfrm>
              <a:prstGeom prst="rect">
                <a:avLst/>
              </a:prstGeom>
              <a:blipFill>
                <a:blip r:embed="rId21"/>
                <a:stretch>
                  <a:fillRect l="-90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Rectangle 31">
                <a:extLst>
                  <a:ext uri="{FF2B5EF4-FFF2-40B4-BE49-F238E27FC236}">
                    <a16:creationId xmlns:a16="http://schemas.microsoft.com/office/drawing/2014/main" id="{C3220961-D1A0-C572-49E1-F22DC62ABFBD}"/>
                  </a:ext>
                </a:extLst>
              </p:cNvPr>
              <p:cNvSpPr/>
              <p:nvPr/>
            </p:nvSpPr>
            <p:spPr>
              <a:xfrm>
                <a:off x="4540104" y="3803904"/>
                <a:ext cx="246888" cy="401515"/>
              </a:xfrm>
              <a:prstGeom prst="rect">
                <a:avLst/>
              </a:prstGeom>
              <a:solidFill>
                <a:srgbClr val="B2939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𝑡</m:t>
                          </m:r>
                        </m:e>
                        <m:sub>
                          <m:r>
                            <a:rPr lang="en-US" sz="1200" b="0" i="1" smtClean="0">
                              <a:solidFill>
                                <a:schemeClr val="tx1"/>
                              </a:solidFill>
                              <a:latin typeface="Cambria Math" panose="02040503050406030204" pitchFamily="18" charset="0"/>
                            </a:rPr>
                            <m:t>12</m:t>
                          </m:r>
                        </m:sub>
                      </m:sSub>
                    </m:oMath>
                  </m:oMathPara>
                </a14:m>
                <a:endParaRPr lang="en-US" sz="1200" dirty="0">
                  <a:solidFill>
                    <a:schemeClr val="tx1"/>
                  </a:solidFill>
                </a:endParaRPr>
              </a:p>
            </p:txBody>
          </p:sp>
        </mc:Choice>
        <mc:Fallback xmlns="">
          <p:sp>
            <p:nvSpPr>
              <p:cNvPr id="32" name="Rectangle 31">
                <a:extLst>
                  <a:ext uri="{FF2B5EF4-FFF2-40B4-BE49-F238E27FC236}">
                    <a16:creationId xmlns:a16="http://schemas.microsoft.com/office/drawing/2014/main" id="{C3220961-D1A0-C572-49E1-F22DC62ABFBD}"/>
                  </a:ext>
                </a:extLst>
              </p:cNvPr>
              <p:cNvSpPr>
                <a:spLocks noRot="1" noChangeAspect="1" noMove="1" noResize="1" noEditPoints="1" noAdjustHandles="1" noChangeArrowheads="1" noChangeShapeType="1" noTextEdit="1"/>
              </p:cNvSpPr>
              <p:nvPr/>
            </p:nvSpPr>
            <p:spPr>
              <a:xfrm>
                <a:off x="4540104" y="3803904"/>
                <a:ext cx="246888" cy="401515"/>
              </a:xfrm>
              <a:prstGeom prst="rect">
                <a:avLst/>
              </a:prstGeom>
              <a:blipFill>
                <a:blip r:embed="rId22"/>
                <a:stretch>
                  <a:fillRect l="-90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Rectangle 32">
                <a:extLst>
                  <a:ext uri="{FF2B5EF4-FFF2-40B4-BE49-F238E27FC236}">
                    <a16:creationId xmlns:a16="http://schemas.microsoft.com/office/drawing/2014/main" id="{B37D824E-96A3-C4FB-A9B9-23E0AEC05709}"/>
                  </a:ext>
                </a:extLst>
              </p:cNvPr>
              <p:cNvSpPr/>
              <p:nvPr/>
            </p:nvSpPr>
            <p:spPr>
              <a:xfrm>
                <a:off x="4297222" y="3803904"/>
                <a:ext cx="246888" cy="401515"/>
              </a:xfrm>
              <a:prstGeom prst="rect">
                <a:avLst/>
              </a:prstGeom>
              <a:solidFill>
                <a:srgbClr val="B2939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𝑡</m:t>
                          </m:r>
                        </m:e>
                        <m:sub>
                          <m:r>
                            <a:rPr lang="en-US" sz="1200" b="0" i="1" smtClean="0">
                              <a:solidFill>
                                <a:schemeClr val="tx1"/>
                              </a:solidFill>
                              <a:latin typeface="Cambria Math" panose="02040503050406030204" pitchFamily="18" charset="0"/>
                            </a:rPr>
                            <m:t>13</m:t>
                          </m:r>
                        </m:sub>
                      </m:sSub>
                    </m:oMath>
                  </m:oMathPara>
                </a14:m>
                <a:endParaRPr lang="en-US" sz="1200" dirty="0">
                  <a:solidFill>
                    <a:schemeClr val="tx1"/>
                  </a:solidFill>
                </a:endParaRPr>
              </a:p>
            </p:txBody>
          </p:sp>
        </mc:Choice>
        <mc:Fallback xmlns="">
          <p:sp>
            <p:nvSpPr>
              <p:cNvPr id="33" name="Rectangle 32">
                <a:extLst>
                  <a:ext uri="{FF2B5EF4-FFF2-40B4-BE49-F238E27FC236}">
                    <a16:creationId xmlns:a16="http://schemas.microsoft.com/office/drawing/2014/main" id="{B37D824E-96A3-C4FB-A9B9-23E0AEC05709}"/>
                  </a:ext>
                </a:extLst>
              </p:cNvPr>
              <p:cNvSpPr>
                <a:spLocks noRot="1" noChangeAspect="1" noMove="1" noResize="1" noEditPoints="1" noAdjustHandles="1" noChangeArrowheads="1" noChangeShapeType="1" noTextEdit="1"/>
              </p:cNvSpPr>
              <p:nvPr/>
            </p:nvSpPr>
            <p:spPr>
              <a:xfrm>
                <a:off x="4297222" y="3803904"/>
                <a:ext cx="246888" cy="401515"/>
              </a:xfrm>
              <a:prstGeom prst="rect">
                <a:avLst/>
              </a:prstGeom>
              <a:blipFill>
                <a:blip r:embed="rId23"/>
                <a:stretch>
                  <a:fillRect l="-90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Rectangle 33">
                <a:extLst>
                  <a:ext uri="{FF2B5EF4-FFF2-40B4-BE49-F238E27FC236}">
                    <a16:creationId xmlns:a16="http://schemas.microsoft.com/office/drawing/2014/main" id="{F6298DE8-8E04-4F50-BEAF-8B099B601C38}"/>
                  </a:ext>
                </a:extLst>
              </p:cNvPr>
              <p:cNvSpPr/>
              <p:nvPr/>
            </p:nvSpPr>
            <p:spPr>
              <a:xfrm>
                <a:off x="4053944" y="3803904"/>
                <a:ext cx="246888" cy="401515"/>
              </a:xfrm>
              <a:prstGeom prst="rect">
                <a:avLst/>
              </a:prstGeom>
              <a:solidFill>
                <a:srgbClr val="B2939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𝑡</m:t>
                          </m:r>
                        </m:e>
                        <m:sub>
                          <m:r>
                            <a:rPr lang="en-US" sz="1200" b="0" i="1" smtClean="0">
                              <a:solidFill>
                                <a:schemeClr val="tx1"/>
                              </a:solidFill>
                              <a:latin typeface="Cambria Math" panose="02040503050406030204" pitchFamily="18" charset="0"/>
                            </a:rPr>
                            <m:t>15</m:t>
                          </m:r>
                        </m:sub>
                      </m:sSub>
                    </m:oMath>
                  </m:oMathPara>
                </a14:m>
                <a:endParaRPr lang="en-US" sz="1200" dirty="0">
                  <a:solidFill>
                    <a:schemeClr val="tx1"/>
                  </a:solidFill>
                </a:endParaRPr>
              </a:p>
            </p:txBody>
          </p:sp>
        </mc:Choice>
        <mc:Fallback xmlns="">
          <p:sp>
            <p:nvSpPr>
              <p:cNvPr id="34" name="Rectangle 33">
                <a:extLst>
                  <a:ext uri="{FF2B5EF4-FFF2-40B4-BE49-F238E27FC236}">
                    <a16:creationId xmlns:a16="http://schemas.microsoft.com/office/drawing/2014/main" id="{F6298DE8-8E04-4F50-BEAF-8B099B601C38}"/>
                  </a:ext>
                </a:extLst>
              </p:cNvPr>
              <p:cNvSpPr>
                <a:spLocks noRot="1" noChangeAspect="1" noMove="1" noResize="1" noEditPoints="1" noAdjustHandles="1" noChangeArrowheads="1" noChangeShapeType="1" noTextEdit="1"/>
              </p:cNvSpPr>
              <p:nvPr/>
            </p:nvSpPr>
            <p:spPr>
              <a:xfrm>
                <a:off x="4053944" y="3803904"/>
                <a:ext cx="246888" cy="401515"/>
              </a:xfrm>
              <a:prstGeom prst="rect">
                <a:avLst/>
              </a:prstGeom>
              <a:blipFill>
                <a:blip r:embed="rId24"/>
                <a:stretch>
                  <a:fillRect l="-90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Rectangle 34">
                <a:extLst>
                  <a:ext uri="{FF2B5EF4-FFF2-40B4-BE49-F238E27FC236}">
                    <a16:creationId xmlns:a16="http://schemas.microsoft.com/office/drawing/2014/main" id="{3ADFE768-1E45-460A-862B-E685729F80DA}"/>
                  </a:ext>
                </a:extLst>
              </p:cNvPr>
              <p:cNvSpPr/>
              <p:nvPr/>
            </p:nvSpPr>
            <p:spPr>
              <a:xfrm>
                <a:off x="3820897" y="3803904"/>
                <a:ext cx="246888" cy="401515"/>
              </a:xfrm>
              <a:prstGeom prst="rect">
                <a:avLst/>
              </a:prstGeom>
              <a:solidFill>
                <a:srgbClr val="B2939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𝑡</m:t>
                          </m:r>
                        </m:e>
                        <m:sub>
                          <m:r>
                            <a:rPr lang="en-US" sz="1200" b="0" i="1" smtClean="0">
                              <a:solidFill>
                                <a:schemeClr val="tx1"/>
                              </a:solidFill>
                              <a:latin typeface="Cambria Math" panose="02040503050406030204" pitchFamily="18" charset="0"/>
                            </a:rPr>
                            <m:t>16</m:t>
                          </m:r>
                        </m:sub>
                      </m:sSub>
                    </m:oMath>
                  </m:oMathPara>
                </a14:m>
                <a:endParaRPr lang="en-US" sz="1200" dirty="0">
                  <a:solidFill>
                    <a:schemeClr val="tx1"/>
                  </a:solidFill>
                </a:endParaRPr>
              </a:p>
            </p:txBody>
          </p:sp>
        </mc:Choice>
        <mc:Fallback xmlns="">
          <p:sp>
            <p:nvSpPr>
              <p:cNvPr id="35" name="Rectangle 34">
                <a:extLst>
                  <a:ext uri="{FF2B5EF4-FFF2-40B4-BE49-F238E27FC236}">
                    <a16:creationId xmlns:a16="http://schemas.microsoft.com/office/drawing/2014/main" id="{3ADFE768-1E45-460A-862B-E685729F80DA}"/>
                  </a:ext>
                </a:extLst>
              </p:cNvPr>
              <p:cNvSpPr>
                <a:spLocks noRot="1" noChangeAspect="1" noMove="1" noResize="1" noEditPoints="1" noAdjustHandles="1" noChangeArrowheads="1" noChangeShapeType="1" noTextEdit="1"/>
              </p:cNvSpPr>
              <p:nvPr/>
            </p:nvSpPr>
            <p:spPr>
              <a:xfrm>
                <a:off x="3820897" y="3803904"/>
                <a:ext cx="246888" cy="401515"/>
              </a:xfrm>
              <a:prstGeom prst="rect">
                <a:avLst/>
              </a:prstGeom>
              <a:blipFill>
                <a:blip r:embed="rId25"/>
                <a:stretch>
                  <a:fillRect l="-9091"/>
                </a:stretch>
              </a:blipFill>
            </p:spPr>
            <p:txBody>
              <a:bodyPr/>
              <a:lstStyle/>
              <a:p>
                <a:r>
                  <a:rPr lang="en-US">
                    <a:noFill/>
                  </a:rPr>
                  <a:t> </a:t>
                </a:r>
              </a:p>
            </p:txBody>
          </p:sp>
        </mc:Fallback>
      </mc:AlternateContent>
      <p:sp>
        <p:nvSpPr>
          <p:cNvPr id="37" name="TextBox 36">
            <a:extLst>
              <a:ext uri="{FF2B5EF4-FFF2-40B4-BE49-F238E27FC236}">
                <a16:creationId xmlns:a16="http://schemas.microsoft.com/office/drawing/2014/main" id="{5A26D90F-4F47-2C85-15CD-7DBA287E9F93}"/>
              </a:ext>
            </a:extLst>
          </p:cNvPr>
          <p:cNvSpPr txBox="1"/>
          <p:nvPr/>
        </p:nvSpPr>
        <p:spPr>
          <a:xfrm>
            <a:off x="2674698" y="4529032"/>
            <a:ext cx="2133599" cy="523220"/>
          </a:xfrm>
          <a:prstGeom prst="rect">
            <a:avLst/>
          </a:prstGeom>
          <a:noFill/>
        </p:spPr>
        <p:txBody>
          <a:bodyPr wrap="square" rtlCol="0">
            <a:spAutoFit/>
          </a:bodyPr>
          <a:lstStyle/>
          <a:p>
            <a:pPr algn="ctr"/>
            <a:r>
              <a:rPr lang="en-US" dirty="0"/>
              <a:t>Time = 10</a:t>
            </a:r>
          </a:p>
          <a:p>
            <a:pPr algn="ctr"/>
            <a:r>
              <a:rPr lang="en-US" dirty="0"/>
              <a:t>#completed = 16</a:t>
            </a:r>
          </a:p>
        </p:txBody>
      </p:sp>
      <p:cxnSp>
        <p:nvCxnSpPr>
          <p:cNvPr id="39" name="Straight Connector 38">
            <a:extLst>
              <a:ext uri="{FF2B5EF4-FFF2-40B4-BE49-F238E27FC236}">
                <a16:creationId xmlns:a16="http://schemas.microsoft.com/office/drawing/2014/main" id="{ECC7BA9F-F3F4-1F3A-934F-38572F4EB522}"/>
              </a:ext>
            </a:extLst>
          </p:cNvPr>
          <p:cNvCxnSpPr>
            <a:cxnSpLocks/>
          </p:cNvCxnSpPr>
          <p:nvPr/>
        </p:nvCxnSpPr>
        <p:spPr>
          <a:xfrm>
            <a:off x="3820063" y="2164768"/>
            <a:ext cx="0" cy="2364264"/>
          </a:xfrm>
          <a:prstGeom prst="line">
            <a:avLst/>
          </a:prstGeom>
          <a:ln w="317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78DA481C-E1AC-FC22-BC85-C293C0502092}"/>
              </a:ext>
            </a:extLst>
          </p:cNvPr>
          <p:cNvCxnSpPr>
            <a:cxnSpLocks/>
            <a:stCxn id="46" idx="1"/>
            <a:endCxn id="6" idx="6"/>
          </p:cNvCxnSpPr>
          <p:nvPr/>
        </p:nvCxnSpPr>
        <p:spPr>
          <a:xfrm flipH="1" flipV="1">
            <a:off x="7247058" y="3181489"/>
            <a:ext cx="357142" cy="7977"/>
          </a:xfrm>
          <a:prstGeom prst="straightConnector1">
            <a:avLst/>
          </a:prstGeom>
          <a:ln>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0629E817-E26D-6D99-F875-A7C8F84546ED}"/>
              </a:ext>
            </a:extLst>
          </p:cNvPr>
          <p:cNvSpPr txBox="1"/>
          <p:nvPr/>
        </p:nvSpPr>
        <p:spPr>
          <a:xfrm>
            <a:off x="7604200" y="3035577"/>
            <a:ext cx="1402348" cy="307777"/>
          </a:xfrm>
          <a:prstGeom prst="rect">
            <a:avLst/>
          </a:prstGeom>
          <a:noFill/>
          <a:ln>
            <a:solidFill>
              <a:srgbClr val="FF0000"/>
            </a:solidFill>
          </a:ln>
        </p:spPr>
        <p:txBody>
          <a:bodyPr wrap="square" rtlCol="0">
            <a:spAutoFit/>
          </a:bodyPr>
          <a:lstStyle/>
          <a:p>
            <a:pPr algn="ctr"/>
            <a:r>
              <a:rPr lang="en-US" dirty="0"/>
              <a:t>5 times faster</a:t>
            </a:r>
          </a:p>
        </p:txBody>
      </p:sp>
      <p:cxnSp>
        <p:nvCxnSpPr>
          <p:cNvPr id="49" name="Straight Arrow Connector 48">
            <a:extLst>
              <a:ext uri="{FF2B5EF4-FFF2-40B4-BE49-F238E27FC236}">
                <a16:creationId xmlns:a16="http://schemas.microsoft.com/office/drawing/2014/main" id="{7A096518-5DEF-4058-E531-14648D707DB5}"/>
              </a:ext>
            </a:extLst>
          </p:cNvPr>
          <p:cNvCxnSpPr>
            <a:cxnSpLocks/>
            <a:stCxn id="50" idx="1"/>
          </p:cNvCxnSpPr>
          <p:nvPr/>
        </p:nvCxnSpPr>
        <p:spPr>
          <a:xfrm flipH="1" flipV="1">
            <a:off x="7268949" y="3976112"/>
            <a:ext cx="357142" cy="7977"/>
          </a:xfrm>
          <a:prstGeom prst="straightConnector1">
            <a:avLst/>
          </a:prstGeom>
          <a:ln>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86B6A74A-5391-0745-7FA7-83C1E7AB4BB6}"/>
              </a:ext>
            </a:extLst>
          </p:cNvPr>
          <p:cNvSpPr txBox="1"/>
          <p:nvPr/>
        </p:nvSpPr>
        <p:spPr>
          <a:xfrm>
            <a:off x="7626091" y="3830200"/>
            <a:ext cx="1402348" cy="307777"/>
          </a:xfrm>
          <a:prstGeom prst="rect">
            <a:avLst/>
          </a:prstGeom>
          <a:noFill/>
          <a:ln>
            <a:solidFill>
              <a:srgbClr val="FF0000"/>
            </a:solidFill>
          </a:ln>
        </p:spPr>
        <p:txBody>
          <a:bodyPr wrap="square" rtlCol="0">
            <a:spAutoFit/>
          </a:bodyPr>
          <a:lstStyle/>
          <a:p>
            <a:pPr algn="ctr"/>
            <a:r>
              <a:rPr lang="en-US" dirty="0"/>
              <a:t>10 times faster</a:t>
            </a:r>
          </a:p>
        </p:txBody>
      </p:sp>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8479EE8C-6361-BF68-4651-84267C5A2FC9}"/>
                  </a:ext>
                </a:extLst>
              </p:cNvPr>
              <p:cNvSpPr txBox="1"/>
              <p:nvPr/>
            </p:nvSpPr>
            <p:spPr>
              <a:xfrm>
                <a:off x="17828" y="3860497"/>
                <a:ext cx="2610851" cy="554960"/>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sz="1600" b="0" i="1" smtClean="0">
                              <a:solidFill>
                                <a:srgbClr val="FF0000"/>
                              </a:solidFill>
                              <a:latin typeface="Cambria Math" panose="02040503050406030204" pitchFamily="18" charset="0"/>
                            </a:rPr>
                          </m:ctrlPr>
                        </m:sSubPr>
                        <m:e>
                          <m:r>
                            <a:rPr lang="en-US" sz="1600" b="0" i="1" smtClean="0">
                              <a:solidFill>
                                <a:srgbClr val="FF0000"/>
                              </a:solidFill>
                              <a:latin typeface="Cambria Math" panose="02040503050406030204" pitchFamily="18" charset="0"/>
                            </a:rPr>
                            <m:t>𝑡</m:t>
                          </m:r>
                        </m:e>
                        <m:sub>
                          <m:r>
                            <a:rPr lang="en-US" sz="1600" b="0" i="1" smtClean="0">
                              <a:solidFill>
                                <a:srgbClr val="FF0000"/>
                              </a:solidFill>
                              <a:latin typeface="Cambria Math" panose="02040503050406030204" pitchFamily="18" charset="0"/>
                            </a:rPr>
                            <m:t>h𝑒𝑡𝑒</m:t>
                          </m:r>
                        </m:sub>
                      </m:sSub>
                      <m:r>
                        <a:rPr lang="en-US" sz="1600" b="0" i="1" smtClean="0">
                          <a:solidFill>
                            <a:srgbClr val="FF0000"/>
                          </a:solidFill>
                          <a:latin typeface="Cambria Math" panose="02040503050406030204" pitchFamily="18" charset="0"/>
                        </a:rPr>
                        <m:t>= </m:t>
                      </m:r>
                      <m:f>
                        <m:fPr>
                          <m:ctrlPr>
                            <a:rPr lang="en-US" sz="1600" b="0" i="1" smtClean="0">
                              <a:solidFill>
                                <a:srgbClr val="FF0000"/>
                              </a:solidFill>
                              <a:latin typeface="Cambria Math" panose="02040503050406030204" pitchFamily="18" charset="0"/>
                            </a:rPr>
                          </m:ctrlPr>
                        </m:fPr>
                        <m:num>
                          <m:r>
                            <a:rPr lang="en-US" sz="1600" b="0" i="1" smtClean="0">
                              <a:solidFill>
                                <a:srgbClr val="FF0000"/>
                              </a:solidFill>
                              <a:latin typeface="Cambria Math" panose="02040503050406030204" pitchFamily="18" charset="0"/>
                            </a:rPr>
                            <m:t>160</m:t>
                          </m:r>
                        </m:num>
                        <m:den>
                          <m:r>
                            <a:rPr lang="en-US" sz="1600" b="0" i="1" smtClean="0">
                              <a:solidFill>
                                <a:srgbClr val="FF0000"/>
                              </a:solidFill>
                              <a:latin typeface="Cambria Math" panose="02040503050406030204" pitchFamily="18" charset="0"/>
                            </a:rPr>
                            <m:t>16</m:t>
                          </m:r>
                        </m:den>
                      </m:f>
                      <m:r>
                        <a:rPr lang="en-US" sz="1600" b="0" i="1" smtClean="0">
                          <a:solidFill>
                            <a:srgbClr val="FF0000"/>
                          </a:solidFill>
                          <a:latin typeface="Cambria Math" panose="02040503050406030204" pitchFamily="18" charset="0"/>
                          <a:ea typeface="Cambria Math" panose="02040503050406030204" pitchFamily="18" charset="0"/>
                        </a:rPr>
                        <m:t>×10=100</m:t>
                      </m:r>
                    </m:oMath>
                  </m:oMathPara>
                </a14:m>
                <a:endParaRPr lang="en-US" sz="1600" dirty="0">
                  <a:solidFill>
                    <a:srgbClr val="FF0000"/>
                  </a:solidFill>
                </a:endParaRPr>
              </a:p>
            </p:txBody>
          </p:sp>
        </mc:Choice>
        <mc:Fallback xmlns="">
          <p:sp>
            <p:nvSpPr>
              <p:cNvPr id="51" name="TextBox 50">
                <a:extLst>
                  <a:ext uri="{FF2B5EF4-FFF2-40B4-BE49-F238E27FC236}">
                    <a16:creationId xmlns:a16="http://schemas.microsoft.com/office/drawing/2014/main" id="{8479EE8C-6361-BF68-4651-84267C5A2FC9}"/>
                  </a:ext>
                </a:extLst>
              </p:cNvPr>
              <p:cNvSpPr txBox="1">
                <a:spLocks noRot="1" noChangeAspect="1" noMove="1" noResize="1" noEditPoints="1" noAdjustHandles="1" noChangeArrowheads="1" noChangeShapeType="1" noTextEdit="1"/>
              </p:cNvSpPr>
              <p:nvPr/>
            </p:nvSpPr>
            <p:spPr>
              <a:xfrm>
                <a:off x="17828" y="3860497"/>
                <a:ext cx="2610851" cy="554960"/>
              </a:xfrm>
              <a:prstGeom prst="rect">
                <a:avLst/>
              </a:prstGeom>
              <a:blipFill>
                <a:blip r:embed="rId26"/>
                <a:stretch>
                  <a:fillRect b="-2222"/>
                </a:stretch>
              </a:blipFill>
            </p:spPr>
            <p:txBody>
              <a:bodyPr/>
              <a:lstStyle/>
              <a:p>
                <a:r>
                  <a:rPr lang="en-US">
                    <a:noFill/>
                  </a:rPr>
                  <a:t> </a:t>
                </a:r>
              </a:p>
            </p:txBody>
          </p:sp>
        </mc:Fallback>
      </mc:AlternateContent>
    </p:spTree>
    <p:extLst>
      <p:ext uri="{BB962C8B-B14F-4D97-AF65-F5344CB8AC3E}">
        <p14:creationId xmlns:p14="http://schemas.microsoft.com/office/powerpoint/2010/main" val="1471549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6"/>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0"/>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49"/>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2" presetClass="entr" presetSubtype="8" fill="hold" grpId="0" nodeType="clickEffect">
                                  <p:stCondLst>
                                    <p:cond delay="0"/>
                                  </p:stCondLst>
                                  <p:childTnLst>
                                    <p:set>
                                      <p:cBhvr>
                                        <p:cTn id="56" dur="1" fill="hold">
                                          <p:stCondLst>
                                            <p:cond delay="0"/>
                                          </p:stCondLst>
                                        </p:cTn>
                                        <p:tgtEl>
                                          <p:spTgt spid="3"/>
                                        </p:tgtEl>
                                        <p:attrNameLst>
                                          <p:attrName>style.visibility</p:attrName>
                                        </p:attrNameLst>
                                      </p:cBhvr>
                                      <p:to>
                                        <p:strVal val="visible"/>
                                      </p:to>
                                    </p:set>
                                    <p:anim calcmode="lin" valueType="num">
                                      <p:cBhvr additive="base">
                                        <p:cTn id="57" dur="500" fill="hold"/>
                                        <p:tgtEl>
                                          <p:spTgt spid="3"/>
                                        </p:tgtEl>
                                        <p:attrNameLst>
                                          <p:attrName>ppt_x</p:attrName>
                                        </p:attrNameLst>
                                      </p:cBhvr>
                                      <p:tavLst>
                                        <p:tav tm="0">
                                          <p:val>
                                            <p:strVal val="0-#ppt_w/2"/>
                                          </p:val>
                                        </p:tav>
                                        <p:tav tm="100000">
                                          <p:val>
                                            <p:strVal val="#ppt_x"/>
                                          </p:val>
                                        </p:tav>
                                      </p:tavLst>
                                    </p:anim>
                                    <p:anim calcmode="lin" valueType="num">
                                      <p:cBhvr additive="base">
                                        <p:cTn id="5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8" fill="hold" grpId="0" nodeType="clickEffect">
                                  <p:stCondLst>
                                    <p:cond delay="0"/>
                                  </p:stCondLst>
                                  <p:childTnLst>
                                    <p:set>
                                      <p:cBhvr>
                                        <p:cTn id="62" dur="1" fill="hold">
                                          <p:stCondLst>
                                            <p:cond delay="0"/>
                                          </p:stCondLst>
                                        </p:cTn>
                                        <p:tgtEl>
                                          <p:spTgt spid="10"/>
                                        </p:tgtEl>
                                        <p:attrNameLst>
                                          <p:attrName>style.visibility</p:attrName>
                                        </p:attrNameLst>
                                      </p:cBhvr>
                                      <p:to>
                                        <p:strVal val="visible"/>
                                      </p:to>
                                    </p:set>
                                    <p:anim calcmode="lin" valueType="num">
                                      <p:cBhvr additive="base">
                                        <p:cTn id="63" dur="500" fill="hold"/>
                                        <p:tgtEl>
                                          <p:spTgt spid="10"/>
                                        </p:tgtEl>
                                        <p:attrNameLst>
                                          <p:attrName>ppt_x</p:attrName>
                                        </p:attrNameLst>
                                      </p:cBhvr>
                                      <p:tavLst>
                                        <p:tav tm="0">
                                          <p:val>
                                            <p:strVal val="0-#ppt_w/2"/>
                                          </p:val>
                                        </p:tav>
                                        <p:tav tm="100000">
                                          <p:val>
                                            <p:strVal val="#ppt_x"/>
                                          </p:val>
                                        </p:tav>
                                      </p:tavLst>
                                    </p:anim>
                                    <p:anim calcmode="lin" valueType="num">
                                      <p:cBhvr additive="base">
                                        <p:cTn id="64"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8" fill="hold" grpId="0" nodeType="click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additive="base">
                                        <p:cTn id="69" dur="500" fill="hold"/>
                                        <p:tgtEl>
                                          <p:spTgt spid="22"/>
                                        </p:tgtEl>
                                        <p:attrNameLst>
                                          <p:attrName>ppt_x</p:attrName>
                                        </p:attrNameLst>
                                      </p:cBhvr>
                                      <p:tavLst>
                                        <p:tav tm="0">
                                          <p:val>
                                            <p:strVal val="0-#ppt_w/2"/>
                                          </p:val>
                                        </p:tav>
                                        <p:tav tm="100000">
                                          <p:val>
                                            <p:strVal val="#ppt_x"/>
                                          </p:val>
                                        </p:tav>
                                      </p:tavLst>
                                    </p:anim>
                                    <p:anim calcmode="lin" valueType="num">
                                      <p:cBhvr additive="base">
                                        <p:cTn id="70"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8" fill="hold" grpId="0" nodeType="clickEffect">
                                  <p:stCondLst>
                                    <p:cond delay="0"/>
                                  </p:stCondLst>
                                  <p:childTnLst>
                                    <p:set>
                                      <p:cBhvr>
                                        <p:cTn id="74" dur="1" fill="hold">
                                          <p:stCondLst>
                                            <p:cond delay="0"/>
                                          </p:stCondLst>
                                        </p:cTn>
                                        <p:tgtEl>
                                          <p:spTgt spid="27"/>
                                        </p:tgtEl>
                                        <p:attrNameLst>
                                          <p:attrName>style.visibility</p:attrName>
                                        </p:attrNameLst>
                                      </p:cBhvr>
                                      <p:to>
                                        <p:strVal val="visible"/>
                                      </p:to>
                                    </p:set>
                                    <p:anim calcmode="lin" valueType="num">
                                      <p:cBhvr additive="base">
                                        <p:cTn id="75" dur="500" fill="hold"/>
                                        <p:tgtEl>
                                          <p:spTgt spid="27"/>
                                        </p:tgtEl>
                                        <p:attrNameLst>
                                          <p:attrName>ppt_x</p:attrName>
                                        </p:attrNameLst>
                                      </p:cBhvr>
                                      <p:tavLst>
                                        <p:tav tm="0">
                                          <p:val>
                                            <p:strVal val="0-#ppt_w/2"/>
                                          </p:val>
                                        </p:tav>
                                        <p:tav tm="100000">
                                          <p:val>
                                            <p:strVal val="#ppt_x"/>
                                          </p:val>
                                        </p:tav>
                                      </p:tavLst>
                                    </p:anim>
                                    <p:anim calcmode="lin" valueType="num">
                                      <p:cBhvr additive="base">
                                        <p:cTn id="76" dur="5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8" fill="hold" grpId="0" nodeType="clickEffect">
                                  <p:stCondLst>
                                    <p:cond delay="0"/>
                                  </p:stCondLst>
                                  <p:childTnLst>
                                    <p:set>
                                      <p:cBhvr>
                                        <p:cTn id="80" dur="1" fill="hold">
                                          <p:stCondLst>
                                            <p:cond delay="0"/>
                                          </p:stCondLst>
                                        </p:cTn>
                                        <p:tgtEl>
                                          <p:spTgt spid="11"/>
                                        </p:tgtEl>
                                        <p:attrNameLst>
                                          <p:attrName>style.visibility</p:attrName>
                                        </p:attrNameLst>
                                      </p:cBhvr>
                                      <p:to>
                                        <p:strVal val="visible"/>
                                      </p:to>
                                    </p:set>
                                    <p:anim calcmode="lin" valueType="num">
                                      <p:cBhvr additive="base">
                                        <p:cTn id="81" dur="500" fill="hold"/>
                                        <p:tgtEl>
                                          <p:spTgt spid="11"/>
                                        </p:tgtEl>
                                        <p:attrNameLst>
                                          <p:attrName>ppt_x</p:attrName>
                                        </p:attrNameLst>
                                      </p:cBhvr>
                                      <p:tavLst>
                                        <p:tav tm="0">
                                          <p:val>
                                            <p:strVal val="0-#ppt_w/2"/>
                                          </p:val>
                                        </p:tav>
                                        <p:tav tm="100000">
                                          <p:val>
                                            <p:strVal val="#ppt_x"/>
                                          </p:val>
                                        </p:tav>
                                      </p:tavLst>
                                    </p:anim>
                                    <p:anim calcmode="lin" valueType="num">
                                      <p:cBhvr additive="base">
                                        <p:cTn id="82"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8" fill="hold" grpId="0" nodeType="click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additive="base">
                                        <p:cTn id="87" dur="500" fill="hold"/>
                                        <p:tgtEl>
                                          <p:spTgt spid="28"/>
                                        </p:tgtEl>
                                        <p:attrNameLst>
                                          <p:attrName>ppt_x</p:attrName>
                                        </p:attrNameLst>
                                      </p:cBhvr>
                                      <p:tavLst>
                                        <p:tav tm="0">
                                          <p:val>
                                            <p:strVal val="0-#ppt_w/2"/>
                                          </p:val>
                                        </p:tav>
                                        <p:tav tm="100000">
                                          <p:val>
                                            <p:strVal val="#ppt_x"/>
                                          </p:val>
                                        </p:tav>
                                      </p:tavLst>
                                    </p:anim>
                                    <p:anim calcmode="lin" valueType="num">
                                      <p:cBhvr additive="base">
                                        <p:cTn id="88" dur="500" fill="hold"/>
                                        <p:tgtEl>
                                          <p:spTgt spid="28"/>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29"/>
                                        </p:tgtEl>
                                        <p:attrNameLst>
                                          <p:attrName>style.visibility</p:attrName>
                                        </p:attrNameLst>
                                      </p:cBhvr>
                                      <p:to>
                                        <p:strVal val="visible"/>
                                      </p:to>
                                    </p:set>
                                    <p:anim calcmode="lin" valueType="num">
                                      <p:cBhvr additive="base">
                                        <p:cTn id="91" dur="500" fill="hold"/>
                                        <p:tgtEl>
                                          <p:spTgt spid="29"/>
                                        </p:tgtEl>
                                        <p:attrNameLst>
                                          <p:attrName>ppt_x</p:attrName>
                                        </p:attrNameLst>
                                      </p:cBhvr>
                                      <p:tavLst>
                                        <p:tav tm="0">
                                          <p:val>
                                            <p:strVal val="0-#ppt_w/2"/>
                                          </p:val>
                                        </p:tav>
                                        <p:tav tm="100000">
                                          <p:val>
                                            <p:strVal val="#ppt_x"/>
                                          </p:val>
                                        </p:tav>
                                      </p:tavLst>
                                    </p:anim>
                                    <p:anim calcmode="lin" valueType="num">
                                      <p:cBhvr additive="base">
                                        <p:cTn id="92" dur="5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8" fill="hold" grpId="0" nodeType="clickEffect">
                                  <p:stCondLst>
                                    <p:cond delay="0"/>
                                  </p:stCondLst>
                                  <p:childTnLst>
                                    <p:set>
                                      <p:cBhvr>
                                        <p:cTn id="96" dur="1" fill="hold">
                                          <p:stCondLst>
                                            <p:cond delay="0"/>
                                          </p:stCondLst>
                                        </p:cTn>
                                        <p:tgtEl>
                                          <p:spTgt spid="14"/>
                                        </p:tgtEl>
                                        <p:attrNameLst>
                                          <p:attrName>style.visibility</p:attrName>
                                        </p:attrNameLst>
                                      </p:cBhvr>
                                      <p:to>
                                        <p:strVal val="visible"/>
                                      </p:to>
                                    </p:set>
                                    <p:anim calcmode="lin" valueType="num">
                                      <p:cBhvr additive="base">
                                        <p:cTn id="97" dur="500" fill="hold"/>
                                        <p:tgtEl>
                                          <p:spTgt spid="14"/>
                                        </p:tgtEl>
                                        <p:attrNameLst>
                                          <p:attrName>ppt_x</p:attrName>
                                        </p:attrNameLst>
                                      </p:cBhvr>
                                      <p:tavLst>
                                        <p:tav tm="0">
                                          <p:val>
                                            <p:strVal val="0-#ppt_w/2"/>
                                          </p:val>
                                        </p:tav>
                                        <p:tav tm="100000">
                                          <p:val>
                                            <p:strVal val="#ppt_x"/>
                                          </p:val>
                                        </p:tav>
                                      </p:tavLst>
                                    </p:anim>
                                    <p:anim calcmode="lin" valueType="num">
                                      <p:cBhvr additive="base">
                                        <p:cTn id="98"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8" fill="hold" grpId="0" nodeType="clickEffect">
                                  <p:stCondLst>
                                    <p:cond delay="0"/>
                                  </p:stCondLst>
                                  <p:childTnLst>
                                    <p:set>
                                      <p:cBhvr>
                                        <p:cTn id="102" dur="1" fill="hold">
                                          <p:stCondLst>
                                            <p:cond delay="0"/>
                                          </p:stCondLst>
                                        </p:cTn>
                                        <p:tgtEl>
                                          <p:spTgt spid="30"/>
                                        </p:tgtEl>
                                        <p:attrNameLst>
                                          <p:attrName>style.visibility</p:attrName>
                                        </p:attrNameLst>
                                      </p:cBhvr>
                                      <p:to>
                                        <p:strVal val="visible"/>
                                      </p:to>
                                    </p:set>
                                    <p:anim calcmode="lin" valueType="num">
                                      <p:cBhvr additive="base">
                                        <p:cTn id="103" dur="500" fill="hold"/>
                                        <p:tgtEl>
                                          <p:spTgt spid="30"/>
                                        </p:tgtEl>
                                        <p:attrNameLst>
                                          <p:attrName>ppt_x</p:attrName>
                                        </p:attrNameLst>
                                      </p:cBhvr>
                                      <p:tavLst>
                                        <p:tav tm="0">
                                          <p:val>
                                            <p:strVal val="0-#ppt_w/2"/>
                                          </p:val>
                                        </p:tav>
                                        <p:tav tm="100000">
                                          <p:val>
                                            <p:strVal val="#ppt_x"/>
                                          </p:val>
                                        </p:tav>
                                      </p:tavLst>
                                    </p:anim>
                                    <p:anim calcmode="lin" valueType="num">
                                      <p:cBhvr additive="base">
                                        <p:cTn id="104" dur="500" fill="hold"/>
                                        <p:tgtEl>
                                          <p:spTgt spid="30"/>
                                        </p:tgtEl>
                                        <p:attrNameLst>
                                          <p:attrName>ppt_y</p:attrName>
                                        </p:attrNameLst>
                                      </p:cBhvr>
                                      <p:tavLst>
                                        <p:tav tm="0">
                                          <p:val>
                                            <p:strVal val="#ppt_y"/>
                                          </p:val>
                                        </p:tav>
                                        <p:tav tm="100000">
                                          <p:val>
                                            <p:strVal val="#ppt_y"/>
                                          </p:val>
                                        </p:tav>
                                      </p:tavLst>
                                    </p:anim>
                                  </p:childTnLst>
                                </p:cTn>
                              </p:par>
                              <p:par>
                                <p:cTn id="105" presetID="2" presetClass="entr" presetSubtype="8" fill="hold" grpId="0" nodeType="withEffect">
                                  <p:stCondLst>
                                    <p:cond delay="0"/>
                                  </p:stCondLst>
                                  <p:childTnLst>
                                    <p:set>
                                      <p:cBhvr>
                                        <p:cTn id="106" dur="1" fill="hold">
                                          <p:stCondLst>
                                            <p:cond delay="0"/>
                                          </p:stCondLst>
                                        </p:cTn>
                                        <p:tgtEl>
                                          <p:spTgt spid="31"/>
                                        </p:tgtEl>
                                        <p:attrNameLst>
                                          <p:attrName>style.visibility</p:attrName>
                                        </p:attrNameLst>
                                      </p:cBhvr>
                                      <p:to>
                                        <p:strVal val="visible"/>
                                      </p:to>
                                    </p:set>
                                    <p:anim calcmode="lin" valueType="num">
                                      <p:cBhvr additive="base">
                                        <p:cTn id="107" dur="500" fill="hold"/>
                                        <p:tgtEl>
                                          <p:spTgt spid="31"/>
                                        </p:tgtEl>
                                        <p:attrNameLst>
                                          <p:attrName>ppt_x</p:attrName>
                                        </p:attrNameLst>
                                      </p:cBhvr>
                                      <p:tavLst>
                                        <p:tav tm="0">
                                          <p:val>
                                            <p:strVal val="0-#ppt_w/2"/>
                                          </p:val>
                                        </p:tav>
                                        <p:tav tm="100000">
                                          <p:val>
                                            <p:strVal val="#ppt_x"/>
                                          </p:val>
                                        </p:tav>
                                      </p:tavLst>
                                    </p:anim>
                                    <p:anim calcmode="lin" valueType="num">
                                      <p:cBhvr additive="base">
                                        <p:cTn id="108" dur="500" fill="hold"/>
                                        <p:tgtEl>
                                          <p:spTgt spid="31"/>
                                        </p:tgtEl>
                                        <p:attrNameLst>
                                          <p:attrName>ppt_y</p:attrName>
                                        </p:attrNameLst>
                                      </p:cBhvr>
                                      <p:tavLst>
                                        <p:tav tm="0">
                                          <p:val>
                                            <p:strVal val="#ppt_y"/>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2" presetClass="entr" presetSubtype="8" fill="hold" grpId="0" nodeType="clickEffect">
                                  <p:stCondLst>
                                    <p:cond delay="0"/>
                                  </p:stCondLst>
                                  <p:childTnLst>
                                    <p:set>
                                      <p:cBhvr>
                                        <p:cTn id="112" dur="1" fill="hold">
                                          <p:stCondLst>
                                            <p:cond delay="0"/>
                                          </p:stCondLst>
                                        </p:cTn>
                                        <p:tgtEl>
                                          <p:spTgt spid="15"/>
                                        </p:tgtEl>
                                        <p:attrNameLst>
                                          <p:attrName>style.visibility</p:attrName>
                                        </p:attrNameLst>
                                      </p:cBhvr>
                                      <p:to>
                                        <p:strVal val="visible"/>
                                      </p:to>
                                    </p:set>
                                    <p:anim calcmode="lin" valueType="num">
                                      <p:cBhvr additive="base">
                                        <p:cTn id="113" dur="500" fill="hold"/>
                                        <p:tgtEl>
                                          <p:spTgt spid="15"/>
                                        </p:tgtEl>
                                        <p:attrNameLst>
                                          <p:attrName>ppt_x</p:attrName>
                                        </p:attrNameLst>
                                      </p:cBhvr>
                                      <p:tavLst>
                                        <p:tav tm="0">
                                          <p:val>
                                            <p:strVal val="0-#ppt_w/2"/>
                                          </p:val>
                                        </p:tav>
                                        <p:tav tm="100000">
                                          <p:val>
                                            <p:strVal val="#ppt_x"/>
                                          </p:val>
                                        </p:tav>
                                      </p:tavLst>
                                    </p:anim>
                                    <p:anim calcmode="lin" valueType="num">
                                      <p:cBhvr additive="base">
                                        <p:cTn id="114"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2" presetClass="entr" presetSubtype="8" fill="hold" grpId="0" nodeType="click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additive="base">
                                        <p:cTn id="119" dur="500" fill="hold"/>
                                        <p:tgtEl>
                                          <p:spTgt spid="32"/>
                                        </p:tgtEl>
                                        <p:attrNameLst>
                                          <p:attrName>ppt_x</p:attrName>
                                        </p:attrNameLst>
                                      </p:cBhvr>
                                      <p:tavLst>
                                        <p:tav tm="0">
                                          <p:val>
                                            <p:strVal val="0-#ppt_w/2"/>
                                          </p:val>
                                        </p:tav>
                                        <p:tav tm="100000">
                                          <p:val>
                                            <p:strVal val="#ppt_x"/>
                                          </p:val>
                                        </p:tav>
                                      </p:tavLst>
                                    </p:anim>
                                    <p:anim calcmode="lin" valueType="num">
                                      <p:cBhvr additive="base">
                                        <p:cTn id="120" dur="500" fill="hold"/>
                                        <p:tgtEl>
                                          <p:spTgt spid="32"/>
                                        </p:tgtEl>
                                        <p:attrNameLst>
                                          <p:attrName>ppt_y</p:attrName>
                                        </p:attrNameLst>
                                      </p:cBhvr>
                                      <p:tavLst>
                                        <p:tav tm="0">
                                          <p:val>
                                            <p:strVal val="#ppt_y"/>
                                          </p:val>
                                        </p:tav>
                                        <p:tav tm="100000">
                                          <p:val>
                                            <p:strVal val="#ppt_y"/>
                                          </p:val>
                                        </p:tav>
                                      </p:tavLst>
                                    </p:anim>
                                  </p:childTnLst>
                                </p:cTn>
                              </p:par>
                              <p:par>
                                <p:cTn id="121" presetID="2" presetClass="entr" presetSubtype="8" fill="hold" grpId="0" nodeType="withEffect">
                                  <p:stCondLst>
                                    <p:cond delay="0"/>
                                  </p:stCondLst>
                                  <p:childTnLst>
                                    <p:set>
                                      <p:cBhvr>
                                        <p:cTn id="122" dur="1" fill="hold">
                                          <p:stCondLst>
                                            <p:cond delay="0"/>
                                          </p:stCondLst>
                                        </p:cTn>
                                        <p:tgtEl>
                                          <p:spTgt spid="33"/>
                                        </p:tgtEl>
                                        <p:attrNameLst>
                                          <p:attrName>style.visibility</p:attrName>
                                        </p:attrNameLst>
                                      </p:cBhvr>
                                      <p:to>
                                        <p:strVal val="visible"/>
                                      </p:to>
                                    </p:set>
                                    <p:anim calcmode="lin" valueType="num">
                                      <p:cBhvr additive="base">
                                        <p:cTn id="123" dur="500" fill="hold"/>
                                        <p:tgtEl>
                                          <p:spTgt spid="33"/>
                                        </p:tgtEl>
                                        <p:attrNameLst>
                                          <p:attrName>ppt_x</p:attrName>
                                        </p:attrNameLst>
                                      </p:cBhvr>
                                      <p:tavLst>
                                        <p:tav tm="0">
                                          <p:val>
                                            <p:strVal val="0-#ppt_w/2"/>
                                          </p:val>
                                        </p:tav>
                                        <p:tav tm="100000">
                                          <p:val>
                                            <p:strVal val="#ppt_x"/>
                                          </p:val>
                                        </p:tav>
                                      </p:tavLst>
                                    </p:anim>
                                    <p:anim calcmode="lin" valueType="num">
                                      <p:cBhvr additive="base">
                                        <p:cTn id="124" dur="500" fill="hold"/>
                                        <p:tgtEl>
                                          <p:spTgt spid="33"/>
                                        </p:tgtEl>
                                        <p:attrNameLst>
                                          <p:attrName>ppt_y</p:attrName>
                                        </p:attrNameLst>
                                      </p:cBhvr>
                                      <p:tavLst>
                                        <p:tav tm="0">
                                          <p:val>
                                            <p:strVal val="#ppt_y"/>
                                          </p:val>
                                        </p:tav>
                                        <p:tav tm="100000">
                                          <p:val>
                                            <p:strVal val="#ppt_y"/>
                                          </p:val>
                                        </p:tav>
                                      </p:tavLst>
                                    </p:anim>
                                  </p:childTnLst>
                                </p:cTn>
                              </p:par>
                            </p:childTnLst>
                          </p:cTn>
                        </p:par>
                      </p:childTnLst>
                    </p:cTn>
                  </p:par>
                  <p:par>
                    <p:cTn id="125" fill="hold">
                      <p:stCondLst>
                        <p:cond delay="indefinite"/>
                      </p:stCondLst>
                      <p:childTnLst>
                        <p:par>
                          <p:cTn id="126" fill="hold">
                            <p:stCondLst>
                              <p:cond delay="0"/>
                            </p:stCondLst>
                            <p:childTnLst>
                              <p:par>
                                <p:cTn id="127" presetID="2" presetClass="entr" presetSubtype="8" fill="hold" grpId="0" nodeType="clickEffect">
                                  <p:stCondLst>
                                    <p:cond delay="0"/>
                                  </p:stCondLst>
                                  <p:childTnLst>
                                    <p:set>
                                      <p:cBhvr>
                                        <p:cTn id="128" dur="1" fill="hold">
                                          <p:stCondLst>
                                            <p:cond delay="0"/>
                                          </p:stCondLst>
                                        </p:cTn>
                                        <p:tgtEl>
                                          <p:spTgt spid="21"/>
                                        </p:tgtEl>
                                        <p:attrNameLst>
                                          <p:attrName>style.visibility</p:attrName>
                                        </p:attrNameLst>
                                      </p:cBhvr>
                                      <p:to>
                                        <p:strVal val="visible"/>
                                      </p:to>
                                    </p:set>
                                    <p:anim calcmode="lin" valueType="num">
                                      <p:cBhvr additive="base">
                                        <p:cTn id="129" dur="500" fill="hold"/>
                                        <p:tgtEl>
                                          <p:spTgt spid="21"/>
                                        </p:tgtEl>
                                        <p:attrNameLst>
                                          <p:attrName>ppt_x</p:attrName>
                                        </p:attrNameLst>
                                      </p:cBhvr>
                                      <p:tavLst>
                                        <p:tav tm="0">
                                          <p:val>
                                            <p:strVal val="0-#ppt_w/2"/>
                                          </p:val>
                                        </p:tav>
                                        <p:tav tm="100000">
                                          <p:val>
                                            <p:strVal val="#ppt_x"/>
                                          </p:val>
                                        </p:tav>
                                      </p:tavLst>
                                    </p:anim>
                                    <p:anim calcmode="lin" valueType="num">
                                      <p:cBhvr additive="base">
                                        <p:cTn id="130"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131" fill="hold">
                      <p:stCondLst>
                        <p:cond delay="indefinite"/>
                      </p:stCondLst>
                      <p:childTnLst>
                        <p:par>
                          <p:cTn id="132" fill="hold">
                            <p:stCondLst>
                              <p:cond delay="0"/>
                            </p:stCondLst>
                            <p:childTnLst>
                              <p:par>
                                <p:cTn id="133" presetID="2" presetClass="entr" presetSubtype="8" fill="hold" grpId="0" nodeType="clickEffect">
                                  <p:stCondLst>
                                    <p:cond delay="0"/>
                                  </p:stCondLst>
                                  <p:childTnLst>
                                    <p:set>
                                      <p:cBhvr>
                                        <p:cTn id="134" dur="1" fill="hold">
                                          <p:stCondLst>
                                            <p:cond delay="0"/>
                                          </p:stCondLst>
                                        </p:cTn>
                                        <p:tgtEl>
                                          <p:spTgt spid="34"/>
                                        </p:tgtEl>
                                        <p:attrNameLst>
                                          <p:attrName>style.visibility</p:attrName>
                                        </p:attrNameLst>
                                      </p:cBhvr>
                                      <p:to>
                                        <p:strVal val="visible"/>
                                      </p:to>
                                    </p:set>
                                    <p:anim calcmode="lin" valueType="num">
                                      <p:cBhvr additive="base">
                                        <p:cTn id="135" dur="500" fill="hold"/>
                                        <p:tgtEl>
                                          <p:spTgt spid="34"/>
                                        </p:tgtEl>
                                        <p:attrNameLst>
                                          <p:attrName>ppt_x</p:attrName>
                                        </p:attrNameLst>
                                      </p:cBhvr>
                                      <p:tavLst>
                                        <p:tav tm="0">
                                          <p:val>
                                            <p:strVal val="0-#ppt_w/2"/>
                                          </p:val>
                                        </p:tav>
                                        <p:tav tm="100000">
                                          <p:val>
                                            <p:strVal val="#ppt_x"/>
                                          </p:val>
                                        </p:tav>
                                      </p:tavLst>
                                    </p:anim>
                                    <p:anim calcmode="lin" valueType="num">
                                      <p:cBhvr additive="base">
                                        <p:cTn id="136" dur="500" fill="hold"/>
                                        <p:tgtEl>
                                          <p:spTgt spid="34"/>
                                        </p:tgtEl>
                                        <p:attrNameLst>
                                          <p:attrName>ppt_y</p:attrName>
                                        </p:attrNameLst>
                                      </p:cBhvr>
                                      <p:tavLst>
                                        <p:tav tm="0">
                                          <p:val>
                                            <p:strVal val="#ppt_y"/>
                                          </p:val>
                                        </p:tav>
                                        <p:tav tm="100000">
                                          <p:val>
                                            <p:strVal val="#ppt_y"/>
                                          </p:val>
                                        </p:tav>
                                      </p:tavLst>
                                    </p:anim>
                                  </p:childTnLst>
                                </p:cTn>
                              </p:par>
                              <p:par>
                                <p:cTn id="137" presetID="2" presetClass="entr" presetSubtype="8" fill="hold" grpId="0" nodeType="withEffect">
                                  <p:stCondLst>
                                    <p:cond delay="0"/>
                                  </p:stCondLst>
                                  <p:childTnLst>
                                    <p:set>
                                      <p:cBhvr>
                                        <p:cTn id="138" dur="1" fill="hold">
                                          <p:stCondLst>
                                            <p:cond delay="0"/>
                                          </p:stCondLst>
                                        </p:cTn>
                                        <p:tgtEl>
                                          <p:spTgt spid="35"/>
                                        </p:tgtEl>
                                        <p:attrNameLst>
                                          <p:attrName>style.visibility</p:attrName>
                                        </p:attrNameLst>
                                      </p:cBhvr>
                                      <p:to>
                                        <p:strVal val="visible"/>
                                      </p:to>
                                    </p:set>
                                    <p:anim calcmode="lin" valueType="num">
                                      <p:cBhvr additive="base">
                                        <p:cTn id="139" dur="500" fill="hold"/>
                                        <p:tgtEl>
                                          <p:spTgt spid="35"/>
                                        </p:tgtEl>
                                        <p:attrNameLst>
                                          <p:attrName>ppt_x</p:attrName>
                                        </p:attrNameLst>
                                      </p:cBhvr>
                                      <p:tavLst>
                                        <p:tav tm="0">
                                          <p:val>
                                            <p:strVal val="0-#ppt_w/2"/>
                                          </p:val>
                                        </p:tav>
                                        <p:tav tm="100000">
                                          <p:val>
                                            <p:strVal val="#ppt_x"/>
                                          </p:val>
                                        </p:tav>
                                      </p:tavLst>
                                    </p:anim>
                                    <p:anim calcmode="lin" valueType="num">
                                      <p:cBhvr additive="base">
                                        <p:cTn id="140" dur="500" fill="hold"/>
                                        <p:tgtEl>
                                          <p:spTgt spid="35"/>
                                        </p:tgtEl>
                                        <p:attrNameLst>
                                          <p:attrName>ppt_y</p:attrName>
                                        </p:attrNameLst>
                                      </p:cBhvr>
                                      <p:tavLst>
                                        <p:tav tm="0">
                                          <p:val>
                                            <p:strVal val="#ppt_y"/>
                                          </p:val>
                                        </p:tav>
                                        <p:tav tm="100000">
                                          <p:val>
                                            <p:strVal val="#ppt_y"/>
                                          </p:val>
                                        </p:tav>
                                      </p:tavLst>
                                    </p:anim>
                                  </p:childTnLst>
                                </p:cTn>
                              </p:par>
                            </p:childTnLst>
                          </p:cTn>
                        </p:par>
                      </p:childTnLst>
                    </p:cTn>
                  </p:par>
                  <p:par>
                    <p:cTn id="141" fill="hold">
                      <p:stCondLst>
                        <p:cond delay="indefinite"/>
                      </p:stCondLst>
                      <p:childTnLst>
                        <p:par>
                          <p:cTn id="142" fill="hold">
                            <p:stCondLst>
                              <p:cond delay="0"/>
                            </p:stCondLst>
                            <p:childTnLst>
                              <p:par>
                                <p:cTn id="143" presetID="2" presetClass="entr" presetSubtype="4" fill="hold" nodeType="clickEffect">
                                  <p:stCondLst>
                                    <p:cond delay="0"/>
                                  </p:stCondLst>
                                  <p:childTnLst>
                                    <p:set>
                                      <p:cBhvr>
                                        <p:cTn id="144" dur="1" fill="hold">
                                          <p:stCondLst>
                                            <p:cond delay="0"/>
                                          </p:stCondLst>
                                        </p:cTn>
                                        <p:tgtEl>
                                          <p:spTgt spid="39"/>
                                        </p:tgtEl>
                                        <p:attrNameLst>
                                          <p:attrName>style.visibility</p:attrName>
                                        </p:attrNameLst>
                                      </p:cBhvr>
                                      <p:to>
                                        <p:strVal val="visible"/>
                                      </p:to>
                                    </p:set>
                                    <p:anim calcmode="lin" valueType="num">
                                      <p:cBhvr additive="base">
                                        <p:cTn id="145" dur="500" fill="hold"/>
                                        <p:tgtEl>
                                          <p:spTgt spid="39"/>
                                        </p:tgtEl>
                                        <p:attrNameLst>
                                          <p:attrName>ppt_x</p:attrName>
                                        </p:attrNameLst>
                                      </p:cBhvr>
                                      <p:tavLst>
                                        <p:tav tm="0">
                                          <p:val>
                                            <p:strVal val="#ppt_x"/>
                                          </p:val>
                                        </p:tav>
                                        <p:tav tm="100000">
                                          <p:val>
                                            <p:strVal val="#ppt_x"/>
                                          </p:val>
                                        </p:tav>
                                      </p:tavLst>
                                    </p:anim>
                                    <p:anim calcmode="lin" valueType="num">
                                      <p:cBhvr additive="base">
                                        <p:cTn id="146" dur="500" fill="hold"/>
                                        <p:tgtEl>
                                          <p:spTgt spid="39"/>
                                        </p:tgtEl>
                                        <p:attrNameLst>
                                          <p:attrName>ppt_y</p:attrName>
                                        </p:attrNameLst>
                                      </p:cBhvr>
                                      <p:tavLst>
                                        <p:tav tm="0">
                                          <p:val>
                                            <p:strVal val="1+#ppt_h/2"/>
                                          </p:val>
                                        </p:tav>
                                        <p:tav tm="100000">
                                          <p:val>
                                            <p:strVal val="#ppt_y"/>
                                          </p:val>
                                        </p:tav>
                                      </p:tavLst>
                                    </p:anim>
                                  </p:childTnLst>
                                </p:cTn>
                              </p:par>
                              <p:par>
                                <p:cTn id="147" presetID="2" presetClass="entr" presetSubtype="4" fill="hold" grpId="0" nodeType="withEffect">
                                  <p:stCondLst>
                                    <p:cond delay="0"/>
                                  </p:stCondLst>
                                  <p:childTnLst>
                                    <p:set>
                                      <p:cBhvr>
                                        <p:cTn id="148" dur="1" fill="hold">
                                          <p:stCondLst>
                                            <p:cond delay="0"/>
                                          </p:stCondLst>
                                        </p:cTn>
                                        <p:tgtEl>
                                          <p:spTgt spid="37"/>
                                        </p:tgtEl>
                                        <p:attrNameLst>
                                          <p:attrName>style.visibility</p:attrName>
                                        </p:attrNameLst>
                                      </p:cBhvr>
                                      <p:to>
                                        <p:strVal val="visible"/>
                                      </p:to>
                                    </p:set>
                                    <p:anim calcmode="lin" valueType="num">
                                      <p:cBhvr additive="base">
                                        <p:cTn id="149" dur="500" fill="hold"/>
                                        <p:tgtEl>
                                          <p:spTgt spid="37"/>
                                        </p:tgtEl>
                                        <p:attrNameLst>
                                          <p:attrName>ppt_x</p:attrName>
                                        </p:attrNameLst>
                                      </p:cBhvr>
                                      <p:tavLst>
                                        <p:tav tm="0">
                                          <p:val>
                                            <p:strVal val="#ppt_x"/>
                                          </p:val>
                                        </p:tav>
                                        <p:tav tm="100000">
                                          <p:val>
                                            <p:strVal val="#ppt_x"/>
                                          </p:val>
                                        </p:tav>
                                      </p:tavLst>
                                    </p:anim>
                                    <p:anim calcmode="lin" valueType="num">
                                      <p:cBhvr additive="base">
                                        <p:cTn id="150"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151" fill="hold">
                      <p:stCondLst>
                        <p:cond delay="indefinite"/>
                      </p:stCondLst>
                      <p:childTnLst>
                        <p:par>
                          <p:cTn id="152" fill="hold">
                            <p:stCondLst>
                              <p:cond delay="0"/>
                            </p:stCondLst>
                            <p:childTnLst>
                              <p:par>
                                <p:cTn id="153" presetID="1" presetClass="entr" presetSubtype="0" fill="hold" grpId="0" nodeType="clickEffect">
                                  <p:stCondLst>
                                    <p:cond delay="0"/>
                                  </p:stCondLst>
                                  <p:childTnLst>
                                    <p:set>
                                      <p:cBhvr>
                                        <p:cTn id="154"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p:bldP spid="13" grpId="0" animBg="1"/>
      <p:bldP spid="18" grpId="0"/>
      <p:bldP spid="19" grpId="0"/>
      <p:bldP spid="23" grpId="0" animBg="1"/>
      <p:bldP spid="24" grpId="0" animBg="1"/>
      <p:bldP spid="25" grpId="0" animBg="1"/>
      <p:bldP spid="26" grpId="0"/>
      <p:bldP spid="3" grpId="0" animBg="1"/>
      <p:bldP spid="10" grpId="0" animBg="1"/>
      <p:bldP spid="11" grpId="0" animBg="1"/>
      <p:bldP spid="14" grpId="0" animBg="1"/>
      <p:bldP spid="15" grpId="0" animBg="1"/>
      <p:bldP spid="21" grpId="0" animBg="1"/>
      <p:bldP spid="22" grpId="0" animBg="1"/>
      <p:bldP spid="27" grpId="0" animBg="1"/>
      <p:bldP spid="28" grpId="0" animBg="1"/>
      <p:bldP spid="29" grpId="0" animBg="1"/>
      <p:bldP spid="30" grpId="0" animBg="1"/>
      <p:bldP spid="31" grpId="0" animBg="1"/>
      <p:bldP spid="32" grpId="0" animBg="1"/>
      <p:bldP spid="33" grpId="0" animBg="1"/>
      <p:bldP spid="34" grpId="0" animBg="1"/>
      <p:bldP spid="35" grpId="0" animBg="1"/>
      <p:bldP spid="37" grpId="0"/>
      <p:bldP spid="46" grpId="0" animBg="1"/>
      <p:bldP spid="50" grpId="0" animBg="1"/>
      <p:bldP spid="51"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0115D-139E-D7BA-1A34-E2CF93EDC8D9}"/>
              </a:ext>
            </a:extLst>
          </p:cNvPr>
          <p:cNvSpPr>
            <a:spLocks noGrp="1"/>
          </p:cNvSpPr>
          <p:nvPr>
            <p:ph type="title"/>
          </p:nvPr>
        </p:nvSpPr>
        <p:spPr/>
        <p:txBody>
          <a:bodyPr/>
          <a:lstStyle/>
          <a:p>
            <a:r>
              <a:rPr lang="en-US" dirty="0"/>
              <a:t>Speedup Factor for MH</a:t>
            </a:r>
          </a:p>
        </p:txBody>
      </p:sp>
      <p:sp>
        <p:nvSpPr>
          <p:cNvPr id="4" name="Slide Number Placeholder 3">
            <a:extLst>
              <a:ext uri="{FF2B5EF4-FFF2-40B4-BE49-F238E27FC236}">
                <a16:creationId xmlns:a16="http://schemas.microsoft.com/office/drawing/2014/main" id="{C4436B75-541D-F7A4-6AE6-A9890B8D73A2}"/>
              </a:ext>
            </a:extLst>
          </p:cNvPr>
          <p:cNvSpPr>
            <a:spLocks noGrp="1"/>
          </p:cNvSpPr>
          <p:nvPr>
            <p:ph type="sldNum" sz="quarter" idx="12"/>
          </p:nvPr>
        </p:nvSpPr>
        <p:spPr/>
        <p:txBody>
          <a:bodyPr/>
          <a:lstStyle/>
          <a:p>
            <a:fld id="{7D2751F7-D677-4CE9-B35A-C3CCA0CC8D94}" type="slidenum">
              <a:rPr lang="en-US" smtClean="0"/>
              <a:pPr/>
              <a:t>34</a:t>
            </a:fld>
            <a:endParaRPr lang="en-US" dirty="0"/>
          </a:p>
        </p:txBody>
      </p:sp>
      <mc:AlternateContent xmlns:mc="http://schemas.openxmlformats.org/markup-compatibility/2006" xmlns:a14="http://schemas.microsoft.com/office/drawing/2010/main">
        <mc:Choice Requires="a14">
          <p:sp>
            <p:nvSpPr>
              <p:cNvPr id="5" name="Oval 4">
                <a:extLst>
                  <a:ext uri="{FF2B5EF4-FFF2-40B4-BE49-F238E27FC236}">
                    <a16:creationId xmlns:a16="http://schemas.microsoft.com/office/drawing/2014/main" id="{0BAF31B4-70CC-8D8C-5E7D-31BBA809F291}"/>
                  </a:ext>
                </a:extLst>
              </p:cNvPr>
              <p:cNvSpPr/>
              <p:nvPr/>
            </p:nvSpPr>
            <p:spPr>
              <a:xfrm>
                <a:off x="6698418" y="2166918"/>
                <a:ext cx="548640" cy="548640"/>
              </a:xfrm>
              <a:prstGeom prst="ellipse">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𝑀</m:t>
                          </m:r>
                        </m:e>
                        <m:sub>
                          <m:r>
                            <a:rPr lang="en-US" b="0" i="1" smtClean="0">
                              <a:solidFill>
                                <a:schemeClr val="tx1"/>
                              </a:solidFill>
                              <a:latin typeface="Cambria Math" panose="02040503050406030204" pitchFamily="18" charset="0"/>
                            </a:rPr>
                            <m:t>1</m:t>
                          </m:r>
                        </m:sub>
                      </m:sSub>
                    </m:oMath>
                  </m:oMathPara>
                </a14:m>
                <a:endParaRPr lang="en-US" dirty="0"/>
              </a:p>
            </p:txBody>
          </p:sp>
        </mc:Choice>
        <mc:Fallback xmlns="">
          <p:sp>
            <p:nvSpPr>
              <p:cNvPr id="5" name="Oval 4">
                <a:extLst>
                  <a:ext uri="{FF2B5EF4-FFF2-40B4-BE49-F238E27FC236}">
                    <a16:creationId xmlns:a16="http://schemas.microsoft.com/office/drawing/2014/main" id="{0BAF31B4-70CC-8D8C-5E7D-31BBA809F291}"/>
                  </a:ext>
                </a:extLst>
              </p:cNvPr>
              <p:cNvSpPr>
                <a:spLocks noRot="1" noChangeAspect="1" noMove="1" noResize="1" noEditPoints="1" noAdjustHandles="1" noChangeArrowheads="1" noChangeShapeType="1" noTextEdit="1"/>
              </p:cNvSpPr>
              <p:nvPr/>
            </p:nvSpPr>
            <p:spPr>
              <a:xfrm>
                <a:off x="6698418" y="2166918"/>
                <a:ext cx="548640" cy="548640"/>
              </a:xfrm>
              <a:prstGeom prst="ellipse">
                <a:avLst/>
              </a:prstGeom>
              <a:blipFill>
                <a:blip r:embed="rId2"/>
                <a:stretch>
                  <a:fillRect/>
                </a:stretch>
              </a:blipFill>
            </p:spPr>
            <p:txBody>
              <a:bodyPr/>
              <a:lstStyle/>
              <a:p>
                <a:r>
                  <a:rPr lang="en-US">
                    <a:noFill/>
                  </a:rPr>
                  <a:t> </a:t>
                </a:r>
              </a:p>
            </p:txBody>
          </p:sp>
        </mc:Fallback>
      </mc:AlternateContent>
      <p:sp>
        <p:nvSpPr>
          <p:cNvPr id="8" name="Rectangle: Rounded Corners 13">
            <a:extLst>
              <a:ext uri="{FF2B5EF4-FFF2-40B4-BE49-F238E27FC236}">
                <a16:creationId xmlns:a16="http://schemas.microsoft.com/office/drawing/2014/main" id="{82AC6B3F-79D1-8094-2504-213E11DC8A8E}"/>
              </a:ext>
            </a:extLst>
          </p:cNvPr>
          <p:cNvSpPr/>
          <p:nvPr/>
        </p:nvSpPr>
        <p:spPr>
          <a:xfrm>
            <a:off x="6587710" y="1975736"/>
            <a:ext cx="800100" cy="243839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6D0BDBF-5218-5B50-84DC-40565FE93793}"/>
              </a:ext>
            </a:extLst>
          </p:cNvPr>
          <p:cNvSpPr txBox="1"/>
          <p:nvPr/>
        </p:nvSpPr>
        <p:spPr>
          <a:xfrm>
            <a:off x="6531830" y="4417354"/>
            <a:ext cx="1050072" cy="307777"/>
          </a:xfrm>
          <a:prstGeom prst="rect">
            <a:avLst/>
          </a:prstGeom>
          <a:noFill/>
        </p:spPr>
        <p:txBody>
          <a:bodyPr wrap="square" rtlCol="0">
            <a:spAutoFit/>
          </a:bodyPr>
          <a:lstStyle/>
          <a:p>
            <a:r>
              <a:rPr lang="en-US" dirty="0"/>
              <a:t>Machines</a:t>
            </a:r>
          </a:p>
        </p:txBody>
      </p:sp>
      <p:cxnSp>
        <p:nvCxnSpPr>
          <p:cNvPr id="12" name="Straight Arrow Connector 11">
            <a:extLst>
              <a:ext uri="{FF2B5EF4-FFF2-40B4-BE49-F238E27FC236}">
                <a16:creationId xmlns:a16="http://schemas.microsoft.com/office/drawing/2014/main" id="{E6326A50-EE04-6689-AF76-016BF104C436}"/>
              </a:ext>
            </a:extLst>
          </p:cNvPr>
          <p:cNvCxnSpPr>
            <a:cxnSpLocks/>
            <a:stCxn id="13" idx="1"/>
            <a:endCxn id="5" idx="7"/>
          </p:cNvCxnSpPr>
          <p:nvPr/>
        </p:nvCxnSpPr>
        <p:spPr>
          <a:xfrm flipH="1">
            <a:off x="7166712" y="1732272"/>
            <a:ext cx="415190" cy="514992"/>
          </a:xfrm>
          <a:prstGeom prst="straightConnector1">
            <a:avLst/>
          </a:prstGeom>
          <a:ln>
            <a:solidFill>
              <a:schemeClr val="accent1">
                <a:shade val="95000"/>
                <a:satMod val="105000"/>
                <a:alpha val="74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9E939F7-4429-361D-54D6-1DF3B8CE9B91}"/>
              </a:ext>
            </a:extLst>
          </p:cNvPr>
          <p:cNvSpPr txBox="1"/>
          <p:nvPr/>
        </p:nvSpPr>
        <p:spPr>
          <a:xfrm>
            <a:off x="7581902" y="1470662"/>
            <a:ext cx="1402348" cy="523220"/>
          </a:xfrm>
          <a:prstGeom prst="rect">
            <a:avLst/>
          </a:prstGeom>
          <a:noFill/>
          <a:ln>
            <a:solidFill>
              <a:schemeClr val="accent1">
                <a:shade val="95000"/>
                <a:satMod val="105000"/>
              </a:schemeClr>
            </a:solidFill>
          </a:ln>
        </p:spPr>
        <p:txBody>
          <a:bodyPr wrap="square" rtlCol="0">
            <a:spAutoFit/>
          </a:bodyPr>
          <a:lstStyle/>
          <a:p>
            <a:pPr algn="ctr"/>
            <a:r>
              <a:rPr lang="en-US" dirty="0"/>
              <a:t>Slowest machine type</a:t>
            </a:r>
          </a:p>
        </p:txBody>
      </p:sp>
      <mc:AlternateContent xmlns:mc="http://schemas.openxmlformats.org/markup-compatibility/2006" xmlns:a14="http://schemas.microsoft.com/office/drawing/2010/main">
        <mc:Choice Requires="a14">
          <p:graphicFrame>
            <p:nvGraphicFramePr>
              <p:cNvPr id="16" name="Table 15">
                <a:extLst>
                  <a:ext uri="{FF2B5EF4-FFF2-40B4-BE49-F238E27FC236}">
                    <a16:creationId xmlns:a16="http://schemas.microsoft.com/office/drawing/2014/main" id="{7F8FBA81-CC55-2D18-A547-27EBAC4133C9}"/>
                  </a:ext>
                </a:extLst>
              </p:cNvPr>
              <p:cNvGraphicFramePr>
                <a:graphicFrameLocks noGrp="1"/>
              </p:cNvGraphicFramePr>
              <p:nvPr/>
            </p:nvGraphicFramePr>
            <p:xfrm>
              <a:off x="256671" y="1279118"/>
              <a:ext cx="2610854" cy="758778"/>
            </p:xfrm>
            <a:graphic>
              <a:graphicData uri="http://schemas.openxmlformats.org/drawingml/2006/table">
                <a:tbl>
                  <a:tblPr firstRow="1" bandRow="1">
                    <a:tableStyleId>{8C460DB3-1CF6-4942-BB13-146197CB54A1}</a:tableStyleId>
                  </a:tblPr>
                  <a:tblGrid>
                    <a:gridCol w="421106">
                      <a:extLst>
                        <a:ext uri="{9D8B030D-6E8A-4147-A177-3AD203B41FA5}">
                          <a16:colId xmlns:a16="http://schemas.microsoft.com/office/drawing/2014/main" val="1271761020"/>
                        </a:ext>
                      </a:extLst>
                    </a:gridCol>
                    <a:gridCol w="794084">
                      <a:extLst>
                        <a:ext uri="{9D8B030D-6E8A-4147-A177-3AD203B41FA5}">
                          <a16:colId xmlns:a16="http://schemas.microsoft.com/office/drawing/2014/main" val="4002030671"/>
                        </a:ext>
                      </a:extLst>
                    </a:gridCol>
                    <a:gridCol w="673768">
                      <a:extLst>
                        <a:ext uri="{9D8B030D-6E8A-4147-A177-3AD203B41FA5}">
                          <a16:colId xmlns:a16="http://schemas.microsoft.com/office/drawing/2014/main" val="226424904"/>
                        </a:ext>
                      </a:extLst>
                    </a:gridCol>
                    <a:gridCol w="721896">
                      <a:extLst>
                        <a:ext uri="{9D8B030D-6E8A-4147-A177-3AD203B41FA5}">
                          <a16:colId xmlns:a16="http://schemas.microsoft.com/office/drawing/2014/main" val="2798005921"/>
                        </a:ext>
                      </a:extLst>
                    </a:gridCol>
                  </a:tblGrid>
                  <a:tr h="379389">
                    <a:tc>
                      <a:txBody>
                        <a:bodyPr/>
                        <a:lstStyle/>
                        <a:p>
                          <a:pPr algn="ctr"/>
                          <a:endParaRPr lang="en-US"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𝑀</m:t>
                                    </m:r>
                                  </m:e>
                                  <m:sub>
                                    <m:r>
                                      <a:rPr lang="en-US" b="0" i="1" smtClean="0">
                                        <a:latin typeface="Cambria Math" panose="02040503050406030204" pitchFamily="18" charset="0"/>
                                      </a:rPr>
                                      <m:t>1</m:t>
                                    </m:r>
                                  </m:sub>
                                </m:sSub>
                              </m:oMath>
                            </m:oMathPara>
                          </a14:m>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𝑀</m:t>
                                    </m:r>
                                  </m:e>
                                  <m:sub>
                                    <m:r>
                                      <a:rPr lang="en-US" b="0" i="1" smtClean="0">
                                        <a:latin typeface="Cambria Math" panose="02040503050406030204" pitchFamily="18" charset="0"/>
                                      </a:rPr>
                                      <m:t>2</m:t>
                                    </m:r>
                                  </m:sub>
                                </m:sSub>
                              </m:oMath>
                            </m:oMathPara>
                          </a14:m>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𝑀</m:t>
                                    </m:r>
                                  </m:e>
                                  <m:sub>
                                    <m:r>
                                      <a:rPr lang="en-US" b="0" i="1" smtClean="0">
                                        <a:latin typeface="Cambria Math" panose="02040503050406030204" pitchFamily="18" charset="0"/>
                                      </a:rPr>
                                      <m:t>3</m:t>
                                    </m:r>
                                  </m:sub>
                                </m:sSub>
                              </m:oMath>
                            </m:oMathPara>
                          </a14:m>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91405429"/>
                      </a:ext>
                    </a:extLst>
                  </a:tr>
                  <a:tr h="379389">
                    <a:tc>
                      <a:txBody>
                        <a:bodyPr/>
                        <a:lstStyle/>
                        <a:p>
                          <a:pPr algn="ctr"/>
                          <a:r>
                            <a:rPr lang="en-US" dirty="0"/>
                            <a:t>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62257186"/>
                      </a:ext>
                    </a:extLst>
                  </a:tr>
                </a:tbl>
              </a:graphicData>
            </a:graphic>
          </p:graphicFrame>
        </mc:Choice>
        <mc:Fallback xmlns="">
          <p:graphicFrame>
            <p:nvGraphicFramePr>
              <p:cNvPr id="16" name="Table 15">
                <a:extLst>
                  <a:ext uri="{FF2B5EF4-FFF2-40B4-BE49-F238E27FC236}">
                    <a16:creationId xmlns:a16="http://schemas.microsoft.com/office/drawing/2014/main" id="{7F8FBA81-CC55-2D18-A547-27EBAC4133C9}"/>
                  </a:ext>
                </a:extLst>
              </p:cNvPr>
              <p:cNvGraphicFramePr>
                <a:graphicFrameLocks noGrp="1"/>
              </p:cNvGraphicFramePr>
              <p:nvPr/>
            </p:nvGraphicFramePr>
            <p:xfrm>
              <a:off x="256671" y="1279118"/>
              <a:ext cx="2610854" cy="758778"/>
            </p:xfrm>
            <a:graphic>
              <a:graphicData uri="http://schemas.openxmlformats.org/drawingml/2006/table">
                <a:tbl>
                  <a:tblPr firstRow="1" bandRow="1">
                    <a:tableStyleId>{8C460DB3-1CF6-4942-BB13-146197CB54A1}</a:tableStyleId>
                  </a:tblPr>
                  <a:tblGrid>
                    <a:gridCol w="421106">
                      <a:extLst>
                        <a:ext uri="{9D8B030D-6E8A-4147-A177-3AD203B41FA5}">
                          <a16:colId xmlns:a16="http://schemas.microsoft.com/office/drawing/2014/main" val="1271761020"/>
                        </a:ext>
                      </a:extLst>
                    </a:gridCol>
                    <a:gridCol w="794084">
                      <a:extLst>
                        <a:ext uri="{9D8B030D-6E8A-4147-A177-3AD203B41FA5}">
                          <a16:colId xmlns:a16="http://schemas.microsoft.com/office/drawing/2014/main" val="4002030671"/>
                        </a:ext>
                      </a:extLst>
                    </a:gridCol>
                    <a:gridCol w="673768">
                      <a:extLst>
                        <a:ext uri="{9D8B030D-6E8A-4147-A177-3AD203B41FA5}">
                          <a16:colId xmlns:a16="http://schemas.microsoft.com/office/drawing/2014/main" val="226424904"/>
                        </a:ext>
                      </a:extLst>
                    </a:gridCol>
                    <a:gridCol w="721896">
                      <a:extLst>
                        <a:ext uri="{9D8B030D-6E8A-4147-A177-3AD203B41FA5}">
                          <a16:colId xmlns:a16="http://schemas.microsoft.com/office/drawing/2014/main" val="2798005921"/>
                        </a:ext>
                      </a:extLst>
                    </a:gridCol>
                  </a:tblGrid>
                  <a:tr h="379389">
                    <a:tc>
                      <a:txBody>
                        <a:bodyPr/>
                        <a:lstStyle/>
                        <a:p>
                          <a:pPr algn="ctr"/>
                          <a:endParaRPr lang="en-US"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53968" t="-3226" r="-177778" b="-100000"/>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183019" t="-3226" r="-111321" b="-100000"/>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263158" t="-3226" r="-3509" b="-100000"/>
                          </a:stretch>
                        </a:blipFill>
                      </a:tcPr>
                    </a:tc>
                    <a:extLst>
                      <a:ext uri="{0D108BD9-81ED-4DB2-BD59-A6C34878D82A}">
                        <a16:rowId xmlns:a16="http://schemas.microsoft.com/office/drawing/2014/main" val="2391405429"/>
                      </a:ext>
                    </a:extLst>
                  </a:tr>
                  <a:tr h="379389">
                    <a:tc>
                      <a:txBody>
                        <a:bodyPr/>
                        <a:lstStyle/>
                        <a:p>
                          <a:pPr algn="ctr"/>
                          <a:r>
                            <a:rPr lang="en-US" dirty="0"/>
                            <a:t>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62257186"/>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17" name="Table 16">
                <a:extLst>
                  <a:ext uri="{FF2B5EF4-FFF2-40B4-BE49-F238E27FC236}">
                    <a16:creationId xmlns:a16="http://schemas.microsoft.com/office/drawing/2014/main" id="{AB62AFF8-A228-1B16-165E-0383C438A4E4}"/>
                  </a:ext>
                </a:extLst>
              </p:cNvPr>
              <p:cNvGraphicFramePr>
                <a:graphicFrameLocks noGrp="1"/>
              </p:cNvGraphicFramePr>
              <p:nvPr/>
            </p:nvGraphicFramePr>
            <p:xfrm>
              <a:off x="3761879" y="1279118"/>
              <a:ext cx="2610854" cy="758778"/>
            </p:xfrm>
            <a:graphic>
              <a:graphicData uri="http://schemas.openxmlformats.org/drawingml/2006/table">
                <a:tbl>
                  <a:tblPr firstRow="1" bandRow="1">
                    <a:tableStyleId>{8C460DB3-1CF6-4942-BB13-146197CB54A1}</a:tableStyleId>
                  </a:tblPr>
                  <a:tblGrid>
                    <a:gridCol w="421106">
                      <a:extLst>
                        <a:ext uri="{9D8B030D-6E8A-4147-A177-3AD203B41FA5}">
                          <a16:colId xmlns:a16="http://schemas.microsoft.com/office/drawing/2014/main" val="1271761020"/>
                        </a:ext>
                      </a:extLst>
                    </a:gridCol>
                    <a:gridCol w="794084">
                      <a:extLst>
                        <a:ext uri="{9D8B030D-6E8A-4147-A177-3AD203B41FA5}">
                          <a16:colId xmlns:a16="http://schemas.microsoft.com/office/drawing/2014/main" val="4002030671"/>
                        </a:ext>
                      </a:extLst>
                    </a:gridCol>
                    <a:gridCol w="673768">
                      <a:extLst>
                        <a:ext uri="{9D8B030D-6E8A-4147-A177-3AD203B41FA5}">
                          <a16:colId xmlns:a16="http://schemas.microsoft.com/office/drawing/2014/main" val="226424904"/>
                        </a:ext>
                      </a:extLst>
                    </a:gridCol>
                    <a:gridCol w="721896">
                      <a:extLst>
                        <a:ext uri="{9D8B030D-6E8A-4147-A177-3AD203B41FA5}">
                          <a16:colId xmlns:a16="http://schemas.microsoft.com/office/drawing/2014/main" val="2798005921"/>
                        </a:ext>
                      </a:extLst>
                    </a:gridCol>
                  </a:tblGrid>
                  <a:tr h="379389">
                    <a:tc>
                      <a:txBody>
                        <a:bodyPr/>
                        <a:lstStyle/>
                        <a:p>
                          <a:pPr algn="ctr"/>
                          <a:endParaRPr lang="en-US"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𝑀</m:t>
                                    </m:r>
                                  </m:e>
                                  <m:sub>
                                    <m:r>
                                      <a:rPr lang="en-US" b="0" i="1" smtClean="0">
                                        <a:latin typeface="Cambria Math" panose="02040503050406030204" pitchFamily="18" charset="0"/>
                                      </a:rPr>
                                      <m:t>1</m:t>
                                    </m:r>
                                  </m:sub>
                                </m:sSub>
                              </m:oMath>
                            </m:oMathPara>
                          </a14:m>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𝑀</m:t>
                                    </m:r>
                                  </m:e>
                                  <m:sub>
                                    <m:r>
                                      <a:rPr lang="en-US" b="0" i="1" smtClean="0">
                                        <a:latin typeface="Cambria Math" panose="02040503050406030204" pitchFamily="18" charset="0"/>
                                      </a:rPr>
                                      <m:t>2</m:t>
                                    </m:r>
                                  </m:sub>
                                </m:sSub>
                              </m:oMath>
                            </m:oMathPara>
                          </a14:m>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𝑀</m:t>
                                    </m:r>
                                  </m:e>
                                  <m:sub>
                                    <m:r>
                                      <a:rPr lang="en-US" b="0" i="1" smtClean="0">
                                        <a:latin typeface="Cambria Math" panose="02040503050406030204" pitchFamily="18" charset="0"/>
                                      </a:rPr>
                                      <m:t>3</m:t>
                                    </m:r>
                                  </m:sub>
                                </m:sSub>
                              </m:oMath>
                            </m:oMathPara>
                          </a14:m>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91405429"/>
                      </a:ext>
                    </a:extLst>
                  </a:tr>
                  <a:tr h="379389">
                    <a:tc>
                      <a:txBody>
                        <a:bodyPr/>
                        <a:lstStyle/>
                        <a:p>
                          <a:pPr algn="ctr"/>
                          <a:r>
                            <a:rPr lang="en-US" dirty="0"/>
                            <a:t>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62257186"/>
                      </a:ext>
                    </a:extLst>
                  </a:tr>
                </a:tbl>
              </a:graphicData>
            </a:graphic>
          </p:graphicFrame>
        </mc:Choice>
        <mc:Fallback xmlns="">
          <p:graphicFrame>
            <p:nvGraphicFramePr>
              <p:cNvPr id="17" name="Table 16">
                <a:extLst>
                  <a:ext uri="{FF2B5EF4-FFF2-40B4-BE49-F238E27FC236}">
                    <a16:creationId xmlns:a16="http://schemas.microsoft.com/office/drawing/2014/main" id="{AB62AFF8-A228-1B16-165E-0383C438A4E4}"/>
                  </a:ext>
                </a:extLst>
              </p:cNvPr>
              <p:cNvGraphicFramePr>
                <a:graphicFrameLocks noGrp="1"/>
              </p:cNvGraphicFramePr>
              <p:nvPr/>
            </p:nvGraphicFramePr>
            <p:xfrm>
              <a:off x="3761879" y="1279118"/>
              <a:ext cx="2610854" cy="758778"/>
            </p:xfrm>
            <a:graphic>
              <a:graphicData uri="http://schemas.openxmlformats.org/drawingml/2006/table">
                <a:tbl>
                  <a:tblPr firstRow="1" bandRow="1">
                    <a:tableStyleId>{8C460DB3-1CF6-4942-BB13-146197CB54A1}</a:tableStyleId>
                  </a:tblPr>
                  <a:tblGrid>
                    <a:gridCol w="421106">
                      <a:extLst>
                        <a:ext uri="{9D8B030D-6E8A-4147-A177-3AD203B41FA5}">
                          <a16:colId xmlns:a16="http://schemas.microsoft.com/office/drawing/2014/main" val="1271761020"/>
                        </a:ext>
                      </a:extLst>
                    </a:gridCol>
                    <a:gridCol w="794084">
                      <a:extLst>
                        <a:ext uri="{9D8B030D-6E8A-4147-A177-3AD203B41FA5}">
                          <a16:colId xmlns:a16="http://schemas.microsoft.com/office/drawing/2014/main" val="4002030671"/>
                        </a:ext>
                      </a:extLst>
                    </a:gridCol>
                    <a:gridCol w="673768">
                      <a:extLst>
                        <a:ext uri="{9D8B030D-6E8A-4147-A177-3AD203B41FA5}">
                          <a16:colId xmlns:a16="http://schemas.microsoft.com/office/drawing/2014/main" val="226424904"/>
                        </a:ext>
                      </a:extLst>
                    </a:gridCol>
                    <a:gridCol w="721896">
                      <a:extLst>
                        <a:ext uri="{9D8B030D-6E8A-4147-A177-3AD203B41FA5}">
                          <a16:colId xmlns:a16="http://schemas.microsoft.com/office/drawing/2014/main" val="2798005921"/>
                        </a:ext>
                      </a:extLst>
                    </a:gridCol>
                  </a:tblGrid>
                  <a:tr h="379389">
                    <a:tc>
                      <a:txBody>
                        <a:bodyPr/>
                        <a:lstStyle/>
                        <a:p>
                          <a:pPr algn="ctr"/>
                          <a:endParaRPr lang="en-US"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4"/>
                          <a:stretch>
                            <a:fillRect l="-53968" t="-3226" r="-177778" b="-100000"/>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4"/>
                          <a:stretch>
                            <a:fillRect l="-183019" t="-3226" r="-111321" b="-100000"/>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4"/>
                          <a:stretch>
                            <a:fillRect l="-263158" t="-3226" r="-3509" b="-100000"/>
                          </a:stretch>
                        </a:blipFill>
                      </a:tcPr>
                    </a:tc>
                    <a:extLst>
                      <a:ext uri="{0D108BD9-81ED-4DB2-BD59-A6C34878D82A}">
                        <a16:rowId xmlns:a16="http://schemas.microsoft.com/office/drawing/2014/main" val="2391405429"/>
                      </a:ext>
                    </a:extLst>
                  </a:tr>
                  <a:tr h="379389">
                    <a:tc>
                      <a:txBody>
                        <a:bodyPr/>
                        <a:lstStyle/>
                        <a:p>
                          <a:pPr algn="ctr"/>
                          <a:r>
                            <a:rPr lang="en-US" dirty="0"/>
                            <a:t>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62257186"/>
                      </a:ext>
                    </a:extLst>
                  </a:tr>
                </a:tbl>
              </a:graphicData>
            </a:graphic>
          </p:graphicFrame>
        </mc:Fallback>
      </mc:AlternateContent>
      <p:sp>
        <p:nvSpPr>
          <p:cNvPr id="18" name="TextBox 17">
            <a:extLst>
              <a:ext uri="{FF2B5EF4-FFF2-40B4-BE49-F238E27FC236}">
                <a16:creationId xmlns:a16="http://schemas.microsoft.com/office/drawing/2014/main" id="{87091B3D-1E14-B518-6421-47B26AE26A35}"/>
              </a:ext>
            </a:extLst>
          </p:cNvPr>
          <p:cNvSpPr txBox="1"/>
          <p:nvPr/>
        </p:nvSpPr>
        <p:spPr>
          <a:xfrm>
            <a:off x="1499933" y="982324"/>
            <a:ext cx="637253" cy="307777"/>
          </a:xfrm>
          <a:prstGeom prst="rect">
            <a:avLst/>
          </a:prstGeom>
          <a:noFill/>
        </p:spPr>
        <p:txBody>
          <a:bodyPr wrap="square" rtlCol="0">
            <a:spAutoFit/>
          </a:bodyPr>
          <a:lstStyle/>
          <a:p>
            <a:r>
              <a:rPr lang="en-US" dirty="0"/>
              <a:t>EET</a:t>
            </a:r>
          </a:p>
        </p:txBody>
      </p:sp>
      <p:sp>
        <p:nvSpPr>
          <p:cNvPr id="19" name="TextBox 18">
            <a:extLst>
              <a:ext uri="{FF2B5EF4-FFF2-40B4-BE49-F238E27FC236}">
                <a16:creationId xmlns:a16="http://schemas.microsoft.com/office/drawing/2014/main" id="{C966DC51-DFE7-8F1E-0CB5-2D439FD36D8A}"/>
              </a:ext>
            </a:extLst>
          </p:cNvPr>
          <p:cNvSpPr txBox="1"/>
          <p:nvPr/>
        </p:nvSpPr>
        <p:spPr>
          <a:xfrm>
            <a:off x="4400487" y="982324"/>
            <a:ext cx="1507018" cy="307777"/>
          </a:xfrm>
          <a:prstGeom prst="rect">
            <a:avLst/>
          </a:prstGeom>
          <a:noFill/>
        </p:spPr>
        <p:txBody>
          <a:bodyPr wrap="square" rtlCol="0">
            <a:spAutoFit/>
          </a:bodyPr>
          <a:lstStyle/>
          <a:p>
            <a:r>
              <a:rPr lang="en-US" dirty="0"/>
              <a:t>Speedup Vector</a:t>
            </a:r>
          </a:p>
        </p:txBody>
      </p:sp>
      <mc:AlternateContent xmlns:mc="http://schemas.openxmlformats.org/markup-compatibility/2006" xmlns:a14="http://schemas.microsoft.com/office/drawing/2010/main">
        <mc:Choice Requires="a14">
          <p:sp>
            <p:nvSpPr>
              <p:cNvPr id="20" name="Rectangle 19">
                <a:extLst>
                  <a:ext uri="{FF2B5EF4-FFF2-40B4-BE49-F238E27FC236}">
                    <a16:creationId xmlns:a16="http://schemas.microsoft.com/office/drawing/2014/main" id="{ABBD5D4E-279C-B5D4-5D59-A8CC8D486FB5}"/>
                  </a:ext>
                </a:extLst>
              </p:cNvPr>
              <p:cNvSpPr/>
              <p:nvPr/>
            </p:nvSpPr>
            <p:spPr>
              <a:xfrm>
                <a:off x="3105652" y="2882793"/>
                <a:ext cx="428976" cy="401515"/>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𝑡</m:t>
                          </m:r>
                        </m:e>
                        <m:sub>
                          <m:r>
                            <a:rPr lang="en-US" b="0" i="1" smtClean="0">
                              <a:solidFill>
                                <a:schemeClr val="tx1"/>
                              </a:solidFill>
                              <a:latin typeface="Cambria Math" panose="02040503050406030204" pitchFamily="18" charset="0"/>
                            </a:rPr>
                            <m:t>1</m:t>
                          </m:r>
                        </m:sub>
                      </m:sSub>
                    </m:oMath>
                  </m:oMathPara>
                </a14:m>
                <a:endParaRPr lang="en-US" dirty="0">
                  <a:solidFill>
                    <a:schemeClr val="tx1"/>
                  </a:solidFill>
                </a:endParaRPr>
              </a:p>
            </p:txBody>
          </p:sp>
        </mc:Choice>
        <mc:Fallback xmlns="">
          <p:sp>
            <p:nvSpPr>
              <p:cNvPr id="20" name="Rectangle 19">
                <a:extLst>
                  <a:ext uri="{FF2B5EF4-FFF2-40B4-BE49-F238E27FC236}">
                    <a16:creationId xmlns:a16="http://schemas.microsoft.com/office/drawing/2014/main" id="{ABBD5D4E-279C-B5D4-5D59-A8CC8D486FB5}"/>
                  </a:ext>
                </a:extLst>
              </p:cNvPr>
              <p:cNvSpPr>
                <a:spLocks noRot="1" noChangeAspect="1" noMove="1" noResize="1" noEditPoints="1" noAdjustHandles="1" noChangeArrowheads="1" noChangeShapeType="1" noTextEdit="1"/>
              </p:cNvSpPr>
              <p:nvPr/>
            </p:nvSpPr>
            <p:spPr>
              <a:xfrm>
                <a:off x="3105652" y="2882793"/>
                <a:ext cx="428976" cy="401515"/>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Rectangle 22">
                <a:extLst>
                  <a:ext uri="{FF2B5EF4-FFF2-40B4-BE49-F238E27FC236}">
                    <a16:creationId xmlns:a16="http://schemas.microsoft.com/office/drawing/2014/main" id="{482A5B19-3729-2D24-A2DE-17169A4102F5}"/>
                  </a:ext>
                </a:extLst>
              </p:cNvPr>
              <p:cNvSpPr/>
              <p:nvPr/>
            </p:nvSpPr>
            <p:spPr>
              <a:xfrm>
                <a:off x="2676676" y="2882792"/>
                <a:ext cx="428976" cy="401515"/>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𝑡</m:t>
                          </m:r>
                        </m:e>
                        <m:sub>
                          <m:r>
                            <a:rPr lang="en-US" b="0" i="1" smtClean="0">
                              <a:solidFill>
                                <a:schemeClr val="tx1"/>
                              </a:solidFill>
                              <a:latin typeface="Cambria Math" panose="02040503050406030204" pitchFamily="18" charset="0"/>
                            </a:rPr>
                            <m:t>2</m:t>
                          </m:r>
                        </m:sub>
                      </m:sSub>
                    </m:oMath>
                  </m:oMathPara>
                </a14:m>
                <a:endParaRPr lang="en-US" dirty="0">
                  <a:solidFill>
                    <a:schemeClr val="tx1"/>
                  </a:solidFill>
                </a:endParaRPr>
              </a:p>
            </p:txBody>
          </p:sp>
        </mc:Choice>
        <mc:Fallback xmlns="">
          <p:sp>
            <p:nvSpPr>
              <p:cNvPr id="23" name="Rectangle 22">
                <a:extLst>
                  <a:ext uri="{FF2B5EF4-FFF2-40B4-BE49-F238E27FC236}">
                    <a16:creationId xmlns:a16="http://schemas.microsoft.com/office/drawing/2014/main" id="{482A5B19-3729-2D24-A2DE-17169A4102F5}"/>
                  </a:ext>
                </a:extLst>
              </p:cNvPr>
              <p:cNvSpPr>
                <a:spLocks noRot="1" noChangeAspect="1" noMove="1" noResize="1" noEditPoints="1" noAdjustHandles="1" noChangeArrowheads="1" noChangeShapeType="1" noTextEdit="1"/>
              </p:cNvSpPr>
              <p:nvPr/>
            </p:nvSpPr>
            <p:spPr>
              <a:xfrm>
                <a:off x="2676676" y="2882792"/>
                <a:ext cx="428976" cy="401515"/>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Rectangle 23">
                <a:extLst>
                  <a:ext uri="{FF2B5EF4-FFF2-40B4-BE49-F238E27FC236}">
                    <a16:creationId xmlns:a16="http://schemas.microsoft.com/office/drawing/2014/main" id="{5BBCFCBD-B80E-CC91-AF41-2E62267CCEA5}"/>
                  </a:ext>
                </a:extLst>
              </p:cNvPr>
              <p:cNvSpPr/>
              <p:nvPr/>
            </p:nvSpPr>
            <p:spPr>
              <a:xfrm>
                <a:off x="2247700" y="2882792"/>
                <a:ext cx="428976" cy="401515"/>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m:t>
                      </m:r>
                    </m:oMath>
                  </m:oMathPara>
                </a14:m>
                <a:endParaRPr lang="en-US" dirty="0">
                  <a:solidFill>
                    <a:schemeClr val="tx1"/>
                  </a:solidFill>
                </a:endParaRPr>
              </a:p>
            </p:txBody>
          </p:sp>
        </mc:Choice>
        <mc:Fallback xmlns="">
          <p:sp>
            <p:nvSpPr>
              <p:cNvPr id="24" name="Rectangle 23">
                <a:extLst>
                  <a:ext uri="{FF2B5EF4-FFF2-40B4-BE49-F238E27FC236}">
                    <a16:creationId xmlns:a16="http://schemas.microsoft.com/office/drawing/2014/main" id="{5BBCFCBD-B80E-CC91-AF41-2E62267CCEA5}"/>
                  </a:ext>
                </a:extLst>
              </p:cNvPr>
              <p:cNvSpPr>
                <a:spLocks noRot="1" noChangeAspect="1" noMove="1" noResize="1" noEditPoints="1" noAdjustHandles="1" noChangeArrowheads="1" noChangeShapeType="1" noTextEdit="1"/>
              </p:cNvSpPr>
              <p:nvPr/>
            </p:nvSpPr>
            <p:spPr>
              <a:xfrm>
                <a:off x="2247700" y="2882792"/>
                <a:ext cx="428976" cy="401515"/>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Rectangle 24">
                <a:extLst>
                  <a:ext uri="{FF2B5EF4-FFF2-40B4-BE49-F238E27FC236}">
                    <a16:creationId xmlns:a16="http://schemas.microsoft.com/office/drawing/2014/main" id="{FF728784-7EEA-CB6F-3D04-D62CC41E71E8}"/>
                  </a:ext>
                </a:extLst>
              </p:cNvPr>
              <p:cNvSpPr/>
              <p:nvPr/>
            </p:nvSpPr>
            <p:spPr>
              <a:xfrm>
                <a:off x="1818724" y="2882791"/>
                <a:ext cx="428976" cy="401515"/>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𝑡</m:t>
                          </m:r>
                        </m:e>
                        <m:sub>
                          <m:r>
                            <a:rPr lang="en-US" b="0" i="1" smtClean="0">
                              <a:solidFill>
                                <a:schemeClr val="tx1"/>
                              </a:solidFill>
                              <a:latin typeface="Cambria Math" panose="02040503050406030204" pitchFamily="18" charset="0"/>
                            </a:rPr>
                            <m:t>𝑐</m:t>
                          </m:r>
                        </m:sub>
                      </m:sSub>
                    </m:oMath>
                  </m:oMathPara>
                </a14:m>
                <a:endParaRPr lang="en-US" dirty="0">
                  <a:solidFill>
                    <a:schemeClr val="tx1"/>
                  </a:solidFill>
                </a:endParaRPr>
              </a:p>
            </p:txBody>
          </p:sp>
        </mc:Choice>
        <mc:Fallback xmlns="">
          <p:sp>
            <p:nvSpPr>
              <p:cNvPr id="25" name="Rectangle 24">
                <a:extLst>
                  <a:ext uri="{FF2B5EF4-FFF2-40B4-BE49-F238E27FC236}">
                    <a16:creationId xmlns:a16="http://schemas.microsoft.com/office/drawing/2014/main" id="{FF728784-7EEA-CB6F-3D04-D62CC41E71E8}"/>
                  </a:ext>
                </a:extLst>
              </p:cNvPr>
              <p:cNvSpPr>
                <a:spLocks noRot="1" noChangeAspect="1" noMove="1" noResize="1" noEditPoints="1" noAdjustHandles="1" noChangeArrowheads="1" noChangeShapeType="1" noTextEdit="1"/>
              </p:cNvSpPr>
              <p:nvPr/>
            </p:nvSpPr>
            <p:spPr>
              <a:xfrm>
                <a:off x="1818724" y="2882791"/>
                <a:ext cx="428976" cy="401515"/>
              </a:xfrm>
              <a:prstGeom prst="rect">
                <a:avLst/>
              </a:prstGeom>
              <a:blipFill>
                <a:blip r:embed="rId8"/>
                <a:stretch>
                  <a:fillRect/>
                </a:stretch>
              </a:blipFill>
            </p:spPr>
            <p:txBody>
              <a:bodyPr/>
              <a:lstStyle/>
              <a:p>
                <a:r>
                  <a:rPr lang="en-US">
                    <a:noFill/>
                  </a:rPr>
                  <a:t> </a:t>
                </a:r>
              </a:p>
            </p:txBody>
          </p:sp>
        </mc:Fallback>
      </mc:AlternateContent>
      <p:sp>
        <p:nvSpPr>
          <p:cNvPr id="26" name="TextBox 25">
            <a:extLst>
              <a:ext uri="{FF2B5EF4-FFF2-40B4-BE49-F238E27FC236}">
                <a16:creationId xmlns:a16="http://schemas.microsoft.com/office/drawing/2014/main" id="{CB888C9A-EF35-8139-9EEC-B5DEAC5DC9EE}"/>
              </a:ext>
            </a:extLst>
          </p:cNvPr>
          <p:cNvSpPr txBox="1"/>
          <p:nvPr/>
        </p:nvSpPr>
        <p:spPr>
          <a:xfrm>
            <a:off x="2081028" y="3304768"/>
            <a:ext cx="1239112" cy="523220"/>
          </a:xfrm>
          <a:prstGeom prst="rect">
            <a:avLst/>
          </a:prstGeom>
          <a:noFill/>
        </p:spPr>
        <p:txBody>
          <a:bodyPr wrap="square" rtlCol="0">
            <a:spAutoFit/>
          </a:bodyPr>
          <a:lstStyle/>
          <a:p>
            <a:pPr algn="ctr"/>
            <a:r>
              <a:rPr lang="en-US" dirty="0"/>
              <a:t>Unbounded FCFS Queue</a:t>
            </a:r>
          </a:p>
        </p:txBody>
      </p:sp>
      <mc:AlternateContent xmlns:mc="http://schemas.openxmlformats.org/markup-compatibility/2006" xmlns:a14="http://schemas.microsoft.com/office/drawing/2010/main">
        <mc:Choice Requires="a14">
          <p:sp>
            <p:nvSpPr>
              <p:cNvPr id="10" name="Oval 9">
                <a:extLst>
                  <a:ext uri="{FF2B5EF4-FFF2-40B4-BE49-F238E27FC236}">
                    <a16:creationId xmlns:a16="http://schemas.microsoft.com/office/drawing/2014/main" id="{97720023-7FD4-9EE0-E3E5-B9D4B2A475C9}"/>
                  </a:ext>
                </a:extLst>
              </p:cNvPr>
              <p:cNvSpPr/>
              <p:nvPr/>
            </p:nvSpPr>
            <p:spPr>
              <a:xfrm>
                <a:off x="6698189" y="2959022"/>
                <a:ext cx="548640" cy="548640"/>
              </a:xfrm>
              <a:prstGeom prst="ellipse">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𝑀</m:t>
                          </m:r>
                        </m:e>
                        <m:sub>
                          <m:r>
                            <a:rPr lang="en-US" b="0" i="1" smtClean="0">
                              <a:solidFill>
                                <a:schemeClr val="tx1"/>
                              </a:solidFill>
                              <a:latin typeface="Cambria Math" panose="02040503050406030204" pitchFamily="18" charset="0"/>
                            </a:rPr>
                            <m:t>1</m:t>
                          </m:r>
                        </m:sub>
                      </m:sSub>
                    </m:oMath>
                  </m:oMathPara>
                </a14:m>
                <a:endParaRPr lang="en-US" dirty="0"/>
              </a:p>
            </p:txBody>
          </p:sp>
        </mc:Choice>
        <mc:Fallback xmlns="">
          <p:sp>
            <p:nvSpPr>
              <p:cNvPr id="10" name="Oval 9">
                <a:extLst>
                  <a:ext uri="{FF2B5EF4-FFF2-40B4-BE49-F238E27FC236}">
                    <a16:creationId xmlns:a16="http://schemas.microsoft.com/office/drawing/2014/main" id="{97720023-7FD4-9EE0-E3E5-B9D4B2A475C9}"/>
                  </a:ext>
                </a:extLst>
              </p:cNvPr>
              <p:cNvSpPr>
                <a:spLocks noRot="1" noChangeAspect="1" noMove="1" noResize="1" noEditPoints="1" noAdjustHandles="1" noChangeArrowheads="1" noChangeShapeType="1" noTextEdit="1"/>
              </p:cNvSpPr>
              <p:nvPr/>
            </p:nvSpPr>
            <p:spPr>
              <a:xfrm>
                <a:off x="6698189" y="2959022"/>
                <a:ext cx="548640" cy="548640"/>
              </a:xfrm>
              <a:prstGeom prst="ellipse">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Oval 10">
                <a:extLst>
                  <a:ext uri="{FF2B5EF4-FFF2-40B4-BE49-F238E27FC236}">
                    <a16:creationId xmlns:a16="http://schemas.microsoft.com/office/drawing/2014/main" id="{225E9DFE-C23B-CA05-BFAA-00FCD06C8292}"/>
                  </a:ext>
                </a:extLst>
              </p:cNvPr>
              <p:cNvSpPr/>
              <p:nvPr/>
            </p:nvSpPr>
            <p:spPr>
              <a:xfrm>
                <a:off x="6713440" y="3686577"/>
                <a:ext cx="548640" cy="548640"/>
              </a:xfrm>
              <a:prstGeom prst="ellipse">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𝑀</m:t>
                          </m:r>
                        </m:e>
                        <m:sub>
                          <m:r>
                            <a:rPr lang="en-US" b="0" i="1" smtClean="0">
                              <a:solidFill>
                                <a:schemeClr val="tx1"/>
                              </a:solidFill>
                              <a:latin typeface="Cambria Math" panose="02040503050406030204" pitchFamily="18" charset="0"/>
                            </a:rPr>
                            <m:t>1</m:t>
                          </m:r>
                        </m:sub>
                      </m:sSub>
                    </m:oMath>
                  </m:oMathPara>
                </a14:m>
                <a:endParaRPr lang="en-US" dirty="0"/>
              </a:p>
            </p:txBody>
          </p:sp>
        </mc:Choice>
        <mc:Fallback xmlns="">
          <p:sp>
            <p:nvSpPr>
              <p:cNvPr id="11" name="Oval 10">
                <a:extLst>
                  <a:ext uri="{FF2B5EF4-FFF2-40B4-BE49-F238E27FC236}">
                    <a16:creationId xmlns:a16="http://schemas.microsoft.com/office/drawing/2014/main" id="{225E9DFE-C23B-CA05-BFAA-00FCD06C8292}"/>
                  </a:ext>
                </a:extLst>
              </p:cNvPr>
              <p:cNvSpPr>
                <a:spLocks noRot="1" noChangeAspect="1" noMove="1" noResize="1" noEditPoints="1" noAdjustHandles="1" noChangeArrowheads="1" noChangeShapeType="1" noTextEdit="1"/>
              </p:cNvSpPr>
              <p:nvPr/>
            </p:nvSpPr>
            <p:spPr>
              <a:xfrm>
                <a:off x="6713440" y="3686577"/>
                <a:ext cx="548640" cy="548640"/>
              </a:xfrm>
              <a:prstGeom prst="ellipse">
                <a:avLst/>
              </a:prstGeom>
              <a:blipFill>
                <a:blip r:embed="rId10"/>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6989534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0115D-139E-D7BA-1A34-E2CF93EDC8D9}"/>
              </a:ext>
            </a:extLst>
          </p:cNvPr>
          <p:cNvSpPr>
            <a:spLocks noGrp="1"/>
          </p:cNvSpPr>
          <p:nvPr>
            <p:ph type="title"/>
          </p:nvPr>
        </p:nvSpPr>
        <p:spPr/>
        <p:txBody>
          <a:bodyPr/>
          <a:lstStyle/>
          <a:p>
            <a:r>
              <a:rPr lang="en-US" dirty="0"/>
              <a:t>Speedup Factor for MH</a:t>
            </a:r>
          </a:p>
        </p:txBody>
      </p:sp>
      <p:sp>
        <p:nvSpPr>
          <p:cNvPr id="4" name="Slide Number Placeholder 3">
            <a:extLst>
              <a:ext uri="{FF2B5EF4-FFF2-40B4-BE49-F238E27FC236}">
                <a16:creationId xmlns:a16="http://schemas.microsoft.com/office/drawing/2014/main" id="{C4436B75-541D-F7A4-6AE6-A9890B8D73A2}"/>
              </a:ext>
            </a:extLst>
          </p:cNvPr>
          <p:cNvSpPr>
            <a:spLocks noGrp="1"/>
          </p:cNvSpPr>
          <p:nvPr>
            <p:ph type="sldNum" sz="quarter" idx="12"/>
          </p:nvPr>
        </p:nvSpPr>
        <p:spPr>
          <a:xfrm>
            <a:off x="4171128" y="4869656"/>
            <a:ext cx="2133600" cy="273844"/>
          </a:xfrm>
        </p:spPr>
        <p:txBody>
          <a:bodyPr/>
          <a:lstStyle/>
          <a:p>
            <a:fld id="{7D2751F7-D677-4CE9-B35A-C3CCA0CC8D94}" type="slidenum">
              <a:rPr lang="en-US" smtClean="0"/>
              <a:pPr/>
              <a:t>35</a:t>
            </a:fld>
            <a:endParaRPr lang="en-US" dirty="0"/>
          </a:p>
        </p:txBody>
      </p:sp>
      <mc:AlternateContent xmlns:mc="http://schemas.openxmlformats.org/markup-compatibility/2006" xmlns:a14="http://schemas.microsoft.com/office/drawing/2010/main">
        <mc:Choice Requires="a14">
          <p:sp>
            <p:nvSpPr>
              <p:cNvPr id="5" name="Oval 4">
                <a:extLst>
                  <a:ext uri="{FF2B5EF4-FFF2-40B4-BE49-F238E27FC236}">
                    <a16:creationId xmlns:a16="http://schemas.microsoft.com/office/drawing/2014/main" id="{0BAF31B4-70CC-8D8C-5E7D-31BBA809F291}"/>
                  </a:ext>
                </a:extLst>
              </p:cNvPr>
              <p:cNvSpPr/>
              <p:nvPr/>
            </p:nvSpPr>
            <p:spPr>
              <a:xfrm>
                <a:off x="6698418" y="2166918"/>
                <a:ext cx="548640" cy="548640"/>
              </a:xfrm>
              <a:prstGeom prst="ellipse">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𝑀</m:t>
                          </m:r>
                        </m:e>
                        <m:sub>
                          <m:r>
                            <a:rPr lang="en-US" b="0" i="1" smtClean="0">
                              <a:solidFill>
                                <a:schemeClr val="tx1"/>
                              </a:solidFill>
                              <a:latin typeface="Cambria Math" panose="02040503050406030204" pitchFamily="18" charset="0"/>
                            </a:rPr>
                            <m:t>1</m:t>
                          </m:r>
                        </m:sub>
                      </m:sSub>
                    </m:oMath>
                  </m:oMathPara>
                </a14:m>
                <a:endParaRPr lang="en-US" dirty="0"/>
              </a:p>
            </p:txBody>
          </p:sp>
        </mc:Choice>
        <mc:Fallback xmlns="">
          <p:sp>
            <p:nvSpPr>
              <p:cNvPr id="5" name="Oval 4">
                <a:extLst>
                  <a:ext uri="{FF2B5EF4-FFF2-40B4-BE49-F238E27FC236}">
                    <a16:creationId xmlns:a16="http://schemas.microsoft.com/office/drawing/2014/main" id="{0BAF31B4-70CC-8D8C-5E7D-31BBA809F291}"/>
                  </a:ext>
                </a:extLst>
              </p:cNvPr>
              <p:cNvSpPr>
                <a:spLocks noRot="1" noChangeAspect="1" noMove="1" noResize="1" noEditPoints="1" noAdjustHandles="1" noChangeArrowheads="1" noChangeShapeType="1" noTextEdit="1"/>
              </p:cNvSpPr>
              <p:nvPr/>
            </p:nvSpPr>
            <p:spPr>
              <a:xfrm>
                <a:off x="6698418" y="2166918"/>
                <a:ext cx="548640" cy="548640"/>
              </a:xfrm>
              <a:prstGeom prst="ellipse">
                <a:avLst/>
              </a:prstGeom>
              <a:blipFill>
                <a:blip r:embed="rId2"/>
                <a:stretch>
                  <a:fillRect/>
                </a:stretch>
              </a:blipFill>
            </p:spPr>
            <p:txBody>
              <a:bodyPr/>
              <a:lstStyle/>
              <a:p>
                <a:r>
                  <a:rPr lang="en-US">
                    <a:noFill/>
                  </a:rPr>
                  <a:t> </a:t>
                </a:r>
              </a:p>
            </p:txBody>
          </p:sp>
        </mc:Fallback>
      </mc:AlternateContent>
      <p:sp>
        <p:nvSpPr>
          <p:cNvPr id="8" name="Rectangle: Rounded Corners 13">
            <a:extLst>
              <a:ext uri="{FF2B5EF4-FFF2-40B4-BE49-F238E27FC236}">
                <a16:creationId xmlns:a16="http://schemas.microsoft.com/office/drawing/2014/main" id="{82AC6B3F-79D1-8094-2504-213E11DC8A8E}"/>
              </a:ext>
            </a:extLst>
          </p:cNvPr>
          <p:cNvSpPr/>
          <p:nvPr/>
        </p:nvSpPr>
        <p:spPr>
          <a:xfrm>
            <a:off x="6587710" y="1975736"/>
            <a:ext cx="800100" cy="243839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6D0BDBF-5218-5B50-84DC-40565FE93793}"/>
              </a:ext>
            </a:extLst>
          </p:cNvPr>
          <p:cNvSpPr txBox="1"/>
          <p:nvPr/>
        </p:nvSpPr>
        <p:spPr>
          <a:xfrm>
            <a:off x="6531830" y="4417354"/>
            <a:ext cx="1050072" cy="307777"/>
          </a:xfrm>
          <a:prstGeom prst="rect">
            <a:avLst/>
          </a:prstGeom>
          <a:noFill/>
        </p:spPr>
        <p:txBody>
          <a:bodyPr wrap="square" rtlCol="0">
            <a:spAutoFit/>
          </a:bodyPr>
          <a:lstStyle/>
          <a:p>
            <a:r>
              <a:rPr lang="en-US" dirty="0"/>
              <a:t>Machines</a:t>
            </a:r>
          </a:p>
        </p:txBody>
      </p:sp>
      <p:cxnSp>
        <p:nvCxnSpPr>
          <p:cNvPr id="12" name="Straight Arrow Connector 11">
            <a:extLst>
              <a:ext uri="{FF2B5EF4-FFF2-40B4-BE49-F238E27FC236}">
                <a16:creationId xmlns:a16="http://schemas.microsoft.com/office/drawing/2014/main" id="{E6326A50-EE04-6689-AF76-016BF104C436}"/>
              </a:ext>
            </a:extLst>
          </p:cNvPr>
          <p:cNvCxnSpPr>
            <a:cxnSpLocks/>
            <a:stCxn id="13" idx="1"/>
            <a:endCxn id="5" idx="7"/>
          </p:cNvCxnSpPr>
          <p:nvPr/>
        </p:nvCxnSpPr>
        <p:spPr>
          <a:xfrm flipH="1">
            <a:off x="7166712" y="1732272"/>
            <a:ext cx="415190" cy="514992"/>
          </a:xfrm>
          <a:prstGeom prst="straightConnector1">
            <a:avLst/>
          </a:prstGeom>
          <a:ln>
            <a:solidFill>
              <a:schemeClr val="accent1">
                <a:shade val="95000"/>
                <a:satMod val="105000"/>
                <a:alpha val="74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9E939F7-4429-361D-54D6-1DF3B8CE9B91}"/>
              </a:ext>
            </a:extLst>
          </p:cNvPr>
          <p:cNvSpPr txBox="1"/>
          <p:nvPr/>
        </p:nvSpPr>
        <p:spPr>
          <a:xfrm>
            <a:off x="7581902" y="1470662"/>
            <a:ext cx="1402348" cy="523220"/>
          </a:xfrm>
          <a:prstGeom prst="rect">
            <a:avLst/>
          </a:prstGeom>
          <a:noFill/>
          <a:ln>
            <a:solidFill>
              <a:schemeClr val="accent1">
                <a:shade val="95000"/>
                <a:satMod val="105000"/>
              </a:schemeClr>
            </a:solidFill>
          </a:ln>
        </p:spPr>
        <p:txBody>
          <a:bodyPr wrap="square" rtlCol="0">
            <a:spAutoFit/>
          </a:bodyPr>
          <a:lstStyle/>
          <a:p>
            <a:pPr algn="ctr"/>
            <a:r>
              <a:rPr lang="en-US" dirty="0"/>
              <a:t>Slowest machine type</a:t>
            </a:r>
          </a:p>
        </p:txBody>
      </p:sp>
      <mc:AlternateContent xmlns:mc="http://schemas.openxmlformats.org/markup-compatibility/2006" xmlns:a14="http://schemas.microsoft.com/office/drawing/2010/main">
        <mc:Choice Requires="a14">
          <p:graphicFrame>
            <p:nvGraphicFramePr>
              <p:cNvPr id="16" name="Table 15">
                <a:extLst>
                  <a:ext uri="{FF2B5EF4-FFF2-40B4-BE49-F238E27FC236}">
                    <a16:creationId xmlns:a16="http://schemas.microsoft.com/office/drawing/2014/main" id="{7F8FBA81-CC55-2D18-A547-27EBAC4133C9}"/>
                  </a:ext>
                </a:extLst>
              </p:cNvPr>
              <p:cNvGraphicFramePr>
                <a:graphicFrameLocks noGrp="1"/>
              </p:cNvGraphicFramePr>
              <p:nvPr/>
            </p:nvGraphicFramePr>
            <p:xfrm>
              <a:off x="256671" y="1279118"/>
              <a:ext cx="2610854" cy="758778"/>
            </p:xfrm>
            <a:graphic>
              <a:graphicData uri="http://schemas.openxmlformats.org/drawingml/2006/table">
                <a:tbl>
                  <a:tblPr firstRow="1" bandRow="1">
                    <a:tableStyleId>{8C460DB3-1CF6-4942-BB13-146197CB54A1}</a:tableStyleId>
                  </a:tblPr>
                  <a:tblGrid>
                    <a:gridCol w="421106">
                      <a:extLst>
                        <a:ext uri="{9D8B030D-6E8A-4147-A177-3AD203B41FA5}">
                          <a16:colId xmlns:a16="http://schemas.microsoft.com/office/drawing/2014/main" val="1271761020"/>
                        </a:ext>
                      </a:extLst>
                    </a:gridCol>
                    <a:gridCol w="794084">
                      <a:extLst>
                        <a:ext uri="{9D8B030D-6E8A-4147-A177-3AD203B41FA5}">
                          <a16:colId xmlns:a16="http://schemas.microsoft.com/office/drawing/2014/main" val="4002030671"/>
                        </a:ext>
                      </a:extLst>
                    </a:gridCol>
                    <a:gridCol w="673768">
                      <a:extLst>
                        <a:ext uri="{9D8B030D-6E8A-4147-A177-3AD203B41FA5}">
                          <a16:colId xmlns:a16="http://schemas.microsoft.com/office/drawing/2014/main" val="226424904"/>
                        </a:ext>
                      </a:extLst>
                    </a:gridCol>
                    <a:gridCol w="721896">
                      <a:extLst>
                        <a:ext uri="{9D8B030D-6E8A-4147-A177-3AD203B41FA5}">
                          <a16:colId xmlns:a16="http://schemas.microsoft.com/office/drawing/2014/main" val="2798005921"/>
                        </a:ext>
                      </a:extLst>
                    </a:gridCol>
                  </a:tblGrid>
                  <a:tr h="379389">
                    <a:tc>
                      <a:txBody>
                        <a:bodyPr/>
                        <a:lstStyle/>
                        <a:p>
                          <a:pPr algn="ctr"/>
                          <a:endParaRPr lang="en-US"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𝑀</m:t>
                                    </m:r>
                                  </m:e>
                                  <m:sub>
                                    <m:r>
                                      <a:rPr lang="en-US" b="0" i="1" smtClean="0">
                                        <a:latin typeface="Cambria Math" panose="02040503050406030204" pitchFamily="18" charset="0"/>
                                      </a:rPr>
                                      <m:t>1</m:t>
                                    </m:r>
                                  </m:sub>
                                </m:sSub>
                              </m:oMath>
                            </m:oMathPara>
                          </a14:m>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𝑀</m:t>
                                    </m:r>
                                  </m:e>
                                  <m:sub>
                                    <m:r>
                                      <a:rPr lang="en-US" b="0" i="1" smtClean="0">
                                        <a:latin typeface="Cambria Math" panose="02040503050406030204" pitchFamily="18" charset="0"/>
                                      </a:rPr>
                                      <m:t>2</m:t>
                                    </m:r>
                                  </m:sub>
                                </m:sSub>
                              </m:oMath>
                            </m:oMathPara>
                          </a14:m>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𝑀</m:t>
                                    </m:r>
                                  </m:e>
                                  <m:sub>
                                    <m:r>
                                      <a:rPr lang="en-US" b="0" i="1" smtClean="0">
                                        <a:latin typeface="Cambria Math" panose="02040503050406030204" pitchFamily="18" charset="0"/>
                                      </a:rPr>
                                      <m:t>3</m:t>
                                    </m:r>
                                  </m:sub>
                                </m:sSub>
                              </m:oMath>
                            </m:oMathPara>
                          </a14:m>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91405429"/>
                      </a:ext>
                    </a:extLst>
                  </a:tr>
                  <a:tr h="379389">
                    <a:tc>
                      <a:txBody>
                        <a:bodyPr/>
                        <a:lstStyle/>
                        <a:p>
                          <a:pPr algn="ctr"/>
                          <a:r>
                            <a:rPr lang="en-US" dirty="0"/>
                            <a:t>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62257186"/>
                      </a:ext>
                    </a:extLst>
                  </a:tr>
                </a:tbl>
              </a:graphicData>
            </a:graphic>
          </p:graphicFrame>
        </mc:Choice>
        <mc:Fallback xmlns="">
          <p:graphicFrame>
            <p:nvGraphicFramePr>
              <p:cNvPr id="16" name="Table 15">
                <a:extLst>
                  <a:ext uri="{FF2B5EF4-FFF2-40B4-BE49-F238E27FC236}">
                    <a16:creationId xmlns:a16="http://schemas.microsoft.com/office/drawing/2014/main" id="{7F8FBA81-CC55-2D18-A547-27EBAC4133C9}"/>
                  </a:ext>
                </a:extLst>
              </p:cNvPr>
              <p:cNvGraphicFramePr>
                <a:graphicFrameLocks noGrp="1"/>
              </p:cNvGraphicFramePr>
              <p:nvPr/>
            </p:nvGraphicFramePr>
            <p:xfrm>
              <a:off x="256671" y="1279118"/>
              <a:ext cx="2610854" cy="758778"/>
            </p:xfrm>
            <a:graphic>
              <a:graphicData uri="http://schemas.openxmlformats.org/drawingml/2006/table">
                <a:tbl>
                  <a:tblPr firstRow="1" bandRow="1">
                    <a:tableStyleId>{8C460DB3-1CF6-4942-BB13-146197CB54A1}</a:tableStyleId>
                  </a:tblPr>
                  <a:tblGrid>
                    <a:gridCol w="421106">
                      <a:extLst>
                        <a:ext uri="{9D8B030D-6E8A-4147-A177-3AD203B41FA5}">
                          <a16:colId xmlns:a16="http://schemas.microsoft.com/office/drawing/2014/main" val="1271761020"/>
                        </a:ext>
                      </a:extLst>
                    </a:gridCol>
                    <a:gridCol w="794084">
                      <a:extLst>
                        <a:ext uri="{9D8B030D-6E8A-4147-A177-3AD203B41FA5}">
                          <a16:colId xmlns:a16="http://schemas.microsoft.com/office/drawing/2014/main" val="4002030671"/>
                        </a:ext>
                      </a:extLst>
                    </a:gridCol>
                    <a:gridCol w="673768">
                      <a:extLst>
                        <a:ext uri="{9D8B030D-6E8A-4147-A177-3AD203B41FA5}">
                          <a16:colId xmlns:a16="http://schemas.microsoft.com/office/drawing/2014/main" val="226424904"/>
                        </a:ext>
                      </a:extLst>
                    </a:gridCol>
                    <a:gridCol w="721896">
                      <a:extLst>
                        <a:ext uri="{9D8B030D-6E8A-4147-A177-3AD203B41FA5}">
                          <a16:colId xmlns:a16="http://schemas.microsoft.com/office/drawing/2014/main" val="2798005921"/>
                        </a:ext>
                      </a:extLst>
                    </a:gridCol>
                  </a:tblGrid>
                  <a:tr h="379389">
                    <a:tc>
                      <a:txBody>
                        <a:bodyPr/>
                        <a:lstStyle/>
                        <a:p>
                          <a:pPr algn="ctr"/>
                          <a:endParaRPr lang="en-US"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53968" t="-3226" r="-177778" b="-100000"/>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183019" t="-3226" r="-111321" b="-100000"/>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263158" t="-3226" r="-3509" b="-100000"/>
                          </a:stretch>
                        </a:blipFill>
                      </a:tcPr>
                    </a:tc>
                    <a:extLst>
                      <a:ext uri="{0D108BD9-81ED-4DB2-BD59-A6C34878D82A}">
                        <a16:rowId xmlns:a16="http://schemas.microsoft.com/office/drawing/2014/main" val="2391405429"/>
                      </a:ext>
                    </a:extLst>
                  </a:tr>
                  <a:tr h="379389">
                    <a:tc>
                      <a:txBody>
                        <a:bodyPr/>
                        <a:lstStyle/>
                        <a:p>
                          <a:pPr algn="ctr"/>
                          <a:r>
                            <a:rPr lang="en-US" dirty="0"/>
                            <a:t>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62257186"/>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17" name="Table 16">
                <a:extLst>
                  <a:ext uri="{FF2B5EF4-FFF2-40B4-BE49-F238E27FC236}">
                    <a16:creationId xmlns:a16="http://schemas.microsoft.com/office/drawing/2014/main" id="{AB62AFF8-A228-1B16-165E-0383C438A4E4}"/>
                  </a:ext>
                </a:extLst>
              </p:cNvPr>
              <p:cNvGraphicFramePr>
                <a:graphicFrameLocks noGrp="1"/>
              </p:cNvGraphicFramePr>
              <p:nvPr/>
            </p:nvGraphicFramePr>
            <p:xfrm>
              <a:off x="3761879" y="1279118"/>
              <a:ext cx="2610854" cy="758778"/>
            </p:xfrm>
            <a:graphic>
              <a:graphicData uri="http://schemas.openxmlformats.org/drawingml/2006/table">
                <a:tbl>
                  <a:tblPr firstRow="1" bandRow="1">
                    <a:tableStyleId>{8C460DB3-1CF6-4942-BB13-146197CB54A1}</a:tableStyleId>
                  </a:tblPr>
                  <a:tblGrid>
                    <a:gridCol w="421106">
                      <a:extLst>
                        <a:ext uri="{9D8B030D-6E8A-4147-A177-3AD203B41FA5}">
                          <a16:colId xmlns:a16="http://schemas.microsoft.com/office/drawing/2014/main" val="1271761020"/>
                        </a:ext>
                      </a:extLst>
                    </a:gridCol>
                    <a:gridCol w="794084">
                      <a:extLst>
                        <a:ext uri="{9D8B030D-6E8A-4147-A177-3AD203B41FA5}">
                          <a16:colId xmlns:a16="http://schemas.microsoft.com/office/drawing/2014/main" val="4002030671"/>
                        </a:ext>
                      </a:extLst>
                    </a:gridCol>
                    <a:gridCol w="673768">
                      <a:extLst>
                        <a:ext uri="{9D8B030D-6E8A-4147-A177-3AD203B41FA5}">
                          <a16:colId xmlns:a16="http://schemas.microsoft.com/office/drawing/2014/main" val="226424904"/>
                        </a:ext>
                      </a:extLst>
                    </a:gridCol>
                    <a:gridCol w="721896">
                      <a:extLst>
                        <a:ext uri="{9D8B030D-6E8A-4147-A177-3AD203B41FA5}">
                          <a16:colId xmlns:a16="http://schemas.microsoft.com/office/drawing/2014/main" val="2798005921"/>
                        </a:ext>
                      </a:extLst>
                    </a:gridCol>
                  </a:tblGrid>
                  <a:tr h="379389">
                    <a:tc>
                      <a:txBody>
                        <a:bodyPr/>
                        <a:lstStyle/>
                        <a:p>
                          <a:pPr algn="ctr"/>
                          <a:endParaRPr lang="en-US"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𝑀</m:t>
                                    </m:r>
                                  </m:e>
                                  <m:sub>
                                    <m:r>
                                      <a:rPr lang="en-US" b="0" i="1" smtClean="0">
                                        <a:latin typeface="Cambria Math" panose="02040503050406030204" pitchFamily="18" charset="0"/>
                                      </a:rPr>
                                      <m:t>1</m:t>
                                    </m:r>
                                  </m:sub>
                                </m:sSub>
                              </m:oMath>
                            </m:oMathPara>
                          </a14:m>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𝑀</m:t>
                                    </m:r>
                                  </m:e>
                                  <m:sub>
                                    <m:r>
                                      <a:rPr lang="en-US" b="0" i="1" smtClean="0">
                                        <a:latin typeface="Cambria Math" panose="02040503050406030204" pitchFamily="18" charset="0"/>
                                      </a:rPr>
                                      <m:t>2</m:t>
                                    </m:r>
                                  </m:sub>
                                </m:sSub>
                              </m:oMath>
                            </m:oMathPara>
                          </a14:m>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𝑀</m:t>
                                    </m:r>
                                  </m:e>
                                  <m:sub>
                                    <m:r>
                                      <a:rPr lang="en-US" b="0" i="1" smtClean="0">
                                        <a:latin typeface="Cambria Math" panose="02040503050406030204" pitchFamily="18" charset="0"/>
                                      </a:rPr>
                                      <m:t>3</m:t>
                                    </m:r>
                                  </m:sub>
                                </m:sSub>
                              </m:oMath>
                            </m:oMathPara>
                          </a14:m>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91405429"/>
                      </a:ext>
                    </a:extLst>
                  </a:tr>
                  <a:tr h="379389">
                    <a:tc>
                      <a:txBody>
                        <a:bodyPr/>
                        <a:lstStyle/>
                        <a:p>
                          <a:pPr algn="ctr"/>
                          <a:r>
                            <a:rPr lang="en-US" dirty="0"/>
                            <a:t>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62257186"/>
                      </a:ext>
                    </a:extLst>
                  </a:tr>
                </a:tbl>
              </a:graphicData>
            </a:graphic>
          </p:graphicFrame>
        </mc:Choice>
        <mc:Fallback xmlns="">
          <p:graphicFrame>
            <p:nvGraphicFramePr>
              <p:cNvPr id="17" name="Table 16">
                <a:extLst>
                  <a:ext uri="{FF2B5EF4-FFF2-40B4-BE49-F238E27FC236}">
                    <a16:creationId xmlns:a16="http://schemas.microsoft.com/office/drawing/2014/main" id="{AB62AFF8-A228-1B16-165E-0383C438A4E4}"/>
                  </a:ext>
                </a:extLst>
              </p:cNvPr>
              <p:cNvGraphicFramePr>
                <a:graphicFrameLocks noGrp="1"/>
              </p:cNvGraphicFramePr>
              <p:nvPr/>
            </p:nvGraphicFramePr>
            <p:xfrm>
              <a:off x="3761879" y="1279118"/>
              <a:ext cx="2610854" cy="758778"/>
            </p:xfrm>
            <a:graphic>
              <a:graphicData uri="http://schemas.openxmlformats.org/drawingml/2006/table">
                <a:tbl>
                  <a:tblPr firstRow="1" bandRow="1">
                    <a:tableStyleId>{8C460DB3-1CF6-4942-BB13-146197CB54A1}</a:tableStyleId>
                  </a:tblPr>
                  <a:tblGrid>
                    <a:gridCol w="421106">
                      <a:extLst>
                        <a:ext uri="{9D8B030D-6E8A-4147-A177-3AD203B41FA5}">
                          <a16:colId xmlns:a16="http://schemas.microsoft.com/office/drawing/2014/main" val="1271761020"/>
                        </a:ext>
                      </a:extLst>
                    </a:gridCol>
                    <a:gridCol w="794084">
                      <a:extLst>
                        <a:ext uri="{9D8B030D-6E8A-4147-A177-3AD203B41FA5}">
                          <a16:colId xmlns:a16="http://schemas.microsoft.com/office/drawing/2014/main" val="4002030671"/>
                        </a:ext>
                      </a:extLst>
                    </a:gridCol>
                    <a:gridCol w="673768">
                      <a:extLst>
                        <a:ext uri="{9D8B030D-6E8A-4147-A177-3AD203B41FA5}">
                          <a16:colId xmlns:a16="http://schemas.microsoft.com/office/drawing/2014/main" val="226424904"/>
                        </a:ext>
                      </a:extLst>
                    </a:gridCol>
                    <a:gridCol w="721896">
                      <a:extLst>
                        <a:ext uri="{9D8B030D-6E8A-4147-A177-3AD203B41FA5}">
                          <a16:colId xmlns:a16="http://schemas.microsoft.com/office/drawing/2014/main" val="2798005921"/>
                        </a:ext>
                      </a:extLst>
                    </a:gridCol>
                  </a:tblGrid>
                  <a:tr h="379389">
                    <a:tc>
                      <a:txBody>
                        <a:bodyPr/>
                        <a:lstStyle/>
                        <a:p>
                          <a:pPr algn="ctr"/>
                          <a:endParaRPr lang="en-US"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4"/>
                          <a:stretch>
                            <a:fillRect l="-53968" t="-3226" r="-177778" b="-100000"/>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4"/>
                          <a:stretch>
                            <a:fillRect l="-183019" t="-3226" r="-111321" b="-100000"/>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4"/>
                          <a:stretch>
                            <a:fillRect l="-263158" t="-3226" r="-3509" b="-100000"/>
                          </a:stretch>
                        </a:blipFill>
                      </a:tcPr>
                    </a:tc>
                    <a:extLst>
                      <a:ext uri="{0D108BD9-81ED-4DB2-BD59-A6C34878D82A}">
                        <a16:rowId xmlns:a16="http://schemas.microsoft.com/office/drawing/2014/main" val="2391405429"/>
                      </a:ext>
                    </a:extLst>
                  </a:tr>
                  <a:tr h="379389">
                    <a:tc>
                      <a:txBody>
                        <a:bodyPr/>
                        <a:lstStyle/>
                        <a:p>
                          <a:pPr algn="ctr"/>
                          <a:r>
                            <a:rPr lang="en-US" dirty="0"/>
                            <a:t>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62257186"/>
                      </a:ext>
                    </a:extLst>
                  </a:tr>
                </a:tbl>
              </a:graphicData>
            </a:graphic>
          </p:graphicFrame>
        </mc:Fallback>
      </mc:AlternateContent>
      <p:sp>
        <p:nvSpPr>
          <p:cNvPr id="18" name="TextBox 17">
            <a:extLst>
              <a:ext uri="{FF2B5EF4-FFF2-40B4-BE49-F238E27FC236}">
                <a16:creationId xmlns:a16="http://schemas.microsoft.com/office/drawing/2014/main" id="{87091B3D-1E14-B518-6421-47B26AE26A35}"/>
              </a:ext>
            </a:extLst>
          </p:cNvPr>
          <p:cNvSpPr txBox="1"/>
          <p:nvPr/>
        </p:nvSpPr>
        <p:spPr>
          <a:xfrm>
            <a:off x="1499933" y="982324"/>
            <a:ext cx="637253" cy="307777"/>
          </a:xfrm>
          <a:prstGeom prst="rect">
            <a:avLst/>
          </a:prstGeom>
          <a:noFill/>
        </p:spPr>
        <p:txBody>
          <a:bodyPr wrap="square" rtlCol="0">
            <a:spAutoFit/>
          </a:bodyPr>
          <a:lstStyle/>
          <a:p>
            <a:r>
              <a:rPr lang="en-US" dirty="0"/>
              <a:t>EET</a:t>
            </a:r>
          </a:p>
        </p:txBody>
      </p:sp>
      <p:sp>
        <p:nvSpPr>
          <p:cNvPr id="19" name="TextBox 18">
            <a:extLst>
              <a:ext uri="{FF2B5EF4-FFF2-40B4-BE49-F238E27FC236}">
                <a16:creationId xmlns:a16="http://schemas.microsoft.com/office/drawing/2014/main" id="{C966DC51-DFE7-8F1E-0CB5-2D439FD36D8A}"/>
              </a:ext>
            </a:extLst>
          </p:cNvPr>
          <p:cNvSpPr txBox="1"/>
          <p:nvPr/>
        </p:nvSpPr>
        <p:spPr>
          <a:xfrm>
            <a:off x="4400487" y="982324"/>
            <a:ext cx="1507018" cy="307777"/>
          </a:xfrm>
          <a:prstGeom prst="rect">
            <a:avLst/>
          </a:prstGeom>
          <a:noFill/>
        </p:spPr>
        <p:txBody>
          <a:bodyPr wrap="square" rtlCol="0">
            <a:spAutoFit/>
          </a:bodyPr>
          <a:lstStyle/>
          <a:p>
            <a:r>
              <a:rPr lang="en-US" dirty="0"/>
              <a:t>Speedup Vector</a:t>
            </a:r>
          </a:p>
        </p:txBody>
      </p:sp>
      <mc:AlternateContent xmlns:mc="http://schemas.openxmlformats.org/markup-compatibility/2006" xmlns:a14="http://schemas.microsoft.com/office/drawing/2010/main">
        <mc:Choice Requires="a14">
          <p:sp>
            <p:nvSpPr>
              <p:cNvPr id="20" name="Rectangle 19">
                <a:extLst>
                  <a:ext uri="{FF2B5EF4-FFF2-40B4-BE49-F238E27FC236}">
                    <a16:creationId xmlns:a16="http://schemas.microsoft.com/office/drawing/2014/main" id="{ABBD5D4E-279C-B5D4-5D59-A8CC8D486FB5}"/>
                  </a:ext>
                </a:extLst>
              </p:cNvPr>
              <p:cNvSpPr/>
              <p:nvPr/>
            </p:nvSpPr>
            <p:spPr>
              <a:xfrm>
                <a:off x="3105652" y="2882793"/>
                <a:ext cx="428976" cy="401515"/>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𝑡</m:t>
                          </m:r>
                        </m:e>
                        <m:sub>
                          <m:r>
                            <a:rPr lang="en-US" b="0" i="1" smtClean="0">
                              <a:solidFill>
                                <a:schemeClr val="tx1"/>
                              </a:solidFill>
                              <a:latin typeface="Cambria Math" panose="02040503050406030204" pitchFamily="18" charset="0"/>
                            </a:rPr>
                            <m:t>1</m:t>
                          </m:r>
                        </m:sub>
                      </m:sSub>
                    </m:oMath>
                  </m:oMathPara>
                </a14:m>
                <a:endParaRPr lang="en-US" dirty="0">
                  <a:solidFill>
                    <a:schemeClr val="tx1"/>
                  </a:solidFill>
                </a:endParaRPr>
              </a:p>
            </p:txBody>
          </p:sp>
        </mc:Choice>
        <mc:Fallback xmlns="">
          <p:sp>
            <p:nvSpPr>
              <p:cNvPr id="20" name="Rectangle 19">
                <a:extLst>
                  <a:ext uri="{FF2B5EF4-FFF2-40B4-BE49-F238E27FC236}">
                    <a16:creationId xmlns:a16="http://schemas.microsoft.com/office/drawing/2014/main" id="{ABBD5D4E-279C-B5D4-5D59-A8CC8D486FB5}"/>
                  </a:ext>
                </a:extLst>
              </p:cNvPr>
              <p:cNvSpPr>
                <a:spLocks noRot="1" noChangeAspect="1" noMove="1" noResize="1" noEditPoints="1" noAdjustHandles="1" noChangeArrowheads="1" noChangeShapeType="1" noTextEdit="1"/>
              </p:cNvSpPr>
              <p:nvPr/>
            </p:nvSpPr>
            <p:spPr>
              <a:xfrm>
                <a:off x="3105652" y="2882793"/>
                <a:ext cx="428976" cy="401515"/>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Rectangle 22">
                <a:extLst>
                  <a:ext uri="{FF2B5EF4-FFF2-40B4-BE49-F238E27FC236}">
                    <a16:creationId xmlns:a16="http://schemas.microsoft.com/office/drawing/2014/main" id="{482A5B19-3729-2D24-A2DE-17169A4102F5}"/>
                  </a:ext>
                </a:extLst>
              </p:cNvPr>
              <p:cNvSpPr/>
              <p:nvPr/>
            </p:nvSpPr>
            <p:spPr>
              <a:xfrm>
                <a:off x="2676676" y="2882792"/>
                <a:ext cx="428976" cy="401515"/>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𝑡</m:t>
                          </m:r>
                        </m:e>
                        <m:sub>
                          <m:r>
                            <a:rPr lang="en-US" b="0" i="1" smtClean="0">
                              <a:solidFill>
                                <a:schemeClr val="tx1"/>
                              </a:solidFill>
                              <a:latin typeface="Cambria Math" panose="02040503050406030204" pitchFamily="18" charset="0"/>
                            </a:rPr>
                            <m:t>2</m:t>
                          </m:r>
                        </m:sub>
                      </m:sSub>
                    </m:oMath>
                  </m:oMathPara>
                </a14:m>
                <a:endParaRPr lang="en-US" dirty="0">
                  <a:solidFill>
                    <a:schemeClr val="tx1"/>
                  </a:solidFill>
                </a:endParaRPr>
              </a:p>
            </p:txBody>
          </p:sp>
        </mc:Choice>
        <mc:Fallback xmlns="">
          <p:sp>
            <p:nvSpPr>
              <p:cNvPr id="23" name="Rectangle 22">
                <a:extLst>
                  <a:ext uri="{FF2B5EF4-FFF2-40B4-BE49-F238E27FC236}">
                    <a16:creationId xmlns:a16="http://schemas.microsoft.com/office/drawing/2014/main" id="{482A5B19-3729-2D24-A2DE-17169A4102F5}"/>
                  </a:ext>
                </a:extLst>
              </p:cNvPr>
              <p:cNvSpPr>
                <a:spLocks noRot="1" noChangeAspect="1" noMove="1" noResize="1" noEditPoints="1" noAdjustHandles="1" noChangeArrowheads="1" noChangeShapeType="1" noTextEdit="1"/>
              </p:cNvSpPr>
              <p:nvPr/>
            </p:nvSpPr>
            <p:spPr>
              <a:xfrm>
                <a:off x="2676676" y="2882792"/>
                <a:ext cx="428976" cy="401515"/>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Rectangle 23">
                <a:extLst>
                  <a:ext uri="{FF2B5EF4-FFF2-40B4-BE49-F238E27FC236}">
                    <a16:creationId xmlns:a16="http://schemas.microsoft.com/office/drawing/2014/main" id="{5BBCFCBD-B80E-CC91-AF41-2E62267CCEA5}"/>
                  </a:ext>
                </a:extLst>
              </p:cNvPr>
              <p:cNvSpPr/>
              <p:nvPr/>
            </p:nvSpPr>
            <p:spPr>
              <a:xfrm>
                <a:off x="2247700" y="2882792"/>
                <a:ext cx="428976" cy="401515"/>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m:t>
                      </m:r>
                    </m:oMath>
                  </m:oMathPara>
                </a14:m>
                <a:endParaRPr lang="en-US" dirty="0">
                  <a:solidFill>
                    <a:schemeClr val="tx1"/>
                  </a:solidFill>
                </a:endParaRPr>
              </a:p>
            </p:txBody>
          </p:sp>
        </mc:Choice>
        <mc:Fallback xmlns="">
          <p:sp>
            <p:nvSpPr>
              <p:cNvPr id="24" name="Rectangle 23">
                <a:extLst>
                  <a:ext uri="{FF2B5EF4-FFF2-40B4-BE49-F238E27FC236}">
                    <a16:creationId xmlns:a16="http://schemas.microsoft.com/office/drawing/2014/main" id="{5BBCFCBD-B80E-CC91-AF41-2E62267CCEA5}"/>
                  </a:ext>
                </a:extLst>
              </p:cNvPr>
              <p:cNvSpPr>
                <a:spLocks noRot="1" noChangeAspect="1" noMove="1" noResize="1" noEditPoints="1" noAdjustHandles="1" noChangeArrowheads="1" noChangeShapeType="1" noTextEdit="1"/>
              </p:cNvSpPr>
              <p:nvPr/>
            </p:nvSpPr>
            <p:spPr>
              <a:xfrm>
                <a:off x="2247700" y="2882792"/>
                <a:ext cx="428976" cy="401515"/>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Rectangle 24">
                <a:extLst>
                  <a:ext uri="{FF2B5EF4-FFF2-40B4-BE49-F238E27FC236}">
                    <a16:creationId xmlns:a16="http://schemas.microsoft.com/office/drawing/2014/main" id="{FF728784-7EEA-CB6F-3D04-D62CC41E71E8}"/>
                  </a:ext>
                </a:extLst>
              </p:cNvPr>
              <p:cNvSpPr/>
              <p:nvPr/>
            </p:nvSpPr>
            <p:spPr>
              <a:xfrm>
                <a:off x="1818724" y="2882791"/>
                <a:ext cx="428976" cy="401515"/>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𝑡</m:t>
                          </m:r>
                        </m:e>
                        <m:sub>
                          <m:r>
                            <a:rPr lang="en-US" b="0" i="1" smtClean="0">
                              <a:solidFill>
                                <a:schemeClr val="tx1"/>
                              </a:solidFill>
                              <a:latin typeface="Cambria Math" panose="02040503050406030204" pitchFamily="18" charset="0"/>
                            </a:rPr>
                            <m:t>𝑐</m:t>
                          </m:r>
                        </m:sub>
                      </m:sSub>
                    </m:oMath>
                  </m:oMathPara>
                </a14:m>
                <a:endParaRPr lang="en-US" dirty="0">
                  <a:solidFill>
                    <a:schemeClr val="tx1"/>
                  </a:solidFill>
                </a:endParaRPr>
              </a:p>
            </p:txBody>
          </p:sp>
        </mc:Choice>
        <mc:Fallback xmlns="">
          <p:sp>
            <p:nvSpPr>
              <p:cNvPr id="25" name="Rectangle 24">
                <a:extLst>
                  <a:ext uri="{FF2B5EF4-FFF2-40B4-BE49-F238E27FC236}">
                    <a16:creationId xmlns:a16="http://schemas.microsoft.com/office/drawing/2014/main" id="{FF728784-7EEA-CB6F-3D04-D62CC41E71E8}"/>
                  </a:ext>
                </a:extLst>
              </p:cNvPr>
              <p:cNvSpPr>
                <a:spLocks noRot="1" noChangeAspect="1" noMove="1" noResize="1" noEditPoints="1" noAdjustHandles="1" noChangeArrowheads="1" noChangeShapeType="1" noTextEdit="1"/>
              </p:cNvSpPr>
              <p:nvPr/>
            </p:nvSpPr>
            <p:spPr>
              <a:xfrm>
                <a:off x="1818724" y="2882791"/>
                <a:ext cx="428976" cy="401515"/>
              </a:xfrm>
              <a:prstGeom prst="rect">
                <a:avLst/>
              </a:prstGeom>
              <a:blipFill>
                <a:blip r:embed="rId8"/>
                <a:stretch>
                  <a:fillRect/>
                </a:stretch>
              </a:blipFill>
            </p:spPr>
            <p:txBody>
              <a:bodyPr/>
              <a:lstStyle/>
              <a:p>
                <a:r>
                  <a:rPr lang="en-US">
                    <a:noFill/>
                  </a:rPr>
                  <a:t> </a:t>
                </a:r>
              </a:p>
            </p:txBody>
          </p:sp>
        </mc:Fallback>
      </mc:AlternateContent>
      <p:sp>
        <p:nvSpPr>
          <p:cNvPr id="26" name="TextBox 25">
            <a:extLst>
              <a:ext uri="{FF2B5EF4-FFF2-40B4-BE49-F238E27FC236}">
                <a16:creationId xmlns:a16="http://schemas.microsoft.com/office/drawing/2014/main" id="{CB888C9A-EF35-8139-9EEC-B5DEAC5DC9EE}"/>
              </a:ext>
            </a:extLst>
          </p:cNvPr>
          <p:cNvSpPr txBox="1"/>
          <p:nvPr/>
        </p:nvSpPr>
        <p:spPr>
          <a:xfrm>
            <a:off x="2081028" y="3304768"/>
            <a:ext cx="1239112" cy="523220"/>
          </a:xfrm>
          <a:prstGeom prst="rect">
            <a:avLst/>
          </a:prstGeom>
          <a:noFill/>
        </p:spPr>
        <p:txBody>
          <a:bodyPr wrap="square" rtlCol="0">
            <a:spAutoFit/>
          </a:bodyPr>
          <a:lstStyle/>
          <a:p>
            <a:pPr algn="ctr"/>
            <a:r>
              <a:rPr lang="en-US" dirty="0"/>
              <a:t>Unbounded FCFS Queue</a:t>
            </a:r>
          </a:p>
        </p:txBody>
      </p:sp>
      <mc:AlternateContent xmlns:mc="http://schemas.openxmlformats.org/markup-compatibility/2006" xmlns:a14="http://schemas.microsoft.com/office/drawing/2010/main">
        <mc:Choice Requires="a14">
          <p:sp>
            <p:nvSpPr>
              <p:cNvPr id="10" name="Oval 9">
                <a:extLst>
                  <a:ext uri="{FF2B5EF4-FFF2-40B4-BE49-F238E27FC236}">
                    <a16:creationId xmlns:a16="http://schemas.microsoft.com/office/drawing/2014/main" id="{97720023-7FD4-9EE0-E3E5-B9D4B2A475C9}"/>
                  </a:ext>
                </a:extLst>
              </p:cNvPr>
              <p:cNvSpPr/>
              <p:nvPr/>
            </p:nvSpPr>
            <p:spPr>
              <a:xfrm>
                <a:off x="6698189" y="2959022"/>
                <a:ext cx="548640" cy="548640"/>
              </a:xfrm>
              <a:prstGeom prst="ellipse">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𝑀</m:t>
                          </m:r>
                        </m:e>
                        <m:sub>
                          <m:r>
                            <a:rPr lang="en-US" b="0" i="1" smtClean="0">
                              <a:solidFill>
                                <a:schemeClr val="tx1"/>
                              </a:solidFill>
                              <a:latin typeface="Cambria Math" panose="02040503050406030204" pitchFamily="18" charset="0"/>
                            </a:rPr>
                            <m:t>1</m:t>
                          </m:r>
                        </m:sub>
                      </m:sSub>
                    </m:oMath>
                  </m:oMathPara>
                </a14:m>
                <a:endParaRPr lang="en-US" dirty="0"/>
              </a:p>
            </p:txBody>
          </p:sp>
        </mc:Choice>
        <mc:Fallback xmlns="">
          <p:sp>
            <p:nvSpPr>
              <p:cNvPr id="10" name="Oval 9">
                <a:extLst>
                  <a:ext uri="{FF2B5EF4-FFF2-40B4-BE49-F238E27FC236}">
                    <a16:creationId xmlns:a16="http://schemas.microsoft.com/office/drawing/2014/main" id="{97720023-7FD4-9EE0-E3E5-B9D4B2A475C9}"/>
                  </a:ext>
                </a:extLst>
              </p:cNvPr>
              <p:cNvSpPr>
                <a:spLocks noRot="1" noChangeAspect="1" noMove="1" noResize="1" noEditPoints="1" noAdjustHandles="1" noChangeArrowheads="1" noChangeShapeType="1" noTextEdit="1"/>
              </p:cNvSpPr>
              <p:nvPr/>
            </p:nvSpPr>
            <p:spPr>
              <a:xfrm>
                <a:off x="6698189" y="2959022"/>
                <a:ext cx="548640" cy="548640"/>
              </a:xfrm>
              <a:prstGeom prst="ellipse">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Oval 10">
                <a:extLst>
                  <a:ext uri="{FF2B5EF4-FFF2-40B4-BE49-F238E27FC236}">
                    <a16:creationId xmlns:a16="http://schemas.microsoft.com/office/drawing/2014/main" id="{225E9DFE-C23B-CA05-BFAA-00FCD06C8292}"/>
                  </a:ext>
                </a:extLst>
              </p:cNvPr>
              <p:cNvSpPr/>
              <p:nvPr/>
            </p:nvSpPr>
            <p:spPr>
              <a:xfrm>
                <a:off x="6713440" y="3686577"/>
                <a:ext cx="548640" cy="548640"/>
              </a:xfrm>
              <a:prstGeom prst="ellipse">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𝑀</m:t>
                          </m:r>
                        </m:e>
                        <m:sub>
                          <m:r>
                            <a:rPr lang="en-US" b="0" i="1" smtClean="0">
                              <a:solidFill>
                                <a:schemeClr val="tx1"/>
                              </a:solidFill>
                              <a:latin typeface="Cambria Math" panose="02040503050406030204" pitchFamily="18" charset="0"/>
                            </a:rPr>
                            <m:t>1</m:t>
                          </m:r>
                        </m:sub>
                      </m:sSub>
                    </m:oMath>
                  </m:oMathPara>
                </a14:m>
                <a:endParaRPr lang="en-US" dirty="0"/>
              </a:p>
            </p:txBody>
          </p:sp>
        </mc:Choice>
        <mc:Fallback xmlns="">
          <p:sp>
            <p:nvSpPr>
              <p:cNvPr id="11" name="Oval 10">
                <a:extLst>
                  <a:ext uri="{FF2B5EF4-FFF2-40B4-BE49-F238E27FC236}">
                    <a16:creationId xmlns:a16="http://schemas.microsoft.com/office/drawing/2014/main" id="{225E9DFE-C23B-CA05-BFAA-00FCD06C8292}"/>
                  </a:ext>
                </a:extLst>
              </p:cNvPr>
              <p:cNvSpPr>
                <a:spLocks noRot="1" noChangeAspect="1" noMove="1" noResize="1" noEditPoints="1" noAdjustHandles="1" noChangeArrowheads="1" noChangeShapeType="1" noTextEdit="1"/>
              </p:cNvSpPr>
              <p:nvPr/>
            </p:nvSpPr>
            <p:spPr>
              <a:xfrm>
                <a:off x="6713440" y="3686577"/>
                <a:ext cx="548640" cy="548640"/>
              </a:xfrm>
              <a:prstGeom prst="ellipse">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id="{1EAFB7BF-61D6-88C1-C31E-95AFFC3B88FF}"/>
                  </a:ext>
                </a:extLst>
              </p:cNvPr>
              <p:cNvSpPr/>
              <p:nvPr/>
            </p:nvSpPr>
            <p:spPr>
              <a:xfrm>
                <a:off x="4035389" y="2172329"/>
                <a:ext cx="2448104" cy="401515"/>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𝑡</m:t>
                          </m:r>
                        </m:e>
                        <m:sub>
                          <m:r>
                            <a:rPr lang="en-US" b="0" i="1" smtClean="0">
                              <a:solidFill>
                                <a:schemeClr val="tx1"/>
                              </a:solidFill>
                              <a:latin typeface="Cambria Math" panose="02040503050406030204" pitchFamily="18" charset="0"/>
                            </a:rPr>
                            <m:t>1</m:t>
                          </m:r>
                        </m:sub>
                      </m:sSub>
                    </m:oMath>
                  </m:oMathPara>
                </a14:m>
                <a:endParaRPr lang="en-US" dirty="0">
                  <a:solidFill>
                    <a:schemeClr val="tx1"/>
                  </a:solidFill>
                </a:endParaRPr>
              </a:p>
            </p:txBody>
          </p:sp>
        </mc:Choice>
        <mc:Fallback xmlns="">
          <p:sp>
            <p:nvSpPr>
              <p:cNvPr id="14" name="Rectangle 13">
                <a:extLst>
                  <a:ext uri="{FF2B5EF4-FFF2-40B4-BE49-F238E27FC236}">
                    <a16:creationId xmlns:a16="http://schemas.microsoft.com/office/drawing/2014/main" id="{1EAFB7BF-61D6-88C1-C31E-95AFFC3B88FF}"/>
                  </a:ext>
                </a:extLst>
              </p:cNvPr>
              <p:cNvSpPr>
                <a:spLocks noRot="1" noChangeAspect="1" noMove="1" noResize="1" noEditPoints="1" noAdjustHandles="1" noChangeArrowheads="1" noChangeShapeType="1" noTextEdit="1"/>
              </p:cNvSpPr>
              <p:nvPr/>
            </p:nvSpPr>
            <p:spPr>
              <a:xfrm>
                <a:off x="4035389" y="2172329"/>
                <a:ext cx="2448104" cy="401515"/>
              </a:xfrm>
              <a:prstGeom prst="rect">
                <a:avLst/>
              </a:prstGeom>
              <a:blipFill>
                <a:blip r:embed="rId11"/>
                <a:stretch>
                  <a:fillRect/>
                </a:stretch>
              </a:blipFill>
            </p:spPr>
            <p:txBody>
              <a:bodyPr/>
              <a:lstStyle/>
              <a:p>
                <a:r>
                  <a:rPr lang="en-US">
                    <a:noFill/>
                  </a:rPr>
                  <a:t> </a:t>
                </a:r>
              </a:p>
            </p:txBody>
          </p:sp>
        </mc:Fallback>
      </mc:AlternateContent>
      <p:sp>
        <p:nvSpPr>
          <p:cNvPr id="15" name="TextBox 14">
            <a:extLst>
              <a:ext uri="{FF2B5EF4-FFF2-40B4-BE49-F238E27FC236}">
                <a16:creationId xmlns:a16="http://schemas.microsoft.com/office/drawing/2014/main" id="{CD904691-62E7-A6B2-BFC4-0E7FEC75CF5E}"/>
              </a:ext>
            </a:extLst>
          </p:cNvPr>
          <p:cNvSpPr txBox="1"/>
          <p:nvPr/>
        </p:nvSpPr>
        <p:spPr>
          <a:xfrm>
            <a:off x="2859982" y="4531126"/>
            <a:ext cx="2133599" cy="523220"/>
          </a:xfrm>
          <a:prstGeom prst="rect">
            <a:avLst/>
          </a:prstGeom>
          <a:noFill/>
        </p:spPr>
        <p:txBody>
          <a:bodyPr wrap="square" rtlCol="0">
            <a:spAutoFit/>
          </a:bodyPr>
          <a:lstStyle/>
          <a:p>
            <a:pPr algn="ctr"/>
            <a:r>
              <a:rPr lang="en-US" dirty="0"/>
              <a:t>Time = 10</a:t>
            </a:r>
          </a:p>
          <a:p>
            <a:pPr algn="ctr"/>
            <a:r>
              <a:rPr lang="en-US" dirty="0"/>
              <a:t>#completed = 3</a:t>
            </a:r>
          </a:p>
        </p:txBody>
      </p:sp>
      <p:cxnSp>
        <p:nvCxnSpPr>
          <p:cNvPr id="21" name="Straight Connector 20">
            <a:extLst>
              <a:ext uri="{FF2B5EF4-FFF2-40B4-BE49-F238E27FC236}">
                <a16:creationId xmlns:a16="http://schemas.microsoft.com/office/drawing/2014/main" id="{023919C2-249B-6115-FD0A-134A1F78D7CB}"/>
              </a:ext>
            </a:extLst>
          </p:cNvPr>
          <p:cNvCxnSpPr>
            <a:cxnSpLocks/>
          </p:cNvCxnSpPr>
          <p:nvPr/>
        </p:nvCxnSpPr>
        <p:spPr>
          <a:xfrm>
            <a:off x="4005347" y="2166862"/>
            <a:ext cx="0" cy="2364264"/>
          </a:xfrm>
          <a:prstGeom prst="line">
            <a:avLst/>
          </a:prstGeom>
          <a:ln w="31750">
            <a:solidFill>
              <a:srgbClr val="FF0000"/>
            </a:solidFill>
            <a:prstDash val="sys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2" name="Rectangle 21">
                <a:extLst>
                  <a:ext uri="{FF2B5EF4-FFF2-40B4-BE49-F238E27FC236}">
                    <a16:creationId xmlns:a16="http://schemas.microsoft.com/office/drawing/2014/main" id="{0FAAC1E2-5399-ADE3-DD62-321FDF13695C}"/>
                  </a:ext>
                </a:extLst>
              </p:cNvPr>
              <p:cNvSpPr/>
              <p:nvPr/>
            </p:nvSpPr>
            <p:spPr>
              <a:xfrm>
                <a:off x="4032118" y="3032584"/>
                <a:ext cx="2448104" cy="401515"/>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𝑡</m:t>
                          </m:r>
                        </m:e>
                        <m:sub>
                          <m:r>
                            <a:rPr lang="en-US" b="0" i="1" smtClean="0">
                              <a:solidFill>
                                <a:schemeClr val="tx1"/>
                              </a:solidFill>
                              <a:latin typeface="Cambria Math" panose="02040503050406030204" pitchFamily="18" charset="0"/>
                            </a:rPr>
                            <m:t>2</m:t>
                          </m:r>
                        </m:sub>
                      </m:sSub>
                    </m:oMath>
                  </m:oMathPara>
                </a14:m>
                <a:endParaRPr lang="en-US" dirty="0">
                  <a:solidFill>
                    <a:schemeClr val="tx1"/>
                  </a:solidFill>
                </a:endParaRPr>
              </a:p>
            </p:txBody>
          </p:sp>
        </mc:Choice>
        <mc:Fallback xmlns="">
          <p:sp>
            <p:nvSpPr>
              <p:cNvPr id="22" name="Rectangle 21">
                <a:extLst>
                  <a:ext uri="{FF2B5EF4-FFF2-40B4-BE49-F238E27FC236}">
                    <a16:creationId xmlns:a16="http://schemas.microsoft.com/office/drawing/2014/main" id="{0FAAC1E2-5399-ADE3-DD62-321FDF13695C}"/>
                  </a:ext>
                </a:extLst>
              </p:cNvPr>
              <p:cNvSpPr>
                <a:spLocks noRot="1" noChangeAspect="1" noMove="1" noResize="1" noEditPoints="1" noAdjustHandles="1" noChangeArrowheads="1" noChangeShapeType="1" noTextEdit="1"/>
              </p:cNvSpPr>
              <p:nvPr/>
            </p:nvSpPr>
            <p:spPr>
              <a:xfrm>
                <a:off x="4032118" y="3032584"/>
                <a:ext cx="2448104" cy="401515"/>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Rectangle 26">
                <a:extLst>
                  <a:ext uri="{FF2B5EF4-FFF2-40B4-BE49-F238E27FC236}">
                    <a16:creationId xmlns:a16="http://schemas.microsoft.com/office/drawing/2014/main" id="{09C368AE-4AD3-E1D7-0C26-6B01C02341C5}"/>
                  </a:ext>
                </a:extLst>
              </p:cNvPr>
              <p:cNvSpPr/>
              <p:nvPr/>
            </p:nvSpPr>
            <p:spPr>
              <a:xfrm>
                <a:off x="4013876" y="3781855"/>
                <a:ext cx="2448104" cy="401515"/>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𝑡</m:t>
                          </m:r>
                        </m:e>
                        <m:sub>
                          <m:r>
                            <a:rPr lang="en-US" b="0" i="1" smtClean="0">
                              <a:solidFill>
                                <a:schemeClr val="tx1"/>
                              </a:solidFill>
                              <a:latin typeface="Cambria Math" panose="02040503050406030204" pitchFamily="18" charset="0"/>
                            </a:rPr>
                            <m:t>3</m:t>
                          </m:r>
                        </m:sub>
                      </m:sSub>
                    </m:oMath>
                  </m:oMathPara>
                </a14:m>
                <a:endParaRPr lang="en-US" dirty="0">
                  <a:solidFill>
                    <a:schemeClr val="tx1"/>
                  </a:solidFill>
                </a:endParaRPr>
              </a:p>
            </p:txBody>
          </p:sp>
        </mc:Choice>
        <mc:Fallback xmlns="">
          <p:sp>
            <p:nvSpPr>
              <p:cNvPr id="27" name="Rectangle 26">
                <a:extLst>
                  <a:ext uri="{FF2B5EF4-FFF2-40B4-BE49-F238E27FC236}">
                    <a16:creationId xmlns:a16="http://schemas.microsoft.com/office/drawing/2014/main" id="{09C368AE-4AD3-E1D7-0C26-6B01C02341C5}"/>
                  </a:ext>
                </a:extLst>
              </p:cNvPr>
              <p:cNvSpPr>
                <a:spLocks noRot="1" noChangeAspect="1" noMove="1" noResize="1" noEditPoints="1" noAdjustHandles="1" noChangeArrowheads="1" noChangeShapeType="1" noTextEdit="1"/>
              </p:cNvSpPr>
              <p:nvPr/>
            </p:nvSpPr>
            <p:spPr>
              <a:xfrm>
                <a:off x="4013876" y="3781855"/>
                <a:ext cx="2448104" cy="401515"/>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52B96D6F-02AA-F2F0-F9DD-C9F5073DC4BA}"/>
                  </a:ext>
                </a:extLst>
              </p:cNvPr>
              <p:cNvSpPr txBox="1"/>
              <p:nvPr/>
            </p:nvSpPr>
            <p:spPr>
              <a:xfrm>
                <a:off x="17828" y="3860497"/>
                <a:ext cx="2610851" cy="554960"/>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sz="1600" b="0" i="1" smtClean="0">
                              <a:solidFill>
                                <a:srgbClr val="FF0000"/>
                              </a:solidFill>
                              <a:latin typeface="Cambria Math" panose="02040503050406030204" pitchFamily="18" charset="0"/>
                            </a:rPr>
                          </m:ctrlPr>
                        </m:sSubPr>
                        <m:e>
                          <m:r>
                            <a:rPr lang="en-US" sz="1600" b="0" i="1" smtClean="0">
                              <a:solidFill>
                                <a:srgbClr val="FF0000"/>
                              </a:solidFill>
                              <a:latin typeface="Cambria Math" panose="02040503050406030204" pitchFamily="18" charset="0"/>
                            </a:rPr>
                            <m:t>𝑡</m:t>
                          </m:r>
                        </m:e>
                        <m:sub>
                          <m:r>
                            <a:rPr lang="en-US" sz="1600" b="0" i="1" smtClean="0">
                              <a:solidFill>
                                <a:srgbClr val="FF0000"/>
                              </a:solidFill>
                              <a:latin typeface="Cambria Math" panose="02040503050406030204" pitchFamily="18" charset="0"/>
                            </a:rPr>
                            <m:t>h𝑜𝑚𝑜</m:t>
                          </m:r>
                        </m:sub>
                      </m:sSub>
                      <m:r>
                        <a:rPr lang="en-US" sz="1600" b="0" i="1" smtClean="0">
                          <a:solidFill>
                            <a:srgbClr val="FF0000"/>
                          </a:solidFill>
                          <a:latin typeface="Cambria Math" panose="02040503050406030204" pitchFamily="18" charset="0"/>
                        </a:rPr>
                        <m:t>= </m:t>
                      </m:r>
                      <m:f>
                        <m:fPr>
                          <m:ctrlPr>
                            <a:rPr lang="en-US" sz="1600" b="0" i="1" smtClean="0">
                              <a:solidFill>
                                <a:srgbClr val="FF0000"/>
                              </a:solidFill>
                              <a:latin typeface="Cambria Math" panose="02040503050406030204" pitchFamily="18" charset="0"/>
                            </a:rPr>
                          </m:ctrlPr>
                        </m:fPr>
                        <m:num>
                          <m:r>
                            <a:rPr lang="en-US" sz="1600" b="0" i="1" smtClean="0">
                              <a:solidFill>
                                <a:srgbClr val="FF0000"/>
                              </a:solidFill>
                              <a:latin typeface="Cambria Math" panose="02040503050406030204" pitchFamily="18" charset="0"/>
                            </a:rPr>
                            <m:t>160</m:t>
                          </m:r>
                        </m:num>
                        <m:den>
                          <m:r>
                            <a:rPr lang="en-US" sz="1600" b="0" i="1" smtClean="0">
                              <a:solidFill>
                                <a:srgbClr val="FF0000"/>
                              </a:solidFill>
                              <a:latin typeface="Cambria Math" panose="02040503050406030204" pitchFamily="18" charset="0"/>
                            </a:rPr>
                            <m:t>3</m:t>
                          </m:r>
                        </m:den>
                      </m:f>
                      <m:r>
                        <a:rPr lang="en-US" sz="1600" b="0" i="1" smtClean="0">
                          <a:solidFill>
                            <a:srgbClr val="FF0000"/>
                          </a:solidFill>
                          <a:latin typeface="Cambria Math" panose="02040503050406030204" pitchFamily="18" charset="0"/>
                          <a:ea typeface="Cambria Math" panose="02040503050406030204" pitchFamily="18" charset="0"/>
                        </a:rPr>
                        <m:t>×10=533.33</m:t>
                      </m:r>
                    </m:oMath>
                  </m:oMathPara>
                </a14:m>
                <a:endParaRPr lang="en-US" sz="1600" dirty="0">
                  <a:solidFill>
                    <a:srgbClr val="FF0000"/>
                  </a:solidFill>
                </a:endParaRPr>
              </a:p>
            </p:txBody>
          </p:sp>
        </mc:Choice>
        <mc:Fallback xmlns="">
          <p:sp>
            <p:nvSpPr>
              <p:cNvPr id="3" name="TextBox 2">
                <a:extLst>
                  <a:ext uri="{FF2B5EF4-FFF2-40B4-BE49-F238E27FC236}">
                    <a16:creationId xmlns:a16="http://schemas.microsoft.com/office/drawing/2014/main" id="{52B96D6F-02AA-F2F0-F9DD-C9F5073DC4BA}"/>
                  </a:ext>
                </a:extLst>
              </p:cNvPr>
              <p:cNvSpPr txBox="1">
                <a:spLocks noRot="1" noChangeAspect="1" noMove="1" noResize="1" noEditPoints="1" noAdjustHandles="1" noChangeArrowheads="1" noChangeShapeType="1" noTextEdit="1"/>
              </p:cNvSpPr>
              <p:nvPr/>
            </p:nvSpPr>
            <p:spPr>
              <a:xfrm>
                <a:off x="17828" y="3860497"/>
                <a:ext cx="2610851" cy="554960"/>
              </a:xfrm>
              <a:prstGeom prst="rect">
                <a:avLst/>
              </a:prstGeom>
              <a:blipFill>
                <a:blip r:embed="rId14"/>
                <a:stretch>
                  <a:fillRect b="-2222"/>
                </a:stretch>
              </a:blipFill>
            </p:spPr>
            <p:txBody>
              <a:bodyPr/>
              <a:lstStyle/>
              <a:p>
                <a:r>
                  <a:rPr lang="en-US">
                    <a:noFill/>
                  </a:rPr>
                  <a:t> </a:t>
                </a:r>
              </a:p>
            </p:txBody>
          </p:sp>
        </mc:Fallback>
      </mc:AlternateContent>
    </p:spTree>
    <p:extLst>
      <p:ext uri="{BB962C8B-B14F-4D97-AF65-F5344CB8AC3E}">
        <p14:creationId xmlns:p14="http://schemas.microsoft.com/office/powerpoint/2010/main" val="41819139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0115D-139E-D7BA-1A34-E2CF93EDC8D9}"/>
              </a:ext>
            </a:extLst>
          </p:cNvPr>
          <p:cNvSpPr>
            <a:spLocks noGrp="1"/>
          </p:cNvSpPr>
          <p:nvPr>
            <p:ph type="title"/>
          </p:nvPr>
        </p:nvSpPr>
        <p:spPr/>
        <p:txBody>
          <a:bodyPr/>
          <a:lstStyle/>
          <a:p>
            <a:r>
              <a:rPr lang="en-US" dirty="0"/>
              <a:t>Speedup Factor for MH</a:t>
            </a:r>
          </a:p>
        </p:txBody>
      </p:sp>
      <p:sp>
        <p:nvSpPr>
          <p:cNvPr id="4" name="Slide Number Placeholder 3">
            <a:extLst>
              <a:ext uri="{FF2B5EF4-FFF2-40B4-BE49-F238E27FC236}">
                <a16:creationId xmlns:a16="http://schemas.microsoft.com/office/drawing/2014/main" id="{C4436B75-541D-F7A4-6AE6-A9890B8D73A2}"/>
              </a:ext>
            </a:extLst>
          </p:cNvPr>
          <p:cNvSpPr>
            <a:spLocks noGrp="1"/>
          </p:cNvSpPr>
          <p:nvPr>
            <p:ph type="sldNum" sz="quarter" idx="12"/>
          </p:nvPr>
        </p:nvSpPr>
        <p:spPr/>
        <p:txBody>
          <a:bodyPr/>
          <a:lstStyle/>
          <a:p>
            <a:fld id="{7D2751F7-D677-4CE9-B35A-C3CCA0CC8D94}" type="slidenum">
              <a:rPr lang="en-US" smtClean="0"/>
              <a:pPr/>
              <a:t>36</a:t>
            </a:fld>
            <a:endParaRPr lang="en-US" dirty="0"/>
          </a:p>
        </p:txBody>
      </p:sp>
      <mc:AlternateContent xmlns:mc="http://schemas.openxmlformats.org/markup-compatibility/2006" xmlns:a14="http://schemas.microsoft.com/office/drawing/2010/main">
        <mc:Choice Requires="a14">
          <p:graphicFrame>
            <p:nvGraphicFramePr>
              <p:cNvPr id="16" name="Table 15">
                <a:extLst>
                  <a:ext uri="{FF2B5EF4-FFF2-40B4-BE49-F238E27FC236}">
                    <a16:creationId xmlns:a16="http://schemas.microsoft.com/office/drawing/2014/main" id="{7F8FBA81-CC55-2D18-A547-27EBAC4133C9}"/>
                  </a:ext>
                </a:extLst>
              </p:cNvPr>
              <p:cNvGraphicFramePr>
                <a:graphicFrameLocks noGrp="1"/>
              </p:cNvGraphicFramePr>
              <p:nvPr/>
            </p:nvGraphicFramePr>
            <p:xfrm>
              <a:off x="256671" y="1279118"/>
              <a:ext cx="2610854" cy="758778"/>
            </p:xfrm>
            <a:graphic>
              <a:graphicData uri="http://schemas.openxmlformats.org/drawingml/2006/table">
                <a:tbl>
                  <a:tblPr firstRow="1" bandRow="1">
                    <a:tableStyleId>{8C460DB3-1CF6-4942-BB13-146197CB54A1}</a:tableStyleId>
                  </a:tblPr>
                  <a:tblGrid>
                    <a:gridCol w="421106">
                      <a:extLst>
                        <a:ext uri="{9D8B030D-6E8A-4147-A177-3AD203B41FA5}">
                          <a16:colId xmlns:a16="http://schemas.microsoft.com/office/drawing/2014/main" val="1271761020"/>
                        </a:ext>
                      </a:extLst>
                    </a:gridCol>
                    <a:gridCol w="794084">
                      <a:extLst>
                        <a:ext uri="{9D8B030D-6E8A-4147-A177-3AD203B41FA5}">
                          <a16:colId xmlns:a16="http://schemas.microsoft.com/office/drawing/2014/main" val="4002030671"/>
                        </a:ext>
                      </a:extLst>
                    </a:gridCol>
                    <a:gridCol w="673768">
                      <a:extLst>
                        <a:ext uri="{9D8B030D-6E8A-4147-A177-3AD203B41FA5}">
                          <a16:colId xmlns:a16="http://schemas.microsoft.com/office/drawing/2014/main" val="226424904"/>
                        </a:ext>
                      </a:extLst>
                    </a:gridCol>
                    <a:gridCol w="721896">
                      <a:extLst>
                        <a:ext uri="{9D8B030D-6E8A-4147-A177-3AD203B41FA5}">
                          <a16:colId xmlns:a16="http://schemas.microsoft.com/office/drawing/2014/main" val="2798005921"/>
                        </a:ext>
                      </a:extLst>
                    </a:gridCol>
                  </a:tblGrid>
                  <a:tr h="379389">
                    <a:tc>
                      <a:txBody>
                        <a:bodyPr/>
                        <a:lstStyle/>
                        <a:p>
                          <a:pPr algn="ctr"/>
                          <a:endParaRPr lang="en-US"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𝑀</m:t>
                                    </m:r>
                                  </m:e>
                                  <m:sub>
                                    <m:r>
                                      <a:rPr lang="en-US" b="0" i="1" smtClean="0">
                                        <a:latin typeface="Cambria Math" panose="02040503050406030204" pitchFamily="18" charset="0"/>
                                      </a:rPr>
                                      <m:t>1</m:t>
                                    </m:r>
                                  </m:sub>
                                </m:sSub>
                              </m:oMath>
                            </m:oMathPara>
                          </a14:m>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𝑀</m:t>
                                    </m:r>
                                  </m:e>
                                  <m:sub>
                                    <m:r>
                                      <a:rPr lang="en-US" b="0" i="1" smtClean="0">
                                        <a:latin typeface="Cambria Math" panose="02040503050406030204" pitchFamily="18" charset="0"/>
                                      </a:rPr>
                                      <m:t>2</m:t>
                                    </m:r>
                                  </m:sub>
                                </m:sSub>
                              </m:oMath>
                            </m:oMathPara>
                          </a14:m>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𝑀</m:t>
                                    </m:r>
                                  </m:e>
                                  <m:sub>
                                    <m:r>
                                      <a:rPr lang="en-US" b="0" i="1" smtClean="0">
                                        <a:latin typeface="Cambria Math" panose="02040503050406030204" pitchFamily="18" charset="0"/>
                                      </a:rPr>
                                      <m:t>3</m:t>
                                    </m:r>
                                  </m:sub>
                                </m:sSub>
                              </m:oMath>
                            </m:oMathPara>
                          </a14:m>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91405429"/>
                      </a:ext>
                    </a:extLst>
                  </a:tr>
                  <a:tr h="379389">
                    <a:tc>
                      <a:txBody>
                        <a:bodyPr/>
                        <a:lstStyle/>
                        <a:p>
                          <a:pPr algn="ctr"/>
                          <a:r>
                            <a:rPr lang="en-US" dirty="0"/>
                            <a:t>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62257186"/>
                      </a:ext>
                    </a:extLst>
                  </a:tr>
                </a:tbl>
              </a:graphicData>
            </a:graphic>
          </p:graphicFrame>
        </mc:Choice>
        <mc:Fallback xmlns="">
          <p:graphicFrame>
            <p:nvGraphicFramePr>
              <p:cNvPr id="16" name="Table 15">
                <a:extLst>
                  <a:ext uri="{FF2B5EF4-FFF2-40B4-BE49-F238E27FC236}">
                    <a16:creationId xmlns:a16="http://schemas.microsoft.com/office/drawing/2014/main" id="{7F8FBA81-CC55-2D18-A547-27EBAC4133C9}"/>
                  </a:ext>
                </a:extLst>
              </p:cNvPr>
              <p:cNvGraphicFramePr>
                <a:graphicFrameLocks noGrp="1"/>
              </p:cNvGraphicFramePr>
              <p:nvPr/>
            </p:nvGraphicFramePr>
            <p:xfrm>
              <a:off x="256671" y="1279118"/>
              <a:ext cx="2610854" cy="758778"/>
            </p:xfrm>
            <a:graphic>
              <a:graphicData uri="http://schemas.openxmlformats.org/drawingml/2006/table">
                <a:tbl>
                  <a:tblPr firstRow="1" bandRow="1">
                    <a:tableStyleId>{8C460DB3-1CF6-4942-BB13-146197CB54A1}</a:tableStyleId>
                  </a:tblPr>
                  <a:tblGrid>
                    <a:gridCol w="421106">
                      <a:extLst>
                        <a:ext uri="{9D8B030D-6E8A-4147-A177-3AD203B41FA5}">
                          <a16:colId xmlns:a16="http://schemas.microsoft.com/office/drawing/2014/main" val="1271761020"/>
                        </a:ext>
                      </a:extLst>
                    </a:gridCol>
                    <a:gridCol w="794084">
                      <a:extLst>
                        <a:ext uri="{9D8B030D-6E8A-4147-A177-3AD203B41FA5}">
                          <a16:colId xmlns:a16="http://schemas.microsoft.com/office/drawing/2014/main" val="4002030671"/>
                        </a:ext>
                      </a:extLst>
                    </a:gridCol>
                    <a:gridCol w="673768">
                      <a:extLst>
                        <a:ext uri="{9D8B030D-6E8A-4147-A177-3AD203B41FA5}">
                          <a16:colId xmlns:a16="http://schemas.microsoft.com/office/drawing/2014/main" val="226424904"/>
                        </a:ext>
                      </a:extLst>
                    </a:gridCol>
                    <a:gridCol w="721896">
                      <a:extLst>
                        <a:ext uri="{9D8B030D-6E8A-4147-A177-3AD203B41FA5}">
                          <a16:colId xmlns:a16="http://schemas.microsoft.com/office/drawing/2014/main" val="2798005921"/>
                        </a:ext>
                      </a:extLst>
                    </a:gridCol>
                  </a:tblGrid>
                  <a:tr h="379389">
                    <a:tc>
                      <a:txBody>
                        <a:bodyPr/>
                        <a:lstStyle/>
                        <a:p>
                          <a:pPr algn="ctr"/>
                          <a:endParaRPr lang="en-US"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53968" t="-3226" r="-177778" b="-100000"/>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183019" t="-3226" r="-111321" b="-100000"/>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263158" t="-3226" r="-3509" b="-100000"/>
                          </a:stretch>
                        </a:blipFill>
                      </a:tcPr>
                    </a:tc>
                    <a:extLst>
                      <a:ext uri="{0D108BD9-81ED-4DB2-BD59-A6C34878D82A}">
                        <a16:rowId xmlns:a16="http://schemas.microsoft.com/office/drawing/2014/main" val="2391405429"/>
                      </a:ext>
                    </a:extLst>
                  </a:tr>
                  <a:tr h="379389">
                    <a:tc>
                      <a:txBody>
                        <a:bodyPr/>
                        <a:lstStyle/>
                        <a:p>
                          <a:pPr algn="ctr"/>
                          <a:r>
                            <a:rPr lang="en-US" dirty="0"/>
                            <a:t>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62257186"/>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17" name="Table 16">
                <a:extLst>
                  <a:ext uri="{FF2B5EF4-FFF2-40B4-BE49-F238E27FC236}">
                    <a16:creationId xmlns:a16="http://schemas.microsoft.com/office/drawing/2014/main" id="{AB62AFF8-A228-1B16-165E-0383C438A4E4}"/>
                  </a:ext>
                </a:extLst>
              </p:cNvPr>
              <p:cNvGraphicFramePr>
                <a:graphicFrameLocks noGrp="1"/>
              </p:cNvGraphicFramePr>
              <p:nvPr/>
            </p:nvGraphicFramePr>
            <p:xfrm>
              <a:off x="3761879" y="1279118"/>
              <a:ext cx="2610854" cy="758778"/>
            </p:xfrm>
            <a:graphic>
              <a:graphicData uri="http://schemas.openxmlformats.org/drawingml/2006/table">
                <a:tbl>
                  <a:tblPr firstRow="1" bandRow="1">
                    <a:tableStyleId>{8C460DB3-1CF6-4942-BB13-146197CB54A1}</a:tableStyleId>
                  </a:tblPr>
                  <a:tblGrid>
                    <a:gridCol w="421106">
                      <a:extLst>
                        <a:ext uri="{9D8B030D-6E8A-4147-A177-3AD203B41FA5}">
                          <a16:colId xmlns:a16="http://schemas.microsoft.com/office/drawing/2014/main" val="1271761020"/>
                        </a:ext>
                      </a:extLst>
                    </a:gridCol>
                    <a:gridCol w="794084">
                      <a:extLst>
                        <a:ext uri="{9D8B030D-6E8A-4147-A177-3AD203B41FA5}">
                          <a16:colId xmlns:a16="http://schemas.microsoft.com/office/drawing/2014/main" val="4002030671"/>
                        </a:ext>
                      </a:extLst>
                    </a:gridCol>
                    <a:gridCol w="673768">
                      <a:extLst>
                        <a:ext uri="{9D8B030D-6E8A-4147-A177-3AD203B41FA5}">
                          <a16:colId xmlns:a16="http://schemas.microsoft.com/office/drawing/2014/main" val="226424904"/>
                        </a:ext>
                      </a:extLst>
                    </a:gridCol>
                    <a:gridCol w="721896">
                      <a:extLst>
                        <a:ext uri="{9D8B030D-6E8A-4147-A177-3AD203B41FA5}">
                          <a16:colId xmlns:a16="http://schemas.microsoft.com/office/drawing/2014/main" val="2798005921"/>
                        </a:ext>
                      </a:extLst>
                    </a:gridCol>
                  </a:tblGrid>
                  <a:tr h="379389">
                    <a:tc>
                      <a:txBody>
                        <a:bodyPr/>
                        <a:lstStyle/>
                        <a:p>
                          <a:pPr algn="ctr"/>
                          <a:endParaRPr lang="en-US"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𝑀</m:t>
                                    </m:r>
                                  </m:e>
                                  <m:sub>
                                    <m:r>
                                      <a:rPr lang="en-US" b="0" i="1" smtClean="0">
                                        <a:latin typeface="Cambria Math" panose="02040503050406030204" pitchFamily="18" charset="0"/>
                                      </a:rPr>
                                      <m:t>1</m:t>
                                    </m:r>
                                  </m:sub>
                                </m:sSub>
                              </m:oMath>
                            </m:oMathPara>
                          </a14:m>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𝑀</m:t>
                                    </m:r>
                                  </m:e>
                                  <m:sub>
                                    <m:r>
                                      <a:rPr lang="en-US" b="0" i="1" smtClean="0">
                                        <a:latin typeface="Cambria Math" panose="02040503050406030204" pitchFamily="18" charset="0"/>
                                      </a:rPr>
                                      <m:t>2</m:t>
                                    </m:r>
                                  </m:sub>
                                </m:sSub>
                              </m:oMath>
                            </m:oMathPara>
                          </a14:m>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𝑀</m:t>
                                    </m:r>
                                  </m:e>
                                  <m:sub>
                                    <m:r>
                                      <a:rPr lang="en-US" b="0" i="1" smtClean="0">
                                        <a:latin typeface="Cambria Math" panose="02040503050406030204" pitchFamily="18" charset="0"/>
                                      </a:rPr>
                                      <m:t>3</m:t>
                                    </m:r>
                                  </m:sub>
                                </m:sSub>
                              </m:oMath>
                            </m:oMathPara>
                          </a14:m>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91405429"/>
                      </a:ext>
                    </a:extLst>
                  </a:tr>
                  <a:tr h="379389">
                    <a:tc>
                      <a:txBody>
                        <a:bodyPr/>
                        <a:lstStyle/>
                        <a:p>
                          <a:pPr algn="ctr"/>
                          <a:r>
                            <a:rPr lang="en-US" dirty="0"/>
                            <a:t>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62257186"/>
                      </a:ext>
                    </a:extLst>
                  </a:tr>
                </a:tbl>
              </a:graphicData>
            </a:graphic>
          </p:graphicFrame>
        </mc:Choice>
        <mc:Fallback xmlns="">
          <p:graphicFrame>
            <p:nvGraphicFramePr>
              <p:cNvPr id="17" name="Table 16">
                <a:extLst>
                  <a:ext uri="{FF2B5EF4-FFF2-40B4-BE49-F238E27FC236}">
                    <a16:creationId xmlns:a16="http://schemas.microsoft.com/office/drawing/2014/main" id="{AB62AFF8-A228-1B16-165E-0383C438A4E4}"/>
                  </a:ext>
                </a:extLst>
              </p:cNvPr>
              <p:cNvGraphicFramePr>
                <a:graphicFrameLocks noGrp="1"/>
              </p:cNvGraphicFramePr>
              <p:nvPr/>
            </p:nvGraphicFramePr>
            <p:xfrm>
              <a:off x="3761879" y="1279118"/>
              <a:ext cx="2610854" cy="758778"/>
            </p:xfrm>
            <a:graphic>
              <a:graphicData uri="http://schemas.openxmlformats.org/drawingml/2006/table">
                <a:tbl>
                  <a:tblPr firstRow="1" bandRow="1">
                    <a:tableStyleId>{8C460DB3-1CF6-4942-BB13-146197CB54A1}</a:tableStyleId>
                  </a:tblPr>
                  <a:tblGrid>
                    <a:gridCol w="421106">
                      <a:extLst>
                        <a:ext uri="{9D8B030D-6E8A-4147-A177-3AD203B41FA5}">
                          <a16:colId xmlns:a16="http://schemas.microsoft.com/office/drawing/2014/main" val="1271761020"/>
                        </a:ext>
                      </a:extLst>
                    </a:gridCol>
                    <a:gridCol w="794084">
                      <a:extLst>
                        <a:ext uri="{9D8B030D-6E8A-4147-A177-3AD203B41FA5}">
                          <a16:colId xmlns:a16="http://schemas.microsoft.com/office/drawing/2014/main" val="4002030671"/>
                        </a:ext>
                      </a:extLst>
                    </a:gridCol>
                    <a:gridCol w="673768">
                      <a:extLst>
                        <a:ext uri="{9D8B030D-6E8A-4147-A177-3AD203B41FA5}">
                          <a16:colId xmlns:a16="http://schemas.microsoft.com/office/drawing/2014/main" val="226424904"/>
                        </a:ext>
                      </a:extLst>
                    </a:gridCol>
                    <a:gridCol w="721896">
                      <a:extLst>
                        <a:ext uri="{9D8B030D-6E8A-4147-A177-3AD203B41FA5}">
                          <a16:colId xmlns:a16="http://schemas.microsoft.com/office/drawing/2014/main" val="2798005921"/>
                        </a:ext>
                      </a:extLst>
                    </a:gridCol>
                  </a:tblGrid>
                  <a:tr h="379389">
                    <a:tc>
                      <a:txBody>
                        <a:bodyPr/>
                        <a:lstStyle/>
                        <a:p>
                          <a:pPr algn="ctr"/>
                          <a:endParaRPr lang="en-US"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4"/>
                          <a:stretch>
                            <a:fillRect l="-53968" t="-3226" r="-177778" b="-100000"/>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4"/>
                          <a:stretch>
                            <a:fillRect l="-183019" t="-3226" r="-111321" b="-100000"/>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4"/>
                          <a:stretch>
                            <a:fillRect l="-263158" t="-3226" r="-3509" b="-100000"/>
                          </a:stretch>
                        </a:blipFill>
                      </a:tcPr>
                    </a:tc>
                    <a:extLst>
                      <a:ext uri="{0D108BD9-81ED-4DB2-BD59-A6C34878D82A}">
                        <a16:rowId xmlns:a16="http://schemas.microsoft.com/office/drawing/2014/main" val="2391405429"/>
                      </a:ext>
                    </a:extLst>
                  </a:tr>
                  <a:tr h="379389">
                    <a:tc>
                      <a:txBody>
                        <a:bodyPr/>
                        <a:lstStyle/>
                        <a:p>
                          <a:pPr algn="ctr"/>
                          <a:r>
                            <a:rPr lang="en-US" dirty="0"/>
                            <a:t>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62257186"/>
                      </a:ext>
                    </a:extLst>
                  </a:tr>
                </a:tbl>
              </a:graphicData>
            </a:graphic>
          </p:graphicFrame>
        </mc:Fallback>
      </mc:AlternateContent>
      <p:sp>
        <p:nvSpPr>
          <p:cNvPr id="18" name="TextBox 17">
            <a:extLst>
              <a:ext uri="{FF2B5EF4-FFF2-40B4-BE49-F238E27FC236}">
                <a16:creationId xmlns:a16="http://schemas.microsoft.com/office/drawing/2014/main" id="{87091B3D-1E14-B518-6421-47B26AE26A35}"/>
              </a:ext>
            </a:extLst>
          </p:cNvPr>
          <p:cNvSpPr txBox="1"/>
          <p:nvPr/>
        </p:nvSpPr>
        <p:spPr>
          <a:xfrm>
            <a:off x="1499933" y="982324"/>
            <a:ext cx="637253" cy="307777"/>
          </a:xfrm>
          <a:prstGeom prst="rect">
            <a:avLst/>
          </a:prstGeom>
          <a:noFill/>
        </p:spPr>
        <p:txBody>
          <a:bodyPr wrap="square" rtlCol="0">
            <a:spAutoFit/>
          </a:bodyPr>
          <a:lstStyle/>
          <a:p>
            <a:r>
              <a:rPr lang="en-US" dirty="0"/>
              <a:t>EET</a:t>
            </a:r>
          </a:p>
        </p:txBody>
      </p:sp>
      <p:sp>
        <p:nvSpPr>
          <p:cNvPr id="19" name="TextBox 18">
            <a:extLst>
              <a:ext uri="{FF2B5EF4-FFF2-40B4-BE49-F238E27FC236}">
                <a16:creationId xmlns:a16="http://schemas.microsoft.com/office/drawing/2014/main" id="{C966DC51-DFE7-8F1E-0CB5-2D439FD36D8A}"/>
              </a:ext>
            </a:extLst>
          </p:cNvPr>
          <p:cNvSpPr txBox="1"/>
          <p:nvPr/>
        </p:nvSpPr>
        <p:spPr>
          <a:xfrm>
            <a:off x="4400487" y="982324"/>
            <a:ext cx="1507018" cy="307777"/>
          </a:xfrm>
          <a:prstGeom prst="rect">
            <a:avLst/>
          </a:prstGeom>
          <a:noFill/>
        </p:spPr>
        <p:txBody>
          <a:bodyPr wrap="square" rtlCol="0">
            <a:spAutoFit/>
          </a:bodyPr>
          <a:lstStyle/>
          <a:p>
            <a:r>
              <a:rPr lang="en-US" dirty="0"/>
              <a:t>Speedup Vector</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7E0E4ABE-169E-86C6-65A5-A7C84D9088C9}"/>
                  </a:ext>
                </a:extLst>
              </p:cNvPr>
              <p:cNvSpPr txBox="1"/>
              <p:nvPr/>
            </p:nvSpPr>
            <p:spPr>
              <a:xfrm>
                <a:off x="0" y="3105605"/>
                <a:ext cx="2610851" cy="554960"/>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sz="1600" b="0" i="1" smtClean="0">
                              <a:solidFill>
                                <a:srgbClr val="FF0000"/>
                              </a:solidFill>
                              <a:latin typeface="Cambria Math" panose="02040503050406030204" pitchFamily="18" charset="0"/>
                            </a:rPr>
                          </m:ctrlPr>
                        </m:sSubPr>
                        <m:e>
                          <m:r>
                            <a:rPr lang="en-US" sz="1600" b="0" i="1" smtClean="0">
                              <a:solidFill>
                                <a:srgbClr val="FF0000"/>
                              </a:solidFill>
                              <a:latin typeface="Cambria Math" panose="02040503050406030204" pitchFamily="18" charset="0"/>
                            </a:rPr>
                            <m:t>𝑡</m:t>
                          </m:r>
                        </m:e>
                        <m:sub>
                          <m:r>
                            <a:rPr lang="en-US" sz="1600" b="0" i="1" smtClean="0">
                              <a:solidFill>
                                <a:srgbClr val="FF0000"/>
                              </a:solidFill>
                              <a:latin typeface="Cambria Math" panose="02040503050406030204" pitchFamily="18" charset="0"/>
                            </a:rPr>
                            <m:t>h𝑜𝑚𝑜</m:t>
                          </m:r>
                        </m:sub>
                      </m:sSub>
                      <m:r>
                        <a:rPr lang="en-US" sz="1600" b="0" i="1" smtClean="0">
                          <a:solidFill>
                            <a:srgbClr val="FF0000"/>
                          </a:solidFill>
                          <a:latin typeface="Cambria Math" panose="02040503050406030204" pitchFamily="18" charset="0"/>
                        </a:rPr>
                        <m:t>= </m:t>
                      </m:r>
                      <m:f>
                        <m:fPr>
                          <m:ctrlPr>
                            <a:rPr lang="en-US" sz="1600" b="0" i="1" smtClean="0">
                              <a:solidFill>
                                <a:srgbClr val="FF0000"/>
                              </a:solidFill>
                              <a:latin typeface="Cambria Math" panose="02040503050406030204" pitchFamily="18" charset="0"/>
                            </a:rPr>
                          </m:ctrlPr>
                        </m:fPr>
                        <m:num>
                          <m:r>
                            <a:rPr lang="en-US" sz="1600" b="0" i="1" smtClean="0">
                              <a:solidFill>
                                <a:srgbClr val="FF0000"/>
                              </a:solidFill>
                              <a:latin typeface="Cambria Math" panose="02040503050406030204" pitchFamily="18" charset="0"/>
                            </a:rPr>
                            <m:t>160</m:t>
                          </m:r>
                        </m:num>
                        <m:den>
                          <m:r>
                            <a:rPr lang="en-US" sz="1600" b="0" i="1" smtClean="0">
                              <a:solidFill>
                                <a:srgbClr val="FF0000"/>
                              </a:solidFill>
                              <a:latin typeface="Cambria Math" panose="02040503050406030204" pitchFamily="18" charset="0"/>
                            </a:rPr>
                            <m:t>3</m:t>
                          </m:r>
                        </m:den>
                      </m:f>
                      <m:r>
                        <a:rPr lang="en-US" sz="1600" b="0" i="1" smtClean="0">
                          <a:solidFill>
                            <a:srgbClr val="FF0000"/>
                          </a:solidFill>
                          <a:latin typeface="Cambria Math" panose="02040503050406030204" pitchFamily="18" charset="0"/>
                          <a:ea typeface="Cambria Math" panose="02040503050406030204" pitchFamily="18" charset="0"/>
                        </a:rPr>
                        <m:t>×10=533.33</m:t>
                      </m:r>
                    </m:oMath>
                  </m:oMathPara>
                </a14:m>
                <a:endParaRPr lang="en-US" sz="1600" dirty="0">
                  <a:solidFill>
                    <a:srgbClr val="FF0000"/>
                  </a:solidFill>
                </a:endParaRPr>
              </a:p>
            </p:txBody>
          </p:sp>
        </mc:Choice>
        <mc:Fallback xmlns="">
          <p:sp>
            <p:nvSpPr>
              <p:cNvPr id="3" name="TextBox 2">
                <a:extLst>
                  <a:ext uri="{FF2B5EF4-FFF2-40B4-BE49-F238E27FC236}">
                    <a16:creationId xmlns:a16="http://schemas.microsoft.com/office/drawing/2014/main" id="{7E0E4ABE-169E-86C6-65A5-A7C84D9088C9}"/>
                  </a:ext>
                </a:extLst>
              </p:cNvPr>
              <p:cNvSpPr txBox="1">
                <a:spLocks noRot="1" noChangeAspect="1" noMove="1" noResize="1" noEditPoints="1" noAdjustHandles="1" noChangeArrowheads="1" noChangeShapeType="1" noTextEdit="1"/>
              </p:cNvSpPr>
              <p:nvPr/>
            </p:nvSpPr>
            <p:spPr>
              <a:xfrm>
                <a:off x="0" y="3105605"/>
                <a:ext cx="2610851" cy="554960"/>
              </a:xfrm>
              <a:prstGeom prst="rect">
                <a:avLst/>
              </a:prstGeom>
              <a:blipFill>
                <a:blip r:embed="rId5"/>
                <a:stretch>
                  <a:fillRect b="-22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03EAA9EF-C964-6C5B-C221-0D5934718110}"/>
                  </a:ext>
                </a:extLst>
              </p:cNvPr>
              <p:cNvSpPr txBox="1"/>
              <p:nvPr/>
            </p:nvSpPr>
            <p:spPr>
              <a:xfrm>
                <a:off x="-162646" y="3854596"/>
                <a:ext cx="2610851" cy="554960"/>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sz="1600" b="0" i="1" smtClean="0">
                              <a:solidFill>
                                <a:srgbClr val="FF0000"/>
                              </a:solidFill>
                              <a:latin typeface="Cambria Math" panose="02040503050406030204" pitchFamily="18" charset="0"/>
                            </a:rPr>
                          </m:ctrlPr>
                        </m:sSubPr>
                        <m:e>
                          <m:r>
                            <a:rPr lang="en-US" sz="1600" b="0" i="1" smtClean="0">
                              <a:solidFill>
                                <a:srgbClr val="FF0000"/>
                              </a:solidFill>
                              <a:latin typeface="Cambria Math" panose="02040503050406030204" pitchFamily="18" charset="0"/>
                            </a:rPr>
                            <m:t>𝑡</m:t>
                          </m:r>
                        </m:e>
                        <m:sub>
                          <m:r>
                            <a:rPr lang="en-US" sz="1600" b="0" i="1" smtClean="0">
                              <a:solidFill>
                                <a:srgbClr val="FF0000"/>
                              </a:solidFill>
                              <a:latin typeface="Cambria Math" panose="02040503050406030204" pitchFamily="18" charset="0"/>
                            </a:rPr>
                            <m:t>h𝑒𝑡𝑒</m:t>
                          </m:r>
                        </m:sub>
                      </m:sSub>
                      <m:r>
                        <a:rPr lang="en-US" sz="1600" b="0" i="1" smtClean="0">
                          <a:solidFill>
                            <a:srgbClr val="FF0000"/>
                          </a:solidFill>
                          <a:latin typeface="Cambria Math" panose="02040503050406030204" pitchFamily="18" charset="0"/>
                        </a:rPr>
                        <m:t>= </m:t>
                      </m:r>
                      <m:f>
                        <m:fPr>
                          <m:ctrlPr>
                            <a:rPr lang="en-US" sz="1600" b="0" i="1" smtClean="0">
                              <a:solidFill>
                                <a:srgbClr val="FF0000"/>
                              </a:solidFill>
                              <a:latin typeface="Cambria Math" panose="02040503050406030204" pitchFamily="18" charset="0"/>
                            </a:rPr>
                          </m:ctrlPr>
                        </m:fPr>
                        <m:num>
                          <m:r>
                            <a:rPr lang="en-US" sz="1600" b="0" i="1" smtClean="0">
                              <a:solidFill>
                                <a:srgbClr val="FF0000"/>
                              </a:solidFill>
                              <a:latin typeface="Cambria Math" panose="02040503050406030204" pitchFamily="18" charset="0"/>
                            </a:rPr>
                            <m:t>160</m:t>
                          </m:r>
                        </m:num>
                        <m:den>
                          <m:r>
                            <a:rPr lang="en-US" sz="1600" b="0" i="1" smtClean="0">
                              <a:solidFill>
                                <a:srgbClr val="FF0000"/>
                              </a:solidFill>
                              <a:latin typeface="Cambria Math" panose="02040503050406030204" pitchFamily="18" charset="0"/>
                            </a:rPr>
                            <m:t>16</m:t>
                          </m:r>
                        </m:den>
                      </m:f>
                      <m:r>
                        <a:rPr lang="en-US" sz="1600" b="0" i="1" smtClean="0">
                          <a:solidFill>
                            <a:srgbClr val="FF0000"/>
                          </a:solidFill>
                          <a:latin typeface="Cambria Math" panose="02040503050406030204" pitchFamily="18" charset="0"/>
                          <a:ea typeface="Cambria Math" panose="02040503050406030204" pitchFamily="18" charset="0"/>
                        </a:rPr>
                        <m:t>×10=100</m:t>
                      </m:r>
                    </m:oMath>
                  </m:oMathPara>
                </a14:m>
                <a:endParaRPr lang="en-US" sz="1600" dirty="0">
                  <a:solidFill>
                    <a:srgbClr val="FF0000"/>
                  </a:solidFill>
                </a:endParaRPr>
              </a:p>
            </p:txBody>
          </p:sp>
        </mc:Choice>
        <mc:Fallback xmlns="">
          <p:sp>
            <p:nvSpPr>
              <p:cNvPr id="6" name="TextBox 5">
                <a:extLst>
                  <a:ext uri="{FF2B5EF4-FFF2-40B4-BE49-F238E27FC236}">
                    <a16:creationId xmlns:a16="http://schemas.microsoft.com/office/drawing/2014/main" id="{03EAA9EF-C964-6C5B-C221-0D5934718110}"/>
                  </a:ext>
                </a:extLst>
              </p:cNvPr>
              <p:cNvSpPr txBox="1">
                <a:spLocks noRot="1" noChangeAspect="1" noMove="1" noResize="1" noEditPoints="1" noAdjustHandles="1" noChangeArrowheads="1" noChangeShapeType="1" noTextEdit="1"/>
              </p:cNvSpPr>
              <p:nvPr/>
            </p:nvSpPr>
            <p:spPr>
              <a:xfrm>
                <a:off x="-162646" y="3854596"/>
                <a:ext cx="2610851" cy="554960"/>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AAD7A791-FAE2-8A15-3B47-5DE581CD4193}"/>
                  </a:ext>
                </a:extLst>
              </p:cNvPr>
              <p:cNvSpPr txBox="1"/>
              <p:nvPr/>
            </p:nvSpPr>
            <p:spPr>
              <a:xfrm>
                <a:off x="2532426" y="3477600"/>
                <a:ext cx="3748058" cy="559961"/>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1600" b="1" i="1" smtClean="0">
                          <a:solidFill>
                            <a:srgbClr val="FF0000"/>
                          </a:solidFill>
                          <a:latin typeface="Cambria Math" panose="02040503050406030204" pitchFamily="18" charset="0"/>
                        </a:rPr>
                        <m:t>𝒔𝒑𝒆𝒆𝒅𝒖𝒑</m:t>
                      </m:r>
                      <m:r>
                        <a:rPr lang="en-US" sz="1600" b="1" i="1" smtClean="0">
                          <a:solidFill>
                            <a:srgbClr val="FF0000"/>
                          </a:solidFill>
                          <a:latin typeface="Cambria Math" panose="02040503050406030204" pitchFamily="18" charset="0"/>
                        </a:rPr>
                        <m:t> </m:t>
                      </m:r>
                      <m:r>
                        <a:rPr lang="en-US" sz="1600" b="1" i="1" smtClean="0">
                          <a:solidFill>
                            <a:srgbClr val="FF0000"/>
                          </a:solidFill>
                          <a:latin typeface="Cambria Math" panose="02040503050406030204" pitchFamily="18" charset="0"/>
                        </a:rPr>
                        <m:t>𝒇𝒂𝒄𝒕𝒐𝒓</m:t>
                      </m:r>
                      <m:r>
                        <a:rPr lang="en-US" sz="1600" b="1" i="1" smtClean="0">
                          <a:solidFill>
                            <a:srgbClr val="FF0000"/>
                          </a:solidFill>
                          <a:latin typeface="Cambria Math" panose="02040503050406030204" pitchFamily="18" charset="0"/>
                        </a:rPr>
                        <m:t>= </m:t>
                      </m:r>
                      <m:f>
                        <m:fPr>
                          <m:ctrlPr>
                            <a:rPr lang="en-US" sz="1600" b="1" i="1" smtClean="0">
                              <a:solidFill>
                                <a:srgbClr val="FF0000"/>
                              </a:solidFill>
                              <a:latin typeface="Cambria Math" panose="02040503050406030204" pitchFamily="18" charset="0"/>
                            </a:rPr>
                          </m:ctrlPr>
                        </m:fPr>
                        <m:num>
                          <m:r>
                            <a:rPr lang="en-US" sz="1600" b="1" i="1" smtClean="0">
                              <a:solidFill>
                                <a:srgbClr val="FF0000"/>
                              </a:solidFill>
                              <a:latin typeface="Cambria Math" panose="02040503050406030204" pitchFamily="18" charset="0"/>
                            </a:rPr>
                            <m:t>𝟓𝟑𝟑</m:t>
                          </m:r>
                          <m:r>
                            <a:rPr lang="en-US" sz="1600" b="1" i="1" smtClean="0">
                              <a:solidFill>
                                <a:srgbClr val="FF0000"/>
                              </a:solidFill>
                              <a:latin typeface="Cambria Math" panose="02040503050406030204" pitchFamily="18" charset="0"/>
                            </a:rPr>
                            <m:t>.</m:t>
                          </m:r>
                          <m:r>
                            <a:rPr lang="en-US" sz="1600" b="1" i="1" smtClean="0">
                              <a:solidFill>
                                <a:srgbClr val="FF0000"/>
                              </a:solidFill>
                              <a:latin typeface="Cambria Math" panose="02040503050406030204" pitchFamily="18" charset="0"/>
                            </a:rPr>
                            <m:t>𝟑𝟑</m:t>
                          </m:r>
                        </m:num>
                        <m:den>
                          <m:r>
                            <a:rPr lang="en-US" sz="1600" b="1" i="1" smtClean="0">
                              <a:solidFill>
                                <a:srgbClr val="FF0000"/>
                              </a:solidFill>
                              <a:latin typeface="Cambria Math" panose="02040503050406030204" pitchFamily="18" charset="0"/>
                            </a:rPr>
                            <m:t>𝟏𝟎𝟎</m:t>
                          </m:r>
                        </m:den>
                      </m:f>
                      <m:r>
                        <a:rPr lang="en-US" sz="1600" b="1" i="1" smtClean="0">
                          <a:solidFill>
                            <a:srgbClr val="FF0000"/>
                          </a:solidFill>
                          <a:latin typeface="Cambria Math" panose="02040503050406030204" pitchFamily="18" charset="0"/>
                        </a:rPr>
                        <m:t>=</m:t>
                      </m:r>
                      <m:r>
                        <a:rPr lang="en-US" sz="1600" b="1" i="1" smtClean="0">
                          <a:solidFill>
                            <a:srgbClr val="FF0000"/>
                          </a:solidFill>
                          <a:latin typeface="Cambria Math" panose="02040503050406030204" pitchFamily="18" charset="0"/>
                        </a:rPr>
                        <m:t>𝟓</m:t>
                      </m:r>
                      <m:r>
                        <a:rPr lang="en-US" sz="1600" b="1" i="1" smtClean="0">
                          <a:solidFill>
                            <a:srgbClr val="FF0000"/>
                          </a:solidFill>
                          <a:latin typeface="Cambria Math" panose="02040503050406030204" pitchFamily="18" charset="0"/>
                        </a:rPr>
                        <m:t>.</m:t>
                      </m:r>
                      <m:r>
                        <a:rPr lang="en-US" sz="1600" b="1" i="1" smtClean="0">
                          <a:solidFill>
                            <a:srgbClr val="FF0000"/>
                          </a:solidFill>
                          <a:latin typeface="Cambria Math" panose="02040503050406030204" pitchFamily="18" charset="0"/>
                        </a:rPr>
                        <m:t>𝟑𝟑</m:t>
                      </m:r>
                    </m:oMath>
                  </m:oMathPara>
                </a14:m>
                <a:endParaRPr lang="en-US" sz="1600" b="1" dirty="0">
                  <a:solidFill>
                    <a:srgbClr val="FF0000"/>
                  </a:solidFill>
                </a:endParaRPr>
              </a:p>
            </p:txBody>
          </p:sp>
        </mc:Choice>
        <mc:Fallback xmlns="">
          <p:sp>
            <p:nvSpPr>
              <p:cNvPr id="7" name="TextBox 6">
                <a:extLst>
                  <a:ext uri="{FF2B5EF4-FFF2-40B4-BE49-F238E27FC236}">
                    <a16:creationId xmlns:a16="http://schemas.microsoft.com/office/drawing/2014/main" id="{AAD7A791-FAE2-8A15-3B47-5DE581CD4193}"/>
                  </a:ext>
                </a:extLst>
              </p:cNvPr>
              <p:cNvSpPr txBox="1">
                <a:spLocks noRot="1" noChangeAspect="1" noMove="1" noResize="1" noEditPoints="1" noAdjustHandles="1" noChangeArrowheads="1" noChangeShapeType="1" noTextEdit="1"/>
              </p:cNvSpPr>
              <p:nvPr/>
            </p:nvSpPr>
            <p:spPr>
              <a:xfrm>
                <a:off x="2532426" y="3477600"/>
                <a:ext cx="3748058" cy="559961"/>
              </a:xfrm>
              <a:prstGeom prst="rect">
                <a:avLst/>
              </a:prstGeom>
              <a:blipFill>
                <a:blip r:embed="rId7"/>
                <a:stretch>
                  <a:fillRect b="-444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A1260DF8-259E-0E06-537D-019F1F5B635C}"/>
                  </a:ext>
                </a:extLst>
              </p:cNvPr>
              <p:cNvSpPr txBox="1"/>
              <p:nvPr/>
            </p:nvSpPr>
            <p:spPr>
              <a:xfrm>
                <a:off x="2610851" y="2037896"/>
                <a:ext cx="5895934" cy="559961"/>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1600" b="1" i="1" smtClean="0">
                          <a:solidFill>
                            <a:srgbClr val="00B050"/>
                          </a:solidFill>
                          <a:latin typeface="Cambria Math" panose="02040503050406030204" pitchFamily="18" charset="0"/>
                        </a:rPr>
                        <m:t>𝒂𝒓𝒊𝒕𝒉𝒎𝒆𝒕𝒊𝒄</m:t>
                      </m:r>
                      <m:r>
                        <a:rPr lang="en-US" sz="1600" b="1" i="1" smtClean="0">
                          <a:solidFill>
                            <a:srgbClr val="00B050"/>
                          </a:solidFill>
                          <a:latin typeface="Cambria Math" panose="02040503050406030204" pitchFamily="18" charset="0"/>
                        </a:rPr>
                        <m:t> </m:t>
                      </m:r>
                      <m:r>
                        <a:rPr lang="en-US" sz="1600" b="1" i="1" smtClean="0">
                          <a:solidFill>
                            <a:srgbClr val="00B050"/>
                          </a:solidFill>
                          <a:latin typeface="Cambria Math" panose="02040503050406030204" pitchFamily="18" charset="0"/>
                        </a:rPr>
                        <m:t>𝒎𝒆𝒂𝒏</m:t>
                      </m:r>
                      <m:r>
                        <a:rPr lang="en-US" sz="1600" b="1" i="1" smtClean="0">
                          <a:solidFill>
                            <a:srgbClr val="00B050"/>
                          </a:solidFill>
                          <a:latin typeface="Cambria Math" panose="02040503050406030204" pitchFamily="18" charset="0"/>
                        </a:rPr>
                        <m:t> </m:t>
                      </m:r>
                      <m:r>
                        <a:rPr lang="en-US" sz="1600" b="1" i="1" smtClean="0">
                          <a:solidFill>
                            <a:srgbClr val="00B050"/>
                          </a:solidFill>
                          <a:latin typeface="Cambria Math" panose="02040503050406030204" pitchFamily="18" charset="0"/>
                        </a:rPr>
                        <m:t>𝒐𝒇</m:t>
                      </m:r>
                      <m:r>
                        <a:rPr lang="en-US" sz="1600" b="1" i="1" smtClean="0">
                          <a:solidFill>
                            <a:srgbClr val="00B050"/>
                          </a:solidFill>
                          <a:latin typeface="Cambria Math" panose="02040503050406030204" pitchFamily="18" charset="0"/>
                        </a:rPr>
                        <m:t> </m:t>
                      </m:r>
                      <m:r>
                        <a:rPr lang="en-US" sz="1600" b="1" i="1" smtClean="0">
                          <a:solidFill>
                            <a:srgbClr val="00B050"/>
                          </a:solidFill>
                          <a:latin typeface="Cambria Math" panose="02040503050406030204" pitchFamily="18" charset="0"/>
                        </a:rPr>
                        <m:t>𝒔𝒑𝒆𝒆𝒅𝒖𝒑</m:t>
                      </m:r>
                      <m:r>
                        <a:rPr lang="en-US" sz="1600" b="1" i="1" smtClean="0">
                          <a:solidFill>
                            <a:srgbClr val="00B050"/>
                          </a:solidFill>
                          <a:latin typeface="Cambria Math" panose="02040503050406030204" pitchFamily="18" charset="0"/>
                        </a:rPr>
                        <m:t> </m:t>
                      </m:r>
                      <m:r>
                        <a:rPr lang="en-US" sz="1600" b="1" i="1" smtClean="0">
                          <a:solidFill>
                            <a:srgbClr val="00B050"/>
                          </a:solidFill>
                          <a:latin typeface="Cambria Math" panose="02040503050406030204" pitchFamily="18" charset="0"/>
                        </a:rPr>
                        <m:t>𝒗𝒆𝒄𝒕𝒐𝒓</m:t>
                      </m:r>
                      <m:r>
                        <a:rPr lang="en-US" sz="1600" b="1" i="1" smtClean="0">
                          <a:solidFill>
                            <a:srgbClr val="00B050"/>
                          </a:solidFill>
                          <a:latin typeface="Cambria Math" panose="02040503050406030204" pitchFamily="18" charset="0"/>
                        </a:rPr>
                        <m:t>= </m:t>
                      </m:r>
                      <m:f>
                        <m:fPr>
                          <m:ctrlPr>
                            <a:rPr lang="en-US" sz="1600" b="1" i="1" smtClean="0">
                              <a:solidFill>
                                <a:srgbClr val="00B050"/>
                              </a:solidFill>
                              <a:latin typeface="Cambria Math" panose="02040503050406030204" pitchFamily="18" charset="0"/>
                            </a:rPr>
                          </m:ctrlPr>
                        </m:fPr>
                        <m:num>
                          <m:r>
                            <a:rPr lang="en-US" sz="1600" b="1" i="1" smtClean="0">
                              <a:solidFill>
                                <a:srgbClr val="00B050"/>
                              </a:solidFill>
                              <a:latin typeface="Cambria Math" panose="02040503050406030204" pitchFamily="18" charset="0"/>
                            </a:rPr>
                            <m:t>𝟏</m:t>
                          </m:r>
                          <m:r>
                            <a:rPr lang="en-US" sz="1600" b="1" i="1" smtClean="0">
                              <a:solidFill>
                                <a:srgbClr val="00B050"/>
                              </a:solidFill>
                              <a:latin typeface="Cambria Math" panose="02040503050406030204" pitchFamily="18" charset="0"/>
                            </a:rPr>
                            <m:t>+</m:t>
                          </m:r>
                          <m:r>
                            <a:rPr lang="en-US" sz="1600" b="1" i="1" smtClean="0">
                              <a:solidFill>
                                <a:srgbClr val="00B050"/>
                              </a:solidFill>
                              <a:latin typeface="Cambria Math" panose="02040503050406030204" pitchFamily="18" charset="0"/>
                            </a:rPr>
                            <m:t>𝟓</m:t>
                          </m:r>
                          <m:r>
                            <a:rPr lang="en-US" sz="1600" b="1" i="1" smtClean="0">
                              <a:solidFill>
                                <a:srgbClr val="00B050"/>
                              </a:solidFill>
                              <a:latin typeface="Cambria Math" panose="02040503050406030204" pitchFamily="18" charset="0"/>
                            </a:rPr>
                            <m:t>+</m:t>
                          </m:r>
                          <m:r>
                            <a:rPr lang="en-US" sz="1600" b="1" i="1" smtClean="0">
                              <a:solidFill>
                                <a:srgbClr val="00B050"/>
                              </a:solidFill>
                              <a:latin typeface="Cambria Math" panose="02040503050406030204" pitchFamily="18" charset="0"/>
                            </a:rPr>
                            <m:t>𝟏𝟎</m:t>
                          </m:r>
                        </m:num>
                        <m:den>
                          <m:r>
                            <a:rPr lang="en-US" sz="1600" b="1" i="1" smtClean="0">
                              <a:solidFill>
                                <a:srgbClr val="00B050"/>
                              </a:solidFill>
                              <a:latin typeface="Cambria Math" panose="02040503050406030204" pitchFamily="18" charset="0"/>
                            </a:rPr>
                            <m:t>𝟑</m:t>
                          </m:r>
                        </m:den>
                      </m:f>
                      <m:r>
                        <a:rPr lang="en-US" sz="1600" b="1" i="1" smtClean="0">
                          <a:solidFill>
                            <a:srgbClr val="00B050"/>
                          </a:solidFill>
                          <a:latin typeface="Cambria Math" panose="02040503050406030204" pitchFamily="18" charset="0"/>
                        </a:rPr>
                        <m:t>=</m:t>
                      </m:r>
                      <m:r>
                        <a:rPr lang="en-US" sz="1600" b="1" i="1" smtClean="0">
                          <a:solidFill>
                            <a:srgbClr val="00B050"/>
                          </a:solidFill>
                          <a:latin typeface="Cambria Math" panose="02040503050406030204" pitchFamily="18" charset="0"/>
                        </a:rPr>
                        <m:t>𝟓</m:t>
                      </m:r>
                      <m:r>
                        <a:rPr lang="en-US" sz="1600" b="1" i="1" smtClean="0">
                          <a:solidFill>
                            <a:srgbClr val="00B050"/>
                          </a:solidFill>
                          <a:latin typeface="Cambria Math" panose="02040503050406030204" pitchFamily="18" charset="0"/>
                        </a:rPr>
                        <m:t>.</m:t>
                      </m:r>
                      <m:r>
                        <a:rPr lang="en-US" sz="1600" b="1" i="1" smtClean="0">
                          <a:solidFill>
                            <a:srgbClr val="00B050"/>
                          </a:solidFill>
                          <a:latin typeface="Cambria Math" panose="02040503050406030204" pitchFamily="18" charset="0"/>
                        </a:rPr>
                        <m:t>𝟑𝟑</m:t>
                      </m:r>
                    </m:oMath>
                  </m:oMathPara>
                </a14:m>
                <a:endParaRPr lang="en-US" sz="1600" b="1" dirty="0">
                  <a:solidFill>
                    <a:srgbClr val="00B050"/>
                  </a:solidFill>
                </a:endParaRPr>
              </a:p>
            </p:txBody>
          </p:sp>
        </mc:Choice>
        <mc:Fallback xmlns="">
          <p:sp>
            <p:nvSpPr>
              <p:cNvPr id="14" name="TextBox 13">
                <a:extLst>
                  <a:ext uri="{FF2B5EF4-FFF2-40B4-BE49-F238E27FC236}">
                    <a16:creationId xmlns:a16="http://schemas.microsoft.com/office/drawing/2014/main" id="{A1260DF8-259E-0E06-537D-019F1F5B635C}"/>
                  </a:ext>
                </a:extLst>
              </p:cNvPr>
              <p:cNvSpPr txBox="1">
                <a:spLocks noRot="1" noChangeAspect="1" noMove="1" noResize="1" noEditPoints="1" noAdjustHandles="1" noChangeArrowheads="1" noChangeShapeType="1" noTextEdit="1"/>
              </p:cNvSpPr>
              <p:nvPr/>
            </p:nvSpPr>
            <p:spPr>
              <a:xfrm>
                <a:off x="2610851" y="2037896"/>
                <a:ext cx="5895934" cy="559961"/>
              </a:xfrm>
              <a:prstGeom prst="rect">
                <a:avLst/>
              </a:prstGeom>
              <a:blipFill>
                <a:blip r:embed="rId8"/>
                <a:stretch>
                  <a:fillRect b="-2222"/>
                </a:stretch>
              </a:blipFill>
            </p:spPr>
            <p:txBody>
              <a:bodyPr/>
              <a:lstStyle/>
              <a:p>
                <a:r>
                  <a:rPr lang="en-US">
                    <a:noFill/>
                  </a:rPr>
                  <a:t> </a:t>
                </a:r>
              </a:p>
            </p:txBody>
          </p:sp>
        </mc:Fallback>
      </mc:AlternateContent>
      <p:sp>
        <p:nvSpPr>
          <p:cNvPr id="15" name="Oval 14">
            <a:extLst>
              <a:ext uri="{FF2B5EF4-FFF2-40B4-BE49-F238E27FC236}">
                <a16:creationId xmlns:a16="http://schemas.microsoft.com/office/drawing/2014/main" id="{0D0CFFB0-DB80-C672-AF43-6799900CB75E}"/>
              </a:ext>
            </a:extLst>
          </p:cNvPr>
          <p:cNvSpPr/>
          <p:nvPr/>
        </p:nvSpPr>
        <p:spPr>
          <a:xfrm>
            <a:off x="5450305" y="3415535"/>
            <a:ext cx="830179" cy="673295"/>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78796D7-7C0E-D45E-4E20-39F946F15B44}"/>
              </a:ext>
            </a:extLst>
          </p:cNvPr>
          <p:cNvSpPr/>
          <p:nvPr/>
        </p:nvSpPr>
        <p:spPr>
          <a:xfrm>
            <a:off x="7768390" y="1981228"/>
            <a:ext cx="830179" cy="673295"/>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Arrow Connector 26">
            <a:extLst>
              <a:ext uri="{FF2B5EF4-FFF2-40B4-BE49-F238E27FC236}">
                <a16:creationId xmlns:a16="http://schemas.microsoft.com/office/drawing/2014/main" id="{A028E2DF-7573-9042-3957-FB8F4F42863E}"/>
              </a:ext>
            </a:extLst>
          </p:cNvPr>
          <p:cNvCxnSpPr>
            <a:stCxn id="21" idx="3"/>
          </p:cNvCxnSpPr>
          <p:nvPr/>
        </p:nvCxnSpPr>
        <p:spPr>
          <a:xfrm flipH="1">
            <a:off x="6160168" y="2555921"/>
            <a:ext cx="1729799" cy="921679"/>
          </a:xfrm>
          <a:prstGeom prst="straightConnector1">
            <a:avLst/>
          </a:prstGeom>
          <a:ln w="19050">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438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14" grpId="0"/>
      <p:bldP spid="15" grpId="0" animBg="1"/>
      <p:bldP spid="21"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B1A7C-A144-F672-50D7-AF83D783D6E6}"/>
              </a:ext>
            </a:extLst>
          </p:cNvPr>
          <p:cNvSpPr>
            <a:spLocks noGrp="1"/>
          </p:cNvSpPr>
          <p:nvPr>
            <p:ph type="title"/>
          </p:nvPr>
        </p:nvSpPr>
        <p:spPr/>
        <p:txBody>
          <a:bodyPr/>
          <a:lstStyle/>
          <a:p>
            <a:r>
              <a:rPr lang="en-US" dirty="0"/>
              <a:t>MH and TH</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5B61E03-E857-2FEB-A4CC-71FCB95A0C0F}"/>
                  </a:ext>
                </a:extLst>
              </p:cNvPr>
              <p:cNvSpPr>
                <a:spLocks noGrp="1"/>
              </p:cNvSpPr>
              <p:nvPr>
                <p:ph idx="1"/>
              </p:nvPr>
            </p:nvSpPr>
            <p:spPr/>
            <p:txBody>
              <a:bodyPr/>
              <a:lstStyle/>
              <a:p>
                <a:r>
                  <a:rPr lang="en-US" dirty="0"/>
                  <a:t>MH:</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𝑒𝑞𝑢𝑖𝑣𝑎𝑙𝑒𝑛𝑡</m:t>
                      </m:r>
                      <m:r>
                        <a:rPr lang="en-US" b="0" i="1" smtClean="0">
                          <a:latin typeface="Cambria Math" panose="02040503050406030204" pitchFamily="18" charset="0"/>
                        </a:rPr>
                        <m:t> </m:t>
                      </m:r>
                      <m:r>
                        <a:rPr lang="en-US" b="0" i="1" smtClean="0">
                          <a:latin typeface="Cambria Math" panose="02040503050406030204" pitchFamily="18" charset="0"/>
                        </a:rPr>
                        <m:t>𝑒𝑥𝑒𝑐𝑢𝑡𝑖𝑜𝑛</m:t>
                      </m:r>
                      <m:r>
                        <a:rPr lang="en-US" b="0" i="1" smtClean="0">
                          <a:latin typeface="Cambria Math" panose="02040503050406030204" pitchFamily="18" charset="0"/>
                        </a:rPr>
                        <m:t> </m:t>
                      </m:r>
                      <m:r>
                        <a:rPr lang="en-US" b="0" i="1" smtClean="0">
                          <a:latin typeface="Cambria Math" panose="02040503050406030204" pitchFamily="18" charset="0"/>
                        </a:rPr>
                        <m:t>𝑡𝑖𝑚𝑒</m:t>
                      </m:r>
                      <m:r>
                        <a:rPr lang="en-US" b="0" i="1" smtClean="0">
                          <a:latin typeface="Cambria Math" panose="02040503050406030204" pitchFamily="18" charset="0"/>
                        </a:rPr>
                        <m:t>= </m:t>
                      </m:r>
                      <m:f>
                        <m:fPr>
                          <m:ctrlPr>
                            <a:rPr lang="en-US" b="0" i="1" smtClean="0">
                              <a:latin typeface="Cambria Math" panose="02040503050406030204" pitchFamily="18" charset="0"/>
                            </a:rPr>
                          </m:ctrlPr>
                        </m:fPr>
                        <m:num>
                          <m:func>
                            <m:funcPr>
                              <m:ctrlPr>
                                <a:rPr lang="en-US" b="0" i="1" smtClean="0">
                                  <a:latin typeface="Cambria Math" panose="02040503050406030204" pitchFamily="18" charset="0"/>
                                </a:rPr>
                              </m:ctrlPr>
                            </m:funcPr>
                            <m:fName>
                              <m:limLow>
                                <m:limLowPr>
                                  <m:ctrlPr>
                                    <a:rPr lang="en-US" b="0" i="1" smtClean="0">
                                      <a:latin typeface="Cambria Math" panose="02040503050406030204" pitchFamily="18" charset="0"/>
                                    </a:rPr>
                                  </m:ctrlPr>
                                </m:limLowPr>
                                <m:e>
                                  <m:r>
                                    <m:rPr>
                                      <m:sty m:val="p"/>
                                    </m:rPr>
                                    <a:rPr lang="en-US" b="0" i="0" smtClean="0">
                                      <a:latin typeface="Cambria Math" panose="02040503050406030204" pitchFamily="18" charset="0"/>
                                    </a:rPr>
                                    <m:t>max</m:t>
                                  </m:r>
                                </m:e>
                                <m:lim>
                                  <m:r>
                                    <a:rPr lang="en-US" b="0" i="1" smtClean="0">
                                      <a:latin typeface="Cambria Math" panose="02040503050406030204" pitchFamily="18" charset="0"/>
                                    </a:rPr>
                                    <m:t>𝑗</m:t>
                                  </m:r>
                                </m:lim>
                              </m:limLow>
                            </m:fName>
                            <m:e>
                              <m:sSub>
                                <m:sSubPr>
                                  <m:ctrlPr>
                                    <a:rPr lang="en-US" b="0" i="1" smtClean="0">
                                      <a:latin typeface="Cambria Math" panose="02040503050406030204" pitchFamily="18" charset="0"/>
                                    </a:rPr>
                                  </m:ctrlPr>
                                </m:sSubPr>
                                <m:e>
                                  <m:r>
                                    <a:rPr lang="en-US" b="0" i="1" smtClean="0">
                                      <a:latin typeface="Cambria Math" panose="02040503050406030204" pitchFamily="18" charset="0"/>
                                    </a:rPr>
                                    <m:t>𝑒</m:t>
                                  </m:r>
                                </m:e>
                                <m:sub>
                                  <m:r>
                                    <a:rPr lang="en-US" b="0" i="1" smtClean="0">
                                      <a:latin typeface="Cambria Math" panose="02040503050406030204" pitchFamily="18" charset="0"/>
                                    </a:rPr>
                                    <m:t>𝑖𝑗</m:t>
                                  </m:r>
                                </m:sub>
                              </m:sSub>
                            </m:e>
                          </m:func>
                        </m:num>
                        <m:den>
                          <m:sSup>
                            <m:sSupPr>
                              <m:ctrlPr>
                                <a:rPr lang="en-US" b="0" i="1" smtClean="0">
                                  <a:latin typeface="Cambria Math" panose="02040503050406030204" pitchFamily="18" charset="0"/>
                                </a:rPr>
                              </m:ctrlPr>
                            </m:sSupPr>
                            <m:e>
                              <m:acc>
                                <m:accPr>
                                  <m:chr m:val="̅"/>
                                  <m:ctrlPr>
                                    <a:rPr lang="en-US" b="0" i="1" smtClean="0">
                                      <a:latin typeface="Cambria Math" panose="02040503050406030204" pitchFamily="18" charset="0"/>
                                    </a:rPr>
                                  </m:ctrlPr>
                                </m:accPr>
                                <m:e>
                                  <m:r>
                                    <a:rPr lang="en-US" b="0" i="1" smtClean="0">
                                      <a:latin typeface="Cambria Math" panose="02040503050406030204" pitchFamily="18" charset="0"/>
                                      <a:ea typeface="Cambria Math" panose="02040503050406030204" pitchFamily="18" charset="0"/>
                                    </a:rPr>
                                    <m:t>𝛼</m:t>
                                  </m:r>
                                </m:e>
                              </m:acc>
                            </m:e>
                            <m:sup>
                              <m:r>
                                <a:rPr lang="en-US" b="0" i="1" smtClean="0">
                                  <a:latin typeface="Cambria Math" panose="02040503050406030204" pitchFamily="18" charset="0"/>
                                </a:rPr>
                                <m:t>(</m:t>
                              </m:r>
                              <m:r>
                                <a:rPr lang="en-US" b="0" i="1" smtClean="0">
                                  <a:latin typeface="Cambria Math" panose="02040503050406030204" pitchFamily="18" charset="0"/>
                                </a:rPr>
                                <m:t>𝑖</m:t>
                              </m:r>
                              <m:r>
                                <a:rPr lang="en-US" b="0" i="1" smtClean="0">
                                  <a:latin typeface="Cambria Math" panose="02040503050406030204" pitchFamily="18" charset="0"/>
                                </a:rPr>
                                <m:t>)</m:t>
                              </m:r>
                            </m:sup>
                          </m:sSup>
                        </m:den>
                      </m:f>
                    </m:oMath>
                  </m:oMathPara>
                </a14:m>
                <a:endParaRPr lang="en-US" dirty="0"/>
              </a:p>
              <a:p>
                <a:endParaRPr lang="en-US" dirty="0"/>
              </a:p>
              <a:p>
                <a:endParaRPr lang="en-US" dirty="0"/>
              </a:p>
              <a:p>
                <a:r>
                  <a:rPr lang="en-US" dirty="0"/>
                  <a:t>TH:</a:t>
                </a:r>
              </a:p>
              <a:p>
                <a:pPr marL="0" indent="0" algn="ctr">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𝑒𝑞𝑢𝑖𝑣𝑎𝑙𝑒𝑛𝑡</m:t>
                      </m:r>
                      <m:r>
                        <a:rPr lang="en-US" b="0" i="1" smtClean="0">
                          <a:latin typeface="Cambria Math" panose="02040503050406030204" pitchFamily="18" charset="0"/>
                        </a:rPr>
                        <m:t> </m:t>
                      </m:r>
                      <m:r>
                        <a:rPr lang="en-US" b="0" i="1" smtClean="0">
                          <a:latin typeface="Cambria Math" panose="02040503050406030204" pitchFamily="18" charset="0"/>
                        </a:rPr>
                        <m:t>𝑒𝑥𝑒𝑐𝑢𝑡𝑖𝑜𝑛</m:t>
                      </m:r>
                      <m:r>
                        <a:rPr lang="en-US" b="0" i="1" smtClean="0">
                          <a:latin typeface="Cambria Math" panose="02040503050406030204" pitchFamily="18" charset="0"/>
                        </a:rPr>
                        <m:t> </m:t>
                      </m:r>
                      <m:r>
                        <a:rPr lang="en-US" b="0" i="1" smtClean="0">
                          <a:latin typeface="Cambria Math" panose="02040503050406030204" pitchFamily="18" charset="0"/>
                        </a:rPr>
                        <m:t>𝑡𝑖𝑚𝑒</m:t>
                      </m:r>
                      <m:r>
                        <a:rPr lang="en-US" b="0" i="1" smtClean="0">
                          <a:latin typeface="Cambria Math" panose="02040503050406030204" pitchFamily="18" charset="0"/>
                        </a:rPr>
                        <m:t>= </m:t>
                      </m:r>
                      <m:f>
                        <m:fPr>
                          <m:ctrlPr>
                            <a:rPr lang="en-US" b="0" i="1" smtClean="0">
                              <a:latin typeface="Cambria Math" panose="02040503050406030204" pitchFamily="18" charset="0"/>
                            </a:rPr>
                          </m:ctrlPr>
                        </m:fPr>
                        <m:num>
                          <m:func>
                            <m:funcPr>
                              <m:ctrlPr>
                                <a:rPr lang="en-US" b="0" i="1" smtClean="0">
                                  <a:latin typeface="Cambria Math" panose="02040503050406030204" pitchFamily="18" charset="0"/>
                                </a:rPr>
                              </m:ctrlPr>
                            </m:funcPr>
                            <m:fName>
                              <m:limLow>
                                <m:limLowPr>
                                  <m:ctrlPr>
                                    <a:rPr lang="en-US" b="0" i="1" smtClean="0">
                                      <a:latin typeface="Cambria Math" panose="02040503050406030204" pitchFamily="18" charset="0"/>
                                    </a:rPr>
                                  </m:ctrlPr>
                                </m:limLowPr>
                                <m:e>
                                  <m:r>
                                    <m:rPr>
                                      <m:sty m:val="p"/>
                                    </m:rPr>
                                    <a:rPr lang="en-US" b="0" i="0" smtClean="0">
                                      <a:latin typeface="Cambria Math" panose="02040503050406030204" pitchFamily="18" charset="0"/>
                                    </a:rPr>
                                    <m:t>max</m:t>
                                  </m:r>
                                </m:e>
                                <m:lim>
                                  <m:r>
                                    <a:rPr lang="en-US" b="0" i="1" smtClean="0">
                                      <a:latin typeface="Cambria Math" panose="02040503050406030204" pitchFamily="18" charset="0"/>
                                    </a:rPr>
                                    <m:t>𝑖</m:t>
                                  </m:r>
                                </m:lim>
                              </m:limLow>
                            </m:fName>
                            <m:e>
                              <m:sSub>
                                <m:sSubPr>
                                  <m:ctrlPr>
                                    <a:rPr lang="en-US" b="0" i="1" smtClean="0">
                                      <a:latin typeface="Cambria Math" panose="02040503050406030204" pitchFamily="18" charset="0"/>
                                    </a:rPr>
                                  </m:ctrlPr>
                                </m:sSubPr>
                                <m:e>
                                  <m:r>
                                    <a:rPr lang="en-US" b="0" i="1" smtClean="0">
                                      <a:latin typeface="Cambria Math" panose="02040503050406030204" pitchFamily="18" charset="0"/>
                                    </a:rPr>
                                    <m:t>𝑒</m:t>
                                  </m:r>
                                </m:e>
                                <m:sub>
                                  <m:r>
                                    <a:rPr lang="en-US" b="0" i="1" smtClean="0">
                                      <a:latin typeface="Cambria Math" panose="02040503050406030204" pitchFamily="18" charset="0"/>
                                    </a:rPr>
                                    <m:t>𝑖𝑗</m:t>
                                  </m:r>
                                </m:sub>
                              </m:sSub>
                            </m:e>
                          </m:func>
                        </m:num>
                        <m:den>
                          <m:sSub>
                            <m:sSubPr>
                              <m:ctrlPr>
                                <a:rPr lang="en-US" b="0" i="1" smtClean="0">
                                  <a:latin typeface="Cambria Math" panose="02040503050406030204" pitchFamily="18" charset="0"/>
                                </a:rPr>
                              </m:ctrlPr>
                            </m:sSubPr>
                            <m:e>
                              <m:acc>
                                <m:accPr>
                                  <m:chr m:val="̅"/>
                                  <m:ctrlPr>
                                    <a:rPr lang="en-US" b="0" i="1" smtClean="0">
                                      <a:latin typeface="Cambria Math" panose="02040503050406030204" pitchFamily="18" charset="0"/>
                                    </a:rPr>
                                  </m:ctrlPr>
                                </m:accPr>
                                <m:e>
                                  <m:r>
                                    <a:rPr lang="en-US" b="0" i="1" smtClean="0">
                                      <a:latin typeface="Cambria Math" panose="02040503050406030204" pitchFamily="18" charset="0"/>
                                      <a:ea typeface="Cambria Math" panose="02040503050406030204" pitchFamily="18" charset="0"/>
                                    </a:rPr>
                                    <m:t>𝛽</m:t>
                                  </m:r>
                                </m:e>
                              </m:acc>
                            </m:e>
                            <m:sub>
                              <m:r>
                                <a:rPr lang="en-US" b="0" i="1" smtClean="0">
                                  <a:latin typeface="Cambria Math" panose="02040503050406030204" pitchFamily="18" charset="0"/>
                                </a:rPr>
                                <m:t>(</m:t>
                              </m:r>
                              <m:r>
                                <a:rPr lang="en-US" b="0" i="1" smtClean="0">
                                  <a:latin typeface="Cambria Math" panose="02040503050406030204" pitchFamily="18" charset="0"/>
                                </a:rPr>
                                <m:t>𝑗</m:t>
                              </m:r>
                              <m:r>
                                <a:rPr lang="en-US" b="0" i="1" smtClean="0">
                                  <a:latin typeface="Cambria Math" panose="02040503050406030204" pitchFamily="18" charset="0"/>
                                </a:rPr>
                                <m:t>)</m:t>
                              </m:r>
                            </m:sub>
                          </m:sSub>
                        </m:den>
                      </m:f>
                    </m:oMath>
                  </m:oMathPara>
                </a14:m>
                <a:endParaRPr lang="en-US" dirty="0"/>
              </a:p>
            </p:txBody>
          </p:sp>
        </mc:Choice>
        <mc:Fallback xmlns="">
          <p:sp>
            <p:nvSpPr>
              <p:cNvPr id="3" name="Content Placeholder 2">
                <a:extLst>
                  <a:ext uri="{FF2B5EF4-FFF2-40B4-BE49-F238E27FC236}">
                    <a16:creationId xmlns:a16="http://schemas.microsoft.com/office/drawing/2014/main" id="{75B61E03-E857-2FEB-A4CC-71FCB95A0C0F}"/>
                  </a:ext>
                </a:extLst>
              </p:cNvPr>
              <p:cNvSpPr>
                <a:spLocks noGrp="1" noRot="1" noChangeAspect="1" noMove="1" noResize="1" noEditPoints="1" noAdjustHandles="1" noChangeArrowheads="1" noChangeShapeType="1" noTextEdit="1"/>
              </p:cNvSpPr>
              <p:nvPr>
                <p:ph idx="1"/>
              </p:nvPr>
            </p:nvSpPr>
            <p:spPr>
              <a:blipFill>
                <a:blip r:embed="rId2"/>
                <a:stretch>
                  <a:fillRect l="-1458" t="-3401"/>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9CA73B5C-A8FC-64EE-5242-A144D41467E7}"/>
              </a:ext>
            </a:extLst>
          </p:cNvPr>
          <p:cNvSpPr>
            <a:spLocks noGrp="1"/>
          </p:cNvSpPr>
          <p:nvPr>
            <p:ph type="sldNum" sz="quarter" idx="12"/>
          </p:nvPr>
        </p:nvSpPr>
        <p:spPr/>
        <p:txBody>
          <a:bodyPr/>
          <a:lstStyle/>
          <a:p>
            <a:fld id="{7D2751F7-D677-4CE9-B35A-C3CCA0CC8D94}" type="slidenum">
              <a:rPr lang="en-US" smtClean="0"/>
              <a:pPr/>
              <a:t>37</a:t>
            </a:fld>
            <a:endParaRPr lang="en-US" dirty="0"/>
          </a:p>
        </p:txBody>
      </p:sp>
    </p:spTree>
    <p:extLst>
      <p:ext uri="{BB962C8B-B14F-4D97-AF65-F5344CB8AC3E}">
        <p14:creationId xmlns:p14="http://schemas.microsoft.com/office/powerpoint/2010/main" val="15348289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4023A7F-10BB-8F5B-4E52-5CB4471A54CB}"/>
              </a:ext>
            </a:extLst>
          </p:cNvPr>
          <p:cNvPicPr>
            <a:picLocks noChangeAspect="1"/>
          </p:cNvPicPr>
          <p:nvPr/>
        </p:nvPicPr>
        <p:blipFill rotWithShape="1">
          <a:blip r:embed="rId2"/>
          <a:srcRect r="63919" b="65073"/>
          <a:stretch/>
        </p:blipFill>
        <p:spPr>
          <a:xfrm>
            <a:off x="453820" y="143380"/>
            <a:ext cx="2855438" cy="1654289"/>
          </a:xfrm>
          <a:prstGeom prst="rect">
            <a:avLst/>
          </a:prstGeom>
        </p:spPr>
      </p:pic>
      <p:pic>
        <p:nvPicPr>
          <p:cNvPr id="4" name="Picture 3">
            <a:extLst>
              <a:ext uri="{FF2B5EF4-FFF2-40B4-BE49-F238E27FC236}">
                <a16:creationId xmlns:a16="http://schemas.microsoft.com/office/drawing/2014/main" id="{704FAC27-8F0B-7588-F125-9F5142EED5F2}"/>
              </a:ext>
            </a:extLst>
          </p:cNvPr>
          <p:cNvPicPr>
            <a:picLocks noChangeAspect="1"/>
          </p:cNvPicPr>
          <p:nvPr/>
        </p:nvPicPr>
        <p:blipFill rotWithShape="1">
          <a:blip r:embed="rId2"/>
          <a:srcRect l="35714" t="1832" r="1012" b="67218"/>
          <a:stretch/>
        </p:blipFill>
        <p:spPr>
          <a:xfrm>
            <a:off x="3280230" y="230126"/>
            <a:ext cx="5007428" cy="1465943"/>
          </a:xfrm>
          <a:prstGeom prst="rect">
            <a:avLst/>
          </a:prstGeom>
        </p:spPr>
      </p:pic>
      <p:pic>
        <p:nvPicPr>
          <p:cNvPr id="5" name="Picture 4">
            <a:extLst>
              <a:ext uri="{FF2B5EF4-FFF2-40B4-BE49-F238E27FC236}">
                <a16:creationId xmlns:a16="http://schemas.microsoft.com/office/drawing/2014/main" id="{D1185904-53B8-8700-264B-8081A311B3BA}"/>
              </a:ext>
            </a:extLst>
          </p:cNvPr>
          <p:cNvPicPr>
            <a:picLocks noChangeAspect="1"/>
          </p:cNvPicPr>
          <p:nvPr/>
        </p:nvPicPr>
        <p:blipFill rotWithShape="1">
          <a:blip r:embed="rId2"/>
          <a:srcRect l="65242" t="33701" b="33510"/>
          <a:stretch/>
        </p:blipFill>
        <p:spPr>
          <a:xfrm>
            <a:off x="5617029" y="1739611"/>
            <a:ext cx="2750683" cy="1553030"/>
          </a:xfrm>
          <a:prstGeom prst="rect">
            <a:avLst/>
          </a:prstGeom>
        </p:spPr>
      </p:pic>
      <p:pic>
        <p:nvPicPr>
          <p:cNvPr id="7" name="Picture 6">
            <a:extLst>
              <a:ext uri="{FF2B5EF4-FFF2-40B4-BE49-F238E27FC236}">
                <a16:creationId xmlns:a16="http://schemas.microsoft.com/office/drawing/2014/main" id="{54909CF8-B2A8-748A-6CE2-DA7926373CE4}"/>
              </a:ext>
            </a:extLst>
          </p:cNvPr>
          <p:cNvPicPr>
            <a:picLocks noChangeAspect="1"/>
          </p:cNvPicPr>
          <p:nvPr/>
        </p:nvPicPr>
        <p:blipFill rotWithShape="1">
          <a:blip r:embed="rId2"/>
          <a:srcRect l="65609" t="66797"/>
          <a:stretch/>
        </p:blipFill>
        <p:spPr>
          <a:xfrm>
            <a:off x="5646057" y="3307154"/>
            <a:ext cx="2721655" cy="1572646"/>
          </a:xfrm>
          <a:prstGeom prst="rect">
            <a:avLst/>
          </a:prstGeom>
        </p:spPr>
      </p:pic>
      <p:pic>
        <p:nvPicPr>
          <p:cNvPr id="10" name="Picture 9">
            <a:extLst>
              <a:ext uri="{FF2B5EF4-FFF2-40B4-BE49-F238E27FC236}">
                <a16:creationId xmlns:a16="http://schemas.microsoft.com/office/drawing/2014/main" id="{149010DE-F7C8-B04A-572E-4693BDD871B1}"/>
              </a:ext>
            </a:extLst>
          </p:cNvPr>
          <p:cNvPicPr>
            <a:picLocks noChangeAspect="1"/>
          </p:cNvPicPr>
          <p:nvPr/>
        </p:nvPicPr>
        <p:blipFill rotWithShape="1">
          <a:blip r:embed="rId2"/>
          <a:srcRect l="33330" t="79054" r="34024"/>
          <a:stretch/>
        </p:blipFill>
        <p:spPr>
          <a:xfrm>
            <a:off x="3091543" y="3887726"/>
            <a:ext cx="2583543" cy="992074"/>
          </a:xfrm>
          <a:prstGeom prst="rect">
            <a:avLst/>
          </a:prstGeom>
        </p:spPr>
      </p:pic>
      <p:pic>
        <p:nvPicPr>
          <p:cNvPr id="11" name="Picture 10">
            <a:extLst>
              <a:ext uri="{FF2B5EF4-FFF2-40B4-BE49-F238E27FC236}">
                <a16:creationId xmlns:a16="http://schemas.microsoft.com/office/drawing/2014/main" id="{7A0C5048-C4EA-B2EC-62ED-F3AA715B3DB6}"/>
              </a:ext>
            </a:extLst>
          </p:cNvPr>
          <p:cNvPicPr>
            <a:picLocks noChangeAspect="1"/>
          </p:cNvPicPr>
          <p:nvPr/>
        </p:nvPicPr>
        <p:blipFill rotWithShape="1">
          <a:blip r:embed="rId2"/>
          <a:srcRect l="16824" t="80893" r="67404"/>
          <a:stretch/>
        </p:blipFill>
        <p:spPr>
          <a:xfrm>
            <a:off x="1785257" y="3974810"/>
            <a:ext cx="1248229" cy="904989"/>
          </a:xfrm>
          <a:prstGeom prst="rect">
            <a:avLst/>
          </a:prstGeom>
        </p:spPr>
      </p:pic>
      <p:pic>
        <p:nvPicPr>
          <p:cNvPr id="12" name="Picture 11">
            <a:extLst>
              <a:ext uri="{FF2B5EF4-FFF2-40B4-BE49-F238E27FC236}">
                <a16:creationId xmlns:a16="http://schemas.microsoft.com/office/drawing/2014/main" id="{A2D356C3-41F6-FE0D-404F-4111D604309A}"/>
              </a:ext>
            </a:extLst>
          </p:cNvPr>
          <p:cNvPicPr>
            <a:picLocks noChangeAspect="1"/>
          </p:cNvPicPr>
          <p:nvPr/>
        </p:nvPicPr>
        <p:blipFill rotWithShape="1">
          <a:blip r:embed="rId2"/>
          <a:srcRect l="134" t="34621" r="59150" b="20333"/>
          <a:stretch/>
        </p:blipFill>
        <p:spPr>
          <a:xfrm>
            <a:off x="464458" y="1783154"/>
            <a:ext cx="3222172" cy="2133600"/>
          </a:xfrm>
          <a:prstGeom prst="rect">
            <a:avLst/>
          </a:prstGeom>
        </p:spPr>
      </p:pic>
    </p:spTree>
    <p:extLst>
      <p:ext uri="{BB962C8B-B14F-4D97-AF65-F5344CB8AC3E}">
        <p14:creationId xmlns:p14="http://schemas.microsoft.com/office/powerpoint/2010/main" val="925985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415B5-B863-AA5E-6FA2-5CEA3A3D5AAA}"/>
              </a:ext>
            </a:extLst>
          </p:cNvPr>
          <p:cNvSpPr>
            <a:spLocks noGrp="1"/>
          </p:cNvSpPr>
          <p:nvPr>
            <p:ph type="title"/>
          </p:nvPr>
        </p:nvSpPr>
        <p:spPr/>
        <p:txBody>
          <a:bodyPr>
            <a:normAutofit/>
          </a:bodyPr>
          <a:lstStyle/>
          <a:p>
            <a:r>
              <a:rPr lang="en-US" dirty="0"/>
              <a:t>HEET: System Heterogeneity Score</a:t>
            </a:r>
          </a:p>
        </p:txBody>
      </p:sp>
      <p:sp>
        <p:nvSpPr>
          <p:cNvPr id="3" name="Content Placeholder 2">
            <a:extLst>
              <a:ext uri="{FF2B5EF4-FFF2-40B4-BE49-F238E27FC236}">
                <a16:creationId xmlns:a16="http://schemas.microsoft.com/office/drawing/2014/main" id="{BB7F05E3-3ADF-70C3-6ACB-D8D8B72A016C}"/>
              </a:ext>
            </a:extLst>
          </p:cNvPr>
          <p:cNvSpPr>
            <a:spLocks noGrp="1"/>
          </p:cNvSpPr>
          <p:nvPr>
            <p:ph idx="1"/>
          </p:nvPr>
        </p:nvSpPr>
        <p:spPr>
          <a:xfrm>
            <a:off x="-84221" y="2068697"/>
            <a:ext cx="9312441" cy="1228351"/>
          </a:xfrm>
        </p:spPr>
        <p:txBody>
          <a:bodyPr>
            <a:normAutofit/>
          </a:bodyPr>
          <a:lstStyle/>
          <a:p>
            <a:pPr marL="0" indent="0" algn="ctr">
              <a:buNone/>
            </a:pPr>
            <a:br>
              <a:rPr lang="en-US" dirty="0"/>
            </a:br>
            <a:r>
              <a:rPr lang="en-US" sz="2400" i="1" dirty="0">
                <a:solidFill>
                  <a:srgbClr val="FF0000"/>
                </a:solidFill>
              </a:rPr>
              <a:t>A representative of the Expected Execution Time Behavior of the Heterogeneous Computing System</a:t>
            </a:r>
            <a:endParaRPr lang="en-US" dirty="0"/>
          </a:p>
        </p:txBody>
      </p:sp>
      <p:sp>
        <p:nvSpPr>
          <p:cNvPr id="4" name="Slide Number Placeholder 3">
            <a:extLst>
              <a:ext uri="{FF2B5EF4-FFF2-40B4-BE49-F238E27FC236}">
                <a16:creationId xmlns:a16="http://schemas.microsoft.com/office/drawing/2014/main" id="{81FE7519-DC92-4637-23C8-5EB3455F20AF}"/>
              </a:ext>
            </a:extLst>
          </p:cNvPr>
          <p:cNvSpPr>
            <a:spLocks noGrp="1"/>
          </p:cNvSpPr>
          <p:nvPr>
            <p:ph type="sldNum" sz="quarter" idx="12"/>
          </p:nvPr>
        </p:nvSpPr>
        <p:spPr>
          <a:xfrm>
            <a:off x="3534628" y="4842276"/>
            <a:ext cx="2133600" cy="273844"/>
          </a:xfrm>
        </p:spPr>
        <p:txBody>
          <a:bodyPr/>
          <a:lstStyle/>
          <a:p>
            <a:fld id="{7D2751F7-D677-4CE9-B35A-C3CCA0CC8D94}" type="slidenum">
              <a:rPr lang="en-US" smtClean="0"/>
              <a:pPr/>
              <a:t>39</a:t>
            </a:fld>
            <a:endParaRPr lang="en-US" dirty="0"/>
          </a:p>
        </p:txBody>
      </p:sp>
    </p:spTree>
    <p:extLst>
      <p:ext uri="{BB962C8B-B14F-4D97-AF65-F5344CB8AC3E}">
        <p14:creationId xmlns:p14="http://schemas.microsoft.com/office/powerpoint/2010/main" val="654138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D3AD4CF-27C2-3472-5697-F98B5F06D94E}"/>
              </a:ext>
            </a:extLst>
          </p:cNvPr>
          <p:cNvPicPr>
            <a:picLocks noChangeAspect="1"/>
          </p:cNvPicPr>
          <p:nvPr/>
        </p:nvPicPr>
        <p:blipFill>
          <a:blip r:embed="rId3"/>
          <a:stretch>
            <a:fillRect/>
          </a:stretch>
        </p:blipFill>
        <p:spPr>
          <a:xfrm>
            <a:off x="2662942" y="1093077"/>
            <a:ext cx="4097865" cy="3961270"/>
          </a:xfrm>
          <a:prstGeom prst="rect">
            <a:avLst/>
          </a:prstGeom>
        </p:spPr>
      </p:pic>
      <p:sp>
        <p:nvSpPr>
          <p:cNvPr id="2" name="Title 1">
            <a:extLst>
              <a:ext uri="{FF2B5EF4-FFF2-40B4-BE49-F238E27FC236}">
                <a16:creationId xmlns:a16="http://schemas.microsoft.com/office/drawing/2014/main" id="{292F36DE-B69B-84FC-D087-7E35D2EDABDF}"/>
              </a:ext>
            </a:extLst>
          </p:cNvPr>
          <p:cNvSpPr>
            <a:spLocks noGrp="1"/>
          </p:cNvSpPr>
          <p:nvPr>
            <p:ph type="title"/>
          </p:nvPr>
        </p:nvSpPr>
        <p:spPr/>
        <p:txBody>
          <a:bodyPr/>
          <a:lstStyle/>
          <a:p>
            <a:r>
              <a:rPr lang="en-US" dirty="0"/>
              <a:t>AI-Powered Solutions</a:t>
            </a:r>
          </a:p>
        </p:txBody>
      </p:sp>
      <p:sp>
        <p:nvSpPr>
          <p:cNvPr id="4" name="Slide Number Placeholder 3">
            <a:extLst>
              <a:ext uri="{FF2B5EF4-FFF2-40B4-BE49-F238E27FC236}">
                <a16:creationId xmlns:a16="http://schemas.microsoft.com/office/drawing/2014/main" id="{B72F410B-CABF-F0E5-B8F8-3CB3C3CABA4A}"/>
              </a:ext>
            </a:extLst>
          </p:cNvPr>
          <p:cNvSpPr>
            <a:spLocks noGrp="1"/>
          </p:cNvSpPr>
          <p:nvPr>
            <p:ph type="sldNum" sz="quarter" idx="12"/>
          </p:nvPr>
        </p:nvSpPr>
        <p:spPr/>
        <p:txBody>
          <a:bodyPr/>
          <a:lstStyle/>
          <a:p>
            <a:fld id="{7D2751F7-D677-4CE9-B35A-C3CCA0CC8D94}" type="slidenum">
              <a:rPr lang="en-US" smtClean="0"/>
              <a:pPr/>
              <a:t>4</a:t>
            </a:fld>
            <a:endParaRPr lang="en-US" dirty="0"/>
          </a:p>
        </p:txBody>
      </p:sp>
      <p:sp>
        <p:nvSpPr>
          <p:cNvPr id="19" name="Rectangle: Rounded Corners 18">
            <a:extLst>
              <a:ext uri="{FF2B5EF4-FFF2-40B4-BE49-F238E27FC236}">
                <a16:creationId xmlns:a16="http://schemas.microsoft.com/office/drawing/2014/main" id="{606EB2F8-E7EC-E21B-085A-3D0A96D78D2D}"/>
              </a:ext>
            </a:extLst>
          </p:cNvPr>
          <p:cNvSpPr/>
          <p:nvPr/>
        </p:nvSpPr>
        <p:spPr>
          <a:xfrm>
            <a:off x="2764220" y="1952625"/>
            <a:ext cx="641131" cy="734442"/>
          </a:xfrm>
          <a:prstGeom prst="roundRect">
            <a:avLst>
              <a:gd name="adj" fmla="val 9304"/>
            </a:avLst>
          </a:prstGeom>
          <a:solidFill>
            <a:srgbClr val="FF0000">
              <a:alpha val="3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1F5D38F8-996C-3B6B-4377-E9DD5612F180}"/>
              </a:ext>
            </a:extLst>
          </p:cNvPr>
          <p:cNvSpPr/>
          <p:nvPr/>
        </p:nvSpPr>
        <p:spPr>
          <a:xfrm>
            <a:off x="5989320" y="1866673"/>
            <a:ext cx="737197" cy="874687"/>
          </a:xfrm>
          <a:prstGeom prst="roundRect">
            <a:avLst>
              <a:gd name="adj" fmla="val 9304"/>
            </a:avLst>
          </a:prstGeom>
          <a:solidFill>
            <a:srgbClr val="FF0000">
              <a:alpha val="3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9B37FCD-E5EE-BEA0-11EE-34E0CC6455A0}"/>
              </a:ext>
            </a:extLst>
          </p:cNvPr>
          <p:cNvSpPr/>
          <p:nvPr/>
        </p:nvSpPr>
        <p:spPr>
          <a:xfrm>
            <a:off x="6080760" y="3567359"/>
            <a:ext cx="657187" cy="696031"/>
          </a:xfrm>
          <a:prstGeom prst="roundRect">
            <a:avLst>
              <a:gd name="adj" fmla="val 9304"/>
            </a:avLst>
          </a:prstGeom>
          <a:solidFill>
            <a:srgbClr val="FF0000">
              <a:alpha val="3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CC3485BC-546B-D69E-EDBB-210D3E57ABF1}"/>
              </a:ext>
            </a:extLst>
          </p:cNvPr>
          <p:cNvSpPr/>
          <p:nvPr/>
        </p:nvSpPr>
        <p:spPr>
          <a:xfrm>
            <a:off x="2662942" y="3599537"/>
            <a:ext cx="657187" cy="696031"/>
          </a:xfrm>
          <a:prstGeom prst="roundRect">
            <a:avLst>
              <a:gd name="adj" fmla="val 9304"/>
            </a:avLst>
          </a:prstGeom>
          <a:solidFill>
            <a:srgbClr val="FF0000">
              <a:alpha val="3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The YouTube logo: a history | Creative Bloq">
            <a:extLst>
              <a:ext uri="{FF2B5EF4-FFF2-40B4-BE49-F238E27FC236}">
                <a16:creationId xmlns:a16="http://schemas.microsoft.com/office/drawing/2014/main" id="{7E55360A-1B2F-EFB7-14C3-02C0F8F9AA2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62084" y="2263140"/>
            <a:ext cx="2112459" cy="1186227"/>
          </a:xfrm>
          <a:prstGeom prst="rect">
            <a:avLst/>
          </a:prstGeom>
          <a:solidFill>
            <a:schemeClr val="bg1"/>
          </a:solidFill>
        </p:spPr>
      </p:pic>
      <p:sp>
        <p:nvSpPr>
          <p:cNvPr id="12" name="Rectangle: Rounded Corners 11">
            <a:extLst>
              <a:ext uri="{FF2B5EF4-FFF2-40B4-BE49-F238E27FC236}">
                <a16:creationId xmlns:a16="http://schemas.microsoft.com/office/drawing/2014/main" id="{B63B964F-65A2-F67B-55E1-448BD9E5AB17}"/>
              </a:ext>
            </a:extLst>
          </p:cNvPr>
          <p:cNvSpPr/>
          <p:nvPr/>
        </p:nvSpPr>
        <p:spPr>
          <a:xfrm>
            <a:off x="3018971" y="1040155"/>
            <a:ext cx="885372" cy="816358"/>
          </a:xfrm>
          <a:prstGeom prst="roundRect">
            <a:avLst>
              <a:gd name="adj" fmla="val 9304"/>
            </a:avLst>
          </a:prstGeom>
          <a:solidFill>
            <a:srgbClr val="00B050">
              <a:alpha val="3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6A069B10-C706-E921-E58E-9C647ED5C657}"/>
              </a:ext>
            </a:extLst>
          </p:cNvPr>
          <p:cNvSpPr txBox="1"/>
          <p:nvPr/>
        </p:nvSpPr>
        <p:spPr>
          <a:xfrm>
            <a:off x="188081" y="2741360"/>
            <a:ext cx="2189091" cy="923330"/>
          </a:xfrm>
          <a:prstGeom prst="rect">
            <a:avLst/>
          </a:prstGeom>
          <a:solidFill>
            <a:srgbClr val="00B050">
              <a:alpha val="39000"/>
            </a:srgbClr>
          </a:solidFill>
          <a:ln>
            <a:solidFill>
              <a:schemeClr val="tx1"/>
            </a:solidFill>
          </a:ln>
        </p:spPr>
        <p:txBody>
          <a:bodyPr wrap="square" rtlCol="0">
            <a:spAutoFit/>
          </a:bodyPr>
          <a:lstStyle/>
          <a:p>
            <a:pPr algn="ctr"/>
            <a:r>
              <a:rPr lang="en-US" sz="1800" dirty="0"/>
              <a:t>AI Assistance for Visually Impaired People</a:t>
            </a:r>
          </a:p>
        </p:txBody>
      </p:sp>
      <p:sp>
        <p:nvSpPr>
          <p:cNvPr id="14" name="Rectangle: Rounded Corners 13">
            <a:extLst>
              <a:ext uri="{FF2B5EF4-FFF2-40B4-BE49-F238E27FC236}">
                <a16:creationId xmlns:a16="http://schemas.microsoft.com/office/drawing/2014/main" id="{11EFCF6D-F282-59B8-2D8A-392BFE09878D}"/>
              </a:ext>
            </a:extLst>
          </p:cNvPr>
          <p:cNvSpPr/>
          <p:nvPr/>
        </p:nvSpPr>
        <p:spPr>
          <a:xfrm>
            <a:off x="5326742" y="4299762"/>
            <a:ext cx="885371" cy="816358"/>
          </a:xfrm>
          <a:prstGeom prst="roundRect">
            <a:avLst>
              <a:gd name="adj" fmla="val 9304"/>
            </a:avLst>
          </a:prstGeom>
          <a:solidFill>
            <a:srgbClr val="00B050">
              <a:alpha val="3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F633C40D-2F3F-49EE-E644-16FBC0B6E9BD}"/>
              </a:ext>
            </a:extLst>
          </p:cNvPr>
          <p:cNvSpPr/>
          <p:nvPr/>
        </p:nvSpPr>
        <p:spPr>
          <a:xfrm>
            <a:off x="5638074" y="2736225"/>
            <a:ext cx="737197" cy="816359"/>
          </a:xfrm>
          <a:prstGeom prst="roundRect">
            <a:avLst>
              <a:gd name="adj" fmla="val 9304"/>
            </a:avLst>
          </a:prstGeom>
          <a:solidFill>
            <a:srgbClr val="00B050">
              <a:alpha val="3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E79F6FD6-64E4-46E0-3DFB-E72822B86743}"/>
              </a:ext>
            </a:extLst>
          </p:cNvPr>
          <p:cNvSpPr/>
          <p:nvPr/>
        </p:nvSpPr>
        <p:spPr>
          <a:xfrm>
            <a:off x="2988995" y="2687067"/>
            <a:ext cx="737197" cy="816359"/>
          </a:xfrm>
          <a:prstGeom prst="roundRect">
            <a:avLst>
              <a:gd name="adj" fmla="val 9304"/>
            </a:avLst>
          </a:prstGeom>
          <a:solidFill>
            <a:srgbClr val="00B050">
              <a:alpha val="3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45106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500"/>
                                        <p:tgtEl>
                                          <p:spTgt spid="15"/>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fade">
                                      <p:cBhvr>
                                        <p:cTn id="5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6" grpId="0" animBg="1"/>
      <p:bldP spid="7" grpId="0" animBg="1"/>
      <p:bldP spid="8" grpId="0" animBg="1"/>
      <p:bldP spid="12" grpId="0" animBg="1"/>
      <p:bldP spid="13" grpId="0" animBg="1"/>
      <p:bldP spid="14" grpId="0" animBg="1"/>
      <p:bldP spid="15" grpId="0" animBg="1"/>
      <p:bldP spid="1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C39B8-D8EA-592C-76E2-0719AABFA4C7}"/>
              </a:ext>
            </a:extLst>
          </p:cNvPr>
          <p:cNvSpPr>
            <a:spLocks noGrp="1"/>
          </p:cNvSpPr>
          <p:nvPr>
            <p:ph type="title"/>
          </p:nvPr>
        </p:nvSpPr>
        <p:spPr/>
        <p:txBody>
          <a:bodyPr>
            <a:normAutofit fontScale="90000"/>
          </a:bodyPr>
          <a:lstStyle/>
          <a:p>
            <a:pPr algn="ctr"/>
            <a:r>
              <a:rPr lang="en-US" dirty="0"/>
              <a:t>Heterogeneous System Transformation into a Homogeneous System</a:t>
            </a:r>
          </a:p>
        </p:txBody>
      </p:sp>
      <p:sp>
        <p:nvSpPr>
          <p:cNvPr id="4" name="Slide Number Placeholder 3">
            <a:extLst>
              <a:ext uri="{FF2B5EF4-FFF2-40B4-BE49-F238E27FC236}">
                <a16:creationId xmlns:a16="http://schemas.microsoft.com/office/drawing/2014/main" id="{719B8795-296F-1E87-3B38-15025A4A1596}"/>
              </a:ext>
            </a:extLst>
          </p:cNvPr>
          <p:cNvSpPr>
            <a:spLocks noGrp="1"/>
          </p:cNvSpPr>
          <p:nvPr>
            <p:ph type="sldNum" sz="quarter" idx="12"/>
          </p:nvPr>
        </p:nvSpPr>
        <p:spPr>
          <a:xfrm>
            <a:off x="3534628" y="4842276"/>
            <a:ext cx="2133600" cy="273844"/>
          </a:xfrm>
        </p:spPr>
        <p:txBody>
          <a:bodyPr/>
          <a:lstStyle/>
          <a:p>
            <a:fld id="{7D2751F7-D677-4CE9-B35A-C3CCA0CC8D94}" type="slidenum">
              <a:rPr lang="en-US" smtClean="0"/>
              <a:pPr/>
              <a:t>40</a:t>
            </a:fld>
            <a:endParaRPr lang="en-US" dirty="0"/>
          </a:p>
        </p:txBody>
      </p:sp>
      <mc:AlternateContent xmlns:mc="http://schemas.openxmlformats.org/markup-compatibility/2006" xmlns:a14="http://schemas.microsoft.com/office/drawing/2010/main">
        <mc:Choice Requires="a14">
          <p:graphicFrame>
            <p:nvGraphicFramePr>
              <p:cNvPr id="5" name="Table 5">
                <a:extLst>
                  <a:ext uri="{FF2B5EF4-FFF2-40B4-BE49-F238E27FC236}">
                    <a16:creationId xmlns:a16="http://schemas.microsoft.com/office/drawing/2014/main" id="{C08E0689-EC68-9D6C-30CD-AC2F42F69854}"/>
                  </a:ext>
                </a:extLst>
              </p:cNvPr>
              <p:cNvGraphicFramePr>
                <a:graphicFrameLocks noGrp="1"/>
              </p:cNvGraphicFramePr>
              <p:nvPr/>
            </p:nvGraphicFramePr>
            <p:xfrm>
              <a:off x="188081" y="1730890"/>
              <a:ext cx="3487060" cy="2074072"/>
            </p:xfrm>
            <a:graphic>
              <a:graphicData uri="http://schemas.openxmlformats.org/drawingml/2006/table">
                <a:tbl>
                  <a:tblPr firstRow="1" bandRow="1">
                    <a:tableStyleId>{8C460DB3-1CF6-4942-BB13-146197CB54A1}</a:tableStyleId>
                  </a:tblPr>
                  <a:tblGrid>
                    <a:gridCol w="871765">
                      <a:extLst>
                        <a:ext uri="{9D8B030D-6E8A-4147-A177-3AD203B41FA5}">
                          <a16:colId xmlns:a16="http://schemas.microsoft.com/office/drawing/2014/main" val="1579061193"/>
                        </a:ext>
                      </a:extLst>
                    </a:gridCol>
                    <a:gridCol w="871765">
                      <a:extLst>
                        <a:ext uri="{9D8B030D-6E8A-4147-A177-3AD203B41FA5}">
                          <a16:colId xmlns:a16="http://schemas.microsoft.com/office/drawing/2014/main" val="3938696403"/>
                        </a:ext>
                      </a:extLst>
                    </a:gridCol>
                    <a:gridCol w="871765">
                      <a:extLst>
                        <a:ext uri="{9D8B030D-6E8A-4147-A177-3AD203B41FA5}">
                          <a16:colId xmlns:a16="http://schemas.microsoft.com/office/drawing/2014/main" val="2629877772"/>
                        </a:ext>
                      </a:extLst>
                    </a:gridCol>
                    <a:gridCol w="871765">
                      <a:extLst>
                        <a:ext uri="{9D8B030D-6E8A-4147-A177-3AD203B41FA5}">
                          <a16:colId xmlns:a16="http://schemas.microsoft.com/office/drawing/2014/main" val="1774832797"/>
                        </a:ext>
                      </a:extLst>
                    </a:gridCol>
                  </a:tblGrid>
                  <a:tr h="518518">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14:m>
                            <m:oMathPara xmlns:m="http://schemas.openxmlformats.org/officeDocument/2006/math">
                              <m:oMathParaPr>
                                <m:jc m:val="centerGroup"/>
                              </m:oMathParaPr>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𝑀</m:t>
                                    </m:r>
                                  </m:e>
                                  <m:sub>
                                    <m:r>
                                      <a:rPr lang="en-US" sz="1600" b="0" i="1" smtClean="0">
                                        <a:latin typeface="Cambria Math" panose="02040503050406030204" pitchFamily="18" charset="0"/>
                                      </a:rPr>
                                      <m:t>1</m:t>
                                    </m:r>
                                  </m:sub>
                                </m:sSub>
                              </m:oMath>
                            </m:oMathPara>
                          </a14:m>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14:m>
                            <m:oMathPara xmlns:m="http://schemas.openxmlformats.org/officeDocument/2006/math">
                              <m:oMathParaPr>
                                <m:jc m:val="centerGroup"/>
                              </m:oMathParaPr>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𝑀</m:t>
                                    </m:r>
                                  </m:e>
                                  <m:sub>
                                    <m:r>
                                      <a:rPr lang="en-US" sz="1600" b="0" i="1" smtClean="0">
                                        <a:latin typeface="Cambria Math" panose="02040503050406030204" pitchFamily="18" charset="0"/>
                                      </a:rPr>
                                      <m:t>2</m:t>
                                    </m:r>
                                  </m:sub>
                                </m:sSub>
                              </m:oMath>
                            </m:oMathPara>
                          </a14:m>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14:m>
                            <m:oMathPara xmlns:m="http://schemas.openxmlformats.org/officeDocument/2006/math">
                              <m:oMathParaPr>
                                <m:jc m:val="centerGroup"/>
                              </m:oMathParaPr>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𝑀</m:t>
                                    </m:r>
                                  </m:e>
                                  <m:sub>
                                    <m:r>
                                      <a:rPr lang="en-US" sz="1600" b="0" i="1" smtClean="0">
                                        <a:latin typeface="Cambria Math" panose="02040503050406030204" pitchFamily="18" charset="0"/>
                                      </a:rPr>
                                      <m:t>3</m:t>
                                    </m:r>
                                  </m:sub>
                                </m:sSub>
                              </m:oMath>
                            </m:oMathPara>
                          </a14:m>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6464850"/>
                      </a:ext>
                    </a:extLst>
                  </a:tr>
                  <a:tr h="518518">
                    <a:tc>
                      <a:txBody>
                        <a:bodyPr/>
                        <a:lstStyle/>
                        <a:p>
                          <a:pPr/>
                          <a14:m>
                            <m:oMathPara xmlns:m="http://schemas.openxmlformats.org/officeDocument/2006/math">
                              <m:oMathParaPr>
                                <m:jc m:val="centerGroup"/>
                              </m:oMathParaPr>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𝑇</m:t>
                                    </m:r>
                                  </m:e>
                                  <m:sub>
                                    <m:r>
                                      <a:rPr lang="en-US" sz="1600" b="0" i="1" smtClean="0">
                                        <a:latin typeface="Cambria Math" panose="02040503050406030204" pitchFamily="18" charset="0"/>
                                      </a:rPr>
                                      <m:t>1</m:t>
                                    </m:r>
                                  </m:sub>
                                </m:sSub>
                              </m:oMath>
                            </m:oMathPara>
                          </a14:m>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14:m>
                            <m:oMathPara xmlns:m="http://schemas.openxmlformats.org/officeDocument/2006/math">
                              <m:oMathParaPr>
                                <m:jc m:val="centerGroup"/>
                              </m:oMathParaPr>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𝑒</m:t>
                                    </m:r>
                                  </m:e>
                                  <m:sub>
                                    <m:r>
                                      <a:rPr lang="en-US" sz="1600" b="0" i="1" smtClean="0">
                                        <a:latin typeface="Cambria Math" panose="02040503050406030204" pitchFamily="18" charset="0"/>
                                      </a:rPr>
                                      <m:t>11</m:t>
                                    </m:r>
                                  </m:sub>
                                </m:sSub>
                              </m:oMath>
                            </m:oMathPara>
                          </a14:m>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14:m>
                            <m:oMathPara xmlns:m="http://schemas.openxmlformats.org/officeDocument/2006/math">
                              <m:oMathParaPr>
                                <m:jc m:val="centerGroup"/>
                              </m:oMathParaPr>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𝑒</m:t>
                                    </m:r>
                                  </m:e>
                                  <m:sub>
                                    <m:r>
                                      <a:rPr lang="en-US" sz="1600" b="0" i="1" smtClean="0">
                                        <a:latin typeface="Cambria Math" panose="02040503050406030204" pitchFamily="18" charset="0"/>
                                      </a:rPr>
                                      <m:t>12</m:t>
                                    </m:r>
                                  </m:sub>
                                </m:sSub>
                              </m:oMath>
                            </m:oMathPara>
                          </a14:m>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14:m>
                            <m:oMathPara xmlns:m="http://schemas.openxmlformats.org/officeDocument/2006/math">
                              <m:oMathParaPr>
                                <m:jc m:val="centerGroup"/>
                              </m:oMathParaPr>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𝑒</m:t>
                                    </m:r>
                                  </m:e>
                                  <m:sub>
                                    <m:r>
                                      <a:rPr lang="en-US" sz="1600" b="0" i="1" smtClean="0">
                                        <a:latin typeface="Cambria Math" panose="02040503050406030204" pitchFamily="18" charset="0"/>
                                      </a:rPr>
                                      <m:t>13</m:t>
                                    </m:r>
                                  </m:sub>
                                </m:sSub>
                              </m:oMath>
                            </m:oMathPara>
                          </a14:m>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6149669"/>
                      </a:ext>
                    </a:extLst>
                  </a:tr>
                  <a:tr h="518518">
                    <a:tc>
                      <a:txBody>
                        <a:bodyPr/>
                        <a:lstStyle/>
                        <a:p>
                          <a:pPr/>
                          <a14:m>
                            <m:oMathPara xmlns:m="http://schemas.openxmlformats.org/officeDocument/2006/math">
                              <m:oMathParaPr>
                                <m:jc m:val="centerGroup"/>
                              </m:oMathParaPr>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𝑇</m:t>
                                    </m:r>
                                  </m:e>
                                  <m:sub>
                                    <m:r>
                                      <a:rPr lang="en-US" sz="1600" b="0" i="1" smtClean="0">
                                        <a:latin typeface="Cambria Math" panose="02040503050406030204" pitchFamily="18" charset="0"/>
                                      </a:rPr>
                                      <m:t>2</m:t>
                                    </m:r>
                                  </m:sub>
                                </m:sSub>
                              </m:oMath>
                            </m:oMathPara>
                          </a14:m>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14:m>
                            <m:oMathPara xmlns:m="http://schemas.openxmlformats.org/officeDocument/2006/math">
                              <m:oMathParaPr>
                                <m:jc m:val="centerGroup"/>
                              </m:oMathParaPr>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𝑒</m:t>
                                    </m:r>
                                  </m:e>
                                  <m:sub>
                                    <m:r>
                                      <a:rPr lang="en-US" sz="1600" b="0" i="1" smtClean="0">
                                        <a:latin typeface="Cambria Math" panose="02040503050406030204" pitchFamily="18" charset="0"/>
                                      </a:rPr>
                                      <m:t>21</m:t>
                                    </m:r>
                                  </m:sub>
                                </m:sSub>
                              </m:oMath>
                            </m:oMathPara>
                          </a14:m>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14:m>
                            <m:oMathPara xmlns:m="http://schemas.openxmlformats.org/officeDocument/2006/math">
                              <m:oMathParaPr>
                                <m:jc m:val="centerGroup"/>
                              </m:oMathParaPr>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𝑒</m:t>
                                    </m:r>
                                  </m:e>
                                  <m:sub>
                                    <m:r>
                                      <a:rPr lang="en-US" sz="1600" b="0" i="1" smtClean="0">
                                        <a:latin typeface="Cambria Math" panose="02040503050406030204" pitchFamily="18" charset="0"/>
                                      </a:rPr>
                                      <m:t>22</m:t>
                                    </m:r>
                                  </m:sub>
                                </m:sSub>
                              </m:oMath>
                            </m:oMathPara>
                          </a14:m>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14:m>
                            <m:oMathPara xmlns:m="http://schemas.openxmlformats.org/officeDocument/2006/math">
                              <m:oMathParaPr>
                                <m:jc m:val="centerGroup"/>
                              </m:oMathParaPr>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𝑒</m:t>
                                    </m:r>
                                  </m:e>
                                  <m:sub>
                                    <m:r>
                                      <a:rPr lang="en-US" sz="1600" b="0" i="1" smtClean="0">
                                        <a:latin typeface="Cambria Math" panose="02040503050406030204" pitchFamily="18" charset="0"/>
                                      </a:rPr>
                                      <m:t>23</m:t>
                                    </m:r>
                                  </m:sub>
                                </m:sSub>
                              </m:oMath>
                            </m:oMathPara>
                          </a14:m>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8688808"/>
                      </a:ext>
                    </a:extLst>
                  </a:tr>
                  <a:tr h="518518">
                    <a:tc>
                      <a:txBody>
                        <a:bodyPr/>
                        <a:lstStyle/>
                        <a:p>
                          <a:pPr/>
                          <a14:m>
                            <m:oMathPara xmlns:m="http://schemas.openxmlformats.org/officeDocument/2006/math">
                              <m:oMathParaPr>
                                <m:jc m:val="centerGroup"/>
                              </m:oMathParaPr>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𝑇</m:t>
                                    </m:r>
                                  </m:e>
                                  <m:sub>
                                    <m:r>
                                      <a:rPr lang="en-US" sz="1600" b="0" i="1" smtClean="0">
                                        <a:latin typeface="Cambria Math" panose="02040503050406030204" pitchFamily="18" charset="0"/>
                                      </a:rPr>
                                      <m:t>3</m:t>
                                    </m:r>
                                  </m:sub>
                                </m:sSub>
                              </m:oMath>
                            </m:oMathPara>
                          </a14:m>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14:m>
                            <m:oMathPara xmlns:m="http://schemas.openxmlformats.org/officeDocument/2006/math">
                              <m:oMathParaPr>
                                <m:jc m:val="centerGroup"/>
                              </m:oMathParaPr>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𝑒</m:t>
                                    </m:r>
                                  </m:e>
                                  <m:sub>
                                    <m:r>
                                      <a:rPr lang="en-US" sz="1600" b="0" i="1" smtClean="0">
                                        <a:latin typeface="Cambria Math" panose="02040503050406030204" pitchFamily="18" charset="0"/>
                                      </a:rPr>
                                      <m:t>31</m:t>
                                    </m:r>
                                  </m:sub>
                                </m:sSub>
                              </m:oMath>
                            </m:oMathPara>
                          </a14:m>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14:m>
                            <m:oMathPara xmlns:m="http://schemas.openxmlformats.org/officeDocument/2006/math">
                              <m:oMathParaPr>
                                <m:jc m:val="centerGroup"/>
                              </m:oMathParaPr>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𝑒</m:t>
                                    </m:r>
                                  </m:e>
                                  <m:sub>
                                    <m:r>
                                      <a:rPr lang="en-US" sz="1600" b="0" i="1" smtClean="0">
                                        <a:latin typeface="Cambria Math" panose="02040503050406030204" pitchFamily="18" charset="0"/>
                                      </a:rPr>
                                      <m:t>32</m:t>
                                    </m:r>
                                  </m:sub>
                                </m:sSub>
                              </m:oMath>
                            </m:oMathPara>
                          </a14:m>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14:m>
                            <m:oMathPara xmlns:m="http://schemas.openxmlformats.org/officeDocument/2006/math">
                              <m:oMathParaPr>
                                <m:jc m:val="centerGroup"/>
                              </m:oMathParaPr>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𝑒</m:t>
                                    </m:r>
                                  </m:e>
                                  <m:sub>
                                    <m:r>
                                      <a:rPr lang="en-US" sz="1600" b="0" i="1" smtClean="0">
                                        <a:latin typeface="Cambria Math" panose="02040503050406030204" pitchFamily="18" charset="0"/>
                                      </a:rPr>
                                      <m:t>33</m:t>
                                    </m:r>
                                  </m:sub>
                                </m:sSub>
                              </m:oMath>
                            </m:oMathPara>
                          </a14:m>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62790455"/>
                      </a:ext>
                    </a:extLst>
                  </a:tr>
                </a:tbl>
              </a:graphicData>
            </a:graphic>
          </p:graphicFrame>
        </mc:Choice>
        <mc:Fallback xmlns="">
          <p:graphicFrame>
            <p:nvGraphicFramePr>
              <p:cNvPr id="5" name="Table 5">
                <a:extLst>
                  <a:ext uri="{FF2B5EF4-FFF2-40B4-BE49-F238E27FC236}">
                    <a16:creationId xmlns:a16="http://schemas.microsoft.com/office/drawing/2014/main" id="{C08E0689-EC68-9D6C-30CD-AC2F42F69854}"/>
                  </a:ext>
                </a:extLst>
              </p:cNvPr>
              <p:cNvGraphicFramePr>
                <a:graphicFrameLocks noGrp="1"/>
              </p:cNvGraphicFramePr>
              <p:nvPr/>
            </p:nvGraphicFramePr>
            <p:xfrm>
              <a:off x="188081" y="1730890"/>
              <a:ext cx="3487060" cy="2074072"/>
            </p:xfrm>
            <a:graphic>
              <a:graphicData uri="http://schemas.openxmlformats.org/drawingml/2006/table">
                <a:tbl>
                  <a:tblPr firstRow="1" bandRow="1">
                    <a:tableStyleId>{8C460DB3-1CF6-4942-BB13-146197CB54A1}</a:tableStyleId>
                  </a:tblPr>
                  <a:tblGrid>
                    <a:gridCol w="871765">
                      <a:extLst>
                        <a:ext uri="{9D8B030D-6E8A-4147-A177-3AD203B41FA5}">
                          <a16:colId xmlns:a16="http://schemas.microsoft.com/office/drawing/2014/main" val="1579061193"/>
                        </a:ext>
                      </a:extLst>
                    </a:gridCol>
                    <a:gridCol w="871765">
                      <a:extLst>
                        <a:ext uri="{9D8B030D-6E8A-4147-A177-3AD203B41FA5}">
                          <a16:colId xmlns:a16="http://schemas.microsoft.com/office/drawing/2014/main" val="3938696403"/>
                        </a:ext>
                      </a:extLst>
                    </a:gridCol>
                    <a:gridCol w="871765">
                      <a:extLst>
                        <a:ext uri="{9D8B030D-6E8A-4147-A177-3AD203B41FA5}">
                          <a16:colId xmlns:a16="http://schemas.microsoft.com/office/drawing/2014/main" val="2629877772"/>
                        </a:ext>
                      </a:extLst>
                    </a:gridCol>
                    <a:gridCol w="871765">
                      <a:extLst>
                        <a:ext uri="{9D8B030D-6E8A-4147-A177-3AD203B41FA5}">
                          <a16:colId xmlns:a16="http://schemas.microsoft.com/office/drawing/2014/main" val="1774832797"/>
                        </a:ext>
                      </a:extLst>
                    </a:gridCol>
                  </a:tblGrid>
                  <a:tr h="518518">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00000" t="-1163" r="-200000" b="-300000"/>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201399" t="-1163" r="-101399" b="-300000"/>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301399" t="-1163" r="-1399" b="-300000"/>
                          </a:stretch>
                        </a:blipFill>
                      </a:tcPr>
                    </a:tc>
                    <a:extLst>
                      <a:ext uri="{0D108BD9-81ED-4DB2-BD59-A6C34878D82A}">
                        <a16:rowId xmlns:a16="http://schemas.microsoft.com/office/drawing/2014/main" val="336464850"/>
                      </a:ext>
                    </a:extLst>
                  </a:tr>
                  <a:tr h="518518">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699" t="-102353" r="-302098" b="-203529"/>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00000" t="-102353" r="-200000" b="-203529"/>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201399" t="-102353" r="-101399" b="-203529"/>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301399" t="-102353" r="-1399" b="-203529"/>
                          </a:stretch>
                        </a:blipFill>
                      </a:tcPr>
                    </a:tc>
                    <a:extLst>
                      <a:ext uri="{0D108BD9-81ED-4DB2-BD59-A6C34878D82A}">
                        <a16:rowId xmlns:a16="http://schemas.microsoft.com/office/drawing/2014/main" val="296149669"/>
                      </a:ext>
                    </a:extLst>
                  </a:tr>
                  <a:tr h="518518">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699" t="-200000" r="-302098" b="-101163"/>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00000" t="-200000" r="-200000" b="-101163"/>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201399" t="-200000" r="-101399" b="-101163"/>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301399" t="-200000" r="-1399" b="-101163"/>
                          </a:stretch>
                        </a:blipFill>
                      </a:tcPr>
                    </a:tc>
                    <a:extLst>
                      <a:ext uri="{0D108BD9-81ED-4DB2-BD59-A6C34878D82A}">
                        <a16:rowId xmlns:a16="http://schemas.microsoft.com/office/drawing/2014/main" val="2958688808"/>
                      </a:ext>
                    </a:extLst>
                  </a:tr>
                  <a:tr h="518518">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699" t="-303529" r="-302098" b="-2353"/>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00000" t="-303529" r="-200000" b="-2353"/>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201399" t="-303529" r="-101399" b="-2353"/>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301399" t="-303529" r="-1399" b="-2353"/>
                          </a:stretch>
                        </a:blipFill>
                      </a:tcPr>
                    </a:tc>
                    <a:extLst>
                      <a:ext uri="{0D108BD9-81ED-4DB2-BD59-A6C34878D82A}">
                        <a16:rowId xmlns:a16="http://schemas.microsoft.com/office/drawing/2014/main" val="3762790455"/>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6" name="Table 5">
                <a:extLst>
                  <a:ext uri="{FF2B5EF4-FFF2-40B4-BE49-F238E27FC236}">
                    <a16:creationId xmlns:a16="http://schemas.microsoft.com/office/drawing/2014/main" id="{32BD07A7-BAC2-1BA0-67C4-A09BCFB50476}"/>
                  </a:ext>
                </a:extLst>
              </p:cNvPr>
              <p:cNvGraphicFramePr>
                <a:graphicFrameLocks noGrp="1"/>
              </p:cNvGraphicFramePr>
              <p:nvPr>
                <p:extLst>
                  <p:ext uri="{D42A27DB-BD31-4B8C-83A1-F6EECF244321}">
                    <p14:modId xmlns:p14="http://schemas.microsoft.com/office/powerpoint/2010/main" val="4219553875"/>
                  </p:ext>
                </p:extLst>
              </p:nvPr>
            </p:nvGraphicFramePr>
            <p:xfrm>
              <a:off x="5036659" y="1730890"/>
              <a:ext cx="3487060" cy="2074072"/>
            </p:xfrm>
            <a:graphic>
              <a:graphicData uri="http://schemas.openxmlformats.org/drawingml/2006/table">
                <a:tbl>
                  <a:tblPr firstRow="1" bandRow="1">
                    <a:tableStyleId>{8C460DB3-1CF6-4942-BB13-146197CB54A1}</a:tableStyleId>
                  </a:tblPr>
                  <a:tblGrid>
                    <a:gridCol w="871765">
                      <a:extLst>
                        <a:ext uri="{9D8B030D-6E8A-4147-A177-3AD203B41FA5}">
                          <a16:colId xmlns:a16="http://schemas.microsoft.com/office/drawing/2014/main" val="1579061193"/>
                        </a:ext>
                      </a:extLst>
                    </a:gridCol>
                    <a:gridCol w="871765">
                      <a:extLst>
                        <a:ext uri="{9D8B030D-6E8A-4147-A177-3AD203B41FA5}">
                          <a16:colId xmlns:a16="http://schemas.microsoft.com/office/drawing/2014/main" val="3938696403"/>
                        </a:ext>
                      </a:extLst>
                    </a:gridCol>
                    <a:gridCol w="871765">
                      <a:extLst>
                        <a:ext uri="{9D8B030D-6E8A-4147-A177-3AD203B41FA5}">
                          <a16:colId xmlns:a16="http://schemas.microsoft.com/office/drawing/2014/main" val="2629877772"/>
                        </a:ext>
                      </a:extLst>
                    </a:gridCol>
                    <a:gridCol w="871765">
                      <a:extLst>
                        <a:ext uri="{9D8B030D-6E8A-4147-A177-3AD203B41FA5}">
                          <a16:colId xmlns:a16="http://schemas.microsoft.com/office/drawing/2014/main" val="1774832797"/>
                        </a:ext>
                      </a:extLst>
                    </a:gridCol>
                  </a:tblGrid>
                  <a:tr h="518518">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14:m>
                            <m:oMathPara xmlns:m="http://schemas.openxmlformats.org/officeDocument/2006/math">
                              <m:oMathParaPr>
                                <m:jc m:val="centerGroup"/>
                              </m:oMathParaPr>
                              <m:oMath xmlns:m="http://schemas.openxmlformats.org/officeDocument/2006/math">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𝑀</m:t>
                                    </m:r>
                                  </m:e>
                                  <m:sup>
                                    <m:r>
                                      <a:rPr lang="en-US" sz="1600" b="0" i="1" smtClean="0">
                                        <a:latin typeface="Cambria Math" panose="02040503050406030204" pitchFamily="18" charset="0"/>
                                      </a:rPr>
                                      <m:t>∗</m:t>
                                    </m:r>
                                  </m:sup>
                                </m:sSup>
                              </m:oMath>
                            </m:oMathPara>
                          </a14:m>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14:m>
                            <m:oMathPara xmlns:m="http://schemas.openxmlformats.org/officeDocument/2006/math">
                              <m:oMathParaPr>
                                <m:jc m:val="centerGroup"/>
                              </m:oMathParaPr>
                              <m:oMath xmlns:m="http://schemas.openxmlformats.org/officeDocument/2006/math">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𝑀</m:t>
                                    </m:r>
                                  </m:e>
                                  <m:sup>
                                    <m:r>
                                      <a:rPr lang="en-US" sz="1600" b="0" i="1" smtClean="0">
                                        <a:latin typeface="Cambria Math" panose="02040503050406030204" pitchFamily="18" charset="0"/>
                                      </a:rPr>
                                      <m:t>∗</m:t>
                                    </m:r>
                                  </m:sup>
                                </m:sSup>
                              </m:oMath>
                            </m:oMathPara>
                          </a14:m>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14:m>
                            <m:oMathPara xmlns:m="http://schemas.openxmlformats.org/officeDocument/2006/math">
                              <m:oMathParaPr>
                                <m:jc m:val="centerGroup"/>
                              </m:oMathParaPr>
                              <m:oMath xmlns:m="http://schemas.openxmlformats.org/officeDocument/2006/math">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𝑀</m:t>
                                    </m:r>
                                  </m:e>
                                  <m:sup>
                                    <m:r>
                                      <a:rPr lang="en-US" sz="1600" b="0" i="1" smtClean="0">
                                        <a:latin typeface="Cambria Math" panose="02040503050406030204" pitchFamily="18" charset="0"/>
                                      </a:rPr>
                                      <m:t>∗</m:t>
                                    </m:r>
                                  </m:sup>
                                </m:sSup>
                              </m:oMath>
                            </m:oMathPara>
                          </a14:m>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6464850"/>
                      </a:ext>
                    </a:extLst>
                  </a:tr>
                  <a:tr h="518518">
                    <a:tc>
                      <a:txBody>
                        <a:bodyPr/>
                        <a:lstStyle/>
                        <a:p>
                          <a:pPr/>
                          <a14:m>
                            <m:oMathPara xmlns:m="http://schemas.openxmlformats.org/officeDocument/2006/math">
                              <m:oMathParaPr>
                                <m:jc m:val="centerGroup"/>
                              </m:oMathParaPr>
                              <m:oMath xmlns:m="http://schemas.openxmlformats.org/officeDocument/2006/math">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𝑇</m:t>
                                    </m:r>
                                  </m:e>
                                  <m:sup>
                                    <m:r>
                                      <a:rPr lang="en-US" sz="1600" b="0" i="1" smtClean="0">
                                        <a:latin typeface="Cambria Math" panose="02040503050406030204" pitchFamily="18" charset="0"/>
                                      </a:rPr>
                                      <m:t>∗</m:t>
                                    </m:r>
                                  </m:sup>
                                </m:sSup>
                              </m:oMath>
                            </m:oMathPara>
                          </a14:m>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𝐻𝐸𝐸𝑇</m:t>
                                </m:r>
                              </m:oMath>
                            </m:oMathPara>
                          </a14:m>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𝐻𝐸𝐸𝑇</m:t>
                                </m:r>
                              </m:oMath>
                            </m:oMathPara>
                          </a14:m>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14:m>
                            <m:oMathPara xmlns:m="http://schemas.openxmlformats.org/officeDocument/2006/math">
                              <m:oMathParaPr>
                                <m:jc m:val="centerGroup"/>
                              </m:oMathParaPr>
                              <m:oMath xmlns:m="http://schemas.openxmlformats.org/officeDocument/2006/math">
                                <m:sSup>
                                  <m:sSupPr>
                                    <m:ctrlPr>
                                      <a:rPr lang="fa-IR" sz="1600" b="0" i="1" smtClean="0">
                                        <a:latin typeface="Cambria Math" panose="02040503050406030204" pitchFamily="18" charset="0"/>
                                      </a:rPr>
                                    </m:ctrlPr>
                                  </m:sSupPr>
                                  <m:e>
                                    <m:r>
                                      <a:rPr lang="en-US" sz="1600" b="0" i="1" smtClean="0">
                                        <a:latin typeface="Cambria Math" panose="02040503050406030204" pitchFamily="18" charset="0"/>
                                      </a:rPr>
                                      <m:t>𝐻𝐸𝐸𝑇</m:t>
                                    </m:r>
                                  </m:e>
                                  <m:sup>
                                    <m:r>
                                      <a:rPr lang="fa-IR" sz="1600" b="0" i="1" smtClean="0">
                                        <a:latin typeface="Cambria Math" panose="02040503050406030204" pitchFamily="18" charset="0"/>
                                      </a:rPr>
                                      <m:t>∗</m:t>
                                    </m:r>
                                  </m:sup>
                                </m:sSup>
                              </m:oMath>
                            </m:oMathPara>
                          </a14:m>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6149669"/>
                      </a:ext>
                    </a:extLst>
                  </a:tr>
                  <a:tr h="518518">
                    <a:tc>
                      <a:txBody>
                        <a:bodyPr/>
                        <a:lstStyle/>
                        <a:p>
                          <a:pPr/>
                          <a14:m>
                            <m:oMathPara xmlns:m="http://schemas.openxmlformats.org/officeDocument/2006/math">
                              <m:oMathParaPr>
                                <m:jc m:val="centerGroup"/>
                              </m:oMathParaPr>
                              <m:oMath xmlns:m="http://schemas.openxmlformats.org/officeDocument/2006/math">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𝑇</m:t>
                                    </m:r>
                                  </m:e>
                                  <m:sup>
                                    <m:r>
                                      <a:rPr lang="en-US" sz="1600" b="0" i="1" smtClean="0">
                                        <a:latin typeface="Cambria Math" panose="02040503050406030204" pitchFamily="18" charset="0"/>
                                      </a:rPr>
                                      <m:t>∗</m:t>
                                    </m:r>
                                  </m:sup>
                                </m:sSup>
                              </m:oMath>
                            </m:oMathPara>
                          </a14:m>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𝐻𝐸𝐸𝑇</m:t>
                                </m:r>
                              </m:oMath>
                            </m:oMathPara>
                          </a14:m>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𝐻𝐸𝐸𝑇</m:t>
                                </m:r>
                              </m:oMath>
                            </m:oMathPara>
                          </a14:m>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𝐻𝐸𝐸𝑇</m:t>
                                </m:r>
                              </m:oMath>
                            </m:oMathPara>
                          </a14:m>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8688808"/>
                      </a:ext>
                    </a:extLst>
                  </a:tr>
                  <a:tr h="518518">
                    <a:tc>
                      <a:txBody>
                        <a:bodyPr/>
                        <a:lstStyle/>
                        <a:p>
                          <a:pPr/>
                          <a14:m>
                            <m:oMathPara xmlns:m="http://schemas.openxmlformats.org/officeDocument/2006/math">
                              <m:oMathParaPr>
                                <m:jc m:val="centerGroup"/>
                              </m:oMathParaPr>
                              <m:oMath xmlns:m="http://schemas.openxmlformats.org/officeDocument/2006/math">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𝑇</m:t>
                                    </m:r>
                                  </m:e>
                                  <m:sup>
                                    <m:r>
                                      <a:rPr lang="en-US" sz="1600" b="0" i="1" smtClean="0">
                                        <a:latin typeface="Cambria Math" panose="02040503050406030204" pitchFamily="18" charset="0"/>
                                      </a:rPr>
                                      <m:t>∗</m:t>
                                    </m:r>
                                  </m:sup>
                                </m:sSup>
                              </m:oMath>
                            </m:oMathPara>
                          </a14:m>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𝐻𝐸𝐸𝑇</m:t>
                                </m:r>
                              </m:oMath>
                            </m:oMathPara>
                          </a14:m>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𝐻𝐸𝐸𝑇</m:t>
                                </m:r>
                              </m:oMath>
                            </m:oMathPara>
                          </a14:m>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𝐻𝐸𝐸𝑇</m:t>
                                </m:r>
                              </m:oMath>
                            </m:oMathPara>
                          </a14:m>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62790455"/>
                      </a:ext>
                    </a:extLst>
                  </a:tr>
                </a:tbl>
              </a:graphicData>
            </a:graphic>
          </p:graphicFrame>
        </mc:Choice>
        <mc:Fallback xmlns="">
          <p:graphicFrame>
            <p:nvGraphicFramePr>
              <p:cNvPr id="6" name="Table 5">
                <a:extLst>
                  <a:ext uri="{FF2B5EF4-FFF2-40B4-BE49-F238E27FC236}">
                    <a16:creationId xmlns:a16="http://schemas.microsoft.com/office/drawing/2014/main" id="{32BD07A7-BAC2-1BA0-67C4-A09BCFB50476}"/>
                  </a:ext>
                </a:extLst>
              </p:cNvPr>
              <p:cNvGraphicFramePr>
                <a:graphicFrameLocks noGrp="1"/>
              </p:cNvGraphicFramePr>
              <p:nvPr>
                <p:extLst>
                  <p:ext uri="{D42A27DB-BD31-4B8C-83A1-F6EECF244321}">
                    <p14:modId xmlns:p14="http://schemas.microsoft.com/office/powerpoint/2010/main" val="4219553875"/>
                  </p:ext>
                </p:extLst>
              </p:nvPr>
            </p:nvGraphicFramePr>
            <p:xfrm>
              <a:off x="5036659" y="1730890"/>
              <a:ext cx="3487060" cy="2074072"/>
            </p:xfrm>
            <a:graphic>
              <a:graphicData uri="http://schemas.openxmlformats.org/drawingml/2006/table">
                <a:tbl>
                  <a:tblPr firstRow="1" bandRow="1">
                    <a:tableStyleId>{8C460DB3-1CF6-4942-BB13-146197CB54A1}</a:tableStyleId>
                  </a:tblPr>
                  <a:tblGrid>
                    <a:gridCol w="871765">
                      <a:extLst>
                        <a:ext uri="{9D8B030D-6E8A-4147-A177-3AD203B41FA5}">
                          <a16:colId xmlns:a16="http://schemas.microsoft.com/office/drawing/2014/main" val="1579061193"/>
                        </a:ext>
                      </a:extLst>
                    </a:gridCol>
                    <a:gridCol w="871765">
                      <a:extLst>
                        <a:ext uri="{9D8B030D-6E8A-4147-A177-3AD203B41FA5}">
                          <a16:colId xmlns:a16="http://schemas.microsoft.com/office/drawing/2014/main" val="3938696403"/>
                        </a:ext>
                      </a:extLst>
                    </a:gridCol>
                    <a:gridCol w="871765">
                      <a:extLst>
                        <a:ext uri="{9D8B030D-6E8A-4147-A177-3AD203B41FA5}">
                          <a16:colId xmlns:a16="http://schemas.microsoft.com/office/drawing/2014/main" val="2629877772"/>
                        </a:ext>
                      </a:extLst>
                    </a:gridCol>
                    <a:gridCol w="871765">
                      <a:extLst>
                        <a:ext uri="{9D8B030D-6E8A-4147-A177-3AD203B41FA5}">
                          <a16:colId xmlns:a16="http://schemas.microsoft.com/office/drawing/2014/main" val="1774832797"/>
                        </a:ext>
                      </a:extLst>
                    </a:gridCol>
                  </a:tblGrid>
                  <a:tr h="518518">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100000" t="-1163" r="-200000" b="-300000"/>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201399" t="-1163" r="-101399" b="-300000"/>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301399" t="-1163" r="-1399" b="-300000"/>
                          </a:stretch>
                        </a:blipFill>
                      </a:tcPr>
                    </a:tc>
                    <a:extLst>
                      <a:ext uri="{0D108BD9-81ED-4DB2-BD59-A6C34878D82A}">
                        <a16:rowId xmlns:a16="http://schemas.microsoft.com/office/drawing/2014/main" val="336464850"/>
                      </a:ext>
                    </a:extLst>
                  </a:tr>
                  <a:tr h="518518">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699" t="-102353" r="-302098" b="-203529"/>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100000" t="-102353" r="-200000" b="-203529"/>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201399" t="-102353" r="-101399" b="-203529"/>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301399" t="-102353" r="-1399" b="-203529"/>
                          </a:stretch>
                        </a:blipFill>
                      </a:tcPr>
                    </a:tc>
                    <a:extLst>
                      <a:ext uri="{0D108BD9-81ED-4DB2-BD59-A6C34878D82A}">
                        <a16:rowId xmlns:a16="http://schemas.microsoft.com/office/drawing/2014/main" val="296149669"/>
                      </a:ext>
                    </a:extLst>
                  </a:tr>
                  <a:tr h="518518">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699" t="-200000" r="-302098" b="-101163"/>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100000" t="-200000" r="-200000" b="-101163"/>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201399" t="-200000" r="-101399" b="-101163"/>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301399" t="-200000" r="-1399" b="-101163"/>
                          </a:stretch>
                        </a:blipFill>
                      </a:tcPr>
                    </a:tc>
                    <a:extLst>
                      <a:ext uri="{0D108BD9-81ED-4DB2-BD59-A6C34878D82A}">
                        <a16:rowId xmlns:a16="http://schemas.microsoft.com/office/drawing/2014/main" val="2958688808"/>
                      </a:ext>
                    </a:extLst>
                  </a:tr>
                  <a:tr h="518518">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699" t="-303529" r="-302098" b="-2353"/>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100000" t="-303529" r="-200000" b="-2353"/>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201399" t="-303529" r="-101399" b="-2353"/>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301399" t="-303529" r="-1399" b="-2353"/>
                          </a:stretch>
                        </a:blipFill>
                      </a:tcPr>
                    </a:tc>
                    <a:extLst>
                      <a:ext uri="{0D108BD9-81ED-4DB2-BD59-A6C34878D82A}">
                        <a16:rowId xmlns:a16="http://schemas.microsoft.com/office/drawing/2014/main" val="3762790455"/>
                      </a:ext>
                    </a:extLst>
                  </a:tr>
                </a:tbl>
              </a:graphicData>
            </a:graphic>
          </p:graphicFrame>
        </mc:Fallback>
      </mc:AlternateContent>
      <p:grpSp>
        <p:nvGrpSpPr>
          <p:cNvPr id="11" name="Group 10">
            <a:extLst>
              <a:ext uri="{FF2B5EF4-FFF2-40B4-BE49-F238E27FC236}">
                <a16:creationId xmlns:a16="http://schemas.microsoft.com/office/drawing/2014/main" id="{C26060CC-8930-1861-EB7A-497B0EED97F1}"/>
              </a:ext>
            </a:extLst>
          </p:cNvPr>
          <p:cNvGrpSpPr/>
          <p:nvPr/>
        </p:nvGrpSpPr>
        <p:grpSpPr>
          <a:xfrm>
            <a:off x="3919336" y="2483108"/>
            <a:ext cx="873128" cy="569635"/>
            <a:chOff x="3823050" y="2591254"/>
            <a:chExt cx="873128" cy="569635"/>
          </a:xfrm>
        </p:grpSpPr>
        <p:sp>
          <p:nvSpPr>
            <p:cNvPr id="8" name="Rectangle 7">
              <a:extLst>
                <a:ext uri="{FF2B5EF4-FFF2-40B4-BE49-F238E27FC236}">
                  <a16:creationId xmlns:a16="http://schemas.microsoft.com/office/drawing/2014/main" id="{B80B522D-18F7-7D1D-D4B9-2A97046B657F}"/>
                </a:ext>
              </a:extLst>
            </p:cNvPr>
            <p:cNvSpPr/>
            <p:nvPr/>
          </p:nvSpPr>
          <p:spPr>
            <a:xfrm>
              <a:off x="3826933" y="3036711"/>
              <a:ext cx="869245" cy="1241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9B3DF6D-553A-2DAE-5BC3-66D4F6A92E5B}"/>
                </a:ext>
              </a:extLst>
            </p:cNvPr>
            <p:cNvSpPr/>
            <p:nvPr/>
          </p:nvSpPr>
          <p:spPr>
            <a:xfrm>
              <a:off x="3826933" y="2822525"/>
              <a:ext cx="869245" cy="1241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A3CBE11-8D90-1AF4-893C-0E697F6747F8}"/>
                </a:ext>
              </a:extLst>
            </p:cNvPr>
            <p:cNvSpPr/>
            <p:nvPr/>
          </p:nvSpPr>
          <p:spPr>
            <a:xfrm>
              <a:off x="3823050" y="2591254"/>
              <a:ext cx="869245" cy="1241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Box 11">
            <a:extLst>
              <a:ext uri="{FF2B5EF4-FFF2-40B4-BE49-F238E27FC236}">
                <a16:creationId xmlns:a16="http://schemas.microsoft.com/office/drawing/2014/main" id="{96710C1A-349E-DC81-E88C-7568E89E3E6F}"/>
              </a:ext>
            </a:extLst>
          </p:cNvPr>
          <p:cNvSpPr txBox="1"/>
          <p:nvPr/>
        </p:nvSpPr>
        <p:spPr>
          <a:xfrm>
            <a:off x="452766" y="1284613"/>
            <a:ext cx="2957689" cy="338554"/>
          </a:xfrm>
          <a:prstGeom prst="rect">
            <a:avLst/>
          </a:prstGeom>
          <a:noFill/>
        </p:spPr>
        <p:txBody>
          <a:bodyPr wrap="square" rtlCol="0">
            <a:spAutoFit/>
          </a:bodyPr>
          <a:lstStyle/>
          <a:p>
            <a:pPr algn="ctr"/>
            <a:r>
              <a:rPr lang="en-US" sz="1600" b="1" dirty="0"/>
              <a:t>Heterogeneous System</a:t>
            </a:r>
          </a:p>
        </p:txBody>
      </p:sp>
      <p:sp>
        <p:nvSpPr>
          <p:cNvPr id="13" name="TextBox 12">
            <a:extLst>
              <a:ext uri="{FF2B5EF4-FFF2-40B4-BE49-F238E27FC236}">
                <a16:creationId xmlns:a16="http://schemas.microsoft.com/office/drawing/2014/main" id="{8AAABCE2-0FF9-3DD0-7B27-64749451C024}"/>
              </a:ext>
            </a:extLst>
          </p:cNvPr>
          <p:cNvSpPr txBox="1"/>
          <p:nvPr/>
        </p:nvSpPr>
        <p:spPr>
          <a:xfrm>
            <a:off x="5301344" y="1284613"/>
            <a:ext cx="2957689" cy="338554"/>
          </a:xfrm>
          <a:prstGeom prst="rect">
            <a:avLst/>
          </a:prstGeom>
          <a:noFill/>
        </p:spPr>
        <p:txBody>
          <a:bodyPr wrap="square" rtlCol="0">
            <a:spAutoFit/>
          </a:bodyPr>
          <a:lstStyle/>
          <a:p>
            <a:pPr algn="ctr"/>
            <a:r>
              <a:rPr lang="en-US" sz="1600" b="1" dirty="0"/>
              <a:t>Homogeneous System</a:t>
            </a:r>
          </a:p>
        </p:txBody>
      </p:sp>
      <p:sp>
        <p:nvSpPr>
          <p:cNvPr id="14" name="TextBox 13">
            <a:extLst>
              <a:ext uri="{FF2B5EF4-FFF2-40B4-BE49-F238E27FC236}">
                <a16:creationId xmlns:a16="http://schemas.microsoft.com/office/drawing/2014/main" id="{2012F3AC-7921-E599-8C58-1C88F7C4F692}"/>
              </a:ext>
            </a:extLst>
          </p:cNvPr>
          <p:cNvSpPr txBox="1"/>
          <p:nvPr/>
        </p:nvSpPr>
        <p:spPr>
          <a:xfrm>
            <a:off x="1587298" y="4015841"/>
            <a:ext cx="688623" cy="307777"/>
          </a:xfrm>
          <a:prstGeom prst="rect">
            <a:avLst/>
          </a:prstGeom>
          <a:noFill/>
        </p:spPr>
        <p:txBody>
          <a:bodyPr wrap="square" rtlCol="0">
            <a:spAutoFit/>
          </a:bodyPr>
          <a:lstStyle/>
          <a:p>
            <a:pPr algn="ctr"/>
            <a:r>
              <a:rPr lang="en-US" dirty="0"/>
              <a:t>EET </a:t>
            </a:r>
          </a:p>
        </p:txBody>
      </p:sp>
      <p:sp>
        <p:nvSpPr>
          <p:cNvPr id="15" name="TextBox 14">
            <a:extLst>
              <a:ext uri="{FF2B5EF4-FFF2-40B4-BE49-F238E27FC236}">
                <a16:creationId xmlns:a16="http://schemas.microsoft.com/office/drawing/2014/main" id="{50D449D1-36D2-1610-3F53-2823A70E3E58}"/>
              </a:ext>
            </a:extLst>
          </p:cNvPr>
          <p:cNvSpPr txBox="1"/>
          <p:nvPr/>
        </p:nvSpPr>
        <p:spPr>
          <a:xfrm>
            <a:off x="6435876" y="4015841"/>
            <a:ext cx="688623" cy="307777"/>
          </a:xfrm>
          <a:prstGeom prst="rect">
            <a:avLst/>
          </a:prstGeom>
          <a:noFill/>
        </p:spPr>
        <p:txBody>
          <a:bodyPr wrap="square" rtlCol="0">
            <a:spAutoFit/>
          </a:bodyPr>
          <a:lstStyle/>
          <a:p>
            <a:pPr algn="ctr"/>
            <a:r>
              <a:rPr lang="en-US" dirty="0"/>
              <a:t>EET </a:t>
            </a:r>
          </a:p>
        </p:txBody>
      </p:sp>
      <p:sp>
        <p:nvSpPr>
          <p:cNvPr id="16" name="TextBox 15">
            <a:extLst>
              <a:ext uri="{FF2B5EF4-FFF2-40B4-BE49-F238E27FC236}">
                <a16:creationId xmlns:a16="http://schemas.microsoft.com/office/drawing/2014/main" id="{6B76B74B-CF9A-FAA5-1994-5C126D48BF73}"/>
              </a:ext>
            </a:extLst>
          </p:cNvPr>
          <p:cNvSpPr txBox="1"/>
          <p:nvPr/>
        </p:nvSpPr>
        <p:spPr>
          <a:xfrm>
            <a:off x="3761952" y="2085323"/>
            <a:ext cx="1184011" cy="307777"/>
          </a:xfrm>
          <a:prstGeom prst="rect">
            <a:avLst/>
          </a:prstGeom>
          <a:noFill/>
        </p:spPr>
        <p:txBody>
          <a:bodyPr wrap="square" rtlCol="0">
            <a:spAutoFit/>
          </a:bodyPr>
          <a:lstStyle/>
          <a:p>
            <a:pPr algn="ctr"/>
            <a:r>
              <a:rPr lang="en-US" b="1" dirty="0"/>
              <a:t>Equivalent</a:t>
            </a:r>
          </a:p>
        </p:txBody>
      </p:sp>
    </p:spTree>
    <p:extLst>
      <p:ext uri="{BB962C8B-B14F-4D97-AF65-F5344CB8AC3E}">
        <p14:creationId xmlns:p14="http://schemas.microsoft.com/office/powerpoint/2010/main" val="2222721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6"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CA270-8B81-74C1-5280-13F37EF9E6A2}"/>
              </a:ext>
            </a:extLst>
          </p:cNvPr>
          <p:cNvSpPr>
            <a:spLocks noGrp="1"/>
          </p:cNvSpPr>
          <p:nvPr>
            <p:ph type="title"/>
          </p:nvPr>
        </p:nvSpPr>
        <p:spPr/>
        <p:txBody>
          <a:bodyPr/>
          <a:lstStyle/>
          <a:p>
            <a:r>
              <a:rPr lang="en-US" dirty="0"/>
              <a:t>Estimated </a:t>
            </a:r>
            <a:r>
              <a:rPr lang="en-US" dirty="0" err="1"/>
              <a:t>Makespan</a:t>
            </a:r>
            <a:r>
              <a:rPr lang="en-US" dirty="0"/>
              <a:t> and Throughput</a:t>
            </a:r>
          </a:p>
        </p:txBody>
      </p:sp>
      <p:sp>
        <p:nvSpPr>
          <p:cNvPr id="4" name="Slide Number Placeholder 3">
            <a:extLst>
              <a:ext uri="{FF2B5EF4-FFF2-40B4-BE49-F238E27FC236}">
                <a16:creationId xmlns:a16="http://schemas.microsoft.com/office/drawing/2014/main" id="{3577512D-EC6E-786E-25A2-C12DCB077B63}"/>
              </a:ext>
            </a:extLst>
          </p:cNvPr>
          <p:cNvSpPr>
            <a:spLocks noGrp="1"/>
          </p:cNvSpPr>
          <p:nvPr>
            <p:ph type="sldNum" sz="quarter" idx="12"/>
          </p:nvPr>
        </p:nvSpPr>
        <p:spPr/>
        <p:txBody>
          <a:bodyPr/>
          <a:lstStyle/>
          <a:p>
            <a:fld id="{7D2751F7-D677-4CE9-B35A-C3CCA0CC8D94}" type="slidenum">
              <a:rPr lang="en-US" smtClean="0"/>
              <a:pPr/>
              <a:t>41</a:t>
            </a:fld>
            <a:endParaRPr lang="en-US" dirty="0"/>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AC78C7D8-FDD7-8BCA-BC71-892A6AB3F354}"/>
                  </a:ext>
                </a:extLst>
              </p:cNvPr>
              <p:cNvSpPr txBox="1"/>
              <p:nvPr/>
            </p:nvSpPr>
            <p:spPr>
              <a:xfrm>
                <a:off x="3347690" y="1396145"/>
                <a:ext cx="2448619" cy="8432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200" i="1" smtClean="0">
                          <a:latin typeface="Cambria Math" panose="02040503050406030204" pitchFamily="18" charset="0"/>
                          <a:ea typeface="Cambria Math" panose="02040503050406030204" pitchFamily="18" charset="0"/>
                        </a:rPr>
                        <m:t>𝜏</m:t>
                      </m:r>
                      <m:r>
                        <a:rPr lang="en-US" sz="3200" b="0" i="1" smtClean="0">
                          <a:latin typeface="Cambria Math" panose="02040503050406030204" pitchFamily="18" charset="0"/>
                          <a:ea typeface="Cambria Math" panose="02040503050406030204" pitchFamily="18" charset="0"/>
                        </a:rPr>
                        <m:t>=</m:t>
                      </m:r>
                      <m:f>
                        <m:fPr>
                          <m:ctrlPr>
                            <a:rPr lang="en-US" sz="3200" b="0" i="1" smtClean="0">
                              <a:latin typeface="Cambria Math" panose="02040503050406030204" pitchFamily="18" charset="0"/>
                              <a:ea typeface="Cambria Math" panose="02040503050406030204" pitchFamily="18" charset="0"/>
                            </a:rPr>
                          </m:ctrlPr>
                        </m:fPr>
                        <m:num>
                          <m:r>
                            <a:rPr lang="en-US" sz="3200" b="0" i="1" smtClean="0">
                              <a:latin typeface="Cambria Math" panose="02040503050406030204" pitchFamily="18" charset="0"/>
                              <a:ea typeface="Cambria Math" panose="02040503050406030204" pitchFamily="18" charset="0"/>
                            </a:rPr>
                            <m:t>𝑐</m:t>
                          </m:r>
                        </m:num>
                        <m:den>
                          <m:r>
                            <a:rPr lang="en-US" sz="3200" b="0" i="1" smtClean="0">
                              <a:latin typeface="Cambria Math" panose="02040503050406030204" pitchFamily="18" charset="0"/>
                              <a:ea typeface="Cambria Math" panose="02040503050406030204" pitchFamily="18" charset="0"/>
                            </a:rPr>
                            <m:t>𝑛</m:t>
                          </m:r>
                        </m:den>
                      </m:f>
                      <m:r>
                        <a:rPr lang="en-US" sz="3200" b="0" i="1" smtClean="0">
                          <a:latin typeface="Cambria Math" panose="02040503050406030204" pitchFamily="18" charset="0"/>
                          <a:ea typeface="Cambria Math" panose="02040503050406030204" pitchFamily="18" charset="0"/>
                        </a:rPr>
                        <m:t>∙</m:t>
                      </m:r>
                      <m:r>
                        <a:rPr lang="en-US" sz="3200" b="0" i="1" smtClean="0">
                          <a:latin typeface="Cambria Math" panose="02040503050406030204" pitchFamily="18" charset="0"/>
                          <a:ea typeface="Cambria Math" panose="02040503050406030204" pitchFamily="18" charset="0"/>
                        </a:rPr>
                        <m:t>𝐻𝐸𝐸𝑇</m:t>
                      </m:r>
                    </m:oMath>
                  </m:oMathPara>
                </a14:m>
                <a:endParaRPr lang="en-US" sz="3200" dirty="0"/>
              </a:p>
            </p:txBody>
          </p:sp>
        </mc:Choice>
        <mc:Fallback xmlns="">
          <p:sp>
            <p:nvSpPr>
              <p:cNvPr id="5" name="TextBox 4">
                <a:extLst>
                  <a:ext uri="{FF2B5EF4-FFF2-40B4-BE49-F238E27FC236}">
                    <a16:creationId xmlns:a16="http://schemas.microsoft.com/office/drawing/2014/main" id="{AC78C7D8-FDD7-8BCA-BC71-892A6AB3F354}"/>
                  </a:ext>
                </a:extLst>
              </p:cNvPr>
              <p:cNvSpPr txBox="1">
                <a:spLocks noRot="1" noChangeAspect="1" noMove="1" noResize="1" noEditPoints="1" noAdjustHandles="1" noChangeArrowheads="1" noChangeShapeType="1" noTextEdit="1"/>
              </p:cNvSpPr>
              <p:nvPr/>
            </p:nvSpPr>
            <p:spPr>
              <a:xfrm>
                <a:off x="3347690" y="1396145"/>
                <a:ext cx="2448619" cy="843244"/>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A28F0FE6-6BE2-D32D-8455-211D45284205}"/>
                  </a:ext>
                </a:extLst>
              </p:cNvPr>
              <p:cNvSpPr txBox="1"/>
              <p:nvPr/>
            </p:nvSpPr>
            <p:spPr>
              <a:xfrm>
                <a:off x="3534628" y="2958587"/>
                <a:ext cx="1954701" cy="84023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200" i="1" smtClean="0">
                          <a:latin typeface="Cambria Math" panose="02040503050406030204" pitchFamily="18" charset="0"/>
                          <a:ea typeface="Cambria Math" panose="02040503050406030204" pitchFamily="18" charset="0"/>
                        </a:rPr>
                        <m:t>𝜃</m:t>
                      </m:r>
                      <m:r>
                        <a:rPr lang="en-US" sz="3200" b="0" i="1" smtClean="0">
                          <a:latin typeface="Cambria Math" panose="02040503050406030204" pitchFamily="18" charset="0"/>
                          <a:ea typeface="Cambria Math" panose="02040503050406030204" pitchFamily="18" charset="0"/>
                        </a:rPr>
                        <m:t>=</m:t>
                      </m:r>
                      <m:f>
                        <m:fPr>
                          <m:ctrlPr>
                            <a:rPr lang="en-US" sz="3200" b="0" i="1" smtClean="0">
                              <a:latin typeface="Cambria Math" panose="02040503050406030204" pitchFamily="18" charset="0"/>
                              <a:ea typeface="Cambria Math" panose="02040503050406030204" pitchFamily="18" charset="0"/>
                            </a:rPr>
                          </m:ctrlPr>
                        </m:fPr>
                        <m:num>
                          <m:r>
                            <a:rPr lang="en-US" sz="3200" b="0" i="1" smtClean="0">
                              <a:latin typeface="Cambria Math" panose="02040503050406030204" pitchFamily="18" charset="0"/>
                              <a:ea typeface="Cambria Math" panose="02040503050406030204" pitchFamily="18" charset="0"/>
                            </a:rPr>
                            <m:t>𝑛</m:t>
                          </m:r>
                        </m:num>
                        <m:den>
                          <m:r>
                            <a:rPr lang="en-US" sz="3200" b="0" i="1" smtClean="0">
                              <a:latin typeface="Cambria Math" panose="02040503050406030204" pitchFamily="18" charset="0"/>
                              <a:ea typeface="Cambria Math" panose="02040503050406030204" pitchFamily="18" charset="0"/>
                            </a:rPr>
                            <m:t>𝐻𝐸𝐸𝑇</m:t>
                          </m:r>
                        </m:den>
                      </m:f>
                    </m:oMath>
                  </m:oMathPara>
                </a14:m>
                <a:endParaRPr lang="en-US" sz="3200" dirty="0"/>
              </a:p>
            </p:txBody>
          </p:sp>
        </mc:Choice>
        <mc:Fallback xmlns="">
          <p:sp>
            <p:nvSpPr>
              <p:cNvPr id="6" name="TextBox 5">
                <a:extLst>
                  <a:ext uri="{FF2B5EF4-FFF2-40B4-BE49-F238E27FC236}">
                    <a16:creationId xmlns:a16="http://schemas.microsoft.com/office/drawing/2014/main" id="{A28F0FE6-6BE2-D32D-8455-211D45284205}"/>
                  </a:ext>
                </a:extLst>
              </p:cNvPr>
              <p:cNvSpPr txBox="1">
                <a:spLocks noRot="1" noChangeAspect="1" noMove="1" noResize="1" noEditPoints="1" noAdjustHandles="1" noChangeArrowheads="1" noChangeShapeType="1" noTextEdit="1"/>
              </p:cNvSpPr>
              <p:nvPr/>
            </p:nvSpPr>
            <p:spPr>
              <a:xfrm>
                <a:off x="3534628" y="2958587"/>
                <a:ext cx="1954701" cy="840230"/>
              </a:xfrm>
              <a:prstGeom prst="rect">
                <a:avLst/>
              </a:prstGeom>
              <a:blipFill>
                <a:blip r:embed="rId3"/>
                <a:stretch>
                  <a:fillRect/>
                </a:stretch>
              </a:blipFill>
            </p:spPr>
            <p:txBody>
              <a:bodyPr/>
              <a:lstStyle/>
              <a:p>
                <a:r>
                  <a:rPr lang="en-US">
                    <a:noFill/>
                  </a:rPr>
                  <a:t> </a:t>
                </a:r>
              </a:p>
            </p:txBody>
          </p:sp>
        </mc:Fallback>
      </mc:AlternateContent>
      <p:sp>
        <p:nvSpPr>
          <p:cNvPr id="7" name="Rectangle 6">
            <a:extLst>
              <a:ext uri="{FF2B5EF4-FFF2-40B4-BE49-F238E27FC236}">
                <a16:creationId xmlns:a16="http://schemas.microsoft.com/office/drawing/2014/main" id="{2ED18889-33FD-BA4C-98F4-2799FCFD622D}"/>
              </a:ext>
            </a:extLst>
          </p:cNvPr>
          <p:cNvSpPr/>
          <p:nvPr/>
        </p:nvSpPr>
        <p:spPr>
          <a:xfrm>
            <a:off x="6226629" y="1136595"/>
            <a:ext cx="2612571" cy="46613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FF0000"/>
                </a:solidFill>
              </a:rPr>
              <a:t>Total Number of Tasks </a:t>
            </a:r>
          </a:p>
        </p:txBody>
      </p:sp>
      <p:cxnSp>
        <p:nvCxnSpPr>
          <p:cNvPr id="9" name="Straight Arrow Connector 8">
            <a:extLst>
              <a:ext uri="{FF2B5EF4-FFF2-40B4-BE49-F238E27FC236}">
                <a16:creationId xmlns:a16="http://schemas.microsoft.com/office/drawing/2014/main" id="{DE0BBFBD-CA0F-9B0B-3AB0-C7F0FF078749}"/>
              </a:ext>
            </a:extLst>
          </p:cNvPr>
          <p:cNvCxnSpPr>
            <a:cxnSpLocks/>
            <a:stCxn id="7" idx="1"/>
          </p:cNvCxnSpPr>
          <p:nvPr/>
        </p:nvCxnSpPr>
        <p:spPr>
          <a:xfrm flipH="1">
            <a:off x="4455886" y="1369660"/>
            <a:ext cx="1770743" cy="197469"/>
          </a:xfrm>
          <a:prstGeom prst="straightConnector1">
            <a:avLst/>
          </a:prstGeom>
          <a:ln>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E60A6825-E39B-991C-B5AA-B0645606AED5}"/>
              </a:ext>
            </a:extLst>
          </p:cNvPr>
          <p:cNvSpPr/>
          <p:nvPr/>
        </p:nvSpPr>
        <p:spPr>
          <a:xfrm>
            <a:off x="6342743" y="2157943"/>
            <a:ext cx="2612571" cy="800644"/>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FF0000"/>
                </a:solidFill>
              </a:rPr>
              <a:t>Total Number of Machines </a:t>
            </a:r>
          </a:p>
        </p:txBody>
      </p:sp>
      <p:cxnSp>
        <p:nvCxnSpPr>
          <p:cNvPr id="15" name="Straight Arrow Connector 14">
            <a:extLst>
              <a:ext uri="{FF2B5EF4-FFF2-40B4-BE49-F238E27FC236}">
                <a16:creationId xmlns:a16="http://schemas.microsoft.com/office/drawing/2014/main" id="{42E636D4-92B3-55A2-A538-DFFA874E7DDC}"/>
              </a:ext>
            </a:extLst>
          </p:cNvPr>
          <p:cNvCxnSpPr>
            <a:cxnSpLocks/>
            <a:stCxn id="14" idx="1"/>
            <a:endCxn id="5" idx="2"/>
          </p:cNvCxnSpPr>
          <p:nvPr/>
        </p:nvCxnSpPr>
        <p:spPr>
          <a:xfrm flipH="1" flipV="1">
            <a:off x="4572000" y="2239389"/>
            <a:ext cx="1770743" cy="318876"/>
          </a:xfrm>
          <a:prstGeom prst="straightConnector1">
            <a:avLst/>
          </a:prstGeom>
          <a:ln>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EA9EEA35-281B-3A04-0040-4BFAA9212103}"/>
              </a:ext>
            </a:extLst>
          </p:cNvPr>
          <p:cNvSpPr/>
          <p:nvPr/>
        </p:nvSpPr>
        <p:spPr>
          <a:xfrm>
            <a:off x="735119" y="1602726"/>
            <a:ext cx="1693875" cy="705938"/>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FF0000"/>
                </a:solidFill>
              </a:rPr>
              <a:t>Estimated </a:t>
            </a:r>
            <a:r>
              <a:rPr lang="en-US" sz="2000" dirty="0" err="1">
                <a:solidFill>
                  <a:srgbClr val="FF0000"/>
                </a:solidFill>
              </a:rPr>
              <a:t>Makespan</a:t>
            </a:r>
            <a:endParaRPr lang="en-US" sz="2000" dirty="0">
              <a:solidFill>
                <a:srgbClr val="FF0000"/>
              </a:solidFill>
            </a:endParaRPr>
          </a:p>
        </p:txBody>
      </p:sp>
      <p:cxnSp>
        <p:nvCxnSpPr>
          <p:cNvPr id="19" name="Straight Arrow Connector 18">
            <a:extLst>
              <a:ext uri="{FF2B5EF4-FFF2-40B4-BE49-F238E27FC236}">
                <a16:creationId xmlns:a16="http://schemas.microsoft.com/office/drawing/2014/main" id="{2C3DA0D3-4C75-93F4-BF1B-944FDC67D46F}"/>
              </a:ext>
            </a:extLst>
          </p:cNvPr>
          <p:cNvCxnSpPr>
            <a:cxnSpLocks/>
            <a:stCxn id="18" idx="3"/>
            <a:endCxn id="5" idx="1"/>
          </p:cNvCxnSpPr>
          <p:nvPr/>
        </p:nvCxnSpPr>
        <p:spPr>
          <a:xfrm flipV="1">
            <a:off x="2428994" y="1817767"/>
            <a:ext cx="918696" cy="137928"/>
          </a:xfrm>
          <a:prstGeom prst="straightConnector1">
            <a:avLst/>
          </a:prstGeom>
          <a:ln>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0AB0AC32-9633-B4DD-3C29-CA3112F1F95A}"/>
              </a:ext>
            </a:extLst>
          </p:cNvPr>
          <p:cNvSpPr/>
          <p:nvPr/>
        </p:nvSpPr>
        <p:spPr>
          <a:xfrm>
            <a:off x="735119" y="3295946"/>
            <a:ext cx="1693875" cy="705938"/>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FF0000"/>
                </a:solidFill>
              </a:rPr>
              <a:t>Estimated Throughput</a:t>
            </a:r>
          </a:p>
        </p:txBody>
      </p:sp>
      <p:cxnSp>
        <p:nvCxnSpPr>
          <p:cNvPr id="26" name="Straight Arrow Connector 25">
            <a:extLst>
              <a:ext uri="{FF2B5EF4-FFF2-40B4-BE49-F238E27FC236}">
                <a16:creationId xmlns:a16="http://schemas.microsoft.com/office/drawing/2014/main" id="{2E45C53E-B2FF-5187-9E8C-F4E0936E8691}"/>
              </a:ext>
            </a:extLst>
          </p:cNvPr>
          <p:cNvCxnSpPr>
            <a:cxnSpLocks/>
            <a:stCxn id="25" idx="3"/>
            <a:endCxn id="6" idx="1"/>
          </p:cNvCxnSpPr>
          <p:nvPr/>
        </p:nvCxnSpPr>
        <p:spPr>
          <a:xfrm flipV="1">
            <a:off x="2428994" y="3378702"/>
            <a:ext cx="1105634" cy="270213"/>
          </a:xfrm>
          <a:prstGeom prst="straightConnector1">
            <a:avLst/>
          </a:prstGeom>
          <a:ln>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F42B5BF9-B5A8-9682-6CE4-8BD414764544}"/>
              </a:ext>
            </a:extLst>
          </p:cNvPr>
          <p:cNvCxnSpPr>
            <a:cxnSpLocks/>
            <a:stCxn id="14" idx="1"/>
          </p:cNvCxnSpPr>
          <p:nvPr/>
        </p:nvCxnSpPr>
        <p:spPr>
          <a:xfrm flipH="1">
            <a:off x="5065486" y="2558265"/>
            <a:ext cx="1277257" cy="481768"/>
          </a:xfrm>
          <a:prstGeom prst="straightConnector1">
            <a:avLst/>
          </a:prstGeom>
          <a:ln>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6666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par>
                                <p:cTn id="13" presetID="10"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par>
                                <p:cTn id="21" presetID="10"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500"/>
                                        <p:tgtEl>
                                          <p:spTgt spid="6"/>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fade">
                                      <p:cBhvr>
                                        <p:cTn id="41" dur="500"/>
                                        <p:tgtEl>
                                          <p:spTgt spid="25"/>
                                        </p:tgtEl>
                                      </p:cBhvr>
                                    </p:animEffect>
                                  </p:childTnLst>
                                </p:cTn>
                              </p:par>
                              <p:par>
                                <p:cTn id="42" presetID="10" presetClass="entr" presetSubtype="0" fill="hold" nodeType="with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fade">
                                      <p:cBhvr>
                                        <p:cTn id="44" dur="500"/>
                                        <p:tgtEl>
                                          <p:spTgt spid="26"/>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fade">
                                      <p:cBhvr>
                                        <p:cTn id="4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animBg="1"/>
      <p:bldP spid="14" grpId="0" animBg="1"/>
      <p:bldP spid="18" grpId="0" animBg="1"/>
      <p:bldP spid="2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F7B11-3F92-B301-242D-BE0E4EC7CCAA}"/>
              </a:ext>
            </a:extLst>
          </p:cNvPr>
          <p:cNvSpPr>
            <a:spLocks noGrp="1"/>
          </p:cNvSpPr>
          <p:nvPr>
            <p:ph type="title"/>
          </p:nvPr>
        </p:nvSpPr>
        <p:spPr/>
        <p:txBody>
          <a:bodyPr/>
          <a:lstStyle/>
          <a:p>
            <a:r>
              <a:rPr lang="en-US" dirty="0"/>
              <a:t>Experimental Setup</a:t>
            </a:r>
          </a:p>
        </p:txBody>
      </p:sp>
      <p:sp>
        <p:nvSpPr>
          <p:cNvPr id="3" name="Content Placeholder 2">
            <a:extLst>
              <a:ext uri="{FF2B5EF4-FFF2-40B4-BE49-F238E27FC236}">
                <a16:creationId xmlns:a16="http://schemas.microsoft.com/office/drawing/2014/main" id="{938D35B0-142A-F000-DFAD-3203AE9BBF8B}"/>
              </a:ext>
            </a:extLst>
          </p:cNvPr>
          <p:cNvSpPr>
            <a:spLocks noGrp="1"/>
          </p:cNvSpPr>
          <p:nvPr>
            <p:ph idx="1"/>
          </p:nvPr>
        </p:nvSpPr>
        <p:spPr/>
        <p:txBody>
          <a:bodyPr>
            <a:normAutofit fontScale="92500" lnSpcReduction="20000"/>
          </a:bodyPr>
          <a:lstStyle/>
          <a:p>
            <a:r>
              <a:rPr lang="en-US" dirty="0"/>
              <a:t>Task Types</a:t>
            </a:r>
          </a:p>
          <a:p>
            <a:pPr lvl="1"/>
            <a:r>
              <a:rPr lang="en-US" dirty="0"/>
              <a:t>Image Classification (Resnet50)</a:t>
            </a:r>
          </a:p>
          <a:p>
            <a:pPr lvl="1"/>
            <a:r>
              <a:rPr lang="en-US" dirty="0"/>
              <a:t>Object Recognition (YoloV5)</a:t>
            </a:r>
          </a:p>
          <a:p>
            <a:pPr lvl="1"/>
            <a:r>
              <a:rPr lang="en-US" dirty="0"/>
              <a:t>Question Answering (</a:t>
            </a:r>
            <a:r>
              <a:rPr lang="en-US" dirty="0" err="1"/>
              <a:t>DistilBERT</a:t>
            </a:r>
            <a:r>
              <a:rPr lang="en-US" dirty="0"/>
              <a:t>)</a:t>
            </a:r>
          </a:p>
          <a:p>
            <a:pPr lvl="1"/>
            <a:r>
              <a:rPr lang="en-US" dirty="0"/>
              <a:t>Speech Recognition (Wav2Vec2)</a:t>
            </a:r>
          </a:p>
          <a:p>
            <a:endParaRPr lang="en-US" dirty="0"/>
          </a:p>
          <a:p>
            <a:r>
              <a:rPr lang="en-US" dirty="0"/>
              <a:t>Machine Types</a:t>
            </a:r>
          </a:p>
          <a:p>
            <a:pPr lvl="1"/>
            <a:r>
              <a:rPr lang="en-US" dirty="0"/>
              <a:t>t2.large</a:t>
            </a:r>
          </a:p>
          <a:p>
            <a:pPr lvl="1"/>
            <a:r>
              <a:rPr lang="en-US" dirty="0"/>
              <a:t>c5.2xlarge</a:t>
            </a:r>
          </a:p>
          <a:p>
            <a:pPr lvl="1"/>
            <a:r>
              <a:rPr lang="en-US" dirty="0"/>
              <a:t>g4dn.xlarge</a:t>
            </a:r>
          </a:p>
          <a:p>
            <a:endParaRPr lang="en-US" dirty="0"/>
          </a:p>
          <a:p>
            <a:r>
              <a:rPr lang="en-US" dirty="0"/>
              <a:t>Model Server: NVIDIA </a:t>
            </a:r>
            <a:r>
              <a:rPr lang="en-US" dirty="0" err="1"/>
              <a:t>Tritonserver</a:t>
            </a:r>
            <a:endParaRPr lang="en-US" dirty="0"/>
          </a:p>
        </p:txBody>
      </p:sp>
      <p:sp>
        <p:nvSpPr>
          <p:cNvPr id="4" name="Slide Number Placeholder 3">
            <a:extLst>
              <a:ext uri="{FF2B5EF4-FFF2-40B4-BE49-F238E27FC236}">
                <a16:creationId xmlns:a16="http://schemas.microsoft.com/office/drawing/2014/main" id="{7C1CD51B-B5FF-F637-F133-7DFFCB05C459}"/>
              </a:ext>
            </a:extLst>
          </p:cNvPr>
          <p:cNvSpPr>
            <a:spLocks noGrp="1"/>
          </p:cNvSpPr>
          <p:nvPr>
            <p:ph type="sldNum" sz="quarter" idx="12"/>
          </p:nvPr>
        </p:nvSpPr>
        <p:spPr/>
        <p:txBody>
          <a:bodyPr/>
          <a:lstStyle/>
          <a:p>
            <a:fld id="{7D2751F7-D677-4CE9-B35A-C3CCA0CC8D94}" type="slidenum">
              <a:rPr lang="en-US" smtClean="0"/>
              <a:pPr/>
              <a:t>42</a:t>
            </a:fld>
            <a:endParaRPr lang="en-US" dirty="0"/>
          </a:p>
        </p:txBody>
      </p:sp>
      <p:pic>
        <p:nvPicPr>
          <p:cNvPr id="5" name="Picture 4">
            <a:extLst>
              <a:ext uri="{FF2B5EF4-FFF2-40B4-BE49-F238E27FC236}">
                <a16:creationId xmlns:a16="http://schemas.microsoft.com/office/drawing/2014/main" id="{02B73081-95CE-A7BC-9B90-743CD146AF0D}"/>
              </a:ext>
            </a:extLst>
          </p:cNvPr>
          <p:cNvPicPr>
            <a:picLocks noChangeAspect="1"/>
          </p:cNvPicPr>
          <p:nvPr/>
        </p:nvPicPr>
        <p:blipFill>
          <a:blip r:embed="rId2"/>
          <a:stretch>
            <a:fillRect/>
          </a:stretch>
        </p:blipFill>
        <p:spPr>
          <a:xfrm>
            <a:off x="4734673" y="1107600"/>
            <a:ext cx="4282264" cy="3694041"/>
          </a:xfrm>
          <a:prstGeom prst="rect">
            <a:avLst/>
          </a:prstGeom>
        </p:spPr>
      </p:pic>
    </p:spTree>
    <p:extLst>
      <p:ext uri="{BB962C8B-B14F-4D97-AF65-F5344CB8AC3E}">
        <p14:creationId xmlns:p14="http://schemas.microsoft.com/office/powerpoint/2010/main" val="383713206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ABBFE64-1529-1E38-7875-3E9DC2738B45}"/>
              </a:ext>
            </a:extLst>
          </p:cNvPr>
          <p:cNvPicPr>
            <a:picLocks noChangeAspect="1"/>
          </p:cNvPicPr>
          <p:nvPr/>
        </p:nvPicPr>
        <p:blipFill>
          <a:blip r:embed="rId2"/>
          <a:stretch>
            <a:fillRect/>
          </a:stretch>
        </p:blipFill>
        <p:spPr>
          <a:xfrm>
            <a:off x="32964" y="1151236"/>
            <a:ext cx="4735378" cy="3627320"/>
          </a:xfrm>
          <a:prstGeom prst="rect">
            <a:avLst/>
          </a:prstGeom>
        </p:spPr>
      </p:pic>
      <p:sp>
        <p:nvSpPr>
          <p:cNvPr id="2" name="Title 1">
            <a:extLst>
              <a:ext uri="{FF2B5EF4-FFF2-40B4-BE49-F238E27FC236}">
                <a16:creationId xmlns:a16="http://schemas.microsoft.com/office/drawing/2014/main" id="{2C6C79D2-7E53-5E92-7A75-5F4F3AB0D82D}"/>
              </a:ext>
            </a:extLst>
          </p:cNvPr>
          <p:cNvSpPr>
            <a:spLocks noGrp="1"/>
          </p:cNvSpPr>
          <p:nvPr>
            <p:ph type="title"/>
          </p:nvPr>
        </p:nvSpPr>
        <p:spPr/>
        <p:txBody>
          <a:bodyPr>
            <a:normAutofit/>
          </a:bodyPr>
          <a:lstStyle/>
          <a:p>
            <a:r>
              <a:rPr lang="en-US" dirty="0"/>
              <a:t>Validating HEET Score</a:t>
            </a:r>
          </a:p>
        </p:txBody>
      </p:sp>
      <p:sp>
        <p:nvSpPr>
          <p:cNvPr id="4" name="Slide Number Placeholder 3">
            <a:extLst>
              <a:ext uri="{FF2B5EF4-FFF2-40B4-BE49-F238E27FC236}">
                <a16:creationId xmlns:a16="http://schemas.microsoft.com/office/drawing/2014/main" id="{5173EC35-EADE-72B5-9B49-3C5300F6DB43}"/>
              </a:ext>
            </a:extLst>
          </p:cNvPr>
          <p:cNvSpPr>
            <a:spLocks noGrp="1"/>
          </p:cNvSpPr>
          <p:nvPr>
            <p:ph type="sldNum" sz="quarter" idx="12"/>
          </p:nvPr>
        </p:nvSpPr>
        <p:spPr/>
        <p:txBody>
          <a:bodyPr/>
          <a:lstStyle/>
          <a:p>
            <a:fld id="{7D2751F7-D677-4CE9-B35A-C3CCA0CC8D94}" type="slidenum">
              <a:rPr lang="en-US" smtClean="0"/>
              <a:pPr/>
              <a:t>43</a:t>
            </a:fld>
            <a:endParaRPr lang="en-US" dirty="0"/>
          </a:p>
        </p:txBody>
      </p:sp>
      <p:sp>
        <p:nvSpPr>
          <p:cNvPr id="7" name="TextBox 6">
            <a:extLst>
              <a:ext uri="{FF2B5EF4-FFF2-40B4-BE49-F238E27FC236}">
                <a16:creationId xmlns:a16="http://schemas.microsoft.com/office/drawing/2014/main" id="{3926FA9F-36EE-5EEA-E396-91FB21E8CC4D}"/>
              </a:ext>
            </a:extLst>
          </p:cNvPr>
          <p:cNvSpPr txBox="1"/>
          <p:nvPr/>
        </p:nvSpPr>
        <p:spPr>
          <a:xfrm>
            <a:off x="3186286" y="2809171"/>
            <a:ext cx="5652914" cy="1200329"/>
          </a:xfrm>
          <a:prstGeom prst="rect">
            <a:avLst/>
          </a:prstGeom>
          <a:solidFill>
            <a:schemeClr val="bg1"/>
          </a:solidFill>
          <a:ln>
            <a:solidFill>
              <a:srgbClr val="FF0000"/>
            </a:solidFill>
          </a:ln>
        </p:spPr>
        <p:txBody>
          <a:bodyPr wrap="square" rtlCol="0">
            <a:spAutoFit/>
          </a:bodyPr>
          <a:lstStyle/>
          <a:p>
            <a:pPr algn="ctr"/>
            <a:r>
              <a:rPr lang="en-US" sz="1800" dirty="0">
                <a:solidFill>
                  <a:schemeClr val="tx1"/>
                </a:solidFill>
              </a:rPr>
              <a:t>Each point in the graph shows the mean </a:t>
            </a:r>
            <a:r>
              <a:rPr lang="en-US" sz="1800" dirty="0" err="1">
                <a:solidFill>
                  <a:schemeClr val="tx1"/>
                </a:solidFill>
              </a:rPr>
              <a:t>makesapan</a:t>
            </a:r>
            <a:r>
              <a:rPr lang="en-US" sz="1800" dirty="0">
                <a:solidFill>
                  <a:schemeClr val="tx1"/>
                </a:solidFill>
              </a:rPr>
              <a:t> of executing a certain workload on different heterogeneous computing systems ( at least 5 ) with similar HEET score</a:t>
            </a:r>
          </a:p>
        </p:txBody>
      </p:sp>
      <p:cxnSp>
        <p:nvCxnSpPr>
          <p:cNvPr id="5" name="Straight Arrow Connector 4">
            <a:extLst>
              <a:ext uri="{FF2B5EF4-FFF2-40B4-BE49-F238E27FC236}">
                <a16:creationId xmlns:a16="http://schemas.microsoft.com/office/drawing/2014/main" id="{E836AA86-CB2F-4F46-025E-1C8AA4CF7714}"/>
              </a:ext>
            </a:extLst>
          </p:cNvPr>
          <p:cNvCxnSpPr/>
          <p:nvPr/>
        </p:nvCxnSpPr>
        <p:spPr>
          <a:xfrm flipH="1" flipV="1">
            <a:off x="3846286" y="1944914"/>
            <a:ext cx="2148114" cy="78377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2949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ABBFE64-1529-1E38-7875-3E9DC2738B45}"/>
              </a:ext>
            </a:extLst>
          </p:cNvPr>
          <p:cNvPicPr>
            <a:picLocks noChangeAspect="1"/>
          </p:cNvPicPr>
          <p:nvPr/>
        </p:nvPicPr>
        <p:blipFill>
          <a:blip r:embed="rId2"/>
          <a:stretch>
            <a:fillRect/>
          </a:stretch>
        </p:blipFill>
        <p:spPr>
          <a:xfrm>
            <a:off x="32964" y="1151236"/>
            <a:ext cx="4735378" cy="3627320"/>
          </a:xfrm>
          <a:prstGeom prst="rect">
            <a:avLst/>
          </a:prstGeom>
        </p:spPr>
      </p:pic>
      <p:sp>
        <p:nvSpPr>
          <p:cNvPr id="2" name="Title 1">
            <a:extLst>
              <a:ext uri="{FF2B5EF4-FFF2-40B4-BE49-F238E27FC236}">
                <a16:creationId xmlns:a16="http://schemas.microsoft.com/office/drawing/2014/main" id="{2C6C79D2-7E53-5E92-7A75-5F4F3AB0D82D}"/>
              </a:ext>
            </a:extLst>
          </p:cNvPr>
          <p:cNvSpPr>
            <a:spLocks noGrp="1"/>
          </p:cNvSpPr>
          <p:nvPr>
            <p:ph type="title"/>
          </p:nvPr>
        </p:nvSpPr>
        <p:spPr/>
        <p:txBody>
          <a:bodyPr>
            <a:normAutofit/>
          </a:bodyPr>
          <a:lstStyle/>
          <a:p>
            <a:r>
              <a:rPr lang="en-US" dirty="0"/>
              <a:t>Validating HEET Score</a:t>
            </a:r>
          </a:p>
        </p:txBody>
      </p:sp>
      <p:sp>
        <p:nvSpPr>
          <p:cNvPr id="4" name="Slide Number Placeholder 3">
            <a:extLst>
              <a:ext uri="{FF2B5EF4-FFF2-40B4-BE49-F238E27FC236}">
                <a16:creationId xmlns:a16="http://schemas.microsoft.com/office/drawing/2014/main" id="{5173EC35-EADE-72B5-9B49-3C5300F6DB43}"/>
              </a:ext>
            </a:extLst>
          </p:cNvPr>
          <p:cNvSpPr>
            <a:spLocks noGrp="1"/>
          </p:cNvSpPr>
          <p:nvPr>
            <p:ph type="sldNum" sz="quarter" idx="12"/>
          </p:nvPr>
        </p:nvSpPr>
        <p:spPr/>
        <p:txBody>
          <a:bodyPr/>
          <a:lstStyle/>
          <a:p>
            <a:fld id="{7D2751F7-D677-4CE9-B35A-C3CCA0CC8D94}" type="slidenum">
              <a:rPr lang="en-US" smtClean="0"/>
              <a:pPr/>
              <a:t>44</a:t>
            </a:fld>
            <a:endParaRPr lang="en-US" dirty="0"/>
          </a:p>
        </p:txBody>
      </p:sp>
      <p:sp>
        <p:nvSpPr>
          <p:cNvPr id="7" name="TextBox 6">
            <a:extLst>
              <a:ext uri="{FF2B5EF4-FFF2-40B4-BE49-F238E27FC236}">
                <a16:creationId xmlns:a16="http://schemas.microsoft.com/office/drawing/2014/main" id="{3926FA9F-36EE-5EEA-E396-91FB21E8CC4D}"/>
              </a:ext>
            </a:extLst>
          </p:cNvPr>
          <p:cNvSpPr txBox="1"/>
          <p:nvPr/>
        </p:nvSpPr>
        <p:spPr>
          <a:xfrm>
            <a:off x="4768342" y="1264067"/>
            <a:ext cx="4209142" cy="2800767"/>
          </a:xfrm>
          <a:prstGeom prst="rect">
            <a:avLst/>
          </a:prstGeom>
          <a:solidFill>
            <a:schemeClr val="bg1"/>
          </a:solidFill>
          <a:ln>
            <a:solidFill>
              <a:schemeClr val="accent1"/>
            </a:solidFill>
          </a:ln>
        </p:spPr>
        <p:txBody>
          <a:bodyPr wrap="square" rtlCol="0">
            <a:spAutoFit/>
          </a:bodyPr>
          <a:lstStyle/>
          <a:p>
            <a:pPr marL="285750" indent="-285750">
              <a:buFont typeface="Arial" panose="020B0604020202020204" pitchFamily="34" charset="0"/>
              <a:buChar char="•"/>
            </a:pPr>
            <a:r>
              <a:rPr lang="en-US" sz="1600" dirty="0">
                <a:solidFill>
                  <a:schemeClr val="tx1"/>
                </a:solidFill>
              </a:rPr>
              <a:t>Narrow Confidence Interval Proves that HC systems with similar HEET scores yield similar </a:t>
            </a:r>
            <a:r>
              <a:rPr lang="en-US" sz="1600" dirty="0" err="1">
                <a:solidFill>
                  <a:schemeClr val="tx1"/>
                </a:solidFill>
              </a:rPr>
              <a:t>makespan</a:t>
            </a:r>
            <a:r>
              <a:rPr lang="en-US" sz="1600" dirty="0">
                <a:solidFill>
                  <a:schemeClr val="tx1"/>
                </a:solidFill>
              </a:rPr>
              <a:t>.</a:t>
            </a:r>
          </a:p>
          <a:p>
            <a:pPr marL="285750" indent="-285750">
              <a:buFont typeface="Arial" panose="020B0604020202020204" pitchFamily="34" charset="0"/>
              <a:buChar char="•"/>
            </a:pPr>
            <a:endParaRPr lang="en-US" sz="1600" dirty="0">
              <a:solidFill>
                <a:schemeClr val="tx1"/>
              </a:solidFill>
            </a:endParaRPr>
          </a:p>
          <a:p>
            <a:pPr marL="285750" indent="-285750">
              <a:buFont typeface="Arial" panose="020B0604020202020204" pitchFamily="34" charset="0"/>
              <a:buChar char="•"/>
            </a:pPr>
            <a:r>
              <a:rPr lang="en-US" sz="1600" dirty="0">
                <a:solidFill>
                  <a:schemeClr val="tx1"/>
                </a:solidFill>
              </a:rPr>
              <a:t>The estimated </a:t>
            </a:r>
            <a:r>
              <a:rPr lang="en-US" sz="1600" dirty="0" err="1">
                <a:solidFill>
                  <a:schemeClr val="tx1"/>
                </a:solidFill>
              </a:rPr>
              <a:t>makespan</a:t>
            </a:r>
            <a:r>
              <a:rPr lang="en-US" sz="1600" dirty="0">
                <a:solidFill>
                  <a:schemeClr val="tx1"/>
                </a:solidFill>
              </a:rPr>
              <a:t> using HEET score predict the true values with an average accuracy of 84%.</a:t>
            </a:r>
          </a:p>
          <a:p>
            <a:pPr marL="285750" indent="-285750">
              <a:buFont typeface="Arial" panose="020B0604020202020204" pitchFamily="34" charset="0"/>
              <a:buChar char="•"/>
            </a:pPr>
            <a:endParaRPr lang="en-US" sz="1600" dirty="0">
              <a:solidFill>
                <a:schemeClr val="tx1"/>
              </a:solidFill>
            </a:endParaRPr>
          </a:p>
          <a:p>
            <a:pPr marL="285750" indent="-285750">
              <a:buFont typeface="Arial" panose="020B0604020202020204" pitchFamily="34" charset="0"/>
              <a:buChar char="•"/>
            </a:pPr>
            <a:r>
              <a:rPr lang="en-US" sz="1600" dirty="0">
                <a:solidFill>
                  <a:schemeClr val="tx1"/>
                </a:solidFill>
              </a:rPr>
              <a:t>We run a simulation with zero uncertainty in the expected execution times to demonstrate the root cause of the error</a:t>
            </a:r>
          </a:p>
        </p:txBody>
      </p:sp>
    </p:spTree>
    <p:extLst>
      <p:ext uri="{BB962C8B-B14F-4D97-AF65-F5344CB8AC3E}">
        <p14:creationId xmlns:p14="http://schemas.microsoft.com/office/powerpoint/2010/main" val="668723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animEffect transition="in" filter="fade">
                                      <p:cBhvr>
                                        <p:cTn id="17"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ABBFE64-1529-1E38-7875-3E9DC2738B45}"/>
              </a:ext>
            </a:extLst>
          </p:cNvPr>
          <p:cNvPicPr>
            <a:picLocks noChangeAspect="1"/>
          </p:cNvPicPr>
          <p:nvPr/>
        </p:nvPicPr>
        <p:blipFill>
          <a:blip r:embed="rId2"/>
          <a:stretch>
            <a:fillRect/>
          </a:stretch>
        </p:blipFill>
        <p:spPr>
          <a:xfrm>
            <a:off x="32964" y="1151236"/>
            <a:ext cx="4735378" cy="3627320"/>
          </a:xfrm>
          <a:prstGeom prst="rect">
            <a:avLst/>
          </a:prstGeom>
        </p:spPr>
      </p:pic>
      <p:sp>
        <p:nvSpPr>
          <p:cNvPr id="2" name="Title 1">
            <a:extLst>
              <a:ext uri="{FF2B5EF4-FFF2-40B4-BE49-F238E27FC236}">
                <a16:creationId xmlns:a16="http://schemas.microsoft.com/office/drawing/2014/main" id="{2C6C79D2-7E53-5E92-7A75-5F4F3AB0D82D}"/>
              </a:ext>
            </a:extLst>
          </p:cNvPr>
          <p:cNvSpPr>
            <a:spLocks noGrp="1"/>
          </p:cNvSpPr>
          <p:nvPr>
            <p:ph type="title"/>
          </p:nvPr>
        </p:nvSpPr>
        <p:spPr/>
        <p:txBody>
          <a:bodyPr/>
          <a:lstStyle/>
          <a:p>
            <a:r>
              <a:rPr lang="en-US" dirty="0"/>
              <a:t>Validating HEET Score</a:t>
            </a:r>
          </a:p>
        </p:txBody>
      </p:sp>
      <p:sp>
        <p:nvSpPr>
          <p:cNvPr id="4" name="Slide Number Placeholder 3">
            <a:extLst>
              <a:ext uri="{FF2B5EF4-FFF2-40B4-BE49-F238E27FC236}">
                <a16:creationId xmlns:a16="http://schemas.microsoft.com/office/drawing/2014/main" id="{5173EC35-EADE-72B5-9B49-3C5300F6DB43}"/>
              </a:ext>
            </a:extLst>
          </p:cNvPr>
          <p:cNvSpPr>
            <a:spLocks noGrp="1"/>
          </p:cNvSpPr>
          <p:nvPr>
            <p:ph type="sldNum" sz="quarter" idx="12"/>
          </p:nvPr>
        </p:nvSpPr>
        <p:spPr/>
        <p:txBody>
          <a:bodyPr/>
          <a:lstStyle/>
          <a:p>
            <a:fld id="{7D2751F7-D677-4CE9-B35A-C3CCA0CC8D94}" type="slidenum">
              <a:rPr lang="en-US" smtClean="0"/>
              <a:pPr/>
              <a:t>45</a:t>
            </a:fld>
            <a:endParaRPr lang="en-US" dirty="0"/>
          </a:p>
        </p:txBody>
      </p:sp>
      <p:sp>
        <p:nvSpPr>
          <p:cNvPr id="7" name="TextBox 6">
            <a:extLst>
              <a:ext uri="{FF2B5EF4-FFF2-40B4-BE49-F238E27FC236}">
                <a16:creationId xmlns:a16="http://schemas.microsoft.com/office/drawing/2014/main" id="{3926FA9F-36EE-5EEA-E396-91FB21E8CC4D}"/>
              </a:ext>
            </a:extLst>
          </p:cNvPr>
          <p:cNvSpPr txBox="1"/>
          <p:nvPr/>
        </p:nvSpPr>
        <p:spPr>
          <a:xfrm>
            <a:off x="4785782" y="1252834"/>
            <a:ext cx="4281712" cy="2554545"/>
          </a:xfrm>
          <a:prstGeom prst="rect">
            <a:avLst/>
          </a:prstGeom>
          <a:solidFill>
            <a:schemeClr val="bg1"/>
          </a:solidFill>
          <a:ln>
            <a:solidFill>
              <a:schemeClr val="accent1"/>
            </a:solidFill>
          </a:ln>
        </p:spPr>
        <p:txBody>
          <a:bodyPr wrap="square" rtlCol="0">
            <a:spAutoFit/>
          </a:bodyPr>
          <a:lstStyle/>
          <a:p>
            <a:pPr marL="285750" indent="-285750">
              <a:buFont typeface="Arial" panose="020B0604020202020204" pitchFamily="34" charset="0"/>
              <a:buChar char="•"/>
            </a:pPr>
            <a:r>
              <a:rPr lang="en-US" sz="1600" dirty="0">
                <a:solidFill>
                  <a:schemeClr val="tx1"/>
                </a:solidFill>
              </a:rPr>
              <a:t>The </a:t>
            </a:r>
            <a:r>
              <a:rPr lang="en-US" sz="1600" dirty="0" err="1">
                <a:solidFill>
                  <a:schemeClr val="tx1"/>
                </a:solidFill>
              </a:rPr>
              <a:t>makespan</a:t>
            </a:r>
            <a:r>
              <a:rPr lang="en-US" sz="1600" dirty="0">
                <a:solidFill>
                  <a:schemeClr val="tx1"/>
                </a:solidFill>
              </a:rPr>
              <a:t> calculated using HEET score accurately estimates the </a:t>
            </a:r>
            <a:r>
              <a:rPr lang="en-US" sz="1600" dirty="0" err="1">
                <a:solidFill>
                  <a:schemeClr val="tx1"/>
                </a:solidFill>
              </a:rPr>
              <a:t>makespan</a:t>
            </a:r>
            <a:r>
              <a:rPr lang="en-US" sz="1600" dirty="0">
                <a:solidFill>
                  <a:schemeClr val="tx1"/>
                </a:solidFill>
              </a:rPr>
              <a:t> of the simulation. </a:t>
            </a:r>
          </a:p>
          <a:p>
            <a:pPr marL="285750" indent="-285750">
              <a:buFont typeface="Arial" panose="020B0604020202020204" pitchFamily="34" charset="0"/>
              <a:buChar char="•"/>
            </a:pPr>
            <a:endParaRPr lang="en-US" sz="1600" dirty="0">
              <a:solidFill>
                <a:schemeClr val="tx1"/>
              </a:solidFill>
            </a:endParaRPr>
          </a:p>
          <a:p>
            <a:pPr marL="285750" indent="-285750">
              <a:buFont typeface="Arial" panose="020B0604020202020204" pitchFamily="34" charset="0"/>
              <a:buChar char="•"/>
            </a:pPr>
            <a:r>
              <a:rPr lang="en-US" sz="1600" dirty="0">
                <a:solidFill>
                  <a:schemeClr val="tx1"/>
                </a:solidFill>
              </a:rPr>
              <a:t>Thus, heterogeneous systems with low levels of uncertainty in execution times, estimating </a:t>
            </a:r>
            <a:r>
              <a:rPr lang="en-US" sz="1600" dirty="0" err="1">
                <a:solidFill>
                  <a:schemeClr val="tx1"/>
                </a:solidFill>
              </a:rPr>
              <a:t>makespan</a:t>
            </a:r>
            <a:r>
              <a:rPr lang="en-US" sz="1600" dirty="0">
                <a:solidFill>
                  <a:schemeClr val="tx1"/>
                </a:solidFill>
              </a:rPr>
              <a:t> using HEET score is an accurate method</a:t>
            </a:r>
          </a:p>
          <a:p>
            <a:pPr marL="285750" indent="-285750">
              <a:buFont typeface="Arial" panose="020B0604020202020204" pitchFamily="34" charset="0"/>
              <a:buChar char="•"/>
            </a:pPr>
            <a:endParaRPr lang="en-US" sz="1600" dirty="0">
              <a:solidFill>
                <a:schemeClr val="tx1"/>
              </a:solidFill>
            </a:endParaRPr>
          </a:p>
          <a:p>
            <a:pPr marL="285750" indent="-285750">
              <a:buFont typeface="Arial" panose="020B0604020202020204" pitchFamily="34" charset="0"/>
              <a:buChar char="•"/>
            </a:pPr>
            <a:endParaRPr lang="en-US" sz="1600" dirty="0">
              <a:solidFill>
                <a:schemeClr val="tx1"/>
              </a:solidFill>
            </a:endParaRPr>
          </a:p>
        </p:txBody>
      </p:sp>
    </p:spTree>
    <p:extLst>
      <p:ext uri="{BB962C8B-B14F-4D97-AF65-F5344CB8AC3E}">
        <p14:creationId xmlns:p14="http://schemas.microsoft.com/office/powerpoint/2010/main" val="2383989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753DA-0705-9B1A-4E35-AD6F91074FC6}"/>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3CDCE0BF-AB71-0DAF-F6DB-65C29A8AC9FF}"/>
              </a:ext>
            </a:extLst>
          </p:cNvPr>
          <p:cNvSpPr>
            <a:spLocks noGrp="1"/>
          </p:cNvSpPr>
          <p:nvPr>
            <p:ph idx="1"/>
          </p:nvPr>
        </p:nvSpPr>
        <p:spPr>
          <a:xfrm>
            <a:off x="127063" y="1033981"/>
            <a:ext cx="8884590" cy="3727025"/>
          </a:xfrm>
        </p:spPr>
        <p:txBody>
          <a:bodyPr>
            <a:normAutofit fontScale="92500"/>
          </a:bodyPr>
          <a:lstStyle/>
          <a:p>
            <a:r>
              <a:rPr lang="en-US" dirty="0"/>
              <a:t>MH and TH are accurate techniques to transform a complex heterogeneous computing system to a simple homogeneous equivalent</a:t>
            </a:r>
          </a:p>
          <a:p>
            <a:pPr lvl="1"/>
            <a:endParaRPr lang="en-US" dirty="0"/>
          </a:p>
          <a:p>
            <a:r>
              <a:rPr lang="en-US" dirty="0"/>
              <a:t>HEET provides a metric for the heterogeneity spectrum</a:t>
            </a:r>
          </a:p>
          <a:p>
            <a:endParaRPr lang="en-US" dirty="0"/>
          </a:p>
          <a:p>
            <a:r>
              <a:rPr lang="en-US" dirty="0"/>
              <a:t>HEET can be used to estimate throughput of a heterogeneous computing system</a:t>
            </a:r>
          </a:p>
          <a:p>
            <a:pPr marL="742950" lvl="1" indent="-285750">
              <a:buFont typeface="Arial" panose="020B0604020202020204" pitchFamily="34" charset="0"/>
              <a:buChar char="•"/>
            </a:pPr>
            <a:r>
              <a:rPr lang="en-US" sz="2200" dirty="0">
                <a:solidFill>
                  <a:schemeClr val="tx1"/>
                </a:solidFill>
              </a:rPr>
              <a:t>HEET score predict the true values with an average accuracy of 84%</a:t>
            </a:r>
          </a:p>
          <a:p>
            <a:pPr marL="742950" lvl="1" indent="-285750">
              <a:buFont typeface="Arial" panose="020B0604020202020204" pitchFamily="34" charset="0"/>
              <a:buChar char="•"/>
            </a:pPr>
            <a:r>
              <a:rPr lang="en-US" sz="2200" dirty="0"/>
              <a:t>HEET is more accurate for less uncertain heterogeneous computing systems</a:t>
            </a:r>
          </a:p>
        </p:txBody>
      </p:sp>
      <p:sp>
        <p:nvSpPr>
          <p:cNvPr id="4" name="Slide Number Placeholder 3">
            <a:extLst>
              <a:ext uri="{FF2B5EF4-FFF2-40B4-BE49-F238E27FC236}">
                <a16:creationId xmlns:a16="http://schemas.microsoft.com/office/drawing/2014/main" id="{ABB6C581-794C-0F01-3318-EB3BC6E38ED8}"/>
              </a:ext>
            </a:extLst>
          </p:cNvPr>
          <p:cNvSpPr>
            <a:spLocks noGrp="1"/>
          </p:cNvSpPr>
          <p:nvPr>
            <p:ph type="sldNum" sz="quarter" idx="12"/>
          </p:nvPr>
        </p:nvSpPr>
        <p:spPr/>
        <p:txBody>
          <a:bodyPr/>
          <a:lstStyle/>
          <a:p>
            <a:fld id="{7D2751F7-D677-4CE9-B35A-C3CCA0CC8D94}" type="slidenum">
              <a:rPr lang="en-US" smtClean="0"/>
              <a:pPr/>
              <a:t>46</a:t>
            </a:fld>
            <a:endParaRPr lang="en-US" dirty="0"/>
          </a:p>
        </p:txBody>
      </p:sp>
    </p:spTree>
    <p:extLst>
      <p:ext uri="{BB962C8B-B14F-4D97-AF65-F5344CB8AC3E}">
        <p14:creationId xmlns:p14="http://schemas.microsoft.com/office/powerpoint/2010/main" val="405092039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3C6F4-E7B4-312E-255F-5BE77B38B425}"/>
              </a:ext>
            </a:extLst>
          </p:cNvPr>
          <p:cNvSpPr>
            <a:spLocks noGrp="1"/>
          </p:cNvSpPr>
          <p:nvPr>
            <p:ph type="title"/>
          </p:nvPr>
        </p:nvSpPr>
        <p:spPr/>
        <p:txBody>
          <a:bodyPr/>
          <a:lstStyle/>
          <a:p>
            <a:r>
              <a:rPr lang="en-US" dirty="0"/>
              <a:t>Future Works</a:t>
            </a:r>
          </a:p>
        </p:txBody>
      </p:sp>
      <p:sp>
        <p:nvSpPr>
          <p:cNvPr id="3" name="Content Placeholder 2">
            <a:extLst>
              <a:ext uri="{FF2B5EF4-FFF2-40B4-BE49-F238E27FC236}">
                <a16:creationId xmlns:a16="http://schemas.microsoft.com/office/drawing/2014/main" id="{9248D15F-74A1-D423-F52D-4ECA0AF7B975}"/>
              </a:ext>
            </a:extLst>
          </p:cNvPr>
          <p:cNvSpPr>
            <a:spLocks noGrp="1"/>
          </p:cNvSpPr>
          <p:nvPr>
            <p:ph idx="1"/>
          </p:nvPr>
        </p:nvSpPr>
        <p:spPr/>
        <p:txBody>
          <a:bodyPr/>
          <a:lstStyle/>
          <a:p>
            <a:r>
              <a:rPr lang="en-US" dirty="0"/>
              <a:t>Cost- and QoS-aware Heterogeneous System Configuration</a:t>
            </a:r>
          </a:p>
          <a:p>
            <a:pPr lvl="1"/>
            <a:r>
              <a:rPr lang="en-US" dirty="0"/>
              <a:t>Utilizing heterogeneity score to recommend new configurations minimizing cost under user-defined QoS constraints</a:t>
            </a:r>
          </a:p>
          <a:p>
            <a:endParaRPr lang="en-US" dirty="0"/>
          </a:p>
          <a:p>
            <a:r>
              <a:rPr lang="en-US" dirty="0"/>
              <a:t>Probabilistic HEET Score</a:t>
            </a:r>
          </a:p>
          <a:p>
            <a:pPr lvl="1"/>
            <a:r>
              <a:rPr lang="en-US" dirty="0"/>
              <a:t>Proposed enhancement by incorporating stochastic execution time into HEET calculation</a:t>
            </a:r>
          </a:p>
          <a:p>
            <a:endParaRPr lang="en-US" dirty="0"/>
          </a:p>
        </p:txBody>
      </p:sp>
      <p:sp>
        <p:nvSpPr>
          <p:cNvPr id="4" name="Slide Number Placeholder 3">
            <a:extLst>
              <a:ext uri="{FF2B5EF4-FFF2-40B4-BE49-F238E27FC236}">
                <a16:creationId xmlns:a16="http://schemas.microsoft.com/office/drawing/2014/main" id="{C679BAA7-BA66-6C44-AA16-9E729C502B8E}"/>
              </a:ext>
            </a:extLst>
          </p:cNvPr>
          <p:cNvSpPr>
            <a:spLocks noGrp="1"/>
          </p:cNvSpPr>
          <p:nvPr>
            <p:ph type="sldNum" sz="quarter" idx="12"/>
          </p:nvPr>
        </p:nvSpPr>
        <p:spPr/>
        <p:txBody>
          <a:bodyPr/>
          <a:lstStyle/>
          <a:p>
            <a:fld id="{7D2751F7-D677-4CE9-B35A-C3CCA0CC8D94}" type="slidenum">
              <a:rPr lang="en-US" smtClean="0"/>
              <a:pPr/>
              <a:t>47</a:t>
            </a:fld>
            <a:endParaRPr lang="en-US" dirty="0"/>
          </a:p>
        </p:txBody>
      </p:sp>
    </p:spTree>
    <p:extLst>
      <p:ext uri="{BB962C8B-B14F-4D97-AF65-F5344CB8AC3E}">
        <p14:creationId xmlns:p14="http://schemas.microsoft.com/office/powerpoint/2010/main" val="368653076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48BCB-0FEB-345E-4007-EB58DBC33290}"/>
              </a:ext>
            </a:extLst>
          </p:cNvPr>
          <p:cNvSpPr>
            <a:spLocks noGrp="1"/>
          </p:cNvSpPr>
          <p:nvPr>
            <p:ph type="title"/>
          </p:nvPr>
        </p:nvSpPr>
        <p:spPr/>
        <p:txBody>
          <a:bodyPr/>
          <a:lstStyle/>
          <a:p>
            <a:r>
              <a:rPr lang="en-US" dirty="0"/>
              <a:t>Future Works</a:t>
            </a:r>
          </a:p>
        </p:txBody>
      </p:sp>
      <p:sp>
        <p:nvSpPr>
          <p:cNvPr id="3" name="Content Placeholder 2">
            <a:extLst>
              <a:ext uri="{FF2B5EF4-FFF2-40B4-BE49-F238E27FC236}">
                <a16:creationId xmlns:a16="http://schemas.microsoft.com/office/drawing/2014/main" id="{DF9E7E5A-9239-7F11-B716-30C31BD811B9}"/>
              </a:ext>
            </a:extLst>
          </p:cNvPr>
          <p:cNvSpPr>
            <a:spLocks noGrp="1"/>
          </p:cNvSpPr>
          <p:nvPr>
            <p:ph idx="1"/>
          </p:nvPr>
        </p:nvSpPr>
        <p:spPr/>
        <p:txBody>
          <a:bodyPr/>
          <a:lstStyle/>
          <a:p>
            <a:r>
              <a:rPr lang="en-US" dirty="0"/>
              <a:t>Energy-aware Heterogeneity Measure</a:t>
            </a:r>
          </a:p>
          <a:p>
            <a:pPr lvl="1"/>
            <a:r>
              <a:rPr lang="en-US" dirty="0"/>
              <a:t>Expanding the dimensions of system heterogeneity to include variations in energy consumption among different machine types</a:t>
            </a:r>
          </a:p>
          <a:p>
            <a:pPr lvl="1"/>
            <a:endParaRPr lang="en-US" dirty="0"/>
          </a:p>
          <a:p>
            <a:pPr lvl="1"/>
            <a:r>
              <a:rPr lang="en-US" dirty="0"/>
              <a:t>Transformation of HEET into a two-dimensional (2D) metric</a:t>
            </a:r>
          </a:p>
          <a:p>
            <a:pPr lvl="2"/>
            <a:r>
              <a:rPr lang="en-US" dirty="0"/>
              <a:t>Incorporating expected energy consumption alongside homogeneous equivalent execution time.</a:t>
            </a:r>
          </a:p>
          <a:p>
            <a:endParaRPr lang="en-US" dirty="0"/>
          </a:p>
          <a:p>
            <a:endParaRPr lang="en-US" dirty="0"/>
          </a:p>
        </p:txBody>
      </p:sp>
      <p:sp>
        <p:nvSpPr>
          <p:cNvPr id="4" name="Slide Number Placeholder 3">
            <a:extLst>
              <a:ext uri="{FF2B5EF4-FFF2-40B4-BE49-F238E27FC236}">
                <a16:creationId xmlns:a16="http://schemas.microsoft.com/office/drawing/2014/main" id="{7357AED0-888E-1029-33D0-247385A06AC9}"/>
              </a:ext>
            </a:extLst>
          </p:cNvPr>
          <p:cNvSpPr>
            <a:spLocks noGrp="1"/>
          </p:cNvSpPr>
          <p:nvPr>
            <p:ph type="sldNum" sz="quarter" idx="12"/>
          </p:nvPr>
        </p:nvSpPr>
        <p:spPr/>
        <p:txBody>
          <a:bodyPr/>
          <a:lstStyle/>
          <a:p>
            <a:fld id="{7D2751F7-D677-4CE9-B35A-C3CCA0CC8D94}" type="slidenum">
              <a:rPr lang="en-US" smtClean="0"/>
              <a:pPr/>
              <a:t>48</a:t>
            </a:fld>
            <a:endParaRPr lang="en-US" dirty="0"/>
          </a:p>
        </p:txBody>
      </p:sp>
    </p:spTree>
    <p:extLst>
      <p:ext uri="{BB962C8B-B14F-4D97-AF65-F5344CB8AC3E}">
        <p14:creationId xmlns:p14="http://schemas.microsoft.com/office/powerpoint/2010/main" val="235096731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62184F3-3C2E-8C6F-C730-C391EB4EDB7C}"/>
              </a:ext>
            </a:extLst>
          </p:cNvPr>
          <p:cNvSpPr>
            <a:spLocks noGrp="1"/>
          </p:cNvSpPr>
          <p:nvPr>
            <p:ph idx="1"/>
          </p:nvPr>
        </p:nvSpPr>
        <p:spPr>
          <a:xfrm>
            <a:off x="2714171" y="1976664"/>
            <a:ext cx="3715657" cy="1190171"/>
          </a:xfrm>
        </p:spPr>
        <p:txBody>
          <a:bodyPr>
            <a:normAutofit/>
          </a:bodyPr>
          <a:lstStyle/>
          <a:p>
            <a:pPr marL="0" indent="0">
              <a:buNone/>
            </a:pPr>
            <a:r>
              <a:rPr lang="en-US" sz="5400" dirty="0"/>
              <a:t>Thank you! </a:t>
            </a:r>
          </a:p>
        </p:txBody>
      </p:sp>
    </p:spTree>
    <p:extLst>
      <p:ext uri="{BB962C8B-B14F-4D97-AF65-F5344CB8AC3E}">
        <p14:creationId xmlns:p14="http://schemas.microsoft.com/office/powerpoint/2010/main" val="704289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E5E88260-001B-9A5C-8BEC-EC1DE30B7000}"/>
              </a:ext>
            </a:extLst>
          </p:cNvPr>
          <p:cNvSpPr/>
          <p:nvPr/>
        </p:nvSpPr>
        <p:spPr>
          <a:xfrm>
            <a:off x="3643086" y="2644361"/>
            <a:ext cx="2133600" cy="960759"/>
          </a:xfrm>
          <a:prstGeom prst="round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tx1"/>
                </a:solidFill>
              </a:rPr>
              <a:t>Machines</a:t>
            </a:r>
          </a:p>
        </p:txBody>
      </p:sp>
      <p:sp>
        <p:nvSpPr>
          <p:cNvPr id="2" name="Title 1">
            <a:extLst>
              <a:ext uri="{FF2B5EF4-FFF2-40B4-BE49-F238E27FC236}">
                <a16:creationId xmlns:a16="http://schemas.microsoft.com/office/drawing/2014/main" id="{8D6071D4-3864-2C90-CA9F-51DA00AAE001}"/>
              </a:ext>
            </a:extLst>
          </p:cNvPr>
          <p:cNvSpPr>
            <a:spLocks noGrp="1"/>
          </p:cNvSpPr>
          <p:nvPr>
            <p:ph type="title"/>
          </p:nvPr>
        </p:nvSpPr>
        <p:spPr/>
        <p:txBody>
          <a:bodyPr>
            <a:normAutofit/>
          </a:bodyPr>
          <a:lstStyle/>
          <a:p>
            <a:pPr algn="ctr"/>
            <a:r>
              <a:rPr lang="en-US" sz="2800" dirty="0"/>
              <a:t>Computing Infrastructure </a:t>
            </a:r>
          </a:p>
        </p:txBody>
      </p:sp>
      <p:sp>
        <p:nvSpPr>
          <p:cNvPr id="4" name="Slide Number Placeholder 3">
            <a:extLst>
              <a:ext uri="{FF2B5EF4-FFF2-40B4-BE49-F238E27FC236}">
                <a16:creationId xmlns:a16="http://schemas.microsoft.com/office/drawing/2014/main" id="{D83EFC18-25FE-5638-81E7-5F432F1C448A}"/>
              </a:ext>
            </a:extLst>
          </p:cNvPr>
          <p:cNvSpPr>
            <a:spLocks noGrp="1"/>
          </p:cNvSpPr>
          <p:nvPr>
            <p:ph type="sldNum" sz="quarter" idx="12"/>
          </p:nvPr>
        </p:nvSpPr>
        <p:spPr/>
        <p:txBody>
          <a:bodyPr/>
          <a:lstStyle/>
          <a:p>
            <a:fld id="{7D2751F7-D677-4CE9-B35A-C3CCA0CC8D94}" type="slidenum">
              <a:rPr lang="en-US" smtClean="0"/>
              <a:pPr/>
              <a:t>5</a:t>
            </a:fld>
            <a:endParaRPr lang="en-US" dirty="0"/>
          </a:p>
        </p:txBody>
      </p:sp>
      <p:sp>
        <p:nvSpPr>
          <p:cNvPr id="5" name="TextBox 4">
            <a:extLst>
              <a:ext uri="{FF2B5EF4-FFF2-40B4-BE49-F238E27FC236}">
                <a16:creationId xmlns:a16="http://schemas.microsoft.com/office/drawing/2014/main" id="{B29185DA-C6B8-AB66-A9F4-FE2F595A41A6}"/>
              </a:ext>
            </a:extLst>
          </p:cNvPr>
          <p:cNvSpPr txBox="1"/>
          <p:nvPr/>
        </p:nvSpPr>
        <p:spPr>
          <a:xfrm>
            <a:off x="200962" y="1010539"/>
            <a:ext cx="2768600" cy="415498"/>
          </a:xfrm>
          <a:prstGeom prst="rect">
            <a:avLst/>
          </a:prstGeom>
          <a:noFill/>
        </p:spPr>
        <p:txBody>
          <a:bodyPr wrap="square" rtlCol="0">
            <a:spAutoFit/>
          </a:bodyPr>
          <a:lstStyle/>
          <a:p>
            <a:pPr algn="ctr"/>
            <a:r>
              <a:rPr lang="en-US" sz="2100" u="sng" dirty="0"/>
              <a:t>ML Inference Queries</a:t>
            </a:r>
          </a:p>
        </p:txBody>
      </p:sp>
      <p:cxnSp>
        <p:nvCxnSpPr>
          <p:cNvPr id="12" name="Straight Arrow Connector 11">
            <a:extLst>
              <a:ext uri="{FF2B5EF4-FFF2-40B4-BE49-F238E27FC236}">
                <a16:creationId xmlns:a16="http://schemas.microsoft.com/office/drawing/2014/main" id="{C94F157D-E89D-CAFF-8EDB-C1E0D62BF61B}"/>
              </a:ext>
            </a:extLst>
          </p:cNvPr>
          <p:cNvCxnSpPr>
            <a:cxnSpLocks/>
          </p:cNvCxnSpPr>
          <p:nvPr/>
        </p:nvCxnSpPr>
        <p:spPr>
          <a:xfrm>
            <a:off x="2258732" y="1944898"/>
            <a:ext cx="1352007" cy="885471"/>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69BB35E7-EEFE-F93F-E926-860BF42C277F}"/>
              </a:ext>
            </a:extLst>
          </p:cNvPr>
          <p:cNvCxnSpPr>
            <a:cxnSpLocks/>
            <a:endCxn id="24" idx="1"/>
          </p:cNvCxnSpPr>
          <p:nvPr/>
        </p:nvCxnSpPr>
        <p:spPr>
          <a:xfrm flipV="1">
            <a:off x="2291079" y="3121655"/>
            <a:ext cx="1352007" cy="317666"/>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BFEAA648-3530-B2E7-B7CD-702EFF081397}"/>
              </a:ext>
            </a:extLst>
          </p:cNvPr>
          <p:cNvCxnSpPr>
            <a:cxnSpLocks/>
          </p:cNvCxnSpPr>
          <p:nvPr/>
        </p:nvCxnSpPr>
        <p:spPr>
          <a:xfrm flipV="1">
            <a:off x="2258732" y="3280488"/>
            <a:ext cx="1384354" cy="1052727"/>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F6E173F6-6968-CACD-2D90-5DE65E75239C}"/>
              </a:ext>
            </a:extLst>
          </p:cNvPr>
          <p:cNvCxnSpPr>
            <a:cxnSpLocks/>
          </p:cNvCxnSpPr>
          <p:nvPr/>
        </p:nvCxnSpPr>
        <p:spPr>
          <a:xfrm>
            <a:off x="2242760" y="2760722"/>
            <a:ext cx="1400326" cy="239800"/>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4" name="Rectangle: Rounded Corners 23">
            <a:extLst>
              <a:ext uri="{FF2B5EF4-FFF2-40B4-BE49-F238E27FC236}">
                <a16:creationId xmlns:a16="http://schemas.microsoft.com/office/drawing/2014/main" id="{7C3D5218-C357-761F-ECA1-ADCD2D239874}"/>
              </a:ext>
            </a:extLst>
          </p:cNvPr>
          <p:cNvSpPr/>
          <p:nvPr/>
        </p:nvSpPr>
        <p:spPr>
          <a:xfrm>
            <a:off x="3643086" y="2641275"/>
            <a:ext cx="2133600" cy="960759"/>
          </a:xfrm>
          <a:prstGeom prst="round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tx1"/>
                </a:solidFill>
              </a:rPr>
              <a:t>Computing Infrastructure</a:t>
            </a:r>
          </a:p>
        </p:txBody>
      </p:sp>
      <p:pic>
        <p:nvPicPr>
          <p:cNvPr id="4098" name="Picture 2" descr="Man Face Logo Images – Browse 167,799 Stock Photos, Vectors ...">
            <a:extLst>
              <a:ext uri="{FF2B5EF4-FFF2-40B4-BE49-F238E27FC236}">
                <a16:creationId xmlns:a16="http://schemas.microsoft.com/office/drawing/2014/main" id="{5BC9DDE5-E253-492D-D23F-A30C3F27944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7778" t="14574" r="27408" b="16482"/>
          <a:stretch/>
        </p:blipFill>
        <p:spPr bwMode="auto">
          <a:xfrm>
            <a:off x="1557759" y="1449051"/>
            <a:ext cx="578986" cy="890731"/>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a:extLst>
              <a:ext uri="{FF2B5EF4-FFF2-40B4-BE49-F238E27FC236}">
                <a16:creationId xmlns:a16="http://schemas.microsoft.com/office/drawing/2014/main" id="{4CEA9868-9D75-68F2-F014-4E3632294241}"/>
              </a:ext>
            </a:extLst>
          </p:cNvPr>
          <p:cNvSpPr txBox="1"/>
          <p:nvPr/>
        </p:nvSpPr>
        <p:spPr>
          <a:xfrm>
            <a:off x="549646" y="2493479"/>
            <a:ext cx="1645786" cy="584775"/>
          </a:xfrm>
          <a:prstGeom prst="rect">
            <a:avLst/>
          </a:prstGeom>
          <a:noFill/>
        </p:spPr>
        <p:txBody>
          <a:bodyPr wrap="square" rtlCol="0">
            <a:spAutoFit/>
          </a:bodyPr>
          <a:lstStyle/>
          <a:p>
            <a:pPr algn="ctr"/>
            <a:r>
              <a:rPr lang="en-US" sz="1600" dirty="0">
                <a:solidFill>
                  <a:schemeClr val="tx1"/>
                </a:solidFill>
              </a:rPr>
              <a:t>“Where is my mug?”</a:t>
            </a:r>
          </a:p>
        </p:txBody>
      </p:sp>
      <p:pic>
        <p:nvPicPr>
          <p:cNvPr id="4100" name="Picture 4" descr="Premium Vector | Voice messages icon voice recognition with microphone and  sound wave">
            <a:extLst>
              <a:ext uri="{FF2B5EF4-FFF2-40B4-BE49-F238E27FC236}">
                <a16:creationId xmlns:a16="http://schemas.microsoft.com/office/drawing/2014/main" id="{3566AB46-208D-BF8F-13E0-5AFE2F06573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654" t="20532" r="7189" b="20045"/>
          <a:stretch/>
        </p:blipFill>
        <p:spPr bwMode="auto">
          <a:xfrm rot="10800000" flipV="1">
            <a:off x="541691" y="3183348"/>
            <a:ext cx="1645786" cy="563217"/>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Dog - Free animals icons">
            <a:extLst>
              <a:ext uri="{FF2B5EF4-FFF2-40B4-BE49-F238E27FC236}">
                <a16:creationId xmlns:a16="http://schemas.microsoft.com/office/drawing/2014/main" id="{76A45E14-56F9-02C3-738F-C46B9189C42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 t="7682" r="-1042" b="8464"/>
          <a:stretch/>
        </p:blipFill>
        <p:spPr bwMode="auto">
          <a:xfrm>
            <a:off x="1154291" y="3819628"/>
            <a:ext cx="982454" cy="815335"/>
          </a:xfrm>
          <a:prstGeom prst="rect">
            <a:avLst/>
          </a:prstGeom>
          <a:noFill/>
          <a:extLst>
            <a:ext uri="{909E8E84-426E-40DD-AFC4-6F175D3DCCD1}">
              <a14:hiddenFill xmlns:a14="http://schemas.microsoft.com/office/drawing/2010/main">
                <a:solidFill>
                  <a:srgbClr val="FFFFFF"/>
                </a:solidFill>
              </a14:hiddenFill>
            </a:ext>
          </a:extLst>
        </p:spPr>
      </p:pic>
      <p:cxnSp>
        <p:nvCxnSpPr>
          <p:cNvPr id="31" name="Straight Arrow Connector 30">
            <a:extLst>
              <a:ext uri="{FF2B5EF4-FFF2-40B4-BE49-F238E27FC236}">
                <a16:creationId xmlns:a16="http://schemas.microsoft.com/office/drawing/2014/main" id="{326D324A-1701-D203-B33B-2A6B127B0A8C}"/>
              </a:ext>
            </a:extLst>
          </p:cNvPr>
          <p:cNvCxnSpPr>
            <a:cxnSpLocks/>
            <a:endCxn id="35" idx="1"/>
          </p:cNvCxnSpPr>
          <p:nvPr/>
        </p:nvCxnSpPr>
        <p:spPr>
          <a:xfrm flipV="1">
            <a:off x="5776686" y="1775621"/>
            <a:ext cx="740167" cy="1054748"/>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9A587958-4423-362F-2F8A-A0090160A426}"/>
              </a:ext>
            </a:extLst>
          </p:cNvPr>
          <p:cNvSpPr txBox="1"/>
          <p:nvPr/>
        </p:nvSpPr>
        <p:spPr>
          <a:xfrm>
            <a:off x="6516853" y="1606344"/>
            <a:ext cx="736829" cy="338554"/>
          </a:xfrm>
          <a:prstGeom prst="rect">
            <a:avLst/>
          </a:prstGeom>
          <a:noFill/>
        </p:spPr>
        <p:txBody>
          <a:bodyPr wrap="square" rtlCol="0">
            <a:spAutoFit/>
          </a:bodyPr>
          <a:lstStyle/>
          <a:p>
            <a:pPr algn="ctr"/>
            <a:r>
              <a:rPr lang="en-US" sz="1600" dirty="0">
                <a:solidFill>
                  <a:schemeClr val="tx1"/>
                </a:solidFill>
              </a:rPr>
              <a:t>John</a:t>
            </a:r>
          </a:p>
        </p:txBody>
      </p:sp>
      <p:sp>
        <p:nvSpPr>
          <p:cNvPr id="37" name="TextBox 36">
            <a:extLst>
              <a:ext uri="{FF2B5EF4-FFF2-40B4-BE49-F238E27FC236}">
                <a16:creationId xmlns:a16="http://schemas.microsoft.com/office/drawing/2014/main" id="{53A8DE82-0E7A-BE30-1C8C-86B33454ADD4}"/>
              </a:ext>
            </a:extLst>
          </p:cNvPr>
          <p:cNvSpPr txBox="1"/>
          <p:nvPr/>
        </p:nvSpPr>
        <p:spPr>
          <a:xfrm>
            <a:off x="6566949" y="2368606"/>
            <a:ext cx="2027406" cy="584775"/>
          </a:xfrm>
          <a:prstGeom prst="rect">
            <a:avLst/>
          </a:prstGeom>
          <a:noFill/>
        </p:spPr>
        <p:txBody>
          <a:bodyPr wrap="square" rtlCol="0">
            <a:spAutoFit/>
          </a:bodyPr>
          <a:lstStyle/>
          <a:p>
            <a:pPr algn="ctr"/>
            <a:r>
              <a:rPr lang="en-US" sz="1600" dirty="0">
                <a:solidFill>
                  <a:schemeClr val="tx1"/>
                </a:solidFill>
              </a:rPr>
              <a:t>“Your mug is on the kitchen counter”</a:t>
            </a:r>
          </a:p>
        </p:txBody>
      </p:sp>
      <p:cxnSp>
        <p:nvCxnSpPr>
          <p:cNvPr id="38" name="Straight Arrow Connector 37">
            <a:extLst>
              <a:ext uri="{FF2B5EF4-FFF2-40B4-BE49-F238E27FC236}">
                <a16:creationId xmlns:a16="http://schemas.microsoft.com/office/drawing/2014/main" id="{AAD738C0-41D6-2460-7F1E-EFD5E0396C88}"/>
              </a:ext>
            </a:extLst>
          </p:cNvPr>
          <p:cNvCxnSpPr>
            <a:cxnSpLocks/>
            <a:endCxn id="37" idx="1"/>
          </p:cNvCxnSpPr>
          <p:nvPr/>
        </p:nvCxnSpPr>
        <p:spPr>
          <a:xfrm flipV="1">
            <a:off x="5803150" y="2660994"/>
            <a:ext cx="763799" cy="292387"/>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E9E45F5B-0294-AA13-0393-2D469F19A0F7}"/>
              </a:ext>
            </a:extLst>
          </p:cNvPr>
          <p:cNvCxnSpPr>
            <a:cxnSpLocks/>
            <a:stCxn id="24" idx="3"/>
            <a:endCxn id="44" idx="1"/>
          </p:cNvCxnSpPr>
          <p:nvPr/>
        </p:nvCxnSpPr>
        <p:spPr>
          <a:xfrm>
            <a:off x="5776686" y="3121655"/>
            <a:ext cx="932879" cy="328110"/>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4D474CD6-8388-7B7A-58E0-221C2AF890DA}"/>
              </a:ext>
            </a:extLst>
          </p:cNvPr>
          <p:cNvSpPr txBox="1"/>
          <p:nvPr/>
        </p:nvSpPr>
        <p:spPr>
          <a:xfrm>
            <a:off x="6709565" y="3280488"/>
            <a:ext cx="902950" cy="338554"/>
          </a:xfrm>
          <a:prstGeom prst="rect">
            <a:avLst/>
          </a:prstGeom>
          <a:noFill/>
        </p:spPr>
        <p:txBody>
          <a:bodyPr wrap="square" rtlCol="0">
            <a:spAutoFit/>
          </a:bodyPr>
          <a:lstStyle/>
          <a:p>
            <a:pPr algn="ctr"/>
            <a:r>
              <a:rPr lang="en-US" sz="1600" dirty="0">
                <a:solidFill>
                  <a:schemeClr val="tx1"/>
                </a:solidFill>
              </a:rPr>
              <a:t>Call Ali</a:t>
            </a:r>
          </a:p>
        </p:txBody>
      </p:sp>
      <p:sp>
        <p:nvSpPr>
          <p:cNvPr id="45" name="TextBox 44">
            <a:extLst>
              <a:ext uri="{FF2B5EF4-FFF2-40B4-BE49-F238E27FC236}">
                <a16:creationId xmlns:a16="http://schemas.microsoft.com/office/drawing/2014/main" id="{7FC0D4AC-F8C7-AF7B-DC78-7BEE0CB51DDC}"/>
              </a:ext>
            </a:extLst>
          </p:cNvPr>
          <p:cNvSpPr txBox="1"/>
          <p:nvPr/>
        </p:nvSpPr>
        <p:spPr>
          <a:xfrm>
            <a:off x="6802207" y="4055782"/>
            <a:ext cx="902950" cy="338554"/>
          </a:xfrm>
          <a:prstGeom prst="rect">
            <a:avLst/>
          </a:prstGeom>
          <a:noFill/>
        </p:spPr>
        <p:txBody>
          <a:bodyPr wrap="square" rtlCol="0">
            <a:spAutoFit/>
          </a:bodyPr>
          <a:lstStyle/>
          <a:p>
            <a:pPr algn="ctr"/>
            <a:r>
              <a:rPr lang="en-US" sz="1600" dirty="0">
                <a:solidFill>
                  <a:schemeClr val="tx1"/>
                </a:solidFill>
              </a:rPr>
              <a:t>Dog</a:t>
            </a:r>
          </a:p>
        </p:txBody>
      </p:sp>
      <p:cxnSp>
        <p:nvCxnSpPr>
          <p:cNvPr id="46" name="Straight Arrow Connector 45">
            <a:extLst>
              <a:ext uri="{FF2B5EF4-FFF2-40B4-BE49-F238E27FC236}">
                <a16:creationId xmlns:a16="http://schemas.microsoft.com/office/drawing/2014/main" id="{14D31F24-B111-B63A-CDA6-E7BD27082D79}"/>
              </a:ext>
            </a:extLst>
          </p:cNvPr>
          <p:cNvCxnSpPr>
            <a:cxnSpLocks/>
            <a:endCxn id="45" idx="1"/>
          </p:cNvCxnSpPr>
          <p:nvPr/>
        </p:nvCxnSpPr>
        <p:spPr>
          <a:xfrm>
            <a:off x="5803150" y="3377089"/>
            <a:ext cx="999057" cy="847970"/>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884DCF55-90AF-B7DE-A204-EF7421E91474}"/>
              </a:ext>
            </a:extLst>
          </p:cNvPr>
          <p:cNvSpPr txBox="1"/>
          <p:nvPr/>
        </p:nvSpPr>
        <p:spPr>
          <a:xfrm>
            <a:off x="5969567" y="1040547"/>
            <a:ext cx="2677884" cy="415498"/>
          </a:xfrm>
          <a:prstGeom prst="rect">
            <a:avLst/>
          </a:prstGeom>
          <a:noFill/>
        </p:spPr>
        <p:txBody>
          <a:bodyPr wrap="square" rtlCol="0">
            <a:spAutoFit/>
          </a:bodyPr>
          <a:lstStyle/>
          <a:p>
            <a:pPr algn="ctr"/>
            <a:r>
              <a:rPr lang="en-US" sz="2100" u="sng" dirty="0"/>
              <a:t>ML Inference Output</a:t>
            </a:r>
          </a:p>
        </p:txBody>
      </p:sp>
    </p:spTree>
    <p:extLst>
      <p:ext uri="{BB962C8B-B14F-4D97-AF65-F5344CB8AC3E}">
        <p14:creationId xmlns:p14="http://schemas.microsoft.com/office/powerpoint/2010/main" val="971965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24"/>
                                        </p:tgtEl>
                                        <p:attrNameLst>
                                          <p:attrName>style.visibility</p:attrName>
                                        </p:attrNameLst>
                                      </p:cBhvr>
                                      <p:to>
                                        <p:strVal val="hidden"/>
                                      </p:to>
                                    </p:set>
                                  </p:childTnLst>
                                </p:cTn>
                              </p:par>
                              <p:par>
                                <p:cTn id="12" presetID="10" presetClass="entr" presetSubtype="0"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4098"/>
                                        </p:tgtEl>
                                        <p:attrNameLst>
                                          <p:attrName>style.visibility</p:attrName>
                                        </p:attrNameLst>
                                      </p:cBhvr>
                                      <p:to>
                                        <p:strVal val="visible"/>
                                      </p:to>
                                    </p:set>
                                    <p:animEffect transition="in" filter="fade">
                                      <p:cBhvr>
                                        <p:cTn id="24" dur="500"/>
                                        <p:tgtEl>
                                          <p:spTgt spid="409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500"/>
                                        <p:tgtEl>
                                          <p:spTgt spid="30"/>
                                        </p:tgtEl>
                                      </p:cBhvr>
                                    </p:animEffect>
                                  </p:childTnLst>
                                </p:cTn>
                              </p:par>
                              <p:par>
                                <p:cTn id="28" presetID="10" presetClass="entr" presetSubtype="0" fill="hold" nodeType="withEffect">
                                  <p:stCondLst>
                                    <p:cond delay="0"/>
                                  </p:stCondLst>
                                  <p:childTnLst>
                                    <p:set>
                                      <p:cBhvr>
                                        <p:cTn id="29" dur="1" fill="hold">
                                          <p:stCondLst>
                                            <p:cond delay="0"/>
                                          </p:stCondLst>
                                        </p:cTn>
                                        <p:tgtEl>
                                          <p:spTgt spid="4100"/>
                                        </p:tgtEl>
                                        <p:attrNameLst>
                                          <p:attrName>style.visibility</p:attrName>
                                        </p:attrNameLst>
                                      </p:cBhvr>
                                      <p:to>
                                        <p:strVal val="visible"/>
                                      </p:to>
                                    </p:set>
                                    <p:animEffect transition="in" filter="fade">
                                      <p:cBhvr>
                                        <p:cTn id="30" dur="500"/>
                                        <p:tgtEl>
                                          <p:spTgt spid="4100"/>
                                        </p:tgtEl>
                                      </p:cBhvr>
                                    </p:animEffect>
                                  </p:childTnLst>
                                </p:cTn>
                              </p:par>
                              <p:par>
                                <p:cTn id="31" presetID="10" presetClass="entr" presetSubtype="0" fill="hold" nodeType="withEffect">
                                  <p:stCondLst>
                                    <p:cond delay="0"/>
                                  </p:stCondLst>
                                  <p:childTnLst>
                                    <p:set>
                                      <p:cBhvr>
                                        <p:cTn id="32" dur="1" fill="hold">
                                          <p:stCondLst>
                                            <p:cond delay="0"/>
                                          </p:stCondLst>
                                        </p:cTn>
                                        <p:tgtEl>
                                          <p:spTgt spid="4102"/>
                                        </p:tgtEl>
                                        <p:attrNameLst>
                                          <p:attrName>style.visibility</p:attrName>
                                        </p:attrNameLst>
                                      </p:cBhvr>
                                      <p:to>
                                        <p:strVal val="visible"/>
                                      </p:to>
                                    </p:set>
                                    <p:animEffect transition="in" filter="fade">
                                      <p:cBhvr>
                                        <p:cTn id="33" dur="500"/>
                                        <p:tgtEl>
                                          <p:spTgt spid="4102"/>
                                        </p:tgtEl>
                                      </p:cBhvr>
                                    </p:animEffect>
                                  </p:childTnLst>
                                </p:cTn>
                              </p:par>
                              <p:par>
                                <p:cTn id="34" presetID="10" presetClass="entr" presetSubtype="0" fill="hold"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cTn>
                              </p:par>
                              <p:par>
                                <p:cTn id="37" presetID="10" presetClass="entr" presetSubtype="0" fill="hold" nodeType="with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500"/>
                                        <p:tgtEl>
                                          <p:spTgt spid="15"/>
                                        </p:tgtEl>
                                      </p:cBhvr>
                                    </p:animEffect>
                                  </p:childTnLst>
                                </p:cTn>
                              </p:par>
                              <p:par>
                                <p:cTn id="40" presetID="10" presetClass="entr" presetSubtype="0" fill="hold"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par>
                                <p:cTn id="43" presetID="10" presetClass="entr" presetSubtype="0" fill="hold"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500"/>
                                        <p:tgtEl>
                                          <p:spTgt spid="14"/>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fade">
                                      <p:cBhvr>
                                        <p:cTn id="50" dur="500"/>
                                        <p:tgtEl>
                                          <p:spTgt spid="51"/>
                                        </p:tgtEl>
                                      </p:cBhvr>
                                    </p:animEffect>
                                  </p:childTnLst>
                                </p:cTn>
                              </p:par>
                              <p:par>
                                <p:cTn id="51" presetID="1" presetClass="entr" presetSubtype="0" fill="hold" nodeType="withEffect">
                                  <p:stCondLst>
                                    <p:cond delay="0"/>
                                  </p:stCondLst>
                                  <p:childTnLst>
                                    <p:set>
                                      <p:cBhvr>
                                        <p:cTn id="52" dur="1" fill="hold">
                                          <p:stCondLst>
                                            <p:cond delay="0"/>
                                          </p:stCondLst>
                                        </p:cTn>
                                        <p:tgtEl>
                                          <p:spTgt spid="31"/>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8"/>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41"/>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46"/>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5"/>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7"/>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44"/>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24" grpId="0" animBg="1"/>
      <p:bldP spid="24" grpId="1" animBg="1"/>
      <p:bldP spid="30" grpId="0"/>
      <p:bldP spid="35" grpId="0"/>
      <p:bldP spid="37" grpId="0"/>
      <p:bldP spid="44" grpId="0"/>
      <p:bldP spid="45" grpId="0"/>
      <p:bldP spid="5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071D4-3864-2C90-CA9F-51DA00AAE001}"/>
              </a:ext>
            </a:extLst>
          </p:cNvPr>
          <p:cNvSpPr>
            <a:spLocks noGrp="1"/>
          </p:cNvSpPr>
          <p:nvPr>
            <p:ph type="title"/>
          </p:nvPr>
        </p:nvSpPr>
        <p:spPr/>
        <p:txBody>
          <a:bodyPr>
            <a:normAutofit/>
          </a:bodyPr>
          <a:lstStyle/>
          <a:p>
            <a:r>
              <a:rPr lang="en-US" sz="2800" dirty="0"/>
              <a:t>Homogeneous Computing</a:t>
            </a:r>
          </a:p>
        </p:txBody>
      </p:sp>
      <p:sp>
        <p:nvSpPr>
          <p:cNvPr id="4" name="Slide Number Placeholder 3">
            <a:extLst>
              <a:ext uri="{FF2B5EF4-FFF2-40B4-BE49-F238E27FC236}">
                <a16:creationId xmlns:a16="http://schemas.microsoft.com/office/drawing/2014/main" id="{D83EFC18-25FE-5638-81E7-5F432F1C448A}"/>
              </a:ext>
            </a:extLst>
          </p:cNvPr>
          <p:cNvSpPr>
            <a:spLocks noGrp="1"/>
          </p:cNvSpPr>
          <p:nvPr>
            <p:ph type="sldNum" sz="quarter" idx="12"/>
          </p:nvPr>
        </p:nvSpPr>
        <p:spPr/>
        <p:txBody>
          <a:bodyPr/>
          <a:lstStyle/>
          <a:p>
            <a:fld id="{7D2751F7-D677-4CE9-B35A-C3CCA0CC8D94}" type="slidenum">
              <a:rPr lang="en-US" smtClean="0"/>
              <a:pPr/>
              <a:t>6</a:t>
            </a:fld>
            <a:endParaRPr lang="en-US" dirty="0"/>
          </a:p>
        </p:txBody>
      </p:sp>
      <p:sp>
        <p:nvSpPr>
          <p:cNvPr id="24" name="Rectangle: Rounded Corners 23">
            <a:extLst>
              <a:ext uri="{FF2B5EF4-FFF2-40B4-BE49-F238E27FC236}">
                <a16:creationId xmlns:a16="http://schemas.microsoft.com/office/drawing/2014/main" id="{7C3D5218-C357-761F-ECA1-ADCD2D239874}"/>
              </a:ext>
            </a:extLst>
          </p:cNvPr>
          <p:cNvSpPr/>
          <p:nvPr/>
        </p:nvSpPr>
        <p:spPr>
          <a:xfrm>
            <a:off x="184251" y="2410428"/>
            <a:ext cx="2133600" cy="960759"/>
          </a:xfrm>
          <a:prstGeom prst="round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FF0000"/>
                </a:solidFill>
              </a:rPr>
              <a:t>Homogeneous</a:t>
            </a:r>
            <a:r>
              <a:rPr lang="en-US" sz="2000" b="1" dirty="0">
                <a:solidFill>
                  <a:schemeClr val="tx1"/>
                </a:solidFill>
              </a:rPr>
              <a:t> </a:t>
            </a:r>
            <a:r>
              <a:rPr lang="en-US" sz="2000" dirty="0">
                <a:solidFill>
                  <a:schemeClr val="tx1"/>
                </a:solidFill>
              </a:rPr>
              <a:t>Computing</a:t>
            </a:r>
          </a:p>
        </p:txBody>
      </p:sp>
      <p:pic>
        <p:nvPicPr>
          <p:cNvPr id="6" name="Google Shape;181;p13">
            <a:extLst>
              <a:ext uri="{FF2B5EF4-FFF2-40B4-BE49-F238E27FC236}">
                <a16:creationId xmlns:a16="http://schemas.microsoft.com/office/drawing/2014/main" id="{D96A7BD6-2FD8-08CB-6F98-C26C7E5F06C4}"/>
              </a:ext>
            </a:extLst>
          </p:cNvPr>
          <p:cNvPicPr preferRelativeResize="0"/>
          <p:nvPr/>
        </p:nvPicPr>
        <p:blipFill>
          <a:blip r:embed="rId3">
            <a:alphaModFix/>
          </a:blip>
          <a:stretch>
            <a:fillRect/>
          </a:stretch>
        </p:blipFill>
        <p:spPr>
          <a:xfrm>
            <a:off x="2951046" y="1444336"/>
            <a:ext cx="780929" cy="584950"/>
          </a:xfrm>
          <a:prstGeom prst="rect">
            <a:avLst/>
          </a:prstGeom>
          <a:noFill/>
          <a:ln>
            <a:noFill/>
          </a:ln>
        </p:spPr>
      </p:pic>
      <p:pic>
        <p:nvPicPr>
          <p:cNvPr id="7" name="Google Shape;181;p13">
            <a:extLst>
              <a:ext uri="{FF2B5EF4-FFF2-40B4-BE49-F238E27FC236}">
                <a16:creationId xmlns:a16="http://schemas.microsoft.com/office/drawing/2014/main" id="{12E0BC53-D55A-EE34-83F3-E4A8530AB7EC}"/>
              </a:ext>
            </a:extLst>
          </p:cNvPr>
          <p:cNvPicPr preferRelativeResize="0"/>
          <p:nvPr/>
        </p:nvPicPr>
        <p:blipFill>
          <a:blip r:embed="rId3">
            <a:alphaModFix/>
          </a:blip>
          <a:stretch>
            <a:fillRect/>
          </a:stretch>
        </p:blipFill>
        <p:spPr>
          <a:xfrm>
            <a:off x="2951045" y="2236312"/>
            <a:ext cx="780929" cy="584950"/>
          </a:xfrm>
          <a:prstGeom prst="rect">
            <a:avLst/>
          </a:prstGeom>
          <a:noFill/>
          <a:ln>
            <a:noFill/>
          </a:ln>
        </p:spPr>
      </p:pic>
      <p:pic>
        <p:nvPicPr>
          <p:cNvPr id="8" name="Google Shape;181;p13">
            <a:extLst>
              <a:ext uri="{FF2B5EF4-FFF2-40B4-BE49-F238E27FC236}">
                <a16:creationId xmlns:a16="http://schemas.microsoft.com/office/drawing/2014/main" id="{CB7482CE-3906-311A-E57F-3DA3C226C728}"/>
              </a:ext>
            </a:extLst>
          </p:cNvPr>
          <p:cNvPicPr preferRelativeResize="0"/>
          <p:nvPr/>
        </p:nvPicPr>
        <p:blipFill>
          <a:blip r:embed="rId3">
            <a:alphaModFix/>
          </a:blip>
          <a:stretch>
            <a:fillRect/>
          </a:stretch>
        </p:blipFill>
        <p:spPr>
          <a:xfrm>
            <a:off x="2951045" y="3660921"/>
            <a:ext cx="780929" cy="584950"/>
          </a:xfrm>
          <a:prstGeom prst="rect">
            <a:avLst/>
          </a:prstGeom>
          <a:noFill/>
          <a:ln>
            <a:noFill/>
          </a:ln>
        </p:spPr>
      </p:pic>
      <p:sp>
        <p:nvSpPr>
          <p:cNvPr id="9" name="Oval 8">
            <a:extLst>
              <a:ext uri="{FF2B5EF4-FFF2-40B4-BE49-F238E27FC236}">
                <a16:creationId xmlns:a16="http://schemas.microsoft.com/office/drawing/2014/main" id="{CADBD279-4E4A-0570-E1A6-BFCC66A6B28A}"/>
              </a:ext>
            </a:extLst>
          </p:cNvPr>
          <p:cNvSpPr/>
          <p:nvPr/>
        </p:nvSpPr>
        <p:spPr>
          <a:xfrm>
            <a:off x="3271661" y="2930107"/>
            <a:ext cx="137160" cy="137160"/>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A6DDDC6-DEF6-2206-D6A2-114C308CB98D}"/>
              </a:ext>
            </a:extLst>
          </p:cNvPr>
          <p:cNvSpPr/>
          <p:nvPr/>
        </p:nvSpPr>
        <p:spPr>
          <a:xfrm>
            <a:off x="3271661" y="3118457"/>
            <a:ext cx="137160" cy="137160"/>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4C432CB-4378-B424-15D2-ECF5E4923A6B}"/>
              </a:ext>
            </a:extLst>
          </p:cNvPr>
          <p:cNvSpPr/>
          <p:nvPr/>
        </p:nvSpPr>
        <p:spPr>
          <a:xfrm>
            <a:off x="3271661" y="3325483"/>
            <a:ext cx="137160" cy="137160"/>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Left Brace 15">
            <a:extLst>
              <a:ext uri="{FF2B5EF4-FFF2-40B4-BE49-F238E27FC236}">
                <a16:creationId xmlns:a16="http://schemas.microsoft.com/office/drawing/2014/main" id="{738FE8CE-50E3-9256-6B88-EAD536FE6962}"/>
              </a:ext>
            </a:extLst>
          </p:cNvPr>
          <p:cNvSpPr/>
          <p:nvPr/>
        </p:nvSpPr>
        <p:spPr>
          <a:xfrm>
            <a:off x="2317851" y="1444336"/>
            <a:ext cx="643769" cy="2801535"/>
          </a:xfrm>
          <a:prstGeom prst="leftBrace">
            <a:avLst>
              <a:gd name="adj1" fmla="val 55679"/>
              <a:gd name="adj2" fmla="val 5143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TextBox 16">
            <a:extLst>
              <a:ext uri="{FF2B5EF4-FFF2-40B4-BE49-F238E27FC236}">
                <a16:creationId xmlns:a16="http://schemas.microsoft.com/office/drawing/2014/main" id="{A7C441A3-6BAC-B61B-88DB-8F2D1BF6C1D3}"/>
              </a:ext>
            </a:extLst>
          </p:cNvPr>
          <p:cNvSpPr txBox="1"/>
          <p:nvPr/>
        </p:nvSpPr>
        <p:spPr>
          <a:xfrm>
            <a:off x="3884684" y="2391236"/>
            <a:ext cx="3882072" cy="400110"/>
          </a:xfrm>
          <a:prstGeom prst="rect">
            <a:avLst/>
          </a:prstGeom>
          <a:noFill/>
          <a:ln>
            <a:solidFill>
              <a:srgbClr val="FF0000"/>
            </a:solidFill>
          </a:ln>
        </p:spPr>
        <p:txBody>
          <a:bodyPr wrap="square" rtlCol="0">
            <a:spAutoFit/>
          </a:bodyPr>
          <a:lstStyle/>
          <a:p>
            <a:r>
              <a:rPr lang="en-US" sz="2000" dirty="0">
                <a:solidFill>
                  <a:schemeClr val="tx1"/>
                </a:solidFill>
              </a:rPr>
              <a:t>Q: </a:t>
            </a:r>
            <a:r>
              <a:rPr lang="en-US" sz="2000" b="1" dirty="0">
                <a:solidFill>
                  <a:srgbClr val="FF0000"/>
                </a:solidFill>
              </a:rPr>
              <a:t>HOW MANY </a:t>
            </a:r>
            <a:r>
              <a:rPr lang="en-US" sz="2000" dirty="0"/>
              <a:t>do you need?</a:t>
            </a:r>
          </a:p>
        </p:txBody>
      </p:sp>
      <p:sp>
        <p:nvSpPr>
          <p:cNvPr id="18" name="TextBox 17">
            <a:extLst>
              <a:ext uri="{FF2B5EF4-FFF2-40B4-BE49-F238E27FC236}">
                <a16:creationId xmlns:a16="http://schemas.microsoft.com/office/drawing/2014/main" id="{D8673C64-B736-F2A4-952A-0F88DDD72BA1}"/>
              </a:ext>
            </a:extLst>
          </p:cNvPr>
          <p:cNvSpPr txBox="1"/>
          <p:nvPr/>
        </p:nvSpPr>
        <p:spPr>
          <a:xfrm>
            <a:off x="3884684" y="3001633"/>
            <a:ext cx="3882072" cy="400110"/>
          </a:xfrm>
          <a:prstGeom prst="rect">
            <a:avLst/>
          </a:prstGeom>
          <a:noFill/>
          <a:ln>
            <a:solidFill>
              <a:srgbClr val="FF0000"/>
            </a:solidFill>
          </a:ln>
        </p:spPr>
        <p:txBody>
          <a:bodyPr wrap="square" rtlCol="0">
            <a:spAutoFit/>
          </a:bodyPr>
          <a:lstStyle/>
          <a:p>
            <a:r>
              <a:rPr lang="en-US" sz="2000" dirty="0"/>
              <a:t>A: a </a:t>
            </a:r>
            <a:r>
              <a:rPr lang="en-US" sz="2000" b="1" dirty="0">
                <a:solidFill>
                  <a:srgbClr val="FF0000"/>
                </a:solidFill>
              </a:rPr>
              <a:t>Scalar</a:t>
            </a:r>
            <a:r>
              <a:rPr lang="en-US" sz="2000" dirty="0"/>
              <a:t> (1D)</a:t>
            </a:r>
          </a:p>
        </p:txBody>
      </p:sp>
    </p:spTree>
    <p:extLst>
      <p:ext uri="{BB962C8B-B14F-4D97-AF65-F5344CB8AC3E}">
        <p14:creationId xmlns:p14="http://schemas.microsoft.com/office/powerpoint/2010/main" val="3711712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par>
                                <p:cTn id="20" presetID="10"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500"/>
                                        <p:tgtEl>
                                          <p:spTgt spid="24"/>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5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10" grpId="0" animBg="1"/>
      <p:bldP spid="11" grpId="0" animBg="1"/>
      <p:bldP spid="16" grpId="0" animBg="1"/>
      <p:bldP spid="17" grpId="0" animBg="1"/>
      <p:bldP spid="1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08ADE-A5A0-40A9-2989-4EC8E7310DE0}"/>
              </a:ext>
            </a:extLst>
          </p:cNvPr>
          <p:cNvSpPr>
            <a:spLocks noGrp="1"/>
          </p:cNvSpPr>
          <p:nvPr>
            <p:ph type="title"/>
          </p:nvPr>
        </p:nvSpPr>
        <p:spPr/>
        <p:txBody>
          <a:bodyPr/>
          <a:lstStyle/>
          <a:p>
            <a:r>
              <a:rPr lang="en-US" dirty="0"/>
              <a:t>Heterogeneous Computing</a:t>
            </a:r>
          </a:p>
        </p:txBody>
      </p:sp>
      <p:sp>
        <p:nvSpPr>
          <p:cNvPr id="4" name="Slide Number Placeholder 3">
            <a:extLst>
              <a:ext uri="{FF2B5EF4-FFF2-40B4-BE49-F238E27FC236}">
                <a16:creationId xmlns:a16="http://schemas.microsoft.com/office/drawing/2014/main" id="{8A82E91F-9D29-11D1-E88C-4FDABE218950}"/>
              </a:ext>
            </a:extLst>
          </p:cNvPr>
          <p:cNvSpPr>
            <a:spLocks noGrp="1"/>
          </p:cNvSpPr>
          <p:nvPr>
            <p:ph type="sldNum" sz="quarter" idx="12"/>
          </p:nvPr>
        </p:nvSpPr>
        <p:spPr/>
        <p:txBody>
          <a:bodyPr/>
          <a:lstStyle/>
          <a:p>
            <a:fld id="{7D2751F7-D677-4CE9-B35A-C3CCA0CC8D94}" type="slidenum">
              <a:rPr lang="en-US" smtClean="0"/>
              <a:pPr/>
              <a:t>7</a:t>
            </a:fld>
            <a:endParaRPr lang="en-US" dirty="0"/>
          </a:p>
        </p:txBody>
      </p:sp>
      <p:pic>
        <p:nvPicPr>
          <p:cNvPr id="5" name="Google Shape;171;p13">
            <a:extLst>
              <a:ext uri="{FF2B5EF4-FFF2-40B4-BE49-F238E27FC236}">
                <a16:creationId xmlns:a16="http://schemas.microsoft.com/office/drawing/2014/main" id="{5F83DB01-75B1-F2DE-1156-9011530B48E5}"/>
              </a:ext>
            </a:extLst>
          </p:cNvPr>
          <p:cNvPicPr preferRelativeResize="0"/>
          <p:nvPr/>
        </p:nvPicPr>
        <p:blipFill>
          <a:blip r:embed="rId3">
            <a:alphaModFix/>
          </a:blip>
          <a:stretch>
            <a:fillRect/>
          </a:stretch>
        </p:blipFill>
        <p:spPr>
          <a:xfrm>
            <a:off x="1550957" y="2324531"/>
            <a:ext cx="773943" cy="773943"/>
          </a:xfrm>
          <a:prstGeom prst="rect">
            <a:avLst/>
          </a:prstGeom>
          <a:noFill/>
          <a:ln>
            <a:noFill/>
          </a:ln>
        </p:spPr>
      </p:pic>
      <p:pic>
        <p:nvPicPr>
          <p:cNvPr id="6" name="Google Shape;172;p13">
            <a:extLst>
              <a:ext uri="{FF2B5EF4-FFF2-40B4-BE49-F238E27FC236}">
                <a16:creationId xmlns:a16="http://schemas.microsoft.com/office/drawing/2014/main" id="{DFD063C0-440E-4E7A-8F08-98B0B052146D}"/>
              </a:ext>
            </a:extLst>
          </p:cNvPr>
          <p:cNvPicPr preferRelativeResize="0"/>
          <p:nvPr/>
        </p:nvPicPr>
        <p:blipFill>
          <a:blip r:embed="rId4">
            <a:alphaModFix/>
            <a:biLevel thresh="75000"/>
          </a:blip>
          <a:stretch>
            <a:fillRect/>
          </a:stretch>
        </p:blipFill>
        <p:spPr>
          <a:xfrm>
            <a:off x="1082282" y="2381690"/>
            <a:ext cx="411525" cy="411525"/>
          </a:xfrm>
          <a:prstGeom prst="rect">
            <a:avLst/>
          </a:prstGeom>
          <a:noFill/>
          <a:ln>
            <a:noFill/>
          </a:ln>
        </p:spPr>
      </p:pic>
      <p:pic>
        <p:nvPicPr>
          <p:cNvPr id="7" name="Google Shape;173;p13">
            <a:extLst>
              <a:ext uri="{FF2B5EF4-FFF2-40B4-BE49-F238E27FC236}">
                <a16:creationId xmlns:a16="http://schemas.microsoft.com/office/drawing/2014/main" id="{E29488E7-F3AB-6C8B-577E-DFAD5BC0649B}"/>
              </a:ext>
            </a:extLst>
          </p:cNvPr>
          <p:cNvPicPr preferRelativeResize="0"/>
          <p:nvPr/>
        </p:nvPicPr>
        <p:blipFill>
          <a:blip r:embed="rId5">
            <a:alphaModFix/>
            <a:biLevel thresh="75000"/>
          </a:blip>
          <a:stretch>
            <a:fillRect/>
          </a:stretch>
        </p:blipFill>
        <p:spPr>
          <a:xfrm>
            <a:off x="1516495" y="3109584"/>
            <a:ext cx="411525" cy="411525"/>
          </a:xfrm>
          <a:prstGeom prst="rect">
            <a:avLst/>
          </a:prstGeom>
          <a:noFill/>
          <a:ln>
            <a:noFill/>
          </a:ln>
        </p:spPr>
      </p:pic>
      <p:pic>
        <p:nvPicPr>
          <p:cNvPr id="8" name="Google Shape;174;p13">
            <a:extLst>
              <a:ext uri="{FF2B5EF4-FFF2-40B4-BE49-F238E27FC236}">
                <a16:creationId xmlns:a16="http://schemas.microsoft.com/office/drawing/2014/main" id="{A9603D9B-CE24-F582-9430-BDF567E0753D}"/>
              </a:ext>
            </a:extLst>
          </p:cNvPr>
          <p:cNvPicPr preferRelativeResize="0"/>
          <p:nvPr/>
        </p:nvPicPr>
        <p:blipFill>
          <a:blip r:embed="rId6">
            <a:alphaModFix/>
            <a:biLevel thresh="75000"/>
          </a:blip>
          <a:stretch>
            <a:fillRect/>
          </a:stretch>
        </p:blipFill>
        <p:spPr>
          <a:xfrm>
            <a:off x="1950707" y="3081231"/>
            <a:ext cx="411525" cy="411525"/>
          </a:xfrm>
          <a:prstGeom prst="rect">
            <a:avLst/>
          </a:prstGeom>
          <a:noFill/>
          <a:ln>
            <a:noFill/>
          </a:ln>
        </p:spPr>
      </p:pic>
      <p:pic>
        <p:nvPicPr>
          <p:cNvPr id="9" name="Google Shape;175;p13">
            <a:extLst>
              <a:ext uri="{FF2B5EF4-FFF2-40B4-BE49-F238E27FC236}">
                <a16:creationId xmlns:a16="http://schemas.microsoft.com/office/drawing/2014/main" id="{215B9887-D9E9-BE0A-44D7-8A512A7E5C26}"/>
              </a:ext>
            </a:extLst>
          </p:cNvPr>
          <p:cNvPicPr preferRelativeResize="0"/>
          <p:nvPr/>
        </p:nvPicPr>
        <p:blipFill>
          <a:blip r:embed="rId7">
            <a:alphaModFix/>
            <a:biLevel thresh="75000"/>
          </a:blip>
          <a:stretch>
            <a:fillRect/>
          </a:stretch>
        </p:blipFill>
        <p:spPr>
          <a:xfrm>
            <a:off x="1743004" y="1856118"/>
            <a:ext cx="411525" cy="411525"/>
          </a:xfrm>
          <a:prstGeom prst="rect">
            <a:avLst/>
          </a:prstGeom>
          <a:noFill/>
          <a:ln>
            <a:noFill/>
          </a:ln>
        </p:spPr>
      </p:pic>
      <p:pic>
        <p:nvPicPr>
          <p:cNvPr id="10" name="Google Shape;176;p13">
            <a:extLst>
              <a:ext uri="{FF2B5EF4-FFF2-40B4-BE49-F238E27FC236}">
                <a16:creationId xmlns:a16="http://schemas.microsoft.com/office/drawing/2014/main" id="{E71CDBAD-B879-9FA4-4973-141F806D5627}"/>
              </a:ext>
            </a:extLst>
          </p:cNvPr>
          <p:cNvPicPr preferRelativeResize="0"/>
          <p:nvPr/>
        </p:nvPicPr>
        <p:blipFill>
          <a:blip r:embed="rId8">
            <a:alphaModFix/>
            <a:biLevel thresh="75000"/>
          </a:blip>
          <a:stretch>
            <a:fillRect/>
          </a:stretch>
        </p:blipFill>
        <p:spPr>
          <a:xfrm>
            <a:off x="1104970" y="2824847"/>
            <a:ext cx="411525" cy="411525"/>
          </a:xfrm>
          <a:prstGeom prst="rect">
            <a:avLst/>
          </a:prstGeom>
          <a:noFill/>
          <a:ln>
            <a:noFill/>
          </a:ln>
        </p:spPr>
      </p:pic>
      <p:pic>
        <p:nvPicPr>
          <p:cNvPr id="11" name="Google Shape;177;p13">
            <a:extLst>
              <a:ext uri="{FF2B5EF4-FFF2-40B4-BE49-F238E27FC236}">
                <a16:creationId xmlns:a16="http://schemas.microsoft.com/office/drawing/2014/main" id="{6AE2DDA1-968F-A210-4D9A-A7BCFDD97D7A}"/>
              </a:ext>
            </a:extLst>
          </p:cNvPr>
          <p:cNvPicPr preferRelativeResize="0"/>
          <p:nvPr/>
        </p:nvPicPr>
        <p:blipFill>
          <a:blip r:embed="rId9">
            <a:alphaModFix/>
            <a:biLevel thresh="75000"/>
          </a:blip>
          <a:stretch>
            <a:fillRect/>
          </a:stretch>
        </p:blipFill>
        <p:spPr>
          <a:xfrm>
            <a:off x="2330582" y="2824847"/>
            <a:ext cx="411525" cy="411525"/>
          </a:xfrm>
          <a:prstGeom prst="rect">
            <a:avLst/>
          </a:prstGeom>
          <a:noFill/>
          <a:ln>
            <a:noFill/>
          </a:ln>
        </p:spPr>
      </p:pic>
      <p:pic>
        <p:nvPicPr>
          <p:cNvPr id="12" name="Google Shape;178;p13">
            <a:extLst>
              <a:ext uri="{FF2B5EF4-FFF2-40B4-BE49-F238E27FC236}">
                <a16:creationId xmlns:a16="http://schemas.microsoft.com/office/drawing/2014/main" id="{34BB2130-4610-9EE5-0114-B7C3D5F42ABD}"/>
              </a:ext>
            </a:extLst>
          </p:cNvPr>
          <p:cNvPicPr preferRelativeResize="0"/>
          <p:nvPr/>
        </p:nvPicPr>
        <p:blipFill>
          <a:blip r:embed="rId10">
            <a:alphaModFix/>
            <a:biLevel thresh="75000"/>
          </a:blip>
          <a:stretch>
            <a:fillRect/>
          </a:stretch>
        </p:blipFill>
        <p:spPr>
          <a:xfrm>
            <a:off x="1331488" y="2015484"/>
            <a:ext cx="411525" cy="411525"/>
          </a:xfrm>
          <a:prstGeom prst="rect">
            <a:avLst/>
          </a:prstGeom>
          <a:noFill/>
          <a:ln>
            <a:noFill/>
          </a:ln>
        </p:spPr>
      </p:pic>
      <p:pic>
        <p:nvPicPr>
          <p:cNvPr id="13" name="Google Shape;179;p13">
            <a:extLst>
              <a:ext uri="{FF2B5EF4-FFF2-40B4-BE49-F238E27FC236}">
                <a16:creationId xmlns:a16="http://schemas.microsoft.com/office/drawing/2014/main" id="{956EEC85-C878-4C89-28F0-A6915C56A13B}"/>
              </a:ext>
            </a:extLst>
          </p:cNvPr>
          <p:cNvPicPr preferRelativeResize="0"/>
          <p:nvPr/>
        </p:nvPicPr>
        <p:blipFill>
          <a:blip r:embed="rId11">
            <a:alphaModFix/>
            <a:biLevel thresh="75000"/>
          </a:blip>
          <a:stretch>
            <a:fillRect/>
          </a:stretch>
        </p:blipFill>
        <p:spPr>
          <a:xfrm>
            <a:off x="2362232" y="2381690"/>
            <a:ext cx="411525" cy="411525"/>
          </a:xfrm>
          <a:prstGeom prst="rect">
            <a:avLst/>
          </a:prstGeom>
          <a:noFill/>
          <a:ln>
            <a:noFill/>
          </a:ln>
        </p:spPr>
      </p:pic>
      <p:pic>
        <p:nvPicPr>
          <p:cNvPr id="14" name="Google Shape;180;p13">
            <a:extLst>
              <a:ext uri="{FF2B5EF4-FFF2-40B4-BE49-F238E27FC236}">
                <a16:creationId xmlns:a16="http://schemas.microsoft.com/office/drawing/2014/main" id="{64E4A53B-3301-91F7-6CE5-FD8363D5DD36}"/>
              </a:ext>
            </a:extLst>
          </p:cNvPr>
          <p:cNvPicPr preferRelativeResize="0"/>
          <p:nvPr/>
        </p:nvPicPr>
        <p:blipFill>
          <a:blip r:embed="rId12">
            <a:alphaModFix/>
            <a:biLevel thresh="75000"/>
          </a:blip>
          <a:stretch>
            <a:fillRect/>
          </a:stretch>
        </p:blipFill>
        <p:spPr>
          <a:xfrm>
            <a:off x="2179945" y="1976606"/>
            <a:ext cx="411525" cy="411525"/>
          </a:xfrm>
          <a:prstGeom prst="rect">
            <a:avLst/>
          </a:prstGeom>
          <a:noFill/>
          <a:ln>
            <a:noFill/>
          </a:ln>
        </p:spPr>
      </p:pic>
      <p:pic>
        <p:nvPicPr>
          <p:cNvPr id="15" name="Google Shape;180;p13">
            <a:extLst>
              <a:ext uri="{FF2B5EF4-FFF2-40B4-BE49-F238E27FC236}">
                <a16:creationId xmlns:a16="http://schemas.microsoft.com/office/drawing/2014/main" id="{A8E97770-FE77-DF91-072A-88947560BAD6}"/>
              </a:ext>
            </a:extLst>
          </p:cNvPr>
          <p:cNvPicPr preferRelativeResize="0"/>
          <p:nvPr/>
        </p:nvPicPr>
        <p:blipFill>
          <a:blip r:embed="rId12">
            <a:alphaModFix/>
            <a:biLevel thresh="75000"/>
          </a:blip>
          <a:stretch>
            <a:fillRect/>
          </a:stretch>
        </p:blipFill>
        <p:spPr>
          <a:xfrm>
            <a:off x="2385698" y="1786659"/>
            <a:ext cx="411525" cy="411525"/>
          </a:xfrm>
          <a:prstGeom prst="rect">
            <a:avLst/>
          </a:prstGeom>
          <a:noFill/>
          <a:ln>
            <a:noFill/>
          </a:ln>
        </p:spPr>
      </p:pic>
      <p:pic>
        <p:nvPicPr>
          <p:cNvPr id="16" name="Google Shape;180;p13">
            <a:extLst>
              <a:ext uri="{FF2B5EF4-FFF2-40B4-BE49-F238E27FC236}">
                <a16:creationId xmlns:a16="http://schemas.microsoft.com/office/drawing/2014/main" id="{CB0B52A9-50AA-2EBB-F84D-EB4CD32EB827}"/>
              </a:ext>
            </a:extLst>
          </p:cNvPr>
          <p:cNvPicPr preferRelativeResize="0"/>
          <p:nvPr/>
        </p:nvPicPr>
        <p:blipFill>
          <a:blip r:embed="rId12">
            <a:alphaModFix/>
            <a:biLevel thresh="75000"/>
          </a:blip>
          <a:stretch>
            <a:fillRect/>
          </a:stretch>
        </p:blipFill>
        <p:spPr>
          <a:xfrm>
            <a:off x="2567995" y="1565081"/>
            <a:ext cx="411525" cy="411525"/>
          </a:xfrm>
          <a:prstGeom prst="rect">
            <a:avLst/>
          </a:prstGeom>
          <a:noFill/>
          <a:ln>
            <a:noFill/>
          </a:ln>
        </p:spPr>
      </p:pic>
      <p:pic>
        <p:nvPicPr>
          <p:cNvPr id="17" name="Google Shape;179;p13">
            <a:extLst>
              <a:ext uri="{FF2B5EF4-FFF2-40B4-BE49-F238E27FC236}">
                <a16:creationId xmlns:a16="http://schemas.microsoft.com/office/drawing/2014/main" id="{C6319909-3CB5-4E57-206D-685698C0D72F}"/>
              </a:ext>
            </a:extLst>
          </p:cNvPr>
          <p:cNvPicPr preferRelativeResize="0"/>
          <p:nvPr/>
        </p:nvPicPr>
        <p:blipFill>
          <a:blip r:embed="rId11">
            <a:alphaModFix/>
            <a:biLevel thresh="75000"/>
          </a:blip>
          <a:stretch>
            <a:fillRect/>
          </a:stretch>
        </p:blipFill>
        <p:spPr>
          <a:xfrm>
            <a:off x="2628802" y="2241314"/>
            <a:ext cx="411525" cy="411525"/>
          </a:xfrm>
          <a:prstGeom prst="rect">
            <a:avLst/>
          </a:prstGeom>
          <a:noFill/>
          <a:ln>
            <a:noFill/>
          </a:ln>
        </p:spPr>
      </p:pic>
      <p:pic>
        <p:nvPicPr>
          <p:cNvPr id="18" name="Google Shape;175;p13">
            <a:extLst>
              <a:ext uri="{FF2B5EF4-FFF2-40B4-BE49-F238E27FC236}">
                <a16:creationId xmlns:a16="http://schemas.microsoft.com/office/drawing/2014/main" id="{B9CD50CC-CD29-8727-BF96-B734A8EA5DBF}"/>
              </a:ext>
            </a:extLst>
          </p:cNvPr>
          <p:cNvPicPr preferRelativeResize="0"/>
          <p:nvPr/>
        </p:nvPicPr>
        <p:blipFill>
          <a:blip r:embed="rId7">
            <a:alphaModFix/>
            <a:biLevel thresh="75000"/>
          </a:blip>
          <a:stretch>
            <a:fillRect/>
          </a:stretch>
        </p:blipFill>
        <p:spPr>
          <a:xfrm>
            <a:off x="1580695" y="1590305"/>
            <a:ext cx="411525" cy="411525"/>
          </a:xfrm>
          <a:prstGeom prst="rect">
            <a:avLst/>
          </a:prstGeom>
          <a:noFill/>
          <a:ln>
            <a:noFill/>
          </a:ln>
        </p:spPr>
      </p:pic>
      <p:pic>
        <p:nvPicPr>
          <p:cNvPr id="19" name="Google Shape;175;p13">
            <a:extLst>
              <a:ext uri="{FF2B5EF4-FFF2-40B4-BE49-F238E27FC236}">
                <a16:creationId xmlns:a16="http://schemas.microsoft.com/office/drawing/2014/main" id="{C071E53F-2B97-FD4F-9D8D-406062794C1C}"/>
              </a:ext>
            </a:extLst>
          </p:cNvPr>
          <p:cNvPicPr preferRelativeResize="0"/>
          <p:nvPr/>
        </p:nvPicPr>
        <p:blipFill>
          <a:blip r:embed="rId7">
            <a:alphaModFix/>
            <a:biLevel thresh="75000"/>
          </a:blip>
          <a:stretch>
            <a:fillRect/>
          </a:stretch>
        </p:blipFill>
        <p:spPr>
          <a:xfrm>
            <a:off x="1968754" y="1579052"/>
            <a:ext cx="411525" cy="411525"/>
          </a:xfrm>
          <a:prstGeom prst="rect">
            <a:avLst/>
          </a:prstGeom>
          <a:noFill/>
          <a:ln>
            <a:noFill/>
          </a:ln>
        </p:spPr>
      </p:pic>
      <p:pic>
        <p:nvPicPr>
          <p:cNvPr id="20" name="Google Shape;175;p13">
            <a:extLst>
              <a:ext uri="{FF2B5EF4-FFF2-40B4-BE49-F238E27FC236}">
                <a16:creationId xmlns:a16="http://schemas.microsoft.com/office/drawing/2014/main" id="{AF3E1EF3-43A6-72E5-2C88-BDFECEADC2C6}"/>
              </a:ext>
            </a:extLst>
          </p:cNvPr>
          <p:cNvPicPr preferRelativeResize="0"/>
          <p:nvPr/>
        </p:nvPicPr>
        <p:blipFill>
          <a:blip r:embed="rId7">
            <a:alphaModFix/>
            <a:biLevel thresh="75000"/>
          </a:blip>
          <a:stretch>
            <a:fillRect/>
          </a:stretch>
        </p:blipFill>
        <p:spPr>
          <a:xfrm>
            <a:off x="1786457" y="1272006"/>
            <a:ext cx="411525" cy="411525"/>
          </a:xfrm>
          <a:prstGeom prst="rect">
            <a:avLst/>
          </a:prstGeom>
          <a:noFill/>
          <a:ln>
            <a:noFill/>
          </a:ln>
        </p:spPr>
      </p:pic>
      <p:pic>
        <p:nvPicPr>
          <p:cNvPr id="21" name="Google Shape;178;p13">
            <a:extLst>
              <a:ext uri="{FF2B5EF4-FFF2-40B4-BE49-F238E27FC236}">
                <a16:creationId xmlns:a16="http://schemas.microsoft.com/office/drawing/2014/main" id="{E7DB1BED-5CC5-2990-8BFA-7695635B0208}"/>
              </a:ext>
            </a:extLst>
          </p:cNvPr>
          <p:cNvPicPr preferRelativeResize="0"/>
          <p:nvPr/>
        </p:nvPicPr>
        <p:blipFill>
          <a:blip r:embed="rId10">
            <a:alphaModFix/>
            <a:biLevel thresh="75000"/>
          </a:blip>
          <a:stretch>
            <a:fillRect/>
          </a:stretch>
        </p:blipFill>
        <p:spPr>
          <a:xfrm>
            <a:off x="1137450" y="1835061"/>
            <a:ext cx="411525" cy="411525"/>
          </a:xfrm>
          <a:prstGeom prst="rect">
            <a:avLst/>
          </a:prstGeom>
          <a:noFill/>
          <a:ln>
            <a:noFill/>
          </a:ln>
        </p:spPr>
      </p:pic>
      <p:pic>
        <p:nvPicPr>
          <p:cNvPr id="22" name="Google Shape;178;p13">
            <a:extLst>
              <a:ext uri="{FF2B5EF4-FFF2-40B4-BE49-F238E27FC236}">
                <a16:creationId xmlns:a16="http://schemas.microsoft.com/office/drawing/2014/main" id="{39B7DA70-3229-F97D-B86E-6A9BB432EDA2}"/>
              </a:ext>
            </a:extLst>
          </p:cNvPr>
          <p:cNvPicPr preferRelativeResize="0"/>
          <p:nvPr/>
        </p:nvPicPr>
        <p:blipFill>
          <a:blip r:embed="rId10">
            <a:alphaModFix/>
            <a:biLevel thresh="75000"/>
          </a:blip>
          <a:stretch>
            <a:fillRect/>
          </a:stretch>
        </p:blipFill>
        <p:spPr>
          <a:xfrm>
            <a:off x="907261" y="1665105"/>
            <a:ext cx="411525" cy="411525"/>
          </a:xfrm>
          <a:prstGeom prst="rect">
            <a:avLst/>
          </a:prstGeom>
          <a:noFill/>
          <a:ln>
            <a:noFill/>
          </a:ln>
        </p:spPr>
      </p:pic>
      <p:pic>
        <p:nvPicPr>
          <p:cNvPr id="23" name="Google Shape;176;p13">
            <a:extLst>
              <a:ext uri="{FF2B5EF4-FFF2-40B4-BE49-F238E27FC236}">
                <a16:creationId xmlns:a16="http://schemas.microsoft.com/office/drawing/2014/main" id="{E927FD14-D757-9F74-5F01-7F0902DC861C}"/>
              </a:ext>
            </a:extLst>
          </p:cNvPr>
          <p:cNvPicPr preferRelativeResize="0"/>
          <p:nvPr/>
        </p:nvPicPr>
        <p:blipFill>
          <a:blip r:embed="rId8">
            <a:alphaModFix/>
            <a:biLevel thresh="75000"/>
          </a:blip>
          <a:stretch>
            <a:fillRect/>
          </a:stretch>
        </p:blipFill>
        <p:spPr>
          <a:xfrm>
            <a:off x="876520" y="2995538"/>
            <a:ext cx="411525" cy="411525"/>
          </a:xfrm>
          <a:prstGeom prst="rect">
            <a:avLst/>
          </a:prstGeom>
          <a:noFill/>
          <a:ln>
            <a:noFill/>
          </a:ln>
        </p:spPr>
      </p:pic>
      <p:pic>
        <p:nvPicPr>
          <p:cNvPr id="24" name="Google Shape;177;p13">
            <a:extLst>
              <a:ext uri="{FF2B5EF4-FFF2-40B4-BE49-F238E27FC236}">
                <a16:creationId xmlns:a16="http://schemas.microsoft.com/office/drawing/2014/main" id="{B3A906A6-4093-CC16-99F9-ED13F23CA7C4}"/>
              </a:ext>
            </a:extLst>
          </p:cNvPr>
          <p:cNvPicPr preferRelativeResize="0"/>
          <p:nvPr/>
        </p:nvPicPr>
        <p:blipFill>
          <a:blip r:embed="rId9">
            <a:alphaModFix/>
            <a:biLevel thresh="75000"/>
          </a:blip>
          <a:stretch>
            <a:fillRect/>
          </a:stretch>
        </p:blipFill>
        <p:spPr>
          <a:xfrm>
            <a:off x="2536345" y="3008895"/>
            <a:ext cx="411525" cy="411525"/>
          </a:xfrm>
          <a:prstGeom prst="rect">
            <a:avLst/>
          </a:prstGeom>
          <a:noFill/>
          <a:ln>
            <a:noFill/>
          </a:ln>
        </p:spPr>
      </p:pic>
      <p:pic>
        <p:nvPicPr>
          <p:cNvPr id="25" name="Google Shape;174;p13">
            <a:extLst>
              <a:ext uri="{FF2B5EF4-FFF2-40B4-BE49-F238E27FC236}">
                <a16:creationId xmlns:a16="http://schemas.microsoft.com/office/drawing/2014/main" id="{E8CD6F1A-5638-AE8B-46F1-34201A1C74D7}"/>
              </a:ext>
            </a:extLst>
          </p:cNvPr>
          <p:cNvPicPr preferRelativeResize="0"/>
          <p:nvPr/>
        </p:nvPicPr>
        <p:blipFill>
          <a:blip r:embed="rId6">
            <a:alphaModFix/>
            <a:biLevel thresh="75000"/>
          </a:blip>
          <a:stretch>
            <a:fillRect/>
          </a:stretch>
        </p:blipFill>
        <p:spPr>
          <a:xfrm>
            <a:off x="1950707" y="3340490"/>
            <a:ext cx="411525" cy="411525"/>
          </a:xfrm>
          <a:prstGeom prst="rect">
            <a:avLst/>
          </a:prstGeom>
          <a:noFill/>
          <a:ln>
            <a:noFill/>
          </a:ln>
        </p:spPr>
      </p:pic>
      <p:pic>
        <p:nvPicPr>
          <p:cNvPr id="26" name="Google Shape;174;p13">
            <a:extLst>
              <a:ext uri="{FF2B5EF4-FFF2-40B4-BE49-F238E27FC236}">
                <a16:creationId xmlns:a16="http://schemas.microsoft.com/office/drawing/2014/main" id="{78C03FDD-710B-5EF1-BEFA-0C0201BA46F3}"/>
              </a:ext>
            </a:extLst>
          </p:cNvPr>
          <p:cNvPicPr preferRelativeResize="0"/>
          <p:nvPr/>
        </p:nvPicPr>
        <p:blipFill>
          <a:blip r:embed="rId6">
            <a:alphaModFix/>
            <a:biLevel thresh="75000"/>
          </a:blip>
          <a:stretch>
            <a:fillRect/>
          </a:stretch>
        </p:blipFill>
        <p:spPr>
          <a:xfrm>
            <a:off x="1950707" y="3638083"/>
            <a:ext cx="411525" cy="411525"/>
          </a:xfrm>
          <a:prstGeom prst="rect">
            <a:avLst/>
          </a:prstGeom>
          <a:noFill/>
          <a:ln>
            <a:noFill/>
          </a:ln>
        </p:spPr>
      </p:pic>
      <p:pic>
        <p:nvPicPr>
          <p:cNvPr id="27" name="Google Shape;173;p13">
            <a:extLst>
              <a:ext uri="{FF2B5EF4-FFF2-40B4-BE49-F238E27FC236}">
                <a16:creationId xmlns:a16="http://schemas.microsoft.com/office/drawing/2014/main" id="{E4A52BE6-32C4-6EFA-2397-2A8A4D754496}"/>
              </a:ext>
            </a:extLst>
          </p:cNvPr>
          <p:cNvPicPr preferRelativeResize="0"/>
          <p:nvPr/>
        </p:nvPicPr>
        <p:blipFill>
          <a:blip r:embed="rId5">
            <a:alphaModFix/>
            <a:biLevel thresh="75000"/>
          </a:blip>
          <a:stretch>
            <a:fillRect/>
          </a:stretch>
        </p:blipFill>
        <p:spPr>
          <a:xfrm>
            <a:off x="1527976" y="3420420"/>
            <a:ext cx="411525" cy="411525"/>
          </a:xfrm>
          <a:prstGeom prst="rect">
            <a:avLst/>
          </a:prstGeom>
          <a:noFill/>
          <a:ln>
            <a:noFill/>
          </a:ln>
        </p:spPr>
      </p:pic>
      <p:pic>
        <p:nvPicPr>
          <p:cNvPr id="28" name="Google Shape;171;p13">
            <a:extLst>
              <a:ext uri="{FF2B5EF4-FFF2-40B4-BE49-F238E27FC236}">
                <a16:creationId xmlns:a16="http://schemas.microsoft.com/office/drawing/2014/main" id="{6B84D9D1-B439-5D9C-6AF6-645E4411F663}"/>
              </a:ext>
            </a:extLst>
          </p:cNvPr>
          <p:cNvPicPr preferRelativeResize="0"/>
          <p:nvPr/>
        </p:nvPicPr>
        <p:blipFill>
          <a:blip r:embed="rId3">
            <a:alphaModFix/>
          </a:blip>
          <a:stretch>
            <a:fillRect/>
          </a:stretch>
        </p:blipFill>
        <p:spPr>
          <a:xfrm>
            <a:off x="1550957" y="2347109"/>
            <a:ext cx="773943" cy="773943"/>
          </a:xfrm>
          <a:prstGeom prst="rect">
            <a:avLst/>
          </a:prstGeom>
          <a:noFill/>
          <a:ln>
            <a:noFill/>
          </a:ln>
        </p:spPr>
      </p:pic>
      <p:pic>
        <p:nvPicPr>
          <p:cNvPr id="31" name="Google Shape;174;p13">
            <a:extLst>
              <a:ext uri="{FF2B5EF4-FFF2-40B4-BE49-F238E27FC236}">
                <a16:creationId xmlns:a16="http://schemas.microsoft.com/office/drawing/2014/main" id="{221C952C-7F7E-F0EC-2191-B5F848B8D1E8}"/>
              </a:ext>
            </a:extLst>
          </p:cNvPr>
          <p:cNvPicPr preferRelativeResize="0"/>
          <p:nvPr/>
        </p:nvPicPr>
        <p:blipFill>
          <a:blip r:embed="rId6">
            <a:alphaModFix/>
          </a:blip>
          <a:stretch>
            <a:fillRect/>
          </a:stretch>
        </p:blipFill>
        <p:spPr>
          <a:xfrm>
            <a:off x="1948766" y="3080566"/>
            <a:ext cx="411525" cy="411525"/>
          </a:xfrm>
          <a:prstGeom prst="rect">
            <a:avLst/>
          </a:prstGeom>
          <a:noFill/>
          <a:ln>
            <a:noFill/>
          </a:ln>
        </p:spPr>
      </p:pic>
      <p:pic>
        <p:nvPicPr>
          <p:cNvPr id="35" name="Google Shape;178;p13">
            <a:extLst>
              <a:ext uri="{FF2B5EF4-FFF2-40B4-BE49-F238E27FC236}">
                <a16:creationId xmlns:a16="http://schemas.microsoft.com/office/drawing/2014/main" id="{E0937DCB-EC8A-8FD1-D2B7-F849F399E41C}"/>
              </a:ext>
            </a:extLst>
          </p:cNvPr>
          <p:cNvPicPr preferRelativeResize="0"/>
          <p:nvPr/>
        </p:nvPicPr>
        <p:blipFill>
          <a:blip r:embed="rId10">
            <a:alphaModFix/>
          </a:blip>
          <a:stretch>
            <a:fillRect/>
          </a:stretch>
        </p:blipFill>
        <p:spPr>
          <a:xfrm>
            <a:off x="1331484" y="2012214"/>
            <a:ext cx="411525" cy="411525"/>
          </a:xfrm>
          <a:prstGeom prst="rect">
            <a:avLst/>
          </a:prstGeom>
          <a:noFill/>
          <a:ln>
            <a:noFill/>
          </a:ln>
        </p:spPr>
      </p:pic>
      <p:pic>
        <p:nvPicPr>
          <p:cNvPr id="37" name="Google Shape;180;p13">
            <a:extLst>
              <a:ext uri="{FF2B5EF4-FFF2-40B4-BE49-F238E27FC236}">
                <a16:creationId xmlns:a16="http://schemas.microsoft.com/office/drawing/2014/main" id="{6CC800DF-CD35-A536-B7A6-31141EA14C69}"/>
              </a:ext>
            </a:extLst>
          </p:cNvPr>
          <p:cNvPicPr preferRelativeResize="0"/>
          <p:nvPr/>
        </p:nvPicPr>
        <p:blipFill>
          <a:blip r:embed="rId12">
            <a:alphaModFix/>
          </a:blip>
          <a:stretch>
            <a:fillRect/>
          </a:stretch>
        </p:blipFill>
        <p:spPr>
          <a:xfrm>
            <a:off x="2162427" y="1976606"/>
            <a:ext cx="411525" cy="411525"/>
          </a:xfrm>
          <a:prstGeom prst="rect">
            <a:avLst/>
          </a:prstGeom>
          <a:noFill/>
          <a:ln>
            <a:noFill/>
          </a:ln>
        </p:spPr>
      </p:pic>
      <p:pic>
        <p:nvPicPr>
          <p:cNvPr id="41" name="Google Shape;175;p13">
            <a:extLst>
              <a:ext uri="{FF2B5EF4-FFF2-40B4-BE49-F238E27FC236}">
                <a16:creationId xmlns:a16="http://schemas.microsoft.com/office/drawing/2014/main" id="{44177F6A-C92D-8CAC-3BA7-73D6FF7057D8}"/>
              </a:ext>
            </a:extLst>
          </p:cNvPr>
          <p:cNvPicPr preferRelativeResize="0"/>
          <p:nvPr/>
        </p:nvPicPr>
        <p:blipFill>
          <a:blip r:embed="rId7">
            <a:alphaModFix/>
          </a:blip>
          <a:stretch>
            <a:fillRect/>
          </a:stretch>
        </p:blipFill>
        <p:spPr>
          <a:xfrm>
            <a:off x="1960491" y="1585578"/>
            <a:ext cx="411525" cy="411525"/>
          </a:xfrm>
          <a:prstGeom prst="rect">
            <a:avLst/>
          </a:prstGeom>
          <a:noFill/>
          <a:ln>
            <a:noFill/>
          </a:ln>
        </p:spPr>
      </p:pic>
      <p:pic>
        <p:nvPicPr>
          <p:cNvPr id="42" name="Google Shape;175;p13">
            <a:extLst>
              <a:ext uri="{FF2B5EF4-FFF2-40B4-BE49-F238E27FC236}">
                <a16:creationId xmlns:a16="http://schemas.microsoft.com/office/drawing/2014/main" id="{E022F6C3-0E98-0762-B7C0-73625733958B}"/>
              </a:ext>
            </a:extLst>
          </p:cNvPr>
          <p:cNvPicPr preferRelativeResize="0"/>
          <p:nvPr/>
        </p:nvPicPr>
        <p:blipFill>
          <a:blip r:embed="rId7">
            <a:alphaModFix/>
          </a:blip>
          <a:stretch>
            <a:fillRect/>
          </a:stretch>
        </p:blipFill>
        <p:spPr>
          <a:xfrm>
            <a:off x="1774724" y="1281459"/>
            <a:ext cx="411525" cy="411525"/>
          </a:xfrm>
          <a:prstGeom prst="rect">
            <a:avLst/>
          </a:prstGeom>
          <a:noFill/>
          <a:ln>
            <a:noFill/>
          </a:ln>
        </p:spPr>
      </p:pic>
      <p:sp>
        <p:nvSpPr>
          <p:cNvPr id="52" name="TextBox 51">
            <a:extLst>
              <a:ext uri="{FF2B5EF4-FFF2-40B4-BE49-F238E27FC236}">
                <a16:creationId xmlns:a16="http://schemas.microsoft.com/office/drawing/2014/main" id="{16328AC1-A10B-C307-DEAA-1F87E8028D1A}"/>
              </a:ext>
            </a:extLst>
          </p:cNvPr>
          <p:cNvSpPr txBox="1"/>
          <p:nvPr/>
        </p:nvSpPr>
        <p:spPr>
          <a:xfrm>
            <a:off x="44342" y="4496261"/>
            <a:ext cx="4019658" cy="584775"/>
          </a:xfrm>
          <a:prstGeom prst="rect">
            <a:avLst/>
          </a:prstGeom>
          <a:noFill/>
        </p:spPr>
        <p:txBody>
          <a:bodyPr wrap="square" rtlCol="0">
            <a:spAutoFit/>
          </a:bodyPr>
          <a:lstStyle/>
          <a:p>
            <a:r>
              <a:rPr lang="en-US" sz="1600" dirty="0"/>
              <a:t>Cloud Provider Infrastructure as a Service</a:t>
            </a:r>
          </a:p>
          <a:p>
            <a:pPr algn="ctr"/>
            <a:r>
              <a:rPr lang="en-US" sz="1600" dirty="0"/>
              <a:t>(AWS EC2)</a:t>
            </a:r>
          </a:p>
        </p:txBody>
      </p:sp>
      <p:sp>
        <p:nvSpPr>
          <p:cNvPr id="53" name="TextBox 52">
            <a:extLst>
              <a:ext uri="{FF2B5EF4-FFF2-40B4-BE49-F238E27FC236}">
                <a16:creationId xmlns:a16="http://schemas.microsoft.com/office/drawing/2014/main" id="{38C589AC-D14D-65C1-5C84-E52DC5E40CF9}"/>
              </a:ext>
            </a:extLst>
          </p:cNvPr>
          <p:cNvSpPr txBox="1"/>
          <p:nvPr/>
        </p:nvSpPr>
        <p:spPr>
          <a:xfrm>
            <a:off x="4791932" y="1245382"/>
            <a:ext cx="3753757" cy="400110"/>
          </a:xfrm>
          <a:prstGeom prst="rect">
            <a:avLst/>
          </a:prstGeom>
          <a:noFill/>
          <a:ln>
            <a:solidFill>
              <a:srgbClr val="FF0000"/>
            </a:solidFill>
          </a:ln>
        </p:spPr>
        <p:txBody>
          <a:bodyPr wrap="square" rtlCol="0">
            <a:spAutoFit/>
          </a:bodyPr>
          <a:lstStyle/>
          <a:p>
            <a:r>
              <a:rPr lang="en-US" sz="2000" b="1" dirty="0">
                <a:solidFill>
                  <a:srgbClr val="FF0000"/>
                </a:solidFill>
              </a:rPr>
              <a:t>WHICH TYPE </a:t>
            </a:r>
            <a:r>
              <a:rPr lang="en-US" sz="2000" dirty="0"/>
              <a:t>do you need?</a:t>
            </a:r>
          </a:p>
        </p:txBody>
      </p:sp>
      <p:sp>
        <p:nvSpPr>
          <p:cNvPr id="54" name="TextBox 53">
            <a:extLst>
              <a:ext uri="{FF2B5EF4-FFF2-40B4-BE49-F238E27FC236}">
                <a16:creationId xmlns:a16="http://schemas.microsoft.com/office/drawing/2014/main" id="{DB15FF97-BC94-C829-9A07-FAEE1CE50ECC}"/>
              </a:ext>
            </a:extLst>
          </p:cNvPr>
          <p:cNvSpPr txBox="1"/>
          <p:nvPr/>
        </p:nvSpPr>
        <p:spPr>
          <a:xfrm rot="16200000">
            <a:off x="2674965" y="2830553"/>
            <a:ext cx="3565527" cy="400110"/>
          </a:xfrm>
          <a:prstGeom prst="rect">
            <a:avLst/>
          </a:prstGeom>
          <a:noFill/>
          <a:ln>
            <a:solidFill>
              <a:srgbClr val="FF0000"/>
            </a:solidFill>
          </a:ln>
        </p:spPr>
        <p:txBody>
          <a:bodyPr wrap="square" rtlCol="0">
            <a:spAutoFit/>
          </a:bodyPr>
          <a:lstStyle/>
          <a:p>
            <a:r>
              <a:rPr lang="en-US" sz="2000" b="1" dirty="0">
                <a:solidFill>
                  <a:srgbClr val="FF0000"/>
                </a:solidFill>
              </a:rPr>
              <a:t>HOW MANY </a:t>
            </a:r>
            <a:r>
              <a:rPr lang="en-US" sz="2000" dirty="0"/>
              <a:t>do you need?</a:t>
            </a:r>
          </a:p>
        </p:txBody>
      </p:sp>
      <p:pic>
        <p:nvPicPr>
          <p:cNvPr id="55" name="Google Shape;175;p13">
            <a:extLst>
              <a:ext uri="{FF2B5EF4-FFF2-40B4-BE49-F238E27FC236}">
                <a16:creationId xmlns:a16="http://schemas.microsoft.com/office/drawing/2014/main" id="{5152C17A-EBDB-C8DB-E3CA-93B5EFED3AB7}"/>
              </a:ext>
            </a:extLst>
          </p:cNvPr>
          <p:cNvPicPr preferRelativeResize="0"/>
          <p:nvPr/>
        </p:nvPicPr>
        <p:blipFill>
          <a:blip r:embed="rId7">
            <a:alphaModFix/>
          </a:blip>
          <a:stretch>
            <a:fillRect/>
          </a:stretch>
        </p:blipFill>
        <p:spPr>
          <a:xfrm>
            <a:off x="5722496" y="1709970"/>
            <a:ext cx="791475" cy="700739"/>
          </a:xfrm>
          <a:prstGeom prst="rect">
            <a:avLst/>
          </a:prstGeom>
          <a:noFill/>
          <a:ln>
            <a:noFill/>
          </a:ln>
        </p:spPr>
      </p:pic>
      <p:pic>
        <p:nvPicPr>
          <p:cNvPr id="56" name="Google Shape;180;p13">
            <a:extLst>
              <a:ext uri="{FF2B5EF4-FFF2-40B4-BE49-F238E27FC236}">
                <a16:creationId xmlns:a16="http://schemas.microsoft.com/office/drawing/2014/main" id="{90F5784C-838E-D00E-B9EE-3E7549BCE54E}"/>
              </a:ext>
            </a:extLst>
          </p:cNvPr>
          <p:cNvPicPr preferRelativeResize="0"/>
          <p:nvPr/>
        </p:nvPicPr>
        <p:blipFill>
          <a:blip r:embed="rId12">
            <a:alphaModFix/>
          </a:blip>
          <a:stretch>
            <a:fillRect/>
          </a:stretch>
        </p:blipFill>
        <p:spPr>
          <a:xfrm>
            <a:off x="6609521" y="1714212"/>
            <a:ext cx="791475" cy="700739"/>
          </a:xfrm>
          <a:prstGeom prst="rect">
            <a:avLst/>
          </a:prstGeom>
          <a:noFill/>
          <a:ln>
            <a:noFill/>
          </a:ln>
        </p:spPr>
      </p:pic>
      <p:pic>
        <p:nvPicPr>
          <p:cNvPr id="57" name="Google Shape;178;p13">
            <a:extLst>
              <a:ext uri="{FF2B5EF4-FFF2-40B4-BE49-F238E27FC236}">
                <a16:creationId xmlns:a16="http://schemas.microsoft.com/office/drawing/2014/main" id="{FB9AFFF1-32C6-CD11-C6DE-D1E87745D27D}"/>
              </a:ext>
            </a:extLst>
          </p:cNvPr>
          <p:cNvPicPr preferRelativeResize="0"/>
          <p:nvPr/>
        </p:nvPicPr>
        <p:blipFill>
          <a:blip r:embed="rId10">
            <a:alphaModFix/>
          </a:blip>
          <a:stretch>
            <a:fillRect/>
          </a:stretch>
        </p:blipFill>
        <p:spPr>
          <a:xfrm>
            <a:off x="4817926" y="1702782"/>
            <a:ext cx="791475" cy="700739"/>
          </a:xfrm>
          <a:prstGeom prst="rect">
            <a:avLst/>
          </a:prstGeom>
          <a:noFill/>
          <a:ln>
            <a:noFill/>
          </a:ln>
        </p:spPr>
      </p:pic>
      <p:pic>
        <p:nvPicPr>
          <p:cNvPr id="58" name="Google Shape;174;p13">
            <a:extLst>
              <a:ext uri="{FF2B5EF4-FFF2-40B4-BE49-F238E27FC236}">
                <a16:creationId xmlns:a16="http://schemas.microsoft.com/office/drawing/2014/main" id="{24530AB8-B162-A757-C311-0899EB8B7912}"/>
              </a:ext>
            </a:extLst>
          </p:cNvPr>
          <p:cNvPicPr preferRelativeResize="0"/>
          <p:nvPr/>
        </p:nvPicPr>
        <p:blipFill>
          <a:blip r:embed="rId6">
            <a:alphaModFix/>
          </a:blip>
          <a:stretch>
            <a:fillRect/>
          </a:stretch>
        </p:blipFill>
        <p:spPr>
          <a:xfrm>
            <a:off x="7445265" y="1709969"/>
            <a:ext cx="791474" cy="700739"/>
          </a:xfrm>
          <a:prstGeom prst="rect">
            <a:avLst/>
          </a:prstGeom>
          <a:noFill/>
          <a:ln>
            <a:noFill/>
          </a:ln>
        </p:spPr>
      </p:pic>
      <p:pic>
        <p:nvPicPr>
          <p:cNvPr id="59" name="Google Shape;178;p13">
            <a:extLst>
              <a:ext uri="{FF2B5EF4-FFF2-40B4-BE49-F238E27FC236}">
                <a16:creationId xmlns:a16="http://schemas.microsoft.com/office/drawing/2014/main" id="{B53FC793-750B-4C2F-32F2-92C80A0AFECB}"/>
              </a:ext>
            </a:extLst>
          </p:cNvPr>
          <p:cNvPicPr preferRelativeResize="0"/>
          <p:nvPr/>
        </p:nvPicPr>
        <p:blipFill>
          <a:blip r:embed="rId10">
            <a:alphaModFix/>
          </a:blip>
          <a:stretch>
            <a:fillRect/>
          </a:stretch>
        </p:blipFill>
        <p:spPr>
          <a:xfrm>
            <a:off x="4819405" y="2500561"/>
            <a:ext cx="791475" cy="700739"/>
          </a:xfrm>
          <a:prstGeom prst="rect">
            <a:avLst/>
          </a:prstGeom>
          <a:noFill/>
          <a:ln>
            <a:noFill/>
          </a:ln>
        </p:spPr>
      </p:pic>
      <p:pic>
        <p:nvPicPr>
          <p:cNvPr id="61" name="Google Shape;175;p13">
            <a:extLst>
              <a:ext uri="{FF2B5EF4-FFF2-40B4-BE49-F238E27FC236}">
                <a16:creationId xmlns:a16="http://schemas.microsoft.com/office/drawing/2014/main" id="{1ECA92DF-9FDD-61BF-5749-A4A65F84D3AF}"/>
              </a:ext>
            </a:extLst>
          </p:cNvPr>
          <p:cNvPicPr preferRelativeResize="0"/>
          <p:nvPr/>
        </p:nvPicPr>
        <p:blipFill>
          <a:blip r:embed="rId7">
            <a:alphaModFix/>
          </a:blip>
          <a:stretch>
            <a:fillRect/>
          </a:stretch>
        </p:blipFill>
        <p:spPr>
          <a:xfrm>
            <a:off x="5722496" y="2492413"/>
            <a:ext cx="791475" cy="700739"/>
          </a:xfrm>
          <a:prstGeom prst="rect">
            <a:avLst/>
          </a:prstGeom>
          <a:noFill/>
          <a:ln>
            <a:noFill/>
          </a:ln>
        </p:spPr>
      </p:pic>
      <p:pic>
        <p:nvPicPr>
          <p:cNvPr id="62" name="Google Shape;175;p13">
            <a:extLst>
              <a:ext uri="{FF2B5EF4-FFF2-40B4-BE49-F238E27FC236}">
                <a16:creationId xmlns:a16="http://schemas.microsoft.com/office/drawing/2014/main" id="{517B6DB2-DB06-6B0F-C29F-8C7EC74DDD40}"/>
              </a:ext>
            </a:extLst>
          </p:cNvPr>
          <p:cNvPicPr preferRelativeResize="0"/>
          <p:nvPr/>
        </p:nvPicPr>
        <p:blipFill>
          <a:blip r:embed="rId7">
            <a:alphaModFix/>
          </a:blip>
          <a:stretch>
            <a:fillRect/>
          </a:stretch>
        </p:blipFill>
        <p:spPr>
          <a:xfrm>
            <a:off x="5722495" y="3286993"/>
            <a:ext cx="791475" cy="700739"/>
          </a:xfrm>
          <a:prstGeom prst="rect">
            <a:avLst/>
          </a:prstGeom>
          <a:noFill/>
          <a:ln>
            <a:noFill/>
          </a:ln>
        </p:spPr>
      </p:pic>
      <p:pic>
        <p:nvPicPr>
          <p:cNvPr id="63" name="Google Shape;174;p13">
            <a:extLst>
              <a:ext uri="{FF2B5EF4-FFF2-40B4-BE49-F238E27FC236}">
                <a16:creationId xmlns:a16="http://schemas.microsoft.com/office/drawing/2014/main" id="{5643A20B-FD39-57AE-71B3-3BF8F286E717}"/>
              </a:ext>
            </a:extLst>
          </p:cNvPr>
          <p:cNvPicPr preferRelativeResize="0"/>
          <p:nvPr/>
        </p:nvPicPr>
        <p:blipFill>
          <a:blip r:embed="rId6">
            <a:alphaModFix/>
          </a:blip>
          <a:stretch>
            <a:fillRect/>
          </a:stretch>
        </p:blipFill>
        <p:spPr>
          <a:xfrm>
            <a:off x="7445265" y="2444013"/>
            <a:ext cx="791474" cy="700739"/>
          </a:xfrm>
          <a:prstGeom prst="rect">
            <a:avLst/>
          </a:prstGeom>
          <a:noFill/>
          <a:ln>
            <a:noFill/>
          </a:ln>
        </p:spPr>
      </p:pic>
      <p:pic>
        <p:nvPicPr>
          <p:cNvPr id="64" name="Google Shape;178;p13">
            <a:extLst>
              <a:ext uri="{FF2B5EF4-FFF2-40B4-BE49-F238E27FC236}">
                <a16:creationId xmlns:a16="http://schemas.microsoft.com/office/drawing/2014/main" id="{F2D843A1-7FC2-C7BB-0C91-E3212C24DE2F}"/>
              </a:ext>
            </a:extLst>
          </p:cNvPr>
          <p:cNvPicPr preferRelativeResize="0"/>
          <p:nvPr/>
        </p:nvPicPr>
        <p:blipFill>
          <a:blip r:embed="rId10">
            <a:alphaModFix/>
          </a:blip>
          <a:stretch>
            <a:fillRect/>
          </a:stretch>
        </p:blipFill>
        <p:spPr>
          <a:xfrm>
            <a:off x="1132563" y="1836451"/>
            <a:ext cx="411525" cy="411525"/>
          </a:xfrm>
          <a:prstGeom prst="rect">
            <a:avLst/>
          </a:prstGeom>
          <a:noFill/>
          <a:ln>
            <a:noFill/>
          </a:ln>
        </p:spPr>
      </p:pic>
      <p:pic>
        <p:nvPicPr>
          <p:cNvPr id="66" name="Google Shape;175;p13">
            <a:extLst>
              <a:ext uri="{FF2B5EF4-FFF2-40B4-BE49-F238E27FC236}">
                <a16:creationId xmlns:a16="http://schemas.microsoft.com/office/drawing/2014/main" id="{85703E0C-8EE4-5C2A-A722-4C10FE896E50}"/>
              </a:ext>
            </a:extLst>
          </p:cNvPr>
          <p:cNvPicPr preferRelativeResize="0"/>
          <p:nvPr/>
        </p:nvPicPr>
        <p:blipFill>
          <a:blip r:embed="rId7">
            <a:alphaModFix/>
          </a:blip>
          <a:stretch>
            <a:fillRect/>
          </a:stretch>
        </p:blipFill>
        <p:spPr>
          <a:xfrm>
            <a:off x="1576131" y="1596616"/>
            <a:ext cx="411525" cy="411525"/>
          </a:xfrm>
          <a:prstGeom prst="rect">
            <a:avLst/>
          </a:prstGeom>
          <a:noFill/>
          <a:ln>
            <a:noFill/>
          </a:ln>
        </p:spPr>
      </p:pic>
      <p:pic>
        <p:nvPicPr>
          <p:cNvPr id="67" name="Google Shape;174;p13">
            <a:extLst>
              <a:ext uri="{FF2B5EF4-FFF2-40B4-BE49-F238E27FC236}">
                <a16:creationId xmlns:a16="http://schemas.microsoft.com/office/drawing/2014/main" id="{4C64B164-36E5-ADBC-E0B7-695E755A927D}"/>
              </a:ext>
            </a:extLst>
          </p:cNvPr>
          <p:cNvPicPr preferRelativeResize="0"/>
          <p:nvPr/>
        </p:nvPicPr>
        <p:blipFill>
          <a:blip r:embed="rId6">
            <a:alphaModFix/>
          </a:blip>
          <a:stretch>
            <a:fillRect/>
          </a:stretch>
        </p:blipFill>
        <p:spPr>
          <a:xfrm>
            <a:off x="1941741" y="3344305"/>
            <a:ext cx="411525" cy="411525"/>
          </a:xfrm>
          <a:prstGeom prst="rect">
            <a:avLst/>
          </a:prstGeom>
          <a:noFill/>
          <a:ln>
            <a:noFill/>
          </a:ln>
        </p:spPr>
      </p:pic>
      <p:sp>
        <p:nvSpPr>
          <p:cNvPr id="68" name="TextBox 67">
            <a:extLst>
              <a:ext uri="{FF2B5EF4-FFF2-40B4-BE49-F238E27FC236}">
                <a16:creationId xmlns:a16="http://schemas.microsoft.com/office/drawing/2014/main" id="{31561B77-D494-5138-411B-6206D226FE0D}"/>
              </a:ext>
            </a:extLst>
          </p:cNvPr>
          <p:cNvSpPr txBox="1"/>
          <p:nvPr/>
        </p:nvSpPr>
        <p:spPr>
          <a:xfrm>
            <a:off x="5547916" y="4447174"/>
            <a:ext cx="2053991" cy="338554"/>
          </a:xfrm>
          <a:prstGeom prst="rect">
            <a:avLst/>
          </a:prstGeom>
          <a:solidFill>
            <a:srgbClr val="FFFF00"/>
          </a:solidFill>
          <a:ln>
            <a:solidFill>
              <a:srgbClr val="FF0000"/>
            </a:solidFill>
          </a:ln>
        </p:spPr>
        <p:txBody>
          <a:bodyPr wrap="square" rtlCol="0">
            <a:spAutoFit/>
          </a:bodyPr>
          <a:lstStyle/>
          <a:p>
            <a:r>
              <a:rPr lang="en-US" sz="1600" b="1" dirty="0">
                <a:solidFill>
                  <a:srgbClr val="FF0000"/>
                </a:solidFill>
              </a:rPr>
              <a:t>2D </a:t>
            </a:r>
            <a:r>
              <a:rPr lang="en-US" sz="1600" dirty="0">
                <a:solidFill>
                  <a:schemeClr val="tx1"/>
                </a:solidFill>
              </a:rPr>
              <a:t>Decision Space</a:t>
            </a:r>
          </a:p>
        </p:txBody>
      </p:sp>
    </p:spTree>
    <p:extLst>
      <p:ext uri="{BB962C8B-B14F-4D97-AF65-F5344CB8AC3E}">
        <p14:creationId xmlns:p14="http://schemas.microsoft.com/office/powerpoint/2010/main" val="414331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500"/>
                                        <p:tgtEl>
                                          <p:spTgt spid="52"/>
                                        </p:tgtEl>
                                      </p:cBhvr>
                                    </p:animEffect>
                                  </p:childTnLst>
                                </p:cTn>
                              </p:par>
                              <p:par>
                                <p:cTn id="8" presetID="10" presetClass="entr" presetSubtype="0" fill="hold"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500"/>
                                        <p:tgtEl>
                                          <p:spTgt spid="2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par>
                                <p:cTn id="19" presetID="10"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par>
                                <p:cTn id="22" presetID="10" presetClass="entr" presetSubtype="0"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par>
                                <p:cTn id="25" presetID="10"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par>
                                <p:cTn id="28" presetID="10" presetClass="entr" presetSubtype="0" fill="hold"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par>
                                <p:cTn id="31" presetID="10" presetClass="entr" presetSubtype="0" fill="hold"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par>
                                <p:cTn id="34" presetID="10" presetClass="entr" presetSubtype="0" fill="hold"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cTn>
                              </p:par>
                              <p:par>
                                <p:cTn id="37" presetID="10" presetClass="entr" presetSubtype="0"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500"/>
                                        <p:tgtEl>
                                          <p:spTgt spid="13"/>
                                        </p:tgtEl>
                                      </p:cBhvr>
                                    </p:animEffect>
                                  </p:childTnLst>
                                </p:cTn>
                              </p:par>
                              <p:par>
                                <p:cTn id="40" presetID="10" presetClass="entr" presetSubtype="0" fill="hold" nodeType="with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par>
                                <p:cTn id="43" presetID="10" presetClass="entr" presetSubtype="0" fill="hold" nodeType="with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fade">
                                      <p:cBhvr>
                                        <p:cTn id="45" dur="500"/>
                                        <p:tgtEl>
                                          <p:spTgt spid="15"/>
                                        </p:tgtEl>
                                      </p:cBhvr>
                                    </p:animEffect>
                                  </p:childTnLst>
                                </p:cTn>
                              </p:par>
                              <p:par>
                                <p:cTn id="46" presetID="10" presetClass="entr" presetSubtype="0" fill="hold" nodeType="with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fade">
                                      <p:cBhvr>
                                        <p:cTn id="48" dur="500"/>
                                        <p:tgtEl>
                                          <p:spTgt spid="16"/>
                                        </p:tgtEl>
                                      </p:cBhvr>
                                    </p:animEffect>
                                  </p:childTnLst>
                                </p:cTn>
                              </p:par>
                              <p:par>
                                <p:cTn id="49" presetID="10" presetClass="entr" presetSubtype="0"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500"/>
                                        <p:tgtEl>
                                          <p:spTgt spid="17"/>
                                        </p:tgtEl>
                                      </p:cBhvr>
                                    </p:animEffect>
                                  </p:childTnLst>
                                </p:cTn>
                              </p:par>
                              <p:par>
                                <p:cTn id="52" presetID="10" presetClass="entr" presetSubtype="0" fill="hold" nodeType="with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fade">
                                      <p:cBhvr>
                                        <p:cTn id="54" dur="500"/>
                                        <p:tgtEl>
                                          <p:spTgt spid="18"/>
                                        </p:tgtEl>
                                      </p:cBhvr>
                                    </p:animEffect>
                                  </p:childTnLst>
                                </p:cTn>
                              </p:par>
                              <p:par>
                                <p:cTn id="55" presetID="10" presetClass="entr" presetSubtype="0" fill="hold" nodeType="with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fade">
                                      <p:cBhvr>
                                        <p:cTn id="57" dur="500"/>
                                        <p:tgtEl>
                                          <p:spTgt spid="19"/>
                                        </p:tgtEl>
                                      </p:cBhvr>
                                    </p:animEffect>
                                  </p:childTnLst>
                                </p:cTn>
                              </p:par>
                              <p:par>
                                <p:cTn id="58" presetID="10" presetClass="entr" presetSubtype="0" fill="hold" nodeType="withEffect">
                                  <p:stCondLst>
                                    <p:cond delay="0"/>
                                  </p:stCondLst>
                                  <p:childTnLst>
                                    <p:set>
                                      <p:cBhvr>
                                        <p:cTn id="59" dur="1" fill="hold">
                                          <p:stCondLst>
                                            <p:cond delay="0"/>
                                          </p:stCondLst>
                                        </p:cTn>
                                        <p:tgtEl>
                                          <p:spTgt spid="20"/>
                                        </p:tgtEl>
                                        <p:attrNameLst>
                                          <p:attrName>style.visibility</p:attrName>
                                        </p:attrNameLst>
                                      </p:cBhvr>
                                      <p:to>
                                        <p:strVal val="visible"/>
                                      </p:to>
                                    </p:set>
                                    <p:animEffect transition="in" filter="fade">
                                      <p:cBhvr>
                                        <p:cTn id="60" dur="500"/>
                                        <p:tgtEl>
                                          <p:spTgt spid="20"/>
                                        </p:tgtEl>
                                      </p:cBhvr>
                                    </p:animEffect>
                                  </p:childTnLst>
                                </p:cTn>
                              </p:par>
                              <p:par>
                                <p:cTn id="61" presetID="10" presetClass="entr" presetSubtype="0" fill="hold" nodeType="withEffect">
                                  <p:stCondLst>
                                    <p:cond delay="0"/>
                                  </p:stCondLst>
                                  <p:childTnLst>
                                    <p:set>
                                      <p:cBhvr>
                                        <p:cTn id="62" dur="1" fill="hold">
                                          <p:stCondLst>
                                            <p:cond delay="0"/>
                                          </p:stCondLst>
                                        </p:cTn>
                                        <p:tgtEl>
                                          <p:spTgt spid="21"/>
                                        </p:tgtEl>
                                        <p:attrNameLst>
                                          <p:attrName>style.visibility</p:attrName>
                                        </p:attrNameLst>
                                      </p:cBhvr>
                                      <p:to>
                                        <p:strVal val="visible"/>
                                      </p:to>
                                    </p:set>
                                    <p:animEffect transition="in" filter="fade">
                                      <p:cBhvr>
                                        <p:cTn id="63" dur="500"/>
                                        <p:tgtEl>
                                          <p:spTgt spid="21"/>
                                        </p:tgtEl>
                                      </p:cBhvr>
                                    </p:animEffect>
                                  </p:childTnLst>
                                </p:cTn>
                              </p:par>
                              <p:par>
                                <p:cTn id="64" presetID="10" presetClass="entr" presetSubtype="0" fill="hold" nodeType="with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fade">
                                      <p:cBhvr>
                                        <p:cTn id="66" dur="500"/>
                                        <p:tgtEl>
                                          <p:spTgt spid="22"/>
                                        </p:tgtEl>
                                      </p:cBhvr>
                                    </p:animEffect>
                                  </p:childTnLst>
                                </p:cTn>
                              </p:par>
                              <p:par>
                                <p:cTn id="67" presetID="10" presetClass="entr" presetSubtype="0" fill="hold" nodeType="with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fade">
                                      <p:cBhvr>
                                        <p:cTn id="69" dur="500"/>
                                        <p:tgtEl>
                                          <p:spTgt spid="23"/>
                                        </p:tgtEl>
                                      </p:cBhvr>
                                    </p:animEffect>
                                  </p:childTnLst>
                                </p:cTn>
                              </p:par>
                              <p:par>
                                <p:cTn id="70" presetID="10" presetClass="entr" presetSubtype="0" fill="hold" nodeType="with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500"/>
                                        <p:tgtEl>
                                          <p:spTgt spid="24"/>
                                        </p:tgtEl>
                                      </p:cBhvr>
                                    </p:animEffect>
                                  </p:childTnLst>
                                </p:cTn>
                              </p:par>
                              <p:par>
                                <p:cTn id="73" presetID="10" presetClass="entr" presetSubtype="0" fill="hold" nodeType="with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500"/>
                                        <p:tgtEl>
                                          <p:spTgt spid="25"/>
                                        </p:tgtEl>
                                      </p:cBhvr>
                                    </p:animEffect>
                                  </p:childTnLst>
                                </p:cTn>
                              </p:par>
                              <p:par>
                                <p:cTn id="76" presetID="10" presetClass="entr" presetSubtype="0" fill="hold" nodeType="withEffect">
                                  <p:stCondLst>
                                    <p:cond delay="0"/>
                                  </p:stCondLst>
                                  <p:childTnLst>
                                    <p:set>
                                      <p:cBhvr>
                                        <p:cTn id="77" dur="1" fill="hold">
                                          <p:stCondLst>
                                            <p:cond delay="0"/>
                                          </p:stCondLst>
                                        </p:cTn>
                                        <p:tgtEl>
                                          <p:spTgt spid="26"/>
                                        </p:tgtEl>
                                        <p:attrNameLst>
                                          <p:attrName>style.visibility</p:attrName>
                                        </p:attrNameLst>
                                      </p:cBhvr>
                                      <p:to>
                                        <p:strVal val="visible"/>
                                      </p:to>
                                    </p:set>
                                    <p:animEffect transition="in" filter="fade">
                                      <p:cBhvr>
                                        <p:cTn id="78" dur="500"/>
                                        <p:tgtEl>
                                          <p:spTgt spid="26"/>
                                        </p:tgtEl>
                                      </p:cBhvr>
                                    </p:animEffect>
                                  </p:childTnLst>
                                </p:cTn>
                              </p:par>
                              <p:par>
                                <p:cTn id="79" presetID="10" presetClass="entr" presetSubtype="0" fill="hold" nodeType="withEffect">
                                  <p:stCondLst>
                                    <p:cond delay="0"/>
                                  </p:stCondLst>
                                  <p:childTnLst>
                                    <p:set>
                                      <p:cBhvr>
                                        <p:cTn id="80" dur="1" fill="hold">
                                          <p:stCondLst>
                                            <p:cond delay="0"/>
                                          </p:stCondLst>
                                        </p:cTn>
                                        <p:tgtEl>
                                          <p:spTgt spid="27"/>
                                        </p:tgtEl>
                                        <p:attrNameLst>
                                          <p:attrName>style.visibility</p:attrName>
                                        </p:attrNameLst>
                                      </p:cBhvr>
                                      <p:to>
                                        <p:strVal val="visible"/>
                                      </p:to>
                                    </p:set>
                                    <p:animEffect transition="in" filter="fade">
                                      <p:cBhvr>
                                        <p:cTn id="81" dur="500"/>
                                        <p:tgtEl>
                                          <p:spTgt spid="27"/>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xit" presetSubtype="0" fill="hold" nodeType="clickEffect">
                                  <p:stCondLst>
                                    <p:cond delay="0"/>
                                  </p:stCondLst>
                                  <p:childTnLst>
                                    <p:animEffect transition="out" filter="fade">
                                      <p:cBhvr>
                                        <p:cTn id="85" dur="500"/>
                                        <p:tgtEl>
                                          <p:spTgt spid="5"/>
                                        </p:tgtEl>
                                      </p:cBhvr>
                                    </p:animEffect>
                                    <p:set>
                                      <p:cBhvr>
                                        <p:cTn id="86" dur="1" fill="hold">
                                          <p:stCondLst>
                                            <p:cond delay="499"/>
                                          </p:stCondLst>
                                        </p:cTn>
                                        <p:tgtEl>
                                          <p:spTgt spid="5"/>
                                        </p:tgtEl>
                                        <p:attrNameLst>
                                          <p:attrName>style.visibility</p:attrName>
                                        </p:attrNameLst>
                                      </p:cBhvr>
                                      <p:to>
                                        <p:strVal val="hidden"/>
                                      </p:to>
                                    </p:set>
                                  </p:childTnLst>
                                </p:cTn>
                              </p:par>
                              <p:par>
                                <p:cTn id="87" presetID="10" presetClass="exit" presetSubtype="0" fill="hold" nodeType="withEffect">
                                  <p:stCondLst>
                                    <p:cond delay="0"/>
                                  </p:stCondLst>
                                  <p:childTnLst>
                                    <p:animEffect transition="out" filter="fade">
                                      <p:cBhvr>
                                        <p:cTn id="88" dur="500"/>
                                        <p:tgtEl>
                                          <p:spTgt spid="6"/>
                                        </p:tgtEl>
                                      </p:cBhvr>
                                    </p:animEffect>
                                    <p:set>
                                      <p:cBhvr>
                                        <p:cTn id="89" dur="1" fill="hold">
                                          <p:stCondLst>
                                            <p:cond delay="499"/>
                                          </p:stCondLst>
                                        </p:cTn>
                                        <p:tgtEl>
                                          <p:spTgt spid="6"/>
                                        </p:tgtEl>
                                        <p:attrNameLst>
                                          <p:attrName>style.visibility</p:attrName>
                                        </p:attrNameLst>
                                      </p:cBhvr>
                                      <p:to>
                                        <p:strVal val="hidden"/>
                                      </p:to>
                                    </p:set>
                                  </p:childTnLst>
                                </p:cTn>
                              </p:par>
                              <p:par>
                                <p:cTn id="90" presetID="10" presetClass="exit" presetSubtype="0" fill="hold" nodeType="withEffect">
                                  <p:stCondLst>
                                    <p:cond delay="0"/>
                                  </p:stCondLst>
                                  <p:childTnLst>
                                    <p:animEffect transition="out" filter="fade">
                                      <p:cBhvr>
                                        <p:cTn id="91" dur="500"/>
                                        <p:tgtEl>
                                          <p:spTgt spid="7"/>
                                        </p:tgtEl>
                                      </p:cBhvr>
                                    </p:animEffect>
                                    <p:set>
                                      <p:cBhvr>
                                        <p:cTn id="92" dur="1" fill="hold">
                                          <p:stCondLst>
                                            <p:cond delay="499"/>
                                          </p:stCondLst>
                                        </p:cTn>
                                        <p:tgtEl>
                                          <p:spTgt spid="7"/>
                                        </p:tgtEl>
                                        <p:attrNameLst>
                                          <p:attrName>style.visibility</p:attrName>
                                        </p:attrNameLst>
                                      </p:cBhvr>
                                      <p:to>
                                        <p:strVal val="hidden"/>
                                      </p:to>
                                    </p:set>
                                  </p:childTnLst>
                                </p:cTn>
                              </p:par>
                              <p:par>
                                <p:cTn id="93" presetID="10" presetClass="exit" presetSubtype="0" fill="hold" nodeType="withEffect">
                                  <p:stCondLst>
                                    <p:cond delay="0"/>
                                  </p:stCondLst>
                                  <p:childTnLst>
                                    <p:animEffect transition="out" filter="fade">
                                      <p:cBhvr>
                                        <p:cTn id="94" dur="500"/>
                                        <p:tgtEl>
                                          <p:spTgt spid="8"/>
                                        </p:tgtEl>
                                      </p:cBhvr>
                                    </p:animEffect>
                                    <p:set>
                                      <p:cBhvr>
                                        <p:cTn id="95" dur="1" fill="hold">
                                          <p:stCondLst>
                                            <p:cond delay="499"/>
                                          </p:stCondLst>
                                        </p:cTn>
                                        <p:tgtEl>
                                          <p:spTgt spid="8"/>
                                        </p:tgtEl>
                                        <p:attrNameLst>
                                          <p:attrName>style.visibility</p:attrName>
                                        </p:attrNameLst>
                                      </p:cBhvr>
                                      <p:to>
                                        <p:strVal val="hidden"/>
                                      </p:to>
                                    </p:set>
                                  </p:childTnLst>
                                </p:cTn>
                              </p:par>
                              <p:par>
                                <p:cTn id="96" presetID="10" presetClass="exit" presetSubtype="0" fill="hold" nodeType="withEffect">
                                  <p:stCondLst>
                                    <p:cond delay="0"/>
                                  </p:stCondLst>
                                  <p:childTnLst>
                                    <p:animEffect transition="out" filter="fade">
                                      <p:cBhvr>
                                        <p:cTn id="97" dur="500"/>
                                        <p:tgtEl>
                                          <p:spTgt spid="9"/>
                                        </p:tgtEl>
                                      </p:cBhvr>
                                    </p:animEffect>
                                    <p:set>
                                      <p:cBhvr>
                                        <p:cTn id="98" dur="1" fill="hold">
                                          <p:stCondLst>
                                            <p:cond delay="499"/>
                                          </p:stCondLst>
                                        </p:cTn>
                                        <p:tgtEl>
                                          <p:spTgt spid="9"/>
                                        </p:tgtEl>
                                        <p:attrNameLst>
                                          <p:attrName>style.visibility</p:attrName>
                                        </p:attrNameLst>
                                      </p:cBhvr>
                                      <p:to>
                                        <p:strVal val="hidden"/>
                                      </p:to>
                                    </p:set>
                                  </p:childTnLst>
                                </p:cTn>
                              </p:par>
                              <p:par>
                                <p:cTn id="99" presetID="10" presetClass="exit" presetSubtype="0" fill="hold" nodeType="withEffect">
                                  <p:stCondLst>
                                    <p:cond delay="0"/>
                                  </p:stCondLst>
                                  <p:childTnLst>
                                    <p:animEffect transition="out" filter="fade">
                                      <p:cBhvr>
                                        <p:cTn id="100" dur="500"/>
                                        <p:tgtEl>
                                          <p:spTgt spid="10"/>
                                        </p:tgtEl>
                                      </p:cBhvr>
                                    </p:animEffect>
                                    <p:set>
                                      <p:cBhvr>
                                        <p:cTn id="101" dur="1" fill="hold">
                                          <p:stCondLst>
                                            <p:cond delay="499"/>
                                          </p:stCondLst>
                                        </p:cTn>
                                        <p:tgtEl>
                                          <p:spTgt spid="10"/>
                                        </p:tgtEl>
                                        <p:attrNameLst>
                                          <p:attrName>style.visibility</p:attrName>
                                        </p:attrNameLst>
                                      </p:cBhvr>
                                      <p:to>
                                        <p:strVal val="hidden"/>
                                      </p:to>
                                    </p:set>
                                  </p:childTnLst>
                                </p:cTn>
                              </p:par>
                              <p:par>
                                <p:cTn id="102" presetID="10" presetClass="exit" presetSubtype="0" fill="hold" nodeType="withEffect">
                                  <p:stCondLst>
                                    <p:cond delay="0"/>
                                  </p:stCondLst>
                                  <p:childTnLst>
                                    <p:animEffect transition="out" filter="fade">
                                      <p:cBhvr>
                                        <p:cTn id="103" dur="500"/>
                                        <p:tgtEl>
                                          <p:spTgt spid="11"/>
                                        </p:tgtEl>
                                      </p:cBhvr>
                                    </p:animEffect>
                                    <p:set>
                                      <p:cBhvr>
                                        <p:cTn id="104" dur="1" fill="hold">
                                          <p:stCondLst>
                                            <p:cond delay="499"/>
                                          </p:stCondLst>
                                        </p:cTn>
                                        <p:tgtEl>
                                          <p:spTgt spid="11"/>
                                        </p:tgtEl>
                                        <p:attrNameLst>
                                          <p:attrName>style.visibility</p:attrName>
                                        </p:attrNameLst>
                                      </p:cBhvr>
                                      <p:to>
                                        <p:strVal val="hidden"/>
                                      </p:to>
                                    </p:set>
                                  </p:childTnLst>
                                </p:cTn>
                              </p:par>
                              <p:par>
                                <p:cTn id="105" presetID="10" presetClass="exit" presetSubtype="0" fill="hold" nodeType="withEffect">
                                  <p:stCondLst>
                                    <p:cond delay="0"/>
                                  </p:stCondLst>
                                  <p:childTnLst>
                                    <p:animEffect transition="out" filter="fade">
                                      <p:cBhvr>
                                        <p:cTn id="106" dur="500"/>
                                        <p:tgtEl>
                                          <p:spTgt spid="12"/>
                                        </p:tgtEl>
                                      </p:cBhvr>
                                    </p:animEffect>
                                    <p:set>
                                      <p:cBhvr>
                                        <p:cTn id="107" dur="1" fill="hold">
                                          <p:stCondLst>
                                            <p:cond delay="499"/>
                                          </p:stCondLst>
                                        </p:cTn>
                                        <p:tgtEl>
                                          <p:spTgt spid="12"/>
                                        </p:tgtEl>
                                        <p:attrNameLst>
                                          <p:attrName>style.visibility</p:attrName>
                                        </p:attrNameLst>
                                      </p:cBhvr>
                                      <p:to>
                                        <p:strVal val="hidden"/>
                                      </p:to>
                                    </p:set>
                                  </p:childTnLst>
                                </p:cTn>
                              </p:par>
                              <p:par>
                                <p:cTn id="108" presetID="10" presetClass="exit" presetSubtype="0" fill="hold" nodeType="withEffect">
                                  <p:stCondLst>
                                    <p:cond delay="0"/>
                                  </p:stCondLst>
                                  <p:childTnLst>
                                    <p:animEffect transition="out" filter="fade">
                                      <p:cBhvr>
                                        <p:cTn id="109" dur="500"/>
                                        <p:tgtEl>
                                          <p:spTgt spid="13"/>
                                        </p:tgtEl>
                                      </p:cBhvr>
                                    </p:animEffect>
                                    <p:set>
                                      <p:cBhvr>
                                        <p:cTn id="110" dur="1" fill="hold">
                                          <p:stCondLst>
                                            <p:cond delay="499"/>
                                          </p:stCondLst>
                                        </p:cTn>
                                        <p:tgtEl>
                                          <p:spTgt spid="13"/>
                                        </p:tgtEl>
                                        <p:attrNameLst>
                                          <p:attrName>style.visibility</p:attrName>
                                        </p:attrNameLst>
                                      </p:cBhvr>
                                      <p:to>
                                        <p:strVal val="hidden"/>
                                      </p:to>
                                    </p:set>
                                  </p:childTnLst>
                                </p:cTn>
                              </p:par>
                              <p:par>
                                <p:cTn id="111" presetID="10" presetClass="exit" presetSubtype="0" fill="hold" nodeType="withEffect">
                                  <p:stCondLst>
                                    <p:cond delay="0"/>
                                  </p:stCondLst>
                                  <p:childTnLst>
                                    <p:animEffect transition="out" filter="fade">
                                      <p:cBhvr>
                                        <p:cTn id="112" dur="500"/>
                                        <p:tgtEl>
                                          <p:spTgt spid="14"/>
                                        </p:tgtEl>
                                      </p:cBhvr>
                                    </p:animEffect>
                                    <p:set>
                                      <p:cBhvr>
                                        <p:cTn id="113" dur="1" fill="hold">
                                          <p:stCondLst>
                                            <p:cond delay="499"/>
                                          </p:stCondLst>
                                        </p:cTn>
                                        <p:tgtEl>
                                          <p:spTgt spid="14"/>
                                        </p:tgtEl>
                                        <p:attrNameLst>
                                          <p:attrName>style.visibility</p:attrName>
                                        </p:attrNameLst>
                                      </p:cBhvr>
                                      <p:to>
                                        <p:strVal val="hidden"/>
                                      </p:to>
                                    </p:set>
                                  </p:childTnLst>
                                </p:cTn>
                              </p:par>
                              <p:par>
                                <p:cTn id="114" presetID="10" presetClass="exit" presetSubtype="0" fill="hold" nodeType="withEffect">
                                  <p:stCondLst>
                                    <p:cond delay="0"/>
                                  </p:stCondLst>
                                  <p:childTnLst>
                                    <p:animEffect transition="out" filter="fade">
                                      <p:cBhvr>
                                        <p:cTn id="115" dur="500"/>
                                        <p:tgtEl>
                                          <p:spTgt spid="15"/>
                                        </p:tgtEl>
                                      </p:cBhvr>
                                    </p:animEffect>
                                    <p:set>
                                      <p:cBhvr>
                                        <p:cTn id="116" dur="1" fill="hold">
                                          <p:stCondLst>
                                            <p:cond delay="499"/>
                                          </p:stCondLst>
                                        </p:cTn>
                                        <p:tgtEl>
                                          <p:spTgt spid="15"/>
                                        </p:tgtEl>
                                        <p:attrNameLst>
                                          <p:attrName>style.visibility</p:attrName>
                                        </p:attrNameLst>
                                      </p:cBhvr>
                                      <p:to>
                                        <p:strVal val="hidden"/>
                                      </p:to>
                                    </p:set>
                                  </p:childTnLst>
                                </p:cTn>
                              </p:par>
                              <p:par>
                                <p:cTn id="117" presetID="10" presetClass="exit" presetSubtype="0" fill="hold" nodeType="withEffect">
                                  <p:stCondLst>
                                    <p:cond delay="0"/>
                                  </p:stCondLst>
                                  <p:childTnLst>
                                    <p:animEffect transition="out" filter="fade">
                                      <p:cBhvr>
                                        <p:cTn id="118" dur="500"/>
                                        <p:tgtEl>
                                          <p:spTgt spid="16"/>
                                        </p:tgtEl>
                                      </p:cBhvr>
                                    </p:animEffect>
                                    <p:set>
                                      <p:cBhvr>
                                        <p:cTn id="119" dur="1" fill="hold">
                                          <p:stCondLst>
                                            <p:cond delay="499"/>
                                          </p:stCondLst>
                                        </p:cTn>
                                        <p:tgtEl>
                                          <p:spTgt spid="16"/>
                                        </p:tgtEl>
                                        <p:attrNameLst>
                                          <p:attrName>style.visibility</p:attrName>
                                        </p:attrNameLst>
                                      </p:cBhvr>
                                      <p:to>
                                        <p:strVal val="hidden"/>
                                      </p:to>
                                    </p:set>
                                  </p:childTnLst>
                                </p:cTn>
                              </p:par>
                              <p:par>
                                <p:cTn id="120" presetID="10" presetClass="exit" presetSubtype="0" fill="hold" nodeType="withEffect">
                                  <p:stCondLst>
                                    <p:cond delay="0"/>
                                  </p:stCondLst>
                                  <p:childTnLst>
                                    <p:animEffect transition="out" filter="fade">
                                      <p:cBhvr>
                                        <p:cTn id="121" dur="500"/>
                                        <p:tgtEl>
                                          <p:spTgt spid="17"/>
                                        </p:tgtEl>
                                      </p:cBhvr>
                                    </p:animEffect>
                                    <p:set>
                                      <p:cBhvr>
                                        <p:cTn id="122" dur="1" fill="hold">
                                          <p:stCondLst>
                                            <p:cond delay="499"/>
                                          </p:stCondLst>
                                        </p:cTn>
                                        <p:tgtEl>
                                          <p:spTgt spid="17"/>
                                        </p:tgtEl>
                                        <p:attrNameLst>
                                          <p:attrName>style.visibility</p:attrName>
                                        </p:attrNameLst>
                                      </p:cBhvr>
                                      <p:to>
                                        <p:strVal val="hidden"/>
                                      </p:to>
                                    </p:set>
                                  </p:childTnLst>
                                </p:cTn>
                              </p:par>
                              <p:par>
                                <p:cTn id="123" presetID="10" presetClass="exit" presetSubtype="0" fill="hold" nodeType="withEffect">
                                  <p:stCondLst>
                                    <p:cond delay="0"/>
                                  </p:stCondLst>
                                  <p:childTnLst>
                                    <p:animEffect transition="out" filter="fade">
                                      <p:cBhvr>
                                        <p:cTn id="124" dur="500"/>
                                        <p:tgtEl>
                                          <p:spTgt spid="18"/>
                                        </p:tgtEl>
                                      </p:cBhvr>
                                    </p:animEffect>
                                    <p:set>
                                      <p:cBhvr>
                                        <p:cTn id="125" dur="1" fill="hold">
                                          <p:stCondLst>
                                            <p:cond delay="499"/>
                                          </p:stCondLst>
                                        </p:cTn>
                                        <p:tgtEl>
                                          <p:spTgt spid="18"/>
                                        </p:tgtEl>
                                        <p:attrNameLst>
                                          <p:attrName>style.visibility</p:attrName>
                                        </p:attrNameLst>
                                      </p:cBhvr>
                                      <p:to>
                                        <p:strVal val="hidden"/>
                                      </p:to>
                                    </p:set>
                                  </p:childTnLst>
                                </p:cTn>
                              </p:par>
                              <p:par>
                                <p:cTn id="126" presetID="10" presetClass="exit" presetSubtype="0" fill="hold" nodeType="withEffect">
                                  <p:stCondLst>
                                    <p:cond delay="0"/>
                                  </p:stCondLst>
                                  <p:childTnLst>
                                    <p:animEffect transition="out" filter="fade">
                                      <p:cBhvr>
                                        <p:cTn id="127" dur="500"/>
                                        <p:tgtEl>
                                          <p:spTgt spid="19"/>
                                        </p:tgtEl>
                                      </p:cBhvr>
                                    </p:animEffect>
                                    <p:set>
                                      <p:cBhvr>
                                        <p:cTn id="128" dur="1" fill="hold">
                                          <p:stCondLst>
                                            <p:cond delay="499"/>
                                          </p:stCondLst>
                                        </p:cTn>
                                        <p:tgtEl>
                                          <p:spTgt spid="19"/>
                                        </p:tgtEl>
                                        <p:attrNameLst>
                                          <p:attrName>style.visibility</p:attrName>
                                        </p:attrNameLst>
                                      </p:cBhvr>
                                      <p:to>
                                        <p:strVal val="hidden"/>
                                      </p:to>
                                    </p:set>
                                  </p:childTnLst>
                                </p:cTn>
                              </p:par>
                              <p:par>
                                <p:cTn id="129" presetID="10" presetClass="exit" presetSubtype="0" fill="hold" nodeType="withEffect">
                                  <p:stCondLst>
                                    <p:cond delay="0"/>
                                  </p:stCondLst>
                                  <p:childTnLst>
                                    <p:animEffect transition="out" filter="fade">
                                      <p:cBhvr>
                                        <p:cTn id="130" dur="500"/>
                                        <p:tgtEl>
                                          <p:spTgt spid="20"/>
                                        </p:tgtEl>
                                      </p:cBhvr>
                                    </p:animEffect>
                                    <p:set>
                                      <p:cBhvr>
                                        <p:cTn id="131" dur="1" fill="hold">
                                          <p:stCondLst>
                                            <p:cond delay="499"/>
                                          </p:stCondLst>
                                        </p:cTn>
                                        <p:tgtEl>
                                          <p:spTgt spid="20"/>
                                        </p:tgtEl>
                                        <p:attrNameLst>
                                          <p:attrName>style.visibility</p:attrName>
                                        </p:attrNameLst>
                                      </p:cBhvr>
                                      <p:to>
                                        <p:strVal val="hidden"/>
                                      </p:to>
                                    </p:set>
                                  </p:childTnLst>
                                </p:cTn>
                              </p:par>
                              <p:par>
                                <p:cTn id="132" presetID="10" presetClass="exit" presetSubtype="0" fill="hold" nodeType="withEffect">
                                  <p:stCondLst>
                                    <p:cond delay="0"/>
                                  </p:stCondLst>
                                  <p:childTnLst>
                                    <p:animEffect transition="out" filter="fade">
                                      <p:cBhvr>
                                        <p:cTn id="133" dur="500"/>
                                        <p:tgtEl>
                                          <p:spTgt spid="21"/>
                                        </p:tgtEl>
                                      </p:cBhvr>
                                    </p:animEffect>
                                    <p:set>
                                      <p:cBhvr>
                                        <p:cTn id="134" dur="1" fill="hold">
                                          <p:stCondLst>
                                            <p:cond delay="499"/>
                                          </p:stCondLst>
                                        </p:cTn>
                                        <p:tgtEl>
                                          <p:spTgt spid="21"/>
                                        </p:tgtEl>
                                        <p:attrNameLst>
                                          <p:attrName>style.visibility</p:attrName>
                                        </p:attrNameLst>
                                      </p:cBhvr>
                                      <p:to>
                                        <p:strVal val="hidden"/>
                                      </p:to>
                                    </p:set>
                                  </p:childTnLst>
                                </p:cTn>
                              </p:par>
                              <p:par>
                                <p:cTn id="135" presetID="10" presetClass="exit" presetSubtype="0" fill="hold" nodeType="withEffect">
                                  <p:stCondLst>
                                    <p:cond delay="0"/>
                                  </p:stCondLst>
                                  <p:childTnLst>
                                    <p:animEffect transition="out" filter="fade">
                                      <p:cBhvr>
                                        <p:cTn id="136" dur="500"/>
                                        <p:tgtEl>
                                          <p:spTgt spid="22"/>
                                        </p:tgtEl>
                                      </p:cBhvr>
                                    </p:animEffect>
                                    <p:set>
                                      <p:cBhvr>
                                        <p:cTn id="137" dur="1" fill="hold">
                                          <p:stCondLst>
                                            <p:cond delay="499"/>
                                          </p:stCondLst>
                                        </p:cTn>
                                        <p:tgtEl>
                                          <p:spTgt spid="22"/>
                                        </p:tgtEl>
                                        <p:attrNameLst>
                                          <p:attrName>style.visibility</p:attrName>
                                        </p:attrNameLst>
                                      </p:cBhvr>
                                      <p:to>
                                        <p:strVal val="hidden"/>
                                      </p:to>
                                    </p:set>
                                  </p:childTnLst>
                                </p:cTn>
                              </p:par>
                              <p:par>
                                <p:cTn id="138" presetID="10" presetClass="exit" presetSubtype="0" fill="hold" nodeType="withEffect">
                                  <p:stCondLst>
                                    <p:cond delay="0"/>
                                  </p:stCondLst>
                                  <p:childTnLst>
                                    <p:animEffect transition="out" filter="fade">
                                      <p:cBhvr>
                                        <p:cTn id="139" dur="500"/>
                                        <p:tgtEl>
                                          <p:spTgt spid="23"/>
                                        </p:tgtEl>
                                      </p:cBhvr>
                                    </p:animEffect>
                                    <p:set>
                                      <p:cBhvr>
                                        <p:cTn id="140" dur="1" fill="hold">
                                          <p:stCondLst>
                                            <p:cond delay="499"/>
                                          </p:stCondLst>
                                        </p:cTn>
                                        <p:tgtEl>
                                          <p:spTgt spid="23"/>
                                        </p:tgtEl>
                                        <p:attrNameLst>
                                          <p:attrName>style.visibility</p:attrName>
                                        </p:attrNameLst>
                                      </p:cBhvr>
                                      <p:to>
                                        <p:strVal val="hidden"/>
                                      </p:to>
                                    </p:set>
                                  </p:childTnLst>
                                </p:cTn>
                              </p:par>
                              <p:par>
                                <p:cTn id="141" presetID="10" presetClass="exit" presetSubtype="0" fill="hold" nodeType="withEffect">
                                  <p:stCondLst>
                                    <p:cond delay="0"/>
                                  </p:stCondLst>
                                  <p:childTnLst>
                                    <p:animEffect transition="out" filter="fade">
                                      <p:cBhvr>
                                        <p:cTn id="142" dur="500"/>
                                        <p:tgtEl>
                                          <p:spTgt spid="24"/>
                                        </p:tgtEl>
                                      </p:cBhvr>
                                    </p:animEffect>
                                    <p:set>
                                      <p:cBhvr>
                                        <p:cTn id="143" dur="1" fill="hold">
                                          <p:stCondLst>
                                            <p:cond delay="499"/>
                                          </p:stCondLst>
                                        </p:cTn>
                                        <p:tgtEl>
                                          <p:spTgt spid="24"/>
                                        </p:tgtEl>
                                        <p:attrNameLst>
                                          <p:attrName>style.visibility</p:attrName>
                                        </p:attrNameLst>
                                      </p:cBhvr>
                                      <p:to>
                                        <p:strVal val="hidden"/>
                                      </p:to>
                                    </p:set>
                                  </p:childTnLst>
                                </p:cTn>
                              </p:par>
                              <p:par>
                                <p:cTn id="144" presetID="10" presetClass="exit" presetSubtype="0" fill="hold" nodeType="withEffect">
                                  <p:stCondLst>
                                    <p:cond delay="0"/>
                                  </p:stCondLst>
                                  <p:childTnLst>
                                    <p:animEffect transition="out" filter="fade">
                                      <p:cBhvr>
                                        <p:cTn id="145" dur="500"/>
                                        <p:tgtEl>
                                          <p:spTgt spid="25"/>
                                        </p:tgtEl>
                                      </p:cBhvr>
                                    </p:animEffect>
                                    <p:set>
                                      <p:cBhvr>
                                        <p:cTn id="146" dur="1" fill="hold">
                                          <p:stCondLst>
                                            <p:cond delay="499"/>
                                          </p:stCondLst>
                                        </p:cTn>
                                        <p:tgtEl>
                                          <p:spTgt spid="25"/>
                                        </p:tgtEl>
                                        <p:attrNameLst>
                                          <p:attrName>style.visibility</p:attrName>
                                        </p:attrNameLst>
                                      </p:cBhvr>
                                      <p:to>
                                        <p:strVal val="hidden"/>
                                      </p:to>
                                    </p:set>
                                  </p:childTnLst>
                                </p:cTn>
                              </p:par>
                              <p:par>
                                <p:cTn id="147" presetID="10" presetClass="exit" presetSubtype="0" fill="hold" nodeType="withEffect">
                                  <p:stCondLst>
                                    <p:cond delay="0"/>
                                  </p:stCondLst>
                                  <p:childTnLst>
                                    <p:animEffect transition="out" filter="fade">
                                      <p:cBhvr>
                                        <p:cTn id="148" dur="500"/>
                                        <p:tgtEl>
                                          <p:spTgt spid="26"/>
                                        </p:tgtEl>
                                      </p:cBhvr>
                                    </p:animEffect>
                                    <p:set>
                                      <p:cBhvr>
                                        <p:cTn id="149" dur="1" fill="hold">
                                          <p:stCondLst>
                                            <p:cond delay="499"/>
                                          </p:stCondLst>
                                        </p:cTn>
                                        <p:tgtEl>
                                          <p:spTgt spid="26"/>
                                        </p:tgtEl>
                                        <p:attrNameLst>
                                          <p:attrName>style.visibility</p:attrName>
                                        </p:attrNameLst>
                                      </p:cBhvr>
                                      <p:to>
                                        <p:strVal val="hidden"/>
                                      </p:to>
                                    </p:set>
                                  </p:childTnLst>
                                </p:cTn>
                              </p:par>
                              <p:par>
                                <p:cTn id="150" presetID="10" presetClass="exit" presetSubtype="0" fill="hold" nodeType="withEffect">
                                  <p:stCondLst>
                                    <p:cond delay="0"/>
                                  </p:stCondLst>
                                  <p:childTnLst>
                                    <p:animEffect transition="out" filter="fade">
                                      <p:cBhvr>
                                        <p:cTn id="151" dur="500"/>
                                        <p:tgtEl>
                                          <p:spTgt spid="27"/>
                                        </p:tgtEl>
                                      </p:cBhvr>
                                    </p:animEffect>
                                    <p:set>
                                      <p:cBhvr>
                                        <p:cTn id="152" dur="1" fill="hold">
                                          <p:stCondLst>
                                            <p:cond delay="499"/>
                                          </p:stCondLst>
                                        </p:cTn>
                                        <p:tgtEl>
                                          <p:spTgt spid="27"/>
                                        </p:tgtEl>
                                        <p:attrNameLst>
                                          <p:attrName>style.visibility</p:attrName>
                                        </p:attrNameLst>
                                      </p:cBhvr>
                                      <p:to>
                                        <p:strVal val="hidden"/>
                                      </p:to>
                                    </p:set>
                                  </p:childTnLst>
                                </p:cTn>
                              </p:par>
                              <p:par>
                                <p:cTn id="153" presetID="10" presetClass="entr" presetSubtype="0" fill="hold" nodeType="withEffect">
                                  <p:stCondLst>
                                    <p:cond delay="0"/>
                                  </p:stCondLst>
                                  <p:childTnLst>
                                    <p:set>
                                      <p:cBhvr>
                                        <p:cTn id="154" dur="1" fill="hold">
                                          <p:stCondLst>
                                            <p:cond delay="0"/>
                                          </p:stCondLst>
                                        </p:cTn>
                                        <p:tgtEl>
                                          <p:spTgt spid="67"/>
                                        </p:tgtEl>
                                        <p:attrNameLst>
                                          <p:attrName>style.visibility</p:attrName>
                                        </p:attrNameLst>
                                      </p:cBhvr>
                                      <p:to>
                                        <p:strVal val="visible"/>
                                      </p:to>
                                    </p:set>
                                    <p:animEffect transition="in" filter="fade">
                                      <p:cBhvr>
                                        <p:cTn id="155" dur="500"/>
                                        <p:tgtEl>
                                          <p:spTgt spid="67"/>
                                        </p:tgtEl>
                                      </p:cBhvr>
                                    </p:animEffect>
                                  </p:childTnLst>
                                </p:cTn>
                              </p:par>
                              <p:par>
                                <p:cTn id="156" presetID="10" presetClass="entr" presetSubtype="0" fill="hold" nodeType="withEffect">
                                  <p:stCondLst>
                                    <p:cond delay="0"/>
                                  </p:stCondLst>
                                  <p:childTnLst>
                                    <p:set>
                                      <p:cBhvr>
                                        <p:cTn id="157" dur="1" fill="hold">
                                          <p:stCondLst>
                                            <p:cond delay="0"/>
                                          </p:stCondLst>
                                        </p:cTn>
                                        <p:tgtEl>
                                          <p:spTgt spid="31"/>
                                        </p:tgtEl>
                                        <p:attrNameLst>
                                          <p:attrName>style.visibility</p:attrName>
                                        </p:attrNameLst>
                                      </p:cBhvr>
                                      <p:to>
                                        <p:strVal val="visible"/>
                                      </p:to>
                                    </p:set>
                                    <p:animEffect transition="in" filter="fade">
                                      <p:cBhvr>
                                        <p:cTn id="158" dur="500"/>
                                        <p:tgtEl>
                                          <p:spTgt spid="31"/>
                                        </p:tgtEl>
                                      </p:cBhvr>
                                    </p:animEffect>
                                  </p:childTnLst>
                                </p:cTn>
                              </p:par>
                              <p:par>
                                <p:cTn id="159" presetID="10" presetClass="entr" presetSubtype="0" fill="hold" nodeType="withEffect">
                                  <p:stCondLst>
                                    <p:cond delay="0"/>
                                  </p:stCondLst>
                                  <p:childTnLst>
                                    <p:set>
                                      <p:cBhvr>
                                        <p:cTn id="160" dur="1" fill="hold">
                                          <p:stCondLst>
                                            <p:cond delay="0"/>
                                          </p:stCondLst>
                                        </p:cTn>
                                        <p:tgtEl>
                                          <p:spTgt spid="37"/>
                                        </p:tgtEl>
                                        <p:attrNameLst>
                                          <p:attrName>style.visibility</p:attrName>
                                        </p:attrNameLst>
                                      </p:cBhvr>
                                      <p:to>
                                        <p:strVal val="visible"/>
                                      </p:to>
                                    </p:set>
                                    <p:animEffect transition="in" filter="fade">
                                      <p:cBhvr>
                                        <p:cTn id="161" dur="500"/>
                                        <p:tgtEl>
                                          <p:spTgt spid="37"/>
                                        </p:tgtEl>
                                      </p:cBhvr>
                                    </p:animEffect>
                                  </p:childTnLst>
                                </p:cTn>
                              </p:par>
                              <p:par>
                                <p:cTn id="162" presetID="10" presetClass="entr" presetSubtype="0" fill="hold" nodeType="withEffect">
                                  <p:stCondLst>
                                    <p:cond delay="0"/>
                                  </p:stCondLst>
                                  <p:childTnLst>
                                    <p:set>
                                      <p:cBhvr>
                                        <p:cTn id="163" dur="1" fill="hold">
                                          <p:stCondLst>
                                            <p:cond delay="0"/>
                                          </p:stCondLst>
                                        </p:cTn>
                                        <p:tgtEl>
                                          <p:spTgt spid="42"/>
                                        </p:tgtEl>
                                        <p:attrNameLst>
                                          <p:attrName>style.visibility</p:attrName>
                                        </p:attrNameLst>
                                      </p:cBhvr>
                                      <p:to>
                                        <p:strVal val="visible"/>
                                      </p:to>
                                    </p:set>
                                    <p:animEffect transition="in" filter="fade">
                                      <p:cBhvr>
                                        <p:cTn id="164" dur="500"/>
                                        <p:tgtEl>
                                          <p:spTgt spid="42"/>
                                        </p:tgtEl>
                                      </p:cBhvr>
                                    </p:animEffect>
                                  </p:childTnLst>
                                </p:cTn>
                              </p:par>
                              <p:par>
                                <p:cTn id="165" presetID="10" presetClass="entr" presetSubtype="0" fill="hold" nodeType="withEffect">
                                  <p:stCondLst>
                                    <p:cond delay="0"/>
                                  </p:stCondLst>
                                  <p:childTnLst>
                                    <p:set>
                                      <p:cBhvr>
                                        <p:cTn id="166" dur="1" fill="hold">
                                          <p:stCondLst>
                                            <p:cond delay="0"/>
                                          </p:stCondLst>
                                        </p:cTn>
                                        <p:tgtEl>
                                          <p:spTgt spid="41"/>
                                        </p:tgtEl>
                                        <p:attrNameLst>
                                          <p:attrName>style.visibility</p:attrName>
                                        </p:attrNameLst>
                                      </p:cBhvr>
                                      <p:to>
                                        <p:strVal val="visible"/>
                                      </p:to>
                                    </p:set>
                                    <p:animEffect transition="in" filter="fade">
                                      <p:cBhvr>
                                        <p:cTn id="167" dur="500"/>
                                        <p:tgtEl>
                                          <p:spTgt spid="41"/>
                                        </p:tgtEl>
                                      </p:cBhvr>
                                    </p:animEffect>
                                  </p:childTnLst>
                                </p:cTn>
                              </p:par>
                              <p:par>
                                <p:cTn id="168" presetID="10" presetClass="entr" presetSubtype="0" fill="hold" nodeType="withEffect">
                                  <p:stCondLst>
                                    <p:cond delay="0"/>
                                  </p:stCondLst>
                                  <p:childTnLst>
                                    <p:set>
                                      <p:cBhvr>
                                        <p:cTn id="169" dur="1" fill="hold">
                                          <p:stCondLst>
                                            <p:cond delay="0"/>
                                          </p:stCondLst>
                                        </p:cTn>
                                        <p:tgtEl>
                                          <p:spTgt spid="66"/>
                                        </p:tgtEl>
                                        <p:attrNameLst>
                                          <p:attrName>style.visibility</p:attrName>
                                        </p:attrNameLst>
                                      </p:cBhvr>
                                      <p:to>
                                        <p:strVal val="visible"/>
                                      </p:to>
                                    </p:set>
                                    <p:animEffect transition="in" filter="fade">
                                      <p:cBhvr>
                                        <p:cTn id="170" dur="500"/>
                                        <p:tgtEl>
                                          <p:spTgt spid="66"/>
                                        </p:tgtEl>
                                      </p:cBhvr>
                                    </p:animEffect>
                                  </p:childTnLst>
                                </p:cTn>
                              </p:par>
                              <p:par>
                                <p:cTn id="171" presetID="10" presetClass="entr" presetSubtype="0" fill="hold"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500"/>
                                        <p:tgtEl>
                                          <p:spTgt spid="35"/>
                                        </p:tgtEl>
                                      </p:cBhvr>
                                    </p:animEffect>
                                  </p:childTnLst>
                                </p:cTn>
                              </p:par>
                              <p:par>
                                <p:cTn id="174" presetID="10" presetClass="entr" presetSubtype="0" fill="hold" nodeType="withEffect">
                                  <p:stCondLst>
                                    <p:cond delay="0"/>
                                  </p:stCondLst>
                                  <p:childTnLst>
                                    <p:set>
                                      <p:cBhvr>
                                        <p:cTn id="175" dur="1" fill="hold">
                                          <p:stCondLst>
                                            <p:cond delay="0"/>
                                          </p:stCondLst>
                                        </p:cTn>
                                        <p:tgtEl>
                                          <p:spTgt spid="64"/>
                                        </p:tgtEl>
                                        <p:attrNameLst>
                                          <p:attrName>style.visibility</p:attrName>
                                        </p:attrNameLst>
                                      </p:cBhvr>
                                      <p:to>
                                        <p:strVal val="visible"/>
                                      </p:to>
                                    </p:set>
                                    <p:animEffect transition="in" filter="fade">
                                      <p:cBhvr>
                                        <p:cTn id="176" dur="500"/>
                                        <p:tgtEl>
                                          <p:spTgt spid="64"/>
                                        </p:tgtEl>
                                      </p:cBhvr>
                                    </p:animEffect>
                                  </p:childTnLst>
                                </p:cTn>
                              </p:par>
                              <p:par>
                                <p:cTn id="177" presetID="10" presetClass="entr" presetSubtype="0" fill="hold" grpId="0" nodeType="withEffect">
                                  <p:stCondLst>
                                    <p:cond delay="0"/>
                                  </p:stCondLst>
                                  <p:childTnLst>
                                    <p:set>
                                      <p:cBhvr>
                                        <p:cTn id="178" dur="1" fill="hold">
                                          <p:stCondLst>
                                            <p:cond delay="0"/>
                                          </p:stCondLst>
                                        </p:cTn>
                                        <p:tgtEl>
                                          <p:spTgt spid="53"/>
                                        </p:tgtEl>
                                        <p:attrNameLst>
                                          <p:attrName>style.visibility</p:attrName>
                                        </p:attrNameLst>
                                      </p:cBhvr>
                                      <p:to>
                                        <p:strVal val="visible"/>
                                      </p:to>
                                    </p:set>
                                    <p:animEffect transition="in" filter="fade">
                                      <p:cBhvr>
                                        <p:cTn id="179" dur="500"/>
                                        <p:tgtEl>
                                          <p:spTgt spid="53"/>
                                        </p:tgtEl>
                                      </p:cBhvr>
                                    </p:animEffect>
                                  </p:childTnLst>
                                </p:cTn>
                              </p:par>
                              <p:par>
                                <p:cTn id="180" presetID="10" presetClass="entr" presetSubtype="0" fill="hold" nodeType="withEffect">
                                  <p:stCondLst>
                                    <p:cond delay="0"/>
                                  </p:stCondLst>
                                  <p:childTnLst>
                                    <p:set>
                                      <p:cBhvr>
                                        <p:cTn id="181" dur="1" fill="hold">
                                          <p:stCondLst>
                                            <p:cond delay="0"/>
                                          </p:stCondLst>
                                        </p:cTn>
                                        <p:tgtEl>
                                          <p:spTgt spid="57"/>
                                        </p:tgtEl>
                                        <p:attrNameLst>
                                          <p:attrName>style.visibility</p:attrName>
                                        </p:attrNameLst>
                                      </p:cBhvr>
                                      <p:to>
                                        <p:strVal val="visible"/>
                                      </p:to>
                                    </p:set>
                                    <p:animEffect transition="in" filter="fade">
                                      <p:cBhvr>
                                        <p:cTn id="182" dur="500"/>
                                        <p:tgtEl>
                                          <p:spTgt spid="57"/>
                                        </p:tgtEl>
                                      </p:cBhvr>
                                    </p:animEffect>
                                  </p:childTnLst>
                                </p:cTn>
                              </p:par>
                              <p:par>
                                <p:cTn id="183" presetID="10" presetClass="entr" presetSubtype="0" fill="hold" nodeType="withEffect">
                                  <p:stCondLst>
                                    <p:cond delay="0"/>
                                  </p:stCondLst>
                                  <p:childTnLst>
                                    <p:set>
                                      <p:cBhvr>
                                        <p:cTn id="184" dur="1" fill="hold">
                                          <p:stCondLst>
                                            <p:cond delay="0"/>
                                          </p:stCondLst>
                                        </p:cTn>
                                        <p:tgtEl>
                                          <p:spTgt spid="55"/>
                                        </p:tgtEl>
                                        <p:attrNameLst>
                                          <p:attrName>style.visibility</p:attrName>
                                        </p:attrNameLst>
                                      </p:cBhvr>
                                      <p:to>
                                        <p:strVal val="visible"/>
                                      </p:to>
                                    </p:set>
                                    <p:animEffect transition="in" filter="fade">
                                      <p:cBhvr>
                                        <p:cTn id="185" dur="500"/>
                                        <p:tgtEl>
                                          <p:spTgt spid="55"/>
                                        </p:tgtEl>
                                      </p:cBhvr>
                                    </p:animEffect>
                                  </p:childTnLst>
                                </p:cTn>
                              </p:par>
                              <p:par>
                                <p:cTn id="186" presetID="10" presetClass="entr" presetSubtype="0" fill="hold" nodeType="withEffect">
                                  <p:stCondLst>
                                    <p:cond delay="0"/>
                                  </p:stCondLst>
                                  <p:childTnLst>
                                    <p:set>
                                      <p:cBhvr>
                                        <p:cTn id="187" dur="1" fill="hold">
                                          <p:stCondLst>
                                            <p:cond delay="0"/>
                                          </p:stCondLst>
                                        </p:cTn>
                                        <p:tgtEl>
                                          <p:spTgt spid="56"/>
                                        </p:tgtEl>
                                        <p:attrNameLst>
                                          <p:attrName>style.visibility</p:attrName>
                                        </p:attrNameLst>
                                      </p:cBhvr>
                                      <p:to>
                                        <p:strVal val="visible"/>
                                      </p:to>
                                    </p:set>
                                    <p:animEffect transition="in" filter="fade">
                                      <p:cBhvr>
                                        <p:cTn id="188" dur="500"/>
                                        <p:tgtEl>
                                          <p:spTgt spid="56"/>
                                        </p:tgtEl>
                                      </p:cBhvr>
                                    </p:animEffect>
                                  </p:childTnLst>
                                </p:cTn>
                              </p:par>
                              <p:par>
                                <p:cTn id="189" presetID="10" presetClass="entr" presetSubtype="0" fill="hold" nodeType="withEffect">
                                  <p:stCondLst>
                                    <p:cond delay="0"/>
                                  </p:stCondLst>
                                  <p:childTnLst>
                                    <p:set>
                                      <p:cBhvr>
                                        <p:cTn id="190" dur="1" fill="hold">
                                          <p:stCondLst>
                                            <p:cond delay="0"/>
                                          </p:stCondLst>
                                        </p:cTn>
                                        <p:tgtEl>
                                          <p:spTgt spid="58"/>
                                        </p:tgtEl>
                                        <p:attrNameLst>
                                          <p:attrName>style.visibility</p:attrName>
                                        </p:attrNameLst>
                                      </p:cBhvr>
                                      <p:to>
                                        <p:strVal val="visible"/>
                                      </p:to>
                                    </p:set>
                                    <p:animEffect transition="in" filter="fade">
                                      <p:cBhvr>
                                        <p:cTn id="191" dur="500"/>
                                        <p:tgtEl>
                                          <p:spTgt spid="58"/>
                                        </p:tgtEl>
                                      </p:cBhvr>
                                    </p:animEffect>
                                  </p:childTnLst>
                                </p:cTn>
                              </p:par>
                            </p:childTnLst>
                          </p:cTn>
                        </p:par>
                      </p:childTnLst>
                    </p:cTn>
                  </p:par>
                  <p:par>
                    <p:cTn id="192" fill="hold">
                      <p:stCondLst>
                        <p:cond delay="indefinite"/>
                      </p:stCondLst>
                      <p:childTnLst>
                        <p:par>
                          <p:cTn id="193" fill="hold">
                            <p:stCondLst>
                              <p:cond delay="0"/>
                            </p:stCondLst>
                            <p:childTnLst>
                              <p:par>
                                <p:cTn id="194" presetID="10" presetClass="entr" presetSubtype="0" fill="hold" grpId="0" nodeType="clickEffect">
                                  <p:stCondLst>
                                    <p:cond delay="0"/>
                                  </p:stCondLst>
                                  <p:childTnLst>
                                    <p:set>
                                      <p:cBhvr>
                                        <p:cTn id="195" dur="1" fill="hold">
                                          <p:stCondLst>
                                            <p:cond delay="0"/>
                                          </p:stCondLst>
                                        </p:cTn>
                                        <p:tgtEl>
                                          <p:spTgt spid="54"/>
                                        </p:tgtEl>
                                        <p:attrNameLst>
                                          <p:attrName>style.visibility</p:attrName>
                                        </p:attrNameLst>
                                      </p:cBhvr>
                                      <p:to>
                                        <p:strVal val="visible"/>
                                      </p:to>
                                    </p:set>
                                    <p:animEffect transition="in" filter="fade">
                                      <p:cBhvr>
                                        <p:cTn id="196" dur="500"/>
                                        <p:tgtEl>
                                          <p:spTgt spid="54"/>
                                        </p:tgtEl>
                                      </p:cBhvr>
                                    </p:animEffect>
                                  </p:childTnLst>
                                </p:cTn>
                              </p:par>
                              <p:par>
                                <p:cTn id="197" presetID="10" presetClass="entr" presetSubtype="0" fill="hold" nodeType="with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500"/>
                                        <p:tgtEl>
                                          <p:spTgt spid="59"/>
                                        </p:tgtEl>
                                      </p:cBhvr>
                                    </p:animEffect>
                                  </p:childTnLst>
                                </p:cTn>
                              </p:par>
                              <p:par>
                                <p:cTn id="200" presetID="10" presetClass="entr" presetSubtype="0" fill="hold" nodeType="withEffect">
                                  <p:stCondLst>
                                    <p:cond delay="0"/>
                                  </p:stCondLst>
                                  <p:childTnLst>
                                    <p:set>
                                      <p:cBhvr>
                                        <p:cTn id="201" dur="1" fill="hold">
                                          <p:stCondLst>
                                            <p:cond delay="0"/>
                                          </p:stCondLst>
                                        </p:cTn>
                                        <p:tgtEl>
                                          <p:spTgt spid="61"/>
                                        </p:tgtEl>
                                        <p:attrNameLst>
                                          <p:attrName>style.visibility</p:attrName>
                                        </p:attrNameLst>
                                      </p:cBhvr>
                                      <p:to>
                                        <p:strVal val="visible"/>
                                      </p:to>
                                    </p:set>
                                    <p:animEffect transition="in" filter="fade">
                                      <p:cBhvr>
                                        <p:cTn id="202" dur="500"/>
                                        <p:tgtEl>
                                          <p:spTgt spid="61"/>
                                        </p:tgtEl>
                                      </p:cBhvr>
                                    </p:animEffect>
                                  </p:childTnLst>
                                </p:cTn>
                              </p:par>
                              <p:par>
                                <p:cTn id="203" presetID="10" presetClass="entr" presetSubtype="0" fill="hold" nodeType="withEffect">
                                  <p:stCondLst>
                                    <p:cond delay="0"/>
                                  </p:stCondLst>
                                  <p:childTnLst>
                                    <p:set>
                                      <p:cBhvr>
                                        <p:cTn id="204" dur="1" fill="hold">
                                          <p:stCondLst>
                                            <p:cond delay="0"/>
                                          </p:stCondLst>
                                        </p:cTn>
                                        <p:tgtEl>
                                          <p:spTgt spid="62"/>
                                        </p:tgtEl>
                                        <p:attrNameLst>
                                          <p:attrName>style.visibility</p:attrName>
                                        </p:attrNameLst>
                                      </p:cBhvr>
                                      <p:to>
                                        <p:strVal val="visible"/>
                                      </p:to>
                                    </p:set>
                                    <p:animEffect transition="in" filter="fade">
                                      <p:cBhvr>
                                        <p:cTn id="205" dur="500"/>
                                        <p:tgtEl>
                                          <p:spTgt spid="62"/>
                                        </p:tgtEl>
                                      </p:cBhvr>
                                    </p:animEffect>
                                  </p:childTnLst>
                                </p:cTn>
                              </p:par>
                              <p:par>
                                <p:cTn id="206" presetID="10" presetClass="entr" presetSubtype="0" fill="hold" nodeType="withEffect">
                                  <p:stCondLst>
                                    <p:cond delay="0"/>
                                  </p:stCondLst>
                                  <p:childTnLst>
                                    <p:set>
                                      <p:cBhvr>
                                        <p:cTn id="207" dur="1" fill="hold">
                                          <p:stCondLst>
                                            <p:cond delay="0"/>
                                          </p:stCondLst>
                                        </p:cTn>
                                        <p:tgtEl>
                                          <p:spTgt spid="63"/>
                                        </p:tgtEl>
                                        <p:attrNameLst>
                                          <p:attrName>style.visibility</p:attrName>
                                        </p:attrNameLst>
                                      </p:cBhvr>
                                      <p:to>
                                        <p:strVal val="visible"/>
                                      </p:to>
                                    </p:set>
                                    <p:animEffect transition="in" filter="fade">
                                      <p:cBhvr>
                                        <p:cTn id="208" dur="500"/>
                                        <p:tgtEl>
                                          <p:spTgt spid="63"/>
                                        </p:tgtEl>
                                      </p:cBhvr>
                                    </p:animEffect>
                                  </p:childTnLst>
                                </p:cTn>
                              </p:par>
                            </p:childTnLst>
                          </p:cTn>
                        </p:par>
                      </p:childTnLst>
                    </p:cTn>
                  </p:par>
                  <p:par>
                    <p:cTn id="209" fill="hold">
                      <p:stCondLst>
                        <p:cond delay="indefinite"/>
                      </p:stCondLst>
                      <p:childTnLst>
                        <p:par>
                          <p:cTn id="210" fill="hold">
                            <p:stCondLst>
                              <p:cond delay="0"/>
                            </p:stCondLst>
                            <p:childTnLst>
                              <p:par>
                                <p:cTn id="211" presetID="1" presetClass="entr" presetSubtype="0" fill="hold" grpId="0" nodeType="clickEffect">
                                  <p:stCondLst>
                                    <p:cond delay="0"/>
                                  </p:stCondLst>
                                  <p:childTnLst>
                                    <p:set>
                                      <p:cBhvr>
                                        <p:cTn id="212" dur="1" fill="hold">
                                          <p:stCondLst>
                                            <p:cond delay="0"/>
                                          </p:stCondLst>
                                        </p:cTn>
                                        <p:tgtEl>
                                          <p:spTgt spid="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3" grpId="0" animBg="1"/>
      <p:bldP spid="54" grpId="0" animBg="1"/>
      <p:bldP spid="6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2F16F-F4E4-AE1B-3400-064B8F7A8137}"/>
              </a:ext>
            </a:extLst>
          </p:cNvPr>
          <p:cNvSpPr>
            <a:spLocks noGrp="1"/>
          </p:cNvSpPr>
          <p:nvPr>
            <p:ph type="title"/>
          </p:nvPr>
        </p:nvSpPr>
        <p:spPr/>
        <p:txBody>
          <a:bodyPr>
            <a:normAutofit fontScale="90000"/>
          </a:bodyPr>
          <a:lstStyle/>
          <a:p>
            <a:r>
              <a:rPr lang="en-US" dirty="0"/>
              <a:t>Homogeneous vs. Heterogeneous Decision Space</a:t>
            </a:r>
          </a:p>
        </p:txBody>
      </p:sp>
      <p:sp>
        <p:nvSpPr>
          <p:cNvPr id="4" name="Slide Number Placeholder 3">
            <a:extLst>
              <a:ext uri="{FF2B5EF4-FFF2-40B4-BE49-F238E27FC236}">
                <a16:creationId xmlns:a16="http://schemas.microsoft.com/office/drawing/2014/main" id="{CE481225-B435-3028-D952-46B08AB4A3D8}"/>
              </a:ext>
            </a:extLst>
          </p:cNvPr>
          <p:cNvSpPr>
            <a:spLocks noGrp="1"/>
          </p:cNvSpPr>
          <p:nvPr>
            <p:ph type="sldNum" sz="quarter" idx="12"/>
          </p:nvPr>
        </p:nvSpPr>
        <p:spPr/>
        <p:txBody>
          <a:bodyPr/>
          <a:lstStyle/>
          <a:p>
            <a:fld id="{7D2751F7-D677-4CE9-B35A-C3CCA0CC8D94}" type="slidenum">
              <a:rPr lang="en-US" smtClean="0"/>
              <a:pPr/>
              <a:t>8</a:t>
            </a:fld>
            <a:endParaRPr lang="en-US" dirty="0"/>
          </a:p>
        </p:txBody>
      </p:sp>
      <p:sp>
        <p:nvSpPr>
          <p:cNvPr id="5" name="TextBox 4">
            <a:extLst>
              <a:ext uri="{FF2B5EF4-FFF2-40B4-BE49-F238E27FC236}">
                <a16:creationId xmlns:a16="http://schemas.microsoft.com/office/drawing/2014/main" id="{99F04582-6A98-3BF0-E13F-18C2909A3D47}"/>
              </a:ext>
            </a:extLst>
          </p:cNvPr>
          <p:cNvSpPr txBox="1"/>
          <p:nvPr/>
        </p:nvSpPr>
        <p:spPr>
          <a:xfrm>
            <a:off x="2309737" y="1005067"/>
            <a:ext cx="3083072" cy="369332"/>
          </a:xfrm>
          <a:prstGeom prst="rect">
            <a:avLst/>
          </a:prstGeom>
          <a:noFill/>
        </p:spPr>
        <p:txBody>
          <a:bodyPr wrap="square" rtlCol="0">
            <a:spAutoFit/>
          </a:bodyPr>
          <a:lstStyle/>
          <a:p>
            <a:pPr algn="ctr"/>
            <a:r>
              <a:rPr lang="en-US" sz="1800" dirty="0"/>
              <a:t>Cost Budget: $7.5 / hour</a:t>
            </a:r>
          </a:p>
        </p:txBody>
      </p:sp>
      <p:sp>
        <p:nvSpPr>
          <p:cNvPr id="6" name="TextBox 5">
            <a:extLst>
              <a:ext uri="{FF2B5EF4-FFF2-40B4-BE49-F238E27FC236}">
                <a16:creationId xmlns:a16="http://schemas.microsoft.com/office/drawing/2014/main" id="{45F1ACF6-D24A-0311-C5A2-482F5EC7575D}"/>
              </a:ext>
            </a:extLst>
          </p:cNvPr>
          <p:cNvSpPr txBox="1"/>
          <p:nvPr/>
        </p:nvSpPr>
        <p:spPr>
          <a:xfrm>
            <a:off x="286374" y="1297267"/>
            <a:ext cx="1819829" cy="369332"/>
          </a:xfrm>
          <a:prstGeom prst="rect">
            <a:avLst/>
          </a:prstGeom>
          <a:noFill/>
        </p:spPr>
        <p:txBody>
          <a:bodyPr wrap="square" rtlCol="0">
            <a:spAutoFit/>
          </a:bodyPr>
          <a:lstStyle/>
          <a:p>
            <a:r>
              <a:rPr lang="en-US" sz="1800" b="1" dirty="0">
                <a:solidFill>
                  <a:srgbClr val="FF0000"/>
                </a:solidFill>
              </a:rPr>
              <a:t>Homogeneous</a:t>
            </a:r>
          </a:p>
        </p:txBody>
      </p:sp>
      <p:sp>
        <p:nvSpPr>
          <p:cNvPr id="8" name="TextBox 7">
            <a:extLst>
              <a:ext uri="{FF2B5EF4-FFF2-40B4-BE49-F238E27FC236}">
                <a16:creationId xmlns:a16="http://schemas.microsoft.com/office/drawing/2014/main" id="{3839B13D-1B89-8AB8-2934-2A2AE9DD1A13}"/>
              </a:ext>
            </a:extLst>
          </p:cNvPr>
          <p:cNvSpPr txBox="1"/>
          <p:nvPr/>
        </p:nvSpPr>
        <p:spPr>
          <a:xfrm>
            <a:off x="5500655" y="1330178"/>
            <a:ext cx="1850025" cy="369332"/>
          </a:xfrm>
          <a:prstGeom prst="rect">
            <a:avLst/>
          </a:prstGeom>
          <a:noFill/>
        </p:spPr>
        <p:txBody>
          <a:bodyPr wrap="square" rtlCol="0">
            <a:spAutoFit/>
          </a:bodyPr>
          <a:lstStyle/>
          <a:p>
            <a:r>
              <a:rPr lang="en-US" sz="1800" b="1" dirty="0">
                <a:solidFill>
                  <a:srgbClr val="FF0000"/>
                </a:solidFill>
              </a:rPr>
              <a:t>Heterogeneous</a:t>
            </a:r>
          </a:p>
        </p:txBody>
      </p:sp>
      <p:graphicFrame>
        <p:nvGraphicFramePr>
          <p:cNvPr id="15" name="Table 14">
            <a:extLst>
              <a:ext uri="{FF2B5EF4-FFF2-40B4-BE49-F238E27FC236}">
                <a16:creationId xmlns:a16="http://schemas.microsoft.com/office/drawing/2014/main" id="{BE5C9E16-4B74-BFF4-4313-F631345C368A}"/>
              </a:ext>
            </a:extLst>
          </p:cNvPr>
          <p:cNvGraphicFramePr>
            <a:graphicFrameLocks noGrp="1"/>
          </p:cNvGraphicFramePr>
          <p:nvPr>
            <p:extLst>
              <p:ext uri="{D42A27DB-BD31-4B8C-83A1-F6EECF244321}">
                <p14:modId xmlns:p14="http://schemas.microsoft.com/office/powerpoint/2010/main" val="3886883896"/>
              </p:ext>
            </p:extLst>
          </p:nvPr>
        </p:nvGraphicFramePr>
        <p:xfrm>
          <a:off x="4288260" y="1823735"/>
          <a:ext cx="4244621" cy="2929332"/>
        </p:xfrm>
        <a:graphic>
          <a:graphicData uri="http://schemas.openxmlformats.org/drawingml/2006/table">
            <a:tbl>
              <a:tblPr firstRow="1" bandRow="1">
                <a:tableStyleId>{8C460DB3-1CF6-4942-BB13-146197CB54A1}</a:tableStyleId>
              </a:tblPr>
              <a:tblGrid>
                <a:gridCol w="993422">
                  <a:extLst>
                    <a:ext uri="{9D8B030D-6E8A-4147-A177-3AD203B41FA5}">
                      <a16:colId xmlns:a16="http://schemas.microsoft.com/office/drawing/2014/main" val="3854833697"/>
                    </a:ext>
                  </a:extLst>
                </a:gridCol>
                <a:gridCol w="1016000">
                  <a:extLst>
                    <a:ext uri="{9D8B030D-6E8A-4147-A177-3AD203B41FA5}">
                      <a16:colId xmlns:a16="http://schemas.microsoft.com/office/drawing/2014/main" val="1089686239"/>
                    </a:ext>
                  </a:extLst>
                </a:gridCol>
                <a:gridCol w="1106312">
                  <a:extLst>
                    <a:ext uri="{9D8B030D-6E8A-4147-A177-3AD203B41FA5}">
                      <a16:colId xmlns:a16="http://schemas.microsoft.com/office/drawing/2014/main" val="2933512089"/>
                    </a:ext>
                  </a:extLst>
                </a:gridCol>
                <a:gridCol w="1128887">
                  <a:extLst>
                    <a:ext uri="{9D8B030D-6E8A-4147-A177-3AD203B41FA5}">
                      <a16:colId xmlns:a16="http://schemas.microsoft.com/office/drawing/2014/main" val="3457196745"/>
                    </a:ext>
                  </a:extLst>
                </a:gridCol>
              </a:tblGrid>
              <a:tr h="503968">
                <a:tc>
                  <a:txBody>
                    <a:bodyPr/>
                    <a:lstStyle/>
                    <a:p>
                      <a:pPr algn="ctr"/>
                      <a:r>
                        <a:rPr lang="en-US" sz="1400" dirty="0"/>
                        <a:t>#t2.xlarge</a:t>
                      </a:r>
                    </a:p>
                    <a:p>
                      <a:pPr algn="ctr"/>
                      <a:r>
                        <a:rPr lang="en-US" sz="1200" dirty="0"/>
                        <a:t>(0.1856)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a:t>#c4.xlarge</a:t>
                      </a:r>
                    </a:p>
                    <a:p>
                      <a:pPr algn="ctr"/>
                      <a:r>
                        <a:rPr lang="en-US" sz="1200" dirty="0"/>
                        <a:t>(0.199)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a:t>#c5.2xlarge</a:t>
                      </a:r>
                    </a:p>
                    <a:p>
                      <a:pPr algn="ctr"/>
                      <a:r>
                        <a:rPr lang="en-US" sz="1200" dirty="0"/>
                        <a:t>(0.308)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a:t>#g3s.xlarge</a:t>
                      </a:r>
                    </a:p>
                    <a:p>
                      <a:pPr algn="ctr"/>
                      <a:r>
                        <a:rPr lang="en-US" sz="1200" dirty="0"/>
                        <a:t>(0.75)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6596046"/>
                  </a:ext>
                </a:extLst>
              </a:tr>
              <a:tr h="354881">
                <a:tc>
                  <a:txBody>
                    <a:bodyPr/>
                    <a:lstStyle/>
                    <a:p>
                      <a:pPr algn="ctr"/>
                      <a:r>
                        <a:rPr lang="en-US"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13099378"/>
                  </a:ext>
                </a:extLst>
              </a:tr>
              <a:tr h="354881">
                <a:tc>
                  <a:txBody>
                    <a:bodyPr/>
                    <a:lstStyle/>
                    <a:p>
                      <a:pPr algn="ctr"/>
                      <a:r>
                        <a:rPr lang="en-US"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15017779"/>
                  </a:ext>
                </a:extLst>
              </a:tr>
              <a:tr h="449295">
                <a:tc gridSpan="4">
                  <a:txBody>
                    <a:bodyPr/>
                    <a:lstStyle/>
                    <a:p>
                      <a:pPr algn="ctr"/>
                      <a:r>
                        <a:rPr lang="en-US" sz="900" dirty="0"/>
                        <a:t>O</a:t>
                      </a:r>
                    </a:p>
                    <a:p>
                      <a:pPr algn="ctr"/>
                      <a:r>
                        <a:rPr lang="en-US" sz="900" dirty="0"/>
                        <a:t>O</a:t>
                      </a:r>
                    </a:p>
                    <a:p>
                      <a:pPr algn="ctr"/>
                      <a:r>
                        <a:rPr lang="en-US" sz="900" dirty="0"/>
                        <a:t>O</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r>
                        <a:rPr lang="en-US" sz="900" dirty="0"/>
                        <a:t>O</a:t>
                      </a:r>
                    </a:p>
                    <a:p>
                      <a:pPr algn="ctr"/>
                      <a:r>
                        <a:rPr lang="en-US" sz="900" dirty="0"/>
                        <a:t>O</a:t>
                      </a:r>
                    </a:p>
                    <a:p>
                      <a:pPr algn="ctr"/>
                      <a:r>
                        <a:rPr lang="en-US" sz="900" dirty="0"/>
                        <a:t>O</a:t>
                      </a:r>
                      <a:endParaRPr lang="en-US" dirty="0"/>
                    </a:p>
                  </a:txBody>
                  <a:tcPr/>
                </a:tc>
                <a:tc hMerge="1">
                  <a:txBody>
                    <a:bodyPr/>
                    <a:lstStyle/>
                    <a:p>
                      <a:pPr algn="ctr"/>
                      <a:endParaRPr lang="en-US" dirty="0"/>
                    </a:p>
                  </a:txBody>
                  <a:tcPr/>
                </a:tc>
                <a:tc hMerge="1">
                  <a:txBody>
                    <a:bodyPr/>
                    <a:lstStyle/>
                    <a:p>
                      <a:pPr algn="ctr"/>
                      <a:endParaRPr lang="en-US" dirty="0"/>
                    </a:p>
                  </a:txBody>
                  <a:tcPr/>
                </a:tc>
                <a:extLst>
                  <a:ext uri="{0D108BD9-81ED-4DB2-BD59-A6C34878D82A}">
                    <a16:rowId xmlns:a16="http://schemas.microsoft.com/office/drawing/2014/main" val="2216279560"/>
                  </a:ext>
                </a:extLst>
              </a:tr>
              <a:tr h="354881">
                <a:tc>
                  <a:txBody>
                    <a:bodyPr/>
                    <a:lstStyle/>
                    <a:p>
                      <a:pPr algn="ctr"/>
                      <a:r>
                        <a:rPr lang="en-US"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33956278"/>
                  </a:ext>
                </a:extLst>
              </a:tr>
              <a:tr h="354881">
                <a:tc>
                  <a:txBody>
                    <a:bodyPr/>
                    <a:lstStyle/>
                    <a:p>
                      <a:pPr algn="ctr"/>
                      <a:r>
                        <a:rPr lang="en-US"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18135000"/>
                  </a:ext>
                </a:extLst>
              </a:tr>
              <a:tr h="354881">
                <a:tc gridSpan="4">
                  <a:txBody>
                    <a:bodyPr/>
                    <a:lstStyle/>
                    <a:p>
                      <a:pPr algn="ctr"/>
                      <a:r>
                        <a:rPr lang="en-US" sz="900" dirty="0"/>
                        <a:t>O</a:t>
                      </a:r>
                    </a:p>
                    <a:p>
                      <a:pPr algn="ctr"/>
                      <a:r>
                        <a:rPr lang="en-US" sz="900" dirty="0"/>
                        <a:t>O</a:t>
                      </a:r>
                    </a:p>
                    <a:p>
                      <a:pPr algn="ctr"/>
                      <a:r>
                        <a:rPr lang="en-US" sz="900" dirty="0"/>
                        <a:t>O</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r>
                        <a:rPr lang="en-US" sz="900" dirty="0"/>
                        <a:t>O</a:t>
                      </a:r>
                    </a:p>
                    <a:p>
                      <a:pPr algn="ctr"/>
                      <a:r>
                        <a:rPr lang="en-US" sz="900" dirty="0"/>
                        <a:t>O</a:t>
                      </a:r>
                    </a:p>
                    <a:p>
                      <a:pPr algn="ctr"/>
                      <a:r>
                        <a:rPr lang="en-US" sz="900" dirty="0"/>
                        <a:t>O</a:t>
                      </a:r>
                      <a:endParaRPr lang="en-US" dirty="0"/>
                    </a:p>
                  </a:txBody>
                  <a:tcPr/>
                </a:tc>
                <a:tc hMerge="1">
                  <a:txBody>
                    <a:bodyPr/>
                    <a:lstStyle/>
                    <a:p>
                      <a:pPr algn="ctr"/>
                      <a:endParaRPr lang="en-US" dirty="0"/>
                    </a:p>
                  </a:txBody>
                  <a:tcPr/>
                </a:tc>
                <a:tc hMerge="1">
                  <a:txBody>
                    <a:bodyPr/>
                    <a:lstStyle/>
                    <a:p>
                      <a:pPr algn="ctr"/>
                      <a:endParaRPr lang="en-US" dirty="0"/>
                    </a:p>
                  </a:txBody>
                  <a:tcPr/>
                </a:tc>
                <a:extLst>
                  <a:ext uri="{0D108BD9-81ED-4DB2-BD59-A6C34878D82A}">
                    <a16:rowId xmlns:a16="http://schemas.microsoft.com/office/drawing/2014/main" val="2422634588"/>
                  </a:ext>
                </a:extLst>
              </a:tr>
            </a:tbl>
          </a:graphicData>
        </a:graphic>
      </p:graphicFrame>
      <p:graphicFrame>
        <p:nvGraphicFramePr>
          <p:cNvPr id="16" name="Table 15">
            <a:extLst>
              <a:ext uri="{FF2B5EF4-FFF2-40B4-BE49-F238E27FC236}">
                <a16:creationId xmlns:a16="http://schemas.microsoft.com/office/drawing/2014/main" id="{185F0A59-953D-4AF7-1754-87A4643D3D08}"/>
              </a:ext>
            </a:extLst>
          </p:cNvPr>
          <p:cNvGraphicFramePr>
            <a:graphicFrameLocks noGrp="1"/>
          </p:cNvGraphicFramePr>
          <p:nvPr>
            <p:extLst>
              <p:ext uri="{D42A27DB-BD31-4B8C-83A1-F6EECF244321}">
                <p14:modId xmlns:p14="http://schemas.microsoft.com/office/powerpoint/2010/main" val="1180815081"/>
              </p:ext>
            </p:extLst>
          </p:nvPr>
        </p:nvGraphicFramePr>
        <p:xfrm>
          <a:off x="611119" y="1791375"/>
          <a:ext cx="1170343" cy="2961692"/>
        </p:xfrm>
        <a:graphic>
          <a:graphicData uri="http://schemas.openxmlformats.org/drawingml/2006/table">
            <a:tbl>
              <a:tblPr firstRow="1" bandRow="1">
                <a:tableStyleId>{8C460DB3-1CF6-4942-BB13-146197CB54A1}</a:tableStyleId>
              </a:tblPr>
              <a:tblGrid>
                <a:gridCol w="1170343">
                  <a:extLst>
                    <a:ext uri="{9D8B030D-6E8A-4147-A177-3AD203B41FA5}">
                      <a16:colId xmlns:a16="http://schemas.microsoft.com/office/drawing/2014/main" val="3457196745"/>
                    </a:ext>
                  </a:extLst>
                </a:gridCol>
              </a:tblGrid>
              <a:tr h="502920">
                <a:tc>
                  <a:txBody>
                    <a:bodyPr/>
                    <a:lstStyle/>
                    <a:p>
                      <a:pPr algn="ctr"/>
                      <a:r>
                        <a:rPr lang="en-US" dirty="0"/>
                        <a:t>#g3s.xlarge</a:t>
                      </a:r>
                    </a:p>
                    <a:p>
                      <a:pPr algn="ctr"/>
                      <a:r>
                        <a:rPr lang="en-US" sz="1200" dirty="0"/>
                        <a:t>(0.75)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76596046"/>
                  </a:ext>
                </a:extLst>
              </a:tr>
              <a:tr h="502920">
                <a:tc>
                  <a:txBody>
                    <a:bodyPr/>
                    <a:lstStyle/>
                    <a:p>
                      <a:pPr algn="ctr"/>
                      <a:r>
                        <a:rPr lang="en-US"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51297112"/>
                  </a:ext>
                </a:extLst>
              </a:tr>
              <a:tr h="363233">
                <a:tc>
                  <a:txBody>
                    <a:bodyPr/>
                    <a:lstStyle/>
                    <a:p>
                      <a:pPr algn="ctr"/>
                      <a:r>
                        <a:rPr lang="en-US"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13099378"/>
                  </a:ext>
                </a:extLst>
              </a:tr>
              <a:tr h="363233">
                <a:tc>
                  <a:txBody>
                    <a:bodyPr/>
                    <a:lstStyle/>
                    <a:p>
                      <a:pPr algn="ctr"/>
                      <a:r>
                        <a:rPr lang="en-US"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15017779"/>
                  </a:ext>
                </a:extLst>
              </a:tr>
              <a:tr h="363233">
                <a:tc>
                  <a:txBody>
                    <a:bodyPr/>
                    <a:lstStyle/>
                    <a:p>
                      <a:pPr algn="ctr"/>
                      <a:r>
                        <a:rPr lang="en-US" sz="900" dirty="0"/>
                        <a:t>O</a:t>
                      </a:r>
                    </a:p>
                    <a:p>
                      <a:pPr algn="ctr"/>
                      <a:r>
                        <a:rPr lang="en-US" sz="900" dirty="0"/>
                        <a:t>O</a:t>
                      </a:r>
                    </a:p>
                    <a:p>
                      <a:pPr algn="ctr"/>
                      <a:r>
                        <a:rPr lang="en-US" sz="900" dirty="0"/>
                        <a: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16279560"/>
                  </a:ext>
                </a:extLst>
              </a:tr>
              <a:tr h="363233">
                <a:tc>
                  <a:txBody>
                    <a:bodyPr/>
                    <a:lstStyle/>
                    <a:p>
                      <a:pPr algn="ctr"/>
                      <a:r>
                        <a:rPr lang="en-US" dirty="0"/>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705580"/>
                  </a:ext>
                </a:extLst>
              </a:tr>
              <a:tr h="363233">
                <a:tc>
                  <a:txBody>
                    <a:bodyPr/>
                    <a:lstStyle/>
                    <a:p>
                      <a:pPr algn="ctr"/>
                      <a:r>
                        <a:rPr lang="en-US" dirty="0"/>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02135077"/>
                  </a:ext>
                </a:extLst>
              </a:tr>
            </a:tbl>
          </a:graphicData>
        </a:graphic>
      </p:graphicFrame>
      <p:sp>
        <p:nvSpPr>
          <p:cNvPr id="17" name="Rectangle 16">
            <a:extLst>
              <a:ext uri="{FF2B5EF4-FFF2-40B4-BE49-F238E27FC236}">
                <a16:creationId xmlns:a16="http://schemas.microsoft.com/office/drawing/2014/main" id="{61636E03-7845-4878-365E-F75E195211E3}"/>
              </a:ext>
            </a:extLst>
          </p:cNvPr>
          <p:cNvSpPr/>
          <p:nvPr/>
        </p:nvSpPr>
        <p:spPr>
          <a:xfrm>
            <a:off x="217354" y="2810933"/>
            <a:ext cx="1957871" cy="681671"/>
          </a:xfrm>
          <a:prstGeom prst="rect">
            <a:avLst/>
          </a:prstGeom>
          <a:solidFill>
            <a:srgbClr val="FFFF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FF0000"/>
                </a:solidFill>
              </a:rPr>
              <a:t>10 Configurations</a:t>
            </a:r>
          </a:p>
        </p:txBody>
      </p:sp>
      <p:sp>
        <p:nvSpPr>
          <p:cNvPr id="18" name="Rectangle 17">
            <a:extLst>
              <a:ext uri="{FF2B5EF4-FFF2-40B4-BE49-F238E27FC236}">
                <a16:creationId xmlns:a16="http://schemas.microsoft.com/office/drawing/2014/main" id="{3F3B70B1-2885-47E1-CF4E-2A0C23C02D15}"/>
              </a:ext>
            </a:extLst>
          </p:cNvPr>
          <p:cNvSpPr/>
          <p:nvPr/>
        </p:nvSpPr>
        <p:spPr>
          <a:xfrm>
            <a:off x="5392809" y="2767502"/>
            <a:ext cx="1957871" cy="681671"/>
          </a:xfrm>
          <a:prstGeom prst="rect">
            <a:avLst/>
          </a:prstGeom>
          <a:solidFill>
            <a:srgbClr val="FFFF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FF0000"/>
                </a:solidFill>
              </a:rPr>
              <a:t>100,000+ Configurations</a:t>
            </a:r>
          </a:p>
        </p:txBody>
      </p:sp>
      <p:pic>
        <p:nvPicPr>
          <p:cNvPr id="19" name="Google Shape;175;p13">
            <a:extLst>
              <a:ext uri="{FF2B5EF4-FFF2-40B4-BE49-F238E27FC236}">
                <a16:creationId xmlns:a16="http://schemas.microsoft.com/office/drawing/2014/main" id="{EF49FFA7-E267-53FB-EADD-4874E8927CAF}"/>
              </a:ext>
            </a:extLst>
          </p:cNvPr>
          <p:cNvPicPr preferRelativeResize="0"/>
          <p:nvPr/>
        </p:nvPicPr>
        <p:blipFill>
          <a:blip r:embed="rId3">
            <a:alphaModFix/>
          </a:blip>
          <a:stretch>
            <a:fillRect/>
          </a:stretch>
        </p:blipFill>
        <p:spPr>
          <a:xfrm>
            <a:off x="2827930" y="1791375"/>
            <a:ext cx="791475" cy="700739"/>
          </a:xfrm>
          <a:prstGeom prst="rect">
            <a:avLst/>
          </a:prstGeom>
          <a:noFill/>
          <a:ln>
            <a:noFill/>
          </a:ln>
        </p:spPr>
      </p:pic>
      <p:pic>
        <p:nvPicPr>
          <p:cNvPr id="20" name="Google Shape;180;p13">
            <a:extLst>
              <a:ext uri="{FF2B5EF4-FFF2-40B4-BE49-F238E27FC236}">
                <a16:creationId xmlns:a16="http://schemas.microsoft.com/office/drawing/2014/main" id="{DED067BC-2CCF-0954-47E3-D0E1242583CE}"/>
              </a:ext>
            </a:extLst>
          </p:cNvPr>
          <p:cNvPicPr preferRelativeResize="0"/>
          <p:nvPr/>
        </p:nvPicPr>
        <p:blipFill>
          <a:blip r:embed="rId4">
            <a:alphaModFix/>
          </a:blip>
          <a:stretch>
            <a:fillRect/>
          </a:stretch>
        </p:blipFill>
        <p:spPr>
          <a:xfrm>
            <a:off x="2827929" y="3231378"/>
            <a:ext cx="791475" cy="700739"/>
          </a:xfrm>
          <a:prstGeom prst="rect">
            <a:avLst/>
          </a:prstGeom>
          <a:noFill/>
          <a:ln>
            <a:noFill/>
          </a:ln>
        </p:spPr>
      </p:pic>
      <p:pic>
        <p:nvPicPr>
          <p:cNvPr id="21" name="Google Shape;178;p13">
            <a:extLst>
              <a:ext uri="{FF2B5EF4-FFF2-40B4-BE49-F238E27FC236}">
                <a16:creationId xmlns:a16="http://schemas.microsoft.com/office/drawing/2014/main" id="{D85C7F19-41D9-ACA8-80E6-A2F5F091E8EA}"/>
              </a:ext>
            </a:extLst>
          </p:cNvPr>
          <p:cNvPicPr preferRelativeResize="0"/>
          <p:nvPr/>
        </p:nvPicPr>
        <p:blipFill>
          <a:blip r:embed="rId5">
            <a:alphaModFix/>
          </a:blip>
          <a:stretch>
            <a:fillRect/>
          </a:stretch>
        </p:blipFill>
        <p:spPr>
          <a:xfrm>
            <a:off x="2844079" y="2492114"/>
            <a:ext cx="791475" cy="700739"/>
          </a:xfrm>
          <a:prstGeom prst="rect">
            <a:avLst/>
          </a:prstGeom>
          <a:noFill/>
          <a:ln>
            <a:noFill/>
          </a:ln>
        </p:spPr>
      </p:pic>
      <p:pic>
        <p:nvPicPr>
          <p:cNvPr id="22" name="Google Shape;174;p13">
            <a:extLst>
              <a:ext uri="{FF2B5EF4-FFF2-40B4-BE49-F238E27FC236}">
                <a16:creationId xmlns:a16="http://schemas.microsoft.com/office/drawing/2014/main" id="{0B671FA0-5F87-C43A-2EF1-01CC1CD8795D}"/>
              </a:ext>
            </a:extLst>
          </p:cNvPr>
          <p:cNvPicPr preferRelativeResize="0"/>
          <p:nvPr/>
        </p:nvPicPr>
        <p:blipFill>
          <a:blip r:embed="rId6">
            <a:alphaModFix/>
          </a:blip>
          <a:stretch>
            <a:fillRect/>
          </a:stretch>
        </p:blipFill>
        <p:spPr>
          <a:xfrm>
            <a:off x="2828015" y="3932117"/>
            <a:ext cx="791474" cy="700739"/>
          </a:xfrm>
          <a:prstGeom prst="rect">
            <a:avLst/>
          </a:prstGeom>
          <a:noFill/>
          <a:ln>
            <a:noFill/>
          </a:ln>
        </p:spPr>
      </p:pic>
    </p:spTree>
    <p:extLst>
      <p:ext uri="{BB962C8B-B14F-4D97-AF65-F5344CB8AC3E}">
        <p14:creationId xmlns:p14="http://schemas.microsoft.com/office/powerpoint/2010/main" val="2552639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500"/>
                                        <p:tgtEl>
                                          <p:spTgt spid="21"/>
                                        </p:tgtEl>
                                      </p:cBhvr>
                                    </p:animEffect>
                                  </p:childTnLst>
                                </p:cTn>
                              </p:par>
                              <p:par>
                                <p:cTn id="33" presetID="10" presetClass="entr" presetSubtype="0" fill="hold" nodeType="with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500"/>
                                        <p:tgtEl>
                                          <p:spTgt spid="20"/>
                                        </p:tgtEl>
                                      </p:cBhvr>
                                    </p:animEffect>
                                  </p:childTnLst>
                                </p:cTn>
                              </p:par>
                              <p:par>
                                <p:cTn id="36" presetID="10" presetClass="entr" presetSubtype="0" fill="hold" nodeType="with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500"/>
                                        <p:tgtEl>
                                          <p:spTgt spid="22"/>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500"/>
                                        <p:tgtEl>
                                          <p:spTgt spid="8"/>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fade">
                                      <p:cBhvr>
                                        <p:cTn id="48" dur="500"/>
                                        <p:tgtEl>
                                          <p:spTgt spid="15"/>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fade">
                                      <p:cBhvr>
                                        <p:cTn id="5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P spid="17" grpId="0" animBg="1"/>
      <p:bldP spid="1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F42BF0-873E-2CFD-92F4-5A907AEA3B25}"/>
              </a:ext>
            </a:extLst>
          </p:cNvPr>
          <p:cNvSpPr>
            <a:spLocks noGrp="1"/>
          </p:cNvSpPr>
          <p:nvPr>
            <p:ph type="title"/>
          </p:nvPr>
        </p:nvSpPr>
        <p:spPr/>
        <p:txBody>
          <a:bodyPr/>
          <a:lstStyle/>
          <a:p>
            <a:r>
              <a:rPr lang="en-US" dirty="0"/>
              <a:t>0/1 Heterogeneous Metric</a:t>
            </a:r>
          </a:p>
        </p:txBody>
      </p:sp>
      <p:sp>
        <p:nvSpPr>
          <p:cNvPr id="4" name="Slide Number Placeholder 3">
            <a:extLst>
              <a:ext uri="{FF2B5EF4-FFF2-40B4-BE49-F238E27FC236}">
                <a16:creationId xmlns:a16="http://schemas.microsoft.com/office/drawing/2014/main" id="{A65FCACB-75C0-3600-7538-DE9A6CDF837B}"/>
              </a:ext>
            </a:extLst>
          </p:cNvPr>
          <p:cNvSpPr>
            <a:spLocks noGrp="1"/>
          </p:cNvSpPr>
          <p:nvPr>
            <p:ph type="sldNum" sz="quarter" idx="12"/>
          </p:nvPr>
        </p:nvSpPr>
        <p:spPr/>
        <p:txBody>
          <a:bodyPr/>
          <a:lstStyle/>
          <a:p>
            <a:fld id="{7D2751F7-D677-4CE9-B35A-C3CCA0CC8D94}" type="slidenum">
              <a:rPr lang="en-US" smtClean="0"/>
              <a:pPr/>
              <a:t>9</a:t>
            </a:fld>
            <a:endParaRPr lang="en-US" dirty="0"/>
          </a:p>
        </p:txBody>
      </p:sp>
      <p:sp>
        <p:nvSpPr>
          <p:cNvPr id="5" name="Rectangle: Rounded Corners 4">
            <a:extLst>
              <a:ext uri="{FF2B5EF4-FFF2-40B4-BE49-F238E27FC236}">
                <a16:creationId xmlns:a16="http://schemas.microsoft.com/office/drawing/2014/main" id="{D4022E3C-2ADB-6BD2-B3FB-03D2898A0AE9}"/>
              </a:ext>
            </a:extLst>
          </p:cNvPr>
          <p:cNvSpPr/>
          <p:nvPr/>
        </p:nvSpPr>
        <p:spPr>
          <a:xfrm>
            <a:off x="2063798" y="1338922"/>
            <a:ext cx="4387749" cy="960759"/>
          </a:xfrm>
          <a:prstGeom prst="round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Machines are architecturally diverse?</a:t>
            </a:r>
            <a:endParaRPr lang="en-US" sz="2000" dirty="0">
              <a:solidFill>
                <a:schemeClr val="tx1"/>
              </a:solidFill>
            </a:endParaRPr>
          </a:p>
        </p:txBody>
      </p:sp>
      <p:sp>
        <p:nvSpPr>
          <p:cNvPr id="7" name="Rectangle: Rounded Corners 6">
            <a:extLst>
              <a:ext uri="{FF2B5EF4-FFF2-40B4-BE49-F238E27FC236}">
                <a16:creationId xmlns:a16="http://schemas.microsoft.com/office/drawing/2014/main" id="{7FAA2F05-4FF7-433F-7A16-DE284E8E8DBA}"/>
              </a:ext>
            </a:extLst>
          </p:cNvPr>
          <p:cNvSpPr/>
          <p:nvPr/>
        </p:nvSpPr>
        <p:spPr>
          <a:xfrm>
            <a:off x="5620608" y="2964577"/>
            <a:ext cx="830939" cy="425948"/>
          </a:xfrm>
          <a:prstGeom prst="round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FF0000"/>
                </a:solidFill>
              </a:rPr>
              <a:t>Yes/1</a:t>
            </a:r>
            <a:endParaRPr lang="en-US" sz="2000" dirty="0">
              <a:solidFill>
                <a:srgbClr val="FF0000"/>
              </a:solidFill>
            </a:endParaRPr>
          </a:p>
        </p:txBody>
      </p:sp>
      <p:sp>
        <p:nvSpPr>
          <p:cNvPr id="8" name="Rectangle: Rounded Corners 7">
            <a:extLst>
              <a:ext uri="{FF2B5EF4-FFF2-40B4-BE49-F238E27FC236}">
                <a16:creationId xmlns:a16="http://schemas.microsoft.com/office/drawing/2014/main" id="{7BFE4666-CADC-2E41-8B2B-C890F1F90D92}"/>
              </a:ext>
            </a:extLst>
          </p:cNvPr>
          <p:cNvSpPr/>
          <p:nvPr/>
        </p:nvSpPr>
        <p:spPr>
          <a:xfrm>
            <a:off x="2063798" y="2964577"/>
            <a:ext cx="830939" cy="425948"/>
          </a:xfrm>
          <a:prstGeom prst="round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No/0</a:t>
            </a:r>
            <a:endParaRPr lang="en-US" sz="2000" dirty="0">
              <a:solidFill>
                <a:schemeClr val="tx1"/>
              </a:solidFill>
            </a:endParaRPr>
          </a:p>
        </p:txBody>
      </p:sp>
      <p:cxnSp>
        <p:nvCxnSpPr>
          <p:cNvPr id="10" name="Connector: Elbow 9">
            <a:extLst>
              <a:ext uri="{FF2B5EF4-FFF2-40B4-BE49-F238E27FC236}">
                <a16:creationId xmlns:a16="http://schemas.microsoft.com/office/drawing/2014/main" id="{AAC6246D-DA1A-1DF7-15AF-09D44596A1D8}"/>
              </a:ext>
            </a:extLst>
          </p:cNvPr>
          <p:cNvCxnSpPr>
            <a:stCxn id="5" idx="2"/>
            <a:endCxn id="7" idx="0"/>
          </p:cNvCxnSpPr>
          <p:nvPr/>
        </p:nvCxnSpPr>
        <p:spPr>
          <a:xfrm rot="16200000" flipH="1">
            <a:off x="4814427" y="1742926"/>
            <a:ext cx="664896" cy="1778405"/>
          </a:xfrm>
          <a:prstGeom prst="bentConnector3">
            <a:avLst/>
          </a:prstGeom>
        </p:spPr>
        <p:style>
          <a:lnRef idx="1">
            <a:schemeClr val="dk1"/>
          </a:lnRef>
          <a:fillRef idx="0">
            <a:schemeClr val="dk1"/>
          </a:fillRef>
          <a:effectRef idx="0">
            <a:schemeClr val="dk1"/>
          </a:effectRef>
          <a:fontRef idx="minor">
            <a:schemeClr val="tx1"/>
          </a:fontRef>
        </p:style>
      </p:cxnSp>
      <p:cxnSp>
        <p:nvCxnSpPr>
          <p:cNvPr id="12" name="Connector: Elbow 11">
            <a:extLst>
              <a:ext uri="{FF2B5EF4-FFF2-40B4-BE49-F238E27FC236}">
                <a16:creationId xmlns:a16="http://schemas.microsoft.com/office/drawing/2014/main" id="{B7F535EA-B96A-2AE9-B061-012BB6DC88A2}"/>
              </a:ext>
            </a:extLst>
          </p:cNvPr>
          <p:cNvCxnSpPr>
            <a:stCxn id="5" idx="2"/>
            <a:endCxn id="8" idx="0"/>
          </p:cNvCxnSpPr>
          <p:nvPr/>
        </p:nvCxnSpPr>
        <p:spPr>
          <a:xfrm rot="5400000">
            <a:off x="3036023" y="1742927"/>
            <a:ext cx="664896" cy="1778405"/>
          </a:xfrm>
          <a:prstGeom prst="bentConnector3">
            <a:avLst/>
          </a:prstGeom>
        </p:spPr>
        <p:style>
          <a:lnRef idx="1">
            <a:schemeClr val="dk1"/>
          </a:lnRef>
          <a:fillRef idx="0">
            <a:schemeClr val="dk1"/>
          </a:fillRef>
          <a:effectRef idx="0">
            <a:schemeClr val="dk1"/>
          </a:effectRef>
          <a:fontRef idx="minor">
            <a:schemeClr val="tx1"/>
          </a:fontRef>
        </p:style>
      </p:cxnSp>
      <p:sp>
        <p:nvSpPr>
          <p:cNvPr id="15" name="TextBox 14">
            <a:extLst>
              <a:ext uri="{FF2B5EF4-FFF2-40B4-BE49-F238E27FC236}">
                <a16:creationId xmlns:a16="http://schemas.microsoft.com/office/drawing/2014/main" id="{3A539808-8044-5D79-54F1-9EF7F9E8BAE4}"/>
              </a:ext>
            </a:extLst>
          </p:cNvPr>
          <p:cNvSpPr txBox="1"/>
          <p:nvPr/>
        </p:nvSpPr>
        <p:spPr>
          <a:xfrm>
            <a:off x="1569352" y="3534094"/>
            <a:ext cx="1819829" cy="369332"/>
          </a:xfrm>
          <a:prstGeom prst="rect">
            <a:avLst/>
          </a:prstGeom>
          <a:noFill/>
        </p:spPr>
        <p:txBody>
          <a:bodyPr wrap="square" rtlCol="0">
            <a:spAutoFit/>
          </a:bodyPr>
          <a:lstStyle/>
          <a:p>
            <a:r>
              <a:rPr lang="en-US" sz="1800" b="1" dirty="0">
                <a:solidFill>
                  <a:schemeClr val="tx1"/>
                </a:solidFill>
              </a:rPr>
              <a:t>Homogeneous</a:t>
            </a:r>
          </a:p>
        </p:txBody>
      </p:sp>
      <p:sp>
        <p:nvSpPr>
          <p:cNvPr id="16" name="TextBox 15">
            <a:extLst>
              <a:ext uri="{FF2B5EF4-FFF2-40B4-BE49-F238E27FC236}">
                <a16:creationId xmlns:a16="http://schemas.microsoft.com/office/drawing/2014/main" id="{A74FD377-6E47-8FAC-BB1C-0C80FC0539C4}"/>
              </a:ext>
            </a:extLst>
          </p:cNvPr>
          <p:cNvSpPr txBox="1"/>
          <p:nvPr/>
        </p:nvSpPr>
        <p:spPr>
          <a:xfrm>
            <a:off x="5111064" y="3534094"/>
            <a:ext cx="1850025" cy="369332"/>
          </a:xfrm>
          <a:prstGeom prst="rect">
            <a:avLst/>
          </a:prstGeom>
          <a:noFill/>
        </p:spPr>
        <p:txBody>
          <a:bodyPr wrap="square" rtlCol="0">
            <a:spAutoFit/>
          </a:bodyPr>
          <a:lstStyle/>
          <a:p>
            <a:r>
              <a:rPr lang="en-US" sz="1800" b="1" dirty="0">
                <a:solidFill>
                  <a:srgbClr val="FF0000"/>
                </a:solidFill>
              </a:rPr>
              <a:t>Heterogeneous</a:t>
            </a:r>
          </a:p>
        </p:txBody>
      </p:sp>
      <p:sp>
        <p:nvSpPr>
          <p:cNvPr id="17" name="TextBox 16">
            <a:extLst>
              <a:ext uri="{FF2B5EF4-FFF2-40B4-BE49-F238E27FC236}">
                <a16:creationId xmlns:a16="http://schemas.microsoft.com/office/drawing/2014/main" id="{9B8E125C-0EE1-59AB-747F-D809BBAC29AA}"/>
              </a:ext>
            </a:extLst>
          </p:cNvPr>
          <p:cNvSpPr txBox="1"/>
          <p:nvPr/>
        </p:nvSpPr>
        <p:spPr>
          <a:xfrm>
            <a:off x="1422596" y="3965614"/>
            <a:ext cx="1819829" cy="923330"/>
          </a:xfrm>
          <a:prstGeom prst="rect">
            <a:avLst/>
          </a:prstGeom>
          <a:noFill/>
        </p:spPr>
        <p:txBody>
          <a:bodyPr wrap="square" rtlCol="0">
            <a:spAutoFit/>
          </a:bodyPr>
          <a:lstStyle/>
          <a:p>
            <a:pPr algn="ctr"/>
            <a:r>
              <a:rPr lang="en-US" sz="1800" dirty="0">
                <a:solidFill>
                  <a:schemeClr val="tx1"/>
                </a:solidFill>
              </a:rPr>
              <a:t>(</a:t>
            </a:r>
            <a:r>
              <a:rPr lang="en-US" sz="1800" dirty="0">
                <a:solidFill>
                  <a:schemeClr val="bg1">
                    <a:lumMod val="85000"/>
                  </a:schemeClr>
                </a:solidFill>
              </a:rPr>
              <a:t>0</a:t>
            </a:r>
            <a:r>
              <a:rPr lang="en-US" sz="1800" dirty="0">
                <a:solidFill>
                  <a:schemeClr val="tx1"/>
                </a:solidFill>
              </a:rPr>
              <a:t>, </a:t>
            </a:r>
            <a:r>
              <a:rPr lang="en-US" sz="1800" dirty="0">
                <a:solidFill>
                  <a:schemeClr val="bg1">
                    <a:lumMod val="85000"/>
                  </a:schemeClr>
                </a:solidFill>
              </a:rPr>
              <a:t>0</a:t>
            </a:r>
            <a:r>
              <a:rPr lang="en-US" sz="1800" dirty="0">
                <a:solidFill>
                  <a:schemeClr val="tx1"/>
                </a:solidFill>
              </a:rPr>
              <a:t>, </a:t>
            </a:r>
            <a:r>
              <a:rPr lang="en-US" sz="1800" dirty="0">
                <a:solidFill>
                  <a:schemeClr val="bg1">
                    <a:lumMod val="85000"/>
                  </a:schemeClr>
                </a:solidFill>
              </a:rPr>
              <a:t>0</a:t>
            </a:r>
            <a:r>
              <a:rPr lang="en-US" sz="1800" dirty="0">
                <a:solidFill>
                  <a:schemeClr val="tx1"/>
                </a:solidFill>
              </a:rPr>
              <a:t>,10)</a:t>
            </a:r>
          </a:p>
          <a:p>
            <a:pPr algn="ctr"/>
            <a:r>
              <a:rPr lang="en-US" sz="1800" dirty="0">
                <a:solidFill>
                  <a:schemeClr val="tx1"/>
                </a:solidFill>
              </a:rPr>
              <a:t>(</a:t>
            </a:r>
            <a:r>
              <a:rPr lang="en-US" sz="1800" dirty="0">
                <a:solidFill>
                  <a:schemeClr val="accent6">
                    <a:lumMod val="75000"/>
                  </a:schemeClr>
                </a:solidFill>
              </a:rPr>
              <a:t>20</a:t>
            </a:r>
            <a:r>
              <a:rPr lang="en-US" sz="1800" dirty="0">
                <a:solidFill>
                  <a:schemeClr val="tx1"/>
                </a:solidFill>
              </a:rPr>
              <a:t>, </a:t>
            </a:r>
            <a:r>
              <a:rPr lang="en-US" sz="1800" dirty="0">
                <a:solidFill>
                  <a:schemeClr val="bg1">
                    <a:lumMod val="85000"/>
                  </a:schemeClr>
                </a:solidFill>
              </a:rPr>
              <a:t>0</a:t>
            </a:r>
            <a:r>
              <a:rPr lang="en-US" sz="1800" dirty="0">
                <a:solidFill>
                  <a:schemeClr val="tx1"/>
                </a:solidFill>
              </a:rPr>
              <a:t>, </a:t>
            </a:r>
            <a:r>
              <a:rPr lang="en-US" sz="1800" dirty="0">
                <a:solidFill>
                  <a:schemeClr val="bg1">
                    <a:lumMod val="85000"/>
                  </a:schemeClr>
                </a:solidFill>
              </a:rPr>
              <a:t>0</a:t>
            </a:r>
            <a:r>
              <a:rPr lang="en-US" sz="1800" dirty="0">
                <a:solidFill>
                  <a:schemeClr val="tx1"/>
                </a:solidFill>
              </a:rPr>
              <a:t>, </a:t>
            </a:r>
            <a:r>
              <a:rPr lang="en-US" sz="1800" dirty="0">
                <a:solidFill>
                  <a:schemeClr val="bg1">
                    <a:lumMod val="85000"/>
                  </a:schemeClr>
                </a:solidFill>
              </a:rPr>
              <a:t>0</a:t>
            </a:r>
            <a:r>
              <a:rPr lang="en-US" sz="1800" dirty="0">
                <a:solidFill>
                  <a:schemeClr val="tx1"/>
                </a:solidFill>
              </a:rPr>
              <a:t>)</a:t>
            </a:r>
          </a:p>
          <a:p>
            <a:pPr algn="ctr"/>
            <a:r>
              <a:rPr lang="en-US" sz="1800" dirty="0">
                <a:solidFill>
                  <a:schemeClr val="tx1"/>
                </a:solidFill>
              </a:rPr>
              <a:t>(</a:t>
            </a:r>
            <a:r>
              <a:rPr lang="en-US" sz="1800" dirty="0">
                <a:solidFill>
                  <a:schemeClr val="bg1">
                    <a:lumMod val="85000"/>
                  </a:schemeClr>
                </a:solidFill>
              </a:rPr>
              <a:t>0</a:t>
            </a:r>
            <a:r>
              <a:rPr lang="en-US" sz="1800" dirty="0">
                <a:solidFill>
                  <a:schemeClr val="tx1"/>
                </a:solidFill>
              </a:rPr>
              <a:t>,</a:t>
            </a:r>
            <a:r>
              <a:rPr lang="en-US" sz="1800" dirty="0">
                <a:solidFill>
                  <a:srgbClr val="00B0F0"/>
                </a:solidFill>
              </a:rPr>
              <a:t>10</a:t>
            </a:r>
            <a:r>
              <a:rPr lang="en-US" sz="1800" dirty="0">
                <a:solidFill>
                  <a:schemeClr val="tx1"/>
                </a:solidFill>
              </a:rPr>
              <a:t>, </a:t>
            </a:r>
            <a:r>
              <a:rPr lang="en-US" sz="1800" dirty="0">
                <a:solidFill>
                  <a:schemeClr val="bg1">
                    <a:lumMod val="85000"/>
                  </a:schemeClr>
                </a:solidFill>
              </a:rPr>
              <a:t>0</a:t>
            </a:r>
            <a:r>
              <a:rPr lang="en-US" sz="1800" dirty="0">
                <a:solidFill>
                  <a:schemeClr val="tx1"/>
                </a:solidFill>
              </a:rPr>
              <a:t>, </a:t>
            </a:r>
            <a:r>
              <a:rPr lang="en-US" sz="1800" dirty="0">
                <a:solidFill>
                  <a:schemeClr val="bg1">
                    <a:lumMod val="85000"/>
                  </a:schemeClr>
                </a:solidFill>
              </a:rPr>
              <a:t>0</a:t>
            </a:r>
            <a:r>
              <a:rPr lang="en-US" sz="1800" dirty="0">
                <a:solidFill>
                  <a:schemeClr val="tx1"/>
                </a:solidFill>
              </a:rPr>
              <a:t>)</a:t>
            </a:r>
          </a:p>
        </p:txBody>
      </p:sp>
      <p:sp>
        <p:nvSpPr>
          <p:cNvPr id="18" name="TextBox 17">
            <a:extLst>
              <a:ext uri="{FF2B5EF4-FFF2-40B4-BE49-F238E27FC236}">
                <a16:creationId xmlns:a16="http://schemas.microsoft.com/office/drawing/2014/main" id="{3AEEE718-A42E-034D-CF51-3F86854404DC}"/>
              </a:ext>
            </a:extLst>
          </p:cNvPr>
          <p:cNvSpPr txBox="1"/>
          <p:nvPr/>
        </p:nvSpPr>
        <p:spPr>
          <a:xfrm>
            <a:off x="5141260" y="4011278"/>
            <a:ext cx="1819829" cy="923330"/>
          </a:xfrm>
          <a:prstGeom prst="rect">
            <a:avLst/>
          </a:prstGeom>
          <a:noFill/>
        </p:spPr>
        <p:txBody>
          <a:bodyPr wrap="square" rtlCol="0">
            <a:spAutoFit/>
          </a:bodyPr>
          <a:lstStyle/>
          <a:p>
            <a:pPr algn="ctr"/>
            <a:r>
              <a:rPr lang="en-US" sz="1800" dirty="0">
                <a:solidFill>
                  <a:schemeClr val="tx1"/>
                </a:solidFill>
              </a:rPr>
              <a:t>(</a:t>
            </a:r>
            <a:r>
              <a:rPr lang="en-US" sz="1800" dirty="0">
                <a:solidFill>
                  <a:schemeClr val="accent6">
                    <a:lumMod val="75000"/>
                  </a:schemeClr>
                </a:solidFill>
              </a:rPr>
              <a:t>10</a:t>
            </a:r>
            <a:r>
              <a:rPr lang="en-US" sz="1800" dirty="0">
                <a:solidFill>
                  <a:schemeClr val="tx1"/>
                </a:solidFill>
              </a:rPr>
              <a:t>, </a:t>
            </a:r>
            <a:r>
              <a:rPr lang="en-US" sz="1800" dirty="0">
                <a:solidFill>
                  <a:srgbClr val="00B0F0"/>
                </a:solidFill>
              </a:rPr>
              <a:t>2</a:t>
            </a:r>
            <a:r>
              <a:rPr lang="en-US" sz="1800" dirty="0">
                <a:solidFill>
                  <a:schemeClr val="tx1"/>
                </a:solidFill>
              </a:rPr>
              <a:t> ,</a:t>
            </a:r>
            <a:r>
              <a:rPr lang="en-US" sz="1800" dirty="0">
                <a:solidFill>
                  <a:schemeClr val="bg1">
                    <a:lumMod val="75000"/>
                  </a:schemeClr>
                </a:solidFill>
              </a:rPr>
              <a:t>0</a:t>
            </a:r>
            <a:r>
              <a:rPr lang="en-US" sz="1800" dirty="0">
                <a:solidFill>
                  <a:schemeClr val="tx1"/>
                </a:solidFill>
              </a:rPr>
              <a:t>, 9)</a:t>
            </a:r>
          </a:p>
          <a:p>
            <a:pPr algn="ctr"/>
            <a:r>
              <a:rPr lang="en-US" sz="1800" dirty="0">
                <a:solidFill>
                  <a:schemeClr val="tx1"/>
                </a:solidFill>
              </a:rPr>
              <a:t>(</a:t>
            </a:r>
            <a:r>
              <a:rPr lang="en-US" sz="1800" dirty="0">
                <a:solidFill>
                  <a:schemeClr val="bg1">
                    <a:lumMod val="75000"/>
                  </a:schemeClr>
                </a:solidFill>
              </a:rPr>
              <a:t>0</a:t>
            </a:r>
            <a:r>
              <a:rPr lang="en-US" sz="1800" dirty="0">
                <a:solidFill>
                  <a:schemeClr val="tx1"/>
                </a:solidFill>
              </a:rPr>
              <a:t>,</a:t>
            </a:r>
            <a:r>
              <a:rPr lang="en-US" sz="1800" dirty="0">
                <a:solidFill>
                  <a:srgbClr val="00B0F0"/>
                </a:solidFill>
              </a:rPr>
              <a:t>10</a:t>
            </a:r>
            <a:r>
              <a:rPr lang="en-US" sz="1800" dirty="0">
                <a:solidFill>
                  <a:schemeClr val="tx1"/>
                </a:solidFill>
              </a:rPr>
              <a:t>, </a:t>
            </a:r>
            <a:r>
              <a:rPr lang="en-US" sz="1800" dirty="0">
                <a:solidFill>
                  <a:srgbClr val="FF0000"/>
                </a:solidFill>
              </a:rPr>
              <a:t>5</a:t>
            </a:r>
            <a:r>
              <a:rPr lang="en-US" sz="1800" dirty="0">
                <a:solidFill>
                  <a:schemeClr val="tx1"/>
                </a:solidFill>
              </a:rPr>
              <a:t>, 4)</a:t>
            </a:r>
          </a:p>
          <a:p>
            <a:pPr algn="ctr"/>
            <a:r>
              <a:rPr lang="en-US" sz="1800" dirty="0">
                <a:solidFill>
                  <a:schemeClr val="tx1"/>
                </a:solidFill>
              </a:rPr>
              <a:t>(</a:t>
            </a:r>
            <a:r>
              <a:rPr lang="en-US" sz="1800" dirty="0">
                <a:solidFill>
                  <a:schemeClr val="accent6">
                    <a:lumMod val="75000"/>
                  </a:schemeClr>
                </a:solidFill>
              </a:rPr>
              <a:t>20</a:t>
            </a:r>
            <a:r>
              <a:rPr lang="en-US" sz="1800" dirty="0">
                <a:solidFill>
                  <a:schemeClr val="tx1"/>
                </a:solidFill>
              </a:rPr>
              <a:t>,</a:t>
            </a:r>
            <a:r>
              <a:rPr lang="en-US" sz="1800" dirty="0">
                <a:solidFill>
                  <a:srgbClr val="00B0F0"/>
                </a:solidFill>
              </a:rPr>
              <a:t>10</a:t>
            </a:r>
            <a:r>
              <a:rPr lang="en-US" sz="1800" dirty="0">
                <a:solidFill>
                  <a:schemeClr val="tx1"/>
                </a:solidFill>
              </a:rPr>
              <a:t>, </a:t>
            </a:r>
            <a:r>
              <a:rPr lang="en-US" sz="1800" dirty="0">
                <a:solidFill>
                  <a:srgbClr val="FF0000"/>
                </a:solidFill>
              </a:rPr>
              <a:t>5</a:t>
            </a:r>
            <a:r>
              <a:rPr lang="en-US" sz="1800" dirty="0">
                <a:solidFill>
                  <a:schemeClr val="tx1"/>
                </a:solidFill>
              </a:rPr>
              <a:t>, </a:t>
            </a:r>
            <a:r>
              <a:rPr lang="en-US" sz="1800" dirty="0">
                <a:solidFill>
                  <a:schemeClr val="bg1">
                    <a:lumMod val="75000"/>
                  </a:schemeClr>
                </a:solidFill>
              </a:rPr>
              <a:t>0</a:t>
            </a:r>
            <a:r>
              <a:rPr lang="en-US" sz="1800" dirty="0">
                <a:solidFill>
                  <a:schemeClr val="tx1"/>
                </a:solidFill>
              </a:rPr>
              <a:t>)</a:t>
            </a:r>
          </a:p>
        </p:txBody>
      </p:sp>
    </p:spTree>
    <p:extLst>
      <p:ext uri="{BB962C8B-B14F-4D97-AF65-F5344CB8AC3E}">
        <p14:creationId xmlns:p14="http://schemas.microsoft.com/office/powerpoint/2010/main" val="283372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fade">
                                      <p:cBhvr>
                                        <p:cTn id="38" dur="500"/>
                                        <p:tgtEl>
                                          <p:spTgt spid="16"/>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15" grpId="0"/>
      <p:bldP spid="16" grpId="0"/>
      <p:bldP spid="17" grpId="0"/>
      <p:bldP spid="18" grpId="0"/>
    </p:bldLst>
  </p:timing>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8352</TotalTime>
  <Words>3818</Words>
  <Application>Microsoft Macintosh PowerPoint</Application>
  <PresentationFormat>On-screen Show (16:9)</PresentationFormat>
  <Paragraphs>847</Paragraphs>
  <Slides>49</Slides>
  <Notes>31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49</vt:i4>
      </vt:variant>
    </vt:vector>
  </HeadingPairs>
  <TitlesOfParts>
    <vt:vector size="58" baseType="lpstr">
      <vt:lpstr>Arial</vt:lpstr>
      <vt:lpstr>Calibri</vt:lpstr>
      <vt:lpstr>Cambria Math</vt:lpstr>
      <vt:lpstr>Courier New</vt:lpstr>
      <vt:lpstr>Georgia</vt:lpstr>
      <vt:lpstr>Söhne</vt:lpstr>
      <vt:lpstr>Times New Roman</vt:lpstr>
      <vt:lpstr>Wingdings</vt:lpstr>
      <vt:lpstr>2_Office Theme</vt:lpstr>
      <vt:lpstr>HEET: A Performance Measure to Quantify Heterogeneity in Distributed Computing Systems</vt:lpstr>
      <vt:lpstr>Outline</vt:lpstr>
      <vt:lpstr>PowerPoint Presentation</vt:lpstr>
      <vt:lpstr>AI-Powered Solutions</vt:lpstr>
      <vt:lpstr>Computing Infrastructure </vt:lpstr>
      <vt:lpstr>Homogeneous Computing</vt:lpstr>
      <vt:lpstr>Heterogeneous Computing</vt:lpstr>
      <vt:lpstr>Homogeneous vs. Heterogeneous Decision Space</vt:lpstr>
      <vt:lpstr>0/1 Heterogeneous Metric</vt:lpstr>
      <vt:lpstr>Heterogeneity Spectrum</vt:lpstr>
      <vt:lpstr>Heterogeneity</vt:lpstr>
      <vt:lpstr>Machine Heterogeneity</vt:lpstr>
      <vt:lpstr>Task Heterogeneity</vt:lpstr>
      <vt:lpstr>Machine and Task Heterogeneity</vt:lpstr>
      <vt:lpstr>Heterogeneous Computing (HC) Systems</vt:lpstr>
      <vt:lpstr>Performance Model of HC Systems</vt:lpstr>
      <vt:lpstr>Heterogeneity in EET Matrix</vt:lpstr>
      <vt:lpstr>PowerPoint Presentation</vt:lpstr>
      <vt:lpstr>Homogenization: Heterogeneity to Homogeneity</vt:lpstr>
      <vt:lpstr>The Role of Homogenization in the Heterogeneity Score</vt:lpstr>
      <vt:lpstr>The Role of Homogenization in the Heterogeneity Score</vt:lpstr>
      <vt:lpstr>Problem Statement</vt:lpstr>
      <vt:lpstr>Homogenization Strategy</vt:lpstr>
      <vt:lpstr>Homogenization Dimensions</vt:lpstr>
      <vt:lpstr>Machine Homogenization(MH)</vt:lpstr>
      <vt:lpstr>Task Homogenization(TH)</vt:lpstr>
      <vt:lpstr>Speedup Vector For MH</vt:lpstr>
      <vt:lpstr>Example</vt:lpstr>
      <vt:lpstr>Speedup Vector For TH</vt:lpstr>
      <vt:lpstr>Example</vt:lpstr>
      <vt:lpstr>How to Infer Speed Factor from Speedup Vector?</vt:lpstr>
      <vt:lpstr>Speedup Factor for MH</vt:lpstr>
      <vt:lpstr>Speedup Factor for MH</vt:lpstr>
      <vt:lpstr>Speedup Factor for MH</vt:lpstr>
      <vt:lpstr>Speedup Factor for MH</vt:lpstr>
      <vt:lpstr>Speedup Factor for MH</vt:lpstr>
      <vt:lpstr>MH and TH</vt:lpstr>
      <vt:lpstr>PowerPoint Presentation</vt:lpstr>
      <vt:lpstr>HEET: System Heterogeneity Score</vt:lpstr>
      <vt:lpstr>Heterogeneous System Transformation into a Homogeneous System</vt:lpstr>
      <vt:lpstr>Estimated Makespan and Throughput</vt:lpstr>
      <vt:lpstr>Experimental Setup</vt:lpstr>
      <vt:lpstr>Validating HEET Score</vt:lpstr>
      <vt:lpstr>Validating HEET Score</vt:lpstr>
      <vt:lpstr>Validating HEET Score</vt:lpstr>
      <vt:lpstr>Summary</vt:lpstr>
      <vt:lpstr>Future Works</vt:lpstr>
      <vt:lpstr>Future Works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 Scope</dc:title>
  <dc:creator>Ali</dc:creator>
  <cp:lastModifiedBy>Ali Mokhtari</cp:lastModifiedBy>
  <cp:revision>225</cp:revision>
  <cp:lastPrinted>2023-04-25T17:21:20Z</cp:lastPrinted>
  <dcterms:modified xsi:type="dcterms:W3CDTF">2024-12-01T16:30:42Z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38202f9-8d41-4950-b014-f183e397b746_Enabled">
    <vt:lpwstr>true</vt:lpwstr>
  </property>
  <property fmtid="{D5CDD505-2E9C-101B-9397-08002B2CF9AE}" pid="3" name="MSIP_Label_638202f9-8d41-4950-b014-f183e397b746_SetDate">
    <vt:lpwstr>2024-06-08T00:45:29Z</vt:lpwstr>
  </property>
  <property fmtid="{D5CDD505-2E9C-101B-9397-08002B2CF9AE}" pid="4" name="MSIP_Label_638202f9-8d41-4950-b014-f183e397b746_Method">
    <vt:lpwstr>Standard</vt:lpwstr>
  </property>
  <property fmtid="{D5CDD505-2E9C-101B-9397-08002B2CF9AE}" pid="5" name="MSIP_Label_638202f9-8d41-4950-b014-f183e397b746_Name">
    <vt:lpwstr>defa4170-0d19-0005-0004-bc88714345d2</vt:lpwstr>
  </property>
  <property fmtid="{D5CDD505-2E9C-101B-9397-08002B2CF9AE}" pid="6" name="MSIP_Label_638202f9-8d41-4950-b014-f183e397b746_SiteId">
    <vt:lpwstr>13b3b0ce-cd75-49a4-bfea-0a03b01ff1ab</vt:lpwstr>
  </property>
  <property fmtid="{D5CDD505-2E9C-101B-9397-08002B2CF9AE}" pid="7" name="MSIP_Label_638202f9-8d41-4950-b014-f183e397b746_ActionId">
    <vt:lpwstr>08bc6500-c984-46fa-b5fd-fa07335971cb</vt:lpwstr>
  </property>
  <property fmtid="{D5CDD505-2E9C-101B-9397-08002B2CF9AE}" pid="8" name="MSIP_Label_638202f9-8d41-4950-b014-f183e397b746_ContentBits">
    <vt:lpwstr>0</vt:lpwstr>
  </property>
</Properties>
</file>