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5" r:id="rId1"/>
  </p:sldMasterIdLst>
  <p:notesMasterIdLst>
    <p:notesMasterId r:id="rId26"/>
  </p:notesMasterIdLst>
  <p:sldIdLst>
    <p:sldId id="490" r:id="rId2"/>
    <p:sldId id="500" r:id="rId3"/>
    <p:sldId id="502" r:id="rId4"/>
    <p:sldId id="503" r:id="rId5"/>
    <p:sldId id="505" r:id="rId6"/>
    <p:sldId id="504" r:id="rId7"/>
    <p:sldId id="507" r:id="rId8"/>
    <p:sldId id="510" r:id="rId9"/>
    <p:sldId id="511" r:id="rId10"/>
    <p:sldId id="512" r:id="rId11"/>
    <p:sldId id="515" r:id="rId12"/>
    <p:sldId id="516" r:id="rId13"/>
    <p:sldId id="517" r:id="rId14"/>
    <p:sldId id="518" r:id="rId15"/>
    <p:sldId id="520" r:id="rId16"/>
    <p:sldId id="521" r:id="rId17"/>
    <p:sldId id="519" r:id="rId18"/>
    <p:sldId id="522" r:id="rId19"/>
    <p:sldId id="523" r:id="rId20"/>
    <p:sldId id="524" r:id="rId21"/>
    <p:sldId id="525" r:id="rId22"/>
    <p:sldId id="526" r:id="rId23"/>
    <p:sldId id="527" r:id="rId24"/>
    <p:sldId id="486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460DB3-1CF6-4942-BB13-146197CB54A1}">
  <a:tblStyle styleId="{8C460DB3-1CF6-4942-BB13-146197CB54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A2CBA6-0C47-4AE2-9DD7-EE8F746B5888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ACA0A4-F398-4FAE-9FFD-7294D29401E2}">
      <dgm:prSet phldrT="[Text]" custT="1"/>
      <dgm:spPr/>
      <dgm:t>
        <a:bodyPr/>
        <a:lstStyle/>
        <a:p>
          <a:r>
            <a:rPr lang="en-US" sz="2800" dirty="0"/>
            <a:t>Multi-Tenancy</a:t>
          </a:r>
        </a:p>
      </dgm:t>
    </dgm:pt>
    <dgm:pt modelId="{616036B9-5732-416A-8044-452498D74E82}" type="parTrans" cxnId="{BF1F18F8-2AC0-4739-A7DC-80C335413DF9}">
      <dgm:prSet/>
      <dgm:spPr/>
      <dgm:t>
        <a:bodyPr/>
        <a:lstStyle/>
        <a:p>
          <a:endParaRPr lang="en-US"/>
        </a:p>
      </dgm:t>
    </dgm:pt>
    <dgm:pt modelId="{27DB5EAD-41D4-4F47-9365-315C290E2021}" type="sibTrans" cxnId="{BF1F18F8-2AC0-4739-A7DC-80C335413DF9}">
      <dgm:prSet/>
      <dgm:spPr/>
      <dgm:t>
        <a:bodyPr/>
        <a:lstStyle/>
        <a:p>
          <a:endParaRPr lang="en-US"/>
        </a:p>
      </dgm:t>
    </dgm:pt>
    <dgm:pt modelId="{70E36021-2F25-4C0E-BC6B-ACBAE00AECF7}">
      <dgm:prSet phldrT="[Text]" custT="1"/>
      <dgm:spPr/>
      <dgm:t>
        <a:bodyPr/>
        <a:lstStyle/>
        <a:p>
          <a:r>
            <a:rPr lang="en-US" sz="3200" dirty="0"/>
            <a:t>Accuracy </a:t>
          </a:r>
          <a:r>
            <a:rPr lang="en-US" sz="2400" dirty="0"/>
            <a:t>(Model Size)</a:t>
          </a:r>
          <a:endParaRPr lang="en-US" sz="3200" dirty="0"/>
        </a:p>
      </dgm:t>
    </dgm:pt>
    <dgm:pt modelId="{632F51BA-6A0F-4E2F-9258-025C1660336A}" type="parTrans" cxnId="{7E3E9C26-27BA-42FB-9270-6B1D12FFCDE8}">
      <dgm:prSet/>
      <dgm:spPr/>
      <dgm:t>
        <a:bodyPr/>
        <a:lstStyle/>
        <a:p>
          <a:endParaRPr lang="en-US"/>
        </a:p>
      </dgm:t>
    </dgm:pt>
    <dgm:pt modelId="{5069A0AD-5115-465D-808F-32CB4E9A2A0D}" type="sibTrans" cxnId="{7E3E9C26-27BA-42FB-9270-6B1D12FFCDE8}">
      <dgm:prSet/>
      <dgm:spPr/>
      <dgm:t>
        <a:bodyPr/>
        <a:lstStyle/>
        <a:p>
          <a:endParaRPr lang="en-US"/>
        </a:p>
      </dgm:t>
    </dgm:pt>
    <dgm:pt modelId="{669C74EF-BCB7-47AA-9052-5DACD6236D0B}" type="pres">
      <dgm:prSet presAssocID="{D2A2CBA6-0C47-4AE2-9DD7-EE8F746B5888}" presName="compositeShape" presStyleCnt="0">
        <dgm:presLayoutVars>
          <dgm:chMax val="2"/>
          <dgm:dir/>
          <dgm:resizeHandles val="exact"/>
        </dgm:presLayoutVars>
      </dgm:prSet>
      <dgm:spPr/>
    </dgm:pt>
    <dgm:pt modelId="{19BB1D7F-5F3F-4455-AEEE-827A6805F158}" type="pres">
      <dgm:prSet presAssocID="{D2A2CBA6-0C47-4AE2-9DD7-EE8F746B5888}" presName="divider" presStyleLbl="fgShp" presStyleIdx="0" presStyleCnt="1"/>
      <dgm:spPr/>
    </dgm:pt>
    <dgm:pt modelId="{4A581404-BE0D-4CB6-8FB9-480481230C2F}" type="pres">
      <dgm:prSet presAssocID="{8BACA0A4-F398-4FAE-9FFD-7294D29401E2}" presName="downArrow" presStyleLbl="node1" presStyleIdx="0" presStyleCnt="2"/>
      <dgm:spPr/>
    </dgm:pt>
    <dgm:pt modelId="{0AB44190-73AB-45A3-ACDE-0442EB5BB427}" type="pres">
      <dgm:prSet presAssocID="{8BACA0A4-F398-4FAE-9FFD-7294D29401E2}" presName="downArrowText" presStyleLbl="revTx" presStyleIdx="0" presStyleCnt="2" custScaleX="181019">
        <dgm:presLayoutVars>
          <dgm:bulletEnabled val="1"/>
        </dgm:presLayoutVars>
      </dgm:prSet>
      <dgm:spPr/>
    </dgm:pt>
    <dgm:pt modelId="{6A5043B0-3E14-4380-A011-D3716204F4D7}" type="pres">
      <dgm:prSet presAssocID="{70E36021-2F25-4C0E-BC6B-ACBAE00AECF7}" presName="upArrow" presStyleLbl="node1" presStyleIdx="1" presStyleCnt="2"/>
      <dgm:spPr/>
    </dgm:pt>
    <dgm:pt modelId="{C1813A6E-5044-442F-9ED1-8490B1598630}" type="pres">
      <dgm:prSet presAssocID="{70E36021-2F25-4C0E-BC6B-ACBAE00AECF7}" presName="upArrowText" presStyleLbl="revTx" presStyleIdx="1" presStyleCnt="2" custScaleX="154398">
        <dgm:presLayoutVars>
          <dgm:bulletEnabled val="1"/>
        </dgm:presLayoutVars>
      </dgm:prSet>
      <dgm:spPr/>
    </dgm:pt>
  </dgm:ptLst>
  <dgm:cxnLst>
    <dgm:cxn modelId="{5F4DA920-1914-4B87-8802-18C8FE8453CC}" type="presOf" srcId="{70E36021-2F25-4C0E-BC6B-ACBAE00AECF7}" destId="{C1813A6E-5044-442F-9ED1-8490B1598630}" srcOrd="0" destOrd="0" presId="urn:microsoft.com/office/officeart/2005/8/layout/arrow3"/>
    <dgm:cxn modelId="{7E3E9C26-27BA-42FB-9270-6B1D12FFCDE8}" srcId="{D2A2CBA6-0C47-4AE2-9DD7-EE8F746B5888}" destId="{70E36021-2F25-4C0E-BC6B-ACBAE00AECF7}" srcOrd="1" destOrd="0" parTransId="{632F51BA-6A0F-4E2F-9258-025C1660336A}" sibTransId="{5069A0AD-5115-465D-808F-32CB4E9A2A0D}"/>
    <dgm:cxn modelId="{4B7D8B47-43C9-43CF-BF2D-F75E41652B9E}" type="presOf" srcId="{D2A2CBA6-0C47-4AE2-9DD7-EE8F746B5888}" destId="{669C74EF-BCB7-47AA-9052-5DACD6236D0B}" srcOrd="0" destOrd="0" presId="urn:microsoft.com/office/officeart/2005/8/layout/arrow3"/>
    <dgm:cxn modelId="{CCA103F7-B30D-41C5-A778-009ECA8EC646}" type="presOf" srcId="{8BACA0A4-F398-4FAE-9FFD-7294D29401E2}" destId="{0AB44190-73AB-45A3-ACDE-0442EB5BB427}" srcOrd="0" destOrd="0" presId="urn:microsoft.com/office/officeart/2005/8/layout/arrow3"/>
    <dgm:cxn modelId="{BF1F18F8-2AC0-4739-A7DC-80C335413DF9}" srcId="{D2A2CBA6-0C47-4AE2-9DD7-EE8F746B5888}" destId="{8BACA0A4-F398-4FAE-9FFD-7294D29401E2}" srcOrd="0" destOrd="0" parTransId="{616036B9-5732-416A-8044-452498D74E82}" sibTransId="{27DB5EAD-41D4-4F47-9365-315C290E2021}"/>
    <dgm:cxn modelId="{FBAF4F7B-C318-48E5-9C23-B6CFE9FAAC84}" type="presParOf" srcId="{669C74EF-BCB7-47AA-9052-5DACD6236D0B}" destId="{19BB1D7F-5F3F-4455-AEEE-827A6805F158}" srcOrd="0" destOrd="0" presId="urn:microsoft.com/office/officeart/2005/8/layout/arrow3"/>
    <dgm:cxn modelId="{76368E43-8833-4E2C-AD23-25FAC7B15B5A}" type="presParOf" srcId="{669C74EF-BCB7-47AA-9052-5DACD6236D0B}" destId="{4A581404-BE0D-4CB6-8FB9-480481230C2F}" srcOrd="1" destOrd="0" presId="urn:microsoft.com/office/officeart/2005/8/layout/arrow3"/>
    <dgm:cxn modelId="{1C228718-24B5-4274-A076-D2C3CA6697DF}" type="presParOf" srcId="{669C74EF-BCB7-47AA-9052-5DACD6236D0B}" destId="{0AB44190-73AB-45A3-ACDE-0442EB5BB427}" srcOrd="2" destOrd="0" presId="urn:microsoft.com/office/officeart/2005/8/layout/arrow3"/>
    <dgm:cxn modelId="{F94EA52B-0E4D-44CE-9FEF-D8B722B086CD}" type="presParOf" srcId="{669C74EF-BCB7-47AA-9052-5DACD6236D0B}" destId="{6A5043B0-3E14-4380-A011-D3716204F4D7}" srcOrd="3" destOrd="0" presId="urn:microsoft.com/office/officeart/2005/8/layout/arrow3"/>
    <dgm:cxn modelId="{82CE37C0-7D52-46F3-B767-D8EF3053559B}" type="presParOf" srcId="{669C74EF-BCB7-47AA-9052-5DACD6236D0B}" destId="{C1813A6E-5044-442F-9ED1-8490B159863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B1D7F-5F3F-4455-AEEE-827A6805F158}">
      <dsp:nvSpPr>
        <dsp:cNvPr id="0" name=""/>
        <dsp:cNvSpPr/>
      </dsp:nvSpPr>
      <dsp:spPr>
        <a:xfrm rot="21300000">
          <a:off x="16143" y="1189713"/>
          <a:ext cx="5228335" cy="59872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81404-BE0D-4CB6-8FB9-480481230C2F}">
      <dsp:nvSpPr>
        <dsp:cNvPr id="0" name=""/>
        <dsp:cNvSpPr/>
      </dsp:nvSpPr>
      <dsp:spPr>
        <a:xfrm>
          <a:off x="631274" y="148907"/>
          <a:ext cx="1578186" cy="119126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44190-73AB-45A3-ACDE-0442EB5BB427}">
      <dsp:nvSpPr>
        <dsp:cNvPr id="0" name=""/>
        <dsp:cNvSpPr/>
      </dsp:nvSpPr>
      <dsp:spPr>
        <a:xfrm>
          <a:off x="2106193" y="0"/>
          <a:ext cx="3047272" cy="1250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Multi-Tenancy</a:t>
          </a:r>
        </a:p>
      </dsp:txBody>
      <dsp:txXfrm>
        <a:off x="2106193" y="0"/>
        <a:ext cx="3047272" cy="1250823"/>
      </dsp:txXfrm>
    </dsp:sp>
    <dsp:sp modelId="{6A5043B0-3E14-4380-A011-D3716204F4D7}">
      <dsp:nvSpPr>
        <dsp:cNvPr id="0" name=""/>
        <dsp:cNvSpPr/>
      </dsp:nvSpPr>
      <dsp:spPr>
        <a:xfrm>
          <a:off x="3051160" y="1637982"/>
          <a:ext cx="1578186" cy="119126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13A6E-5044-442F-9ED1-8490B1598630}">
      <dsp:nvSpPr>
        <dsp:cNvPr id="0" name=""/>
        <dsp:cNvSpPr/>
      </dsp:nvSpPr>
      <dsp:spPr>
        <a:xfrm>
          <a:off x="331225" y="1727327"/>
          <a:ext cx="2599134" cy="1250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Accuracy </a:t>
          </a:r>
          <a:r>
            <a:rPr lang="en-US" sz="2400" kern="1200" dirty="0"/>
            <a:t>(Model Size)</a:t>
          </a:r>
          <a:endParaRPr lang="en-US" sz="3200" kern="1200" dirty="0"/>
        </a:p>
      </dsp:txBody>
      <dsp:txXfrm>
        <a:off x="331225" y="1727327"/>
        <a:ext cx="2599134" cy="1250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pccla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2576"/>
            <a:ext cx="7772400" cy="1102519"/>
          </a:xfrm>
        </p:spPr>
        <p:txBody>
          <a:bodyPr>
            <a:normAutofit/>
          </a:bodyPr>
          <a:lstStyle>
            <a:lvl1pPr algn="ctr">
              <a:defRPr sz="21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6907" y="2756766"/>
            <a:ext cx="7190184" cy="40720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title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7942" y="4229100"/>
            <a:ext cx="1267477" cy="6057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7F5C4D5-560D-47A9-AAC3-7EF26477968D}"/>
              </a:ext>
            </a:extLst>
          </p:cNvPr>
          <p:cNvSpPr/>
          <p:nvPr userDrawn="1"/>
        </p:nvSpPr>
        <p:spPr>
          <a:xfrm>
            <a:off x="0" y="4834890"/>
            <a:ext cx="9144000" cy="30861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D42CBF-23E6-43DA-B07D-E6A9097E64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79" r="26273" b="-1"/>
          <a:stretch/>
        </p:blipFill>
        <p:spPr>
          <a:xfrm>
            <a:off x="3919478" y="17860"/>
            <a:ext cx="1305044" cy="11694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12D7D5-7ED9-4FB3-8309-E88F44E44BBC}"/>
              </a:ext>
            </a:extLst>
          </p:cNvPr>
          <p:cNvSpPr/>
          <p:nvPr userDrawn="1"/>
        </p:nvSpPr>
        <p:spPr>
          <a:xfrm>
            <a:off x="1537855" y="3295641"/>
            <a:ext cx="6078681" cy="730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b="0" baseline="30000" dirty="0">
                <a:solidFill>
                  <a:schemeClr val="tx1"/>
                </a:solidFill>
              </a:rPr>
              <a:t>1</a:t>
            </a:r>
            <a:r>
              <a:rPr lang="en-US" sz="1350" b="0" dirty="0">
                <a:solidFill>
                  <a:schemeClr val="tx1"/>
                </a:solidFill>
              </a:rPr>
              <a:t>HPCC Lab (HPCC), </a:t>
            </a:r>
            <a:r>
              <a:rPr lang="en-US" sz="1350" dirty="0">
                <a:solidFill>
                  <a:schemeClr val="tx1"/>
                </a:solidFill>
              </a:rPr>
              <a:t>University of Louisiana at Lafayette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  <a:r>
              <a:rPr lang="en-US" sz="1350" baseline="30000" dirty="0">
                <a:solidFill>
                  <a:schemeClr val="tx1"/>
                </a:solidFill>
              </a:rPr>
              <a:t>2</a:t>
            </a:r>
            <a:r>
              <a:rPr lang="en-US" sz="1400" dirty="0">
                <a:solidFill>
                  <a:schemeClr val="tx1"/>
                </a:solidFill>
              </a:rPr>
              <a:t>IMDEA Networks Institute Madrid, Spain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aseline="30000" dirty="0">
                <a:solidFill>
                  <a:schemeClr val="tx1"/>
                </a:solidFill>
              </a:rPr>
              <a:t>3</a:t>
            </a:r>
            <a:r>
              <a:rPr lang="en-US" sz="1400" dirty="0">
                <a:solidFill>
                  <a:schemeClr val="tx1"/>
                </a:solidFill>
              </a:rPr>
              <a:t>Southern University and A&amp;M College, USA 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74EA2C-5A67-4DCB-95B2-6C1EE52668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9537" y="4305300"/>
            <a:ext cx="1719263" cy="409575"/>
          </a:xfrm>
        </p:spPr>
        <p:txBody>
          <a:bodyPr anchor="ctr">
            <a:normAutofit/>
          </a:bodyPr>
          <a:lstStyle>
            <a:lvl2pPr marL="0" indent="0" algn="ctr">
              <a:buNone/>
              <a:defRPr sz="1500"/>
            </a:lvl2pPr>
          </a:lstStyle>
          <a:p>
            <a:pPr lvl="1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2272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pcclab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81" y="89154"/>
            <a:ext cx="8139184" cy="758777"/>
          </a:xfrm>
        </p:spPr>
        <p:txBody>
          <a:bodyPr>
            <a:normAutofit/>
          </a:bodyPr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63" y="1033981"/>
            <a:ext cx="8710684" cy="3727025"/>
          </a:xfrm>
        </p:spPr>
        <p:txBody>
          <a:bodyPr/>
          <a:lstStyle>
            <a:lvl1pPr>
              <a:buClr>
                <a:schemeClr val="accent3">
                  <a:lumMod val="50000"/>
                </a:schemeClr>
              </a:buClr>
              <a:defRPr sz="2400">
                <a:latin typeface="+mj-lt"/>
                <a:cs typeface="Arial" panose="020B0604020202020204" pitchFamily="34" charset="0"/>
              </a:defRPr>
            </a:lvl1pPr>
            <a:lvl2pPr>
              <a:buClr>
                <a:schemeClr val="accent3">
                  <a:lumMod val="50000"/>
                </a:schemeClr>
              </a:buClr>
              <a:defRPr/>
            </a:lvl2pPr>
            <a:lvl3pPr>
              <a:buClr>
                <a:schemeClr val="accent3">
                  <a:lumMod val="50000"/>
                </a:schemeClr>
              </a:buClr>
              <a:defRPr/>
            </a:lvl3pPr>
            <a:lvl4pPr>
              <a:buClr>
                <a:schemeClr val="accent3">
                  <a:lumMod val="50000"/>
                </a:schemeClr>
              </a:buClr>
              <a:defRPr/>
            </a:lvl4pPr>
            <a:lvl5pPr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C1D5DB-71B0-4BA4-A979-B17CB38BFD9A}"/>
              </a:ext>
            </a:extLst>
          </p:cNvPr>
          <p:cNvSpPr/>
          <p:nvPr userDrawn="1"/>
        </p:nvSpPr>
        <p:spPr>
          <a:xfrm>
            <a:off x="0" y="4834890"/>
            <a:ext cx="8359902" cy="30861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CAD2DD-0665-4235-9ED3-B7DBEB7F5D71}"/>
              </a:ext>
            </a:extLst>
          </p:cNvPr>
          <p:cNvCxnSpPr>
            <a:cxnSpLocks/>
          </p:cNvCxnSpPr>
          <p:nvPr userDrawn="1"/>
        </p:nvCxnSpPr>
        <p:spPr>
          <a:xfrm>
            <a:off x="216658" y="942844"/>
            <a:ext cx="8139184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DBAD98C-46DB-4412-B141-29FA69541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94"/>
          <a:stretch/>
        </p:blipFill>
        <p:spPr>
          <a:xfrm>
            <a:off x="8355841" y="24145"/>
            <a:ext cx="788159" cy="62324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>
            <a:lvl1pPr algn="ctr">
              <a:defRPr sz="1350" b="1">
                <a:solidFill>
                  <a:schemeClr val="bg1"/>
                </a:solidFill>
              </a:defRPr>
            </a:lvl1pPr>
          </a:lstStyle>
          <a:p>
            <a:fld id="{7D2751F7-D677-4CE9-B35A-C3CCA0CC8D9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itle2.jpg"/>
          <p:cNvPicPr>
            <a:picLocks/>
          </p:cNvPicPr>
          <p:nvPr userDrawn="1"/>
        </p:nvPicPr>
        <p:blipFill rotWithShape="1">
          <a:blip r:embed="rId3"/>
          <a:srcRect l="10487" t="24627" r="12292" b="-1"/>
          <a:stretch/>
        </p:blipFill>
        <p:spPr>
          <a:xfrm>
            <a:off x="8366558" y="4771721"/>
            <a:ext cx="788670" cy="37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6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4E8AE-754C-EDBD-CDA2-86EC394B0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178A8-0722-1673-09A1-72956E010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505200" y="4797275"/>
            <a:ext cx="2133600" cy="273844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defTabSz="685800"/>
            <a:fld id="{7D2751F7-D677-4CE9-B35A-C3CCA0CC8D94}" type="slidenum">
              <a:rPr lang="en-US" smtClean="0"/>
              <a:pPr defTabSz="6858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58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pcclab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112" y="4767263"/>
            <a:ext cx="2133600" cy="273844"/>
          </a:xfrm>
        </p:spPr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 descr="title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2600" y="4411787"/>
            <a:ext cx="1530446" cy="7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5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2800" y="473199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0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b="0" i="0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Tx/>
        <a:buSzPct val="125000"/>
        <a:buFont typeface="Arial" pitchFamily="34" charset="0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008000"/>
        </a:buClr>
        <a:buFont typeface="Wingdings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008000"/>
        </a:buClr>
        <a:buFont typeface="Courier New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904D7-9F51-44C8-BABF-8A18F752DA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Edge-</a:t>
            </a:r>
            <a:r>
              <a:rPr lang="en-US" sz="2400" b="1" dirty="0" err="1"/>
              <a:t>MultiAI</a:t>
            </a:r>
            <a:r>
              <a:rPr lang="en-US" sz="2400" b="1" dirty="0"/>
              <a:t>: Multi-Tenancy of Latency-Sensitive Deep Learning Applications on Edge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8CD563-FBC4-482E-8183-030F99362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6907" y="2571751"/>
            <a:ext cx="7190184" cy="59222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SM Zobaed</a:t>
            </a:r>
            <a:r>
              <a:rPr lang="en-US" sz="1800" baseline="30000" dirty="0">
                <a:solidFill>
                  <a:schemeClr val="tx1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 , Ali Mokhtari</a:t>
            </a:r>
            <a:r>
              <a:rPr lang="en-US" sz="1800" baseline="30000" dirty="0">
                <a:solidFill>
                  <a:schemeClr val="tx1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 , Jaya Prakash Champati</a:t>
            </a:r>
            <a:r>
              <a:rPr lang="en-US" baseline="30000" dirty="0"/>
              <a:t>2</a:t>
            </a:r>
            <a:r>
              <a:rPr lang="en-US" sz="1800" dirty="0">
                <a:solidFill>
                  <a:schemeClr val="tx1"/>
                </a:solidFill>
              </a:rPr>
              <a:t> , Mathieu Kourouma</a:t>
            </a:r>
            <a:r>
              <a:rPr lang="en-US" sz="1800" baseline="30000" dirty="0">
                <a:solidFill>
                  <a:schemeClr val="tx1"/>
                </a:solidFill>
              </a:rPr>
              <a:t>3</a:t>
            </a:r>
            <a:r>
              <a:rPr lang="en-US" sz="1800" dirty="0">
                <a:solidFill>
                  <a:schemeClr val="tx1"/>
                </a:solidFill>
              </a:rPr>
              <a:t> , Mohsen Amini Salehi</a:t>
            </a:r>
            <a:r>
              <a:rPr lang="en-US" sz="1800" baseline="30000" dirty="0">
                <a:solidFill>
                  <a:schemeClr val="tx1"/>
                </a:solidFill>
              </a:rPr>
              <a:t>1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E090A-0D2F-456F-9503-09F9B12C4B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500" dirty="0"/>
              <a:t>December 2022</a:t>
            </a:r>
          </a:p>
        </p:txBody>
      </p:sp>
    </p:spTree>
    <p:extLst>
      <p:ext uri="{BB962C8B-B14F-4D97-AF65-F5344CB8AC3E}">
        <p14:creationId xmlns:p14="http://schemas.microsoft.com/office/powerpoint/2010/main" val="3365520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FD57F-9587-FB1A-ABE8-40CB1348B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"/>
            <a:ext cx="4430889" cy="85725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Edge-</a:t>
            </a:r>
            <a:r>
              <a:rPr lang="en-US" sz="2800" dirty="0" err="1"/>
              <a:t>MultiAI</a:t>
            </a:r>
            <a:r>
              <a:rPr lang="en-US" sz="2800" dirty="0"/>
              <a:t>: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C1EA57-A1E4-0795-CB91-A7BC2C70AE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/>
            <a:fld id="{7D2751F7-D677-4CE9-B35A-C3CCA0CC8D94}" type="slidenum">
              <a:rPr lang="en-US" smtClean="0"/>
              <a:pPr defTabSz="685800"/>
              <a:t>10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048EFD-1555-A573-BA6A-146FA0A2D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09237"/>
            <a:ext cx="4391313" cy="44880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ACCC04-96DD-DF36-2E69-3C0300FDBB18}"/>
              </a:ext>
            </a:extLst>
          </p:cNvPr>
          <p:cNvSpPr txBox="1"/>
          <p:nvPr/>
        </p:nvSpPr>
        <p:spPr>
          <a:xfrm>
            <a:off x="0" y="3189588"/>
            <a:ext cx="4492914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rgbClr val="FF0000"/>
                </a:solidFill>
                <a:effectLst/>
                <a:latin typeface="NimbusRomNo9L-Regu"/>
              </a:defRPr>
            </a:lvl1pPr>
          </a:lstStyle>
          <a:p>
            <a:r>
              <a:rPr lang="en-US" sz="1800" b="0" i="0" dirty="0">
                <a:effectLst/>
                <a:latin typeface="NimbusRomNo9L-Regu"/>
              </a:rPr>
              <a:t>“memory manager” that keeps track of the currently loaded models, the available memory spaces, and the current status of the applications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FC1ADF3-5287-BB77-7BD3-E304F572E818}"/>
              </a:ext>
            </a:extLst>
          </p:cNvPr>
          <p:cNvCxnSpPr>
            <a:cxnSpLocks/>
            <a:stCxn id="10" idx="3"/>
            <a:endCxn id="13" idx="1"/>
          </p:cNvCxnSpPr>
          <p:nvPr/>
        </p:nvCxnSpPr>
        <p:spPr>
          <a:xfrm flipV="1">
            <a:off x="4492914" y="3699118"/>
            <a:ext cx="2032064" cy="229134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ABBBBEF-2E20-F971-4ADE-F85F3CB5C7B1}"/>
              </a:ext>
            </a:extLst>
          </p:cNvPr>
          <p:cNvSpPr/>
          <p:nvPr/>
        </p:nvSpPr>
        <p:spPr>
          <a:xfrm>
            <a:off x="6524978" y="3386666"/>
            <a:ext cx="1286933" cy="624903"/>
          </a:xfrm>
          <a:prstGeom prst="roundRect">
            <a:avLst>
              <a:gd name="adj" fmla="val 10875"/>
            </a:avLst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2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D1F14-D40B-2A48-B2E8-7BA71159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Heuristics to Manage Models of Multi-tenant Applications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FA71C-526B-F9EB-A9E8-8913543AD3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NN models of applications that are unlikely to be requested in the near future should be assigned a lower priority to remain in the memory</a:t>
                </a:r>
              </a:p>
              <a:p>
                <a:endParaRPr lang="en-US" sz="1800" dirty="0">
                  <a:solidFill>
                    <a:srgbClr val="000000"/>
                  </a:solidFill>
                  <a:latin typeface="NimbusRomNo9L-Regu"/>
                </a:endParaRPr>
              </a:p>
              <a:p>
                <a:r>
                  <a:rPr lang="en-US" dirty="0"/>
                  <a:t>Due to uncertainty in request prediction, we consider a </a:t>
                </a:r>
                <a:r>
                  <a:rPr lang="en-US" b="1" dirty="0">
                    <a:solidFill>
                      <a:srgbClr val="FF0000"/>
                    </a:solidFill>
                  </a:rPr>
                  <a:t>request time window (∆)</a:t>
                </a:r>
                <a:r>
                  <a:rPr lang="en-US" dirty="0"/>
                  <a:t> around each predicted request time</a:t>
                </a:r>
              </a:p>
              <a:p>
                <a:endParaRPr lang="en-US" dirty="0"/>
              </a:p>
              <a:p>
                <a:r>
                  <a:rPr lang="en-US" dirty="0"/>
                  <a:t>There is a time overhead </a:t>
                </a:r>
                <a:r>
                  <a:rPr lang="en-US" b="1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) to load the chosen NN model </a:t>
                </a:r>
                <a:r>
                  <a:rPr lang="en-US" dirty="0"/>
                  <a:t>of an application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into the memory </a:t>
                </a:r>
              </a:p>
              <a:p>
                <a:endParaRPr lang="en-US" dirty="0"/>
              </a:p>
              <a:p>
                <a:r>
                  <a:rPr lang="en-US" dirty="0"/>
                  <a:t>To prevent a cold-start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its model has to be loaded in memory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and kept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FA71C-526B-F9EB-A9E8-8913543AD3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60" t="-4583" r="-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17421-F26D-7534-FA68-3B67DD917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57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0D3A0-B65C-F273-A40E-321ECBC86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and Maximal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2D475-FE10-0796-BC1B-F73631DD6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00"/>
                </a:solidFill>
                <a:latin typeface="NimbusRomNo9L-Regu"/>
              </a:rPr>
              <a:t>Applications in </a:t>
            </a:r>
            <a:r>
              <a:rPr lang="en-US" b="1" dirty="0">
                <a:solidFill>
                  <a:srgbClr val="00B050"/>
                </a:solidFill>
                <a:latin typeface="NimbusRomNo9L-Regu"/>
              </a:rPr>
              <a:t>Minimal State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NimbusRomNo9L-Regu"/>
              </a:rPr>
              <a:t>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NimbusRomNo9L-Regu"/>
              </a:rPr>
              <a:t>The set of applications whose NN models are retained in memory outside of their predicted request time window</a:t>
            </a:r>
          </a:p>
          <a:p>
            <a:endParaRPr lang="en-US" dirty="0">
              <a:solidFill>
                <a:srgbClr val="000000"/>
              </a:solidFill>
              <a:latin typeface="NimbusRomNo9L-Regu"/>
            </a:endParaRPr>
          </a:p>
          <a:p>
            <a:r>
              <a:rPr lang="en-US" dirty="0">
                <a:solidFill>
                  <a:srgbClr val="000000"/>
                </a:solidFill>
                <a:latin typeface="NimbusRomNo9L-Regu"/>
              </a:rPr>
              <a:t>Applications in </a:t>
            </a:r>
            <a:r>
              <a:rPr lang="en-US" b="1" dirty="0">
                <a:solidFill>
                  <a:srgbClr val="FF0000"/>
                </a:solidFill>
                <a:latin typeface="NimbusRomNo9L-Regu"/>
              </a:rPr>
              <a:t>Maximal State</a:t>
            </a:r>
            <a:r>
              <a:rPr lang="en-US" dirty="0">
                <a:solidFill>
                  <a:srgbClr val="000000"/>
                </a:solidFill>
                <a:latin typeface="NimbusRomNo9L-Regu"/>
              </a:rPr>
              <a:t>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NimbusRomNo9L-Regu"/>
              </a:rPr>
              <a:t>the set of applications that are in their request time window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NimbusRomNo9L-Regu"/>
              </a:rPr>
              <a:t> </a:t>
            </a:r>
          </a:p>
          <a:p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NimbusRomNo9L-Regu"/>
              </a:rPr>
              <a:t>To resolve the memory contention, the policy can be based on scavenging memory from the minimalist applications to provide the required memory space for the maximalist ones </a:t>
            </a:r>
            <a:br>
              <a:rPr lang="en-US" dirty="0">
                <a:solidFill>
                  <a:srgbClr val="000000"/>
                </a:solidFill>
                <a:latin typeface="NimbusRomNo9L-Regu"/>
              </a:rPr>
            </a:br>
            <a:endParaRPr lang="en-US" dirty="0">
              <a:solidFill>
                <a:srgbClr val="000000"/>
              </a:solidFill>
              <a:latin typeface="NimbusRomNo9L-Regu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81503-2888-9292-9172-86159BFC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222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2F603-B391-E1F9-B7C2-D8039C964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81" y="70610"/>
            <a:ext cx="8139184" cy="758777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Heuristics to Manage Models of Multi-tenant Applications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519C3-E9C8-4B20-E6FE-0093C4DD0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657FA1CE-3CCE-AE7B-132B-B5A45FBF9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4356" y="1168347"/>
            <a:ext cx="6965244" cy="3505253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FBC3FD-6410-EEF2-EA35-0618145BF7EA}"/>
              </a:ext>
            </a:extLst>
          </p:cNvPr>
          <p:cNvSpPr txBox="1"/>
          <p:nvPr/>
        </p:nvSpPr>
        <p:spPr>
          <a:xfrm>
            <a:off x="402569" y="3723821"/>
            <a:ext cx="1437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Minimal State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BFF26E-F7F7-46EB-8876-3097582809BC}"/>
              </a:ext>
            </a:extLst>
          </p:cNvPr>
          <p:cNvSpPr txBox="1"/>
          <p:nvPr/>
        </p:nvSpPr>
        <p:spPr>
          <a:xfrm>
            <a:off x="402569" y="3092676"/>
            <a:ext cx="1437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Minimal State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A66B87-AC31-1BCA-5F00-D5AEF2874045}"/>
              </a:ext>
            </a:extLst>
          </p:cNvPr>
          <p:cNvSpPr txBox="1"/>
          <p:nvPr/>
        </p:nvSpPr>
        <p:spPr>
          <a:xfrm>
            <a:off x="402568" y="3449614"/>
            <a:ext cx="1437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Maximal State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96B1EF-496E-E395-AB35-08FDD8B92F58}"/>
              </a:ext>
            </a:extLst>
          </p:cNvPr>
          <p:cNvSpPr txBox="1"/>
          <p:nvPr/>
        </p:nvSpPr>
        <p:spPr>
          <a:xfrm>
            <a:off x="402567" y="2599827"/>
            <a:ext cx="1437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Maximal State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35155A-44A9-A955-231A-D3310D4D7010}"/>
              </a:ext>
            </a:extLst>
          </p:cNvPr>
          <p:cNvSpPr txBox="1"/>
          <p:nvPr/>
        </p:nvSpPr>
        <p:spPr>
          <a:xfrm>
            <a:off x="413856" y="2841047"/>
            <a:ext cx="1437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Minimal State</a:t>
            </a:r>
          </a:p>
        </p:txBody>
      </p:sp>
    </p:spTree>
    <p:extLst>
      <p:ext uri="{BB962C8B-B14F-4D97-AF65-F5344CB8AC3E}">
        <p14:creationId xmlns:p14="http://schemas.microsoft.com/office/powerpoint/2010/main" val="421699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D01F7-7D88-F6AA-42F0-0786F295E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iWS</a:t>
            </a:r>
            <a:r>
              <a:rPr lang="en-US" dirty="0"/>
              <a:t>-BFE Heuristic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984AC-E267-3597-2F81-2D090A5AA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</a:rPr>
              <a:t>This policy is inspired from the widely adopted LRU-K cache management policy</a:t>
            </a:r>
          </a:p>
          <a:p>
            <a:pPr lvl="1"/>
            <a:r>
              <a:rPr lang="en-US" sz="1800" b="0" dirty="0">
                <a:solidFill>
                  <a:srgbClr val="000000"/>
                </a:solidFill>
                <a:effectLst/>
                <a:latin typeface="NimbusRomNo9L-ReguItal"/>
              </a:rPr>
              <a:t>least recently used (i.e., requested) applications are not likely to be requested in the near future</a:t>
            </a:r>
            <a:r>
              <a:rPr lang="en-US" dirty="0"/>
              <a:t> </a:t>
            </a:r>
            <a:br>
              <a:rPr lang="en-US" dirty="0"/>
            </a:b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Only considers Minimal applications as eviction candidates, that have </a:t>
            </a:r>
            <a:r>
              <a:rPr lang="en-US">
                <a:solidFill>
                  <a:srgbClr val="000000"/>
                </a:solidFill>
              </a:rPr>
              <a:t>not been requested  </a:t>
            </a:r>
            <a:r>
              <a:rPr lang="en-US" dirty="0">
                <a:solidFill>
                  <a:srgbClr val="000000"/>
                </a:solidFill>
              </a:rPr>
              <a:t>in a recent history time window (H)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D1F51-D125-F52D-0FDE-EBEFC5BC4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459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2F603-B391-E1F9-B7C2-D8039C964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81" y="70610"/>
            <a:ext cx="8139184" cy="758777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Heuristics to Manage Models of Multi-tenant Applications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519C3-E9C8-4B20-E6FE-0093C4DD0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657FA1CE-3CCE-AE7B-132B-B5A45FBF9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4356" y="1168347"/>
            <a:ext cx="6965244" cy="3505253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FBC3FD-6410-EEF2-EA35-0618145BF7EA}"/>
              </a:ext>
            </a:extLst>
          </p:cNvPr>
          <p:cNvSpPr txBox="1"/>
          <p:nvPr/>
        </p:nvSpPr>
        <p:spPr>
          <a:xfrm>
            <a:off x="402569" y="3723821"/>
            <a:ext cx="1437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Minimal State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BFF26E-F7F7-46EB-8876-3097582809BC}"/>
              </a:ext>
            </a:extLst>
          </p:cNvPr>
          <p:cNvSpPr txBox="1"/>
          <p:nvPr/>
        </p:nvSpPr>
        <p:spPr>
          <a:xfrm>
            <a:off x="402569" y="3092676"/>
            <a:ext cx="1437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Minimal State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A66B87-AC31-1BCA-5F00-D5AEF2874045}"/>
              </a:ext>
            </a:extLst>
          </p:cNvPr>
          <p:cNvSpPr txBox="1"/>
          <p:nvPr/>
        </p:nvSpPr>
        <p:spPr>
          <a:xfrm>
            <a:off x="402568" y="3449614"/>
            <a:ext cx="1437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Maximal State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96B1EF-496E-E395-AB35-08FDD8B92F58}"/>
              </a:ext>
            </a:extLst>
          </p:cNvPr>
          <p:cNvSpPr txBox="1"/>
          <p:nvPr/>
        </p:nvSpPr>
        <p:spPr>
          <a:xfrm>
            <a:off x="402567" y="2599827"/>
            <a:ext cx="1437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Maximal State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35155A-44A9-A955-231A-D3310D4D7010}"/>
              </a:ext>
            </a:extLst>
          </p:cNvPr>
          <p:cNvSpPr txBox="1"/>
          <p:nvPr/>
        </p:nvSpPr>
        <p:spPr>
          <a:xfrm>
            <a:off x="413856" y="2841047"/>
            <a:ext cx="1437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Minimal State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7A9D67C-FA3F-955A-8C3F-FD34FE35A3DC}"/>
              </a:ext>
            </a:extLst>
          </p:cNvPr>
          <p:cNvCxnSpPr>
            <a:endCxn id="15" idx="1"/>
          </p:cNvCxnSpPr>
          <p:nvPr/>
        </p:nvCxnSpPr>
        <p:spPr>
          <a:xfrm flipV="1">
            <a:off x="79022" y="3246565"/>
            <a:ext cx="323547" cy="15924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C956050-A29F-E07D-6188-454AF9ED5059}"/>
              </a:ext>
            </a:extLst>
          </p:cNvPr>
          <p:cNvSpPr/>
          <p:nvPr/>
        </p:nvSpPr>
        <p:spPr>
          <a:xfrm>
            <a:off x="3725333" y="1862667"/>
            <a:ext cx="2212623" cy="2168931"/>
          </a:xfrm>
          <a:prstGeom prst="roundRect">
            <a:avLst>
              <a:gd name="adj" fmla="val 4932"/>
            </a:avLst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85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D9A1-1C2E-BB46-C654-8DC200708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iWS</a:t>
            </a:r>
            <a:r>
              <a:rPr lang="en-US" dirty="0"/>
              <a:t>-BFE Heuristic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4E085-D1D4-F80B-DA64-6D98C1A92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most appropriate application for eviction 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one that has not been recently requested</a:t>
            </a:r>
            <a:endParaRPr lang="en-US" dirty="0"/>
          </a:p>
          <a:p>
            <a:pPr lvl="1"/>
            <a:r>
              <a:rPr lang="en-US" dirty="0"/>
              <a:t>Predicted to be requested the latest in future</a:t>
            </a:r>
          </a:p>
          <a:p>
            <a:pPr lvl="2"/>
            <a:r>
              <a:rPr lang="en-US" sz="1800" b="0" i="0" dirty="0">
                <a:solidFill>
                  <a:srgbClr val="000000"/>
                </a:solidFill>
                <a:effectLst/>
                <a:latin typeface="NimbusRomNo9L-Regu"/>
              </a:rPr>
              <a:t>The request time predictions are uncertain, and the system can receive an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NimbusRomNo9L-Regu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NimbusRomNo9L-Regu"/>
              </a:rPr>
              <a:t>unexpected request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A2200-B88E-16AE-B080-615795CBD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606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D9A1-1C2E-BB46-C654-8DC200708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iWS</a:t>
            </a:r>
            <a:r>
              <a:rPr lang="en-US" dirty="0"/>
              <a:t>-BFE Heuristic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4E085-D1D4-F80B-DA64-6D98C1A92E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Fitness score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for eviction 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: unexpected request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: predicted request time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current time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: latest predicted request time across all applications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34E085-D1D4-F80B-DA64-6D98C1A92E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0" t="-3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A2200-B88E-16AE-B080-615795CBD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55E5FB-713F-0208-FE4B-0EFD78A65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816" y="1835943"/>
            <a:ext cx="5800367" cy="106155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756EAE-87D0-4907-A48C-D0A2DAA618CA}"/>
              </a:ext>
            </a:extLst>
          </p:cNvPr>
          <p:cNvSpPr/>
          <p:nvPr/>
        </p:nvSpPr>
        <p:spPr>
          <a:xfrm>
            <a:off x="5091289" y="2032000"/>
            <a:ext cx="1761067" cy="539750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6253A6-811E-A7E3-5115-A1B3E35108FD}"/>
                  </a:ext>
                </a:extLst>
              </p:cNvPr>
              <p:cNvSpPr txBox="1"/>
              <p:nvPr/>
            </p:nvSpPr>
            <p:spPr>
              <a:xfrm>
                <a:off x="6028266" y="3718486"/>
                <a:ext cx="2754489" cy="8225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Probability of unexpected request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at current time</a:t>
                </a: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(Bayesian Analysis)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6253A6-811E-A7E3-5115-A1B3E3510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266" y="3718486"/>
                <a:ext cx="2754489" cy="822533"/>
              </a:xfrm>
              <a:prstGeom prst="rect">
                <a:avLst/>
              </a:prstGeom>
              <a:blipFill>
                <a:blip r:embed="rId4"/>
                <a:stretch>
                  <a:fillRect t="-730" b="-583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29D5459-F83B-B3FB-9434-992163F3527E}"/>
              </a:ext>
            </a:extLst>
          </p:cNvPr>
          <p:cNvCxnSpPr>
            <a:cxnSpLocks/>
            <a:stCxn id="8" idx="0"/>
            <a:endCxn id="7" idx="2"/>
          </p:cNvCxnSpPr>
          <p:nvPr/>
        </p:nvCxnSpPr>
        <p:spPr>
          <a:xfrm flipH="1" flipV="1">
            <a:off x="5971823" y="2571750"/>
            <a:ext cx="1433688" cy="1146736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1711F00-B730-E9C6-55FB-EA8E74CC5290}"/>
              </a:ext>
            </a:extLst>
          </p:cNvPr>
          <p:cNvSpPr/>
          <p:nvPr/>
        </p:nvSpPr>
        <p:spPr>
          <a:xfrm>
            <a:off x="2856089" y="1963207"/>
            <a:ext cx="1627053" cy="934285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CCFAAC-7B4B-2487-365A-3224415615D3}"/>
              </a:ext>
            </a:extLst>
          </p:cNvPr>
          <p:cNvSpPr txBox="1"/>
          <p:nvPr/>
        </p:nvSpPr>
        <p:spPr>
          <a:xfrm>
            <a:off x="3938761" y="959406"/>
            <a:ext cx="2754489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Distance between predicted request time and current time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CD5FE5-5887-9454-3828-ED1EA5267CFA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 flipH="1">
            <a:off x="3669616" y="1482626"/>
            <a:ext cx="1646390" cy="480581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70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D5406-4D59-95C8-FE4E-67092933D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Experiments: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44383-F4AF-73B4-4FD2-021256180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7EFF4B60-9946-86DF-5D4A-9DCCE753F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5262" y="1111289"/>
            <a:ext cx="5718944" cy="3467628"/>
          </a:xfrm>
        </p:spPr>
      </p:pic>
    </p:spTree>
    <p:extLst>
      <p:ext uri="{BB962C8B-B14F-4D97-AF65-F5344CB8AC3E}">
        <p14:creationId xmlns:p14="http://schemas.microsoft.com/office/powerpoint/2010/main" val="3123286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42C4-3353-361E-087F-CA9B0A637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of Multi-tenancy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17E24-73D8-E9BA-CC49-031DE443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11152B32-F8B9-9A71-FF0A-9A4B1371A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22" y="1065682"/>
            <a:ext cx="5419101" cy="257099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ECEFAA-BC85-10E9-A673-36538505315C}"/>
              </a:ext>
            </a:extLst>
          </p:cNvPr>
          <p:cNvSpPr txBox="1"/>
          <p:nvPr/>
        </p:nvSpPr>
        <p:spPr>
          <a:xfrm>
            <a:off x="5498123" y="1160298"/>
            <a:ext cx="382693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Employing Edge-</a:t>
            </a:r>
            <a:r>
              <a:rPr lang="en-US" sz="1600" dirty="0" err="1">
                <a:solidFill>
                  <a:srgbClr val="FF0000"/>
                </a:solidFill>
              </a:rPr>
              <a:t>MultiAI</a:t>
            </a:r>
            <a:r>
              <a:rPr lang="en-US" sz="1600" dirty="0">
                <a:solidFill>
                  <a:srgbClr val="FF0000"/>
                </a:solidFill>
              </a:rPr>
              <a:t> is more effective for  higher degrees of multi-tenancy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FF0000"/>
                </a:solidFill>
              </a:rPr>
              <a:t>iWS</a:t>
            </a:r>
            <a:r>
              <a:rPr lang="en-US" sz="1600" dirty="0">
                <a:solidFill>
                  <a:srgbClr val="FF0000"/>
                </a:solidFill>
              </a:rPr>
              <a:t>-BFE achieves ≈130% higher satisfaction rate than no policy for higher degree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4B6D55-A622-A4A3-EC06-CE58C80021A7}"/>
              </a:ext>
            </a:extLst>
          </p:cNvPr>
          <p:cNvSpPr txBox="1"/>
          <p:nvPr/>
        </p:nvSpPr>
        <p:spPr>
          <a:xfrm>
            <a:off x="188081" y="3854427"/>
            <a:ext cx="45837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dirty="0">
                <a:solidFill>
                  <a:srgbClr val="000000"/>
                </a:solidFill>
                <a:effectLst/>
                <a:latin typeface="NimbusRomNo9L-Regu"/>
              </a:rPr>
              <a:t>multi-tenancy satisfaction rate: 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NimbusRomNo9L-Regu"/>
              </a:rPr>
              <a:t>the percentage of warm-start inferences out of the total incoming requests during the simulation time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4669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3DE58147-354D-6B3D-98A6-56093D157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769" y="1364141"/>
            <a:ext cx="4726534" cy="28804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43578A-7397-0CE6-D4FF-A8878C671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Deep Learning (DL) Applications in Smart Edge Computing Systems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A3960-B7B5-2630-2C93-A1B3D05C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E26DA2-42FF-A54D-A163-8EA5936AE20A}"/>
              </a:ext>
            </a:extLst>
          </p:cNvPr>
          <p:cNvSpPr txBox="1"/>
          <p:nvPr/>
        </p:nvSpPr>
        <p:spPr>
          <a:xfrm>
            <a:off x="182366" y="1211641"/>
            <a:ext cx="188331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IoT-based smart systems offer </a:t>
            </a:r>
            <a:r>
              <a:rPr lang="en-US" sz="1800" b="1" dirty="0">
                <a:solidFill>
                  <a:srgbClr val="FF0000"/>
                </a:solidFill>
              </a:rPr>
              <a:t>multiple smart services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CA1795-8B56-A68C-682A-231ED29E332C}"/>
              </a:ext>
            </a:extLst>
          </p:cNvPr>
          <p:cNvSpPr txBox="1"/>
          <p:nvPr/>
        </p:nvSpPr>
        <p:spPr>
          <a:xfrm>
            <a:off x="6463343" y="1811806"/>
            <a:ext cx="2628901" cy="8771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68580" rIns="0" bIns="0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The system should serve the user’s request withing a short </a:t>
            </a:r>
            <a:r>
              <a:rPr lang="en-US" sz="1800" b="1" dirty="0">
                <a:solidFill>
                  <a:srgbClr val="FF0000"/>
                </a:solidFill>
              </a:rPr>
              <a:t>latency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DF2B5E-4D6D-C80F-2AEB-C059E27DEF10}"/>
              </a:ext>
            </a:extLst>
          </p:cNvPr>
          <p:cNvSpPr txBox="1"/>
          <p:nvPr/>
        </p:nvSpPr>
        <p:spPr>
          <a:xfrm>
            <a:off x="6500648" y="3315557"/>
            <a:ext cx="2541227" cy="11541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68580" rIns="0" bIns="0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The system should serve ML tasks </a:t>
            </a:r>
            <a:r>
              <a:rPr lang="en-US" sz="1800" b="1" dirty="0">
                <a:solidFill>
                  <a:srgbClr val="FF0000"/>
                </a:solidFill>
              </a:rPr>
              <a:t>concurrently</a:t>
            </a:r>
            <a:r>
              <a:rPr lang="en-US" sz="1800" dirty="0">
                <a:solidFill>
                  <a:srgbClr val="FF0000"/>
                </a:solidFill>
              </a:rPr>
              <a:t> and </a:t>
            </a:r>
            <a:r>
              <a:rPr lang="en-US" sz="1800" b="1" dirty="0">
                <a:solidFill>
                  <a:srgbClr val="FF0000"/>
                </a:solidFill>
              </a:rPr>
              <a:t>continuously</a:t>
            </a:r>
          </a:p>
        </p:txBody>
      </p:sp>
    </p:spTree>
    <p:extLst>
      <p:ext uri="{BB962C8B-B14F-4D97-AF65-F5344CB8AC3E}">
        <p14:creationId xmlns:p14="http://schemas.microsoft.com/office/powerpoint/2010/main" val="219129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3" grpId="0" animBg="1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00B75-3517-E01D-04BE-8E900065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Cold-start Inference &amp; Inference Accuracy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D9823-0490-2E43-C3E0-19BDC3A48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2508FB97-DFE1-3000-4064-5C9FFCAAB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81" y="1171464"/>
            <a:ext cx="4283074" cy="2388637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6E9C776-3294-E5EB-5287-0152B14CF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489" y="1278969"/>
            <a:ext cx="4048851" cy="21814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B73BFE-EEA8-5917-FB24-DA3C2511A520}"/>
              </a:ext>
            </a:extLst>
          </p:cNvPr>
          <p:cNvSpPr txBox="1"/>
          <p:nvPr/>
        </p:nvSpPr>
        <p:spPr>
          <a:xfrm>
            <a:off x="242678" y="3705387"/>
            <a:ext cx="83409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The rate of cold-start inferences and accuracy are fairly distributed across different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For each policy, cold-start and accuracy do not fluctuate significantly from one application to the other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60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D78C2-0051-C1DC-3971-D1B5706DA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Bi-Objective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F15E2-A6A2-FDD8-96A2-B40A2ECF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A28DD8-240F-495B-DE7A-282F4EB69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134" y="1077207"/>
            <a:ext cx="4711206" cy="32491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63DC49-29DE-D5CA-ED57-59BCB7AFE64C}"/>
              </a:ext>
            </a:extLst>
          </p:cNvPr>
          <p:cNvSpPr txBox="1"/>
          <p:nvPr/>
        </p:nvSpPr>
        <p:spPr>
          <a:xfrm>
            <a:off x="101601" y="4401702"/>
            <a:ext cx="3285066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</a:rPr>
              <a:t>iWS</a:t>
            </a:r>
            <a:r>
              <a:rPr lang="en-US" sz="1400" b="1" dirty="0">
                <a:solidFill>
                  <a:srgbClr val="FF0000"/>
                </a:solidFill>
              </a:rPr>
              <a:t>-BFE dominates other policies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C33F18-B9C2-D9F5-C65E-E3E3C163C2DF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1744134" y="3567289"/>
            <a:ext cx="0" cy="834413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1DBF6E5-0065-AA0D-14A6-A613E3ABF79F}"/>
              </a:ext>
            </a:extLst>
          </p:cNvPr>
          <p:cNvSpPr txBox="1"/>
          <p:nvPr/>
        </p:nvSpPr>
        <p:spPr>
          <a:xfrm>
            <a:off x="5098838" y="1330081"/>
            <a:ext cx="4131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NimbusRomNo9L-Regu"/>
              </a:rPr>
              <a:t>the percentage of cold-start inferences versus the model error for different policies and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CMR10"/>
              </a:rPr>
              <a:t>∆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NimbusRomNo9L-Regu"/>
              </a:rPr>
              <a:t>values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026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786AA-8B31-DAC2-2AC6-536A16D49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E721A-F65C-2115-351D-FDB6C2F9C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We proposed NN model management framework, Edge-</a:t>
            </a:r>
            <a:r>
              <a:rPr lang="en-US" sz="2400" dirty="0" err="1"/>
              <a:t>MultiAI</a:t>
            </a:r>
            <a:r>
              <a:rPr lang="en-US" sz="2400" dirty="0"/>
              <a:t> for edge-friendly executions</a:t>
            </a:r>
          </a:p>
          <a:p>
            <a:pPr lvl="1"/>
            <a:r>
              <a:rPr lang="en-US" sz="1800" dirty="0"/>
              <a:t>Aims to maximize multi-tenancy </a:t>
            </a:r>
          </a:p>
          <a:p>
            <a:pPr lvl="1"/>
            <a:endParaRPr lang="en-US" sz="1800" dirty="0"/>
          </a:p>
          <a:p>
            <a:r>
              <a:rPr lang="en-US" sz="2400" dirty="0"/>
              <a:t>Edge-</a:t>
            </a:r>
            <a:r>
              <a:rPr lang="en-US" sz="2400" dirty="0" err="1"/>
              <a:t>MultiAI</a:t>
            </a:r>
            <a:r>
              <a:rPr lang="en-US" sz="2400" dirty="0"/>
              <a:t> accelerates multi-tenant DL executions without compromising latency &amp; accuracy</a:t>
            </a:r>
          </a:p>
          <a:p>
            <a:endParaRPr lang="en-US" sz="2400" dirty="0"/>
          </a:p>
          <a:p>
            <a:r>
              <a:rPr lang="en-US" sz="2400" dirty="0"/>
              <a:t>Edge-</a:t>
            </a:r>
            <a:r>
              <a:rPr lang="en-US" sz="2400" dirty="0" err="1"/>
              <a:t>MultiAI</a:t>
            </a:r>
            <a:r>
              <a:rPr lang="en-US" sz="2400" dirty="0"/>
              <a:t>  provides </a:t>
            </a:r>
            <a:r>
              <a:rPr lang="en-US" sz="2400" i="1" dirty="0">
                <a:solidFill>
                  <a:srgbClr val="00B050"/>
                </a:solidFill>
              </a:rPr>
              <a:t>2x</a:t>
            </a:r>
            <a:r>
              <a:rPr lang="en-US" sz="2400" i="1" dirty="0"/>
              <a:t> </a:t>
            </a:r>
            <a:r>
              <a:rPr lang="en-US" sz="2400" dirty="0"/>
              <a:t>multi-tenancy and </a:t>
            </a:r>
            <a:r>
              <a:rPr lang="en-US" sz="2400" dirty="0">
                <a:solidFill>
                  <a:srgbClr val="00B050"/>
                </a:solidFill>
              </a:rPr>
              <a:t>60% </a:t>
            </a:r>
            <a:r>
              <a:rPr lang="en-US" sz="2400" dirty="0"/>
              <a:t>more warm-start inferences</a:t>
            </a:r>
          </a:p>
          <a:p>
            <a:endParaRPr lang="en-US" sz="2400" dirty="0"/>
          </a:p>
          <a:p>
            <a:r>
              <a:rPr lang="en-US" sz="2400" dirty="0"/>
              <a:t>We implemented a simulator to support future research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AB754-C112-DFD6-EFFB-1AFE2CB35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006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CD1F3-4B72-9F42-5895-BFBE173DD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8FA08-827B-69C4-1ED6-5B288737E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Inclusion of energy in model management heuristics</a:t>
            </a:r>
          </a:p>
          <a:p>
            <a:pPr lvl="1"/>
            <a:r>
              <a:rPr lang="en-US" sz="2000" dirty="0"/>
              <a:t>Current bi-objective (latency vs. cold-start) does not consider energy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D8390-A146-6580-2D9D-02541C523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937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F27FB8-1262-2B44-B19F-8D119CD3CB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294" indent="0">
              <a:buNone/>
            </a:pPr>
            <a:r>
              <a:rPr lang="en-US"/>
              <a:t>     </a:t>
            </a:r>
          </a:p>
          <a:p>
            <a:pPr marL="64294" indent="0">
              <a:buNone/>
            </a:pPr>
            <a:endParaRPr lang="en-US"/>
          </a:p>
          <a:p>
            <a:pPr marL="64294" indent="0">
              <a:buNone/>
            </a:pPr>
            <a:r>
              <a:rPr lang="en-US"/>
              <a:t>  </a:t>
            </a:r>
          </a:p>
          <a:p>
            <a:pPr marL="64294" indent="0">
              <a:buNone/>
            </a:pPr>
            <a:r>
              <a:rPr lang="en-US"/>
              <a:t>                               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33AB4-F76A-654D-9F29-0CDAD6066E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C49DCC-DE99-2BE2-3C0D-42E249FEC988}"/>
              </a:ext>
            </a:extLst>
          </p:cNvPr>
          <p:cNvSpPr/>
          <p:nvPr/>
        </p:nvSpPr>
        <p:spPr>
          <a:xfrm>
            <a:off x="2209950" y="1810158"/>
            <a:ext cx="4713470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5517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F2325-F8D2-AAB2-C67B-5A3E0201D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</a:t>
            </a:r>
            <a:r>
              <a:rPr lang="en-US" dirty="0" err="1"/>
              <a:t>SmartSight</a:t>
            </a:r>
            <a:r>
              <a:rPr lang="en-US" dirty="0"/>
              <a:t>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60652-B16F-BB53-F08D-BA4FDF2E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0" i="0" dirty="0" err="1">
                <a:solidFill>
                  <a:srgbClr val="000000"/>
                </a:solidFill>
                <a:effectLst/>
              </a:rPr>
              <a:t>SmartSight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: IoT-based system that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b="0" i="0" dirty="0">
                <a:solidFill>
                  <a:srgbClr val="000000"/>
                </a:solidFill>
                <a:effectLst/>
              </a:rPr>
              <a:t>ontinuously receives various inputs </a:t>
            </a:r>
            <a:br>
              <a:rPr lang="en-US" b="0" i="0" dirty="0">
                <a:solidFill>
                  <a:srgbClr val="000000"/>
                </a:solidFill>
                <a:effectLst/>
              </a:rPr>
            </a:br>
            <a:r>
              <a:rPr lang="en-US" b="0" i="0" dirty="0">
                <a:solidFill>
                  <a:srgbClr val="000000"/>
                </a:solidFill>
                <a:effectLst/>
              </a:rPr>
              <a:t>from smart glass</a:t>
            </a:r>
            <a:br>
              <a:rPr lang="en-US" b="0" i="0" dirty="0">
                <a:solidFill>
                  <a:srgbClr val="000000"/>
                </a:solidFill>
                <a:effectLst/>
              </a:rPr>
            </a:br>
            <a:endParaRPr lang="en-US" dirty="0">
              <a:solidFill>
                <a:srgbClr val="000000"/>
              </a:solidFill>
            </a:endParaRP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processes them via multi-tenant </a:t>
            </a:r>
            <a:br>
              <a:rPr lang="en-US" b="0" i="0" dirty="0">
                <a:solidFill>
                  <a:srgbClr val="000000"/>
                </a:solidFill>
                <a:effectLst/>
              </a:rPr>
            </a:br>
            <a:r>
              <a:rPr lang="en-US" b="0" i="0" dirty="0">
                <a:solidFill>
                  <a:srgbClr val="000000"/>
                </a:solidFill>
                <a:effectLst/>
              </a:rPr>
              <a:t>DL applications running on edge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9E8D0-6655-9406-DF4F-CA76A04FE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267ECE-805B-077E-53E9-1CD125503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040896"/>
            <a:ext cx="3963090" cy="241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3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6093C-1493-38A0-28E0-00A442D31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Limited Edge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DF4C8-AB40-DA41-16EA-752664DCF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Edge computing systems are resource limited</a:t>
            </a:r>
          </a:p>
          <a:p>
            <a:endParaRPr lang="en-US" dirty="0"/>
          </a:p>
          <a:p>
            <a:r>
              <a:rPr lang="en-US" dirty="0"/>
              <a:t>DL applications function based on bulky neural network (NN) models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NimbusRomNo9L-Medi"/>
              </a:rPr>
              <a:t>Model loading time affects latency</a:t>
            </a:r>
          </a:p>
          <a:p>
            <a:pPr lvl="1"/>
            <a:r>
              <a:rPr lang="en-US" sz="2400" i="0" dirty="0">
                <a:solidFill>
                  <a:srgbClr val="000000"/>
                </a:solidFill>
                <a:effectLst/>
                <a:latin typeface="NimbusRomNo9L-Medi"/>
              </a:rPr>
              <a:t>Cannot be simultaneously maintained in the limited memory space of the edge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A87C5-C238-C9BB-9C7C-05EE80C5D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98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95074-494D-8404-D237-316F94C59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Compression to Enhance Multi-Tenancy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8D2DD-D0F0-E08B-11BC-C7F0B2FA8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b="0" i="1" dirty="0">
              <a:effectLst/>
              <a:latin typeface="Arial" panose="020B0604020202020204" pitchFamily="34" charset="0"/>
            </a:endParaRPr>
          </a:p>
          <a:p>
            <a:endParaRPr lang="en-US" i="1" dirty="0">
              <a:latin typeface="Arial" panose="020B0604020202020204" pitchFamily="34" charset="0"/>
            </a:endParaRPr>
          </a:p>
          <a:p>
            <a:endParaRPr lang="en-US" sz="2400" b="0" i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B5D8D-8CE9-CD35-7D42-143C74390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2999E48-F013-B150-0F46-B16C23635D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055615"/>
              </p:ext>
            </p:extLst>
          </p:nvPr>
        </p:nvGraphicFramePr>
        <p:xfrm>
          <a:off x="1941689" y="1131369"/>
          <a:ext cx="5260622" cy="2978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6991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4885-08AE-58F8-34B7-201EECC0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52A6A-DBFA-BD90-C9C4-D2CA7A08F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400" i="1" spc="-1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sz="2400" b="1" i="1" spc="-1" dirty="0">
                <a:solidFill>
                  <a:srgbClr val="FF0000"/>
                </a:solidFill>
                <a:ea typeface="+mn-lt"/>
                <a:cs typeface="+mn-lt"/>
              </a:rPr>
              <a:t>How to </a:t>
            </a:r>
            <a:r>
              <a:rPr lang="en-US" sz="2400" b="1" i="1" spc="-1" dirty="0">
                <a:solidFill>
                  <a:srgbClr val="00B050"/>
                </a:solidFill>
                <a:ea typeface="+mn-lt"/>
                <a:cs typeface="+mn-lt"/>
              </a:rPr>
              <a:t>maximize warm-start </a:t>
            </a:r>
            <a:r>
              <a:rPr lang="en-US" sz="2400" b="1" i="1" spc="-1" dirty="0">
                <a:solidFill>
                  <a:srgbClr val="FF0000"/>
                </a:solidFill>
                <a:ea typeface="+mn-lt"/>
                <a:cs typeface="+mn-lt"/>
              </a:rPr>
              <a:t>inferences or multi-tenant DL apps execution </a:t>
            </a:r>
            <a:r>
              <a:rPr lang="en-US" sz="2400" b="1" i="1" spc="-1" dirty="0">
                <a:solidFill>
                  <a:srgbClr val="00B050"/>
                </a:solidFill>
                <a:ea typeface="+mn-lt"/>
                <a:cs typeface="+mn-lt"/>
              </a:rPr>
              <a:t>with maximum accuracy </a:t>
            </a:r>
            <a:r>
              <a:rPr lang="en-US" sz="2400" b="1" i="1" spc="-1" dirty="0">
                <a:solidFill>
                  <a:srgbClr val="FF0000"/>
                </a:solidFill>
                <a:ea typeface="+mn-lt"/>
                <a:cs typeface="+mn-lt"/>
              </a:rPr>
              <a:t>on a resource limited edge system? 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07BE8-6176-92CE-03B3-21A45B60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9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1CD93-BA7F-B1B4-89BF-6E06DE82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C514E-B6F6-FBF6-EE60-366CBAB84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8A6C99-1128-0AD8-DF62-721133E33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100" y="1375421"/>
            <a:ext cx="6798775" cy="186173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9AD5605-DD5B-CA43-6447-46E98AB3DA5C}"/>
              </a:ext>
            </a:extLst>
          </p:cNvPr>
          <p:cNvSpPr/>
          <p:nvPr/>
        </p:nvSpPr>
        <p:spPr>
          <a:xfrm>
            <a:off x="1806223" y="1524000"/>
            <a:ext cx="2506134" cy="824089"/>
          </a:xfrm>
          <a:prstGeom prst="roundRect">
            <a:avLst>
              <a:gd name="adj" fmla="val 5708"/>
            </a:avLst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03528D-0FE9-A52B-93FE-C43047F4A32E}"/>
              </a:ext>
            </a:extLst>
          </p:cNvPr>
          <p:cNvSpPr txBox="1"/>
          <p:nvPr/>
        </p:nvSpPr>
        <p:spPr>
          <a:xfrm>
            <a:off x="188081" y="2713934"/>
            <a:ext cx="1546577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Cold-start events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02CA69-74F0-014E-6DF4-15DE15B5F999}"/>
              </a:ext>
            </a:extLst>
          </p:cNvPr>
          <p:cNvCxnSpPr>
            <a:cxnSpLocks/>
            <a:stCxn id="6" idx="0"/>
            <a:endCxn id="3" idx="1"/>
          </p:cNvCxnSpPr>
          <p:nvPr/>
        </p:nvCxnSpPr>
        <p:spPr>
          <a:xfrm flipV="1">
            <a:off x="961370" y="1936045"/>
            <a:ext cx="844853" cy="777889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A92B761-4E50-F2D8-7D61-9BF2217E6819}"/>
              </a:ext>
            </a:extLst>
          </p:cNvPr>
          <p:cNvSpPr/>
          <p:nvPr/>
        </p:nvSpPr>
        <p:spPr>
          <a:xfrm>
            <a:off x="5668227" y="1500900"/>
            <a:ext cx="1985639" cy="824089"/>
          </a:xfrm>
          <a:prstGeom prst="roundRect">
            <a:avLst>
              <a:gd name="adj" fmla="val 5708"/>
            </a:avLst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50A819-3849-338D-987C-247590D4BFA0}"/>
              </a:ext>
            </a:extLst>
          </p:cNvPr>
          <p:cNvSpPr txBox="1"/>
          <p:nvPr/>
        </p:nvSpPr>
        <p:spPr>
          <a:xfrm>
            <a:off x="7553977" y="3101023"/>
            <a:ext cx="115291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Inference Accuracy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06094EF-3350-AD41-3809-10ECB7381B12}"/>
              </a:ext>
            </a:extLst>
          </p:cNvPr>
          <p:cNvCxnSpPr>
            <a:cxnSpLocks/>
            <a:stCxn id="15" idx="0"/>
            <a:endCxn id="14" idx="3"/>
          </p:cNvCxnSpPr>
          <p:nvPr/>
        </p:nvCxnSpPr>
        <p:spPr>
          <a:xfrm flipH="1" flipV="1">
            <a:off x="7653866" y="1912945"/>
            <a:ext cx="476570" cy="1188078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1571A28-EBC3-AC5C-C56E-9DA94298CDF7}"/>
              </a:ext>
            </a:extLst>
          </p:cNvPr>
          <p:cNvSpPr/>
          <p:nvPr/>
        </p:nvSpPr>
        <p:spPr>
          <a:xfrm>
            <a:off x="4148893" y="2413065"/>
            <a:ext cx="1985639" cy="824089"/>
          </a:xfrm>
          <a:prstGeom prst="roundRect">
            <a:avLst>
              <a:gd name="adj" fmla="val 5708"/>
            </a:avLst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368D0D-223F-AF54-8E12-EC9A116E1BD3}"/>
              </a:ext>
            </a:extLst>
          </p:cNvPr>
          <p:cNvSpPr txBox="1"/>
          <p:nvPr/>
        </p:nvSpPr>
        <p:spPr>
          <a:xfrm>
            <a:off x="4679622" y="4013188"/>
            <a:ext cx="169860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Memory Constraint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28B4161-B867-DC6B-9581-4472B9A7717A}"/>
              </a:ext>
            </a:extLst>
          </p:cNvPr>
          <p:cNvCxnSpPr>
            <a:cxnSpLocks/>
            <a:stCxn id="21" idx="0"/>
            <a:endCxn id="20" idx="2"/>
          </p:cNvCxnSpPr>
          <p:nvPr/>
        </p:nvCxnSpPr>
        <p:spPr>
          <a:xfrm flipH="1" flipV="1">
            <a:off x="5141713" y="3237154"/>
            <a:ext cx="387209" cy="776034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54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4" grpId="0" animBg="1"/>
      <p:bldP spid="15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FD57F-9587-FB1A-ABE8-40CB1348B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"/>
            <a:ext cx="4430889" cy="85725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Edge-</a:t>
            </a:r>
            <a:r>
              <a:rPr lang="en-US" sz="2800" dirty="0" err="1"/>
              <a:t>MultiAI</a:t>
            </a:r>
            <a:r>
              <a:rPr lang="en-US" sz="2800" dirty="0"/>
              <a:t>: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C1EA57-A1E4-0795-CB91-A7BC2C70AE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/>
            <a:fld id="{7D2751F7-D677-4CE9-B35A-C3CCA0CC8D94}" type="slidenum">
              <a:rPr lang="en-US" smtClean="0"/>
              <a:pPr defTabSz="685800"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048EFD-1555-A573-BA6A-146FA0A2D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09237"/>
            <a:ext cx="4391313" cy="4488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D126AE-8C5B-7AAA-9D45-8BF1435653FC}"/>
              </a:ext>
            </a:extLst>
          </p:cNvPr>
          <p:cNvSpPr txBox="1"/>
          <p:nvPr/>
        </p:nvSpPr>
        <p:spPr>
          <a:xfrm>
            <a:off x="1275644" y="1124526"/>
            <a:ext cx="3190523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rgbClr val="FF0000"/>
                </a:solidFill>
                <a:effectLst/>
                <a:latin typeface="NimbusRomNo9L-Regu"/>
              </a:defRPr>
            </a:lvl1pPr>
          </a:lstStyle>
          <a:p>
            <a:r>
              <a:rPr lang="en-US" dirty="0"/>
              <a:t>incoming multi-modal inputs from the connected IoT devices trigger execution of multi-tenant</a:t>
            </a:r>
            <a:br>
              <a:rPr lang="en-US" dirty="0"/>
            </a:br>
            <a:r>
              <a:rPr lang="en-US" dirty="0"/>
              <a:t>DL applications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1DFDB7A-73E5-E479-700B-6C291E01E754}"/>
              </a:ext>
            </a:extLst>
          </p:cNvPr>
          <p:cNvSpPr/>
          <p:nvPr/>
        </p:nvSpPr>
        <p:spPr>
          <a:xfrm>
            <a:off x="5638799" y="609600"/>
            <a:ext cx="649111" cy="1715911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515F826-0130-C18A-69B1-5CD919ABC5EE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4466167" y="1467556"/>
            <a:ext cx="1172632" cy="195579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7ACCC04-96DD-DF36-2E69-3C0300FDBB18}"/>
              </a:ext>
            </a:extLst>
          </p:cNvPr>
          <p:cNvSpPr txBox="1"/>
          <p:nvPr/>
        </p:nvSpPr>
        <p:spPr>
          <a:xfrm>
            <a:off x="1381477" y="2248942"/>
            <a:ext cx="3292123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rgbClr val="FF0000"/>
                </a:solidFill>
                <a:effectLst/>
                <a:latin typeface="NimbusRomNo9L-Regu"/>
              </a:defRPr>
            </a:lvl1pPr>
          </a:lstStyle>
          <a:p>
            <a:r>
              <a:rPr lang="en-US" dirty="0"/>
              <a:t>The model zoo for each DL app acts as a repository that contains NN</a:t>
            </a:r>
            <a:br>
              <a:rPr lang="en-US" dirty="0"/>
            </a:br>
            <a:r>
              <a:rPr lang="en-US" dirty="0"/>
              <a:t>models with different compression levels (sizes) and inference</a:t>
            </a:r>
            <a:br>
              <a:rPr lang="en-US" dirty="0"/>
            </a:br>
            <a:r>
              <a:rPr lang="en-US" dirty="0"/>
              <a:t>accuracy </a:t>
            </a:r>
            <a:br>
              <a:rPr lang="en-US" dirty="0"/>
            </a:b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FC1ADF3-5287-BB77-7BD3-E304F572E818}"/>
              </a:ext>
            </a:extLst>
          </p:cNvPr>
          <p:cNvCxnSpPr>
            <a:cxnSpLocks/>
            <a:stCxn id="10" idx="3"/>
            <a:endCxn id="13" idx="1"/>
          </p:cNvCxnSpPr>
          <p:nvPr/>
        </p:nvCxnSpPr>
        <p:spPr>
          <a:xfrm flipV="1">
            <a:off x="4673600" y="1175879"/>
            <a:ext cx="1930398" cy="1857893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ABBBBEF-2E20-F971-4ADE-F85F3CB5C7B1}"/>
              </a:ext>
            </a:extLst>
          </p:cNvPr>
          <p:cNvSpPr/>
          <p:nvPr/>
        </p:nvSpPr>
        <p:spPr>
          <a:xfrm>
            <a:off x="6603998" y="688622"/>
            <a:ext cx="1474614" cy="974513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5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FD57F-9587-FB1A-ABE8-40CB1348B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"/>
            <a:ext cx="4430889" cy="85725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Edge-</a:t>
            </a:r>
            <a:r>
              <a:rPr lang="en-US" sz="2800" dirty="0" err="1"/>
              <a:t>MultiAI</a:t>
            </a:r>
            <a:r>
              <a:rPr lang="en-US" sz="2800" dirty="0"/>
              <a:t>: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C1EA57-A1E4-0795-CB91-A7BC2C70AE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/>
            <a:fld id="{7D2751F7-D677-4CE9-B35A-C3CCA0CC8D94}" type="slidenum">
              <a:rPr lang="en-US" smtClean="0"/>
              <a:pPr defTabSz="685800"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048EFD-1555-A573-BA6A-146FA0A2D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09237"/>
            <a:ext cx="4391313" cy="44880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ACCC04-96DD-DF36-2E69-3C0300FDBB18}"/>
              </a:ext>
            </a:extLst>
          </p:cNvPr>
          <p:cNvSpPr txBox="1"/>
          <p:nvPr/>
        </p:nvSpPr>
        <p:spPr>
          <a:xfrm>
            <a:off x="180687" y="2248942"/>
            <a:ext cx="4492914" cy="17235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>
                <a:solidFill>
                  <a:srgbClr val="FF0000"/>
                </a:solidFill>
                <a:effectLst/>
                <a:latin typeface="NimbusRomNo9L-Regu"/>
              </a:defRPr>
            </a:lvl1pPr>
          </a:lstStyle>
          <a:p>
            <a:r>
              <a:rPr lang="en-US" sz="1800" b="0" i="0" dirty="0">
                <a:effectLst/>
                <a:latin typeface="NimbusRomNo9L-Regu"/>
              </a:rPr>
              <a:t>App request predictor collects historical requests to each application and</a:t>
            </a:r>
            <a:br>
              <a:rPr lang="en-US" sz="1800" b="0" i="0" dirty="0">
                <a:effectLst/>
                <a:latin typeface="NimbusRomNo9L-Regu"/>
              </a:rPr>
            </a:br>
            <a:r>
              <a:rPr lang="en-US" sz="1800" b="0" i="0" dirty="0">
                <a:effectLst/>
                <a:latin typeface="NimbusRomNo9L-Regu"/>
              </a:rPr>
              <a:t>trains a lightweight (edge-friendly) RNN model, to periodically foresee the inference request arrivals for each application. </a:t>
            </a:r>
            <a:br>
              <a:rPr lang="en-US" dirty="0"/>
            </a:b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FC1ADF3-5287-BB77-7BD3-E304F572E818}"/>
              </a:ext>
            </a:extLst>
          </p:cNvPr>
          <p:cNvCxnSpPr>
            <a:cxnSpLocks/>
            <a:stCxn id="10" idx="3"/>
            <a:endCxn id="13" idx="1"/>
          </p:cNvCxnSpPr>
          <p:nvPr/>
        </p:nvCxnSpPr>
        <p:spPr>
          <a:xfrm flipV="1">
            <a:off x="4673601" y="2791416"/>
            <a:ext cx="3088922" cy="319301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ABBBBEF-2E20-F971-4ADE-F85F3CB5C7B1}"/>
              </a:ext>
            </a:extLst>
          </p:cNvPr>
          <p:cNvSpPr/>
          <p:nvPr/>
        </p:nvSpPr>
        <p:spPr>
          <a:xfrm>
            <a:off x="7762523" y="2393244"/>
            <a:ext cx="1025877" cy="796344"/>
          </a:xfrm>
          <a:prstGeom prst="roundRect">
            <a:avLst>
              <a:gd name="adj" fmla="val 10875"/>
            </a:avLst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5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845</Words>
  <Application>Microsoft Office PowerPoint</Application>
  <PresentationFormat>On-screen Show (16:9)</PresentationFormat>
  <Paragraphs>141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Cambria Math</vt:lpstr>
      <vt:lpstr>CMR10</vt:lpstr>
      <vt:lpstr>Courier New</vt:lpstr>
      <vt:lpstr>NimbusRomNo9L-Medi</vt:lpstr>
      <vt:lpstr>NimbusRomNo9L-Regu</vt:lpstr>
      <vt:lpstr>NimbusRomNo9L-ReguItal</vt:lpstr>
      <vt:lpstr>Wingdings</vt:lpstr>
      <vt:lpstr>2_Office Theme</vt:lpstr>
      <vt:lpstr>Edge-MultiAI: Multi-Tenancy of Latency-Sensitive Deep Learning Applications on Edge</vt:lpstr>
      <vt:lpstr>Deep Learning (DL) Applications in Smart Edge Computing Systems</vt:lpstr>
      <vt:lpstr>Motivation: SmartSight Project</vt:lpstr>
      <vt:lpstr>Resource Limited Edge Systems</vt:lpstr>
      <vt:lpstr>Model Compression to Enhance Multi-Tenancy</vt:lpstr>
      <vt:lpstr>Problem Statement</vt:lpstr>
      <vt:lpstr>Objective Function</vt:lpstr>
      <vt:lpstr>Edge-MultiAI: Overview</vt:lpstr>
      <vt:lpstr>Edge-MultiAI: Overview</vt:lpstr>
      <vt:lpstr>Edge-MultiAI: Overview</vt:lpstr>
      <vt:lpstr>Heuristics to Manage Models of Multi-tenant Applications </vt:lpstr>
      <vt:lpstr>Minimal and Maximal State</vt:lpstr>
      <vt:lpstr>Heuristics to Manage Models of Multi-tenant Applications </vt:lpstr>
      <vt:lpstr>iWS-BFE Heuristic</vt:lpstr>
      <vt:lpstr>Heuristics to Manage Models of Multi-tenant Applications </vt:lpstr>
      <vt:lpstr>iWS-BFE Heuristic</vt:lpstr>
      <vt:lpstr>iWS-BFE Heuristic</vt:lpstr>
      <vt:lpstr>Experiments: Applications</vt:lpstr>
      <vt:lpstr>Degree of Multi-tenancy</vt:lpstr>
      <vt:lpstr>Cold-start Inference &amp; Inference Accuracy</vt:lpstr>
      <vt:lpstr>Bi-Objective Analysis</vt:lpstr>
      <vt:lpstr>Conclusion</vt:lpstr>
      <vt:lpstr>Future 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Scope</dc:title>
  <dc:creator>Ali</dc:creator>
  <cp:lastModifiedBy>Ali Mokhtari</cp:lastModifiedBy>
  <cp:revision>24</cp:revision>
  <dcterms:modified xsi:type="dcterms:W3CDTF">2022-12-08T17:56:05Z</dcterms:modified>
</cp:coreProperties>
</file>