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2" r:id="rId1"/>
    <p:sldMasterId id="2147483655" r:id="rId2"/>
  </p:sldMasterIdLst>
  <p:notesMasterIdLst>
    <p:notesMasterId r:id="rId28"/>
  </p:notesMasterIdLst>
  <p:sldIdLst>
    <p:sldId id="490" r:id="rId3"/>
    <p:sldId id="263" r:id="rId4"/>
    <p:sldId id="264" r:id="rId5"/>
    <p:sldId id="265" r:id="rId6"/>
    <p:sldId id="449" r:id="rId7"/>
    <p:sldId id="491" r:id="rId8"/>
    <p:sldId id="493" r:id="rId9"/>
    <p:sldId id="494" r:id="rId10"/>
    <p:sldId id="500" r:id="rId11"/>
    <p:sldId id="496" r:id="rId12"/>
    <p:sldId id="499" r:id="rId13"/>
    <p:sldId id="497" r:id="rId14"/>
    <p:sldId id="501" r:id="rId15"/>
    <p:sldId id="502" r:id="rId16"/>
    <p:sldId id="503" r:id="rId17"/>
    <p:sldId id="504" r:id="rId18"/>
    <p:sldId id="505" r:id="rId19"/>
    <p:sldId id="514" r:id="rId20"/>
    <p:sldId id="519" r:id="rId21"/>
    <p:sldId id="520" r:id="rId22"/>
    <p:sldId id="521" r:id="rId23"/>
    <p:sldId id="522" r:id="rId24"/>
    <p:sldId id="523" r:id="rId25"/>
    <p:sldId id="524" r:id="rId26"/>
    <p:sldId id="525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460DB3-1CF6-4942-BB13-146197CB54A1}">
  <a:tblStyle styleId="{8C460DB3-1CF6-4942-BB13-146197CB54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152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8c4d2713a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8c4d2713a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967ad04072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967ad04072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967ad04072_3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967ad04072_3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pcclab content">
  <p:cSld name="Hpcclab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147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4767265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3498112" y="4767265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" name="Google Shape;28;p4" descr="title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02600" y="4411788"/>
            <a:ext cx="1147836" cy="731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86725" y="165750"/>
            <a:ext cx="8345700" cy="986700"/>
          </a:xfrm>
          <a:prstGeom prst="rect">
            <a:avLst/>
          </a:prstGeom>
          <a:solidFill>
            <a:srgbClr val="3C78D8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9525" dir="6539999" algn="bl" rotWithShape="0">
              <a:srgbClr val="FFFFFF">
                <a:alpha val="57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86600" y="1289650"/>
            <a:ext cx="8345700" cy="327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98475" rtl="0">
              <a:spcBef>
                <a:spcPts val="680"/>
              </a:spcBef>
              <a:spcAft>
                <a:spcPts val="0"/>
              </a:spcAft>
              <a:buClr>
                <a:srgbClr val="000000"/>
              </a:buClr>
              <a:buSzPts val="4250"/>
              <a:buChar char="•"/>
              <a:defRPr>
                <a:solidFill>
                  <a:srgbClr val="000000"/>
                </a:solidFill>
              </a:defRPr>
            </a:lvl1pPr>
            <a:lvl2pPr marL="914400" lvl="1" indent="-406400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Char char="▪"/>
              <a:defRPr>
                <a:solidFill>
                  <a:srgbClr val="000000"/>
                </a:solidFill>
              </a:defRPr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o"/>
              <a:defRPr>
                <a:solidFill>
                  <a:srgbClr val="000000"/>
                </a:solidFill>
              </a:defRPr>
            </a:lvl3pPr>
            <a:lvl4pPr marL="1828800" lvl="3" indent="-355600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  <a:defRPr>
                <a:solidFill>
                  <a:srgbClr val="000000"/>
                </a:solidFill>
              </a:defRPr>
            </a:lvl4pPr>
            <a:lvl5pPr marL="2286000" lvl="4" indent="-355600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»"/>
              <a:defRPr>
                <a:solidFill>
                  <a:srgbClr val="000000"/>
                </a:solidFill>
              </a:defRPr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4297650" y="4821125"/>
            <a:ext cx="548700" cy="260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buNone/>
              <a:defRPr sz="1200">
                <a:solidFill>
                  <a:srgbClr val="000000"/>
                </a:solidFill>
              </a:defRPr>
            </a:lvl1pPr>
            <a:lvl2pPr lvl="1" algn="ctr" rtl="0">
              <a:buNone/>
              <a:defRPr sz="1200">
                <a:solidFill>
                  <a:srgbClr val="000000"/>
                </a:solidFill>
              </a:defRPr>
            </a:lvl2pPr>
            <a:lvl3pPr lvl="2" algn="ctr" rtl="0">
              <a:buNone/>
              <a:defRPr sz="1200">
                <a:solidFill>
                  <a:srgbClr val="000000"/>
                </a:solidFill>
              </a:defRPr>
            </a:lvl3pPr>
            <a:lvl4pPr lvl="3" algn="ctr" rtl="0">
              <a:buNone/>
              <a:defRPr sz="1200">
                <a:solidFill>
                  <a:srgbClr val="000000"/>
                </a:solidFill>
              </a:defRPr>
            </a:lvl4pPr>
            <a:lvl5pPr lvl="4" algn="ctr" rtl="0">
              <a:buNone/>
              <a:defRPr sz="1200">
                <a:solidFill>
                  <a:srgbClr val="000000"/>
                </a:solidFill>
              </a:defRPr>
            </a:lvl5pPr>
            <a:lvl6pPr lvl="5" algn="ctr" rtl="0">
              <a:buNone/>
              <a:defRPr sz="1200">
                <a:solidFill>
                  <a:srgbClr val="000000"/>
                </a:solidFill>
              </a:defRPr>
            </a:lvl6pPr>
            <a:lvl7pPr lvl="6" algn="ctr" rtl="0">
              <a:buNone/>
              <a:defRPr sz="1200">
                <a:solidFill>
                  <a:srgbClr val="000000"/>
                </a:solidFill>
              </a:defRPr>
            </a:lvl7pPr>
            <a:lvl8pPr lvl="7" algn="ctr" rtl="0">
              <a:buNone/>
              <a:defRPr sz="1200">
                <a:solidFill>
                  <a:srgbClr val="000000"/>
                </a:solidFill>
              </a:defRPr>
            </a:lvl8pPr>
            <a:lvl9pPr lvl="8" algn="ctr" rtl="0">
              <a:buNone/>
              <a:defRPr sz="12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" name="Google Shape;3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38950" y="4640074"/>
            <a:ext cx="693350" cy="44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pccla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2576"/>
            <a:ext cx="7772400" cy="1102519"/>
          </a:xfrm>
        </p:spPr>
        <p:txBody>
          <a:bodyPr>
            <a:normAutofit/>
          </a:bodyPr>
          <a:lstStyle>
            <a:lvl1pPr algn="ctr">
              <a:defRPr sz="21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6907" y="2756766"/>
            <a:ext cx="7190184" cy="40720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title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7942" y="4229100"/>
            <a:ext cx="1267477" cy="6057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7F5C4D5-560D-47A9-AAC3-7EF26477968D}"/>
              </a:ext>
            </a:extLst>
          </p:cNvPr>
          <p:cNvSpPr/>
          <p:nvPr userDrawn="1"/>
        </p:nvSpPr>
        <p:spPr>
          <a:xfrm>
            <a:off x="0" y="4834890"/>
            <a:ext cx="9144000" cy="30861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D42CBF-23E6-43DA-B07D-E6A9097E64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79" r="26273" b="-1"/>
          <a:stretch/>
        </p:blipFill>
        <p:spPr>
          <a:xfrm>
            <a:off x="3919478" y="17860"/>
            <a:ext cx="1305044" cy="11694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512D7D5-7ED9-4FB3-8309-E88F44E44BBC}"/>
              </a:ext>
            </a:extLst>
          </p:cNvPr>
          <p:cNvSpPr/>
          <p:nvPr userDrawn="1"/>
        </p:nvSpPr>
        <p:spPr>
          <a:xfrm>
            <a:off x="2822094" y="3295641"/>
            <a:ext cx="3499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High Performance Cloud Computing Lab (HPCC)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School of Computing and Informatics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University of Louisiana at Lafayette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74EA2C-5A67-4DCB-95B2-6C1EE52668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9537" y="4305300"/>
            <a:ext cx="1719263" cy="409575"/>
          </a:xfrm>
        </p:spPr>
        <p:txBody>
          <a:bodyPr anchor="ctr">
            <a:normAutofit/>
          </a:bodyPr>
          <a:lstStyle>
            <a:lvl2pPr marL="0" indent="0" algn="ctr">
              <a:buNone/>
              <a:defRPr sz="1500"/>
            </a:lvl2pPr>
          </a:lstStyle>
          <a:p>
            <a:pPr lvl="1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2272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pcclab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81" y="89154"/>
            <a:ext cx="8139184" cy="758777"/>
          </a:xfrm>
        </p:spPr>
        <p:txBody>
          <a:bodyPr>
            <a:normAutofit/>
          </a:bodyPr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63" y="1033981"/>
            <a:ext cx="8710684" cy="3727025"/>
          </a:xfrm>
        </p:spPr>
        <p:txBody>
          <a:bodyPr/>
          <a:lstStyle>
            <a:lvl1pPr>
              <a:buClr>
                <a:schemeClr val="accent3">
                  <a:lumMod val="50000"/>
                </a:schemeClr>
              </a:buClr>
              <a:defRPr sz="2400">
                <a:latin typeface="+mj-lt"/>
                <a:cs typeface="Arial" panose="020B0604020202020204" pitchFamily="34" charset="0"/>
              </a:defRPr>
            </a:lvl1pPr>
            <a:lvl2pPr>
              <a:buClr>
                <a:schemeClr val="accent3">
                  <a:lumMod val="50000"/>
                </a:schemeClr>
              </a:buClr>
              <a:defRPr/>
            </a:lvl2pPr>
            <a:lvl3pPr>
              <a:buClr>
                <a:schemeClr val="accent3">
                  <a:lumMod val="50000"/>
                </a:schemeClr>
              </a:buClr>
              <a:defRPr/>
            </a:lvl3pPr>
            <a:lvl4pPr>
              <a:buClr>
                <a:schemeClr val="accent3">
                  <a:lumMod val="50000"/>
                </a:schemeClr>
              </a:buClr>
              <a:defRPr/>
            </a:lvl4pPr>
            <a:lvl5pPr>
              <a:buClr>
                <a:schemeClr val="accent3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C1D5DB-71B0-4BA4-A979-B17CB38BFD9A}"/>
              </a:ext>
            </a:extLst>
          </p:cNvPr>
          <p:cNvSpPr/>
          <p:nvPr userDrawn="1"/>
        </p:nvSpPr>
        <p:spPr>
          <a:xfrm>
            <a:off x="0" y="4834890"/>
            <a:ext cx="8359902" cy="30861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CAD2DD-0665-4235-9ED3-B7DBEB7F5D71}"/>
              </a:ext>
            </a:extLst>
          </p:cNvPr>
          <p:cNvCxnSpPr>
            <a:cxnSpLocks/>
          </p:cNvCxnSpPr>
          <p:nvPr userDrawn="1"/>
        </p:nvCxnSpPr>
        <p:spPr>
          <a:xfrm>
            <a:off x="216658" y="942844"/>
            <a:ext cx="8139184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DBAD98C-46DB-4412-B141-29FA695414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94"/>
          <a:stretch/>
        </p:blipFill>
        <p:spPr>
          <a:xfrm>
            <a:off x="8355841" y="24145"/>
            <a:ext cx="788159" cy="62324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>
            <a:lvl1pPr algn="ctr">
              <a:defRPr sz="1350" b="1">
                <a:solidFill>
                  <a:schemeClr val="bg1"/>
                </a:solidFill>
              </a:defRPr>
            </a:lvl1pPr>
          </a:lstStyle>
          <a:p>
            <a:fld id="{7D2751F7-D677-4CE9-B35A-C3CCA0CC8D9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itle2.jpg"/>
          <p:cNvPicPr>
            <a:picLocks/>
          </p:cNvPicPr>
          <p:nvPr userDrawn="1"/>
        </p:nvPicPr>
        <p:blipFill rotWithShape="1">
          <a:blip r:embed="rId3"/>
          <a:srcRect l="10487" t="24627" r="12292" b="-1"/>
          <a:stretch/>
        </p:blipFill>
        <p:spPr>
          <a:xfrm>
            <a:off x="8366558" y="4771721"/>
            <a:ext cx="788670" cy="37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6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4000" cy="1085700"/>
          </a:xfrm>
          <a:prstGeom prst="rect">
            <a:avLst/>
          </a:prstGeom>
          <a:solidFill>
            <a:srgbClr val="004080"/>
          </a:solidFill>
          <a:ln>
            <a:noFill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98475" algn="l" rtl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425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008000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80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800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457200" y="4767265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92800" y="473199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2800" y="473199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0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b="0" i="0" kern="120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Tx/>
        <a:buSzPct val="125000"/>
        <a:buFont typeface="Arial" pitchFamily="34" charset="0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008000"/>
        </a:buClr>
        <a:buFont typeface="Wingdings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008000"/>
        </a:buClr>
        <a:buFont typeface="Courier New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hpcclab/E2C-Sim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jp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jp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904D7-9F51-44C8-BABF-8A18F752DA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b="1" dirty="0"/>
            </a:br>
            <a:r>
              <a:rPr lang="en-US" b="1" dirty="0"/>
              <a:t>Heterogeneous Edge to Cloud Simulator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8CD563-FBC4-482E-8183-030F99362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6907" y="2571751"/>
            <a:ext cx="7190184" cy="592220"/>
          </a:xfrm>
        </p:spPr>
        <p:txBody>
          <a:bodyPr>
            <a:noAutofit/>
          </a:bodyPr>
          <a:lstStyle/>
          <a:p>
            <a:r>
              <a:rPr lang="en-US" dirty="0"/>
              <a:t>By:</a:t>
            </a:r>
          </a:p>
          <a:p>
            <a:r>
              <a:rPr lang="en-US" b="1" dirty="0"/>
              <a:t>Ali Mokhtari, Mohsen Amini Salehi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E090A-0D2F-456F-9503-09F9B12C4B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500" dirty="0"/>
              <a:t>December 2022</a:t>
            </a:r>
          </a:p>
        </p:txBody>
      </p:sp>
    </p:spTree>
    <p:extLst>
      <p:ext uri="{BB962C8B-B14F-4D97-AF65-F5344CB8AC3E}">
        <p14:creationId xmlns:p14="http://schemas.microsoft.com/office/powerpoint/2010/main" val="3365520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5D27A-6AF9-442D-DFEA-6A096769C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E2C: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D63F8-C99C-2861-A8EA-ABF087E1AD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627F4385-B64A-7ED6-5068-D28F12B62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78"/>
          <a:stretch/>
        </p:blipFill>
        <p:spPr>
          <a:xfrm>
            <a:off x="1896534" y="1234256"/>
            <a:ext cx="5336005" cy="3533009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0E2693-5A16-4A22-E3A8-76BE1260D256}"/>
              </a:ext>
            </a:extLst>
          </p:cNvPr>
          <p:cNvSpPr/>
          <p:nvPr/>
        </p:nvSpPr>
        <p:spPr>
          <a:xfrm>
            <a:off x="5734756" y="1794934"/>
            <a:ext cx="745066" cy="248355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AD3AB6-EDAA-9639-F39D-A1F58853DE8F}"/>
              </a:ext>
            </a:extLst>
          </p:cNvPr>
          <p:cNvSpPr txBox="1"/>
          <p:nvPr/>
        </p:nvSpPr>
        <p:spPr>
          <a:xfrm>
            <a:off x="7337778" y="2739150"/>
            <a:ext cx="1580444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Heterogeneous Machines</a:t>
            </a:r>
          </a:p>
        </p:txBody>
      </p:sp>
    </p:spTree>
    <p:extLst>
      <p:ext uri="{BB962C8B-B14F-4D97-AF65-F5344CB8AC3E}">
        <p14:creationId xmlns:p14="http://schemas.microsoft.com/office/powerpoint/2010/main" val="4052802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5D27A-6AF9-442D-DFEA-6A096769C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E2C: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D63F8-C99C-2861-A8EA-ABF087E1AD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627F4385-B64A-7ED6-5068-D28F12B62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78"/>
          <a:stretch/>
        </p:blipFill>
        <p:spPr>
          <a:xfrm>
            <a:off x="1896534" y="1234256"/>
            <a:ext cx="5336005" cy="3533009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0E2693-5A16-4A22-E3A8-76BE1260D256}"/>
              </a:ext>
            </a:extLst>
          </p:cNvPr>
          <p:cNvSpPr/>
          <p:nvPr/>
        </p:nvSpPr>
        <p:spPr>
          <a:xfrm>
            <a:off x="5983111" y="1433689"/>
            <a:ext cx="1146384" cy="42173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AD3AB6-EDAA-9639-F39D-A1F58853DE8F}"/>
              </a:ext>
            </a:extLst>
          </p:cNvPr>
          <p:cNvSpPr txBox="1"/>
          <p:nvPr/>
        </p:nvSpPr>
        <p:spPr>
          <a:xfrm>
            <a:off x="7247466" y="1433689"/>
            <a:ext cx="1580444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Energy Supply</a:t>
            </a:r>
          </a:p>
        </p:txBody>
      </p:sp>
    </p:spTree>
    <p:extLst>
      <p:ext uri="{BB962C8B-B14F-4D97-AF65-F5344CB8AC3E}">
        <p14:creationId xmlns:p14="http://schemas.microsoft.com/office/powerpoint/2010/main" val="3368844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5D27A-6AF9-442D-DFEA-6A096769C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E2C: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D63F8-C99C-2861-A8EA-ABF087E1AD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627F4385-B64A-7ED6-5068-D28F12B62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78"/>
          <a:stretch/>
        </p:blipFill>
        <p:spPr>
          <a:xfrm>
            <a:off x="1896534" y="1234256"/>
            <a:ext cx="5336005" cy="3533009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8D9FD8-EF2F-72D6-E8F4-55819F403872}"/>
              </a:ext>
            </a:extLst>
          </p:cNvPr>
          <p:cNvSpPr/>
          <p:nvPr/>
        </p:nvSpPr>
        <p:spPr>
          <a:xfrm>
            <a:off x="4346222" y="1794934"/>
            <a:ext cx="1444978" cy="248355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6CA54C-C3DA-1836-79FC-870BBB70AC39}"/>
              </a:ext>
            </a:extLst>
          </p:cNvPr>
          <p:cNvSpPr txBox="1"/>
          <p:nvPr/>
        </p:nvSpPr>
        <p:spPr>
          <a:xfrm>
            <a:off x="7337778" y="2739150"/>
            <a:ext cx="1580444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Local Queues</a:t>
            </a:r>
          </a:p>
        </p:txBody>
      </p:sp>
    </p:spTree>
    <p:extLst>
      <p:ext uri="{BB962C8B-B14F-4D97-AF65-F5344CB8AC3E}">
        <p14:creationId xmlns:p14="http://schemas.microsoft.com/office/powerpoint/2010/main" val="1068243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5D27A-6AF9-442D-DFEA-6A096769C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E2C: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D63F8-C99C-2861-A8EA-ABF087E1AD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627F4385-B64A-7ED6-5068-D28F12B62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78"/>
          <a:stretch/>
        </p:blipFill>
        <p:spPr>
          <a:xfrm>
            <a:off x="1896534" y="1234256"/>
            <a:ext cx="5336005" cy="3533009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8D9FD8-EF2F-72D6-E8F4-55819F403872}"/>
              </a:ext>
            </a:extLst>
          </p:cNvPr>
          <p:cNvSpPr/>
          <p:nvPr/>
        </p:nvSpPr>
        <p:spPr>
          <a:xfrm>
            <a:off x="2009421" y="2893038"/>
            <a:ext cx="1023651" cy="57573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6CA54C-C3DA-1836-79FC-870BBB70AC39}"/>
              </a:ext>
            </a:extLst>
          </p:cNvPr>
          <p:cNvSpPr txBox="1"/>
          <p:nvPr/>
        </p:nvSpPr>
        <p:spPr>
          <a:xfrm>
            <a:off x="124179" y="2964777"/>
            <a:ext cx="1580444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Task Arrivals</a:t>
            </a:r>
          </a:p>
        </p:txBody>
      </p:sp>
    </p:spTree>
    <p:extLst>
      <p:ext uri="{BB962C8B-B14F-4D97-AF65-F5344CB8AC3E}">
        <p14:creationId xmlns:p14="http://schemas.microsoft.com/office/powerpoint/2010/main" val="1631844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5D27A-6AF9-442D-DFEA-6A096769C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E2C: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D63F8-C99C-2861-A8EA-ABF087E1AD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627F4385-B64A-7ED6-5068-D28F12B62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78"/>
          <a:stretch/>
        </p:blipFill>
        <p:spPr>
          <a:xfrm>
            <a:off x="1896534" y="1234256"/>
            <a:ext cx="5336005" cy="3533009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8D9FD8-EF2F-72D6-E8F4-55819F403872}"/>
              </a:ext>
            </a:extLst>
          </p:cNvPr>
          <p:cNvSpPr/>
          <p:nvPr/>
        </p:nvSpPr>
        <p:spPr>
          <a:xfrm>
            <a:off x="3127022" y="2571750"/>
            <a:ext cx="745067" cy="96876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6CA54C-C3DA-1836-79FC-870BBB70AC39}"/>
              </a:ext>
            </a:extLst>
          </p:cNvPr>
          <p:cNvSpPr txBox="1"/>
          <p:nvPr/>
        </p:nvSpPr>
        <p:spPr>
          <a:xfrm>
            <a:off x="0" y="2973982"/>
            <a:ext cx="1580444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Scheduler</a:t>
            </a:r>
          </a:p>
        </p:txBody>
      </p:sp>
    </p:spTree>
    <p:extLst>
      <p:ext uri="{BB962C8B-B14F-4D97-AF65-F5344CB8AC3E}">
        <p14:creationId xmlns:p14="http://schemas.microsoft.com/office/powerpoint/2010/main" val="845385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21255-BE79-C1F4-E86B-4241D4072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Installation Guide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848E8-B83D-2BA5-DA36-F5DDE086EB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0075" indent="-514350">
              <a:buFont typeface="+mj-lt"/>
              <a:buAutoNum type="arabicPeriod"/>
            </a:pPr>
            <a:r>
              <a:rPr lang="en-US" sz="2800" dirty="0"/>
              <a:t>Install Anaconda</a:t>
            </a:r>
          </a:p>
          <a:p>
            <a:pPr marL="600075" indent="-514350">
              <a:buFont typeface="+mj-lt"/>
              <a:buAutoNum type="arabicPeriod"/>
            </a:pPr>
            <a:r>
              <a:rPr lang="en-US" sz="2800" dirty="0"/>
              <a:t>Create virtual environment with python3.9</a:t>
            </a:r>
          </a:p>
          <a:p>
            <a:pPr marL="85725" indent="0" algn="ctr">
              <a:buNone/>
            </a:pPr>
            <a:endParaRPr lang="en-US" sz="2800" dirty="0"/>
          </a:p>
          <a:p>
            <a:pPr marL="600075" indent="-514350">
              <a:buFont typeface="+mj-lt"/>
              <a:buAutoNum type="arabicPeriod" startAt="3"/>
            </a:pPr>
            <a:r>
              <a:rPr lang="en-US" sz="2800" dirty="0"/>
              <a:t>Download the Repository:</a:t>
            </a:r>
          </a:p>
          <a:p>
            <a:pPr marL="85725" indent="0" algn="ctr">
              <a:buNone/>
            </a:pPr>
            <a:r>
              <a:rPr lang="en-US" sz="28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https://github.com/hpcclab/E2C-Sim</a:t>
            </a:r>
            <a:endParaRPr lang="en-US" sz="2800" dirty="0">
              <a:solidFill>
                <a:srgbClr val="FF0000"/>
              </a:solidFill>
            </a:endParaRPr>
          </a:p>
          <a:p>
            <a:pPr marL="600075" indent="-514350">
              <a:buFont typeface="+mj-lt"/>
              <a:buAutoNum type="arabicPeriod" startAt="4"/>
            </a:pPr>
            <a:r>
              <a:rPr lang="en-US" sz="2800" dirty="0"/>
              <a:t>Install the requirements from requirements.txt</a:t>
            </a:r>
          </a:p>
          <a:p>
            <a:pPr marL="85725" indent="0">
              <a:buNone/>
            </a:pPr>
            <a:r>
              <a:rPr lang="en-US" sz="2800" dirty="0"/>
              <a:t>	</a:t>
            </a:r>
          </a:p>
          <a:p>
            <a:pPr marL="600075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F1A6A-EF7D-C031-D444-973EC73AE5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20B839-8047-DC20-4F1E-0C5574778DBA}"/>
              </a:ext>
            </a:extLst>
          </p:cNvPr>
          <p:cNvSpPr/>
          <p:nvPr/>
        </p:nvSpPr>
        <p:spPr>
          <a:xfrm>
            <a:off x="1004711" y="2246489"/>
            <a:ext cx="7292622" cy="406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$ 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conda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</a:rPr>
              <a:t> create –n env python=3.9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B2A797-1A87-D72D-EBFD-19020410023E}"/>
              </a:ext>
            </a:extLst>
          </p:cNvPr>
          <p:cNvSpPr/>
          <p:nvPr/>
        </p:nvSpPr>
        <p:spPr>
          <a:xfrm>
            <a:off x="1004711" y="4188251"/>
            <a:ext cx="7292622" cy="406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$ 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</a:rPr>
              <a:t>pip install –r requirements.txt</a:t>
            </a:r>
          </a:p>
        </p:txBody>
      </p:sp>
    </p:spTree>
    <p:extLst>
      <p:ext uri="{BB962C8B-B14F-4D97-AF65-F5344CB8AC3E}">
        <p14:creationId xmlns:p14="http://schemas.microsoft.com/office/powerpoint/2010/main" val="904690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9DA87-2BE8-6EBB-71BC-424A61A16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Launch E2C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AAFEA-C243-5F77-7386-825FFB06F2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0075" indent="-514350">
              <a:buFont typeface="+mj-lt"/>
              <a:buAutoNum type="arabicPeriod"/>
            </a:pPr>
            <a:r>
              <a:rPr lang="en-US" dirty="0"/>
              <a:t>Navigate to V1/ directory</a:t>
            </a:r>
          </a:p>
          <a:p>
            <a:pPr marL="600075" indent="-514350">
              <a:buFont typeface="+mj-lt"/>
              <a:buAutoNum type="arabicPeriod"/>
            </a:pPr>
            <a:r>
              <a:rPr lang="en-US" dirty="0"/>
              <a:t>Run main.py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36100-B5D8-437F-CD29-438BC5ACC2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656549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683C0-604B-B6BE-D971-0BC719071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E2C GUI Window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EEA3E2-89D0-E698-5338-4474BED3C8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872D55-67CC-8692-FD69-1CCAD5B44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844" y="1114711"/>
            <a:ext cx="6570133" cy="350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46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F31F3-184A-9478-1CC9-3EEBDED2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Task Flow in E2C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12AF0-D1AE-9028-55FC-D7B309B3D0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58" name="Content Placeholder 5">
            <a:extLst>
              <a:ext uri="{FF2B5EF4-FFF2-40B4-BE49-F238E27FC236}">
                <a16:creationId xmlns:a16="http://schemas.microsoft.com/office/drawing/2014/main" id="{2F05907F-2F63-0C84-8DFF-1639C658A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82" y="1450401"/>
            <a:ext cx="1765271" cy="1553437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Arrow: Right 58">
            <a:extLst>
              <a:ext uri="{FF2B5EF4-FFF2-40B4-BE49-F238E27FC236}">
                <a16:creationId xmlns:a16="http://schemas.microsoft.com/office/drawing/2014/main" id="{A6BBF579-8D2E-DBE9-4968-F26EC4D3DAC9}"/>
              </a:ext>
            </a:extLst>
          </p:cNvPr>
          <p:cNvSpPr/>
          <p:nvPr/>
        </p:nvSpPr>
        <p:spPr>
          <a:xfrm>
            <a:off x="1855925" y="2100182"/>
            <a:ext cx="898899" cy="67417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D8CA86B-A7C6-C0E6-7D11-CD63F921A915}"/>
              </a:ext>
            </a:extLst>
          </p:cNvPr>
          <p:cNvSpPr txBox="1"/>
          <p:nvPr/>
        </p:nvSpPr>
        <p:spPr>
          <a:xfrm>
            <a:off x="256289" y="3046602"/>
            <a:ext cx="16970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err="1">
                <a:solidFill>
                  <a:srgbClr val="FF0000"/>
                </a:solidFill>
              </a:rPr>
              <a:t>WorkloadGenerator</a:t>
            </a:r>
            <a:r>
              <a:rPr lang="en-US" sz="1050" b="1" dirty="0">
                <a:solidFill>
                  <a:srgbClr val="FF0000"/>
                </a:solidFill>
              </a:rPr>
              <a:t>()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BC59DDD-2011-7833-1378-62C9810FBAAC}"/>
              </a:ext>
            </a:extLst>
          </p:cNvPr>
          <p:cNvGrpSpPr/>
          <p:nvPr/>
        </p:nvGrpSpPr>
        <p:grpSpPr>
          <a:xfrm>
            <a:off x="2926856" y="2288949"/>
            <a:ext cx="5050365" cy="308610"/>
            <a:chOff x="3917527" y="3688978"/>
            <a:chExt cx="6733820" cy="411480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DBDB10F-2EFF-B8FF-22B8-5CFEDA22787E}"/>
                </a:ext>
              </a:extLst>
            </p:cNvPr>
            <p:cNvGrpSpPr/>
            <p:nvPr/>
          </p:nvGrpSpPr>
          <p:grpSpPr>
            <a:xfrm>
              <a:off x="5164947" y="3688978"/>
              <a:ext cx="5486400" cy="411480"/>
              <a:chOff x="5262706" y="3301140"/>
              <a:chExt cx="5486400" cy="411480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39A6437-2A21-9AC3-E363-D3745495A75E}"/>
                  </a:ext>
                </a:extLst>
              </p:cNvPr>
              <p:cNvSpPr/>
              <p:nvPr/>
            </p:nvSpPr>
            <p:spPr>
              <a:xfrm>
                <a:off x="9834706" y="3301140"/>
                <a:ext cx="914400" cy="4114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97CB2C5-61C3-7F5E-0266-9473BA68EF8F}"/>
                  </a:ext>
                </a:extLst>
              </p:cNvPr>
              <p:cNvSpPr/>
              <p:nvPr/>
            </p:nvSpPr>
            <p:spPr>
              <a:xfrm>
                <a:off x="8920306" y="3301140"/>
                <a:ext cx="914400" cy="4114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0DEBAB0-2F38-02A1-C5CD-EA03FC083CEA}"/>
                  </a:ext>
                </a:extLst>
              </p:cNvPr>
              <p:cNvSpPr/>
              <p:nvPr/>
            </p:nvSpPr>
            <p:spPr>
              <a:xfrm>
                <a:off x="8005906" y="3301140"/>
                <a:ext cx="914400" cy="4114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ACC98EE-28ED-4E49-0DEA-167FC25B3AF4}"/>
                  </a:ext>
                </a:extLst>
              </p:cNvPr>
              <p:cNvSpPr/>
              <p:nvPr/>
            </p:nvSpPr>
            <p:spPr>
              <a:xfrm>
                <a:off x="7091506" y="3301140"/>
                <a:ext cx="914400" cy="4114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41EA9C9C-4CE2-AC99-AEE7-97F9B4DAF139}"/>
                  </a:ext>
                </a:extLst>
              </p:cNvPr>
              <p:cNvSpPr/>
              <p:nvPr/>
            </p:nvSpPr>
            <p:spPr>
              <a:xfrm>
                <a:off x="6177106" y="3301140"/>
                <a:ext cx="914400" cy="4114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3A6D67D-DDC8-902B-C581-F3881D20E95E}"/>
                  </a:ext>
                </a:extLst>
              </p:cNvPr>
              <p:cNvSpPr/>
              <p:nvPr/>
            </p:nvSpPr>
            <p:spPr>
              <a:xfrm>
                <a:off x="5262706" y="3301140"/>
                <a:ext cx="914400" cy="4114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8F78724-9A68-A5A6-4B90-736F4D9B1A5D}"/>
                </a:ext>
              </a:extLst>
            </p:cNvPr>
            <p:cNvSpPr/>
            <p:nvPr/>
          </p:nvSpPr>
          <p:spPr>
            <a:xfrm>
              <a:off x="4720017" y="3816838"/>
              <a:ext cx="137160" cy="1371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DE40566A-2B95-F387-7B87-8C28E755CBF7}"/>
                </a:ext>
              </a:extLst>
            </p:cNvPr>
            <p:cNvSpPr/>
            <p:nvPr/>
          </p:nvSpPr>
          <p:spPr>
            <a:xfrm>
              <a:off x="4293877" y="3816838"/>
              <a:ext cx="137160" cy="1371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5832857-CE1C-E041-218C-EF6B635C91CD}"/>
                </a:ext>
              </a:extLst>
            </p:cNvPr>
            <p:cNvSpPr/>
            <p:nvPr/>
          </p:nvSpPr>
          <p:spPr>
            <a:xfrm>
              <a:off x="3917527" y="3816838"/>
              <a:ext cx="137160" cy="1371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7BD30243-2BE2-F384-9D14-C20B486808D8}"/>
              </a:ext>
            </a:extLst>
          </p:cNvPr>
          <p:cNvSpPr txBox="1"/>
          <p:nvPr/>
        </p:nvSpPr>
        <p:spPr>
          <a:xfrm>
            <a:off x="5128716" y="1858920"/>
            <a:ext cx="1450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C00000"/>
                </a:solidFill>
              </a:rPr>
              <a:t>event_list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31D50E21-5FEB-EC9A-0376-48AFEA987935}"/>
              </a:ext>
            </a:extLst>
          </p:cNvPr>
          <p:cNvSpPr/>
          <p:nvPr/>
        </p:nvSpPr>
        <p:spPr>
          <a:xfrm>
            <a:off x="7531451" y="2333409"/>
            <a:ext cx="205740" cy="20574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3DE63C2-0224-F57C-B55E-135711F4C08D}"/>
              </a:ext>
            </a:extLst>
          </p:cNvPr>
          <p:cNvSpPr/>
          <p:nvPr/>
        </p:nvSpPr>
        <p:spPr>
          <a:xfrm>
            <a:off x="6845651" y="2333409"/>
            <a:ext cx="205740" cy="2057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E9317DC-7558-1574-358B-85B4ACE81339}"/>
              </a:ext>
            </a:extLst>
          </p:cNvPr>
          <p:cNvSpPr/>
          <p:nvPr/>
        </p:nvSpPr>
        <p:spPr>
          <a:xfrm>
            <a:off x="6159851" y="2333409"/>
            <a:ext cx="205740" cy="205740"/>
          </a:xfrm>
          <a:prstGeom prst="ellipse">
            <a:avLst/>
          </a:prstGeom>
          <a:solidFill>
            <a:srgbClr val="F79B9B"/>
          </a:solidFill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9C6393E-F99B-9427-4199-D77F9D868021}"/>
              </a:ext>
            </a:extLst>
          </p:cNvPr>
          <p:cNvSpPr/>
          <p:nvPr/>
        </p:nvSpPr>
        <p:spPr>
          <a:xfrm>
            <a:off x="5473228" y="2331122"/>
            <a:ext cx="205740" cy="2057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5FBAA80-B7BD-0DEC-B266-2F22C2B738B8}"/>
              </a:ext>
            </a:extLst>
          </p:cNvPr>
          <p:cNvSpPr txBox="1"/>
          <p:nvPr/>
        </p:nvSpPr>
        <p:spPr>
          <a:xfrm>
            <a:off x="7514779" y="2681854"/>
            <a:ext cx="10568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arriving</a:t>
            </a:r>
          </a:p>
          <a:p>
            <a:r>
              <a:rPr lang="en-US" sz="1050" dirty="0"/>
              <a:t>time: 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922F88C-070D-EDE6-44D9-BE31EE515DE4}"/>
              </a:ext>
            </a:extLst>
          </p:cNvPr>
          <p:cNvSpPr txBox="1"/>
          <p:nvPr/>
        </p:nvSpPr>
        <p:spPr>
          <a:xfrm>
            <a:off x="6639914" y="2681854"/>
            <a:ext cx="8748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arriving</a:t>
            </a:r>
          </a:p>
          <a:p>
            <a:r>
              <a:rPr lang="en-US" sz="1050" dirty="0"/>
              <a:t>time: 0.5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3874126-FABD-165E-0903-E51238882DF2}"/>
              </a:ext>
            </a:extLst>
          </p:cNvPr>
          <p:cNvSpPr txBox="1"/>
          <p:nvPr/>
        </p:nvSpPr>
        <p:spPr>
          <a:xfrm>
            <a:off x="5866358" y="2681854"/>
            <a:ext cx="10568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arriving</a:t>
            </a:r>
          </a:p>
          <a:p>
            <a:r>
              <a:rPr lang="en-US" sz="1050" dirty="0"/>
              <a:t>time: 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5CDA86F-2561-53B3-E887-7A3E7AEFC18B}"/>
              </a:ext>
            </a:extLst>
          </p:cNvPr>
          <p:cNvSpPr txBox="1"/>
          <p:nvPr/>
        </p:nvSpPr>
        <p:spPr>
          <a:xfrm>
            <a:off x="5150548" y="2681854"/>
            <a:ext cx="10568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arriving</a:t>
            </a:r>
          </a:p>
          <a:p>
            <a:r>
              <a:rPr lang="en-US" sz="1050" dirty="0"/>
              <a:t>time: 2.2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A8DAEFA2-4775-2656-1C6B-22E21BCD962B}"/>
              </a:ext>
            </a:extLst>
          </p:cNvPr>
          <p:cNvCxnSpPr/>
          <p:nvPr/>
        </p:nvCxnSpPr>
        <p:spPr>
          <a:xfrm flipH="1">
            <a:off x="7834728" y="2093965"/>
            <a:ext cx="999641" cy="2908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467EAE8A-E564-D4A9-4B93-92D7A6708043}"/>
              </a:ext>
            </a:extLst>
          </p:cNvPr>
          <p:cNvSpPr txBox="1"/>
          <p:nvPr/>
        </p:nvSpPr>
        <p:spPr>
          <a:xfrm>
            <a:off x="7999799" y="1789670"/>
            <a:ext cx="10568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Event objects</a:t>
            </a:r>
          </a:p>
        </p:txBody>
      </p:sp>
      <p:sp>
        <p:nvSpPr>
          <p:cNvPr id="83" name="Arrow: Right 82">
            <a:extLst>
              <a:ext uri="{FF2B5EF4-FFF2-40B4-BE49-F238E27FC236}">
                <a16:creationId xmlns:a16="http://schemas.microsoft.com/office/drawing/2014/main" id="{A6D567A0-856E-E2C5-E9BA-A3C2393154CF}"/>
              </a:ext>
            </a:extLst>
          </p:cNvPr>
          <p:cNvSpPr/>
          <p:nvPr/>
        </p:nvSpPr>
        <p:spPr>
          <a:xfrm rot="5400000">
            <a:off x="7373224" y="3351845"/>
            <a:ext cx="769773" cy="45332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8B82669-29BD-C723-5DF2-F62AFD283DE3}"/>
              </a:ext>
            </a:extLst>
          </p:cNvPr>
          <p:cNvSpPr txBox="1"/>
          <p:nvPr/>
        </p:nvSpPr>
        <p:spPr>
          <a:xfrm>
            <a:off x="7868779" y="3193621"/>
            <a:ext cx="13897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srgbClr val="FF0000"/>
                </a:solidFill>
              </a:rPr>
              <a:t>get_first_event</a:t>
            </a:r>
            <a:r>
              <a:rPr lang="en-US" sz="1050" dirty="0">
                <a:solidFill>
                  <a:srgbClr val="FF0000"/>
                </a:solidFill>
              </a:rPr>
              <a:t>()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EFBBE0A-08D8-19BF-0FB6-5492944936B1}"/>
              </a:ext>
            </a:extLst>
          </p:cNvPr>
          <p:cNvGrpSpPr/>
          <p:nvPr/>
        </p:nvGrpSpPr>
        <p:grpSpPr>
          <a:xfrm>
            <a:off x="7539006" y="3989044"/>
            <a:ext cx="453326" cy="442739"/>
            <a:chOff x="10056987" y="5508296"/>
            <a:chExt cx="604434" cy="590319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A8A0BBA2-3D8D-F01B-B7C8-8908AEB241C0}"/>
                </a:ext>
              </a:extLst>
            </p:cNvPr>
            <p:cNvSpPr/>
            <p:nvPr/>
          </p:nvSpPr>
          <p:spPr>
            <a:xfrm>
              <a:off x="10222364" y="5644940"/>
              <a:ext cx="274320" cy="274320"/>
            </a:xfrm>
            <a:prstGeom prst="ellipse">
              <a:avLst/>
            </a:prstGeom>
            <a:solidFill>
              <a:schemeClr val="accent3"/>
            </a:solidFill>
            <a:ln w="63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9D8F9207-2753-298A-583C-BF8685F3A25D}"/>
                </a:ext>
              </a:extLst>
            </p:cNvPr>
            <p:cNvSpPr/>
            <p:nvPr/>
          </p:nvSpPr>
          <p:spPr>
            <a:xfrm>
              <a:off x="10056987" y="5508296"/>
              <a:ext cx="604434" cy="590319"/>
            </a:xfrm>
            <a:prstGeom prst="rect">
              <a:avLst/>
            </a:prstGeom>
            <a:solidFill>
              <a:schemeClr val="accent1">
                <a:alpha val="2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770ECA73-C3CB-40FC-68A0-B73EDACA6AE9}"/>
              </a:ext>
            </a:extLst>
          </p:cNvPr>
          <p:cNvSpPr txBox="1"/>
          <p:nvPr/>
        </p:nvSpPr>
        <p:spPr>
          <a:xfrm>
            <a:off x="7919753" y="4055897"/>
            <a:ext cx="13162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“ARRIVING“ event</a:t>
            </a:r>
          </a:p>
        </p:txBody>
      </p:sp>
      <p:sp>
        <p:nvSpPr>
          <p:cNvPr id="89" name="Arrow: Right 88">
            <a:extLst>
              <a:ext uri="{FF2B5EF4-FFF2-40B4-BE49-F238E27FC236}">
                <a16:creationId xmlns:a16="http://schemas.microsoft.com/office/drawing/2014/main" id="{289ED175-9BA7-5D87-5C1B-80D89D6E356C}"/>
              </a:ext>
            </a:extLst>
          </p:cNvPr>
          <p:cNvSpPr/>
          <p:nvPr/>
        </p:nvSpPr>
        <p:spPr>
          <a:xfrm rot="10800000">
            <a:off x="6808149" y="3989043"/>
            <a:ext cx="629684" cy="45332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428E6FD-8EEE-3D5C-E052-B03C16D856BB}"/>
              </a:ext>
            </a:extLst>
          </p:cNvPr>
          <p:cNvSpPr/>
          <p:nvPr/>
        </p:nvSpPr>
        <p:spPr>
          <a:xfrm>
            <a:off x="5868950" y="4074995"/>
            <a:ext cx="916835" cy="2404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6ADBAB8-F86E-F6C1-F424-5BEBE3E245EF}"/>
              </a:ext>
            </a:extLst>
          </p:cNvPr>
          <p:cNvSpPr/>
          <p:nvPr/>
        </p:nvSpPr>
        <p:spPr>
          <a:xfrm>
            <a:off x="6555037" y="4089458"/>
            <a:ext cx="205740" cy="20574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2" name="Arrow: Right 91">
            <a:extLst>
              <a:ext uri="{FF2B5EF4-FFF2-40B4-BE49-F238E27FC236}">
                <a16:creationId xmlns:a16="http://schemas.microsoft.com/office/drawing/2014/main" id="{5049EDA6-8854-91AD-FE7E-3D1015568CDB}"/>
              </a:ext>
            </a:extLst>
          </p:cNvPr>
          <p:cNvSpPr/>
          <p:nvPr/>
        </p:nvSpPr>
        <p:spPr>
          <a:xfrm rot="10800000">
            <a:off x="4792680" y="3992078"/>
            <a:ext cx="916834" cy="45332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EEAAF7A-E1F8-E4A3-58CD-180827610E2C}"/>
              </a:ext>
            </a:extLst>
          </p:cNvPr>
          <p:cNvSpPr txBox="1"/>
          <p:nvPr/>
        </p:nvSpPr>
        <p:spPr>
          <a:xfrm>
            <a:off x="4969731" y="3774639"/>
            <a:ext cx="8429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choose()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F01594CB-B140-1957-5E26-3B701FD26238}"/>
              </a:ext>
            </a:extLst>
          </p:cNvPr>
          <p:cNvSpPr/>
          <p:nvPr/>
        </p:nvSpPr>
        <p:spPr>
          <a:xfrm>
            <a:off x="6324289" y="4089458"/>
            <a:ext cx="205740" cy="205740"/>
          </a:xfrm>
          <a:prstGeom prst="ellipse">
            <a:avLst/>
          </a:prstGeom>
          <a:solidFill>
            <a:srgbClr val="F79B9B"/>
          </a:solidFill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1C4E1B0E-8B3A-0002-3AAA-DC624966E9E5}"/>
              </a:ext>
            </a:extLst>
          </p:cNvPr>
          <p:cNvSpPr/>
          <p:nvPr/>
        </p:nvSpPr>
        <p:spPr>
          <a:xfrm>
            <a:off x="6101107" y="4087695"/>
            <a:ext cx="205740" cy="2057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4FED760-E489-28C6-25F7-67113E74D519}"/>
              </a:ext>
            </a:extLst>
          </p:cNvPr>
          <p:cNvSpPr/>
          <p:nvPr/>
        </p:nvSpPr>
        <p:spPr>
          <a:xfrm>
            <a:off x="5885128" y="4088779"/>
            <a:ext cx="205740" cy="2057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FEDE7DF-A11B-70AF-7237-7807E33395B5}"/>
              </a:ext>
            </a:extLst>
          </p:cNvPr>
          <p:cNvSpPr txBox="1"/>
          <p:nvPr/>
        </p:nvSpPr>
        <p:spPr>
          <a:xfrm>
            <a:off x="6960664" y="3744428"/>
            <a:ext cx="4771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put()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BB4023A-4F4D-DE56-A0A6-AAE6A35145B4}"/>
              </a:ext>
            </a:extLst>
          </p:cNvPr>
          <p:cNvSpPr txBox="1"/>
          <p:nvPr/>
        </p:nvSpPr>
        <p:spPr>
          <a:xfrm>
            <a:off x="5853839" y="4328110"/>
            <a:ext cx="10568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srgbClr val="FF0000"/>
                </a:solidFill>
              </a:rPr>
              <a:t>batch_queue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8ADA97E-E647-60F1-E86A-1D6DC90E20E5}"/>
              </a:ext>
            </a:extLst>
          </p:cNvPr>
          <p:cNvSpPr txBox="1"/>
          <p:nvPr/>
        </p:nvSpPr>
        <p:spPr>
          <a:xfrm>
            <a:off x="1180722" y="4454011"/>
            <a:ext cx="11044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srgbClr val="FF0000"/>
                </a:solidFill>
              </a:rPr>
              <a:t>Running_task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00" name="Hexagon 99">
            <a:extLst>
              <a:ext uri="{FF2B5EF4-FFF2-40B4-BE49-F238E27FC236}">
                <a16:creationId xmlns:a16="http://schemas.microsoft.com/office/drawing/2014/main" id="{CE5EA782-02EC-577A-1297-5512FE909F90}"/>
              </a:ext>
            </a:extLst>
          </p:cNvPr>
          <p:cNvSpPr/>
          <p:nvPr/>
        </p:nvSpPr>
        <p:spPr>
          <a:xfrm>
            <a:off x="1318316" y="3975323"/>
            <a:ext cx="548640" cy="48006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01CCE73-B690-22AC-8279-3EDD0561EFBA}"/>
              </a:ext>
            </a:extLst>
          </p:cNvPr>
          <p:cNvSpPr/>
          <p:nvPr/>
        </p:nvSpPr>
        <p:spPr>
          <a:xfrm>
            <a:off x="2769870" y="4115953"/>
            <a:ext cx="559129" cy="2404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46A1B91-0B80-61A4-1FDA-2CED06FCAECA}"/>
              </a:ext>
            </a:extLst>
          </p:cNvPr>
          <p:cNvSpPr/>
          <p:nvPr/>
        </p:nvSpPr>
        <p:spPr>
          <a:xfrm>
            <a:off x="4388288" y="4091527"/>
            <a:ext cx="205740" cy="2057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C330B61-FA9E-5C76-5CD6-620837D63A90}"/>
              </a:ext>
            </a:extLst>
          </p:cNvPr>
          <p:cNvSpPr txBox="1"/>
          <p:nvPr/>
        </p:nvSpPr>
        <p:spPr>
          <a:xfrm>
            <a:off x="3964014" y="4455892"/>
            <a:ext cx="11684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srgbClr val="FF0000"/>
                </a:solidFill>
              </a:rPr>
              <a:t>unmapped_task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04" name="Arrow: Right 103">
            <a:extLst>
              <a:ext uri="{FF2B5EF4-FFF2-40B4-BE49-F238E27FC236}">
                <a16:creationId xmlns:a16="http://schemas.microsoft.com/office/drawing/2014/main" id="{7885AE87-4904-8469-4A88-1D6349F23984}"/>
              </a:ext>
            </a:extLst>
          </p:cNvPr>
          <p:cNvSpPr/>
          <p:nvPr/>
        </p:nvSpPr>
        <p:spPr>
          <a:xfrm rot="10800000">
            <a:off x="3392862" y="4009504"/>
            <a:ext cx="801052" cy="45332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0CE766F-1244-180E-F594-DE9B20291BD0}"/>
              </a:ext>
            </a:extLst>
          </p:cNvPr>
          <p:cNvSpPr txBox="1"/>
          <p:nvPr/>
        </p:nvSpPr>
        <p:spPr>
          <a:xfrm>
            <a:off x="3624149" y="3801981"/>
            <a:ext cx="5579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map()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7A9FB67-7AC2-8F1F-4168-63E427FDEC14}"/>
              </a:ext>
            </a:extLst>
          </p:cNvPr>
          <p:cNvSpPr/>
          <p:nvPr/>
        </p:nvSpPr>
        <p:spPr>
          <a:xfrm>
            <a:off x="4264255" y="3989044"/>
            <a:ext cx="453326" cy="442739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030EF592-F637-58C7-AAAD-61C90439EB24}"/>
              </a:ext>
            </a:extLst>
          </p:cNvPr>
          <p:cNvSpPr/>
          <p:nvPr/>
        </p:nvSpPr>
        <p:spPr>
          <a:xfrm>
            <a:off x="2819257" y="4125478"/>
            <a:ext cx="205740" cy="2057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8" name="Arrow: Right 107">
            <a:extLst>
              <a:ext uri="{FF2B5EF4-FFF2-40B4-BE49-F238E27FC236}">
                <a16:creationId xmlns:a16="http://schemas.microsoft.com/office/drawing/2014/main" id="{132BA435-9FFD-7B3E-B821-8D6755CC4C87}"/>
              </a:ext>
            </a:extLst>
          </p:cNvPr>
          <p:cNvSpPr/>
          <p:nvPr/>
        </p:nvSpPr>
        <p:spPr>
          <a:xfrm rot="10800000">
            <a:off x="1906802" y="3998344"/>
            <a:ext cx="801052" cy="45332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3D47FFE-04B4-7E87-03F4-69A121174E60}"/>
              </a:ext>
            </a:extLst>
          </p:cNvPr>
          <p:cNvSpPr txBox="1"/>
          <p:nvPr/>
        </p:nvSpPr>
        <p:spPr>
          <a:xfrm>
            <a:off x="2033199" y="3795195"/>
            <a:ext cx="7468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execute()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B3C74AEA-9F51-C753-3F61-AD3A310461CE}"/>
              </a:ext>
            </a:extLst>
          </p:cNvPr>
          <p:cNvSpPr/>
          <p:nvPr/>
        </p:nvSpPr>
        <p:spPr>
          <a:xfrm>
            <a:off x="1474340" y="4107528"/>
            <a:ext cx="205740" cy="2057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9EF025E-9BC2-3D9C-4646-15BD25A487EF}"/>
              </a:ext>
            </a:extLst>
          </p:cNvPr>
          <p:cNvSpPr txBox="1"/>
          <p:nvPr/>
        </p:nvSpPr>
        <p:spPr>
          <a:xfrm>
            <a:off x="1365973" y="3709478"/>
            <a:ext cx="4533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m_1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BEBD1B4-A4AC-A327-D1EF-F36D454E1CEC}"/>
              </a:ext>
            </a:extLst>
          </p:cNvPr>
          <p:cNvSpPr txBox="1"/>
          <p:nvPr/>
        </p:nvSpPr>
        <p:spPr>
          <a:xfrm>
            <a:off x="-94277" y="4086223"/>
            <a:ext cx="14930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srgbClr val="FF0000"/>
                </a:solidFill>
              </a:rPr>
              <a:t>Completion_time</a:t>
            </a:r>
            <a:r>
              <a:rPr lang="en-US" sz="1050" dirty="0">
                <a:solidFill>
                  <a:srgbClr val="FF0000"/>
                </a:solidFill>
              </a:rPr>
              <a:t>= 1.5</a:t>
            </a:r>
          </a:p>
        </p:txBody>
      </p:sp>
    </p:spTree>
    <p:extLst>
      <p:ext uri="{BB962C8B-B14F-4D97-AF65-F5344CB8AC3E}">
        <p14:creationId xmlns:p14="http://schemas.microsoft.com/office/powerpoint/2010/main" val="387659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72" grpId="0"/>
      <p:bldP spid="73" grpId="0" animBg="1"/>
      <p:bldP spid="73" grpId="1" animBg="1"/>
      <p:bldP spid="74" grpId="0" animBg="1"/>
      <p:bldP spid="75" grpId="0" animBg="1"/>
      <p:bldP spid="76" grpId="0" animBg="1"/>
      <p:bldP spid="77" grpId="0"/>
      <p:bldP spid="78" grpId="0"/>
      <p:bldP spid="79" grpId="0"/>
      <p:bldP spid="80" grpId="0"/>
      <p:bldP spid="82" grpId="0"/>
      <p:bldP spid="83" grpId="0" animBg="1"/>
      <p:bldP spid="84" grpId="0"/>
      <p:bldP spid="88" grpId="0"/>
      <p:bldP spid="89" grpId="0" animBg="1"/>
      <p:bldP spid="90" grpId="0" animBg="1"/>
      <p:bldP spid="91" grpId="0" animBg="1"/>
      <p:bldP spid="92" grpId="0" animBg="1"/>
      <p:bldP spid="93" grpId="0"/>
      <p:bldP spid="94" grpId="0" animBg="1"/>
      <p:bldP spid="95" grpId="0" animBg="1"/>
      <p:bldP spid="96" grpId="0" animBg="1"/>
      <p:bldP spid="97" grpId="0"/>
      <p:bldP spid="98" grpId="0"/>
      <p:bldP spid="99" grpId="0"/>
      <p:bldP spid="100" grpId="0" animBg="1"/>
      <p:bldP spid="101" grpId="0" animBg="1"/>
      <p:bldP spid="102" grpId="0" animBg="1"/>
      <p:bldP spid="103" grpId="0"/>
      <p:bldP spid="104" grpId="0" animBg="1"/>
      <p:bldP spid="105" grpId="0"/>
      <p:bldP spid="106" grpId="0" animBg="1"/>
      <p:bldP spid="107" grpId="0" animBg="1"/>
      <p:bldP spid="108" grpId="0" animBg="1"/>
      <p:bldP spid="109" grpId="0"/>
      <p:bldP spid="110" grpId="0" animBg="1"/>
      <p:bldP spid="111" grpId="0"/>
      <p:bldP spid="1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B5A44-0F1E-14AC-6EBA-ABDEA9E54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Task Flow in E2C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A3BF765-B2D5-F262-F93A-32BFAB1B646A}"/>
              </a:ext>
            </a:extLst>
          </p:cNvPr>
          <p:cNvGrpSpPr/>
          <p:nvPr/>
        </p:nvGrpSpPr>
        <p:grpSpPr>
          <a:xfrm>
            <a:off x="2926856" y="2288949"/>
            <a:ext cx="5050365" cy="308610"/>
            <a:chOff x="3917527" y="3688978"/>
            <a:chExt cx="6733820" cy="4114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CEB4813-47A5-813B-F53C-642B57EA2509}"/>
                </a:ext>
              </a:extLst>
            </p:cNvPr>
            <p:cNvGrpSpPr/>
            <p:nvPr/>
          </p:nvGrpSpPr>
          <p:grpSpPr>
            <a:xfrm>
              <a:off x="5164947" y="3688978"/>
              <a:ext cx="5486400" cy="411480"/>
              <a:chOff x="5262706" y="3301140"/>
              <a:chExt cx="5486400" cy="41148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4718F30-E3B7-AEBB-37EE-EC8CAA0B8AA3}"/>
                  </a:ext>
                </a:extLst>
              </p:cNvPr>
              <p:cNvSpPr/>
              <p:nvPr/>
            </p:nvSpPr>
            <p:spPr>
              <a:xfrm>
                <a:off x="9834706" y="3301140"/>
                <a:ext cx="914400" cy="4114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A460702-A9AD-0C03-7C86-E5547E417196}"/>
                  </a:ext>
                </a:extLst>
              </p:cNvPr>
              <p:cNvSpPr/>
              <p:nvPr/>
            </p:nvSpPr>
            <p:spPr>
              <a:xfrm>
                <a:off x="8920306" y="3301140"/>
                <a:ext cx="914400" cy="4114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6552D6E-C6DB-7BDD-1819-F1BB09888237}"/>
                  </a:ext>
                </a:extLst>
              </p:cNvPr>
              <p:cNvSpPr/>
              <p:nvPr/>
            </p:nvSpPr>
            <p:spPr>
              <a:xfrm>
                <a:off x="8005906" y="3301140"/>
                <a:ext cx="914400" cy="4114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C0BE442-F45F-B14D-8783-6720C762ED39}"/>
                  </a:ext>
                </a:extLst>
              </p:cNvPr>
              <p:cNvSpPr/>
              <p:nvPr/>
            </p:nvSpPr>
            <p:spPr>
              <a:xfrm>
                <a:off x="7091506" y="3301140"/>
                <a:ext cx="914400" cy="4114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3B1C5BB-4A7F-A556-496B-797078089D2F}"/>
                  </a:ext>
                </a:extLst>
              </p:cNvPr>
              <p:cNvSpPr/>
              <p:nvPr/>
            </p:nvSpPr>
            <p:spPr>
              <a:xfrm>
                <a:off x="6177106" y="3301140"/>
                <a:ext cx="914400" cy="4114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87748F3-3B96-793E-C6DB-214FD3E2AF67}"/>
                  </a:ext>
                </a:extLst>
              </p:cNvPr>
              <p:cNvSpPr/>
              <p:nvPr/>
            </p:nvSpPr>
            <p:spPr>
              <a:xfrm>
                <a:off x="5262706" y="3301140"/>
                <a:ext cx="914400" cy="4114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9B0CA63-8369-2F82-F1C6-1CFC0C55C3C8}"/>
                </a:ext>
              </a:extLst>
            </p:cNvPr>
            <p:cNvSpPr/>
            <p:nvPr/>
          </p:nvSpPr>
          <p:spPr>
            <a:xfrm>
              <a:off x="4720017" y="3816838"/>
              <a:ext cx="137160" cy="1371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D76D753-0CA6-E8A1-DD41-83B0FDD521E1}"/>
                </a:ext>
              </a:extLst>
            </p:cNvPr>
            <p:cNvSpPr/>
            <p:nvPr/>
          </p:nvSpPr>
          <p:spPr>
            <a:xfrm>
              <a:off x="4293877" y="3816838"/>
              <a:ext cx="137160" cy="1371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39A7F48-4EEF-E3EC-2A62-04C967D6073E}"/>
                </a:ext>
              </a:extLst>
            </p:cNvPr>
            <p:cNvSpPr/>
            <p:nvPr/>
          </p:nvSpPr>
          <p:spPr>
            <a:xfrm>
              <a:off x="3917527" y="3816838"/>
              <a:ext cx="137160" cy="1371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F1F023A2-DF16-D051-5953-4AD6A3C2C5C0}"/>
              </a:ext>
            </a:extLst>
          </p:cNvPr>
          <p:cNvSpPr/>
          <p:nvPr/>
        </p:nvSpPr>
        <p:spPr>
          <a:xfrm>
            <a:off x="7531451" y="2333409"/>
            <a:ext cx="205740" cy="20574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163B45B-24E6-124E-7D79-973A3B87F734}"/>
              </a:ext>
            </a:extLst>
          </p:cNvPr>
          <p:cNvSpPr/>
          <p:nvPr/>
        </p:nvSpPr>
        <p:spPr>
          <a:xfrm>
            <a:off x="6845651" y="2333409"/>
            <a:ext cx="205740" cy="2057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B000037-AE94-B067-5FD2-10F6257AA7C2}"/>
              </a:ext>
            </a:extLst>
          </p:cNvPr>
          <p:cNvSpPr/>
          <p:nvPr/>
        </p:nvSpPr>
        <p:spPr>
          <a:xfrm>
            <a:off x="6159851" y="2333409"/>
            <a:ext cx="205740" cy="205740"/>
          </a:xfrm>
          <a:prstGeom prst="ellipse">
            <a:avLst/>
          </a:prstGeom>
          <a:solidFill>
            <a:srgbClr val="F79B9B"/>
          </a:solidFill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7A4176B-ACDE-0D98-FAFC-6EE96C3CE9DE}"/>
              </a:ext>
            </a:extLst>
          </p:cNvPr>
          <p:cNvSpPr/>
          <p:nvPr/>
        </p:nvSpPr>
        <p:spPr>
          <a:xfrm>
            <a:off x="5473228" y="2331122"/>
            <a:ext cx="205740" cy="2057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CC2F79-FFAC-10B6-DC3B-C6A1BB88FDB5}"/>
              </a:ext>
            </a:extLst>
          </p:cNvPr>
          <p:cNvSpPr txBox="1"/>
          <p:nvPr/>
        </p:nvSpPr>
        <p:spPr>
          <a:xfrm>
            <a:off x="7514779" y="2681854"/>
            <a:ext cx="10568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arriving</a:t>
            </a:r>
          </a:p>
          <a:p>
            <a:r>
              <a:rPr lang="en-US" sz="1050" dirty="0"/>
              <a:t>time: 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9D8FEC-9FFA-CB01-65D5-92B5865431F5}"/>
              </a:ext>
            </a:extLst>
          </p:cNvPr>
          <p:cNvSpPr txBox="1"/>
          <p:nvPr/>
        </p:nvSpPr>
        <p:spPr>
          <a:xfrm>
            <a:off x="6639914" y="2681854"/>
            <a:ext cx="8748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arriving</a:t>
            </a:r>
          </a:p>
          <a:p>
            <a:r>
              <a:rPr lang="en-US" sz="1050" dirty="0"/>
              <a:t>time: 0.5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09A5C4-76FA-317C-1199-10059AC9B4E9}"/>
              </a:ext>
            </a:extLst>
          </p:cNvPr>
          <p:cNvSpPr txBox="1"/>
          <p:nvPr/>
        </p:nvSpPr>
        <p:spPr>
          <a:xfrm>
            <a:off x="5866358" y="2681854"/>
            <a:ext cx="10568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arriving</a:t>
            </a:r>
          </a:p>
          <a:p>
            <a:r>
              <a:rPr lang="en-US" sz="1050" dirty="0"/>
              <a:t>time: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116CD8-EB5E-7826-F4E5-89ACEE349209}"/>
              </a:ext>
            </a:extLst>
          </p:cNvPr>
          <p:cNvSpPr txBox="1"/>
          <p:nvPr/>
        </p:nvSpPr>
        <p:spPr>
          <a:xfrm>
            <a:off x="5150548" y="2681854"/>
            <a:ext cx="10568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arriving</a:t>
            </a:r>
          </a:p>
          <a:p>
            <a:r>
              <a:rPr lang="en-US" sz="1050" dirty="0"/>
              <a:t>time: 2.2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040A389-B5DE-0776-BC54-6CF2D2765D46}"/>
              </a:ext>
            </a:extLst>
          </p:cNvPr>
          <p:cNvCxnSpPr/>
          <p:nvPr/>
        </p:nvCxnSpPr>
        <p:spPr>
          <a:xfrm flipH="1">
            <a:off x="7834728" y="2093965"/>
            <a:ext cx="999641" cy="2908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FB927CC-3EA9-41AE-6D66-8F58739535E4}"/>
              </a:ext>
            </a:extLst>
          </p:cNvPr>
          <p:cNvSpPr txBox="1"/>
          <p:nvPr/>
        </p:nvSpPr>
        <p:spPr>
          <a:xfrm>
            <a:off x="7999799" y="1789670"/>
            <a:ext cx="10568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Task objects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DE4678FD-DC95-4810-07D4-66141DFC371D}"/>
              </a:ext>
            </a:extLst>
          </p:cNvPr>
          <p:cNvSpPr/>
          <p:nvPr/>
        </p:nvSpPr>
        <p:spPr>
          <a:xfrm rot="5400000">
            <a:off x="7373224" y="3351845"/>
            <a:ext cx="769773" cy="45332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783A30F-16BB-8923-6147-ACF25D52D96D}"/>
              </a:ext>
            </a:extLst>
          </p:cNvPr>
          <p:cNvGrpSpPr/>
          <p:nvPr/>
        </p:nvGrpSpPr>
        <p:grpSpPr>
          <a:xfrm>
            <a:off x="7539006" y="3989044"/>
            <a:ext cx="453326" cy="442739"/>
            <a:chOff x="10056987" y="5508296"/>
            <a:chExt cx="604434" cy="590319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34796BA-BFE7-C70A-B8A3-3868972322D7}"/>
                </a:ext>
              </a:extLst>
            </p:cNvPr>
            <p:cNvSpPr/>
            <p:nvPr/>
          </p:nvSpPr>
          <p:spPr>
            <a:xfrm>
              <a:off x="10222364" y="5644940"/>
              <a:ext cx="274320" cy="274320"/>
            </a:xfrm>
            <a:prstGeom prst="ellipse">
              <a:avLst/>
            </a:prstGeom>
            <a:solidFill>
              <a:schemeClr val="accent3"/>
            </a:solidFill>
            <a:ln w="63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A06ED23-9488-8B4C-5AD6-8228F3A78155}"/>
                </a:ext>
              </a:extLst>
            </p:cNvPr>
            <p:cNvSpPr/>
            <p:nvPr/>
          </p:nvSpPr>
          <p:spPr>
            <a:xfrm>
              <a:off x="10056987" y="5508296"/>
              <a:ext cx="604434" cy="590319"/>
            </a:xfrm>
            <a:prstGeom prst="rect">
              <a:avLst/>
            </a:prstGeom>
            <a:solidFill>
              <a:schemeClr val="accent1">
                <a:alpha val="2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3F57C321-5524-CA54-015A-ECA2E93338F3}"/>
              </a:ext>
            </a:extLst>
          </p:cNvPr>
          <p:cNvSpPr/>
          <p:nvPr/>
        </p:nvSpPr>
        <p:spPr>
          <a:xfrm rot="10800000">
            <a:off x="6808149" y="3989043"/>
            <a:ext cx="629684" cy="45332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04AFDC4-3B4B-F8F7-9F47-52AA848AF1FC}"/>
              </a:ext>
            </a:extLst>
          </p:cNvPr>
          <p:cNvSpPr/>
          <p:nvPr/>
        </p:nvSpPr>
        <p:spPr>
          <a:xfrm>
            <a:off x="5868950" y="4074995"/>
            <a:ext cx="916835" cy="2404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E13EE71-0B45-626B-34F4-209496C5CE2F}"/>
              </a:ext>
            </a:extLst>
          </p:cNvPr>
          <p:cNvSpPr/>
          <p:nvPr/>
        </p:nvSpPr>
        <p:spPr>
          <a:xfrm>
            <a:off x="6555037" y="4089458"/>
            <a:ext cx="205740" cy="20574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4BF598D7-B0BF-1AF9-0FB1-7AE889AD418C}"/>
              </a:ext>
            </a:extLst>
          </p:cNvPr>
          <p:cNvSpPr/>
          <p:nvPr/>
        </p:nvSpPr>
        <p:spPr>
          <a:xfrm rot="10800000">
            <a:off x="4792680" y="3992078"/>
            <a:ext cx="916834" cy="45332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9CA5DC-BA57-AC85-A3DE-640D23CD5EF6}"/>
              </a:ext>
            </a:extLst>
          </p:cNvPr>
          <p:cNvSpPr txBox="1"/>
          <p:nvPr/>
        </p:nvSpPr>
        <p:spPr>
          <a:xfrm>
            <a:off x="4969731" y="3774639"/>
            <a:ext cx="8429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choose()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69766B0-36C4-9B46-46E2-763AC0CC5BEC}"/>
              </a:ext>
            </a:extLst>
          </p:cNvPr>
          <p:cNvSpPr/>
          <p:nvPr/>
        </p:nvSpPr>
        <p:spPr>
          <a:xfrm>
            <a:off x="6324289" y="4089458"/>
            <a:ext cx="205740" cy="205740"/>
          </a:xfrm>
          <a:prstGeom prst="ellipse">
            <a:avLst/>
          </a:prstGeom>
          <a:solidFill>
            <a:srgbClr val="F79B9B"/>
          </a:solidFill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A7C3B0A-0F15-E969-41C2-135CEB1B4DFA}"/>
              </a:ext>
            </a:extLst>
          </p:cNvPr>
          <p:cNvSpPr/>
          <p:nvPr/>
        </p:nvSpPr>
        <p:spPr>
          <a:xfrm>
            <a:off x="6101107" y="4087695"/>
            <a:ext cx="205740" cy="2057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2A40420-B99E-0894-8FEC-A74D1C158B25}"/>
              </a:ext>
            </a:extLst>
          </p:cNvPr>
          <p:cNvSpPr/>
          <p:nvPr/>
        </p:nvSpPr>
        <p:spPr>
          <a:xfrm>
            <a:off x="5885128" y="4088779"/>
            <a:ext cx="205740" cy="2057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7DC9DB1-B29C-3DA1-0543-19829E5C1261}"/>
              </a:ext>
            </a:extLst>
          </p:cNvPr>
          <p:cNvSpPr txBox="1"/>
          <p:nvPr/>
        </p:nvSpPr>
        <p:spPr>
          <a:xfrm>
            <a:off x="6960664" y="3744428"/>
            <a:ext cx="4771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put()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0A215E5-53BC-626B-B2A9-01626C47892F}"/>
              </a:ext>
            </a:extLst>
          </p:cNvPr>
          <p:cNvSpPr txBox="1"/>
          <p:nvPr/>
        </p:nvSpPr>
        <p:spPr>
          <a:xfrm>
            <a:off x="5853839" y="4328110"/>
            <a:ext cx="10568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srgbClr val="FF0000"/>
                </a:solidFill>
              </a:rPr>
              <a:t>batch_queue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417635-8F76-18AE-61C6-10174D5C4E62}"/>
              </a:ext>
            </a:extLst>
          </p:cNvPr>
          <p:cNvSpPr txBox="1"/>
          <p:nvPr/>
        </p:nvSpPr>
        <p:spPr>
          <a:xfrm>
            <a:off x="1180722" y="4454011"/>
            <a:ext cx="11044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srgbClr val="FF0000"/>
                </a:solidFill>
              </a:rPr>
              <a:t>Running_task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7C2D672D-82DF-8FDE-FE55-9F3DF5F6E77C}"/>
              </a:ext>
            </a:extLst>
          </p:cNvPr>
          <p:cNvSpPr/>
          <p:nvPr/>
        </p:nvSpPr>
        <p:spPr>
          <a:xfrm>
            <a:off x="1318316" y="3975323"/>
            <a:ext cx="548640" cy="48006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AFC2B09-7795-E545-99B5-0810200BB942}"/>
              </a:ext>
            </a:extLst>
          </p:cNvPr>
          <p:cNvSpPr/>
          <p:nvPr/>
        </p:nvSpPr>
        <p:spPr>
          <a:xfrm>
            <a:off x="2769870" y="4115953"/>
            <a:ext cx="559129" cy="2404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18CC9DB-C40F-AF9F-CF1C-499F579A5CBB}"/>
              </a:ext>
            </a:extLst>
          </p:cNvPr>
          <p:cNvSpPr/>
          <p:nvPr/>
        </p:nvSpPr>
        <p:spPr>
          <a:xfrm>
            <a:off x="4388288" y="4091527"/>
            <a:ext cx="205740" cy="2057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1EE200-1578-F562-BAB5-F4D1DFF9A2B5}"/>
              </a:ext>
            </a:extLst>
          </p:cNvPr>
          <p:cNvSpPr txBox="1"/>
          <p:nvPr/>
        </p:nvSpPr>
        <p:spPr>
          <a:xfrm>
            <a:off x="3964014" y="4455892"/>
            <a:ext cx="11684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srgbClr val="FF0000"/>
                </a:solidFill>
              </a:rPr>
              <a:t>unmapped_task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7E7415DC-DF1B-F5A0-8380-25AD9671F1A6}"/>
              </a:ext>
            </a:extLst>
          </p:cNvPr>
          <p:cNvSpPr/>
          <p:nvPr/>
        </p:nvSpPr>
        <p:spPr>
          <a:xfrm rot="10800000">
            <a:off x="3392862" y="4009504"/>
            <a:ext cx="801052" cy="45332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E30DF8E-C180-FABD-CCFF-639E9A354B1E}"/>
              </a:ext>
            </a:extLst>
          </p:cNvPr>
          <p:cNvSpPr txBox="1"/>
          <p:nvPr/>
        </p:nvSpPr>
        <p:spPr>
          <a:xfrm>
            <a:off x="3624149" y="3801981"/>
            <a:ext cx="5579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map()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EE177EA-1DA5-4A8D-90C9-9C6C5672F503}"/>
              </a:ext>
            </a:extLst>
          </p:cNvPr>
          <p:cNvSpPr/>
          <p:nvPr/>
        </p:nvSpPr>
        <p:spPr>
          <a:xfrm>
            <a:off x="4264255" y="3989044"/>
            <a:ext cx="453326" cy="442739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EB198DE-36D8-8F7A-5FF4-5F58C3E0768A}"/>
              </a:ext>
            </a:extLst>
          </p:cNvPr>
          <p:cNvSpPr/>
          <p:nvPr/>
        </p:nvSpPr>
        <p:spPr>
          <a:xfrm>
            <a:off x="2819257" y="4125478"/>
            <a:ext cx="205740" cy="2057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5A2FEE1C-6C28-DDFA-BD10-915A1FC48043}"/>
              </a:ext>
            </a:extLst>
          </p:cNvPr>
          <p:cNvSpPr/>
          <p:nvPr/>
        </p:nvSpPr>
        <p:spPr>
          <a:xfrm rot="10800000">
            <a:off x="1906802" y="3998344"/>
            <a:ext cx="801052" cy="45332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75B7AE9-91F9-6E2D-13C9-452439CFCFDE}"/>
              </a:ext>
            </a:extLst>
          </p:cNvPr>
          <p:cNvSpPr txBox="1"/>
          <p:nvPr/>
        </p:nvSpPr>
        <p:spPr>
          <a:xfrm>
            <a:off x="2033199" y="3795195"/>
            <a:ext cx="7468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execute()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DA46308-CFB4-0D8A-C9BF-9B07F9C23CCB}"/>
              </a:ext>
            </a:extLst>
          </p:cNvPr>
          <p:cNvSpPr/>
          <p:nvPr/>
        </p:nvSpPr>
        <p:spPr>
          <a:xfrm>
            <a:off x="1474340" y="4107528"/>
            <a:ext cx="205740" cy="2057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21265E-0D25-D48D-AC99-1D82AD727773}"/>
              </a:ext>
            </a:extLst>
          </p:cNvPr>
          <p:cNvSpPr txBox="1"/>
          <p:nvPr/>
        </p:nvSpPr>
        <p:spPr>
          <a:xfrm>
            <a:off x="1365973" y="3709478"/>
            <a:ext cx="4533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m_1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82C8E95-1D2B-B29A-4573-085299B61958}"/>
              </a:ext>
            </a:extLst>
          </p:cNvPr>
          <p:cNvSpPr txBox="1"/>
          <p:nvPr/>
        </p:nvSpPr>
        <p:spPr>
          <a:xfrm>
            <a:off x="-94277" y="4086223"/>
            <a:ext cx="14930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srgbClr val="FF0000"/>
                </a:solidFill>
              </a:rPr>
              <a:t>Completion_time</a:t>
            </a:r>
            <a:r>
              <a:rPr lang="en-US" sz="1050" dirty="0">
                <a:solidFill>
                  <a:srgbClr val="FF0000"/>
                </a:solidFill>
              </a:rPr>
              <a:t>= 1.5</a:t>
            </a:r>
          </a:p>
        </p:txBody>
      </p:sp>
      <p:sp>
        <p:nvSpPr>
          <p:cNvPr id="53" name="Arrow: U-Turn 52">
            <a:extLst>
              <a:ext uri="{FF2B5EF4-FFF2-40B4-BE49-F238E27FC236}">
                <a16:creationId xmlns:a16="http://schemas.microsoft.com/office/drawing/2014/main" id="{5F43A20F-AE7F-C0A7-85BF-D1C72EFB2F92}"/>
              </a:ext>
            </a:extLst>
          </p:cNvPr>
          <p:cNvSpPr/>
          <p:nvPr/>
        </p:nvSpPr>
        <p:spPr>
          <a:xfrm>
            <a:off x="1503167" y="1525222"/>
            <a:ext cx="4896717" cy="2125004"/>
          </a:xfrm>
          <a:prstGeom prst="uturnArrow">
            <a:avLst>
              <a:gd name="adj1" fmla="val 6303"/>
              <a:gd name="adj2" fmla="val 6970"/>
              <a:gd name="adj3" fmla="val 17432"/>
              <a:gd name="adj4" fmla="val 31496"/>
              <a:gd name="adj5" fmla="val 32386"/>
            </a:avLst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96B5E7A-BE1A-B56C-B0A5-19E24A006704}"/>
              </a:ext>
            </a:extLst>
          </p:cNvPr>
          <p:cNvSpPr txBox="1"/>
          <p:nvPr/>
        </p:nvSpPr>
        <p:spPr>
          <a:xfrm>
            <a:off x="2446216" y="1179375"/>
            <a:ext cx="46767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“COMPLETION” event should insert @1.5</a:t>
            </a:r>
          </a:p>
        </p:txBody>
      </p:sp>
    </p:spTree>
    <p:extLst>
      <p:ext uri="{BB962C8B-B14F-4D97-AF65-F5344CB8AC3E}">
        <p14:creationId xmlns:p14="http://schemas.microsoft.com/office/powerpoint/2010/main" val="2097994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sldNum" idx="12"/>
          </p:nvPr>
        </p:nvSpPr>
        <p:spPr>
          <a:xfrm>
            <a:off x="4297650" y="4821125"/>
            <a:ext cx="548700" cy="260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68" name="Google Shape;168;p13"/>
          <p:cNvSpPr txBox="1"/>
          <p:nvPr/>
        </p:nvSpPr>
        <p:spPr>
          <a:xfrm>
            <a:off x="152400" y="152400"/>
            <a:ext cx="8608500" cy="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lt1"/>
                </a:solidFill>
              </a:rPr>
              <a:t>Heterogeneity across Edge to Cloud</a:t>
            </a:r>
            <a:endParaRPr sz="3600" dirty="0">
              <a:solidFill>
                <a:schemeClr val="lt1"/>
              </a:solidFill>
            </a:endParaRPr>
          </a:p>
        </p:txBody>
      </p:sp>
      <p:pic>
        <p:nvPicPr>
          <p:cNvPr id="169" name="Google Shape;1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25" y="1250527"/>
            <a:ext cx="2456545" cy="1842424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3"/>
          <p:cNvSpPr txBox="1"/>
          <p:nvPr/>
        </p:nvSpPr>
        <p:spPr>
          <a:xfrm>
            <a:off x="0" y="3111775"/>
            <a:ext cx="27795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Google Glass Enterprise Edition 2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SoC: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Qualcomm’s Snapdragon XR1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XR1: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the ARM-based multicore CPU, GPU and AI Engine supporting computer vision and machine learning use cases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7025" y="1979188"/>
            <a:ext cx="1031924" cy="103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2125" y="2055400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51075" y="3025925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30025" y="2988121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53088" y="1354637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02375" y="2646275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536525" y="2646275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204400" y="1567125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578725" y="2055400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335675" y="1515287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553672" y="1750600"/>
            <a:ext cx="780929" cy="58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3"/>
          <p:cNvSpPr txBox="1"/>
          <p:nvPr/>
        </p:nvSpPr>
        <p:spPr>
          <a:xfrm>
            <a:off x="5351275" y="1290250"/>
            <a:ext cx="11133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Calibri"/>
                <a:ea typeface="Calibri"/>
                <a:cs typeface="Calibri"/>
                <a:sym typeface="Calibri"/>
              </a:rPr>
              <a:t>GTX 10 series</a:t>
            </a:r>
            <a:endParaRPr sz="13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GTX 16 series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GTX 20 series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GTX 30 series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GTX 40 series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3"/>
          <p:cNvSpPr txBox="1"/>
          <p:nvPr/>
        </p:nvSpPr>
        <p:spPr>
          <a:xfrm>
            <a:off x="3689025" y="1490350"/>
            <a:ext cx="9348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RTX 6000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RTX A5500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T1000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T600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13" descr="Cpu line icon processor isolated Royalty Free Vector Image"/>
          <p:cNvPicPr preferRelativeResize="0"/>
          <p:nvPr/>
        </p:nvPicPr>
        <p:blipFill rotWithShape="1">
          <a:blip r:embed="rId15">
            <a:alphaModFix/>
          </a:blip>
          <a:srcRect b="8391"/>
          <a:stretch/>
        </p:blipFill>
        <p:spPr>
          <a:xfrm>
            <a:off x="4541228" y="2593438"/>
            <a:ext cx="745257" cy="73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3" descr="Apple's M1 Pro and M1 Max SoCs are official with much improved performance  over the M1 - GSMArena.com news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255693" y="2687038"/>
            <a:ext cx="1060125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3" descr="A Buyer's Guide to Intel's 10th Gen CPUs - Chillblast Learn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130947" y="2680116"/>
            <a:ext cx="1410276" cy="56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3" descr="Raspberry Pi 3 Icon, HD Png Download , Transparent Png Image - PNGitem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318448" y="3372675"/>
            <a:ext cx="507126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3" descr="Installing CUDA on Nvidia Jetson Nano - JFrog Connect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4969075" y="3330009"/>
            <a:ext cx="1113300" cy="627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3" descr="Introduction to FPGA Design for Embedded Systems | Coursera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4553663" y="4051423"/>
            <a:ext cx="664650" cy="66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3"/>
          <p:cNvSpPr/>
          <p:nvPr/>
        </p:nvSpPr>
        <p:spPr>
          <a:xfrm>
            <a:off x="3013600" y="1250525"/>
            <a:ext cx="3519600" cy="3552300"/>
          </a:xfrm>
          <a:prstGeom prst="roundRect">
            <a:avLst>
              <a:gd name="adj" fmla="val 7244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B0AFF-2F53-36CA-7078-7CC0D0313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Task Flow in E2C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DC34374-AB6D-2388-E434-7790FFECD639}"/>
              </a:ext>
            </a:extLst>
          </p:cNvPr>
          <p:cNvGrpSpPr/>
          <p:nvPr/>
        </p:nvGrpSpPr>
        <p:grpSpPr>
          <a:xfrm>
            <a:off x="2992834" y="2281470"/>
            <a:ext cx="5050365" cy="308610"/>
            <a:chOff x="3917527" y="3688978"/>
            <a:chExt cx="6733820" cy="4114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C7772C9-FBA0-6827-0802-7725E0E4D3AE}"/>
                </a:ext>
              </a:extLst>
            </p:cNvPr>
            <p:cNvGrpSpPr/>
            <p:nvPr/>
          </p:nvGrpSpPr>
          <p:grpSpPr>
            <a:xfrm>
              <a:off x="5164947" y="3688978"/>
              <a:ext cx="5486400" cy="411480"/>
              <a:chOff x="5262706" y="3301140"/>
              <a:chExt cx="5486400" cy="41148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07AB4F3-C4B6-BC7B-BAE5-D240ED691064}"/>
                  </a:ext>
                </a:extLst>
              </p:cNvPr>
              <p:cNvSpPr/>
              <p:nvPr/>
            </p:nvSpPr>
            <p:spPr>
              <a:xfrm>
                <a:off x="9834706" y="3301140"/>
                <a:ext cx="914400" cy="4114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518450A-50A1-BFD3-D668-D705A96EEC31}"/>
                  </a:ext>
                </a:extLst>
              </p:cNvPr>
              <p:cNvSpPr/>
              <p:nvPr/>
            </p:nvSpPr>
            <p:spPr>
              <a:xfrm>
                <a:off x="8920306" y="3301140"/>
                <a:ext cx="914400" cy="4114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96F9592-3EFD-F253-38A3-58CE1895F7AA}"/>
                  </a:ext>
                </a:extLst>
              </p:cNvPr>
              <p:cNvSpPr/>
              <p:nvPr/>
            </p:nvSpPr>
            <p:spPr>
              <a:xfrm>
                <a:off x="8005906" y="3301140"/>
                <a:ext cx="914400" cy="4114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D6A12AA-3270-6D35-AE00-DCF4FF94D477}"/>
                  </a:ext>
                </a:extLst>
              </p:cNvPr>
              <p:cNvSpPr/>
              <p:nvPr/>
            </p:nvSpPr>
            <p:spPr>
              <a:xfrm>
                <a:off x="7091506" y="3301140"/>
                <a:ext cx="914400" cy="4114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F9F8CDA-DB83-8CF4-67F6-4916BB7640AA}"/>
                  </a:ext>
                </a:extLst>
              </p:cNvPr>
              <p:cNvSpPr/>
              <p:nvPr/>
            </p:nvSpPr>
            <p:spPr>
              <a:xfrm>
                <a:off x="6177106" y="3301140"/>
                <a:ext cx="914400" cy="4114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943DF0E-1A37-1803-4157-6306E64679C9}"/>
                  </a:ext>
                </a:extLst>
              </p:cNvPr>
              <p:cNvSpPr/>
              <p:nvPr/>
            </p:nvSpPr>
            <p:spPr>
              <a:xfrm>
                <a:off x="5262706" y="3301140"/>
                <a:ext cx="914400" cy="4114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1A47CE4-C8C6-66B8-8820-161F339255B9}"/>
                </a:ext>
              </a:extLst>
            </p:cNvPr>
            <p:cNvSpPr/>
            <p:nvPr/>
          </p:nvSpPr>
          <p:spPr>
            <a:xfrm>
              <a:off x="4720017" y="3816838"/>
              <a:ext cx="137160" cy="1371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9DF09E6-754C-C62B-99D8-18B7364F7D04}"/>
                </a:ext>
              </a:extLst>
            </p:cNvPr>
            <p:cNvSpPr/>
            <p:nvPr/>
          </p:nvSpPr>
          <p:spPr>
            <a:xfrm>
              <a:off x="4293877" y="3816838"/>
              <a:ext cx="137160" cy="1371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5784C4E-6BC3-00BD-4405-AF9BFC17C1C4}"/>
                </a:ext>
              </a:extLst>
            </p:cNvPr>
            <p:cNvSpPr/>
            <p:nvPr/>
          </p:nvSpPr>
          <p:spPr>
            <a:xfrm>
              <a:off x="3917527" y="3816838"/>
              <a:ext cx="137160" cy="1371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487409D-CA71-2A79-25A6-2EC1B4865E58}"/>
              </a:ext>
            </a:extLst>
          </p:cNvPr>
          <p:cNvSpPr txBox="1"/>
          <p:nvPr/>
        </p:nvSpPr>
        <p:spPr>
          <a:xfrm>
            <a:off x="4756203" y="1841206"/>
            <a:ext cx="1450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</a:rPr>
              <a:t>event_list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0FCEA2A-1C35-7FBE-76A5-8771C0C37278}"/>
              </a:ext>
            </a:extLst>
          </p:cNvPr>
          <p:cNvSpPr/>
          <p:nvPr/>
        </p:nvSpPr>
        <p:spPr>
          <a:xfrm>
            <a:off x="7531451" y="2333409"/>
            <a:ext cx="205740" cy="20574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0E1DE77-D595-C6CD-3E0E-4C9FFC5C2324}"/>
              </a:ext>
            </a:extLst>
          </p:cNvPr>
          <p:cNvSpPr/>
          <p:nvPr/>
        </p:nvSpPr>
        <p:spPr>
          <a:xfrm>
            <a:off x="6845651" y="2333409"/>
            <a:ext cx="205740" cy="2057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DD65635-3F49-1B9F-9242-674B5F0AA417}"/>
              </a:ext>
            </a:extLst>
          </p:cNvPr>
          <p:cNvSpPr/>
          <p:nvPr/>
        </p:nvSpPr>
        <p:spPr>
          <a:xfrm>
            <a:off x="5483576" y="2333409"/>
            <a:ext cx="205740" cy="205740"/>
          </a:xfrm>
          <a:prstGeom prst="ellipse">
            <a:avLst/>
          </a:prstGeom>
          <a:solidFill>
            <a:srgbClr val="F79B9B"/>
          </a:solidFill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73E11A4-1A9F-AFB9-C2AC-DBEDC4B259C7}"/>
              </a:ext>
            </a:extLst>
          </p:cNvPr>
          <p:cNvSpPr/>
          <p:nvPr/>
        </p:nvSpPr>
        <p:spPr>
          <a:xfrm>
            <a:off x="4796953" y="2331122"/>
            <a:ext cx="205740" cy="2057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8B6D39-C8F7-5B15-C982-EBAC6CFE85C0}"/>
              </a:ext>
            </a:extLst>
          </p:cNvPr>
          <p:cNvSpPr txBox="1"/>
          <p:nvPr/>
        </p:nvSpPr>
        <p:spPr>
          <a:xfrm>
            <a:off x="7514779" y="2681854"/>
            <a:ext cx="10568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arriving</a:t>
            </a:r>
          </a:p>
          <a:p>
            <a:r>
              <a:rPr lang="en-US" sz="1050" dirty="0"/>
              <a:t>time: 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570D05-26C4-C0F8-F94F-71DA12360167}"/>
              </a:ext>
            </a:extLst>
          </p:cNvPr>
          <p:cNvSpPr txBox="1"/>
          <p:nvPr/>
        </p:nvSpPr>
        <p:spPr>
          <a:xfrm>
            <a:off x="6639914" y="2681854"/>
            <a:ext cx="8748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arriving</a:t>
            </a:r>
          </a:p>
          <a:p>
            <a:r>
              <a:rPr lang="en-US" sz="1050" dirty="0"/>
              <a:t>time: 0.5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640AAE-5F3C-5F21-3548-7A6E70DB49AF}"/>
              </a:ext>
            </a:extLst>
          </p:cNvPr>
          <p:cNvSpPr txBox="1"/>
          <p:nvPr/>
        </p:nvSpPr>
        <p:spPr>
          <a:xfrm>
            <a:off x="5190083" y="2681854"/>
            <a:ext cx="10568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arriving</a:t>
            </a:r>
          </a:p>
          <a:p>
            <a:r>
              <a:rPr lang="en-US" sz="1050" dirty="0"/>
              <a:t>time: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F94773-12B4-3F2B-9D30-A9B780755234}"/>
              </a:ext>
            </a:extLst>
          </p:cNvPr>
          <p:cNvSpPr txBox="1"/>
          <p:nvPr/>
        </p:nvSpPr>
        <p:spPr>
          <a:xfrm>
            <a:off x="4474273" y="2681854"/>
            <a:ext cx="10568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arriving</a:t>
            </a:r>
          </a:p>
          <a:p>
            <a:r>
              <a:rPr lang="en-US" sz="1050" dirty="0"/>
              <a:t>time: 2.2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0E9A250-C72D-D605-6149-E1F8ECA897F1}"/>
              </a:ext>
            </a:extLst>
          </p:cNvPr>
          <p:cNvCxnSpPr/>
          <p:nvPr/>
        </p:nvCxnSpPr>
        <p:spPr>
          <a:xfrm flipH="1">
            <a:off x="7834728" y="2093965"/>
            <a:ext cx="999641" cy="2908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82E2BA9-5F7B-3101-5237-3E6F8909B163}"/>
              </a:ext>
            </a:extLst>
          </p:cNvPr>
          <p:cNvSpPr txBox="1"/>
          <p:nvPr/>
        </p:nvSpPr>
        <p:spPr>
          <a:xfrm>
            <a:off x="7999799" y="1789670"/>
            <a:ext cx="10568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Event objects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21A99625-4FC0-5C0D-E919-F000D0A6BC8B}"/>
              </a:ext>
            </a:extLst>
          </p:cNvPr>
          <p:cNvSpPr/>
          <p:nvPr/>
        </p:nvSpPr>
        <p:spPr>
          <a:xfrm rot="5400000">
            <a:off x="7373224" y="3351845"/>
            <a:ext cx="769773" cy="45332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00924E-3F2B-CAD6-80B7-FFADF381A3AE}"/>
              </a:ext>
            </a:extLst>
          </p:cNvPr>
          <p:cNvSpPr txBox="1"/>
          <p:nvPr/>
        </p:nvSpPr>
        <p:spPr>
          <a:xfrm>
            <a:off x="7868779" y="3193621"/>
            <a:ext cx="13897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srgbClr val="FF0000"/>
                </a:solidFill>
              </a:rPr>
              <a:t>get_first_event</a:t>
            </a:r>
            <a:r>
              <a:rPr lang="en-US" sz="1050" dirty="0">
                <a:solidFill>
                  <a:srgbClr val="FF0000"/>
                </a:solidFill>
              </a:rPr>
              <a:t>()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FE50A0A-4267-FF52-8746-53B62D9710A2}"/>
              </a:ext>
            </a:extLst>
          </p:cNvPr>
          <p:cNvGrpSpPr/>
          <p:nvPr/>
        </p:nvGrpSpPr>
        <p:grpSpPr>
          <a:xfrm>
            <a:off x="7539006" y="3989044"/>
            <a:ext cx="453326" cy="442739"/>
            <a:chOff x="10056987" y="5508296"/>
            <a:chExt cx="604434" cy="590319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A23CF3A-8957-A599-BCD1-DE0AB6D949B6}"/>
                </a:ext>
              </a:extLst>
            </p:cNvPr>
            <p:cNvSpPr/>
            <p:nvPr/>
          </p:nvSpPr>
          <p:spPr>
            <a:xfrm>
              <a:off x="10222364" y="5644940"/>
              <a:ext cx="274320" cy="274320"/>
            </a:xfrm>
            <a:prstGeom prst="ellipse">
              <a:avLst/>
            </a:prstGeom>
            <a:solidFill>
              <a:schemeClr val="accent3"/>
            </a:solidFill>
            <a:ln w="63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5E8BD04-94C3-B086-A2D4-5AD40100F860}"/>
                </a:ext>
              </a:extLst>
            </p:cNvPr>
            <p:cNvSpPr/>
            <p:nvPr/>
          </p:nvSpPr>
          <p:spPr>
            <a:xfrm>
              <a:off x="10056987" y="5508296"/>
              <a:ext cx="604434" cy="590319"/>
            </a:xfrm>
            <a:prstGeom prst="rect">
              <a:avLst/>
            </a:prstGeom>
            <a:solidFill>
              <a:schemeClr val="accent1">
                <a:alpha val="2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0FD837F-624A-F638-F82B-3F6B199C56D8}"/>
              </a:ext>
            </a:extLst>
          </p:cNvPr>
          <p:cNvSpPr txBox="1"/>
          <p:nvPr/>
        </p:nvSpPr>
        <p:spPr>
          <a:xfrm>
            <a:off x="7919753" y="4055897"/>
            <a:ext cx="13162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“ARRIVING“ event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9500F7F9-7D14-CD16-79F7-8DAC3FFB4138}"/>
              </a:ext>
            </a:extLst>
          </p:cNvPr>
          <p:cNvSpPr/>
          <p:nvPr/>
        </p:nvSpPr>
        <p:spPr>
          <a:xfrm rot="10800000">
            <a:off x="6808149" y="3989043"/>
            <a:ext cx="629684" cy="45332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B12AF55-2D7F-1EA8-0CC2-93039623DBC0}"/>
              </a:ext>
            </a:extLst>
          </p:cNvPr>
          <p:cNvSpPr/>
          <p:nvPr/>
        </p:nvSpPr>
        <p:spPr>
          <a:xfrm>
            <a:off x="5868950" y="4074995"/>
            <a:ext cx="916835" cy="2404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ED1A189-308C-E21C-E693-87FA2380120A}"/>
              </a:ext>
            </a:extLst>
          </p:cNvPr>
          <p:cNvSpPr/>
          <p:nvPr/>
        </p:nvSpPr>
        <p:spPr>
          <a:xfrm>
            <a:off x="6555037" y="4089458"/>
            <a:ext cx="205740" cy="20574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3FD60247-61EF-591C-3C91-A23AFB17F4A8}"/>
              </a:ext>
            </a:extLst>
          </p:cNvPr>
          <p:cNvSpPr/>
          <p:nvPr/>
        </p:nvSpPr>
        <p:spPr>
          <a:xfrm rot="10800000">
            <a:off x="4792680" y="3992078"/>
            <a:ext cx="916834" cy="45332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D861715-AC50-6E3B-15B4-274C3FF78BD9}"/>
              </a:ext>
            </a:extLst>
          </p:cNvPr>
          <p:cNvSpPr txBox="1"/>
          <p:nvPr/>
        </p:nvSpPr>
        <p:spPr>
          <a:xfrm>
            <a:off x="4969731" y="3774639"/>
            <a:ext cx="8429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choose()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889E588-1CFB-20A1-1FEB-EA78DE30F34D}"/>
              </a:ext>
            </a:extLst>
          </p:cNvPr>
          <p:cNvSpPr/>
          <p:nvPr/>
        </p:nvSpPr>
        <p:spPr>
          <a:xfrm>
            <a:off x="6324289" y="4089458"/>
            <a:ext cx="205740" cy="205740"/>
          </a:xfrm>
          <a:prstGeom prst="ellipse">
            <a:avLst/>
          </a:prstGeom>
          <a:solidFill>
            <a:srgbClr val="F79B9B"/>
          </a:solidFill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B2EBB68-35FB-EF16-AB06-D48CD4CA48E2}"/>
              </a:ext>
            </a:extLst>
          </p:cNvPr>
          <p:cNvSpPr/>
          <p:nvPr/>
        </p:nvSpPr>
        <p:spPr>
          <a:xfrm>
            <a:off x="6101107" y="4087695"/>
            <a:ext cx="205740" cy="2057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6DC438C-2AB4-4DAE-9381-28D106BE69BE}"/>
              </a:ext>
            </a:extLst>
          </p:cNvPr>
          <p:cNvSpPr/>
          <p:nvPr/>
        </p:nvSpPr>
        <p:spPr>
          <a:xfrm>
            <a:off x="5885128" y="4088779"/>
            <a:ext cx="205740" cy="2057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37C0636-46C4-7FAA-4454-D6D9EE39C583}"/>
              </a:ext>
            </a:extLst>
          </p:cNvPr>
          <p:cNvSpPr txBox="1"/>
          <p:nvPr/>
        </p:nvSpPr>
        <p:spPr>
          <a:xfrm>
            <a:off x="6960664" y="3744428"/>
            <a:ext cx="4771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put()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93D6BA2-FBC4-033E-449B-88158F639FED}"/>
              </a:ext>
            </a:extLst>
          </p:cNvPr>
          <p:cNvSpPr txBox="1"/>
          <p:nvPr/>
        </p:nvSpPr>
        <p:spPr>
          <a:xfrm>
            <a:off x="5853839" y="4328110"/>
            <a:ext cx="10568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srgbClr val="FF0000"/>
                </a:solidFill>
              </a:rPr>
              <a:t>batch_queue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2BD7441-6926-6509-BF81-872C553EF2D5}"/>
              </a:ext>
            </a:extLst>
          </p:cNvPr>
          <p:cNvSpPr txBox="1"/>
          <p:nvPr/>
        </p:nvSpPr>
        <p:spPr>
          <a:xfrm>
            <a:off x="1180722" y="4454011"/>
            <a:ext cx="11044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srgbClr val="FF0000"/>
                </a:solidFill>
              </a:rPr>
              <a:t>Running_task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0192A547-A92E-CB8A-5E57-D49AAE9A3D5A}"/>
              </a:ext>
            </a:extLst>
          </p:cNvPr>
          <p:cNvSpPr/>
          <p:nvPr/>
        </p:nvSpPr>
        <p:spPr>
          <a:xfrm>
            <a:off x="1318316" y="3975323"/>
            <a:ext cx="548640" cy="48006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68A476B-F5A0-6709-FE7B-D864E2E848BB}"/>
              </a:ext>
            </a:extLst>
          </p:cNvPr>
          <p:cNvSpPr/>
          <p:nvPr/>
        </p:nvSpPr>
        <p:spPr>
          <a:xfrm>
            <a:off x="2769870" y="4115953"/>
            <a:ext cx="559129" cy="2404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71075E4-A06A-93B4-3FB6-F45FE50DF5BA}"/>
              </a:ext>
            </a:extLst>
          </p:cNvPr>
          <p:cNvSpPr/>
          <p:nvPr/>
        </p:nvSpPr>
        <p:spPr>
          <a:xfrm>
            <a:off x="4388288" y="4091527"/>
            <a:ext cx="205740" cy="2057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19C8688-169D-348F-E798-9BBE8B3BC902}"/>
              </a:ext>
            </a:extLst>
          </p:cNvPr>
          <p:cNvSpPr txBox="1"/>
          <p:nvPr/>
        </p:nvSpPr>
        <p:spPr>
          <a:xfrm>
            <a:off x="3964014" y="4455892"/>
            <a:ext cx="11684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srgbClr val="FF0000"/>
                </a:solidFill>
              </a:rPr>
              <a:t>unmapped_task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4C442C0E-1CEA-797F-D53A-C4C3A7EB8D58}"/>
              </a:ext>
            </a:extLst>
          </p:cNvPr>
          <p:cNvSpPr/>
          <p:nvPr/>
        </p:nvSpPr>
        <p:spPr>
          <a:xfrm rot="10800000">
            <a:off x="3392862" y="4009504"/>
            <a:ext cx="801052" cy="45332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1B0BC22-A41B-04AC-2FFB-99B5ACD6C75C}"/>
              </a:ext>
            </a:extLst>
          </p:cNvPr>
          <p:cNvSpPr txBox="1"/>
          <p:nvPr/>
        </p:nvSpPr>
        <p:spPr>
          <a:xfrm>
            <a:off x="3624149" y="3801981"/>
            <a:ext cx="5579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map()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A3E6C24-ED80-1A30-4409-1FC54237C28C}"/>
              </a:ext>
            </a:extLst>
          </p:cNvPr>
          <p:cNvSpPr/>
          <p:nvPr/>
        </p:nvSpPr>
        <p:spPr>
          <a:xfrm>
            <a:off x="4264255" y="3989044"/>
            <a:ext cx="453326" cy="442739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1DE174F-FF40-68AF-832E-04F0EC8338E3}"/>
              </a:ext>
            </a:extLst>
          </p:cNvPr>
          <p:cNvSpPr/>
          <p:nvPr/>
        </p:nvSpPr>
        <p:spPr>
          <a:xfrm>
            <a:off x="2819257" y="4125478"/>
            <a:ext cx="205740" cy="2057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46F1031B-740D-7574-2BBA-61FBCDB53E60}"/>
              </a:ext>
            </a:extLst>
          </p:cNvPr>
          <p:cNvSpPr/>
          <p:nvPr/>
        </p:nvSpPr>
        <p:spPr>
          <a:xfrm rot="10800000">
            <a:off x="1906802" y="3998344"/>
            <a:ext cx="801052" cy="45332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C779E6C-99AC-A05F-7C4E-03C96F2E405E}"/>
              </a:ext>
            </a:extLst>
          </p:cNvPr>
          <p:cNvSpPr txBox="1"/>
          <p:nvPr/>
        </p:nvSpPr>
        <p:spPr>
          <a:xfrm>
            <a:off x="2033199" y="3795195"/>
            <a:ext cx="7468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execute()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F90B2CB-CEEE-B524-401D-E2E2AB5AE454}"/>
              </a:ext>
            </a:extLst>
          </p:cNvPr>
          <p:cNvSpPr/>
          <p:nvPr/>
        </p:nvSpPr>
        <p:spPr>
          <a:xfrm>
            <a:off x="1474340" y="4107528"/>
            <a:ext cx="205740" cy="2057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CF7BFFB-E991-A507-0A27-460AF1C0BB36}"/>
              </a:ext>
            </a:extLst>
          </p:cNvPr>
          <p:cNvSpPr txBox="1"/>
          <p:nvPr/>
        </p:nvSpPr>
        <p:spPr>
          <a:xfrm>
            <a:off x="1365973" y="3709478"/>
            <a:ext cx="4533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m_1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26FF0CA-AAE2-5996-B19D-40391CC423C3}"/>
              </a:ext>
            </a:extLst>
          </p:cNvPr>
          <p:cNvSpPr txBox="1"/>
          <p:nvPr/>
        </p:nvSpPr>
        <p:spPr>
          <a:xfrm>
            <a:off x="-94277" y="4086223"/>
            <a:ext cx="14930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srgbClr val="FF0000"/>
                </a:solidFill>
              </a:rPr>
              <a:t>Completion_time</a:t>
            </a:r>
            <a:r>
              <a:rPr lang="en-US" sz="1050" dirty="0">
                <a:solidFill>
                  <a:srgbClr val="FF0000"/>
                </a:solidFill>
              </a:rPr>
              <a:t>= 1.5</a:t>
            </a:r>
          </a:p>
        </p:txBody>
      </p:sp>
      <p:sp>
        <p:nvSpPr>
          <p:cNvPr id="56" name="Arrow: U-Turn 55">
            <a:extLst>
              <a:ext uri="{FF2B5EF4-FFF2-40B4-BE49-F238E27FC236}">
                <a16:creationId xmlns:a16="http://schemas.microsoft.com/office/drawing/2014/main" id="{E6FDC85C-399C-8E3C-ACB3-6FDE8D6BFAE6}"/>
              </a:ext>
            </a:extLst>
          </p:cNvPr>
          <p:cNvSpPr/>
          <p:nvPr/>
        </p:nvSpPr>
        <p:spPr>
          <a:xfrm>
            <a:off x="1503166" y="1525222"/>
            <a:ext cx="4994381" cy="2125004"/>
          </a:xfrm>
          <a:prstGeom prst="uturnArrow">
            <a:avLst>
              <a:gd name="adj1" fmla="val 6303"/>
              <a:gd name="adj2" fmla="val 6970"/>
              <a:gd name="adj3" fmla="val 17432"/>
              <a:gd name="adj4" fmla="val 31496"/>
              <a:gd name="adj5" fmla="val 32386"/>
            </a:avLst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03FBF94-DA7D-321F-F80C-21AE49242720}"/>
              </a:ext>
            </a:extLst>
          </p:cNvPr>
          <p:cNvSpPr/>
          <p:nvPr/>
        </p:nvSpPr>
        <p:spPr>
          <a:xfrm>
            <a:off x="6253196" y="2339671"/>
            <a:ext cx="205740" cy="205740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19EFA2B-8BE1-4984-36E2-3DF549B0140A}"/>
              </a:ext>
            </a:extLst>
          </p:cNvPr>
          <p:cNvSpPr txBox="1"/>
          <p:nvPr/>
        </p:nvSpPr>
        <p:spPr>
          <a:xfrm>
            <a:off x="5843815" y="2686259"/>
            <a:ext cx="10568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completion</a:t>
            </a:r>
          </a:p>
          <a:p>
            <a:r>
              <a:rPr lang="en-US" sz="1050" b="1" dirty="0"/>
              <a:t>time: 1.5</a:t>
            </a:r>
          </a:p>
        </p:txBody>
      </p:sp>
    </p:spTree>
    <p:extLst>
      <p:ext uri="{BB962C8B-B14F-4D97-AF65-F5344CB8AC3E}">
        <p14:creationId xmlns:p14="http://schemas.microsoft.com/office/powerpoint/2010/main" val="2578424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82AD7-670D-C44A-66F8-B0C16B789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Task Flow in E2C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3CDC03-D3B2-D7A4-9E45-0093F7F80899}"/>
              </a:ext>
            </a:extLst>
          </p:cNvPr>
          <p:cNvSpPr/>
          <p:nvPr/>
        </p:nvSpPr>
        <p:spPr>
          <a:xfrm>
            <a:off x="7539006" y="3989044"/>
            <a:ext cx="453326" cy="442739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A456FE-E708-EA33-1632-5AC51D0A5A0D}"/>
              </a:ext>
            </a:extLst>
          </p:cNvPr>
          <p:cNvGrpSpPr/>
          <p:nvPr/>
        </p:nvGrpSpPr>
        <p:grpSpPr>
          <a:xfrm>
            <a:off x="2992834" y="2281470"/>
            <a:ext cx="5050365" cy="308610"/>
            <a:chOff x="3917527" y="3688978"/>
            <a:chExt cx="6733820" cy="41148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E9F03E2-72CF-A896-EC17-4D2013F4511B}"/>
                </a:ext>
              </a:extLst>
            </p:cNvPr>
            <p:cNvGrpSpPr/>
            <p:nvPr/>
          </p:nvGrpSpPr>
          <p:grpSpPr>
            <a:xfrm>
              <a:off x="5164947" y="3688978"/>
              <a:ext cx="5486400" cy="411480"/>
              <a:chOff x="5262706" y="3301140"/>
              <a:chExt cx="5486400" cy="41148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44C5E57-2E8B-3161-1B72-7D1304EDABB7}"/>
                  </a:ext>
                </a:extLst>
              </p:cNvPr>
              <p:cNvSpPr/>
              <p:nvPr/>
            </p:nvSpPr>
            <p:spPr>
              <a:xfrm>
                <a:off x="9834706" y="3301140"/>
                <a:ext cx="914400" cy="4114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3BF3B73-D419-5111-E242-9F8108F0666C}"/>
                  </a:ext>
                </a:extLst>
              </p:cNvPr>
              <p:cNvSpPr/>
              <p:nvPr/>
            </p:nvSpPr>
            <p:spPr>
              <a:xfrm>
                <a:off x="8920306" y="3301140"/>
                <a:ext cx="914400" cy="4114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36555B9-205A-4B6C-7BB1-4E7C879E924B}"/>
                  </a:ext>
                </a:extLst>
              </p:cNvPr>
              <p:cNvSpPr/>
              <p:nvPr/>
            </p:nvSpPr>
            <p:spPr>
              <a:xfrm>
                <a:off x="8005906" y="3301140"/>
                <a:ext cx="914400" cy="4114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3AE8DCA-F236-6414-A59C-EBDE7EC3406B}"/>
                  </a:ext>
                </a:extLst>
              </p:cNvPr>
              <p:cNvSpPr/>
              <p:nvPr/>
            </p:nvSpPr>
            <p:spPr>
              <a:xfrm>
                <a:off x="7091506" y="3301140"/>
                <a:ext cx="914400" cy="4114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4973702-5CEC-FAA1-078A-C128449F0411}"/>
                  </a:ext>
                </a:extLst>
              </p:cNvPr>
              <p:cNvSpPr/>
              <p:nvPr/>
            </p:nvSpPr>
            <p:spPr>
              <a:xfrm>
                <a:off x="6177106" y="3301140"/>
                <a:ext cx="914400" cy="4114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7D338C6-1561-9D71-3191-4496AC6CDD63}"/>
                  </a:ext>
                </a:extLst>
              </p:cNvPr>
              <p:cNvSpPr/>
              <p:nvPr/>
            </p:nvSpPr>
            <p:spPr>
              <a:xfrm>
                <a:off x="5262706" y="3301140"/>
                <a:ext cx="914400" cy="4114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94B56A4-A3CE-7E2E-8119-496104A13B00}"/>
                </a:ext>
              </a:extLst>
            </p:cNvPr>
            <p:cNvSpPr/>
            <p:nvPr/>
          </p:nvSpPr>
          <p:spPr>
            <a:xfrm>
              <a:off x="4720017" y="3816838"/>
              <a:ext cx="137160" cy="1371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D830B2B-AA1B-9B6B-BFC4-142D497C9F25}"/>
                </a:ext>
              </a:extLst>
            </p:cNvPr>
            <p:cNvSpPr/>
            <p:nvPr/>
          </p:nvSpPr>
          <p:spPr>
            <a:xfrm>
              <a:off x="4293877" y="3816838"/>
              <a:ext cx="137160" cy="1371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18E9FB-DB21-1C7E-B70C-B4B09C23A478}"/>
                </a:ext>
              </a:extLst>
            </p:cNvPr>
            <p:cNvSpPr/>
            <p:nvPr/>
          </p:nvSpPr>
          <p:spPr>
            <a:xfrm>
              <a:off x="3917527" y="3816838"/>
              <a:ext cx="137160" cy="1371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57FC552-ADE1-AC31-3C92-F33CDAADC321}"/>
              </a:ext>
            </a:extLst>
          </p:cNvPr>
          <p:cNvSpPr txBox="1"/>
          <p:nvPr/>
        </p:nvSpPr>
        <p:spPr>
          <a:xfrm>
            <a:off x="4756203" y="1841206"/>
            <a:ext cx="1450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</a:rPr>
              <a:t>event_list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38AA5A7-EB35-F915-063F-6CE68F9E6806}"/>
              </a:ext>
            </a:extLst>
          </p:cNvPr>
          <p:cNvSpPr/>
          <p:nvPr/>
        </p:nvSpPr>
        <p:spPr>
          <a:xfrm>
            <a:off x="6876766" y="2331370"/>
            <a:ext cx="205740" cy="205740"/>
          </a:xfrm>
          <a:prstGeom prst="ellipse">
            <a:avLst/>
          </a:prstGeom>
          <a:solidFill>
            <a:srgbClr val="F79B9B"/>
          </a:solidFill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7B931C6-C3A3-9DB1-7A3C-AEB1D7F284E8}"/>
              </a:ext>
            </a:extLst>
          </p:cNvPr>
          <p:cNvSpPr/>
          <p:nvPr/>
        </p:nvSpPr>
        <p:spPr>
          <a:xfrm>
            <a:off x="6190143" y="2329083"/>
            <a:ext cx="205740" cy="2057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3A25C5-4C2F-6911-82BC-0DA3720A4A22}"/>
              </a:ext>
            </a:extLst>
          </p:cNvPr>
          <p:cNvSpPr txBox="1"/>
          <p:nvPr/>
        </p:nvSpPr>
        <p:spPr>
          <a:xfrm>
            <a:off x="6583273" y="2679815"/>
            <a:ext cx="10568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arriving</a:t>
            </a:r>
          </a:p>
          <a:p>
            <a:r>
              <a:rPr lang="en-US" sz="1050" dirty="0"/>
              <a:t>time: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E3345A-35E7-9F37-790C-9C0C0D907A27}"/>
              </a:ext>
            </a:extLst>
          </p:cNvPr>
          <p:cNvSpPr txBox="1"/>
          <p:nvPr/>
        </p:nvSpPr>
        <p:spPr>
          <a:xfrm>
            <a:off x="5867463" y="2679815"/>
            <a:ext cx="10568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arriving</a:t>
            </a:r>
          </a:p>
          <a:p>
            <a:r>
              <a:rPr lang="en-US" sz="1050" dirty="0"/>
              <a:t>time: 2.2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795FECB-CD4B-BDC2-BA3C-16DB2BD045CF}"/>
              </a:ext>
            </a:extLst>
          </p:cNvPr>
          <p:cNvCxnSpPr/>
          <p:nvPr/>
        </p:nvCxnSpPr>
        <p:spPr>
          <a:xfrm flipH="1">
            <a:off x="7834728" y="2093965"/>
            <a:ext cx="999641" cy="2908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7E5D8E6-E15A-D624-19DC-646388A2C49C}"/>
              </a:ext>
            </a:extLst>
          </p:cNvPr>
          <p:cNvSpPr txBox="1"/>
          <p:nvPr/>
        </p:nvSpPr>
        <p:spPr>
          <a:xfrm>
            <a:off x="7999799" y="1789670"/>
            <a:ext cx="10568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Event objects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66825BCB-FF27-426F-CE9C-5C66588082CB}"/>
              </a:ext>
            </a:extLst>
          </p:cNvPr>
          <p:cNvSpPr/>
          <p:nvPr/>
        </p:nvSpPr>
        <p:spPr>
          <a:xfrm rot="5400000">
            <a:off x="7373224" y="3351845"/>
            <a:ext cx="769773" cy="45332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B6B4A5-C4AC-CF94-FF05-B686BF3C7298}"/>
              </a:ext>
            </a:extLst>
          </p:cNvPr>
          <p:cNvSpPr txBox="1"/>
          <p:nvPr/>
        </p:nvSpPr>
        <p:spPr>
          <a:xfrm>
            <a:off x="7868779" y="3193621"/>
            <a:ext cx="13897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srgbClr val="FF0000"/>
                </a:solidFill>
              </a:rPr>
              <a:t>get_first_event</a:t>
            </a:r>
            <a:r>
              <a:rPr lang="en-US" sz="1050" dirty="0">
                <a:solidFill>
                  <a:srgbClr val="FF0000"/>
                </a:solidFill>
              </a:rPr>
              <a:t>()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C1EC9B-F4C5-3BA3-F08D-0073A6F670FC}"/>
              </a:ext>
            </a:extLst>
          </p:cNvPr>
          <p:cNvSpPr txBox="1"/>
          <p:nvPr/>
        </p:nvSpPr>
        <p:spPr>
          <a:xfrm>
            <a:off x="7919753" y="4055897"/>
            <a:ext cx="13162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“COMPLETION“ event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2FB033-C52E-37A4-DE79-20D3449EE88C}"/>
              </a:ext>
            </a:extLst>
          </p:cNvPr>
          <p:cNvSpPr txBox="1"/>
          <p:nvPr/>
        </p:nvSpPr>
        <p:spPr>
          <a:xfrm>
            <a:off x="5809961" y="4402380"/>
            <a:ext cx="11044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srgbClr val="FF0000"/>
                </a:solidFill>
              </a:rPr>
              <a:t>Running_task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694C99D6-19C4-DA03-5793-FC82B5DEEC8E}"/>
              </a:ext>
            </a:extLst>
          </p:cNvPr>
          <p:cNvSpPr/>
          <p:nvPr/>
        </p:nvSpPr>
        <p:spPr>
          <a:xfrm>
            <a:off x="5947555" y="3923692"/>
            <a:ext cx="548640" cy="48006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F040690-917E-5DD5-8817-0D7C4011FE4B}"/>
              </a:ext>
            </a:extLst>
          </p:cNvPr>
          <p:cNvSpPr/>
          <p:nvPr/>
        </p:nvSpPr>
        <p:spPr>
          <a:xfrm rot="10800000">
            <a:off x="6536041" y="3946713"/>
            <a:ext cx="801052" cy="45332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5276C3E-A871-F327-4E67-C4461079A101}"/>
              </a:ext>
            </a:extLst>
          </p:cNvPr>
          <p:cNvSpPr txBox="1"/>
          <p:nvPr/>
        </p:nvSpPr>
        <p:spPr>
          <a:xfrm>
            <a:off x="6662438" y="3743564"/>
            <a:ext cx="9596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terminate()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6F73EC-923D-AF89-8328-5AB3BD3B73B1}"/>
              </a:ext>
            </a:extLst>
          </p:cNvPr>
          <p:cNvSpPr txBox="1"/>
          <p:nvPr/>
        </p:nvSpPr>
        <p:spPr>
          <a:xfrm>
            <a:off x="5995212" y="3657847"/>
            <a:ext cx="4533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m_1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6824E8A-FD2D-8296-54F6-B90908663CB3}"/>
              </a:ext>
            </a:extLst>
          </p:cNvPr>
          <p:cNvSpPr/>
          <p:nvPr/>
        </p:nvSpPr>
        <p:spPr>
          <a:xfrm>
            <a:off x="7568567" y="2348728"/>
            <a:ext cx="205740" cy="205740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0789E1-C8F3-0114-5520-0AB346CCF0A9}"/>
              </a:ext>
            </a:extLst>
          </p:cNvPr>
          <p:cNvSpPr txBox="1"/>
          <p:nvPr/>
        </p:nvSpPr>
        <p:spPr>
          <a:xfrm>
            <a:off x="7309485" y="2604343"/>
            <a:ext cx="10568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completion</a:t>
            </a:r>
          </a:p>
          <a:p>
            <a:r>
              <a:rPr lang="en-US" sz="1050" b="1" dirty="0"/>
              <a:t>time: 1.5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A2E9EBF-5A84-A452-A487-E5CA6739E9CA}"/>
              </a:ext>
            </a:extLst>
          </p:cNvPr>
          <p:cNvSpPr/>
          <p:nvPr/>
        </p:nvSpPr>
        <p:spPr>
          <a:xfrm>
            <a:off x="7653333" y="4099485"/>
            <a:ext cx="205740" cy="205740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3B3F271-93C3-4C4D-0BB9-595DC01CD753}"/>
              </a:ext>
            </a:extLst>
          </p:cNvPr>
          <p:cNvSpPr/>
          <p:nvPr/>
        </p:nvSpPr>
        <p:spPr>
          <a:xfrm>
            <a:off x="5515986" y="4045317"/>
            <a:ext cx="205740" cy="2057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F70E7C-6B69-72ED-290D-A8DC0F85D071}"/>
              </a:ext>
            </a:extLst>
          </p:cNvPr>
          <p:cNvSpPr txBox="1"/>
          <p:nvPr/>
        </p:nvSpPr>
        <p:spPr>
          <a:xfrm>
            <a:off x="4473175" y="3956497"/>
            <a:ext cx="11044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@time = 1.5</a:t>
            </a:r>
          </a:p>
        </p:txBody>
      </p:sp>
    </p:spTree>
    <p:extLst>
      <p:ext uri="{BB962C8B-B14F-4D97-AF65-F5344CB8AC3E}">
        <p14:creationId xmlns:p14="http://schemas.microsoft.com/office/powerpoint/2010/main" val="231244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7" grpId="0" animBg="1"/>
      <p:bldP spid="18" grpId="0" animBg="1"/>
      <p:bldP spid="19" grpId="0"/>
      <p:bldP spid="20" grpId="0"/>
      <p:bldP spid="22" grpId="0"/>
      <p:bldP spid="23" grpId="0" animBg="1"/>
      <p:bldP spid="24" grpId="0"/>
      <p:bldP spid="25" grpId="0"/>
      <p:bldP spid="26" grpId="0"/>
      <p:bldP spid="27" grpId="0" animBg="1"/>
      <p:bldP spid="28" grpId="0" animBg="1"/>
      <p:bldP spid="29" grpId="0"/>
      <p:bldP spid="30" grpId="0"/>
      <p:bldP spid="31" grpId="0" animBg="1"/>
      <p:bldP spid="31" grpId="1" animBg="1"/>
      <p:bldP spid="32" grpId="0"/>
      <p:bldP spid="32" grpId="1"/>
      <p:bldP spid="33" grpId="0" animBg="1"/>
      <p:bldP spid="34" grpId="0" animBg="1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1805-EC4F-B074-7579-9B23953A3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Workload: Scenario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8EDF3-B8AD-3B45-BDD6-E04443765C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We consider that the system would work in different environments with different demands as workload</a:t>
            </a:r>
          </a:p>
          <a:p>
            <a:pPr marL="571500" lvl="1" indent="0">
              <a:buNone/>
            </a:pPr>
            <a:endParaRPr lang="en-US" dirty="0"/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46248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F9747-8039-1CA6-C82C-40736BDBF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Workload: Scenarios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2DF4A-7297-EEED-0C04-46CF38BB36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To synthesize the workload, we can consider different scenario </a:t>
            </a:r>
          </a:p>
          <a:p>
            <a:endParaRPr lang="en-US" sz="2800" dirty="0"/>
          </a:p>
          <a:p>
            <a:r>
              <a:rPr lang="en-US" sz="2800" dirty="0"/>
              <a:t>Each scenario has:</a:t>
            </a:r>
          </a:p>
          <a:p>
            <a:pPr lvl="1"/>
            <a:r>
              <a:rPr lang="en-US" sz="2000" dirty="0"/>
              <a:t>start time</a:t>
            </a:r>
          </a:p>
          <a:p>
            <a:pPr lvl="1"/>
            <a:r>
              <a:rPr lang="en-US" sz="2000" dirty="0"/>
              <a:t>end time</a:t>
            </a:r>
          </a:p>
          <a:p>
            <a:pPr lvl="1"/>
            <a:r>
              <a:rPr lang="en-US" sz="2000" dirty="0"/>
              <a:t>Task type</a:t>
            </a:r>
          </a:p>
          <a:p>
            <a:pPr lvl="1"/>
            <a:r>
              <a:rPr lang="en-US" sz="2000" dirty="0"/>
              <a:t>Distribution Pattern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2626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C2909-1069-DEAA-B157-312CF781C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Workload Distributions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E1A60-6E32-467F-25FA-9FA8C62DF9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The arrival times of a task type within a scenario is a sample drawn from one of the following distributions:</a:t>
            </a:r>
          </a:p>
          <a:p>
            <a:pPr lvl="1"/>
            <a:r>
              <a:rPr lang="en-US" sz="2400" dirty="0"/>
              <a:t>Uniform</a:t>
            </a:r>
          </a:p>
          <a:p>
            <a:pPr lvl="1"/>
            <a:r>
              <a:rPr lang="en-US" sz="2400" dirty="0"/>
              <a:t>Normal</a:t>
            </a:r>
          </a:p>
          <a:p>
            <a:pPr lvl="1"/>
            <a:r>
              <a:rPr lang="en-US" sz="2400" dirty="0"/>
              <a:t>Exponential</a:t>
            </a:r>
          </a:p>
          <a:p>
            <a:pPr lvl="1"/>
            <a:r>
              <a:rPr lang="en-US" sz="2400" dirty="0"/>
              <a:t>Spiky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23500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A901D-7B36-01C6-D6DF-A19E4EEEC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An Workload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A2049-08CC-562D-ECEF-5058222896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864099E1-716F-CF75-AA4C-5249E02FF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428" y="1221196"/>
            <a:ext cx="3809524" cy="3352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72A2BC-D402-E788-FAE8-7541CF020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50" y="1168917"/>
            <a:ext cx="3809524" cy="3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52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Why Heterogeneity is important?</a:t>
            </a:r>
            <a:endParaRPr sz="3600" dirty="0"/>
          </a:p>
        </p:txBody>
      </p:sp>
      <p:sp>
        <p:nvSpPr>
          <p:cNvPr id="196" name="Google Shape;196;p1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78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Heterogeneity impacts the system performance</a:t>
            </a:r>
            <a:endParaRPr sz="2400"/>
          </a:p>
        </p:txBody>
      </p:sp>
      <p:sp>
        <p:nvSpPr>
          <p:cNvPr id="197" name="Google Shape;197;p14"/>
          <p:cNvSpPr txBox="1">
            <a:spLocks noGrp="1"/>
          </p:cNvSpPr>
          <p:nvPr>
            <p:ph type="sldNum" idx="12"/>
          </p:nvPr>
        </p:nvSpPr>
        <p:spPr>
          <a:xfrm>
            <a:off x="3498112" y="4767265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98" name="Google Shape;198;p14"/>
          <p:cNvSpPr/>
          <p:nvPr/>
        </p:nvSpPr>
        <p:spPr>
          <a:xfrm rot="-595551">
            <a:off x="2436737" y="3083273"/>
            <a:ext cx="4267477" cy="73442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4"/>
          <p:cNvSpPr/>
          <p:nvPr/>
        </p:nvSpPr>
        <p:spPr>
          <a:xfrm>
            <a:off x="4323250" y="3134425"/>
            <a:ext cx="483300" cy="3417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"/>
          <p:cNvSpPr txBox="1"/>
          <p:nvPr/>
        </p:nvSpPr>
        <p:spPr>
          <a:xfrm rot="-598595">
            <a:off x="2361709" y="2982715"/>
            <a:ext cx="1109984" cy="400297"/>
          </a:xfrm>
          <a:prstGeom prst="rect">
            <a:avLst/>
          </a:prstGeom>
          <a:noFill/>
          <a:ln w="9525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Solution A</a:t>
            </a:r>
            <a:endParaRPr b="1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4"/>
          <p:cNvSpPr txBox="1"/>
          <p:nvPr/>
        </p:nvSpPr>
        <p:spPr>
          <a:xfrm rot="-600264">
            <a:off x="5541984" y="2395925"/>
            <a:ext cx="1110384" cy="40029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Solution B</a:t>
            </a:r>
            <a:endParaRPr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4"/>
          <p:cNvSpPr/>
          <p:nvPr/>
        </p:nvSpPr>
        <p:spPr>
          <a:xfrm>
            <a:off x="4503450" y="3051450"/>
            <a:ext cx="137100" cy="137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"/>
          <p:cNvSpPr txBox="1"/>
          <p:nvPr/>
        </p:nvSpPr>
        <p:spPr>
          <a:xfrm>
            <a:off x="3256400" y="3520650"/>
            <a:ext cx="2506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System Performance concerning QoS/Cost objective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4"/>
          <p:cNvSpPr txBox="1"/>
          <p:nvPr/>
        </p:nvSpPr>
        <p:spPr>
          <a:xfrm>
            <a:off x="3874950" y="2046075"/>
            <a:ext cx="132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/>
                <a:ea typeface="Calibri"/>
                <a:cs typeface="Calibri"/>
                <a:sym typeface="Calibri"/>
              </a:rPr>
              <a:t>Homogeneous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4"/>
          <p:cNvSpPr/>
          <p:nvPr/>
        </p:nvSpPr>
        <p:spPr>
          <a:xfrm rot="611482">
            <a:off x="2436823" y="3083319"/>
            <a:ext cx="4267634" cy="7339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4"/>
          <p:cNvSpPr txBox="1"/>
          <p:nvPr/>
        </p:nvSpPr>
        <p:spPr>
          <a:xfrm rot="602417">
            <a:off x="2490358" y="2395664"/>
            <a:ext cx="1109898" cy="400245"/>
          </a:xfrm>
          <a:prstGeom prst="rect">
            <a:avLst/>
          </a:prstGeom>
          <a:noFill/>
          <a:ln w="9525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Solution A</a:t>
            </a:r>
            <a:endParaRPr b="1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4"/>
          <p:cNvSpPr txBox="1"/>
          <p:nvPr/>
        </p:nvSpPr>
        <p:spPr>
          <a:xfrm rot="600264">
            <a:off x="5657916" y="2983064"/>
            <a:ext cx="1110384" cy="40024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Solution B</a:t>
            </a:r>
            <a:endParaRPr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8" name="Google Shape;208;p14"/>
          <p:cNvCxnSpPr/>
          <p:nvPr/>
        </p:nvCxnSpPr>
        <p:spPr>
          <a:xfrm flipH="1">
            <a:off x="6510475" y="2214900"/>
            <a:ext cx="30300" cy="8232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9" name="Google Shape;209;p14"/>
          <p:cNvSpPr txBox="1"/>
          <p:nvPr/>
        </p:nvSpPr>
        <p:spPr>
          <a:xfrm>
            <a:off x="6699400" y="2084600"/>
            <a:ext cx="132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Heterogeneity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4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animBg="1"/>
      <p:bldP spid="202" grpId="0" animBg="1"/>
      <p:bldP spid="2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Why Heterogeneity is important?</a:t>
            </a:r>
            <a:endParaRPr sz="3600" dirty="0"/>
          </a:p>
        </p:txBody>
      </p:sp>
      <p:sp>
        <p:nvSpPr>
          <p:cNvPr id="215" name="Google Shape;215;p1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78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" sz="2400" b="1"/>
              <a:t>Scheduling</a:t>
            </a:r>
            <a:r>
              <a:rPr lang="en" sz="2400"/>
              <a:t> is a system-level solution affected by heterogeneity</a:t>
            </a:r>
            <a:endParaRPr sz="2400"/>
          </a:p>
        </p:txBody>
      </p:sp>
      <p:sp>
        <p:nvSpPr>
          <p:cNvPr id="216" name="Google Shape;216;p15"/>
          <p:cNvSpPr txBox="1">
            <a:spLocks noGrp="1"/>
          </p:cNvSpPr>
          <p:nvPr>
            <p:ph type="sldNum" idx="12"/>
          </p:nvPr>
        </p:nvSpPr>
        <p:spPr>
          <a:xfrm>
            <a:off x="3498112" y="4767265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217" name="Google Shape;21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2275" y="1986450"/>
            <a:ext cx="4398301" cy="2848776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5"/>
          <p:cNvSpPr txBox="1"/>
          <p:nvPr/>
        </p:nvSpPr>
        <p:spPr>
          <a:xfrm>
            <a:off x="2832300" y="3315700"/>
            <a:ext cx="1170600" cy="400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MSD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&gt; </a:t>
            </a:r>
            <a:r>
              <a:rPr lang="en" b="1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FCFS</a:t>
            </a:r>
            <a:endParaRPr b="1">
              <a:solidFill>
                <a:srgbClr val="0040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5"/>
          <p:cNvSpPr txBox="1"/>
          <p:nvPr/>
        </p:nvSpPr>
        <p:spPr>
          <a:xfrm>
            <a:off x="5023975" y="3966575"/>
            <a:ext cx="1170600" cy="400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MSD</a:t>
            </a:r>
            <a:r>
              <a:rPr lang="en" b="1">
                <a:latin typeface="Calibri"/>
                <a:ea typeface="Calibri"/>
                <a:cs typeface="Calibri"/>
                <a:sym typeface="Calibri"/>
              </a:rPr>
              <a:t> ≤ </a:t>
            </a:r>
            <a:r>
              <a:rPr lang="en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FCFS</a:t>
            </a:r>
            <a:r>
              <a:rPr lang="en" b="1">
                <a:latin typeface="Calibri"/>
                <a:ea typeface="Calibri"/>
                <a:cs typeface="Calibri"/>
                <a:sym typeface="Calibri"/>
              </a:rPr>
              <a:t> </a:t>
            </a:r>
            <a:endParaRPr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5"/>
          <p:cNvSpPr/>
          <p:nvPr/>
        </p:nvSpPr>
        <p:spPr>
          <a:xfrm rot="3321166">
            <a:off x="3900346" y="2809388"/>
            <a:ext cx="1474349" cy="1110776"/>
          </a:xfrm>
          <a:prstGeom prst="bentArrow">
            <a:avLst>
              <a:gd name="adj1" fmla="val 10315"/>
              <a:gd name="adj2" fmla="val 16118"/>
              <a:gd name="adj3" fmla="val 26723"/>
              <a:gd name="adj4" fmla="val 76547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5"/>
          <p:cNvSpPr txBox="1"/>
          <p:nvPr/>
        </p:nvSpPr>
        <p:spPr>
          <a:xfrm>
            <a:off x="3927500" y="2450975"/>
            <a:ext cx="180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Heterogeneity A → B</a:t>
            </a:r>
            <a:endParaRPr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80710-7235-EB0F-7F1F-ACD2CC3E4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cs typeface="Arial"/>
              </a:rPr>
              <a:t>System Heterogeneity Dimensions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21A410-2E86-31F2-3880-140FFA12EE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C5ACA3-967B-B6CF-7EB8-BFD49072754E}"/>
              </a:ext>
            </a:extLst>
          </p:cNvPr>
          <p:cNvSpPr txBox="1"/>
          <p:nvPr/>
        </p:nvSpPr>
        <p:spPr>
          <a:xfrm>
            <a:off x="565166" y="2266948"/>
            <a:ext cx="26062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Machine Heterogeneity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5EC89C-4329-8B43-4762-DF3EE67E1CD9}"/>
              </a:ext>
            </a:extLst>
          </p:cNvPr>
          <p:cNvSpPr txBox="1"/>
          <p:nvPr/>
        </p:nvSpPr>
        <p:spPr>
          <a:xfrm>
            <a:off x="5777746" y="2266948"/>
            <a:ext cx="260629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Task Heterogeneity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2260ED-4065-1F8A-E5F0-17301CC6FC13}"/>
              </a:ext>
            </a:extLst>
          </p:cNvPr>
          <p:cNvSpPr txBox="1"/>
          <p:nvPr/>
        </p:nvSpPr>
        <p:spPr>
          <a:xfrm>
            <a:off x="3171456" y="1338790"/>
            <a:ext cx="260629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System Heterogeneity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2922AD0C-0652-1B59-9279-52C51AC7AD2B}"/>
              </a:ext>
            </a:extLst>
          </p:cNvPr>
          <p:cNvCxnSpPr>
            <a:stCxn id="9" idx="2"/>
            <a:endCxn id="7" idx="0"/>
          </p:cNvCxnSpPr>
          <p:nvPr/>
        </p:nvCxnSpPr>
        <p:spPr>
          <a:xfrm rot="5400000">
            <a:off x="2892043" y="684390"/>
            <a:ext cx="558826" cy="2606290"/>
          </a:xfrm>
          <a:prstGeom prst="bentConnector3">
            <a:avLst>
              <a:gd name="adj1" fmla="val 31819"/>
            </a:avLst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35F39FAD-F9B2-5820-28BB-F06EE80A3D51}"/>
              </a:ext>
            </a:extLst>
          </p:cNvPr>
          <p:cNvCxnSpPr>
            <a:stCxn id="9" idx="2"/>
            <a:endCxn id="8" idx="0"/>
          </p:cNvCxnSpPr>
          <p:nvPr/>
        </p:nvCxnSpPr>
        <p:spPr>
          <a:xfrm rot="16200000" flipH="1">
            <a:off x="5498333" y="684390"/>
            <a:ext cx="558826" cy="2606290"/>
          </a:xfrm>
          <a:prstGeom prst="bentConnector3">
            <a:avLst>
              <a:gd name="adj1" fmla="val 31819"/>
            </a:avLst>
          </a:prstGeom>
          <a:ln w="19050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038F628-992D-2169-0B6F-CB7072C17FE6}"/>
              </a:ext>
            </a:extLst>
          </p:cNvPr>
          <p:cNvSpPr txBox="1"/>
          <p:nvPr/>
        </p:nvSpPr>
        <p:spPr>
          <a:xfrm>
            <a:off x="1043500" y="2817036"/>
            <a:ext cx="2874467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variation</a:t>
            </a:r>
            <a:r>
              <a:rPr lang="en-US" dirty="0"/>
              <a:t> in the execution times of a given task across all the</a:t>
            </a:r>
            <a:r>
              <a:rPr lang="en-US" b="1" dirty="0"/>
              <a:t> machines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E850F56B-451C-76AD-48F1-865AE741546B}"/>
              </a:ext>
            </a:extLst>
          </p:cNvPr>
          <p:cNvCxnSpPr>
            <a:cxnSpLocks/>
            <a:stCxn id="7" idx="1"/>
            <a:endCxn id="18" idx="1"/>
          </p:cNvCxnSpPr>
          <p:nvPr/>
        </p:nvCxnSpPr>
        <p:spPr>
          <a:xfrm rot="10800000" flipH="1" flipV="1">
            <a:off x="565166" y="2451614"/>
            <a:ext cx="478334" cy="734754"/>
          </a:xfrm>
          <a:prstGeom prst="bentConnector3">
            <a:avLst>
              <a:gd name="adj1" fmla="val -4779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8BF452A-F01D-2741-6640-BCA5A86930AC}"/>
              </a:ext>
            </a:extLst>
          </p:cNvPr>
          <p:cNvSpPr txBox="1"/>
          <p:nvPr/>
        </p:nvSpPr>
        <p:spPr>
          <a:xfrm>
            <a:off x="5226034" y="2820688"/>
            <a:ext cx="2765056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variation</a:t>
            </a:r>
            <a:r>
              <a:rPr lang="en-US" dirty="0"/>
              <a:t> in the execution times of </a:t>
            </a:r>
            <a:r>
              <a:rPr lang="en-US" b="1" dirty="0"/>
              <a:t>tasks</a:t>
            </a:r>
            <a:r>
              <a:rPr lang="en-US" dirty="0"/>
              <a:t> for a given machines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424B1589-00C2-3A00-7A05-E5A94F5BE39B}"/>
              </a:ext>
            </a:extLst>
          </p:cNvPr>
          <p:cNvCxnSpPr>
            <a:stCxn id="8" idx="3"/>
            <a:endCxn id="22" idx="3"/>
          </p:cNvCxnSpPr>
          <p:nvPr/>
        </p:nvCxnSpPr>
        <p:spPr>
          <a:xfrm flipH="1">
            <a:off x="7991090" y="2451614"/>
            <a:ext cx="392946" cy="738406"/>
          </a:xfrm>
          <a:prstGeom prst="bentConnector3">
            <a:avLst>
              <a:gd name="adj1" fmla="val -58176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B52CAA1-B7F8-F78D-E22F-99B2E8268F32}"/>
              </a:ext>
            </a:extLst>
          </p:cNvPr>
          <p:cNvSpPr txBox="1"/>
          <p:nvPr/>
        </p:nvSpPr>
        <p:spPr>
          <a:xfrm>
            <a:off x="2753525" y="3727742"/>
            <a:ext cx="1314072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CPUs</a:t>
            </a:r>
          </a:p>
          <a:p>
            <a:r>
              <a:rPr lang="en-US" dirty="0"/>
              <a:t>GPUs </a:t>
            </a:r>
          </a:p>
          <a:p>
            <a:r>
              <a:rPr lang="en-US" dirty="0"/>
              <a:t>FPGA</a:t>
            </a: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713AAADF-0039-5F24-5B2C-816A2C807C67}"/>
              </a:ext>
            </a:extLst>
          </p:cNvPr>
          <p:cNvCxnSpPr>
            <a:cxnSpLocks/>
            <a:stCxn id="18" idx="2"/>
            <a:endCxn id="29" idx="1"/>
          </p:cNvCxnSpPr>
          <p:nvPr/>
        </p:nvCxnSpPr>
        <p:spPr>
          <a:xfrm rot="16200000" flipH="1">
            <a:off x="2346442" y="3689991"/>
            <a:ext cx="541374" cy="27279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ED5AC83E-1D62-B465-3F77-FE1F0DD8BAF9}"/>
              </a:ext>
            </a:extLst>
          </p:cNvPr>
          <p:cNvSpPr txBox="1"/>
          <p:nvPr/>
        </p:nvSpPr>
        <p:spPr>
          <a:xfrm>
            <a:off x="4317278" y="3722835"/>
            <a:ext cx="1817512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Object Detection</a:t>
            </a:r>
          </a:p>
          <a:p>
            <a:r>
              <a:rPr lang="en-US" dirty="0"/>
              <a:t>Speech Recognition</a:t>
            </a:r>
          </a:p>
          <a:p>
            <a:r>
              <a:rPr lang="en-US" dirty="0"/>
              <a:t>Video Transcoding</a:t>
            </a:r>
          </a:p>
        </p:txBody>
      </p: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B00165C4-5491-B479-E263-42DFD4763F96}"/>
              </a:ext>
            </a:extLst>
          </p:cNvPr>
          <p:cNvCxnSpPr>
            <a:stCxn id="22" idx="2"/>
            <a:endCxn id="57" idx="3"/>
          </p:cNvCxnSpPr>
          <p:nvPr/>
        </p:nvCxnSpPr>
        <p:spPr>
          <a:xfrm rot="5400000">
            <a:off x="6105269" y="3588873"/>
            <a:ext cx="532815" cy="473772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413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4814F-6C92-CE8D-335D-ED625E1FE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Expected Execution Time Matrix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B665D-80FA-60DA-06D6-0C2D7C12FB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 dirty="0"/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E89473A0-EA6B-467A-6493-C3D0735D1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960182"/>
              </p:ext>
            </p:extLst>
          </p:nvPr>
        </p:nvGraphicFramePr>
        <p:xfrm>
          <a:off x="1306689" y="1797504"/>
          <a:ext cx="6527801" cy="1950720"/>
        </p:xfrm>
        <a:graphic>
          <a:graphicData uri="http://schemas.openxmlformats.org/drawingml/2006/table">
            <a:tbl>
              <a:tblPr firstRow="1" bandRow="1"/>
              <a:tblGrid>
                <a:gridCol w="1908505">
                  <a:extLst>
                    <a:ext uri="{9D8B030D-6E8A-4147-A177-3AD203B41FA5}">
                      <a16:colId xmlns:a16="http://schemas.microsoft.com/office/drawing/2014/main" val="1760424150"/>
                    </a:ext>
                  </a:extLst>
                </a:gridCol>
                <a:gridCol w="1154824">
                  <a:extLst>
                    <a:ext uri="{9D8B030D-6E8A-4147-A177-3AD203B41FA5}">
                      <a16:colId xmlns:a16="http://schemas.microsoft.com/office/drawing/2014/main" val="2284929709"/>
                    </a:ext>
                  </a:extLst>
                </a:gridCol>
                <a:gridCol w="1154824">
                  <a:extLst>
                    <a:ext uri="{9D8B030D-6E8A-4147-A177-3AD203B41FA5}">
                      <a16:colId xmlns:a16="http://schemas.microsoft.com/office/drawing/2014/main" val="2356302934"/>
                    </a:ext>
                  </a:extLst>
                </a:gridCol>
                <a:gridCol w="1154824">
                  <a:extLst>
                    <a:ext uri="{9D8B030D-6E8A-4147-A177-3AD203B41FA5}">
                      <a16:colId xmlns:a16="http://schemas.microsoft.com/office/drawing/2014/main" val="2344737578"/>
                    </a:ext>
                  </a:extLst>
                </a:gridCol>
                <a:gridCol w="1154824">
                  <a:extLst>
                    <a:ext uri="{9D8B030D-6E8A-4147-A177-3AD203B41FA5}">
                      <a16:colId xmlns:a16="http://schemas.microsoft.com/office/drawing/2014/main" val="96302866"/>
                    </a:ext>
                  </a:extLst>
                </a:gridCol>
              </a:tblGrid>
              <a:tr h="56355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                Machine Types        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Task Types</a:t>
                      </a: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M-1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M-2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M-3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M-4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1965962"/>
                  </a:ext>
                </a:extLst>
              </a:tr>
              <a:tr h="28568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TT-1</a:t>
                      </a:r>
                    </a:p>
                  </a:txBody>
                  <a:tcPr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2.8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6.5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3.7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7.1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5541036"/>
                  </a:ext>
                </a:extLst>
              </a:tr>
              <a:tr h="28568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TT-2</a:t>
                      </a:r>
                    </a:p>
                  </a:txBody>
                  <a:tcPr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2.5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6.4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5.0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6.5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30857"/>
                  </a:ext>
                </a:extLst>
              </a:tr>
              <a:tr h="28568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TT-3</a:t>
                      </a:r>
                    </a:p>
                  </a:txBody>
                  <a:tcPr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3.1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6.2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3.7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7.9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3316"/>
                  </a:ext>
                </a:extLst>
              </a:tr>
              <a:tr h="28568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TT-4</a:t>
                      </a:r>
                    </a:p>
                  </a:txBody>
                  <a:tcPr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3.1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8.1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4.5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7.8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43803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5784228-B54B-35B8-9004-AD01003294E7}"/>
              </a:ext>
            </a:extLst>
          </p:cNvPr>
          <p:cNvSpPr txBox="1"/>
          <p:nvPr/>
        </p:nvSpPr>
        <p:spPr>
          <a:xfrm>
            <a:off x="2596444" y="1378817"/>
            <a:ext cx="41293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EET (</a:t>
            </a:r>
            <a:r>
              <a:rPr lang="en-US" sz="2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</a:t>
            </a:r>
            <a:r>
              <a:rPr lang="en-US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xpected </a:t>
            </a:r>
            <a:r>
              <a:rPr lang="en-US" sz="2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</a:t>
            </a:r>
            <a:r>
              <a:rPr lang="en-US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xecution </a:t>
            </a:r>
            <a:r>
              <a:rPr lang="en-US" sz="2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</a:t>
            </a:r>
            <a:r>
              <a:rPr lang="en-US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ime) Matrix</a:t>
            </a:r>
          </a:p>
        </p:txBody>
      </p:sp>
    </p:spTree>
    <p:extLst>
      <p:ext uri="{BB962C8B-B14F-4D97-AF65-F5344CB8AC3E}">
        <p14:creationId xmlns:p14="http://schemas.microsoft.com/office/powerpoint/2010/main" val="3958795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4814F-6C92-CE8D-335D-ED625E1FE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EET Matrix: Machine Heterogeneity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B665D-80FA-60DA-06D6-0C2D7C12FB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 dirty="0"/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E89473A0-EA6B-467A-6493-C3D0735D1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552108"/>
              </p:ext>
            </p:extLst>
          </p:nvPr>
        </p:nvGraphicFramePr>
        <p:xfrm>
          <a:off x="1306689" y="1797504"/>
          <a:ext cx="6527801" cy="1950720"/>
        </p:xfrm>
        <a:graphic>
          <a:graphicData uri="http://schemas.openxmlformats.org/drawingml/2006/table">
            <a:tbl>
              <a:tblPr firstRow="1" bandRow="1"/>
              <a:tblGrid>
                <a:gridCol w="1908505">
                  <a:extLst>
                    <a:ext uri="{9D8B030D-6E8A-4147-A177-3AD203B41FA5}">
                      <a16:colId xmlns:a16="http://schemas.microsoft.com/office/drawing/2014/main" val="1760424150"/>
                    </a:ext>
                  </a:extLst>
                </a:gridCol>
                <a:gridCol w="1154824">
                  <a:extLst>
                    <a:ext uri="{9D8B030D-6E8A-4147-A177-3AD203B41FA5}">
                      <a16:colId xmlns:a16="http://schemas.microsoft.com/office/drawing/2014/main" val="2284929709"/>
                    </a:ext>
                  </a:extLst>
                </a:gridCol>
                <a:gridCol w="1154824">
                  <a:extLst>
                    <a:ext uri="{9D8B030D-6E8A-4147-A177-3AD203B41FA5}">
                      <a16:colId xmlns:a16="http://schemas.microsoft.com/office/drawing/2014/main" val="2356302934"/>
                    </a:ext>
                  </a:extLst>
                </a:gridCol>
                <a:gridCol w="1154824">
                  <a:extLst>
                    <a:ext uri="{9D8B030D-6E8A-4147-A177-3AD203B41FA5}">
                      <a16:colId xmlns:a16="http://schemas.microsoft.com/office/drawing/2014/main" val="2344737578"/>
                    </a:ext>
                  </a:extLst>
                </a:gridCol>
                <a:gridCol w="1154824">
                  <a:extLst>
                    <a:ext uri="{9D8B030D-6E8A-4147-A177-3AD203B41FA5}">
                      <a16:colId xmlns:a16="http://schemas.microsoft.com/office/drawing/2014/main" val="96302866"/>
                    </a:ext>
                  </a:extLst>
                </a:gridCol>
              </a:tblGrid>
              <a:tr h="56355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                Machine Types        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Task Types</a:t>
                      </a: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M-1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M-2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M-3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M-4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1965962"/>
                  </a:ext>
                </a:extLst>
              </a:tr>
              <a:tr h="28568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TT-1</a:t>
                      </a:r>
                    </a:p>
                  </a:txBody>
                  <a:tcPr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2.8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6.5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3.7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7.1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5541036"/>
                  </a:ext>
                </a:extLst>
              </a:tr>
              <a:tr h="28568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TT-2</a:t>
                      </a:r>
                    </a:p>
                  </a:txBody>
                  <a:tcPr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2.5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6.4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5.0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6.5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30857"/>
                  </a:ext>
                </a:extLst>
              </a:tr>
              <a:tr h="28568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TT-3</a:t>
                      </a:r>
                    </a:p>
                  </a:txBody>
                  <a:tcPr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3.1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6.2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3.7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7.9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3316"/>
                  </a:ext>
                </a:extLst>
              </a:tr>
              <a:tr h="28568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TT-4</a:t>
                      </a:r>
                    </a:p>
                  </a:txBody>
                  <a:tcPr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3.1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8.1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4.5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7.8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43803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5784228-B54B-35B8-9004-AD01003294E7}"/>
              </a:ext>
            </a:extLst>
          </p:cNvPr>
          <p:cNvSpPr txBox="1"/>
          <p:nvPr/>
        </p:nvSpPr>
        <p:spPr>
          <a:xfrm>
            <a:off x="2596444" y="1378817"/>
            <a:ext cx="41293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EET (</a:t>
            </a:r>
            <a:r>
              <a:rPr lang="en-US" sz="2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</a:t>
            </a:r>
            <a:r>
              <a:rPr lang="en-US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xpected </a:t>
            </a:r>
            <a:r>
              <a:rPr lang="en-US" sz="2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</a:t>
            </a:r>
            <a:r>
              <a:rPr lang="en-US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xecution </a:t>
            </a:r>
            <a:r>
              <a:rPr lang="en-US" sz="2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</a:t>
            </a:r>
            <a:r>
              <a:rPr lang="en-US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ime) Matrix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65E4CC7-F7E9-3D3E-8985-90A819C7B6B9}"/>
              </a:ext>
            </a:extLst>
          </p:cNvPr>
          <p:cNvCxnSpPr/>
          <p:nvPr/>
        </p:nvCxnSpPr>
        <p:spPr>
          <a:xfrm>
            <a:off x="845026" y="2717256"/>
            <a:ext cx="67887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799CBFF-F810-33DE-6580-E17669F1DE9C}"/>
              </a:ext>
            </a:extLst>
          </p:cNvPr>
          <p:cNvSpPr txBox="1"/>
          <p:nvPr/>
        </p:nvSpPr>
        <p:spPr>
          <a:xfrm>
            <a:off x="166153" y="2532590"/>
            <a:ext cx="678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Task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3196B6-B2F4-C739-2422-5F97DDAD4AEA}"/>
              </a:ext>
            </a:extLst>
          </p:cNvPr>
          <p:cNvSpPr txBox="1"/>
          <p:nvPr/>
        </p:nvSpPr>
        <p:spPr>
          <a:xfrm>
            <a:off x="2097128" y="3876123"/>
            <a:ext cx="4662567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Machine Heterogeneity:</a:t>
            </a:r>
          </a:p>
          <a:p>
            <a:pPr algn="ctr"/>
            <a:r>
              <a:rPr lang="en-US" sz="1800" dirty="0">
                <a:solidFill>
                  <a:srgbClr val="FF0000"/>
                </a:solidFill>
              </a:rPr>
              <a:t>The execution time of a given task varies across machines</a:t>
            </a:r>
          </a:p>
        </p:txBody>
      </p:sp>
    </p:spTree>
    <p:extLst>
      <p:ext uri="{BB962C8B-B14F-4D97-AF65-F5344CB8AC3E}">
        <p14:creationId xmlns:p14="http://schemas.microsoft.com/office/powerpoint/2010/main" val="3084211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4814F-6C92-CE8D-335D-ED625E1FE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EET Matrix: Task Heterogeneity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B665D-80FA-60DA-06D6-0C2D7C12FB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 dirty="0"/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E89473A0-EA6B-467A-6493-C3D0735D1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232658"/>
              </p:ext>
            </p:extLst>
          </p:nvPr>
        </p:nvGraphicFramePr>
        <p:xfrm>
          <a:off x="1306689" y="1797504"/>
          <a:ext cx="6527801" cy="1950720"/>
        </p:xfrm>
        <a:graphic>
          <a:graphicData uri="http://schemas.openxmlformats.org/drawingml/2006/table">
            <a:tbl>
              <a:tblPr firstRow="1" bandRow="1"/>
              <a:tblGrid>
                <a:gridCol w="1908505">
                  <a:extLst>
                    <a:ext uri="{9D8B030D-6E8A-4147-A177-3AD203B41FA5}">
                      <a16:colId xmlns:a16="http://schemas.microsoft.com/office/drawing/2014/main" val="1760424150"/>
                    </a:ext>
                  </a:extLst>
                </a:gridCol>
                <a:gridCol w="1154824">
                  <a:extLst>
                    <a:ext uri="{9D8B030D-6E8A-4147-A177-3AD203B41FA5}">
                      <a16:colId xmlns:a16="http://schemas.microsoft.com/office/drawing/2014/main" val="2284929709"/>
                    </a:ext>
                  </a:extLst>
                </a:gridCol>
                <a:gridCol w="1154824">
                  <a:extLst>
                    <a:ext uri="{9D8B030D-6E8A-4147-A177-3AD203B41FA5}">
                      <a16:colId xmlns:a16="http://schemas.microsoft.com/office/drawing/2014/main" val="2356302934"/>
                    </a:ext>
                  </a:extLst>
                </a:gridCol>
                <a:gridCol w="1154824">
                  <a:extLst>
                    <a:ext uri="{9D8B030D-6E8A-4147-A177-3AD203B41FA5}">
                      <a16:colId xmlns:a16="http://schemas.microsoft.com/office/drawing/2014/main" val="2344737578"/>
                    </a:ext>
                  </a:extLst>
                </a:gridCol>
                <a:gridCol w="1154824">
                  <a:extLst>
                    <a:ext uri="{9D8B030D-6E8A-4147-A177-3AD203B41FA5}">
                      <a16:colId xmlns:a16="http://schemas.microsoft.com/office/drawing/2014/main" val="96302866"/>
                    </a:ext>
                  </a:extLst>
                </a:gridCol>
              </a:tblGrid>
              <a:tr h="56355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                Machine Types        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Task Types</a:t>
                      </a: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M-1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M-2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M-3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M-4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1965962"/>
                  </a:ext>
                </a:extLst>
              </a:tr>
              <a:tr h="28568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TT-1</a:t>
                      </a:r>
                    </a:p>
                  </a:txBody>
                  <a:tcPr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2.8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6.5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3.7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7.1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5541036"/>
                  </a:ext>
                </a:extLst>
              </a:tr>
              <a:tr h="28568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TT-2</a:t>
                      </a:r>
                    </a:p>
                  </a:txBody>
                  <a:tcPr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2.5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6.4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5.0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6.5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30857"/>
                  </a:ext>
                </a:extLst>
              </a:tr>
              <a:tr h="28568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TT-3</a:t>
                      </a:r>
                    </a:p>
                  </a:txBody>
                  <a:tcPr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3.1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6.2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3.7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7.9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3316"/>
                  </a:ext>
                </a:extLst>
              </a:tr>
              <a:tr h="28568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TT-4</a:t>
                      </a:r>
                    </a:p>
                  </a:txBody>
                  <a:tcPr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3.1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8.1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4.5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7.8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43803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5784228-B54B-35B8-9004-AD01003294E7}"/>
              </a:ext>
            </a:extLst>
          </p:cNvPr>
          <p:cNvSpPr txBox="1"/>
          <p:nvPr/>
        </p:nvSpPr>
        <p:spPr>
          <a:xfrm>
            <a:off x="2596444" y="1378817"/>
            <a:ext cx="41293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EET (</a:t>
            </a:r>
            <a:r>
              <a:rPr lang="en-US" sz="2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</a:t>
            </a:r>
            <a:r>
              <a:rPr lang="en-US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xpected </a:t>
            </a:r>
            <a:r>
              <a:rPr lang="en-US" sz="2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</a:t>
            </a:r>
            <a:r>
              <a:rPr lang="en-US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xecution </a:t>
            </a:r>
            <a:r>
              <a:rPr lang="en-US" sz="2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</a:t>
            </a:r>
            <a:r>
              <a:rPr lang="en-US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ime) Matrix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65E4CC7-F7E9-3D3E-8985-90A819C7B6B9}"/>
              </a:ext>
            </a:extLst>
          </p:cNvPr>
          <p:cNvCxnSpPr>
            <a:cxnSpLocks/>
          </p:cNvCxnSpPr>
          <p:nvPr/>
        </p:nvCxnSpPr>
        <p:spPr>
          <a:xfrm rot="16200000">
            <a:off x="5768541" y="4260399"/>
            <a:ext cx="67887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799CBFF-F810-33DE-6580-E17669F1DE9C}"/>
              </a:ext>
            </a:extLst>
          </p:cNvPr>
          <p:cNvSpPr txBox="1"/>
          <p:nvPr/>
        </p:nvSpPr>
        <p:spPr>
          <a:xfrm>
            <a:off x="5583002" y="4645115"/>
            <a:ext cx="1049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Machine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3196B6-B2F4-C739-2422-5F97DDAD4AEA}"/>
              </a:ext>
            </a:extLst>
          </p:cNvPr>
          <p:cNvSpPr txBox="1"/>
          <p:nvPr/>
        </p:nvSpPr>
        <p:spPr>
          <a:xfrm>
            <a:off x="457200" y="3920963"/>
            <a:ext cx="4548554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Task Heterogeneity:</a:t>
            </a:r>
          </a:p>
          <a:p>
            <a:pPr algn="ctr"/>
            <a:r>
              <a:rPr lang="en-US" sz="1800" dirty="0">
                <a:solidFill>
                  <a:srgbClr val="FF0000"/>
                </a:solidFill>
              </a:rPr>
              <a:t>A given machine has different expected execution time for different tasks</a:t>
            </a:r>
          </a:p>
        </p:txBody>
      </p:sp>
    </p:spTree>
    <p:extLst>
      <p:ext uri="{BB962C8B-B14F-4D97-AF65-F5344CB8AC3E}">
        <p14:creationId xmlns:p14="http://schemas.microsoft.com/office/powerpoint/2010/main" val="3273374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5D27A-6AF9-442D-DFEA-6A096769C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E2C: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D63F8-C99C-2861-A8EA-ABF087E1AD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627F4385-B64A-7ED6-5068-D28F12B62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78"/>
          <a:stretch/>
        </p:blipFill>
        <p:spPr>
          <a:xfrm>
            <a:off x="1896534" y="1234256"/>
            <a:ext cx="5336005" cy="3533009"/>
          </a:xfrm>
        </p:spPr>
      </p:pic>
    </p:spTree>
    <p:extLst>
      <p:ext uri="{BB962C8B-B14F-4D97-AF65-F5344CB8AC3E}">
        <p14:creationId xmlns:p14="http://schemas.microsoft.com/office/powerpoint/2010/main" val="1889590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718</Words>
  <Application>Microsoft Office PowerPoint</Application>
  <PresentationFormat>On-screen Show (16:9)</PresentationFormat>
  <Paragraphs>279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Consolas</vt:lpstr>
      <vt:lpstr>Courier New</vt:lpstr>
      <vt:lpstr>Noto Sans Symbols</vt:lpstr>
      <vt:lpstr>Wingdings</vt:lpstr>
      <vt:lpstr>1_Office Theme</vt:lpstr>
      <vt:lpstr>2_Office Theme</vt:lpstr>
      <vt:lpstr> Heterogeneous Edge to Cloud Simulator</vt:lpstr>
      <vt:lpstr>PowerPoint Presentation</vt:lpstr>
      <vt:lpstr>Why Heterogeneity is important?</vt:lpstr>
      <vt:lpstr>Why Heterogeneity is important?</vt:lpstr>
      <vt:lpstr>System Heterogeneity Dimensions</vt:lpstr>
      <vt:lpstr>Expected Execution Time Matrix</vt:lpstr>
      <vt:lpstr>EET Matrix: Machine Heterogeneity</vt:lpstr>
      <vt:lpstr>EET Matrix: Task Heterogeneity</vt:lpstr>
      <vt:lpstr>E2C: Overview</vt:lpstr>
      <vt:lpstr>E2C: Overview</vt:lpstr>
      <vt:lpstr>E2C: Overview</vt:lpstr>
      <vt:lpstr>E2C: Overview</vt:lpstr>
      <vt:lpstr>E2C: Overview</vt:lpstr>
      <vt:lpstr>E2C: Overview</vt:lpstr>
      <vt:lpstr>Installation Guide</vt:lpstr>
      <vt:lpstr>Launch E2C</vt:lpstr>
      <vt:lpstr>E2C GUI Window</vt:lpstr>
      <vt:lpstr>Task Flow in E2C</vt:lpstr>
      <vt:lpstr>Task Flow in E2C</vt:lpstr>
      <vt:lpstr>Task Flow in E2C</vt:lpstr>
      <vt:lpstr>Task Flow in E2C</vt:lpstr>
      <vt:lpstr>Workload: Scenario</vt:lpstr>
      <vt:lpstr>Workload: Scenarios</vt:lpstr>
      <vt:lpstr>Workload Distributions</vt:lpstr>
      <vt:lpstr>An Workload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Scope</dc:title>
  <dc:creator>Ali</dc:creator>
  <cp:lastModifiedBy>Ali Mokhtari</cp:lastModifiedBy>
  <cp:revision>16</cp:revision>
  <dcterms:modified xsi:type="dcterms:W3CDTF">2022-12-08T21:36:14Z</dcterms:modified>
</cp:coreProperties>
</file>