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modernComment_16B_8E12741A.xml" ContentType="application/vnd.ms-powerpoint.comments+xml"/>
  <Override PartName="/ppt/comments/modernComment_242_C58D2722.xml" ContentType="application/vnd.ms-powerpoint.comments+xml"/>
  <Override PartName="/ppt/comments/modernComment_234_6964C90E.xml" ContentType="application/vnd.ms-powerpoint.comments+xml"/>
  <Override PartName="/ppt/comments/modernComment_231_FE6B29D3.xml" ContentType="application/vnd.ms-powerpoint.comments+xml"/>
  <Override PartName="/ppt/comments/modernComment_23F_468FB4E4.xml" ContentType="application/vnd.ms-powerpoint.comments+xml"/>
  <Override PartName="/ppt/notesSlides/notesSlide1.xml" ContentType="application/vnd.openxmlformats-officedocument.presentationml.notesSlide+xml"/>
  <Override PartName="/ppt/comments/modernComment_239_8F72864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3E_D9414127.xml" ContentType="application/vnd.ms-powerpoint.comments+xml"/>
  <Override PartName="/ppt/comments/modernComment_23B_FDB02905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sldIdLst>
    <p:sldId id="363" r:id="rId2"/>
    <p:sldId id="578" r:id="rId3"/>
    <p:sldId id="560" r:id="rId4"/>
    <p:sldId id="564" r:id="rId5"/>
    <p:sldId id="585" r:id="rId6"/>
    <p:sldId id="561" r:id="rId7"/>
    <p:sldId id="562" r:id="rId8"/>
    <p:sldId id="575" r:id="rId9"/>
    <p:sldId id="584" r:id="rId10"/>
    <p:sldId id="587" r:id="rId11"/>
    <p:sldId id="569" r:id="rId12"/>
    <p:sldId id="581" r:id="rId13"/>
    <p:sldId id="580" r:id="rId14"/>
    <p:sldId id="400" r:id="rId15"/>
    <p:sldId id="582" r:id="rId16"/>
    <p:sldId id="583" r:id="rId17"/>
    <p:sldId id="535" r:id="rId18"/>
    <p:sldId id="565" r:id="rId19"/>
    <p:sldId id="577" r:id="rId20"/>
    <p:sldId id="567" r:id="rId21"/>
    <p:sldId id="568" r:id="rId22"/>
    <p:sldId id="579" r:id="rId23"/>
    <p:sldId id="574" r:id="rId24"/>
    <p:sldId id="586" r:id="rId25"/>
    <p:sldId id="570" r:id="rId26"/>
    <p:sldId id="573" r:id="rId27"/>
    <p:sldId id="571" r:id="rId28"/>
    <p:sldId id="5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0E0F30-AF67-892D-ADDC-4480B3D45990}" name="Pawissanutt Lertpongrujikorn" initials="PL" userId="e34723ad24002354" providerId="Windows Live"/>
  <p188:author id="{CE951969-C7CC-66D1-5502-36015A32CEF5}" name="Amini Salehi, Mohsen" initials="MA" userId="S::Mohsen.Aminisalehi@unt.edu::663647f7-bb6a-44b9-863d-7d389e7e8e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4080"/>
    <a:srgbClr val="9BBB59"/>
    <a:srgbClr val="C0504D"/>
    <a:srgbClr val="FFFFFF"/>
    <a:srgbClr val="000000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81" autoAdjust="0"/>
    <p:restoredTop sz="94851" autoAdjust="0"/>
  </p:normalViewPr>
  <p:slideViewPr>
    <p:cSldViewPr snapToGrid="0" snapToObjects="1">
      <p:cViewPr varScale="1">
        <p:scale>
          <a:sx n="85" d="100"/>
          <a:sy n="85" d="100"/>
        </p:scale>
        <p:origin x="6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comments/modernComment_16B_8E1274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658762D-2B6F-409D-8D51-5C1613DDA1CF}" authorId="{CE951969-C7CC-66D1-5502-36015A32CEF5}" status="resolved" created="2024-11-15T20:48:31.634" complete="100000">
    <pc:sldMkLst xmlns:pc="http://schemas.microsoft.com/office/powerpoint/2013/main/command">
      <pc:docMk/>
      <pc:sldMk cId="2383574042" sldId="363"/>
    </pc:sldMkLst>
    <p188:replyLst>
      <p188:reply id="{D9E846CA-A351-4319-9C75-5B17BA1AF81F}" authorId="{CE951969-C7CC-66D1-5502-36015A32CEF5}" created="2024-11-15T20:48:56.894">
        <p188:txBody>
          <a:bodyPr/>
          <a:lstStyle/>
          <a:p>
            <a:r>
              <a:rPr lang="en-US"/>
              <a:t>Or Logo only
</a:t>
            </a:r>
          </a:p>
        </p188:txBody>
      </p188:reply>
    </p188:replyLst>
    <p188:txBody>
      <a:bodyPr/>
      <a:lstStyle/>
      <a:p>
        <a:r>
          <a:rPr lang="en-US"/>
          <a:t>Add Hai affi</a:t>
        </a:r>
      </a:p>
    </p188:txBody>
  </p188:cm>
</p188:cmLst>
</file>

<file path=ppt/comments/modernComment_231_FE6B29D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EE8E3D-FD5A-4D24-835F-0F8F746D83C5}" authorId="{CE951969-C7CC-66D1-5502-36015A32CEF5}" status="resolved" created="2024-11-15T20:10:34.144" complete="100000">
    <pc:sldMkLst xmlns:pc="http://schemas.microsoft.com/office/powerpoint/2013/main/command">
      <pc:docMk/>
      <pc:sldMk cId="4268435923" sldId="561"/>
    </pc:sldMkLst>
    <p188:txBody>
      <a:bodyPr/>
      <a:lstStyle/>
      <a:p>
        <a:r>
          <a:rPr lang="en-US"/>
          <a:t>TODO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1-20T08:05:10.228" authorId="{0E0E0F30-AF67-892D-ADDC-4480B3D45990}"/>
          </p223:rxn>
        </p223:reactions>
      </p:ext>
    </p188:extLst>
  </p188:cm>
</p188:cmLst>
</file>

<file path=ppt/comments/modernComment_234_6964C90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957DEE-CDE2-4FC2-AF9C-3920A201D7B7}" authorId="{CE951969-C7CC-66D1-5502-36015A32CEF5}" status="resolved" created="2024-11-15T19:57:39.153" complete="100000">
    <pc:sldMkLst xmlns:pc="http://schemas.microsoft.com/office/powerpoint/2013/main/command">
      <pc:docMk/>
      <pc:sldMk cId="1768212750" sldId="564"/>
    </pc:sldMkLst>
    <p188:txBody>
      <a:bodyPr/>
      <a:lstStyle/>
      <a:p>
        <a:r>
          <a:rPr lang="en-US"/>
          <a:t>Rename title to be more meaningful</a:t>
        </a:r>
      </a:p>
    </p188:txBody>
  </p188:cm>
</p188:cmLst>
</file>

<file path=ppt/comments/modernComment_239_8F7286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C2348D4-D15F-40EF-AAA9-60A35AF757C1}" authorId="{CE951969-C7CC-66D1-5502-36015A32CEF5}" status="resolved" created="2024-11-15T20:27:14.802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06647360" sldId="569"/>
      <ac:picMk id="10" creationId="{4825AFD5-3E65-7600-5BD3-E6AA6ABAA095}"/>
    </ac:deMkLst>
    <p188:txBody>
      <a:bodyPr/>
      <a:lstStyle/>
      <a:p>
        <a:r>
          <a:rPr lang="en-US"/>
          <a:t>Simplify Diagram
</a:t>
        </a:r>
      </a:p>
    </p188:txBody>
  </p188:cm>
</p188:cmLst>
</file>

<file path=ppt/comments/modernComment_23B_FDB029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224731-0DC5-437B-96E9-135A9615FF62}" authorId="{CE951969-C7CC-66D1-5502-36015A32CEF5}" status="resolved" created="2024-11-15T20:32:01.376" complete="100000">
    <pc:sldMkLst xmlns:pc="http://schemas.microsoft.com/office/powerpoint/2013/main/command">
      <pc:docMk/>
      <pc:sldMk cId="4256180485" sldId="571"/>
    </pc:sldMkLst>
    <p188:txBody>
      <a:bodyPr/>
      <a:lstStyle/>
      <a:p>
        <a:r>
          <a:rPr lang="en-US"/>
          <a:t>Pick two most impressive exp. (latency and Availability) </a:t>
        </a:r>
      </a:p>
    </p188:txBody>
  </p188:cm>
</p188:cmLst>
</file>

<file path=ppt/comments/modernComment_23E_D941412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5871F04-C528-4617-BEC5-51989AC93A93}" authorId="{CE951969-C7CC-66D1-5502-36015A32CEF5}" created="2024-11-15T20:39:43.664">
    <pc:sldMkLst xmlns:pc="http://schemas.microsoft.com/office/powerpoint/2013/main/command">
      <pc:docMk/>
      <pc:sldMk cId="3644932391" sldId="574"/>
    </pc:sldMkLst>
    <p188:txBody>
      <a:bodyPr/>
      <a:lstStyle/>
      <a:p>
        <a:r>
          <a:rPr lang="en-US"/>
          <a:t>Keep if only have enough time.</a:t>
        </a:r>
      </a:p>
    </p188:txBody>
  </p188:cm>
</p188:cmLst>
</file>

<file path=ppt/comments/modernComment_23F_468FB4E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B2C6E7D-7FF5-4DD4-9818-D86D8A34C5CA}" authorId="{CE951969-C7CC-66D1-5502-36015A32CEF5}" status="resolved" created="2024-11-15T20:16:13.247" complete="100000">
    <pc:sldMkLst xmlns:pc="http://schemas.microsoft.com/office/powerpoint/2013/main/command">
      <pc:docMk/>
      <pc:sldMk cId="1183823076" sldId="575"/>
    </pc:sldMkLst>
    <p188:replyLst>
      <p188:reply id="{174684A8-A4CE-4107-ABF2-1AD7021E93CA}" authorId="{CE951969-C7CC-66D1-5502-36015A32CEF5}" created="2024-11-15T20:17:06.372">
        <p188:txBody>
          <a:bodyPr/>
          <a:lstStyle/>
          <a:p>
            <a:r>
              <a:rPr lang="en-US"/>
              <a:t>Suggestion: make it consistent with case study
</a:t>
            </a:r>
          </a:p>
        </p188:txBody>
      </p188:reply>
    </p188:replyLst>
    <p188:txBody>
      <a:bodyPr/>
      <a:lstStyle/>
      <a:p>
        <a:r>
          <a:rPr lang="en-US"/>
          <a:t>Simplify a code. Match class diagram</a:t>
        </a:r>
      </a:p>
    </p188:txBody>
  </p188:cm>
</p188:cmLst>
</file>

<file path=ppt/comments/modernComment_242_C58D272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76677C8-D2CF-415F-B663-304A85DFF54A}" authorId="{CE951969-C7CC-66D1-5502-36015A32CEF5}" status="resolved" created="2024-11-15T20:42:49.606" complete="100000">
    <pc:sldMkLst xmlns:pc="http://schemas.microsoft.com/office/powerpoint/2013/main/command">
      <pc:docMk/>
      <pc:sldMk cId="3314362146" sldId="578"/>
    </pc:sldMkLst>
    <p188:txBody>
      <a:bodyPr/>
      <a:lstStyle/>
      <a:p>
        <a:r>
          <a:rPr lang="en-US"/>
          <a:t>We can put the case study at the beginning to demonstrate the problem.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A0B8-09EA-6D49-9D36-F8B9F7BF2104}" type="datetimeFigureOut">
              <a:rPr lang="en-US" smtClean="0"/>
              <a:pPr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1F4E-4845-EB47-BD3C-717CFF736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28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8B1F4E-4845-EB47-BD3C-717CFF736C5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6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-1" y="5369442"/>
            <a:ext cx="1658679" cy="14645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 rotWithShape="1">
          <a:blip r:embed="rId2"/>
          <a:srcRect l="11810" r="15096"/>
          <a:stretch/>
        </p:blipFill>
        <p:spPr>
          <a:xfrm>
            <a:off x="7286920" y="5369442"/>
            <a:ext cx="1679810" cy="1464548"/>
          </a:xfrm>
          <a:prstGeom prst="rect">
            <a:avLst/>
          </a:prstGeom>
        </p:spPr>
      </p:pic>
      <p:sp>
        <p:nvSpPr>
          <p:cNvPr id="4" name="AutoShape 2" descr="UNT University of North Texas Logo PNG vector in SVG, PDF ...">
            <a:extLst>
              <a:ext uri="{FF2B5EF4-FFF2-40B4-BE49-F238E27FC236}">
                <a16:creationId xmlns:a16="http://schemas.microsoft.com/office/drawing/2014/main" id="{B1D8F8F7-9948-2070-DBEB-5A79280DE0CB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A green logo with a bird&#10;&#10;Description automatically generated">
            <a:extLst>
              <a:ext uri="{FF2B5EF4-FFF2-40B4-BE49-F238E27FC236}">
                <a16:creationId xmlns:a16="http://schemas.microsoft.com/office/drawing/2014/main" id="{7BC97B65-BA94-180D-CB9C-D7A97F7CAD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5192276"/>
            <a:ext cx="1951229" cy="14645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82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4A60C-B517-4704-9985-6FABD0E02AB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11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title2.jpg"/>
          <p:cNvPicPr>
            <a:picLocks noChangeAspect="1"/>
          </p:cNvPicPr>
          <p:nvPr userDrawn="1"/>
        </p:nvPicPr>
        <p:blipFill rotWithShape="1">
          <a:blip r:embed="rId2"/>
          <a:srcRect l="9555" t="24996" r="14683" b="4785"/>
          <a:stretch/>
        </p:blipFill>
        <p:spPr>
          <a:xfrm>
            <a:off x="7984503" y="6196488"/>
            <a:ext cx="1159497" cy="6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2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51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70D343-4565-4201-AC77-95132528166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11/21/2024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80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microsoft.com/office/2018/10/relationships/comments" Target="../comments/modernComment_16B_8E12741A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239_8F72864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242_C58D272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23E_D94141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microsoft.com/office/2018/10/relationships/comments" Target="../comments/modernComment_23B_FDB0290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234_6964C90E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8/10/relationships/comments" Target="../comments/modernComment_231_FE6B29D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8/10/relationships/comments" Target="../comments/modernComment_23F_468FB4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64" y="1863427"/>
            <a:ext cx="9003836" cy="147002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Streamlining Cloud-Native Application Development and Deployment with Robust Encapsulation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395" y="3652421"/>
            <a:ext cx="7975207" cy="1132482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Pawissanutt Lertpongrujikorn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Hai Duc Nguyen*, Mohsen Amini Salehi</a:t>
            </a:r>
            <a:endParaRPr lang="en-US" sz="2800" dirty="0"/>
          </a:p>
        </p:txBody>
      </p:sp>
      <p:pic>
        <p:nvPicPr>
          <p:cNvPr id="2050" name="Picture 2" descr="Argonne National Laboratory (ANL) - Graduate Student Programs | PhD ...">
            <a:extLst>
              <a:ext uri="{FF2B5EF4-FFF2-40B4-BE49-F238E27FC236}">
                <a16:creationId xmlns:a16="http://schemas.microsoft.com/office/drawing/2014/main" id="{00C03B8B-60AF-314C-99C7-86B527AEC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27185" y="5449461"/>
            <a:ext cx="2210023" cy="12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ut – ISGC">
            <a:extLst>
              <a:ext uri="{FF2B5EF4-FFF2-40B4-BE49-F238E27FC236}">
                <a16:creationId xmlns:a16="http://schemas.microsoft.com/office/drawing/2014/main" id="{ED6725A9-4342-0225-A4BA-5B2042E3B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0" b="29386"/>
          <a:stretch/>
        </p:blipFill>
        <p:spPr bwMode="auto">
          <a:xfrm>
            <a:off x="1907152" y="5760963"/>
            <a:ext cx="266484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740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ntent Placeholder 31" descr="A screenshot of a video game&#10;&#10;Description automatically generated">
            <a:extLst>
              <a:ext uri="{FF2B5EF4-FFF2-40B4-BE49-F238E27FC236}">
                <a16:creationId xmlns:a16="http://schemas.microsoft.com/office/drawing/2014/main" id="{5A8A6BFD-5C37-DA7A-46A5-8D5CA606A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532" y="2389902"/>
            <a:ext cx="8229600" cy="334580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7BACE3-C467-9F68-E05A-3EF3DB15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enforce NFR?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100-6D3A-D88A-5265-1742793A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AF4B48-0A14-344A-7709-5E3860202C2A}"/>
              </a:ext>
            </a:extLst>
          </p:cNvPr>
          <p:cNvSpPr/>
          <p:nvPr/>
        </p:nvSpPr>
        <p:spPr>
          <a:xfrm>
            <a:off x="206061" y="2575772"/>
            <a:ext cx="2983605" cy="23718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1BEE28-2A3E-80AF-4821-5E96246EA813}"/>
              </a:ext>
            </a:extLst>
          </p:cNvPr>
          <p:cNvSpPr/>
          <p:nvPr/>
        </p:nvSpPr>
        <p:spPr>
          <a:xfrm>
            <a:off x="1755819" y="2464156"/>
            <a:ext cx="2983606" cy="23718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CA9800-A3E7-DDB2-25F4-093D73D98B52}"/>
              </a:ext>
            </a:extLst>
          </p:cNvPr>
          <p:cNvSpPr/>
          <p:nvPr/>
        </p:nvSpPr>
        <p:spPr>
          <a:xfrm>
            <a:off x="3419341" y="4031084"/>
            <a:ext cx="3290551" cy="174508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70036-78E8-63A4-C6EC-DA45FBAB37F8}"/>
              </a:ext>
            </a:extLst>
          </p:cNvPr>
          <p:cNvSpPr/>
          <p:nvPr/>
        </p:nvSpPr>
        <p:spPr>
          <a:xfrm>
            <a:off x="5467081" y="3196104"/>
            <a:ext cx="3470857" cy="237185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473DB9-EA7D-4B75-64C1-DC0860751A97}"/>
              </a:ext>
            </a:extLst>
          </p:cNvPr>
          <p:cNvSpPr txBox="1"/>
          <p:nvPr/>
        </p:nvSpPr>
        <p:spPr>
          <a:xfrm>
            <a:off x="1562632" y="1587728"/>
            <a:ext cx="6004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>
                <a:solidFill>
                  <a:srgbClr val="FF0000"/>
                </a:solidFill>
              </a:rPr>
              <a:t>Numerous possible NFR combinations!</a:t>
            </a:r>
          </a:p>
        </p:txBody>
      </p:sp>
    </p:spTree>
    <p:extLst>
      <p:ext uri="{BB962C8B-B14F-4D97-AF65-F5344CB8AC3E}">
        <p14:creationId xmlns:p14="http://schemas.microsoft.com/office/powerpoint/2010/main" val="129631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4E2345-4E67-898D-813E-00A3865F5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9" y="2187729"/>
            <a:ext cx="6070006" cy="3188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9CD8C-ED20-15BA-278A-7C9DDBED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DECAE-2355-1AB3-DDCC-26DD487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456D43BA-A6E6-CA24-27D8-86EAEFE545C9}"/>
              </a:ext>
            </a:extLst>
          </p:cNvPr>
          <p:cNvSpPr/>
          <p:nvPr/>
        </p:nvSpPr>
        <p:spPr>
          <a:xfrm>
            <a:off x="4686584" y="1564105"/>
            <a:ext cx="2282472" cy="646930"/>
          </a:xfrm>
          <a:prstGeom prst="borderCallout2">
            <a:avLst>
              <a:gd name="adj1" fmla="val 50729"/>
              <a:gd name="adj2" fmla="val -426"/>
              <a:gd name="adj3" fmla="val 108991"/>
              <a:gd name="adj4" fmla="val -14258"/>
              <a:gd name="adj5" fmla="val 120667"/>
              <a:gd name="adj6" fmla="val -27526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Routing  with Consistent Hashing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F5C7EA99-FA94-BF33-0F11-10DA050A56DF}"/>
              </a:ext>
            </a:extLst>
          </p:cNvPr>
          <p:cNvSpPr/>
          <p:nvPr/>
        </p:nvSpPr>
        <p:spPr>
          <a:xfrm>
            <a:off x="133899" y="1706495"/>
            <a:ext cx="4430334" cy="4846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0C1B5A04-1443-1CF9-01A7-AAB7E7D4CAF1}"/>
              </a:ext>
            </a:extLst>
          </p:cNvPr>
          <p:cNvSpPr/>
          <p:nvPr/>
        </p:nvSpPr>
        <p:spPr>
          <a:xfrm rot="5400000">
            <a:off x="4031289" y="4909189"/>
            <a:ext cx="1310590" cy="484632"/>
          </a:xfrm>
          <a:prstGeom prst="leftRight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Scaling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52840903-145A-5D04-CC51-17D7D7EB939A}"/>
              </a:ext>
            </a:extLst>
          </p:cNvPr>
          <p:cNvSpPr/>
          <p:nvPr/>
        </p:nvSpPr>
        <p:spPr>
          <a:xfrm>
            <a:off x="1056408" y="5611067"/>
            <a:ext cx="2393802" cy="646930"/>
          </a:xfrm>
          <a:prstGeom prst="borderCallout2">
            <a:avLst>
              <a:gd name="adj1" fmla="val 50729"/>
              <a:gd name="adj2" fmla="val -426"/>
              <a:gd name="adj3" fmla="val 48191"/>
              <a:gd name="adj4" fmla="val -5820"/>
              <a:gd name="adj5" fmla="val -62102"/>
              <a:gd name="adj6" fmla="val -21082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Execute the developer code via FaaS Engine</a:t>
            </a:r>
          </a:p>
        </p:txBody>
      </p:sp>
      <p:sp>
        <p:nvSpPr>
          <p:cNvPr id="13" name="Callout: Bent Line 12">
            <a:extLst>
              <a:ext uri="{FF2B5EF4-FFF2-40B4-BE49-F238E27FC236}">
                <a16:creationId xmlns:a16="http://schemas.microsoft.com/office/drawing/2014/main" id="{BDC09ACE-752D-D058-7E7F-E4DB605928C5}"/>
              </a:ext>
            </a:extLst>
          </p:cNvPr>
          <p:cNvSpPr/>
          <p:nvPr/>
        </p:nvSpPr>
        <p:spPr>
          <a:xfrm>
            <a:off x="4677350" y="2381704"/>
            <a:ext cx="2449896" cy="646930"/>
          </a:xfrm>
          <a:prstGeom prst="borderCallout2">
            <a:avLst>
              <a:gd name="adj1" fmla="val 50729"/>
              <a:gd name="adj2" fmla="val -426"/>
              <a:gd name="adj3" fmla="val 55146"/>
              <a:gd name="adj4" fmla="val -6543"/>
              <a:gd name="adj5" fmla="val 52707"/>
              <a:gd name="adj6" fmla="val -23687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Control Plane to manage the object data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32BB3FB7-3540-1106-1196-14C9D4AA26A7}"/>
              </a:ext>
            </a:extLst>
          </p:cNvPr>
          <p:cNvCxnSpPr>
            <a:cxnSpLocks/>
            <a:stCxn id="25" idx="2"/>
            <a:endCxn id="22" idx="0"/>
          </p:cNvCxnSpPr>
          <p:nvPr/>
        </p:nvCxnSpPr>
        <p:spPr>
          <a:xfrm rot="16200000" flipH="1">
            <a:off x="7881401" y="2485433"/>
            <a:ext cx="498651" cy="1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1B9E8A8-10F8-77F5-1EB7-366641235881}"/>
              </a:ext>
            </a:extLst>
          </p:cNvPr>
          <p:cNvSpPr/>
          <p:nvPr/>
        </p:nvSpPr>
        <p:spPr>
          <a:xfrm>
            <a:off x="7277181" y="2734760"/>
            <a:ext cx="1707091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Monitoring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51F61C-AD48-23A2-4078-80539DE43A9D}"/>
              </a:ext>
            </a:extLst>
          </p:cNvPr>
          <p:cNvSpPr/>
          <p:nvPr/>
        </p:nvSpPr>
        <p:spPr>
          <a:xfrm>
            <a:off x="7278215" y="3613263"/>
            <a:ext cx="1713315" cy="806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 Resource </a:t>
            </a: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Estimation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F433B-554A-649F-315F-ADF19583E1D0}"/>
              </a:ext>
            </a:extLst>
          </p:cNvPr>
          <p:cNvSpPr/>
          <p:nvPr/>
        </p:nvSpPr>
        <p:spPr>
          <a:xfrm>
            <a:off x="7284438" y="4832807"/>
            <a:ext cx="1707092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Reallocation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51A4A2-CBFF-1226-E10B-1A3DC36EE6BC}"/>
              </a:ext>
            </a:extLst>
          </p:cNvPr>
          <p:cNvSpPr/>
          <p:nvPr/>
        </p:nvSpPr>
        <p:spPr>
          <a:xfrm>
            <a:off x="7197963" y="1819683"/>
            <a:ext cx="1865526" cy="416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Periodic Trigger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A5BED2A2-B77F-4BBB-5381-66FE93550E26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rot="16200000" flipH="1">
            <a:off x="7901762" y="3380151"/>
            <a:ext cx="462077" cy="414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27595622-AFC4-7DF1-DF6C-69A81FBF9917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rot="16200000" flipH="1">
            <a:off x="7929883" y="4624705"/>
            <a:ext cx="413091" cy="3111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64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9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E11D-9434-906A-82CD-518A4F28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QoS Enforcement: </a:t>
            </a:r>
            <a:br>
              <a:rPr lang="en-US" dirty="0"/>
            </a:br>
            <a:r>
              <a:rPr lang="en-US" dirty="0"/>
              <a:t>Latency Overhead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3F0E-F489-DD2F-E97C-04C09ADE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graph of a graph with text&#10;&#10;Description automatically generated with medium confidence">
            <a:extLst>
              <a:ext uri="{FF2B5EF4-FFF2-40B4-BE49-F238E27FC236}">
                <a16:creationId xmlns:a16="http://schemas.microsoft.com/office/drawing/2014/main" id="{CCDD045A-F9B6-F228-2A16-A105B45FD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8" y="1939947"/>
            <a:ext cx="7529493" cy="3601492"/>
          </a:xfrm>
          <a:prstGeom prst="rect">
            <a:avLst/>
          </a:prstGeom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DB87F86-65D5-748A-43BD-57139BA8D6C1}"/>
              </a:ext>
            </a:extLst>
          </p:cNvPr>
          <p:cNvSpPr/>
          <p:nvPr/>
        </p:nvSpPr>
        <p:spPr>
          <a:xfrm>
            <a:off x="2639093" y="2309222"/>
            <a:ext cx="287539" cy="822599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1.5x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9B0C7-6260-0130-5D02-BE7876ED458B}"/>
              </a:ext>
            </a:extLst>
          </p:cNvPr>
          <p:cNvSpPr/>
          <p:nvPr/>
        </p:nvSpPr>
        <p:spPr>
          <a:xfrm>
            <a:off x="1897912" y="5558049"/>
            <a:ext cx="5334000" cy="1053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Unlike traditional FaaS, Oparaca can automatically reconfigure to enforce various NFRs, </a:t>
            </a:r>
          </a:p>
          <a:p>
            <a:pPr algn="ctr"/>
            <a:r>
              <a:rPr lang="en-US" dirty="0"/>
              <a:t>eliminating the need for manual refinement</a:t>
            </a:r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1E2AD2AF-09B3-F5BB-9292-3C6F9F285F7C}"/>
              </a:ext>
            </a:extLst>
          </p:cNvPr>
          <p:cNvSpPr/>
          <p:nvPr/>
        </p:nvSpPr>
        <p:spPr>
          <a:xfrm>
            <a:off x="2926632" y="2309222"/>
            <a:ext cx="287539" cy="2355073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46x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9A5B0E-0704-802C-9766-83E9C2230CA9}"/>
              </a:ext>
            </a:extLst>
          </p:cNvPr>
          <p:cNvSpPr txBox="1"/>
          <p:nvPr/>
        </p:nvSpPr>
        <p:spPr>
          <a:xfrm>
            <a:off x="970687" y="1586839"/>
            <a:ext cx="7188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Oparaca is OaaS implementation</a:t>
            </a:r>
          </a:p>
        </p:txBody>
      </p:sp>
      <p:sp>
        <p:nvSpPr>
          <p:cNvPr id="10" name="Arrow: Up-Down 9">
            <a:extLst>
              <a:ext uri="{FF2B5EF4-FFF2-40B4-BE49-F238E27FC236}">
                <a16:creationId xmlns:a16="http://schemas.microsoft.com/office/drawing/2014/main" id="{89B9646F-83BB-DADE-615D-64A4EE0F2D74}"/>
              </a:ext>
            </a:extLst>
          </p:cNvPr>
          <p:cNvSpPr/>
          <p:nvPr/>
        </p:nvSpPr>
        <p:spPr>
          <a:xfrm>
            <a:off x="4610367" y="4169229"/>
            <a:ext cx="287539" cy="459912"/>
          </a:xfrm>
          <a:prstGeom prst="up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4x</a:t>
            </a:r>
          </a:p>
        </p:txBody>
      </p:sp>
    </p:spTree>
    <p:extLst>
      <p:ext uri="{BB962C8B-B14F-4D97-AF65-F5344CB8AC3E}">
        <p14:creationId xmlns:p14="http://schemas.microsoft.com/office/powerpoint/2010/main" val="139656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aph with a purple line and a purple dotted line&#10;&#10;Description automatically generated">
            <a:extLst>
              <a:ext uri="{FF2B5EF4-FFF2-40B4-BE49-F238E27FC236}">
                <a16:creationId xmlns:a16="http://schemas.microsoft.com/office/drawing/2014/main" id="{A4DCF908-3C64-7ACE-812C-03FFC98C7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86" y="2243327"/>
            <a:ext cx="6614160" cy="3128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AE11D-9434-906A-82CD-518A4F28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Enforcement: Availability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3F0E-F489-DD2F-E97C-04C09ADE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56FDB-CC8E-FADD-8717-1466DA06CB14}"/>
              </a:ext>
            </a:extLst>
          </p:cNvPr>
          <p:cNvSpPr txBox="1"/>
          <p:nvPr/>
        </p:nvSpPr>
        <p:spPr>
          <a:xfrm>
            <a:off x="1596051" y="2108421"/>
            <a:ext cx="92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~94%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A0F04C-DB61-511E-D351-13FA9CF2A730}"/>
              </a:ext>
            </a:extLst>
          </p:cNvPr>
          <p:cNvCxnSpPr/>
          <p:nvPr/>
        </p:nvCxnSpPr>
        <p:spPr>
          <a:xfrm>
            <a:off x="2284239" y="2503547"/>
            <a:ext cx="427598" cy="6075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9F76F0-7344-F088-B36D-2E61839D3F4A}"/>
              </a:ext>
            </a:extLst>
          </p:cNvPr>
          <p:cNvSpPr txBox="1"/>
          <p:nvPr/>
        </p:nvSpPr>
        <p:spPr>
          <a:xfrm>
            <a:off x="1225103" y="1621876"/>
            <a:ext cx="718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Emulate the failure by making each individual pod fail every 180s (MTBF)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71E0A0-0E7A-F0CB-2E92-FC3B28E1762A}"/>
              </a:ext>
            </a:extLst>
          </p:cNvPr>
          <p:cNvSpPr/>
          <p:nvPr/>
        </p:nvSpPr>
        <p:spPr>
          <a:xfrm>
            <a:off x="1897912" y="5558049"/>
            <a:ext cx="5334000" cy="10537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Oparaca can enforce the desired availability with </a:t>
            </a:r>
          </a:p>
          <a:p>
            <a:pPr algn="ctr"/>
            <a:r>
              <a:rPr lang="en-US" dirty="0"/>
              <a:t>right-sizing resource</a:t>
            </a:r>
          </a:p>
        </p:txBody>
      </p:sp>
    </p:spTree>
    <p:extLst>
      <p:ext uri="{BB962C8B-B14F-4D97-AF65-F5344CB8AC3E}">
        <p14:creationId xmlns:p14="http://schemas.microsoft.com/office/powerpoint/2010/main" val="40130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OaaS</a:t>
            </a:r>
          </a:p>
          <a:p>
            <a:pPr lvl="1"/>
            <a:r>
              <a:rPr lang="en-US" sz="2400" dirty="0"/>
              <a:t>Unify abstraction</a:t>
            </a:r>
          </a:p>
          <a:p>
            <a:pPr lvl="1"/>
            <a:r>
              <a:rPr lang="en-US" sz="2400" dirty="0"/>
              <a:t>Enable requirement-driven cloud-developer coordination</a:t>
            </a:r>
          </a:p>
          <a:p>
            <a:pPr lvl="1"/>
            <a:r>
              <a:rPr lang="en-US" sz="2400" dirty="0"/>
              <a:t>NFR interface</a:t>
            </a:r>
          </a:p>
          <a:p>
            <a:r>
              <a:rPr lang="en-US" sz="2400" dirty="0"/>
              <a:t>Oparaca</a:t>
            </a:r>
          </a:p>
          <a:p>
            <a:pPr lvl="1"/>
            <a:r>
              <a:rPr lang="en-US" sz="2400" dirty="0"/>
              <a:t>Prototype of OaaS</a:t>
            </a:r>
          </a:p>
          <a:p>
            <a:pPr lvl="1"/>
            <a:r>
              <a:rPr lang="en-US" sz="2400" dirty="0"/>
              <a:t>NFR enforcement</a:t>
            </a:r>
          </a:p>
          <a:p>
            <a:r>
              <a:rPr lang="en-US" sz="2400" dirty="0"/>
              <a:t>Future Works</a:t>
            </a:r>
          </a:p>
          <a:p>
            <a:pPr lvl="1"/>
            <a:r>
              <a:rPr lang="en-US" sz="2400" dirty="0"/>
              <a:t>Add more parameters for NFR enforcement</a:t>
            </a:r>
          </a:p>
          <a:p>
            <a:pPr lvl="1"/>
            <a:r>
              <a:rPr lang="en-US" sz="2400" dirty="0"/>
              <a:t>OaaS for distributed cloud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B3523-406E-B014-8B4A-D6CA455D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3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C48C-A9FE-A5BD-648D-C5D39DD4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12" y="136525"/>
            <a:ext cx="8229600" cy="1143000"/>
          </a:xfrm>
        </p:spPr>
        <p:txBody>
          <a:bodyPr/>
          <a:lstStyle/>
          <a:p>
            <a:r>
              <a:rPr lang="en-US" dirty="0"/>
              <a:t>Thank you for Attention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D2E3C-20D8-0A18-AF82-0DB02A0B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hameleon">
            <a:extLst>
              <a:ext uri="{FF2B5EF4-FFF2-40B4-BE49-F238E27FC236}">
                <a16:creationId xmlns:a16="http://schemas.microsoft.com/office/drawing/2014/main" id="{496EE98C-0356-528C-F706-E027AAD3A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89" y="5588947"/>
            <a:ext cx="2774796" cy="79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NSF - National Science Foundation - Home">
            <a:extLst>
              <a:ext uri="{FF2B5EF4-FFF2-40B4-BE49-F238E27FC236}">
                <a16:creationId xmlns:a16="http://schemas.microsoft.com/office/drawing/2014/main" id="{7C20544B-635B-2854-60F5-58573FAEE6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NSF - National Science Foundation - Home">
            <a:extLst>
              <a:ext uri="{FF2B5EF4-FFF2-40B4-BE49-F238E27FC236}">
                <a16:creationId xmlns:a16="http://schemas.microsoft.com/office/drawing/2014/main" id="{64EDD235-2AA7-D96A-7427-15A379CEDC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National Science Foundation Logo">
            <a:extLst>
              <a:ext uri="{FF2B5EF4-FFF2-40B4-BE49-F238E27FC236}">
                <a16:creationId xmlns:a16="http://schemas.microsoft.com/office/drawing/2014/main" id="{BD5D2903-E216-587B-C177-740E69327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logo of a globe with a gold ring around it&#10;&#10;Description automatically generated">
            <a:extLst>
              <a:ext uri="{FF2B5EF4-FFF2-40B4-BE49-F238E27FC236}">
                <a16:creationId xmlns:a16="http://schemas.microsoft.com/office/drawing/2014/main" id="{C5CF5031-8255-F25A-2844-6CD69D951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657" y="5297230"/>
            <a:ext cx="1368059" cy="1373531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D8C5FCB-03F0-C4C0-7382-684EC2C01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08" y="4845671"/>
            <a:ext cx="8229600" cy="160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Acknowledgments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F9FE61-1360-799B-86E1-299066E6A564}"/>
              </a:ext>
            </a:extLst>
          </p:cNvPr>
          <p:cNvSpPr txBox="1"/>
          <p:nvPr/>
        </p:nvSpPr>
        <p:spPr>
          <a:xfrm>
            <a:off x="580608" y="1756461"/>
            <a:ext cx="3901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Source code:</a:t>
            </a:r>
          </a:p>
          <a:p>
            <a:r>
              <a:rPr lang="en-US" sz="2800" b="1" dirty="0"/>
              <a:t>	</a:t>
            </a:r>
            <a:r>
              <a:rPr lang="en-US" sz="2800" b="1" dirty="0" err="1"/>
              <a:t>hpcclab</a:t>
            </a:r>
            <a:r>
              <a:rPr lang="en-US" sz="2800" b="1" dirty="0"/>
              <a:t>/</a:t>
            </a:r>
            <a:r>
              <a:rPr lang="en-US" sz="2800" b="1" dirty="0" err="1"/>
              <a:t>oaas</a:t>
            </a:r>
            <a:endParaRPr lang="en-US" sz="2800" b="1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BE2F3B43-D860-0B48-D989-B95ACC9A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28" y="2689234"/>
            <a:ext cx="1056068" cy="10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59473B-38AE-52EC-1684-AD8A7E2D5C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061" y="2703876"/>
            <a:ext cx="1056068" cy="10560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56D6B6-0FDE-9D6F-7B81-F6C1C1FFDF75}"/>
              </a:ext>
            </a:extLst>
          </p:cNvPr>
          <p:cNvSpPr txBox="1"/>
          <p:nvPr/>
        </p:nvSpPr>
        <p:spPr>
          <a:xfrm>
            <a:off x="5231509" y="2011200"/>
            <a:ext cx="245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a typeface="ＭＳ Ｐゴシック"/>
                <a:cs typeface="Arial"/>
              </a:rPr>
              <a:t>ACM </a:t>
            </a:r>
            <a:r>
              <a:rPr lang="en-US" sz="2800" b="1" dirty="0" err="1">
                <a:ea typeface="ＭＳ Ｐゴシック"/>
                <a:cs typeface="Arial"/>
              </a:rPr>
              <a:t>SoCC</a:t>
            </a:r>
            <a:r>
              <a:rPr lang="en-US" sz="2800" b="1" dirty="0">
                <a:ea typeface="ＭＳ Ｐゴシック"/>
                <a:cs typeface="Arial"/>
              </a:rPr>
              <a:t> 24:</a:t>
            </a:r>
            <a:endParaRPr lang="en-US" sz="2400" b="1" i="1" dirty="0">
              <a:cs typeface="Arial" panose="020B0604020202020204" pitchFamily="34" charset="0"/>
            </a:endParaRPr>
          </a:p>
        </p:txBody>
      </p:sp>
      <p:pic>
        <p:nvPicPr>
          <p:cNvPr id="18" name="Picture 1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CB08550-9D72-4161-B35F-296CC5587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619" y="2744964"/>
            <a:ext cx="1093338" cy="1093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7F5B5-09DA-0E21-81C9-459791240F2B}"/>
              </a:ext>
            </a:extLst>
          </p:cNvPr>
          <p:cNvSpPr txBox="1"/>
          <p:nvPr/>
        </p:nvSpPr>
        <p:spPr>
          <a:xfrm>
            <a:off x="1120737" y="4020186"/>
            <a:ext cx="8319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a typeface="ＭＳ Ｐゴシック"/>
                <a:cs typeface="Arial"/>
              </a:rPr>
              <a:t>Contact: 	PawissanuttLertpongrujikorn@my.unt.edu</a:t>
            </a:r>
            <a:endParaRPr lang="en-US" sz="2000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82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B01C5-F89D-1F79-6C24-BFCED672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93AF8-82E5-51E3-9397-2854B1156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7C300-3918-8422-CFE6-1EFD0FA3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79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5A4755-B558-384B-317D-2D647FE4EF56}"/>
              </a:ext>
            </a:extLst>
          </p:cNvPr>
          <p:cNvSpPr/>
          <p:nvPr/>
        </p:nvSpPr>
        <p:spPr>
          <a:xfrm>
            <a:off x="628921" y="3445565"/>
            <a:ext cx="1058726" cy="772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Sources</a:t>
            </a:r>
          </a:p>
        </p:txBody>
      </p:sp>
      <p:sp>
        <p:nvSpPr>
          <p:cNvPr id="137" name="TextShape 1"/>
          <p:cNvSpPr txBox="1"/>
          <p:nvPr/>
        </p:nvSpPr>
        <p:spPr>
          <a:xfrm>
            <a:off x="457200" y="1522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4400" b="0" i="0" dirty="0">
                <a:solidFill>
                  <a:srgbClr val="D1D2D3"/>
                </a:solidFill>
                <a:effectLst/>
                <a:latin typeface="Slack-Lato"/>
              </a:rPr>
              <a:t>Serverless : FaaS Paradigm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349812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6587031-8C2A-4C65-92E2-7D059D760E00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6" name="Picture 2" descr="https://miro.medium.com/max/875/1*-9HWrsQ-fTuoOJYtyjmwFg.png"/>
          <p:cNvPicPr/>
          <p:nvPr/>
        </p:nvPicPr>
        <p:blipFill>
          <a:blip r:embed="rId2"/>
          <a:stretch/>
        </p:blipFill>
        <p:spPr>
          <a:xfrm>
            <a:off x="5332408" y="2132256"/>
            <a:ext cx="3438810" cy="2553932"/>
          </a:xfrm>
          <a:prstGeom prst="rect">
            <a:avLst/>
          </a:prstGeom>
          <a:ln>
            <a:noFill/>
          </a:ln>
        </p:spPr>
      </p:pic>
      <p:pic>
        <p:nvPicPr>
          <p:cNvPr id="2" name="Picture 1" descr="Serverless - AWS Lambda vs. Microsoft Azure Functions vs. Google Cloud Functions  vs. IBM OpenWhisk Part 1 | PanonIT">
            <a:extLst>
              <a:ext uri="{FF2B5EF4-FFF2-40B4-BE49-F238E27FC236}">
                <a16:creationId xmlns:a16="http://schemas.microsoft.com/office/drawing/2014/main" id="{CA07348A-71F8-0924-6A6C-AC6EDA7876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1" r="1828" b="38393"/>
          <a:stretch/>
        </p:blipFill>
        <p:spPr bwMode="auto">
          <a:xfrm>
            <a:off x="0" y="5639428"/>
            <a:ext cx="9158398" cy="123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D6CCB9-65AE-2A6A-7AD7-625C3BFC528C}"/>
              </a:ext>
            </a:extLst>
          </p:cNvPr>
          <p:cNvSpPr/>
          <p:nvPr/>
        </p:nvSpPr>
        <p:spPr>
          <a:xfrm>
            <a:off x="1404906" y="1629221"/>
            <a:ext cx="2543364" cy="720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FaaS Controller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126208-6AE1-6A63-0542-2127B757F879}"/>
              </a:ext>
            </a:extLst>
          </p:cNvPr>
          <p:cNvSpPr/>
          <p:nvPr/>
        </p:nvSpPr>
        <p:spPr>
          <a:xfrm>
            <a:off x="3614625" y="3756658"/>
            <a:ext cx="1267358" cy="6025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Function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FF0989-4299-E142-DC82-D3B4A40CB9E8}"/>
              </a:ext>
            </a:extLst>
          </p:cNvPr>
          <p:cNvSpPr/>
          <p:nvPr/>
        </p:nvSpPr>
        <p:spPr>
          <a:xfrm>
            <a:off x="3614625" y="4090799"/>
            <a:ext cx="1267358" cy="3285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8EB4E89-B8BA-8D3D-CF8D-7586AE562A42}"/>
              </a:ext>
            </a:extLst>
          </p:cNvPr>
          <p:cNvSpPr/>
          <p:nvPr/>
        </p:nvSpPr>
        <p:spPr>
          <a:xfrm>
            <a:off x="1998358" y="3771765"/>
            <a:ext cx="1410382" cy="60253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14E2E5-3626-0F1C-0213-B7D761528BB9}"/>
              </a:ext>
            </a:extLst>
          </p:cNvPr>
          <p:cNvCxnSpPr>
            <a:cxnSpLocks/>
          </p:cNvCxnSpPr>
          <p:nvPr/>
        </p:nvCxnSpPr>
        <p:spPr>
          <a:xfrm flipH="1">
            <a:off x="1558321" y="2360592"/>
            <a:ext cx="550932" cy="9471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6C9166-4B1C-57B6-9BA0-28D61A2637D3}"/>
              </a:ext>
            </a:extLst>
          </p:cNvPr>
          <p:cNvCxnSpPr>
            <a:cxnSpLocks/>
          </p:cNvCxnSpPr>
          <p:nvPr/>
        </p:nvCxnSpPr>
        <p:spPr>
          <a:xfrm>
            <a:off x="3169899" y="2349841"/>
            <a:ext cx="550931" cy="585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3850497-CCFE-125D-4268-832FD76BB8AF}"/>
              </a:ext>
            </a:extLst>
          </p:cNvPr>
          <p:cNvSpPr/>
          <p:nvPr/>
        </p:nvSpPr>
        <p:spPr>
          <a:xfrm>
            <a:off x="687312" y="3532124"/>
            <a:ext cx="1058726" cy="772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Sources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0018B3-E251-C605-2F44-63A7049FB3BB}"/>
              </a:ext>
            </a:extLst>
          </p:cNvPr>
          <p:cNvSpPr/>
          <p:nvPr/>
        </p:nvSpPr>
        <p:spPr>
          <a:xfrm>
            <a:off x="751907" y="3626183"/>
            <a:ext cx="1058726" cy="7725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Event Sources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48130-C6C9-7FD7-2D53-1C9D884D8B80}"/>
              </a:ext>
            </a:extLst>
          </p:cNvPr>
          <p:cNvSpPr/>
          <p:nvPr/>
        </p:nvSpPr>
        <p:spPr>
          <a:xfrm>
            <a:off x="3601369" y="4507720"/>
            <a:ext cx="1267358" cy="6025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Function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2F093F-B1F5-FE34-676A-C40FEF599044}"/>
              </a:ext>
            </a:extLst>
          </p:cNvPr>
          <p:cNvSpPr/>
          <p:nvPr/>
        </p:nvSpPr>
        <p:spPr>
          <a:xfrm>
            <a:off x="3601369" y="4841861"/>
            <a:ext cx="1267358" cy="3285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3DF4B78-7C0A-E80E-B68B-9FE2B2139A5E}"/>
              </a:ext>
            </a:extLst>
          </p:cNvPr>
          <p:cNvSpPr/>
          <p:nvPr/>
        </p:nvSpPr>
        <p:spPr>
          <a:xfrm>
            <a:off x="3614625" y="3024041"/>
            <a:ext cx="1267358" cy="6025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Function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72D6772-A962-2BB2-ECFA-697435CD7260}"/>
              </a:ext>
            </a:extLst>
          </p:cNvPr>
          <p:cNvSpPr/>
          <p:nvPr/>
        </p:nvSpPr>
        <p:spPr>
          <a:xfrm>
            <a:off x="3614625" y="3358182"/>
            <a:ext cx="1267358" cy="3285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B7E6D7-138F-5A69-58BE-C29F96BAFF01}"/>
              </a:ext>
            </a:extLst>
          </p:cNvPr>
          <p:cNvSpPr txBox="1"/>
          <p:nvPr/>
        </p:nvSpPr>
        <p:spPr>
          <a:xfrm>
            <a:off x="1810632" y="4439406"/>
            <a:ext cx="1598108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Sync. or Async. Invocation</a:t>
            </a:r>
          </a:p>
        </p:txBody>
      </p:sp>
    </p:spTree>
    <p:extLst>
      <p:ext uri="{BB962C8B-B14F-4D97-AF65-F5344CB8AC3E}">
        <p14:creationId xmlns:p14="http://schemas.microsoft.com/office/powerpoint/2010/main" val="236043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8" grpId="0" animBg="1"/>
      <p:bldP spid="9" grpId="0" animBg="1"/>
      <p:bldP spid="10" grpId="0" animBg="1"/>
      <p:bldP spid="15" grpId="0" animBg="1"/>
      <p:bldP spid="7" grpId="0" animBg="1"/>
      <p:bldP spid="16" grpId="0" animBg="1"/>
      <p:bldP spid="17" grpId="0" animBg="1"/>
      <p:bldP spid="20" grpId="0" animBg="1"/>
      <p:bldP spid="21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E4F31E-0B16-5605-6908-348B64C6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8209-A09D-B513-2F21-88DEFA9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FaaS</a:t>
            </a:r>
            <a:r>
              <a:rPr lang="en-US" sz="3200" dirty="0"/>
              <a:t> Problem 3:</a:t>
            </a:r>
            <a:br>
              <a:rPr lang="en-US" sz="3200" dirty="0"/>
            </a:br>
            <a:r>
              <a:rPr lang="en-US" sz="3200" dirty="0"/>
              <a:t>Multiple Round of Deployment Refinements</a:t>
            </a:r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4B795538-44DA-EF9E-F457-2F8375F2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2046044"/>
            <a:ext cx="8397551" cy="401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3F3B5-DD56-B4AF-1935-0DD475A684E3}"/>
              </a:ext>
            </a:extLst>
          </p:cNvPr>
          <p:cNvSpPr txBox="1"/>
          <p:nvPr/>
        </p:nvSpPr>
        <p:spPr>
          <a:xfrm>
            <a:off x="5141166" y="144610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DD9DDE-9BA5-D8D1-7EC0-C5797F18BFB3}"/>
              </a:ext>
            </a:extLst>
          </p:cNvPr>
          <p:cNvSpPr/>
          <p:nvPr/>
        </p:nvSpPr>
        <p:spPr>
          <a:xfrm rot="16200000">
            <a:off x="6887936" y="33872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764B2E-0F88-7CB1-EEC2-2A7383D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40475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D1132-9A22-D178-F1CC-24F45E9BD8AB}"/>
              </a:ext>
            </a:extLst>
          </p:cNvPr>
          <p:cNvSpPr/>
          <p:nvPr/>
        </p:nvSpPr>
        <p:spPr>
          <a:xfrm>
            <a:off x="457200" y="2780833"/>
            <a:ext cx="4582633" cy="350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/>
              <a:t>Configuring such low-level parameters demands effort and expertise </a:t>
            </a:r>
            <a:endParaRPr lang="en-US" b="1" dirty="0"/>
          </a:p>
        </p:txBody>
      </p:sp>
      <p:pic>
        <p:nvPicPr>
          <p:cNvPr id="7" name="Content Placeholder 5" descr="A graph of data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DBC4D778-97FE-D835-9C48-09F93CC1ED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9081" b="23639"/>
          <a:stretch/>
        </p:blipFill>
        <p:spPr>
          <a:xfrm>
            <a:off x="1479045" y="2780833"/>
            <a:ext cx="2538942" cy="302102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D8885-A4EC-A146-EC91-303353732C55}"/>
              </a:ext>
            </a:extLst>
          </p:cNvPr>
          <p:cNvSpPr txBox="1"/>
          <p:nvPr/>
        </p:nvSpPr>
        <p:spPr>
          <a:xfrm>
            <a:off x="843876" y="5871472"/>
            <a:ext cx="38344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Configuring such low-level parameters demands effort and expertise </a:t>
            </a:r>
          </a:p>
        </p:txBody>
      </p:sp>
    </p:spTree>
    <p:extLst>
      <p:ext uri="{BB962C8B-B14F-4D97-AF65-F5344CB8AC3E}">
        <p14:creationId xmlns:p14="http://schemas.microsoft.com/office/powerpoint/2010/main" val="415620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9703-1F6C-53AF-F3D7-01AFB68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OaaS Abstraction </a:t>
            </a:r>
          </a:p>
        </p:txBody>
      </p:sp>
      <p:pic>
        <p:nvPicPr>
          <p:cNvPr id="6" name="Content Placeholder 5" descr="A diagram of a cloud infrastructure&#10;&#10;Description automatically generated">
            <a:extLst>
              <a:ext uri="{FF2B5EF4-FFF2-40B4-BE49-F238E27FC236}">
                <a16:creationId xmlns:a16="http://schemas.microsoft.com/office/drawing/2014/main" id="{2FECBC0A-9D6A-903E-7599-C0B10F726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155" y="1887319"/>
            <a:ext cx="6797039" cy="4791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F8DB-31D2-0225-3576-FE415996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CAA8B-1031-A173-6719-8CAAD97BB24F}"/>
              </a:ext>
            </a:extLst>
          </p:cNvPr>
          <p:cNvSpPr txBox="1"/>
          <p:nvPr/>
        </p:nvSpPr>
        <p:spPr>
          <a:xfrm>
            <a:off x="4643326" y="152997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184213B-3704-D5CF-B8D1-A52367F12CA7}"/>
              </a:ext>
            </a:extLst>
          </p:cNvPr>
          <p:cNvSpPr/>
          <p:nvPr/>
        </p:nvSpPr>
        <p:spPr>
          <a:xfrm rot="16200000">
            <a:off x="6390096" y="42259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C60B1D-36A0-7806-F95E-6BD2EC4F4769}"/>
              </a:ext>
            </a:extLst>
          </p:cNvPr>
          <p:cNvSpPr/>
          <p:nvPr/>
        </p:nvSpPr>
        <p:spPr>
          <a:xfrm>
            <a:off x="4311909" y="2913502"/>
            <a:ext cx="3715760" cy="3454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1D8E5-C232-6CF5-5745-94F9DCD6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</a:t>
            </a:r>
            <a:br>
              <a:rPr lang="en-US" dirty="0"/>
            </a:br>
            <a:r>
              <a:rPr lang="en-US" dirty="0"/>
              <a:t>Real-time Monitoring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A9514-79BE-3DB9-C802-10D878E7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iagram of a diagram&#10;&#10;Description automatically generated">
            <a:extLst>
              <a:ext uri="{FF2B5EF4-FFF2-40B4-BE49-F238E27FC236}">
                <a16:creationId xmlns:a16="http://schemas.microsoft.com/office/drawing/2014/main" id="{24911C0B-A209-1458-B622-A931406C8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515" y="1591996"/>
            <a:ext cx="6723351" cy="26613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2BE944-5FD3-51DC-1C36-45D656E1BC45}"/>
              </a:ext>
            </a:extLst>
          </p:cNvPr>
          <p:cNvSpPr/>
          <p:nvPr/>
        </p:nvSpPr>
        <p:spPr>
          <a:xfrm>
            <a:off x="3356658" y="3808250"/>
            <a:ext cx="671332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D15ECD-AF83-D0C1-C05F-A3C0BC5AE9C9}"/>
              </a:ext>
            </a:extLst>
          </p:cNvPr>
          <p:cNvSpPr/>
          <p:nvPr/>
        </p:nvSpPr>
        <p:spPr>
          <a:xfrm>
            <a:off x="5620137" y="3690652"/>
            <a:ext cx="671332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02A32-EAAF-6D36-4672-0C196DE97200}"/>
              </a:ext>
            </a:extLst>
          </p:cNvPr>
          <p:cNvSpPr/>
          <p:nvPr/>
        </p:nvSpPr>
        <p:spPr>
          <a:xfrm>
            <a:off x="6379580" y="2549719"/>
            <a:ext cx="671332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8A99B-F55E-62E9-A6B1-7BC2F1DE1980}"/>
              </a:ext>
            </a:extLst>
          </p:cNvPr>
          <p:cNvSpPr/>
          <p:nvPr/>
        </p:nvSpPr>
        <p:spPr>
          <a:xfrm>
            <a:off x="1658254" y="3538252"/>
            <a:ext cx="1569360" cy="53999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Bent Line 5">
            <a:extLst>
              <a:ext uri="{FF2B5EF4-FFF2-40B4-BE49-F238E27FC236}">
                <a16:creationId xmlns:a16="http://schemas.microsoft.com/office/drawing/2014/main" id="{85EE915E-2903-8144-628C-1E8FC8B86DC7}"/>
              </a:ext>
            </a:extLst>
          </p:cNvPr>
          <p:cNvSpPr/>
          <p:nvPr/>
        </p:nvSpPr>
        <p:spPr>
          <a:xfrm>
            <a:off x="4027990" y="5357451"/>
            <a:ext cx="4083068" cy="699424"/>
          </a:xfrm>
          <a:prstGeom prst="borderCallout2">
            <a:avLst>
              <a:gd name="adj1" fmla="val 50729"/>
              <a:gd name="adj2" fmla="val -426"/>
              <a:gd name="adj3" fmla="val -3295"/>
              <a:gd name="adj4" fmla="val -6710"/>
              <a:gd name="adj5" fmla="val -150148"/>
              <a:gd name="adj6" fmla="val -11385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1800" dirty="0"/>
              <a:t>Need to manage external storage.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88B4C987-48F0-C9CB-C64F-FA09DFFC61D8}"/>
              </a:ext>
            </a:extLst>
          </p:cNvPr>
          <p:cNvSpPr>
            <a:spLocks/>
          </p:cNvSpPr>
          <p:nvPr/>
        </p:nvSpPr>
        <p:spPr>
          <a:xfrm>
            <a:off x="297542" y="4375740"/>
            <a:ext cx="2651760" cy="1142999"/>
          </a:xfrm>
          <a:prstGeom prst="borderCallout2">
            <a:avLst>
              <a:gd name="adj1" fmla="val 56955"/>
              <a:gd name="adj2" fmla="val 100351"/>
              <a:gd name="adj3" fmla="val 31983"/>
              <a:gd name="adj4" fmla="val 107671"/>
              <a:gd name="adj5" fmla="val -23560"/>
              <a:gd name="adj6" fmla="val 107892"/>
            </a:avLst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rtlCol="0" anchor="ctr">
            <a:noAutofit/>
          </a:bodyPr>
          <a:lstStyle/>
          <a:p>
            <a:pPr lvl="1"/>
            <a:r>
              <a:rPr lang="en-US" sz="1800" dirty="0"/>
              <a:t>App. </a:t>
            </a:r>
            <a:r>
              <a:rPr lang="en-US" dirty="0"/>
              <a:t>comes</a:t>
            </a:r>
            <a:r>
              <a:rPr lang="en-US" sz="1800" dirty="0"/>
              <a:t> with Non-function requirements (NFR).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DB10BF-88A6-F3FC-42D0-1CAA5CB85FC1}"/>
              </a:ext>
            </a:extLst>
          </p:cNvPr>
          <p:cNvSpPr/>
          <p:nvPr/>
        </p:nvSpPr>
        <p:spPr>
          <a:xfrm>
            <a:off x="3344581" y="2775941"/>
            <a:ext cx="2275556" cy="1599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F7DA4BB7-3AD4-2675-C61B-19594AEF85D3}"/>
              </a:ext>
            </a:extLst>
          </p:cNvPr>
          <p:cNvSpPr/>
          <p:nvPr/>
        </p:nvSpPr>
        <p:spPr>
          <a:xfrm>
            <a:off x="4884333" y="4523059"/>
            <a:ext cx="2952461" cy="699424"/>
          </a:xfrm>
          <a:prstGeom prst="borderCallout2">
            <a:avLst>
              <a:gd name="adj1" fmla="val 50729"/>
              <a:gd name="adj2" fmla="val -426"/>
              <a:gd name="adj3" fmla="val 31983"/>
              <a:gd name="adj4" fmla="val -7598"/>
              <a:gd name="adj5" fmla="val -22525"/>
              <a:gd name="adj6" fmla="val -8658"/>
            </a:avLst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dirty="0"/>
              <a:t>Separate Abstractions!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436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3" grpId="0" animBg="1"/>
      <p:bldP spid="14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9703-1F6C-53AF-F3D7-01AFB68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OaaS Abstraction </a:t>
            </a:r>
          </a:p>
        </p:txBody>
      </p:sp>
      <p:pic>
        <p:nvPicPr>
          <p:cNvPr id="6" name="Content Placeholder 5" descr="A diagram of a cloud infrastructure&#10;&#10;Description automatically generated">
            <a:extLst>
              <a:ext uri="{FF2B5EF4-FFF2-40B4-BE49-F238E27FC236}">
                <a16:creationId xmlns:a16="http://schemas.microsoft.com/office/drawing/2014/main" id="{2FECBC0A-9D6A-903E-7599-C0B10F726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155" y="1887319"/>
            <a:ext cx="6797039" cy="47911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F8DB-31D2-0225-3576-FE415996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4CAA8B-1031-A173-6719-8CAAD97BB24F}"/>
              </a:ext>
            </a:extLst>
          </p:cNvPr>
          <p:cNvSpPr txBox="1"/>
          <p:nvPr/>
        </p:nvSpPr>
        <p:spPr>
          <a:xfrm>
            <a:off x="4643326" y="152997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4184213B-3704-D5CF-B8D1-A52367F12CA7}"/>
              </a:ext>
            </a:extLst>
          </p:cNvPr>
          <p:cNvSpPr/>
          <p:nvPr/>
        </p:nvSpPr>
        <p:spPr>
          <a:xfrm rot="16200000">
            <a:off x="6390096" y="42259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8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ACE3-C467-9F68-E05A-3EF3DB15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OaaS</a:t>
            </a:r>
            <a:r>
              <a:rPr lang="en-US" dirty="0"/>
              <a:t> Implementation: </a:t>
            </a:r>
            <a:r>
              <a:rPr lang="en-US" dirty="0" err="1"/>
              <a:t>Oparaca</a:t>
            </a:r>
            <a:endParaRPr lang="en-US" dirty="0"/>
          </a:p>
        </p:txBody>
      </p:sp>
      <p:pic>
        <p:nvPicPr>
          <p:cNvPr id="6" name="Content Placeholder 5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22A1C8CC-A235-A0B2-98AB-9F1393A38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00" y="3595011"/>
            <a:ext cx="5123443" cy="30283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100-6D3A-D88A-5265-1742793A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iagram of a class runtime template&#10;&#10;Description automatically generated">
            <a:extLst>
              <a:ext uri="{FF2B5EF4-FFF2-40B4-BE49-F238E27FC236}">
                <a16:creationId xmlns:a16="http://schemas.microsoft.com/office/drawing/2014/main" id="{A6BA1E3C-65E7-432D-C649-8D62EDC3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14" y="1486787"/>
            <a:ext cx="4800656" cy="20574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7B7E-2A77-1609-22BA-578C2B0A986F}"/>
              </a:ext>
            </a:extLst>
          </p:cNvPr>
          <p:cNvSpPr txBox="1">
            <a:spLocks/>
          </p:cNvSpPr>
          <p:nvPr/>
        </p:nvSpPr>
        <p:spPr>
          <a:xfrm>
            <a:off x="5073070" y="1654629"/>
            <a:ext cx="4134571" cy="446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Tx/>
              <a:buSzPct val="125000"/>
              <a:buFont typeface="Arial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8000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NFR Enforcement</a:t>
            </a:r>
          </a:p>
          <a:p>
            <a:pPr lvl="1"/>
            <a:r>
              <a:rPr lang="en-US" sz="1800" dirty="0"/>
              <a:t>Numeral possible NFR combinations</a:t>
            </a:r>
          </a:p>
          <a:p>
            <a:endParaRPr lang="en-US" sz="2400" dirty="0"/>
          </a:p>
          <a:p>
            <a:r>
              <a:rPr lang="en-US" sz="2400" dirty="0"/>
              <a:t>Class runtime template</a:t>
            </a:r>
          </a:p>
          <a:p>
            <a:pPr lvl="1"/>
            <a:r>
              <a:rPr lang="en-US" sz="1800" dirty="0"/>
              <a:t>Configurable class runtime for a specific set of NFR combinations</a:t>
            </a:r>
          </a:p>
          <a:p>
            <a:pPr lvl="1"/>
            <a:r>
              <a:rPr lang="en-US" sz="1800" dirty="0"/>
              <a:t>Choose the most suitable template to realize the requirement</a:t>
            </a:r>
          </a:p>
          <a:p>
            <a:endParaRPr lang="en-US" sz="24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5983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ACE3-C467-9F68-E05A-3EF3DB15E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enforce NFR?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0C100-6D3A-D88A-5265-1742793A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diagram of a class runtime template&#10;&#10;Description automatically generated">
            <a:extLst>
              <a:ext uri="{FF2B5EF4-FFF2-40B4-BE49-F238E27FC236}">
                <a16:creationId xmlns:a16="http://schemas.microsoft.com/office/drawing/2014/main" id="{A6BA1E3C-65E7-432D-C649-8D62EDC3E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87" y="2618721"/>
            <a:ext cx="6778626" cy="2905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A39F7B-A816-F564-4D6A-87BDFED08D98}"/>
              </a:ext>
            </a:extLst>
          </p:cNvPr>
          <p:cNvSpPr txBox="1"/>
          <p:nvPr/>
        </p:nvSpPr>
        <p:spPr>
          <a:xfrm>
            <a:off x="1562632" y="1587728"/>
            <a:ext cx="60045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000" dirty="0">
                <a:solidFill>
                  <a:srgbClr val="FF0000"/>
                </a:solidFill>
              </a:rPr>
              <a:t>Numerous possible NFR combinations!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4453CD11-9BDA-5956-6392-6DAD33154041}"/>
              </a:ext>
            </a:extLst>
          </p:cNvPr>
          <p:cNvSpPr/>
          <p:nvPr/>
        </p:nvSpPr>
        <p:spPr>
          <a:xfrm>
            <a:off x="3982064" y="5429976"/>
            <a:ext cx="4704735" cy="656193"/>
          </a:xfrm>
          <a:prstGeom prst="borderCallout2">
            <a:avLst>
              <a:gd name="adj1" fmla="val 49231"/>
              <a:gd name="adj2" fmla="val 0"/>
              <a:gd name="adj3" fmla="val 30922"/>
              <a:gd name="adj4" fmla="val -7263"/>
              <a:gd name="adj5" fmla="val -19203"/>
              <a:gd name="adj6" fmla="val -13969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Deployment script of class for a specific set of NFR combinations</a:t>
            </a:r>
          </a:p>
        </p:txBody>
      </p:sp>
      <p:sp>
        <p:nvSpPr>
          <p:cNvPr id="5" name="Callout: Bent Line 4">
            <a:extLst>
              <a:ext uri="{FF2B5EF4-FFF2-40B4-BE49-F238E27FC236}">
                <a16:creationId xmlns:a16="http://schemas.microsoft.com/office/drawing/2014/main" id="{B0341BF4-C3B1-9B4A-9033-083BB1901713}"/>
              </a:ext>
            </a:extLst>
          </p:cNvPr>
          <p:cNvSpPr/>
          <p:nvPr/>
        </p:nvSpPr>
        <p:spPr>
          <a:xfrm>
            <a:off x="4758813" y="2340111"/>
            <a:ext cx="4083068" cy="699424"/>
          </a:xfrm>
          <a:prstGeom prst="borderCallout2">
            <a:avLst>
              <a:gd name="adj1" fmla="val 50729"/>
              <a:gd name="adj2" fmla="val -426"/>
              <a:gd name="adj3" fmla="val 67261"/>
              <a:gd name="adj4" fmla="val -4133"/>
              <a:gd name="adj5" fmla="val 214305"/>
              <a:gd name="adj6" fmla="val -16495"/>
            </a:avLst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1800" dirty="0"/>
              <a:t>Choose the most suitable template to realize requirements</a:t>
            </a:r>
          </a:p>
        </p:txBody>
      </p:sp>
    </p:spTree>
    <p:extLst>
      <p:ext uri="{BB962C8B-B14F-4D97-AF65-F5344CB8AC3E}">
        <p14:creationId xmlns:p14="http://schemas.microsoft.com/office/powerpoint/2010/main" val="91527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2D08-FCD3-1DE2-C12A-404803CBA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Study: Searchable Enterprise Document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FB91B-49BE-0169-28B9-33587361E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3968" y="1600200"/>
            <a:ext cx="3959529" cy="4525963"/>
          </a:xfrm>
        </p:spPr>
        <p:txBody>
          <a:bodyPr>
            <a:normAutofit/>
          </a:bodyPr>
          <a:lstStyle/>
          <a:p>
            <a:r>
              <a:rPr lang="en-US" sz="2000" b="1" dirty="0"/>
              <a:t>FaaS drawbacks</a:t>
            </a:r>
          </a:p>
          <a:p>
            <a:pPr lvl="1"/>
            <a:r>
              <a:rPr lang="en-US" sz="2000" dirty="0"/>
              <a:t>Explicit storage management</a:t>
            </a:r>
          </a:p>
          <a:p>
            <a:pPr lvl="1"/>
            <a:r>
              <a:rPr lang="en-US" sz="2000" dirty="0"/>
              <a:t>Require heterogeneous deployment</a:t>
            </a:r>
          </a:p>
          <a:p>
            <a:r>
              <a:rPr lang="en-US" sz="2000" b="1" dirty="0"/>
              <a:t>OaaS advantages</a:t>
            </a:r>
          </a:p>
          <a:p>
            <a:pPr lvl="1"/>
            <a:r>
              <a:rPr lang="en-US" sz="2000" dirty="0"/>
              <a:t>Hiding storage service</a:t>
            </a:r>
          </a:p>
          <a:p>
            <a:pPr lvl="1"/>
            <a:r>
              <a:rPr lang="en-US" sz="2000" dirty="0"/>
              <a:t>Clean organization with polymorphism</a:t>
            </a:r>
          </a:p>
          <a:p>
            <a:pPr lvl="1"/>
            <a:r>
              <a:rPr lang="en-US" sz="2000" dirty="0"/>
              <a:t>NFR enforcement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34537D-845C-6743-4C8D-BA33219E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 descr="A diagram of a computer process&#10;&#10;Description automatically generated">
            <a:extLst>
              <a:ext uri="{FF2B5EF4-FFF2-40B4-BE49-F238E27FC236}">
                <a16:creationId xmlns:a16="http://schemas.microsoft.com/office/drawing/2014/main" id="{F1064076-3A11-72D1-65CC-A9EB9FF9D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1" y="1661897"/>
            <a:ext cx="469745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3239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592A-B434-3DC4-8DFC-B1AE39C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NFR Enforcement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D900-5E3F-8676-E706-82D52C8A9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91857"/>
                <a:ext cx="6655941" cy="48957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Throughput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Given target throughput = T invocation per seconds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Oparaca ensures sufficient resources that 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1 invocation can start immediately every 1/T seconds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Availability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</a:rPr>
                  <a:t>Enforce the object availability</a:t>
                </a:r>
                <a:endParaRPr lang="en-US" sz="2000" b="0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=1 −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i="1" dirty="0"/>
                  <a:t>N</a:t>
                </a:r>
                <a:r>
                  <a:rPr lang="en-US" sz="2000" dirty="0"/>
                  <a:t> = replica, </a:t>
                </a:r>
                <a:r>
                  <a:rPr lang="en-US" sz="2000" i="1" dirty="0"/>
                  <a:t>P</a:t>
                </a:r>
                <a:r>
                  <a:rPr lang="en-US" sz="2000" dirty="0"/>
                  <a:t> = resource stability, </a:t>
                </a:r>
                <a:r>
                  <a:rPr lang="en-US" sz="2000" i="1" dirty="0"/>
                  <a:t>A</a:t>
                </a:r>
                <a:r>
                  <a:rPr lang="en-US" sz="2000" dirty="0"/>
                  <a:t> = target requirement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r>
                  <a:rPr lang="en-US" sz="2400" dirty="0"/>
                  <a:t>Latency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Cold start: throughput enforcement</a:t>
                </a:r>
              </a:p>
              <a:p>
                <a:pPr marL="457200" lvl="1" indent="0">
                  <a:buNone/>
                </a:pPr>
                <a:r>
                  <a:rPr lang="en-US" sz="2000" dirty="0"/>
                  <a:t>Communication: locality enforcement</a:t>
                </a: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4D900-5E3F-8676-E706-82D52C8A9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91857"/>
                <a:ext cx="6655941" cy="4895711"/>
              </a:xfrm>
              <a:blipFill>
                <a:blip r:embed="rId2"/>
                <a:stretch>
                  <a:fillRect l="-1832" t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42C5-48FC-0E88-1CF0-B8C49D00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80F17531-7611-FAB6-D26C-853E330CCDFA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16200000" flipH="1">
            <a:off x="8108539" y="4386824"/>
            <a:ext cx="284814" cy="1298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FD1723A0-F9BC-403A-554C-F2BB10BB60A7}"/>
              </a:ext>
            </a:extLst>
          </p:cNvPr>
          <p:cNvCxnSpPr>
            <a:cxnSpLocks/>
            <a:stCxn id="28" idx="1"/>
            <a:endCxn id="25" idx="1"/>
          </p:cNvCxnSpPr>
          <p:nvPr/>
        </p:nvCxnSpPr>
        <p:spPr>
          <a:xfrm rot="10800000" flipH="1">
            <a:off x="7485301" y="1889819"/>
            <a:ext cx="69535" cy="2848274"/>
          </a:xfrm>
          <a:prstGeom prst="bentConnector3">
            <a:avLst>
              <a:gd name="adj1" fmla="val -328755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086F2BD9-7A2A-7C9B-63D8-6E35D6417A5A}"/>
              </a:ext>
            </a:extLst>
          </p:cNvPr>
          <p:cNvSpPr/>
          <p:nvPr/>
        </p:nvSpPr>
        <p:spPr>
          <a:xfrm>
            <a:off x="7554837" y="1681606"/>
            <a:ext cx="1386258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Monitoring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3C54808-D05C-7124-4722-C8724868C63E}"/>
              </a:ext>
            </a:extLst>
          </p:cNvPr>
          <p:cNvSpPr/>
          <p:nvPr/>
        </p:nvSpPr>
        <p:spPr>
          <a:xfrm>
            <a:off x="7555870" y="2361775"/>
            <a:ext cx="1386259" cy="1195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 Resource </a:t>
            </a: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Estimate</a:t>
            </a:r>
          </a:p>
          <a:p>
            <a:pPr algn="ctr"/>
            <a:r>
              <a:rPr lang="en-US" dirty="0">
                <a:sym typeface="Wingdings" panose="05000000000000000000" pitchFamily="2" charset="2"/>
              </a:rPr>
              <a:t>(Real-time Serverless)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B62689-A7CA-08E9-10E3-1857D5A93BA6}"/>
              </a:ext>
            </a:extLst>
          </p:cNvPr>
          <p:cNvSpPr/>
          <p:nvPr/>
        </p:nvSpPr>
        <p:spPr>
          <a:xfrm>
            <a:off x="7562093" y="3828640"/>
            <a:ext cx="1376407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Reallocation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2E0132-2DAF-EE4C-C02B-E8439B30DE80}"/>
              </a:ext>
            </a:extLst>
          </p:cNvPr>
          <p:cNvSpPr/>
          <p:nvPr/>
        </p:nvSpPr>
        <p:spPr>
          <a:xfrm>
            <a:off x="7485302" y="4529880"/>
            <a:ext cx="1532586" cy="416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Load changed</a:t>
            </a: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FCFE4DE8-AD44-4944-8620-1F17899E52F3}"/>
              </a:ext>
            </a:extLst>
          </p:cNvPr>
          <p:cNvCxnSpPr>
            <a:cxnSpLocks/>
            <a:stCxn id="25" idx="2"/>
            <a:endCxn id="26" idx="0"/>
          </p:cNvCxnSpPr>
          <p:nvPr/>
        </p:nvCxnSpPr>
        <p:spPr>
          <a:xfrm rot="16200000" flipH="1">
            <a:off x="8116612" y="2229386"/>
            <a:ext cx="263743" cy="103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280A79C1-D000-2E00-43B8-092303F68BBB}"/>
              </a:ext>
            </a:extLst>
          </p:cNvPr>
          <p:cNvCxnSpPr>
            <a:cxnSpLocks/>
            <a:stCxn id="26" idx="2"/>
            <a:endCxn id="27" idx="0"/>
          </p:cNvCxnSpPr>
          <p:nvPr/>
        </p:nvCxnSpPr>
        <p:spPr>
          <a:xfrm rot="16200000" flipH="1">
            <a:off x="8114148" y="3692490"/>
            <a:ext cx="271001" cy="1297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8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  <p:bldP spid="26" grpId="0" animBg="1"/>
      <p:bldP spid="27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0896F-0191-6B8E-9750-6B0B1E69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FB416-BE3B-71D2-17DC-6FB712C3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Oparaca Implementation</a:t>
            </a:r>
          </a:p>
          <a:p>
            <a:pPr lvl="1"/>
            <a:r>
              <a:rPr lang="en-US" dirty="0"/>
              <a:t>FaaS engine =&gt; Knative</a:t>
            </a:r>
          </a:p>
          <a:p>
            <a:pPr lvl="1"/>
            <a:r>
              <a:rPr lang="en-US" dirty="0"/>
              <a:t>Control plane =&gt; Java + Kubernetes </a:t>
            </a:r>
          </a:p>
          <a:p>
            <a:pPr lvl="1"/>
            <a:r>
              <a:rPr lang="en-US" dirty="0"/>
              <a:t>Monitoring =&gt; Prometheus</a:t>
            </a:r>
          </a:p>
          <a:p>
            <a:r>
              <a:rPr lang="en-US" dirty="0"/>
              <a:t>Workload:</a:t>
            </a:r>
          </a:p>
          <a:p>
            <a:pPr lvl="1"/>
            <a:r>
              <a:rPr lang="en-US" b="1" dirty="0"/>
              <a:t>Chatty</a:t>
            </a:r>
            <a:r>
              <a:rPr lang="en-US" dirty="0"/>
              <a:t>			JSON document randomization</a:t>
            </a:r>
          </a:p>
          <a:p>
            <a:pPr lvl="1"/>
            <a:r>
              <a:rPr lang="en-US" b="1" dirty="0"/>
              <a:t>Data Intensive</a:t>
            </a:r>
            <a:r>
              <a:rPr lang="en-US" dirty="0"/>
              <a:t>		Image resizing</a:t>
            </a:r>
          </a:p>
          <a:p>
            <a:pPr lvl="1"/>
            <a:r>
              <a:rPr lang="en-US" b="1" dirty="0"/>
              <a:t>Compute Intensive</a:t>
            </a:r>
            <a:r>
              <a:rPr lang="en-US" dirty="0"/>
              <a:t>		Video transcoding</a:t>
            </a:r>
          </a:p>
          <a:p>
            <a:r>
              <a:rPr lang="en-US" dirty="0"/>
              <a:t>Baseline:</a:t>
            </a:r>
          </a:p>
          <a:p>
            <a:pPr lvl="1"/>
            <a:r>
              <a:rPr lang="en-US" b="1" dirty="0"/>
              <a:t>Knative</a:t>
            </a:r>
            <a:r>
              <a:rPr lang="en-US" dirty="0"/>
              <a:t>: 			vanilla </a:t>
            </a:r>
          </a:p>
          <a:p>
            <a:pPr lvl="1"/>
            <a:r>
              <a:rPr lang="en-US" b="1" dirty="0"/>
              <a:t>Knative-con</a:t>
            </a:r>
            <a:r>
              <a:rPr lang="en-US" dirty="0"/>
              <a:t>: 		+ container concurrency</a:t>
            </a:r>
          </a:p>
          <a:p>
            <a:pPr lvl="1"/>
            <a:r>
              <a:rPr lang="en-US" b="1" dirty="0"/>
              <a:t>Knative-</a:t>
            </a:r>
            <a:r>
              <a:rPr lang="en-US" b="1" dirty="0" err="1"/>
              <a:t>rts</a:t>
            </a:r>
            <a:r>
              <a:rPr lang="en-US" dirty="0"/>
              <a:t>:		+ real-time serverless</a:t>
            </a:r>
            <a:endParaRPr lang="en-US" b="1" dirty="0"/>
          </a:p>
          <a:p>
            <a:pPr lvl="1"/>
            <a:r>
              <a:rPr lang="en-US" b="1" dirty="0" err="1"/>
              <a:t>Oprc</a:t>
            </a:r>
            <a:r>
              <a:rPr lang="en-US" dirty="0"/>
              <a:t>:			Oparaca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BE02F-A5DA-B2B3-4A59-CBBC8B15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B592A-B434-3DC4-8DFC-B1AE39C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NFR Enforcement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142C5-48FC-0E88-1CF0-B8C49D00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FD1723A0-F9BC-403A-554C-F2BB10BB60A7}"/>
              </a:ext>
            </a:extLst>
          </p:cNvPr>
          <p:cNvCxnSpPr>
            <a:cxnSpLocks/>
            <a:stCxn id="36" idx="2"/>
            <a:endCxn id="32" idx="0"/>
          </p:cNvCxnSpPr>
          <p:nvPr/>
        </p:nvCxnSpPr>
        <p:spPr>
          <a:xfrm rot="16200000" flipH="1">
            <a:off x="3891857" y="2749450"/>
            <a:ext cx="498651" cy="1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86F2BD9-7A2A-7C9B-63D8-6E35D6417A5A}"/>
              </a:ext>
            </a:extLst>
          </p:cNvPr>
          <p:cNvSpPr/>
          <p:nvPr/>
        </p:nvSpPr>
        <p:spPr>
          <a:xfrm>
            <a:off x="3287637" y="2998777"/>
            <a:ext cx="1707091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3C54808-D05C-7124-4722-C8724868C63E}"/>
              </a:ext>
            </a:extLst>
          </p:cNvPr>
          <p:cNvSpPr/>
          <p:nvPr/>
        </p:nvSpPr>
        <p:spPr>
          <a:xfrm>
            <a:off x="3288671" y="3877280"/>
            <a:ext cx="1713315" cy="806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 Resource </a:t>
            </a:r>
          </a:p>
          <a:p>
            <a:pPr algn="ctr"/>
            <a:r>
              <a:rPr lang="en-US" sz="1800" dirty="0">
                <a:sym typeface="Wingdings" panose="05000000000000000000" pitchFamily="2" charset="2"/>
              </a:rPr>
              <a:t>Estimation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B62689-A7CA-08E9-10E3-1857D5A93BA6}"/>
              </a:ext>
            </a:extLst>
          </p:cNvPr>
          <p:cNvSpPr/>
          <p:nvPr/>
        </p:nvSpPr>
        <p:spPr>
          <a:xfrm>
            <a:off x="3294894" y="5096824"/>
            <a:ext cx="1707092" cy="416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Reallocation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C2E0132-2DAF-EE4C-C02B-E8439B30DE80}"/>
              </a:ext>
            </a:extLst>
          </p:cNvPr>
          <p:cNvSpPr/>
          <p:nvPr/>
        </p:nvSpPr>
        <p:spPr>
          <a:xfrm>
            <a:off x="3208419" y="2083700"/>
            <a:ext cx="1865526" cy="416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Periodic Trigger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CFE4DE8-AD44-4944-8620-1F17899E52F3}"/>
              </a:ext>
            </a:extLst>
          </p:cNvPr>
          <p:cNvCxnSpPr>
            <a:cxnSpLocks/>
            <a:stCxn id="32" idx="2"/>
            <a:endCxn id="33" idx="0"/>
          </p:cNvCxnSpPr>
          <p:nvPr/>
        </p:nvCxnSpPr>
        <p:spPr>
          <a:xfrm rot="16200000" flipH="1">
            <a:off x="3912218" y="3644168"/>
            <a:ext cx="462077" cy="414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80A79C1-D000-2E00-43B8-092303F68BBB}"/>
              </a:ext>
            </a:extLst>
          </p:cNvPr>
          <p:cNvCxnSpPr>
            <a:cxnSpLocks/>
            <a:stCxn id="33" idx="2"/>
            <a:endCxn id="35" idx="0"/>
          </p:cNvCxnSpPr>
          <p:nvPr/>
        </p:nvCxnSpPr>
        <p:spPr>
          <a:xfrm rot="16200000" flipH="1">
            <a:off x="3940339" y="4888722"/>
            <a:ext cx="413091" cy="3111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5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E11D-9434-906A-82CD-518A4F28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Enforcement: Throughput </a:t>
            </a:r>
          </a:p>
        </p:txBody>
      </p:sp>
      <p:pic>
        <p:nvPicPr>
          <p:cNvPr id="6" name="Content Placeholder 5" descr="A graph with a red line and green line&#10;&#10;Description automatically generated">
            <a:extLst>
              <a:ext uri="{FF2B5EF4-FFF2-40B4-BE49-F238E27FC236}">
                <a16:creationId xmlns:a16="http://schemas.microsoft.com/office/drawing/2014/main" id="{66346D3D-005C-E180-6148-0F67826A3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7744" y="2040571"/>
            <a:ext cx="8159056" cy="17853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B3F0E-F489-DD2F-E97C-04C09ADE1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048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E611-BB2D-767F-50F7-F687836EE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Oparaca</a:t>
            </a:r>
          </a:p>
        </p:txBody>
      </p:sp>
      <p:pic>
        <p:nvPicPr>
          <p:cNvPr id="6" name="Content Placeholder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4C00E750-DAE7-8326-9FC5-60E8AC872B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5879"/>
            <a:ext cx="8229600" cy="188198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8D8FD-8B58-E1F8-D4AF-0531AF38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A graph with numbers and dots&#10;&#10;Description automatically generated">
            <a:extLst>
              <a:ext uri="{FF2B5EF4-FFF2-40B4-BE49-F238E27FC236}">
                <a16:creationId xmlns:a16="http://schemas.microsoft.com/office/drawing/2014/main" id="{F761927F-5B53-3FC6-85D1-5CFE50183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2" y="4143623"/>
            <a:ext cx="8202600" cy="1801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D104F0-2094-5802-47C6-B74DC99EB44A}"/>
              </a:ext>
            </a:extLst>
          </p:cNvPr>
          <p:cNvSpPr txBox="1"/>
          <p:nvPr/>
        </p:nvSpPr>
        <p:spPr>
          <a:xfrm>
            <a:off x="3140080" y="1468436"/>
            <a:ext cx="30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Invocation Efficiency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BE60A-3F0F-F5B5-C4E5-8C99517F01F6}"/>
              </a:ext>
            </a:extLst>
          </p:cNvPr>
          <p:cNvSpPr txBox="1"/>
          <p:nvPr/>
        </p:nvSpPr>
        <p:spPr>
          <a:xfrm>
            <a:off x="3140080" y="3849143"/>
            <a:ext cx="300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Enforcement Efficiency</a:t>
            </a:r>
          </a:p>
        </p:txBody>
      </p:sp>
    </p:spTree>
    <p:extLst>
      <p:ext uri="{BB962C8B-B14F-4D97-AF65-F5344CB8AC3E}">
        <p14:creationId xmlns:p14="http://schemas.microsoft.com/office/powerpoint/2010/main" val="200175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F31E-0B16-5605-6908-348B64C6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8209-A09D-B513-2F21-88DEFA9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FaaS Problem 1: </a:t>
            </a:r>
            <a:br>
              <a:rPr lang="en-US" sz="4000" dirty="0"/>
            </a:br>
            <a:r>
              <a:rPr lang="en-US" sz="4000" dirty="0"/>
              <a:t>Separate Abstractions </a:t>
            </a:r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4B795538-44DA-EF9E-F457-2F8375F2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2046044"/>
            <a:ext cx="8397551" cy="401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3F3B5-DD56-B4AF-1935-0DD475A684E3}"/>
              </a:ext>
            </a:extLst>
          </p:cNvPr>
          <p:cNvSpPr txBox="1"/>
          <p:nvPr/>
        </p:nvSpPr>
        <p:spPr>
          <a:xfrm>
            <a:off x="5141166" y="144610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DD9DDE-9BA5-D8D1-7EC0-C5797F18BFB3}"/>
              </a:ext>
            </a:extLst>
          </p:cNvPr>
          <p:cNvSpPr/>
          <p:nvPr/>
        </p:nvSpPr>
        <p:spPr>
          <a:xfrm rot="16200000">
            <a:off x="6887936" y="33872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764B2E-0F88-7CB1-EEC2-2A7383D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40475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31A90C-032A-1BB4-32D9-255F47C69FCB}"/>
              </a:ext>
            </a:extLst>
          </p:cNvPr>
          <p:cNvSpPr/>
          <p:nvPr/>
        </p:nvSpPr>
        <p:spPr>
          <a:xfrm>
            <a:off x="1963575" y="2703729"/>
            <a:ext cx="3232538" cy="327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18CB3-D2E8-1378-EC68-FD6D6C6E5C19}"/>
              </a:ext>
            </a:extLst>
          </p:cNvPr>
          <p:cNvSpPr/>
          <p:nvPr/>
        </p:nvSpPr>
        <p:spPr>
          <a:xfrm>
            <a:off x="5196113" y="2703729"/>
            <a:ext cx="3807925" cy="327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5" descr="A graph of data in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F7C76ACB-C8EB-D684-D530-D964C0998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53925" b="26215"/>
          <a:stretch/>
        </p:blipFill>
        <p:spPr>
          <a:xfrm>
            <a:off x="2334125" y="2929927"/>
            <a:ext cx="2491438" cy="316561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ECFBE6-BBE4-CDA4-573F-7B08CFD7E3DB}"/>
              </a:ext>
            </a:extLst>
          </p:cNvPr>
          <p:cNvSpPr txBox="1"/>
          <p:nvPr/>
        </p:nvSpPr>
        <p:spPr>
          <a:xfrm>
            <a:off x="4887533" y="3174355"/>
            <a:ext cx="4256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Function and Data on different hosts: </a:t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2x slower!</a:t>
            </a:r>
          </a:p>
          <a:p>
            <a:endParaRPr lang="en-US" dirty="0"/>
          </a:p>
          <a:p>
            <a:r>
              <a:rPr lang="en-US" dirty="0"/>
              <a:t>Function and Data on different datacenters:</a:t>
            </a:r>
          </a:p>
          <a:p>
            <a:r>
              <a:rPr lang="en-US" b="1" dirty="0"/>
              <a:t>35x slower!!</a:t>
            </a:r>
          </a:p>
        </p:txBody>
      </p:sp>
    </p:spTree>
    <p:extLst>
      <p:ext uri="{BB962C8B-B14F-4D97-AF65-F5344CB8AC3E}">
        <p14:creationId xmlns:p14="http://schemas.microsoft.com/office/powerpoint/2010/main" val="192150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F31E-0B16-5605-6908-348B64C6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8209-A09D-B513-2F21-88DEFA9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FaaS Problem 2:</a:t>
            </a:r>
            <a:br>
              <a:rPr lang="en-US" sz="3200" dirty="0"/>
            </a:br>
            <a:r>
              <a:rPr lang="en-US" sz="3200" dirty="0"/>
              <a:t>Conflicting Objectives of Provider &amp; User</a:t>
            </a:r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4B795538-44DA-EF9E-F457-2F8375F23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5" y="2046044"/>
            <a:ext cx="8397551" cy="401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3F3B5-DD56-B4AF-1935-0DD475A684E3}"/>
              </a:ext>
            </a:extLst>
          </p:cNvPr>
          <p:cNvSpPr txBox="1"/>
          <p:nvPr/>
        </p:nvSpPr>
        <p:spPr>
          <a:xfrm>
            <a:off x="5141166" y="144610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DD9DDE-9BA5-D8D1-7EC0-C5797F18BFB3}"/>
              </a:ext>
            </a:extLst>
          </p:cNvPr>
          <p:cNvSpPr/>
          <p:nvPr/>
        </p:nvSpPr>
        <p:spPr>
          <a:xfrm rot="16200000">
            <a:off x="6887936" y="33872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764B2E-0F88-7CB1-EEC2-2A7383D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88377" y="6340475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218CB3-D2E8-1378-EC68-FD6D6C6E5C19}"/>
              </a:ext>
            </a:extLst>
          </p:cNvPr>
          <p:cNvSpPr/>
          <p:nvPr/>
        </p:nvSpPr>
        <p:spPr>
          <a:xfrm>
            <a:off x="5039361" y="2703729"/>
            <a:ext cx="3964678" cy="32761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93FC5E-80A3-052C-3848-8C33BAFA8BE2}"/>
              </a:ext>
            </a:extLst>
          </p:cNvPr>
          <p:cNvSpPr txBox="1"/>
          <p:nvPr/>
        </p:nvSpPr>
        <p:spPr>
          <a:xfrm>
            <a:off x="5227838" y="3187646"/>
            <a:ext cx="4261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Developer optimization objective: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Meet SLO and reduce cost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en-US" dirty="0"/>
          </a:p>
          <a:p>
            <a:r>
              <a:rPr lang="en-US" dirty="0"/>
              <a:t>Cloud provider objective: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Resource utilization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/>
              <a:t>Over-subscription</a:t>
            </a:r>
          </a:p>
        </p:txBody>
      </p:sp>
    </p:spTree>
    <p:extLst>
      <p:ext uri="{BB962C8B-B14F-4D97-AF65-F5344CB8AC3E}">
        <p14:creationId xmlns:p14="http://schemas.microsoft.com/office/powerpoint/2010/main" val="17682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4F31E-0B16-5605-6908-348B64C60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D8209-A09D-B513-2F21-88DEFA9E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FaaS</a:t>
            </a:r>
            <a:r>
              <a:rPr lang="en-US" sz="3200" dirty="0"/>
              <a:t> Problem 3:</a:t>
            </a:r>
            <a:br>
              <a:rPr lang="en-US" sz="3200" dirty="0"/>
            </a:br>
            <a:r>
              <a:rPr lang="en-US" sz="3200" dirty="0"/>
              <a:t>Multiple Round of Deployment Refinements</a:t>
            </a:r>
          </a:p>
        </p:txBody>
      </p:sp>
      <p:pic>
        <p:nvPicPr>
          <p:cNvPr id="35" name="Picture 34" descr="A screenshot of a computer&#10;&#10;Description automatically generated">
            <a:extLst>
              <a:ext uri="{FF2B5EF4-FFF2-40B4-BE49-F238E27FC236}">
                <a16:creationId xmlns:a16="http://schemas.microsoft.com/office/drawing/2014/main" id="{4B795538-44DA-EF9E-F457-2F8375F2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75" y="2046044"/>
            <a:ext cx="8397551" cy="4010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A3F3B5-DD56-B4AF-1935-0DD475A684E3}"/>
              </a:ext>
            </a:extLst>
          </p:cNvPr>
          <p:cNvSpPr txBox="1"/>
          <p:nvPr/>
        </p:nvSpPr>
        <p:spPr>
          <a:xfrm>
            <a:off x="5141166" y="1446101"/>
            <a:ext cx="3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QoS requirements and constraints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9DD9DDE-9BA5-D8D1-7EC0-C5797F18BFB3}"/>
              </a:ext>
            </a:extLst>
          </p:cNvPr>
          <p:cNvSpPr/>
          <p:nvPr/>
        </p:nvSpPr>
        <p:spPr>
          <a:xfrm rot="16200000">
            <a:off x="6887936" y="338723"/>
            <a:ext cx="369334" cy="3228394"/>
          </a:xfrm>
          <a:prstGeom prst="leftBrace">
            <a:avLst>
              <a:gd name="adj1" fmla="val 815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764B2E-0F88-7CB1-EEC2-2A7383D6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40475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D8885-A4EC-A146-EC91-303353732C55}"/>
              </a:ext>
            </a:extLst>
          </p:cNvPr>
          <p:cNvSpPr txBox="1"/>
          <p:nvPr/>
        </p:nvSpPr>
        <p:spPr>
          <a:xfrm>
            <a:off x="2382902" y="6056992"/>
            <a:ext cx="383445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Configuring such low-level parameters demands effort and expertise </a:t>
            </a:r>
          </a:p>
        </p:txBody>
      </p:sp>
    </p:spTree>
    <p:extLst>
      <p:ext uri="{BB962C8B-B14F-4D97-AF65-F5344CB8AC3E}">
        <p14:creationId xmlns:p14="http://schemas.microsoft.com/office/powerpoint/2010/main" val="11030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49703-1F6C-53AF-F3D7-01AFB6840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Solution</a:t>
            </a:r>
            <a:r>
              <a:rPr lang="en-US" dirty="0"/>
              <a:t>: OaaS Abstraction </a:t>
            </a:r>
          </a:p>
        </p:txBody>
      </p:sp>
      <p:pic>
        <p:nvPicPr>
          <p:cNvPr id="6" name="Content Placeholder 5" descr="A diagram of a cloud infrastructure&#10;&#10;Description automatically generated">
            <a:extLst>
              <a:ext uri="{FF2B5EF4-FFF2-40B4-BE49-F238E27FC236}">
                <a16:creationId xmlns:a16="http://schemas.microsoft.com/office/drawing/2014/main" id="{2FECBC0A-9D6A-903E-7599-C0B10F726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1415"/>
          <a:stretch/>
        </p:blipFill>
        <p:spPr>
          <a:xfrm>
            <a:off x="1426934" y="3819280"/>
            <a:ext cx="5485603" cy="3038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BF8DB-31D2-0225-3576-FE415996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92078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C5F5965-374B-EA0A-1D35-40E9B3376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116"/>
          <a:stretch/>
        </p:blipFill>
        <p:spPr>
          <a:xfrm>
            <a:off x="1426934" y="1371520"/>
            <a:ext cx="6561264" cy="2597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A8D7A19-78B6-3B50-EB1E-B6710052EEA0}"/>
              </a:ext>
            </a:extLst>
          </p:cNvPr>
          <p:cNvSpPr/>
          <p:nvPr/>
        </p:nvSpPr>
        <p:spPr>
          <a:xfrm>
            <a:off x="1426934" y="3429000"/>
            <a:ext cx="1146145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A48BD9-6CE7-2AF1-1AF3-16019D8A434A}"/>
              </a:ext>
            </a:extLst>
          </p:cNvPr>
          <p:cNvSpPr/>
          <p:nvPr/>
        </p:nvSpPr>
        <p:spPr>
          <a:xfrm>
            <a:off x="1426934" y="6026327"/>
            <a:ext cx="2133600" cy="3651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BD58BF-1352-50CC-28B5-F1FA3B1BBE90}"/>
              </a:ext>
            </a:extLst>
          </p:cNvPr>
          <p:cNvSpPr/>
          <p:nvPr/>
        </p:nvSpPr>
        <p:spPr>
          <a:xfrm>
            <a:off x="2674038" y="3353881"/>
            <a:ext cx="2065387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0F5837-5F21-F117-6758-01A92F638732}"/>
              </a:ext>
            </a:extLst>
          </p:cNvPr>
          <p:cNvSpPr/>
          <p:nvPr/>
        </p:nvSpPr>
        <p:spPr>
          <a:xfrm>
            <a:off x="3936007" y="6083009"/>
            <a:ext cx="2703052" cy="53029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1F1F6E-3BA3-91B7-CC16-7F33C311E126}"/>
              </a:ext>
            </a:extLst>
          </p:cNvPr>
          <p:cNvSpPr/>
          <p:nvPr/>
        </p:nvSpPr>
        <p:spPr>
          <a:xfrm>
            <a:off x="4793287" y="3388883"/>
            <a:ext cx="2065387" cy="53999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2C36F4-85A7-0BA0-4FDF-6B04ABD3CB9C}"/>
              </a:ext>
            </a:extLst>
          </p:cNvPr>
          <p:cNvSpPr/>
          <p:nvPr/>
        </p:nvSpPr>
        <p:spPr>
          <a:xfrm>
            <a:off x="1420496" y="6370545"/>
            <a:ext cx="2314378" cy="41118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3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3" grpId="0" animBg="1"/>
      <p:bldP spid="8" grpId="0" animBg="1"/>
      <p:bldP spid="9" grpId="0" animBg="1"/>
      <p:bldP spid="9" grpId="1" animBg="1"/>
      <p:bldP spid="12" grpId="0" animBg="1"/>
      <p:bldP spid="12" grpId="1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9357-D440-3429-4EEB-68489732C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Non-functional Requirements</a:t>
            </a: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DADBF1FF-D95E-FCB6-8A57-28F16E0A6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4912" y="1645920"/>
            <a:ext cx="9021382" cy="290977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C1463-2FD0-958E-DDBC-CDB1C7DC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D412DC-689F-DAFC-F8E2-43227BCC30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140798"/>
              </p:ext>
            </p:extLst>
          </p:nvPr>
        </p:nvGraphicFramePr>
        <p:xfrm>
          <a:off x="1532152" y="2008777"/>
          <a:ext cx="6065520" cy="16589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1836103842"/>
                    </a:ext>
                  </a:extLst>
                </a:gridCol>
                <a:gridCol w="1508954">
                  <a:extLst>
                    <a:ext uri="{9D8B030D-6E8A-4147-A177-3AD203B41FA5}">
                      <a16:colId xmlns:a16="http://schemas.microsoft.com/office/drawing/2014/main" val="865462732"/>
                    </a:ext>
                  </a:extLst>
                </a:gridCol>
                <a:gridCol w="1523806">
                  <a:extLst>
                    <a:ext uri="{9D8B030D-6E8A-4147-A177-3AD203B41FA5}">
                      <a16:colId xmlns:a16="http://schemas.microsoft.com/office/drawing/2014/main" val="1315071456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962833090"/>
                    </a:ext>
                  </a:extLst>
                </a:gridCol>
              </a:tblGrid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Value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17274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Rps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 </a:t>
                      </a:r>
                      <a:r>
                        <a:rPr lang="en-US" b="1" dirty="0" err="1"/>
                        <a:t>Rps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28563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Availability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Percent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99.9 %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4540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Locality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Local, 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770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7F1C93A-E8DF-C347-B341-145FFF17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78124"/>
              </p:ext>
            </p:extLst>
          </p:nvPr>
        </p:nvGraphicFramePr>
        <p:xfrm>
          <a:off x="1532152" y="4381138"/>
          <a:ext cx="6065520" cy="12442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16380">
                  <a:extLst>
                    <a:ext uri="{9D8B030D-6E8A-4147-A177-3AD203B41FA5}">
                      <a16:colId xmlns:a16="http://schemas.microsoft.com/office/drawing/2014/main" val="1836103842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865462732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1315071456"/>
                    </a:ext>
                  </a:extLst>
                </a:gridCol>
                <a:gridCol w="1516380">
                  <a:extLst>
                    <a:ext uri="{9D8B030D-6E8A-4147-A177-3AD203B41FA5}">
                      <a16:colId xmlns:a16="http://schemas.microsoft.com/office/drawing/2014/main" val="3962833090"/>
                    </a:ext>
                  </a:extLst>
                </a:gridCol>
              </a:tblGrid>
              <a:tr h="414746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617274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Persistent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728563"/>
                  </a:ext>
                </a:extLst>
              </a:tr>
              <a:tr h="414746">
                <a:tc>
                  <a:txBody>
                    <a:bodyPr/>
                    <a:lstStyle/>
                    <a:p>
                      <a:r>
                        <a:rPr lang="en-US" b="1" dirty="0"/>
                        <a:t>Geographical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[DC1, DC2]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45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81C829D-B651-76F6-41C8-9BCA55EA93E2}"/>
              </a:ext>
            </a:extLst>
          </p:cNvPr>
          <p:cNvSpPr txBox="1"/>
          <p:nvPr/>
        </p:nvSpPr>
        <p:spPr>
          <a:xfrm>
            <a:off x="4259943" y="1547112"/>
            <a:ext cx="1008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QoS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55B233-1B70-A24A-4A46-915C05EDDC73}"/>
              </a:ext>
            </a:extLst>
          </p:cNvPr>
          <p:cNvSpPr txBox="1"/>
          <p:nvPr/>
        </p:nvSpPr>
        <p:spPr>
          <a:xfrm>
            <a:off x="3788398" y="3919473"/>
            <a:ext cx="184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Constraints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2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11B3-9EFA-ACEE-C863-83A8070B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OaaS Abstraction Interface</a:t>
            </a:r>
          </a:p>
        </p:txBody>
      </p:sp>
      <p:pic>
        <p:nvPicPr>
          <p:cNvPr id="17" name="Content Placeholder 1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91D8AA33-6ABB-A168-BD09-DBDDEE8C1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786"/>
          <a:stretch/>
        </p:blipFill>
        <p:spPr>
          <a:xfrm>
            <a:off x="757504" y="1642890"/>
            <a:ext cx="4136623" cy="454549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7DB03-13FB-1137-1F93-95A2860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599" y="6538912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5E909E0-46C4-250B-B897-EAE81AD726E8}"/>
              </a:ext>
            </a:extLst>
          </p:cNvPr>
          <p:cNvSpPr/>
          <p:nvPr/>
        </p:nvSpPr>
        <p:spPr>
          <a:xfrm>
            <a:off x="4688641" y="2407258"/>
            <a:ext cx="333828" cy="36512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A8E48-95C6-4A23-677F-370F6AED4494}"/>
              </a:ext>
            </a:extLst>
          </p:cNvPr>
          <p:cNvSpPr txBox="1"/>
          <p:nvPr/>
        </p:nvSpPr>
        <p:spPr>
          <a:xfrm>
            <a:off x="5004260" y="2382933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1F917F5-AA20-C2B4-F414-EC31FA535085}"/>
              </a:ext>
            </a:extLst>
          </p:cNvPr>
          <p:cNvSpPr/>
          <p:nvPr/>
        </p:nvSpPr>
        <p:spPr>
          <a:xfrm>
            <a:off x="5052383" y="2979908"/>
            <a:ext cx="333828" cy="167963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6DA1B-89C8-102D-84D9-809B94B97C58}"/>
              </a:ext>
            </a:extLst>
          </p:cNvPr>
          <p:cNvSpPr txBox="1"/>
          <p:nvPr/>
        </p:nvSpPr>
        <p:spPr>
          <a:xfrm>
            <a:off x="5397519" y="3635057"/>
            <a:ext cx="116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Func</a:t>
            </a:r>
            <a:endParaRPr lang="en-US" dirty="0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817163F-0F8C-EED8-9D65-6FD11BE34DC3}"/>
              </a:ext>
            </a:extLst>
          </p:cNvPr>
          <p:cNvSpPr/>
          <p:nvPr/>
        </p:nvSpPr>
        <p:spPr>
          <a:xfrm>
            <a:off x="5063691" y="5574896"/>
            <a:ext cx="333828" cy="56224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05125DB5-0ED4-C492-102E-333C36A9AD18}"/>
              </a:ext>
            </a:extLst>
          </p:cNvPr>
          <p:cNvSpPr/>
          <p:nvPr/>
        </p:nvSpPr>
        <p:spPr>
          <a:xfrm rot="10800000">
            <a:off x="735440" y="1906371"/>
            <a:ext cx="333828" cy="2753168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F2F224-1CF8-70F2-6E33-9587A583F713}"/>
              </a:ext>
            </a:extLst>
          </p:cNvPr>
          <p:cNvSpPr txBox="1"/>
          <p:nvPr/>
        </p:nvSpPr>
        <p:spPr>
          <a:xfrm>
            <a:off x="93556" y="3079571"/>
            <a:ext cx="9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77B0B-0828-13B5-2F7C-6B0101864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240" y="1653996"/>
            <a:ext cx="2775438" cy="30887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73CAC0-272E-14DF-7D82-D18A0A9623B2}"/>
              </a:ext>
            </a:extLst>
          </p:cNvPr>
          <p:cNvSpPr/>
          <p:nvPr/>
        </p:nvSpPr>
        <p:spPr>
          <a:xfrm>
            <a:off x="887112" y="2403332"/>
            <a:ext cx="3961927" cy="385109"/>
          </a:xfrm>
          <a:prstGeom prst="rect">
            <a:avLst/>
          </a:prstGeom>
          <a:solidFill>
            <a:srgbClr val="9BBB59">
              <a:alpha val="1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481A9-273A-9A60-D07E-716AFCAA49D3}"/>
              </a:ext>
            </a:extLst>
          </p:cNvPr>
          <p:cNvSpPr/>
          <p:nvPr/>
        </p:nvSpPr>
        <p:spPr>
          <a:xfrm>
            <a:off x="932198" y="4996581"/>
            <a:ext cx="3961927" cy="385109"/>
          </a:xfrm>
          <a:prstGeom prst="rect">
            <a:avLst/>
          </a:prstGeom>
          <a:solidFill>
            <a:srgbClr val="9BBB59">
              <a:alpha val="1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9587727-EC03-0AF1-24B5-11398BF65DFD}"/>
              </a:ext>
            </a:extLst>
          </p:cNvPr>
          <p:cNvSpPr/>
          <p:nvPr/>
        </p:nvSpPr>
        <p:spPr>
          <a:xfrm>
            <a:off x="4717475" y="5019775"/>
            <a:ext cx="333828" cy="36512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1211F-572B-8EB3-AA2D-5AFB2F089032}"/>
              </a:ext>
            </a:extLst>
          </p:cNvPr>
          <p:cNvSpPr/>
          <p:nvPr/>
        </p:nvSpPr>
        <p:spPr>
          <a:xfrm>
            <a:off x="932198" y="2991835"/>
            <a:ext cx="4295314" cy="1724365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BA0FBF-A719-B841-1126-4B6E522BA2D1}"/>
              </a:ext>
            </a:extLst>
          </p:cNvPr>
          <p:cNvSpPr/>
          <p:nvPr/>
        </p:nvSpPr>
        <p:spPr>
          <a:xfrm>
            <a:off x="913386" y="5579163"/>
            <a:ext cx="4295314" cy="581463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CE3800-2B2A-2DFB-6044-75BBCE59F439}"/>
              </a:ext>
            </a:extLst>
          </p:cNvPr>
          <p:cNvSpPr txBox="1"/>
          <p:nvPr/>
        </p:nvSpPr>
        <p:spPr>
          <a:xfrm>
            <a:off x="5014645" y="5027310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FB93D-79A5-0ED6-5B01-3FADE9A75E15}"/>
              </a:ext>
            </a:extLst>
          </p:cNvPr>
          <p:cNvSpPr txBox="1"/>
          <p:nvPr/>
        </p:nvSpPr>
        <p:spPr>
          <a:xfrm>
            <a:off x="5363374" y="5645657"/>
            <a:ext cx="116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Func</a:t>
            </a:r>
            <a:endParaRPr lang="en-US" dirty="0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EEE55597-E187-D1E3-6593-4B9E966C5D37}"/>
              </a:ext>
            </a:extLst>
          </p:cNvPr>
          <p:cNvSpPr/>
          <p:nvPr/>
        </p:nvSpPr>
        <p:spPr>
          <a:xfrm rot="10800000">
            <a:off x="734145" y="4742789"/>
            <a:ext cx="333828" cy="1394350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4F5A64-BEDE-485D-9FD9-AC54B88531B0}"/>
              </a:ext>
            </a:extLst>
          </p:cNvPr>
          <p:cNvSpPr txBox="1"/>
          <p:nvPr/>
        </p:nvSpPr>
        <p:spPr>
          <a:xfrm>
            <a:off x="115186" y="5221506"/>
            <a:ext cx="9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18382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22" grpId="0" animBg="1"/>
      <p:bldP spid="24" grpId="0" animBg="1"/>
      <p:bldP spid="25" grpId="0"/>
      <p:bldP spid="20" grpId="0" animBg="1"/>
      <p:bldP spid="26" grpId="0" animBg="1"/>
      <p:bldP spid="27" grpId="0" animBg="1"/>
      <p:bldP spid="28" grpId="0" animBg="1"/>
      <p:bldP spid="29" grpId="0" animBg="1"/>
      <p:bldP spid="32" grpId="0"/>
      <p:bldP spid="33" grpId="0"/>
      <p:bldP spid="34" grpId="0" animBg="1"/>
      <p:bldP spid="35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91D8AA33-6ABB-A168-BD09-DBDDEE8C1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6"/>
          <a:stretch/>
        </p:blipFill>
        <p:spPr>
          <a:xfrm>
            <a:off x="751065" y="1655785"/>
            <a:ext cx="4136623" cy="4545492"/>
          </a:xfr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FBA0FBF-A719-B841-1126-4B6E522BA2D1}"/>
              </a:ext>
            </a:extLst>
          </p:cNvPr>
          <p:cNvSpPr/>
          <p:nvPr/>
        </p:nvSpPr>
        <p:spPr>
          <a:xfrm>
            <a:off x="952894" y="5602009"/>
            <a:ext cx="4295314" cy="581463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51211F-572B-8EB3-AA2D-5AFB2F089032}"/>
              </a:ext>
            </a:extLst>
          </p:cNvPr>
          <p:cNvSpPr/>
          <p:nvPr/>
        </p:nvSpPr>
        <p:spPr>
          <a:xfrm>
            <a:off x="952894" y="2948070"/>
            <a:ext cx="4295314" cy="1724365"/>
          </a:xfrm>
          <a:prstGeom prst="rect">
            <a:avLst/>
          </a:prstGeom>
          <a:solidFill>
            <a:srgbClr val="4F81BD">
              <a:alpha val="10196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511B3-9EFA-ACEE-C863-83A8070BC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OaaS Abstraction Interface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7DB03-13FB-1137-1F93-95A28602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0599" y="6538912"/>
            <a:ext cx="2133600" cy="365125"/>
          </a:xfrm>
        </p:spPr>
        <p:txBody>
          <a:bodyPr/>
          <a:lstStyle/>
          <a:p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82DED2A4-1919-D87C-F69A-2CF8B1A807F1}"/>
              </a:ext>
            </a:extLst>
          </p:cNvPr>
          <p:cNvSpPr/>
          <p:nvPr/>
        </p:nvSpPr>
        <p:spPr>
          <a:xfrm>
            <a:off x="4686541" y="1988846"/>
            <a:ext cx="333828" cy="416079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FA84B-C44E-2BED-63D5-F34D430FED73}"/>
              </a:ext>
            </a:extLst>
          </p:cNvPr>
          <p:cNvSpPr txBox="1"/>
          <p:nvPr/>
        </p:nvSpPr>
        <p:spPr>
          <a:xfrm>
            <a:off x="4997821" y="2005036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NFR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5E909E0-46C4-250B-B897-EAE81AD726E8}"/>
              </a:ext>
            </a:extLst>
          </p:cNvPr>
          <p:cNvSpPr/>
          <p:nvPr/>
        </p:nvSpPr>
        <p:spPr>
          <a:xfrm>
            <a:off x="4682202" y="2420153"/>
            <a:ext cx="333828" cy="36512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A8E48-95C6-4A23-677F-370F6AED4494}"/>
              </a:ext>
            </a:extLst>
          </p:cNvPr>
          <p:cNvSpPr txBox="1"/>
          <p:nvPr/>
        </p:nvSpPr>
        <p:spPr>
          <a:xfrm>
            <a:off x="4997821" y="2395828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1F917F5-AA20-C2B4-F414-EC31FA535085}"/>
              </a:ext>
            </a:extLst>
          </p:cNvPr>
          <p:cNvSpPr/>
          <p:nvPr/>
        </p:nvSpPr>
        <p:spPr>
          <a:xfrm>
            <a:off x="5045944" y="2992803"/>
            <a:ext cx="333828" cy="167963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66DA1B-89C8-102D-84D9-809B94B97C58}"/>
              </a:ext>
            </a:extLst>
          </p:cNvPr>
          <p:cNvSpPr txBox="1"/>
          <p:nvPr/>
        </p:nvSpPr>
        <p:spPr>
          <a:xfrm>
            <a:off x="5391080" y="3654391"/>
            <a:ext cx="116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Func</a:t>
            </a:r>
            <a:endParaRPr lang="en-US" dirty="0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731C7A6-91B8-4363-E04A-80ABE9A3C217}"/>
              </a:ext>
            </a:extLst>
          </p:cNvPr>
          <p:cNvSpPr/>
          <p:nvPr/>
        </p:nvSpPr>
        <p:spPr>
          <a:xfrm>
            <a:off x="4695287" y="3166505"/>
            <a:ext cx="333828" cy="365126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729F229-12B7-5F4F-D156-6B12C3DF4627}"/>
              </a:ext>
            </a:extLst>
          </p:cNvPr>
          <p:cNvSpPr/>
          <p:nvPr/>
        </p:nvSpPr>
        <p:spPr>
          <a:xfrm>
            <a:off x="4710208" y="4057969"/>
            <a:ext cx="333828" cy="365126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36EC00F-1003-420E-CCF5-310839503347}"/>
              </a:ext>
            </a:extLst>
          </p:cNvPr>
          <p:cNvSpPr/>
          <p:nvPr/>
        </p:nvSpPr>
        <p:spPr>
          <a:xfrm>
            <a:off x="4634973" y="5773502"/>
            <a:ext cx="333828" cy="365126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0817163F-0F8C-EED8-9D65-6FD11BE34DC3}"/>
              </a:ext>
            </a:extLst>
          </p:cNvPr>
          <p:cNvSpPr/>
          <p:nvPr/>
        </p:nvSpPr>
        <p:spPr>
          <a:xfrm>
            <a:off x="5057252" y="5587791"/>
            <a:ext cx="333828" cy="562245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77B0B-0828-13B5-2F7C-6B0101864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240" y="1653996"/>
            <a:ext cx="2775438" cy="30887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916C5C-7890-A353-61E5-9673D00E9B76}"/>
              </a:ext>
            </a:extLst>
          </p:cNvPr>
          <p:cNvSpPr/>
          <p:nvPr/>
        </p:nvSpPr>
        <p:spPr>
          <a:xfrm>
            <a:off x="883931" y="2005036"/>
            <a:ext cx="3961927" cy="418564"/>
          </a:xfrm>
          <a:prstGeom prst="rect">
            <a:avLst/>
          </a:prstGeom>
          <a:solidFill>
            <a:srgbClr val="C0504D">
              <a:alpha val="10196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CAC0-272E-14DF-7D82-D18A0A9623B2}"/>
              </a:ext>
            </a:extLst>
          </p:cNvPr>
          <p:cNvSpPr/>
          <p:nvPr/>
        </p:nvSpPr>
        <p:spPr>
          <a:xfrm>
            <a:off x="880673" y="2416227"/>
            <a:ext cx="3961927" cy="385109"/>
          </a:xfrm>
          <a:prstGeom prst="rect">
            <a:avLst/>
          </a:prstGeom>
          <a:solidFill>
            <a:srgbClr val="9BBB59">
              <a:alpha val="10196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6481A9-273A-9A60-D07E-716AFCAA49D3}"/>
              </a:ext>
            </a:extLst>
          </p:cNvPr>
          <p:cNvSpPr/>
          <p:nvPr/>
        </p:nvSpPr>
        <p:spPr>
          <a:xfrm>
            <a:off x="925759" y="5009476"/>
            <a:ext cx="3961927" cy="385109"/>
          </a:xfrm>
          <a:prstGeom prst="rect">
            <a:avLst/>
          </a:prstGeom>
          <a:solidFill>
            <a:srgbClr val="9BBB59">
              <a:alpha val="10196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19587727-EC03-0AF1-24B5-11398BF65DFD}"/>
              </a:ext>
            </a:extLst>
          </p:cNvPr>
          <p:cNvSpPr/>
          <p:nvPr/>
        </p:nvSpPr>
        <p:spPr>
          <a:xfrm>
            <a:off x="4711036" y="5032670"/>
            <a:ext cx="333828" cy="365124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E8783A-3D7F-EE7D-E94E-687498678A30}"/>
              </a:ext>
            </a:extLst>
          </p:cNvPr>
          <p:cNvSpPr/>
          <p:nvPr/>
        </p:nvSpPr>
        <p:spPr>
          <a:xfrm>
            <a:off x="887189" y="4032690"/>
            <a:ext cx="3961927" cy="418564"/>
          </a:xfrm>
          <a:prstGeom prst="rect">
            <a:avLst/>
          </a:prstGeom>
          <a:solidFill>
            <a:srgbClr val="C0504D">
              <a:alpha val="9804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C3D1D5-FF3F-A85D-BE81-4DBF094C055B}"/>
              </a:ext>
            </a:extLst>
          </p:cNvPr>
          <p:cNvSpPr/>
          <p:nvPr/>
        </p:nvSpPr>
        <p:spPr>
          <a:xfrm>
            <a:off x="880672" y="5743525"/>
            <a:ext cx="3961927" cy="418564"/>
          </a:xfrm>
          <a:prstGeom prst="rect">
            <a:avLst/>
          </a:prstGeom>
          <a:solidFill>
            <a:srgbClr val="C0504D">
              <a:alpha val="9804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4A00FC-AB34-F3B6-AEBE-7881C9303E20}"/>
              </a:ext>
            </a:extLst>
          </p:cNvPr>
          <p:cNvSpPr/>
          <p:nvPr/>
        </p:nvSpPr>
        <p:spPr>
          <a:xfrm>
            <a:off x="940361" y="3142613"/>
            <a:ext cx="3961927" cy="418564"/>
          </a:xfrm>
          <a:prstGeom prst="rect">
            <a:avLst/>
          </a:prstGeom>
          <a:solidFill>
            <a:srgbClr val="C0504D">
              <a:alpha val="9804"/>
            </a:srgbClr>
          </a:solidFill>
          <a:ln>
            <a:solidFill>
              <a:srgbClr val="000000">
                <a:alpha val="10196"/>
              </a:srgb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1F106-543B-7CB4-9932-43E3F8761EEB}"/>
              </a:ext>
            </a:extLst>
          </p:cNvPr>
          <p:cNvSpPr txBox="1"/>
          <p:nvPr/>
        </p:nvSpPr>
        <p:spPr>
          <a:xfrm>
            <a:off x="5008206" y="5040205"/>
            <a:ext cx="67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53D305-B9C6-D602-45E6-6B004E762342}"/>
              </a:ext>
            </a:extLst>
          </p:cNvPr>
          <p:cNvSpPr txBox="1"/>
          <p:nvPr/>
        </p:nvSpPr>
        <p:spPr>
          <a:xfrm>
            <a:off x="5369813" y="5697186"/>
            <a:ext cx="1169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Func</a:t>
            </a:r>
            <a:endParaRPr lang="en-US" dirty="0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CE60C755-5686-4856-D960-2B50673D90A2}"/>
              </a:ext>
            </a:extLst>
          </p:cNvPr>
          <p:cNvSpPr/>
          <p:nvPr/>
        </p:nvSpPr>
        <p:spPr>
          <a:xfrm rot="10800000">
            <a:off x="735440" y="1906371"/>
            <a:ext cx="333828" cy="2753168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ED7C7D-E37A-318C-92B4-E53787651B9A}"/>
              </a:ext>
            </a:extLst>
          </p:cNvPr>
          <p:cNvSpPr txBox="1"/>
          <p:nvPr/>
        </p:nvSpPr>
        <p:spPr>
          <a:xfrm>
            <a:off x="93556" y="3079571"/>
            <a:ext cx="9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2257C446-A7C3-ACAF-95F4-9B3AACF41537}"/>
              </a:ext>
            </a:extLst>
          </p:cNvPr>
          <p:cNvSpPr/>
          <p:nvPr/>
        </p:nvSpPr>
        <p:spPr>
          <a:xfrm rot="10800000">
            <a:off x="734145" y="4742790"/>
            <a:ext cx="333828" cy="1394349"/>
          </a:xfrm>
          <a:prstGeom prst="rightBrace">
            <a:avLst>
              <a:gd name="adj1" fmla="val 0"/>
              <a:gd name="adj2" fmla="val 50000"/>
            </a:avLst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B8B211-45BF-F9C7-0544-313F760FB881}"/>
              </a:ext>
            </a:extLst>
          </p:cNvPr>
          <p:cNvSpPr txBox="1"/>
          <p:nvPr/>
        </p:nvSpPr>
        <p:spPr>
          <a:xfrm>
            <a:off x="115186" y="5221506"/>
            <a:ext cx="705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89130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 animBg="1"/>
      <p:bldP spid="14" grpId="0" animBg="1"/>
      <p:bldP spid="15" grpId="0" animBg="1"/>
      <p:bldP spid="16" grpId="0" animBg="1"/>
      <p:bldP spid="21" grpId="0" animBg="1"/>
      <p:bldP spid="23" grpId="0" animBg="1"/>
      <p:bldP spid="3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19286</TotalTime>
  <Words>709</Words>
  <Application>Microsoft Office PowerPoint</Application>
  <PresentationFormat>On-screen Show (4:3)</PresentationFormat>
  <Paragraphs>227</Paragraphs>
  <Slides>28</Slides>
  <Notes>3</Notes>
  <HiddenSlides>13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Courier New</vt:lpstr>
      <vt:lpstr>Slack-Lato</vt:lpstr>
      <vt:lpstr>Symbol</vt:lpstr>
      <vt:lpstr>Times New Roman</vt:lpstr>
      <vt:lpstr>Wingdings</vt:lpstr>
      <vt:lpstr>1_Office Theme</vt:lpstr>
      <vt:lpstr>Streamlining Cloud-Native Application Development and Deployment with Robust Encapsulation</vt:lpstr>
      <vt:lpstr>Case Study:  Real-time Monitoring System</vt:lpstr>
      <vt:lpstr>FaaS Problem 1:  Separate Abstractions </vt:lpstr>
      <vt:lpstr>FaaS Problem 2: Conflicting Objectives of Provider &amp; User</vt:lpstr>
      <vt:lpstr>FaaS Problem 3: Multiple Round of Deployment Refinements</vt:lpstr>
      <vt:lpstr>Our Solution: OaaS Abstraction </vt:lpstr>
      <vt:lpstr>Non-functional Requirements</vt:lpstr>
      <vt:lpstr>OaaS Abstraction Interface</vt:lpstr>
      <vt:lpstr>OaaS Abstraction Interface</vt:lpstr>
      <vt:lpstr>How to enforce NFR?</vt:lpstr>
      <vt:lpstr>Class Runtime</vt:lpstr>
      <vt:lpstr>QoS Enforcement:  Latency Overhead </vt:lpstr>
      <vt:lpstr>QoS Enforcement: Availability</vt:lpstr>
      <vt:lpstr>Conclusion and Future Works</vt:lpstr>
      <vt:lpstr>Thank you for Attention</vt:lpstr>
      <vt:lpstr>Backups</vt:lpstr>
      <vt:lpstr>PowerPoint Presentation</vt:lpstr>
      <vt:lpstr>FaaS Problem 3: Multiple Round of Deployment Refinements</vt:lpstr>
      <vt:lpstr>Our solution: OaaS Abstraction </vt:lpstr>
      <vt:lpstr>Our solution: OaaS Abstraction </vt:lpstr>
      <vt:lpstr>OaaS Implementation: Oparaca</vt:lpstr>
      <vt:lpstr>How to enforce NFR?</vt:lpstr>
      <vt:lpstr>Case Study: Searchable Enterprise Document Repository</vt:lpstr>
      <vt:lpstr>NFR Enforcement</vt:lpstr>
      <vt:lpstr>Experimental Setup</vt:lpstr>
      <vt:lpstr>Object NFR Enforcement</vt:lpstr>
      <vt:lpstr>QoS Enforcement: Throughput </vt:lpstr>
      <vt:lpstr>Efficiency of Oparaca</vt:lpstr>
    </vt:vector>
  </TitlesOfParts>
  <Company>4n6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RESeED</dc:title>
  <dc:creator>4n6 4n6</dc:creator>
  <cp:lastModifiedBy>Pawissanutt Lertpongrujikorn</cp:lastModifiedBy>
  <cp:revision>660</cp:revision>
  <dcterms:created xsi:type="dcterms:W3CDTF">2014-07-23T09:35:07Z</dcterms:created>
  <dcterms:modified xsi:type="dcterms:W3CDTF">2024-11-22T20:07:14Z</dcterms:modified>
</cp:coreProperties>
</file>