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1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62" r:id="rId4"/>
    <p:sldId id="261" r:id="rId5"/>
    <p:sldId id="260" r:id="rId6"/>
    <p:sldId id="263" r:id="rId7"/>
    <p:sldId id="266" r:id="rId8"/>
    <p:sldId id="267" r:id="rId9"/>
    <p:sldId id="268" r:id="rId10"/>
    <p:sldId id="269" r:id="rId11"/>
    <p:sldId id="270" r:id="rId12"/>
    <p:sldId id="282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66308-D637-694D-919B-836E4011E0DE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61175-1059-4243-8411-A20A24F92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ABCE7-20E1-4AD7-8964-68C8C1C7D3D9}" type="datetimeFigureOut">
              <a:rPr lang="en-US" smtClean="0"/>
              <a:pPr/>
              <a:t>10/23/11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E8AF7-F099-4359-9984-DE75DB6B8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84F-AA1D-47A0-B8C3-789C2DC2ED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CDB5-413D-5E4A-A39E-55E1C3ED68A0}" type="datetime1">
              <a:rPr lang="en-US" smtClean="0"/>
              <a:pPr/>
              <a:t>10/23/11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1933-4BED-474F-924B-2E4C7073A276}" type="datetime1">
              <a:rPr lang="en-US" smtClean="0"/>
              <a:pPr/>
              <a:t>10/23/11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EC9D-2D69-8F4D-846C-E16D7ACB4C60}" type="datetime1">
              <a:rPr lang="en-US" smtClean="0"/>
              <a:pPr/>
              <a:t>10/23/11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037-1851-9248-81ED-C3D05FA32760}" type="datetime1">
              <a:rPr lang="en-US" smtClean="0"/>
              <a:pPr/>
              <a:t>10/23/11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7EA0-7664-4245-B421-EE6AA1C63B3B}" type="datetime1">
              <a:rPr lang="en-US" smtClean="0"/>
              <a:pPr/>
              <a:t>10/23/11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B473E1-F51C-4A48-9D39-F0FA04972A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27BA-0542-1443-A3B1-7FFE8E031DCF}" type="datetime1">
              <a:rPr lang="en-US" smtClean="0"/>
              <a:pPr/>
              <a:t>10/23/11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9AAD-FF74-ED44-AA14-880245111E4F}" type="datetime1">
              <a:rPr lang="en-US" smtClean="0"/>
              <a:pPr/>
              <a:t>10/23/11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C866-2D4F-EA47-BB4D-278C7BD0656E}" type="datetime1">
              <a:rPr lang="en-US" smtClean="0"/>
              <a:pPr/>
              <a:t>10/23/11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1981-F854-044F-B364-BE7A503506CF}" type="datetime1">
              <a:rPr lang="en-US" smtClean="0"/>
              <a:pPr/>
              <a:t>10/23/11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71D1-5277-7E45-9D61-8612FB593580}" type="datetime1">
              <a:rPr lang="en-US" smtClean="0"/>
              <a:pPr/>
              <a:t>10/23/11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7AA5-ADF6-7848-A938-BB7A3B4E0805}" type="datetime1">
              <a:rPr lang="en-US" smtClean="0"/>
              <a:pPr/>
              <a:t>10/23/11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B473E1-F51C-4A48-9D39-F0FA04972A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AU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706654-C7EF-8B40-8C5D-8F1374F4E62E}" type="datetime1">
              <a:rPr lang="en-US" smtClean="0"/>
              <a:pPr/>
              <a:t>10/23/11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fld id="{A8B473E1-F51C-4A48-9D39-F0FA04972A2B}" type="slidenum">
              <a:rPr lang="en-US" smtClean="0"/>
              <a:pPr lvl="1"/>
              <a:t>‹#›</a:t>
            </a:fld>
            <a:r>
              <a:rPr lang="en-US" smtClean="0"/>
              <a:t>      	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df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UO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24400"/>
            <a:ext cx="188925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5800" y="1600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/>
            <a:r>
              <a:rPr lang="en-US" sz="4000" b="1" dirty="0"/>
              <a:t>Performance Analysis of Preemption-aware</a:t>
            </a:r>
          </a:p>
          <a:p>
            <a:pPr algn="ctr"/>
            <a:r>
              <a:rPr lang="en-US" sz="4000" b="1" dirty="0"/>
              <a:t>Scheduling in Multi-Cluster Grid Environments</a:t>
            </a:r>
            <a:endParaRPr kumimoji="0" lang="fa-I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57290" y="3429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Mohsen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Amini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Salehi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</a:t>
            </a:r>
            <a:r>
              <a:rPr lang="en-US" sz="3200" b="1" dirty="0" err="1" smtClean="0">
                <a:solidFill>
                  <a:schemeClr val="tx1">
                    <a:tint val="75000"/>
                  </a:schemeClr>
                </a:solidFill>
              </a:rPr>
              <a:t>Bahman</a:t>
            </a:r>
            <a:r>
              <a:rPr lang="en-US" sz="3200" b="1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tint val="75000"/>
                  </a:schemeClr>
                </a:solidFill>
              </a:rPr>
              <a:t>Javadi</a:t>
            </a:r>
            <a:r>
              <a:rPr lang="en-US" sz="3200" b="1" dirty="0" smtClean="0">
                <a:solidFill>
                  <a:schemeClr val="tx1">
                    <a:tint val="75000"/>
                  </a:schemeClr>
                </a:solidFill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Rajkumar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Buyya</a:t>
            </a: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 Computing and Distributed Systems (CLOUDS) Laboratory,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Computer Science and Software Engineering,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University of Melbourne, Australia</a:t>
            </a: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tx1">
                    <a:tint val="75000"/>
                  </a:schemeClr>
                </a:solidFill>
              </a:rPr>
              <a:t>m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ohsena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,bahmanj,raj@csse.unimelb.edu.au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5" descr="cloudbuslogo-v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57214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153400" y="6275388"/>
            <a:ext cx="990600" cy="365125"/>
          </a:xfrm>
        </p:spPr>
        <p:txBody>
          <a:bodyPr/>
          <a:lstStyle/>
          <a:p>
            <a:fld id="{A8B473E1-F51C-4A48-9D39-F0FA04972A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Analysis: Finding out Lagrange multiplier (z)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0"/>
            <a:ext cx="2476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cloudbuslogo-v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4518" y="57912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175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we have: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505200"/>
            <a:ext cx="441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95400" y="2983468"/>
            <a:ext cx="454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dirty="0" smtClean="0"/>
              <a:t> can be worked out from the below equation: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Analysis: Using</a:t>
            </a:r>
            <a:r>
              <a:rPr lang="en-US" dirty="0" smtClean="0"/>
              <a:t> bisection alg</a:t>
            </a:r>
            <a:r>
              <a:rPr lang="en-US" dirty="0" smtClean="0"/>
              <a:t>orithm</a:t>
            </a:r>
            <a:r>
              <a:rPr lang="en-US" dirty="0" smtClean="0"/>
              <a:t> </a:t>
            </a:r>
            <a:r>
              <a:rPr lang="en-US" dirty="0" smtClean="0"/>
              <a:t>for finding </a:t>
            </a:r>
            <a:r>
              <a:rPr lang="en-US" i="1" dirty="0" smtClean="0"/>
              <a:t>z</a:t>
            </a:r>
            <a:endParaRPr lang="en-US" i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5" descr="cloudbuslogo-v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4518" y="57912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175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98346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Then: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209800"/>
            <a:ext cx="800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6563" y="3100388"/>
            <a:ext cx="31908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295400" y="5029200"/>
            <a:ext cx="470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bound also can be worked </a:t>
            </a:r>
            <a:r>
              <a:rPr lang="en-US" dirty="0" smtClean="0"/>
              <a:t>out as follows: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5334000"/>
            <a:ext cx="4171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/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2133600" y="39624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447800" y="228600"/>
            <a:ext cx="5791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oudbuslogo-v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4518" y="57912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Preemption-aware Scheduling Policy</a:t>
            </a:r>
            <a:endParaRPr lang="en-US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analysis provided is based on the following assumption:</a:t>
            </a:r>
          </a:p>
          <a:p>
            <a:pPr lvl="1"/>
            <a:r>
              <a:rPr lang="en-US" dirty="0"/>
              <a:t>each cluster was an M/G/1 queue. However, in InterGrid we are </a:t>
            </a:r>
            <a:r>
              <a:rPr lang="en-US" dirty="0" smtClean="0"/>
              <a:t>investigating each </a:t>
            </a:r>
            <a:r>
              <a:rPr lang="en-US" dirty="0"/>
              <a:t>cluster as </a:t>
            </a:r>
            <a:r>
              <a:rPr lang="en-US" dirty="0" smtClean="0"/>
              <a:t>a G/G/M</a:t>
            </a:r>
            <a:r>
              <a:rPr lang="en-US" baseline="-25000" dirty="0" smtClean="0"/>
              <a:t>j</a:t>
            </a:r>
            <a:r>
              <a:rPr lang="en-US" dirty="0" smtClean="0"/>
              <a:t> </a:t>
            </a:r>
            <a:r>
              <a:rPr lang="en-US" sz="400" dirty="0" smtClean="0"/>
              <a:t>j </a:t>
            </a:r>
            <a:r>
              <a:rPr lang="en-US" dirty="0" smtClean="0"/>
              <a:t>queue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/>
              <a:t>all requests needed one VM. </a:t>
            </a:r>
            <a:r>
              <a:rPr lang="en-US" dirty="0" smtClean="0"/>
              <a:t>InterGrid requests need </a:t>
            </a:r>
            <a:r>
              <a:rPr lang="en-US" dirty="0"/>
              <a:t>several VMs for a certain amount of time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each queue is run in FCFS </a:t>
            </a:r>
            <a:r>
              <a:rPr lang="en-US" dirty="0" smtClean="0"/>
              <a:t>fashion while we </a:t>
            </a:r>
            <a:r>
              <a:rPr lang="en-US" dirty="0"/>
              <a:t>consider conservative </a:t>
            </a:r>
            <a:r>
              <a:rPr lang="en-US" dirty="0" smtClean="0"/>
              <a:t>backfilling.</a:t>
            </a:r>
          </a:p>
        </p:txBody>
      </p:sp>
      <p:pic>
        <p:nvPicPr>
          <p:cNvPr id="4" name="Picture 5" descr="cloudbuslogo-v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7912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 details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To support several VMs, </a:t>
            </a:r>
            <a:r>
              <a:rPr lang="en-US" dirty="0"/>
              <a:t>the service time of </a:t>
            </a:r>
            <a:r>
              <a:rPr lang="en-US" dirty="0" smtClean="0"/>
              <a:t>ext. and local requests </a:t>
            </a:r>
            <a:r>
              <a:rPr lang="en-US" dirty="0"/>
              <a:t>on </a:t>
            </a:r>
            <a:r>
              <a:rPr lang="en-US" dirty="0" smtClean="0"/>
              <a:t>cluster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en-US" dirty="0" smtClean="0"/>
              <a:t>is calculated: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  <a:p>
            <a:r>
              <a:rPr lang="en-US" i="1" dirty="0" smtClean="0"/>
              <a:t>CV</a:t>
            </a:r>
            <a:r>
              <a:rPr lang="en-US" dirty="0" smtClean="0"/>
              <a:t> is used </a:t>
            </a:r>
            <a:r>
              <a:rPr lang="en-US" dirty="0"/>
              <a:t>to </a:t>
            </a:r>
            <a:r>
              <a:rPr lang="en-US" dirty="0" smtClean="0"/>
              <a:t>obtain second moment: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5" descr="cloudbuslogo-v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4518" y="57912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286000"/>
            <a:ext cx="1895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3622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191000"/>
            <a:ext cx="229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 Set up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GridSim</a:t>
            </a:r>
            <a:r>
              <a:rPr lang="en-US" dirty="0" smtClean="0"/>
              <a:t> Simulator</a:t>
            </a:r>
          </a:p>
          <a:p>
            <a:r>
              <a:rPr lang="en-US" dirty="0"/>
              <a:t>3 clusters with 32, 64, and </a:t>
            </a:r>
            <a:r>
              <a:rPr lang="en-US" dirty="0" smtClean="0"/>
              <a:t>128 nodes</a:t>
            </a:r>
          </a:p>
          <a:p>
            <a:r>
              <a:rPr lang="en-US" dirty="0" smtClean="0"/>
              <a:t>Conservative backfilling scheduler as LRM</a:t>
            </a:r>
          </a:p>
          <a:p>
            <a:r>
              <a:rPr lang="en-US" dirty="0"/>
              <a:t>100 Mbps network </a:t>
            </a:r>
            <a:r>
              <a:rPr lang="en-US" dirty="0" smtClean="0"/>
              <a:t>bandwidth</a:t>
            </a:r>
          </a:p>
          <a:p>
            <a:r>
              <a:rPr lang="en-US" dirty="0" smtClean="0"/>
              <a:t>Different ext. request types:</a:t>
            </a:r>
          </a:p>
          <a:p>
            <a:pPr lvl="1"/>
            <a:r>
              <a:rPr lang="en-US" sz="2400" dirty="0"/>
              <a:t>BE-Suspendable:40</a:t>
            </a:r>
            <a:r>
              <a:rPr lang="en-US" sz="2400" dirty="0" smtClean="0"/>
              <a:t>% and BE-Cancelable:10%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DC-Nonpreemptable:40</a:t>
            </a:r>
            <a:r>
              <a:rPr lang="en-US" sz="2400" dirty="0" smtClean="0"/>
              <a:t>%  </a:t>
            </a:r>
            <a:r>
              <a:rPr lang="en-US" sz="2400" dirty="0"/>
              <a:t>and </a:t>
            </a:r>
            <a:r>
              <a:rPr lang="en-US" sz="2400" dirty="0" smtClean="0"/>
              <a:t>DC-Migratable:10</a:t>
            </a:r>
            <a:r>
              <a:rPr lang="en-US" sz="2400" dirty="0"/>
              <a:t>%</a:t>
            </a:r>
            <a:r>
              <a:rPr lang="en-US" sz="2400" dirty="0" smtClean="0"/>
              <a:t>.</a:t>
            </a:r>
          </a:p>
        </p:txBody>
      </p:sp>
      <p:pic>
        <p:nvPicPr>
          <p:cNvPr id="4" name="Picture 5" descr="cloudbuslogo-v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4518" y="57912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Baseline Policies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Round Robin Policy (RRP</a:t>
            </a:r>
            <a:r>
              <a:rPr lang="en-US" dirty="0" smtClean="0"/>
              <a:t>)</a:t>
            </a:r>
          </a:p>
          <a:p>
            <a:r>
              <a:rPr lang="en-US" dirty="0"/>
              <a:t>Least Rate Policy (LRP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DAS-2 workload model </a:t>
            </a:r>
          </a:p>
          <a:p>
            <a:endParaRPr lang="en-US" dirty="0" smtClean="0"/>
          </a:p>
        </p:txBody>
      </p:sp>
      <p:pic>
        <p:nvPicPr>
          <p:cNvPr id="4" name="Picture 5" descr="cloudbuslogo-v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4518" y="57912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914400" y="3415680"/>
            <a:ext cx="7467600" cy="168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Experimental Results: Number </a:t>
            </a:r>
            <a:r>
              <a:rPr lang="en-US" sz="2800" dirty="0"/>
              <a:t>of VM </a:t>
            </a:r>
            <a:r>
              <a:rPr lang="en-US" sz="2800" dirty="0" smtClean="0"/>
              <a:t>Preemptions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5" descr="cloudbuslogo-v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4518" y="57912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399" y="914400"/>
            <a:ext cx="806030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805108"/>
            <a:ext cx="4271370" cy="290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Experimental Results: Resource Utilization</a:t>
            </a:r>
            <a:br>
              <a:rPr lang="en-US" sz="3200" dirty="0" smtClean="0"/>
            </a:br>
            <a:endParaRPr lang="en-US" sz="32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5" descr="cloudbuslogo-v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4518" y="57912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066800"/>
            <a:ext cx="8229600" cy="279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886200"/>
            <a:ext cx="401439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Experimental Results: Average Response Time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5" descr="cloudbuslogo-v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4518" y="57912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66800"/>
            <a:ext cx="8153400" cy="277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810000"/>
            <a:ext cx="4191000" cy="285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InterGrid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00600" y="1600200"/>
            <a:ext cx="3886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provides </a:t>
            </a:r>
            <a:r>
              <a:rPr lang="en-US" dirty="0" smtClean="0"/>
              <a:t>an </a:t>
            </a:r>
            <a:r>
              <a:rPr lang="en-AU" dirty="0" smtClean="0"/>
              <a:t>architecture </a:t>
            </a:r>
            <a:r>
              <a:rPr lang="en-AU" dirty="0"/>
              <a:t>and policies for inter-connecting </a:t>
            </a:r>
            <a:r>
              <a:rPr lang="en-AU" dirty="0" smtClean="0"/>
              <a:t>different G</a:t>
            </a:r>
            <a:r>
              <a:rPr lang="en-US" dirty="0" smtClean="0"/>
              <a:t>rids.</a:t>
            </a:r>
          </a:p>
          <a:p>
            <a:r>
              <a:rPr lang="en-US" dirty="0" smtClean="0"/>
              <a:t>Computational </a:t>
            </a:r>
            <a:r>
              <a:rPr lang="en-AU" dirty="0" smtClean="0"/>
              <a:t>resources </a:t>
            </a:r>
            <a:r>
              <a:rPr lang="en-AU" dirty="0"/>
              <a:t>in each RP are shared between </a:t>
            </a:r>
            <a:r>
              <a:rPr lang="en-AU" dirty="0" smtClean="0"/>
              <a:t>grid users and </a:t>
            </a:r>
            <a:r>
              <a:rPr lang="en-AU" dirty="0"/>
              <a:t>local users</a:t>
            </a:r>
            <a:r>
              <a:rPr lang="en-AU" dirty="0" smtClean="0"/>
              <a:t>.</a:t>
            </a:r>
          </a:p>
          <a:p>
            <a:r>
              <a:rPr lang="en-US" dirty="0" smtClean="0"/>
              <a:t>Provisioning rights </a:t>
            </a:r>
            <a:r>
              <a:rPr lang="en-AU" dirty="0" smtClean="0"/>
              <a:t>of the </a:t>
            </a:r>
            <a:r>
              <a:rPr lang="en-AU" dirty="0"/>
              <a:t>resources </a:t>
            </a:r>
            <a:r>
              <a:rPr lang="en-AU" dirty="0" smtClean="0"/>
              <a:t>in a </a:t>
            </a:r>
            <a:r>
              <a:rPr lang="en-AU" dirty="0"/>
              <a:t>Grid </a:t>
            </a:r>
            <a:r>
              <a:rPr lang="en-AU" dirty="0" smtClean="0"/>
              <a:t>are delegated </a:t>
            </a:r>
            <a:r>
              <a:rPr lang="en-AU" dirty="0"/>
              <a:t>to the </a:t>
            </a:r>
            <a:r>
              <a:rPr lang="en-AU" dirty="0" err="1"/>
              <a:t>InterGrid</a:t>
            </a:r>
            <a:r>
              <a:rPr lang="en-AU" dirty="0"/>
              <a:t> Gateway (IGG</a:t>
            </a:r>
            <a:r>
              <a:rPr lang="en-AU" dirty="0" smtClean="0"/>
              <a:t>).</a:t>
            </a:r>
          </a:p>
          <a:p>
            <a:r>
              <a:rPr lang="en-AU" dirty="0" smtClean="0"/>
              <a:t>Local users </a:t>
            </a:r>
            <a:r>
              <a:rPr lang="en-AU" dirty="0" err="1" smtClean="0"/>
              <a:t>vs</a:t>
            </a:r>
            <a:r>
              <a:rPr lang="en-AU" dirty="0" smtClean="0"/>
              <a:t> External users.</a:t>
            </a:r>
          </a:p>
          <a:p>
            <a:pPr lvl="1"/>
            <a:r>
              <a:rPr lang="en-AU" dirty="0" smtClean="0"/>
              <a:t>Local users have priority!</a:t>
            </a:r>
            <a:endParaRPr lang="en-US" dirty="0"/>
          </a:p>
        </p:txBody>
      </p:sp>
      <p:pic>
        <p:nvPicPr>
          <p:cNvPr id="4" name="Picture 5" descr="cloudbuslogo-v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8674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-glob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371600"/>
            <a:ext cx="4046162" cy="4907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explored how we can minimize </a:t>
            </a:r>
            <a:r>
              <a:rPr lang="en-US" dirty="0" smtClean="0"/>
              <a:t>the number of preemptions in InterGrid.</a:t>
            </a:r>
          </a:p>
          <a:p>
            <a:r>
              <a:rPr lang="en-US" dirty="0"/>
              <a:t>We proposed a preemption-aware scheduling policy (PAP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Experiments show that PAP </a:t>
            </a:r>
            <a:r>
              <a:rPr lang="en-US" dirty="0"/>
              <a:t>resulted in up to 1000 less VM preemptions (22.5% </a:t>
            </a:r>
            <a:r>
              <a:rPr lang="en-US" dirty="0" smtClean="0"/>
              <a:t>improvement</a:t>
            </a:r>
            <a:r>
              <a:rPr lang="en-US" dirty="0"/>
              <a:t>) </a:t>
            </a:r>
            <a:r>
              <a:rPr lang="en-US" dirty="0" smtClean="0"/>
              <a:t>comparing </a:t>
            </a:r>
            <a:r>
              <a:rPr lang="en-US" dirty="0"/>
              <a:t>with other </a:t>
            </a:r>
            <a:r>
              <a:rPr lang="en-US" dirty="0" smtClean="0"/>
              <a:t>policies.</a:t>
            </a:r>
            <a:endParaRPr lang="en-US" dirty="0"/>
          </a:p>
        </p:txBody>
      </p:sp>
      <p:pic>
        <p:nvPicPr>
          <p:cNvPr id="8" name="Picture 5" descr="cloudbuslogo-v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7912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/>
            <a:endParaRPr lang="en-US" sz="2400" dirty="0" smtClean="0"/>
          </a:p>
          <a:p>
            <a:pPr algn="ctr"/>
            <a:r>
              <a:rPr lang="en-US" sz="7200" dirty="0" smtClean="0"/>
              <a:t>Questions?</a:t>
            </a:r>
            <a:endParaRPr lang="en-US" sz="7200" dirty="0"/>
          </a:p>
        </p:txBody>
      </p:sp>
      <p:pic>
        <p:nvPicPr>
          <p:cNvPr id="8" name="Picture 5" descr="cloudbuslogo-v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4518" y="57912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Contention between Local and External users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contention happens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Lack of resource</a:t>
            </a:r>
            <a:endParaRPr lang="en-US" dirty="0" smtClean="0"/>
          </a:p>
          <a:p>
            <a:r>
              <a:rPr lang="en-US" dirty="0" smtClean="0"/>
              <a:t>Solution for Contention:</a:t>
            </a:r>
          </a:p>
          <a:p>
            <a:pPr lvl="1" algn="ctr"/>
            <a:r>
              <a:rPr lang="en-US" b="1" i="1" dirty="0" smtClean="0"/>
              <a:t>Preemption </a:t>
            </a:r>
            <a:r>
              <a:rPr lang="en-US" b="1" i="1" dirty="0"/>
              <a:t>of </a:t>
            </a:r>
            <a:r>
              <a:rPr lang="en-US" b="1" i="1" dirty="0" smtClean="0"/>
              <a:t>Ext. requests </a:t>
            </a:r>
            <a:r>
              <a:rPr lang="en-US" b="1" i="1" dirty="0"/>
              <a:t>in </a:t>
            </a:r>
            <a:r>
              <a:rPr lang="en-US" b="1" i="1" dirty="0" smtClean="0"/>
              <a:t>favor of </a:t>
            </a:r>
            <a:r>
              <a:rPr lang="en-US" b="1" i="1" dirty="0"/>
              <a:t>local </a:t>
            </a:r>
            <a:r>
              <a:rPr lang="en-US" b="1" i="1" dirty="0" smtClean="0"/>
              <a:t>requests</a:t>
            </a:r>
          </a:p>
          <a:p>
            <a:pPr lvl="1">
              <a:buNone/>
            </a:pPr>
            <a:endParaRPr lang="en-US" sz="1200" b="1" dirty="0"/>
          </a:p>
          <a:p>
            <a:r>
              <a:rPr lang="en-US" dirty="0" smtClean="0"/>
              <a:t>Drawbacks of Preemption:</a:t>
            </a:r>
          </a:p>
          <a:p>
            <a:pPr lvl="1"/>
            <a:r>
              <a:rPr lang="en-US" dirty="0" smtClean="0"/>
              <a:t>overhead </a:t>
            </a:r>
            <a:r>
              <a:rPr lang="en-US" dirty="0"/>
              <a:t>to the underlying system</a:t>
            </a:r>
            <a:r>
              <a:rPr lang="en-US" sz="4000" dirty="0"/>
              <a:t> </a:t>
            </a:r>
            <a:r>
              <a:rPr lang="en-US" sz="1800" dirty="0" smtClean="0"/>
              <a:t>(degrades utilization)</a:t>
            </a:r>
          </a:p>
          <a:p>
            <a:pPr lvl="1"/>
            <a:r>
              <a:rPr lang="en-US" dirty="0"/>
              <a:t>increases the response time </a:t>
            </a:r>
            <a:r>
              <a:rPr lang="en-US" dirty="0" smtClean="0"/>
              <a:t>of the </a:t>
            </a:r>
            <a:r>
              <a:rPr lang="en-US" dirty="0"/>
              <a:t>grid requests</a:t>
            </a:r>
            <a:endParaRPr lang="en-US" dirty="0" smtClean="0"/>
          </a:p>
        </p:txBody>
      </p:sp>
      <p:pic>
        <p:nvPicPr>
          <p:cNvPr id="4" name="Picture 5" descr="cloudbuslogo-v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786454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Contention Scenario in InterGrid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Content Placeholder 3" descr="Picture1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785926"/>
            <a:ext cx="7692179" cy="44682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Lease based Resource Provisioning in </a:t>
            </a:r>
            <a:r>
              <a:rPr lang="en-US" dirty="0" err="1" smtClean="0"/>
              <a:t>InterGrid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AU" i="1" dirty="0" smtClean="0"/>
              <a:t>A </a:t>
            </a:r>
            <a:r>
              <a:rPr lang="en-AU" i="1" dirty="0"/>
              <a:t>lease is an </a:t>
            </a:r>
            <a:r>
              <a:rPr lang="en-AU" i="1" dirty="0" smtClean="0"/>
              <a:t>agreement between </a:t>
            </a:r>
            <a:r>
              <a:rPr lang="en-AU" i="1" dirty="0"/>
              <a:t>resource provider and resource </a:t>
            </a:r>
            <a:r>
              <a:rPr lang="en-AU" i="1" dirty="0" smtClean="0"/>
              <a:t>consumer whereby </a:t>
            </a:r>
            <a:r>
              <a:rPr lang="en-AU" i="1" dirty="0"/>
              <a:t>the provider agrees to allocate resources </a:t>
            </a:r>
            <a:r>
              <a:rPr lang="en-AU" i="1" dirty="0" smtClean="0"/>
              <a:t>to the </a:t>
            </a:r>
            <a:r>
              <a:rPr lang="en-AU" i="1" dirty="0"/>
              <a:t>consumer according to the lease terms </a:t>
            </a:r>
            <a:r>
              <a:rPr lang="en-AU" i="1" dirty="0" smtClean="0"/>
              <a:t>presented.</a:t>
            </a:r>
          </a:p>
          <a:p>
            <a:r>
              <a:rPr lang="en-US" dirty="0" smtClean="0"/>
              <a:t>Virtual </a:t>
            </a:r>
            <a:r>
              <a:rPr lang="en-AU" dirty="0" smtClean="0"/>
              <a:t>Machine </a:t>
            </a:r>
            <a:r>
              <a:rPr lang="en-AU" dirty="0"/>
              <a:t>(VM) technology is a way to </a:t>
            </a:r>
            <a:r>
              <a:rPr lang="en-AU" dirty="0" smtClean="0"/>
              <a:t>implement l</a:t>
            </a:r>
            <a:r>
              <a:rPr lang="en-US" dirty="0" smtClean="0"/>
              <a:t>ease-based </a:t>
            </a:r>
            <a:r>
              <a:rPr lang="en-US" dirty="0"/>
              <a:t>resource </a:t>
            </a:r>
            <a:r>
              <a:rPr lang="en-US" dirty="0" smtClean="0"/>
              <a:t>provisioning.</a:t>
            </a:r>
          </a:p>
          <a:p>
            <a:r>
              <a:rPr lang="en-AU" dirty="0" smtClean="0"/>
              <a:t>VMs are able to get suspended, resumed</a:t>
            </a:r>
            <a:r>
              <a:rPr lang="en-AU" dirty="0"/>
              <a:t>, stopped, or even </a:t>
            </a:r>
            <a:r>
              <a:rPr lang="en-AU" dirty="0" smtClean="0"/>
              <a:t>migrated.</a:t>
            </a:r>
          </a:p>
          <a:p>
            <a:r>
              <a:rPr lang="en-US" dirty="0" err="1" smtClean="0"/>
              <a:t>InterGrid</a:t>
            </a:r>
            <a:r>
              <a:rPr lang="en-US" dirty="0" smtClean="0"/>
              <a:t> </a:t>
            </a:r>
            <a:r>
              <a:rPr lang="en-AU" dirty="0" smtClean="0"/>
              <a:t>makes </a:t>
            </a:r>
            <a:r>
              <a:rPr lang="en-AU" dirty="0"/>
              <a:t>one lease for each user </a:t>
            </a:r>
            <a:r>
              <a:rPr lang="en-AU" dirty="0" smtClean="0"/>
              <a:t>request.</a:t>
            </a:r>
          </a:p>
          <a:p>
            <a:pPr lvl="1"/>
            <a:r>
              <a:rPr lang="en-US" dirty="0" smtClean="0"/>
              <a:t>Best-</a:t>
            </a:r>
            <a:r>
              <a:rPr lang="en-US" dirty="0" err="1" smtClean="0"/>
              <a:t>Eort</a:t>
            </a:r>
            <a:r>
              <a:rPr lang="en-US" dirty="0" smtClean="0"/>
              <a:t> (BE)</a:t>
            </a:r>
          </a:p>
          <a:p>
            <a:pPr lvl="2"/>
            <a:r>
              <a:rPr lang="en-US" dirty="0" smtClean="0"/>
              <a:t> Cancelable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Suspendable</a:t>
            </a:r>
            <a:endParaRPr lang="en-US" dirty="0" smtClean="0"/>
          </a:p>
          <a:p>
            <a:pPr lvl="1"/>
            <a:r>
              <a:rPr lang="en-US" dirty="0" smtClean="0"/>
              <a:t>Deadline-Constraint (DC)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Migratable</a:t>
            </a:r>
            <a:endParaRPr lang="en-US" dirty="0" smtClean="0"/>
          </a:p>
          <a:p>
            <a:pPr lvl="2"/>
            <a:r>
              <a:rPr lang="en-US" dirty="0" smtClean="0"/>
              <a:t> Non-preemptive</a:t>
            </a:r>
            <a:endParaRPr lang="en-US" dirty="0"/>
          </a:p>
        </p:txBody>
      </p:sp>
      <p:pic>
        <p:nvPicPr>
          <p:cNvPr id="4" name="Picture 5" descr="cloudbuslogo-v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7912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decrease the </a:t>
            </a:r>
            <a:r>
              <a:rPr lang="en-US" dirty="0" smtClean="0"/>
              <a:t>number of </a:t>
            </a:r>
            <a:r>
              <a:rPr lang="en-US" dirty="0"/>
              <a:t>preemptions that take place in a multi-cluster </a:t>
            </a:r>
            <a:r>
              <a:rPr lang="en-US" dirty="0" smtClean="0"/>
              <a:t>Grid?</a:t>
            </a:r>
          </a:p>
          <a:p>
            <a:pPr lvl="1"/>
            <a:r>
              <a:rPr lang="en-US" dirty="0" smtClean="0"/>
              <a:t>Analytical modeling of preemption in a multi-cluster Grid environment based on routing in parallel queues</a:t>
            </a:r>
          </a:p>
          <a:p>
            <a:endParaRPr lang="en-US" dirty="0"/>
          </a:p>
        </p:txBody>
      </p:sp>
      <p:pic>
        <p:nvPicPr>
          <p:cNvPr id="4" name="Picture 5" descr="cloudbuslogo-v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7150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124200"/>
            <a:ext cx="5029200" cy="35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Analysis: Correlation of Response time and Number of preemption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Therefore, if we decrease response time the number of preemption also decreased!</a:t>
            </a:r>
            <a:endParaRPr lang="en-US" dirty="0"/>
          </a:p>
        </p:txBody>
      </p:sp>
      <p:pic>
        <p:nvPicPr>
          <p:cNvPr id="4" name="Picture 5" descr="cloudbuslogo-v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7912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4525" y="1447800"/>
            <a:ext cx="53149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Analysis: Minimize Response Time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24669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cloudbuslogo-v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4518" y="58674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2895600"/>
            <a:ext cx="235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the constrain is: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429000"/>
            <a:ext cx="29241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Analysis: Optimal </a:t>
            </a:r>
            <a:r>
              <a:rPr lang="en-US" dirty="0"/>
              <a:t>a</a:t>
            </a:r>
            <a:r>
              <a:rPr lang="en-US" dirty="0" smtClean="0"/>
              <a:t>rrival Rate to each Cluster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73E1-F51C-4A48-9D39-F0FA04972A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5" descr="cloudbuslogo-v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8674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1676400"/>
            <a:ext cx="712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</a:t>
            </a:r>
            <a:r>
              <a:rPr lang="en-US" dirty="0"/>
              <a:t>time of </a:t>
            </a:r>
            <a:r>
              <a:rPr lang="en-US" dirty="0" smtClean="0"/>
              <a:t>Ext. requests </a:t>
            </a:r>
            <a:r>
              <a:rPr lang="en-US" dirty="0"/>
              <a:t>for each cluster </a:t>
            </a:r>
            <a:r>
              <a:rPr lang="en-US" dirty="0" err="1" smtClean="0"/>
              <a:t>j</a:t>
            </a:r>
            <a:r>
              <a:rPr lang="en-US" dirty="0" smtClean="0"/>
              <a:t>  (M/G/1 queue with preemption):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286000"/>
            <a:ext cx="4196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2000" y="3886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input arrival rate </a:t>
            </a:r>
            <a:r>
              <a:rPr lang="en-US" dirty="0" smtClean="0"/>
              <a:t>to each cluster by using Lagrange multiplier: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4988" y="4648200"/>
            <a:ext cx="55340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0575" y="5724525"/>
            <a:ext cx="3705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1340</TotalTime>
  <Words>711</Words>
  <Application>Microsoft Macintosh PowerPoint</Application>
  <PresentationFormat>On-screen Show (4:3)</PresentationFormat>
  <Paragraphs>131</Paragraphs>
  <Slides>21</Slides>
  <Notes>18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Slide 1</vt:lpstr>
      <vt:lpstr>Introduction: InterGrid</vt:lpstr>
      <vt:lpstr>Contention between Local and External users</vt:lpstr>
      <vt:lpstr>Contention Scenario in InterGrid</vt:lpstr>
      <vt:lpstr>Lease based Resource Provisioning in InterGrid</vt:lpstr>
      <vt:lpstr>Problem Statement</vt:lpstr>
      <vt:lpstr>Analysis: Correlation of Response time and Number of preemption</vt:lpstr>
      <vt:lpstr>Analysis: Minimize Response Time</vt:lpstr>
      <vt:lpstr>Analysis: Optimal arrival Rate to each Cluster</vt:lpstr>
      <vt:lpstr>Analysis: Finding out Lagrange multiplier (z)</vt:lpstr>
      <vt:lpstr>Analysis: Using bisection algorithm for finding z</vt:lpstr>
      <vt:lpstr>Slide 12</vt:lpstr>
      <vt:lpstr>Preemption-aware Scheduling Policy</vt:lpstr>
      <vt:lpstr>Implementation details</vt:lpstr>
      <vt:lpstr>Experiment Set up</vt:lpstr>
      <vt:lpstr>Baseline Policies</vt:lpstr>
      <vt:lpstr>Experimental Results: Number of VM Preemptions </vt:lpstr>
      <vt:lpstr>Experimental Results: Resource Utilization </vt:lpstr>
      <vt:lpstr>Experimental Results: Average Response Time </vt:lpstr>
      <vt:lpstr>Conclusions and Future Work</vt:lpstr>
      <vt:lpstr>Slide 21</vt:lpstr>
    </vt:vector>
  </TitlesOfParts>
  <Company>unimelb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mohsen</dc:creator>
  <cp:lastModifiedBy>Bahman Javadi</cp:lastModifiedBy>
  <cp:revision>66</cp:revision>
  <dcterms:created xsi:type="dcterms:W3CDTF">2011-10-23T08:29:48Z</dcterms:created>
  <dcterms:modified xsi:type="dcterms:W3CDTF">2011-10-23T09:05:27Z</dcterms:modified>
</cp:coreProperties>
</file>